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0" r:id="rId6"/>
    <p:sldId id="287" r:id="rId7"/>
    <p:sldId id="267" r:id="rId8"/>
    <p:sldId id="269" r:id="rId9"/>
    <p:sldId id="272" r:id="rId10"/>
    <p:sldId id="273" r:id="rId11"/>
    <p:sldId id="288" r:id="rId12"/>
    <p:sldId id="260" r:id="rId13"/>
    <p:sldId id="264" r:id="rId14"/>
    <p:sldId id="261" r:id="rId15"/>
    <p:sldId id="274" r:id="rId16"/>
    <p:sldId id="262" r:id="rId17"/>
    <p:sldId id="275" r:id="rId18"/>
    <p:sldId id="265" r:id="rId19"/>
    <p:sldId id="289" r:id="rId20"/>
    <p:sldId id="290" r:id="rId21"/>
    <p:sldId id="286" r:id="rId22"/>
    <p:sldId id="271" r:id="rId23"/>
    <p:sldId id="277" r:id="rId24"/>
    <p:sldId id="280" r:id="rId25"/>
    <p:sldId id="278" r:id="rId26"/>
    <p:sldId id="281" r:id="rId27"/>
    <p:sldId id="279" r:id="rId28"/>
    <p:sldId id="282" r:id="rId29"/>
    <p:sldId id="283" r:id="rId30"/>
    <p:sldId id="284" r:id="rId31"/>
    <p:sldId id="285" r:id="rId32"/>
    <p:sldId id="263" r:id="rId33"/>
    <p:sldId id="2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Figure1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396048749754384"/>
          <c:y val="7.5665086314523261E-2"/>
          <c:w val="0.84068285214348204"/>
          <c:h val="0.70841097987751533"/>
        </c:manualLayout>
      </c:layout>
      <c:lineChart>
        <c:grouping val="standard"/>
        <c:varyColors val="0"/>
        <c:ser>
          <c:idx val="1"/>
          <c:order val="0"/>
          <c:tx>
            <c:v>Hedge fund</c:v>
          </c:tx>
          <c:spPr>
            <a:ln w="28575" cap="rnd">
              <a:solidFill>
                <a:schemeClr val="accent2"/>
              </a:solidFill>
              <a:round/>
            </a:ln>
            <a:effectLst/>
          </c:spPr>
          <c:marker>
            <c:symbol val="none"/>
          </c:marker>
          <c:cat>
            <c:numRef>
              <c:f>Figure1!$A$2:$A$202</c:f>
              <c:numCache>
                <c:formatCode>0</c:formatCode>
                <c:ptCount val="201"/>
                <c:pt idx="0">
                  <c:v>76.794802504901028</c:v>
                </c:pt>
                <c:pt idx="1">
                  <c:v>77.971075951862659</c:v>
                </c:pt>
                <c:pt idx="2">
                  <c:v>79.147349398824304</c:v>
                </c:pt>
                <c:pt idx="3">
                  <c:v>80.323622845785934</c:v>
                </c:pt>
                <c:pt idx="4">
                  <c:v>81.499896292747565</c:v>
                </c:pt>
                <c:pt idx="5">
                  <c:v>82.676169739709195</c:v>
                </c:pt>
                <c:pt idx="6">
                  <c:v>83.85244318667084</c:v>
                </c:pt>
                <c:pt idx="7">
                  <c:v>85.02871663363247</c:v>
                </c:pt>
                <c:pt idx="8">
                  <c:v>86.204990080594101</c:v>
                </c:pt>
                <c:pt idx="9">
                  <c:v>87.381263527555745</c:v>
                </c:pt>
                <c:pt idx="10">
                  <c:v>88.557536974517376</c:v>
                </c:pt>
                <c:pt idx="11">
                  <c:v>89.733810421479006</c:v>
                </c:pt>
                <c:pt idx="12">
                  <c:v>90.910083868440637</c:v>
                </c:pt>
                <c:pt idx="13">
                  <c:v>92.086357315402282</c:v>
                </c:pt>
                <c:pt idx="14">
                  <c:v>93.262630762363912</c:v>
                </c:pt>
                <c:pt idx="15">
                  <c:v>94.438904209325557</c:v>
                </c:pt>
                <c:pt idx="16">
                  <c:v>95.615177656287187</c:v>
                </c:pt>
                <c:pt idx="17">
                  <c:v>96.791451103248818</c:v>
                </c:pt>
                <c:pt idx="18">
                  <c:v>97.967724550210448</c:v>
                </c:pt>
                <c:pt idx="19">
                  <c:v>99.143997997172093</c:v>
                </c:pt>
                <c:pt idx="20">
                  <c:v>100.32027144413372</c:v>
                </c:pt>
                <c:pt idx="21">
                  <c:v>101.49654489109535</c:v>
                </c:pt>
                <c:pt idx="22">
                  <c:v>102.672818338057</c:v>
                </c:pt>
                <c:pt idx="23">
                  <c:v>103.84909178501863</c:v>
                </c:pt>
                <c:pt idx="24">
                  <c:v>105.02536523198026</c:v>
                </c:pt>
                <c:pt idx="25">
                  <c:v>106.20163867894189</c:v>
                </c:pt>
                <c:pt idx="26">
                  <c:v>107.37791212590353</c:v>
                </c:pt>
                <c:pt idx="27">
                  <c:v>108.55418557286517</c:v>
                </c:pt>
                <c:pt idx="28">
                  <c:v>109.73045901982681</c:v>
                </c:pt>
                <c:pt idx="29">
                  <c:v>110.90673246678844</c:v>
                </c:pt>
                <c:pt idx="30">
                  <c:v>112.08300591375007</c:v>
                </c:pt>
                <c:pt idx="31">
                  <c:v>113.2592793607117</c:v>
                </c:pt>
                <c:pt idx="32">
                  <c:v>114.43555280767333</c:v>
                </c:pt>
                <c:pt idx="33">
                  <c:v>115.61182625463498</c:v>
                </c:pt>
                <c:pt idx="34">
                  <c:v>116.78809970159661</c:v>
                </c:pt>
                <c:pt idx="35">
                  <c:v>117.96437314855825</c:v>
                </c:pt>
                <c:pt idx="36">
                  <c:v>119.14064659551988</c:v>
                </c:pt>
                <c:pt idx="37">
                  <c:v>120.31692004248151</c:v>
                </c:pt>
                <c:pt idx="38">
                  <c:v>121.49319348944314</c:v>
                </c:pt>
                <c:pt idx="39">
                  <c:v>122.66946693640477</c:v>
                </c:pt>
                <c:pt idx="40">
                  <c:v>123.84574038336642</c:v>
                </c:pt>
                <c:pt idx="41">
                  <c:v>125.02201383032805</c:v>
                </c:pt>
                <c:pt idx="42">
                  <c:v>126.19828727728969</c:v>
                </c:pt>
                <c:pt idx="43">
                  <c:v>127.37456072425132</c:v>
                </c:pt>
                <c:pt idx="44">
                  <c:v>128.55083417121295</c:v>
                </c:pt>
                <c:pt idx="45">
                  <c:v>129.72710761817459</c:v>
                </c:pt>
                <c:pt idx="46">
                  <c:v>130.90338106513622</c:v>
                </c:pt>
                <c:pt idx="47">
                  <c:v>132.07965451209787</c:v>
                </c:pt>
                <c:pt idx="48">
                  <c:v>133.25592795905948</c:v>
                </c:pt>
                <c:pt idx="49">
                  <c:v>134.43220140602114</c:v>
                </c:pt>
                <c:pt idx="50">
                  <c:v>135.60847485298277</c:v>
                </c:pt>
                <c:pt idx="51">
                  <c:v>136.7847482999444</c:v>
                </c:pt>
                <c:pt idx="52">
                  <c:v>137.96102174690603</c:v>
                </c:pt>
                <c:pt idx="53">
                  <c:v>139.13729519386766</c:v>
                </c:pt>
                <c:pt idx="54">
                  <c:v>140.31356864082932</c:v>
                </c:pt>
                <c:pt idx="55">
                  <c:v>141.48984208779092</c:v>
                </c:pt>
                <c:pt idx="56">
                  <c:v>142.66611553475258</c:v>
                </c:pt>
                <c:pt idx="57">
                  <c:v>143.84238898171421</c:v>
                </c:pt>
                <c:pt idx="58">
                  <c:v>145.01866242867584</c:v>
                </c:pt>
                <c:pt idx="59">
                  <c:v>146.1949358756375</c:v>
                </c:pt>
                <c:pt idx="60">
                  <c:v>147.3712093225991</c:v>
                </c:pt>
                <c:pt idx="61">
                  <c:v>148.54748276956076</c:v>
                </c:pt>
                <c:pt idx="62">
                  <c:v>149.72375621652236</c:v>
                </c:pt>
                <c:pt idx="63">
                  <c:v>150.90002966348402</c:v>
                </c:pt>
                <c:pt idx="64">
                  <c:v>152.07630311044565</c:v>
                </c:pt>
                <c:pt idx="65">
                  <c:v>153.25257655740728</c:v>
                </c:pt>
                <c:pt idx="66">
                  <c:v>154.42885000436894</c:v>
                </c:pt>
                <c:pt idx="67">
                  <c:v>155.60512345133054</c:v>
                </c:pt>
                <c:pt idx="68">
                  <c:v>156.7813968982922</c:v>
                </c:pt>
                <c:pt idx="69">
                  <c:v>157.9576703452538</c:v>
                </c:pt>
                <c:pt idx="70">
                  <c:v>159.13394379221546</c:v>
                </c:pt>
                <c:pt idx="71">
                  <c:v>160.31021723917709</c:v>
                </c:pt>
                <c:pt idx="72">
                  <c:v>161.48649068613872</c:v>
                </c:pt>
                <c:pt idx="73">
                  <c:v>162.66276413310038</c:v>
                </c:pt>
                <c:pt idx="74">
                  <c:v>163.83903758006198</c:v>
                </c:pt>
                <c:pt idx="75">
                  <c:v>165.01531102702364</c:v>
                </c:pt>
                <c:pt idx="76">
                  <c:v>166.19158447398527</c:v>
                </c:pt>
                <c:pt idx="77">
                  <c:v>167.3678579209469</c:v>
                </c:pt>
                <c:pt idx="78">
                  <c:v>168.54413136790853</c:v>
                </c:pt>
                <c:pt idx="79">
                  <c:v>169.72040481487016</c:v>
                </c:pt>
                <c:pt idx="80">
                  <c:v>170.89667826183182</c:v>
                </c:pt>
                <c:pt idx="81">
                  <c:v>172.07295170879343</c:v>
                </c:pt>
                <c:pt idx="82">
                  <c:v>173.24922515575508</c:v>
                </c:pt>
                <c:pt idx="83">
                  <c:v>174.42549860271671</c:v>
                </c:pt>
                <c:pt idx="84">
                  <c:v>175.60177204967835</c:v>
                </c:pt>
                <c:pt idx="85">
                  <c:v>176.77804549663998</c:v>
                </c:pt>
                <c:pt idx="86">
                  <c:v>177.95431894360161</c:v>
                </c:pt>
                <c:pt idx="87">
                  <c:v>179.13059239056327</c:v>
                </c:pt>
                <c:pt idx="88">
                  <c:v>180.30686583752487</c:v>
                </c:pt>
                <c:pt idx="89">
                  <c:v>181.48313928448653</c:v>
                </c:pt>
                <c:pt idx="90">
                  <c:v>182.65941273144816</c:v>
                </c:pt>
                <c:pt idx="91">
                  <c:v>183.83568617840979</c:v>
                </c:pt>
                <c:pt idx="92">
                  <c:v>185.01195962537142</c:v>
                </c:pt>
                <c:pt idx="93">
                  <c:v>186.18823307233305</c:v>
                </c:pt>
                <c:pt idx="94">
                  <c:v>187.36450651929471</c:v>
                </c:pt>
                <c:pt idx="95">
                  <c:v>188.54077996625631</c:v>
                </c:pt>
                <c:pt idx="96">
                  <c:v>189.71705341321797</c:v>
                </c:pt>
                <c:pt idx="97">
                  <c:v>190.8933268601796</c:v>
                </c:pt>
                <c:pt idx="98">
                  <c:v>192.06960030714123</c:v>
                </c:pt>
                <c:pt idx="99">
                  <c:v>193.24587375410286</c:v>
                </c:pt>
                <c:pt idx="100">
                  <c:v>194</c:v>
                </c:pt>
                <c:pt idx="101">
                  <c:v>195.03555771327299</c:v>
                </c:pt>
                <c:pt idx="102">
                  <c:v>196.000757559703</c:v>
                </c:pt>
                <c:pt idx="103">
                  <c:v>196.96595740613199</c:v>
                </c:pt>
                <c:pt idx="104">
                  <c:v>197.931157252562</c:v>
                </c:pt>
                <c:pt idx="105">
                  <c:v>198.89635709899099</c:v>
                </c:pt>
                <c:pt idx="106">
                  <c:v>199.86155694542001</c:v>
                </c:pt>
                <c:pt idx="107">
                  <c:v>200.82675679184999</c:v>
                </c:pt>
                <c:pt idx="108">
                  <c:v>201.791956638279</c:v>
                </c:pt>
                <c:pt idx="109">
                  <c:v>202.75715648470899</c:v>
                </c:pt>
                <c:pt idx="110">
                  <c:v>203.722356331138</c:v>
                </c:pt>
                <c:pt idx="111">
                  <c:v>204.68755617756699</c:v>
                </c:pt>
                <c:pt idx="112">
                  <c:v>205.652756023997</c:v>
                </c:pt>
                <c:pt idx="113">
                  <c:v>206.61795587042599</c:v>
                </c:pt>
                <c:pt idx="114">
                  <c:v>207.583155716856</c:v>
                </c:pt>
                <c:pt idx="115">
                  <c:v>208.54835556328501</c:v>
                </c:pt>
                <c:pt idx="116">
                  <c:v>209.513555409714</c:v>
                </c:pt>
                <c:pt idx="117">
                  <c:v>210.47875525614401</c:v>
                </c:pt>
                <c:pt idx="118">
                  <c:v>211.443955102573</c:v>
                </c:pt>
                <c:pt idx="119">
                  <c:v>212.40915494900199</c:v>
                </c:pt>
                <c:pt idx="120">
                  <c:v>213.374354795432</c:v>
                </c:pt>
                <c:pt idx="121">
                  <c:v>214.33955464186101</c:v>
                </c:pt>
                <c:pt idx="122">
                  <c:v>215.304754488291</c:v>
                </c:pt>
                <c:pt idx="123">
                  <c:v>216.26995433472001</c:v>
                </c:pt>
                <c:pt idx="124">
                  <c:v>217.235154181149</c:v>
                </c:pt>
                <c:pt idx="125">
                  <c:v>218.20035402757901</c:v>
                </c:pt>
                <c:pt idx="126">
                  <c:v>219.165553874008</c:v>
                </c:pt>
                <c:pt idx="127">
                  <c:v>220.13075372043801</c:v>
                </c:pt>
                <c:pt idx="128">
                  <c:v>221.095953566867</c:v>
                </c:pt>
                <c:pt idx="129">
                  <c:v>222.06115341329601</c:v>
                </c:pt>
                <c:pt idx="130">
                  <c:v>223.02635325972599</c:v>
                </c:pt>
                <c:pt idx="131">
                  <c:v>223.99155310615501</c:v>
                </c:pt>
                <c:pt idx="132">
                  <c:v>224.956752952584</c:v>
                </c:pt>
                <c:pt idx="133">
                  <c:v>225.92195279901401</c:v>
                </c:pt>
                <c:pt idx="134">
                  <c:v>226.887152645443</c:v>
                </c:pt>
                <c:pt idx="135">
                  <c:v>227.85235249187301</c:v>
                </c:pt>
                <c:pt idx="136">
                  <c:v>228.81755233830199</c:v>
                </c:pt>
                <c:pt idx="137">
                  <c:v>229.78275218473101</c:v>
                </c:pt>
                <c:pt idx="138">
                  <c:v>230.74795203116099</c:v>
                </c:pt>
                <c:pt idx="139">
                  <c:v>231.71315187759001</c:v>
                </c:pt>
                <c:pt idx="140">
                  <c:v>232.67835172401999</c:v>
                </c:pt>
                <c:pt idx="141">
                  <c:v>233.64355157044901</c:v>
                </c:pt>
                <c:pt idx="142">
                  <c:v>234.60875141687799</c:v>
                </c:pt>
                <c:pt idx="143">
                  <c:v>235.573951263308</c:v>
                </c:pt>
                <c:pt idx="144">
                  <c:v>236.53915110973699</c:v>
                </c:pt>
                <c:pt idx="145">
                  <c:v>237.50435095616601</c:v>
                </c:pt>
                <c:pt idx="146">
                  <c:v>238.46955080259599</c:v>
                </c:pt>
                <c:pt idx="147">
                  <c:v>239.43475064902501</c:v>
                </c:pt>
                <c:pt idx="148">
                  <c:v>240.39995049545499</c:v>
                </c:pt>
                <c:pt idx="149">
                  <c:v>241.365150341884</c:v>
                </c:pt>
                <c:pt idx="150">
                  <c:v>242.33035018831299</c:v>
                </c:pt>
                <c:pt idx="151">
                  <c:v>243.295550034743</c:v>
                </c:pt>
                <c:pt idx="152">
                  <c:v>244.26074988117199</c:v>
                </c:pt>
                <c:pt idx="153">
                  <c:v>245.225949727602</c:v>
                </c:pt>
                <c:pt idx="154">
                  <c:v>246.19114957403099</c:v>
                </c:pt>
                <c:pt idx="155">
                  <c:v>247.15634942046</c:v>
                </c:pt>
                <c:pt idx="156">
                  <c:v>248.12154926689001</c:v>
                </c:pt>
                <c:pt idx="157">
                  <c:v>249.086749113319</c:v>
                </c:pt>
                <c:pt idx="158">
                  <c:v>250.05194895974799</c:v>
                </c:pt>
                <c:pt idx="159">
                  <c:v>251.017148806178</c:v>
                </c:pt>
                <c:pt idx="160">
                  <c:v>251.98234865260699</c:v>
                </c:pt>
                <c:pt idx="161">
                  <c:v>252.947548499037</c:v>
                </c:pt>
                <c:pt idx="162">
                  <c:v>253.91274834546601</c:v>
                </c:pt>
                <c:pt idx="163">
                  <c:v>254.877948191895</c:v>
                </c:pt>
                <c:pt idx="164">
                  <c:v>255.84314803832501</c:v>
                </c:pt>
                <c:pt idx="165">
                  <c:v>256.80834788475403</c:v>
                </c:pt>
                <c:pt idx="166">
                  <c:v>257.77354773118299</c:v>
                </c:pt>
                <c:pt idx="167">
                  <c:v>258.73874757761303</c:v>
                </c:pt>
                <c:pt idx="168">
                  <c:v>259.70394742404198</c:v>
                </c:pt>
                <c:pt idx="169">
                  <c:v>260.66914727047202</c:v>
                </c:pt>
                <c:pt idx="170">
                  <c:v>261.63434711690098</c:v>
                </c:pt>
                <c:pt idx="171">
                  <c:v>262.59954696333</c:v>
                </c:pt>
                <c:pt idx="172">
                  <c:v>263.56474680975998</c:v>
                </c:pt>
                <c:pt idx="173">
                  <c:v>264.529946656189</c:v>
                </c:pt>
                <c:pt idx="174">
                  <c:v>265.49514650261898</c:v>
                </c:pt>
                <c:pt idx="175">
                  <c:v>266.460346349048</c:v>
                </c:pt>
                <c:pt idx="176">
                  <c:v>267.42554619547701</c:v>
                </c:pt>
                <c:pt idx="177">
                  <c:v>268.39074604190699</c:v>
                </c:pt>
                <c:pt idx="178">
                  <c:v>269.35594588833601</c:v>
                </c:pt>
                <c:pt idx="179">
                  <c:v>270.32114573476599</c:v>
                </c:pt>
                <c:pt idx="180">
                  <c:v>271.28634558119501</c:v>
                </c:pt>
                <c:pt idx="181">
                  <c:v>272.25154542762402</c:v>
                </c:pt>
                <c:pt idx="182">
                  <c:v>273.21674527405401</c:v>
                </c:pt>
                <c:pt idx="183">
                  <c:v>274.18194512048302</c:v>
                </c:pt>
                <c:pt idx="184">
                  <c:v>275.14714496691198</c:v>
                </c:pt>
                <c:pt idx="185">
                  <c:v>276.11234481334202</c:v>
                </c:pt>
                <c:pt idx="186">
                  <c:v>277.07754465977098</c:v>
                </c:pt>
                <c:pt idx="187">
                  <c:v>278.04274450620102</c:v>
                </c:pt>
                <c:pt idx="188">
                  <c:v>279.00794435262998</c:v>
                </c:pt>
                <c:pt idx="189">
                  <c:v>279.97314419905899</c:v>
                </c:pt>
                <c:pt idx="190">
                  <c:v>280.93834404548898</c:v>
                </c:pt>
                <c:pt idx="191">
                  <c:v>281.90354389191799</c:v>
                </c:pt>
                <c:pt idx="192">
                  <c:v>282.86874373834797</c:v>
                </c:pt>
                <c:pt idx="193">
                  <c:v>283.83394358477699</c:v>
                </c:pt>
                <c:pt idx="194">
                  <c:v>284.79914343120601</c:v>
                </c:pt>
                <c:pt idx="195">
                  <c:v>285.76434327763599</c:v>
                </c:pt>
                <c:pt idx="196">
                  <c:v>286.729543124065</c:v>
                </c:pt>
                <c:pt idx="197">
                  <c:v>287.69474297049499</c:v>
                </c:pt>
                <c:pt idx="198">
                  <c:v>288.659942816924</c:v>
                </c:pt>
                <c:pt idx="199">
                  <c:v>289.62514266335302</c:v>
                </c:pt>
                <c:pt idx="200">
                  <c:v>290.590342509783</c:v>
                </c:pt>
              </c:numCache>
            </c:numRef>
          </c:cat>
          <c:val>
            <c:numRef>
              <c:f>Figure1!$E$2:$E$202</c:f>
              <c:numCache>
                <c:formatCode>0.00%</c:formatCode>
                <c:ptCount val="201"/>
                <c:pt idx="0">
                  <c:v>1E-4</c:v>
                </c:pt>
                <c:pt idx="1">
                  <c:v>3.0000000000000003E-4</c:v>
                </c:pt>
                <c:pt idx="2">
                  <c:v>1.2999999999999999E-3</c:v>
                </c:pt>
                <c:pt idx="3">
                  <c:v>2.7000000000000001E-3</c:v>
                </c:pt>
                <c:pt idx="4">
                  <c:v>7.4999999999999997E-3</c:v>
                </c:pt>
                <c:pt idx="5">
                  <c:v>2.0499999999999997E-2</c:v>
                </c:pt>
                <c:pt idx="6">
                  <c:v>4.3499999999999997E-2</c:v>
                </c:pt>
                <c:pt idx="7">
                  <c:v>8.09E-2</c:v>
                </c:pt>
                <c:pt idx="8">
                  <c:v>0.1371</c:v>
                </c:pt>
                <c:pt idx="9">
                  <c:v>0.22039999999999998</c:v>
                </c:pt>
                <c:pt idx="10">
                  <c:v>0.31509999999999999</c:v>
                </c:pt>
                <c:pt idx="11">
                  <c:v>0.43009999999999998</c:v>
                </c:pt>
                <c:pt idx="12">
                  <c:v>0.47139999999999999</c:v>
                </c:pt>
                <c:pt idx="13">
                  <c:v>0.48969999999999997</c:v>
                </c:pt>
                <c:pt idx="14">
                  <c:v>0.50690000000000002</c:v>
                </c:pt>
                <c:pt idx="15">
                  <c:v>0.52339999999999998</c:v>
                </c:pt>
                <c:pt idx="16">
                  <c:v>0.53849999999999998</c:v>
                </c:pt>
                <c:pt idx="17">
                  <c:v>0.55569999999999997</c:v>
                </c:pt>
                <c:pt idx="18">
                  <c:v>0.57240000000000002</c:v>
                </c:pt>
                <c:pt idx="19">
                  <c:v>0.58820000000000006</c:v>
                </c:pt>
                <c:pt idx="20">
                  <c:v>0.6038</c:v>
                </c:pt>
                <c:pt idx="21">
                  <c:v>0.62060000000000004</c:v>
                </c:pt>
                <c:pt idx="22">
                  <c:v>0.63430000000000009</c:v>
                </c:pt>
                <c:pt idx="23">
                  <c:v>0.64890000000000003</c:v>
                </c:pt>
                <c:pt idx="24">
                  <c:v>0.66720000000000002</c:v>
                </c:pt>
                <c:pt idx="25">
                  <c:v>0.68059999999999998</c:v>
                </c:pt>
                <c:pt idx="26">
                  <c:v>0.69730000000000003</c:v>
                </c:pt>
                <c:pt idx="27">
                  <c:v>0.71000000000000008</c:v>
                </c:pt>
                <c:pt idx="28">
                  <c:v>0.72450000000000003</c:v>
                </c:pt>
                <c:pt idx="29">
                  <c:v>0.7379</c:v>
                </c:pt>
                <c:pt idx="30">
                  <c:v>0.75170000000000003</c:v>
                </c:pt>
                <c:pt idx="31">
                  <c:v>0.76550000000000007</c:v>
                </c:pt>
                <c:pt idx="32">
                  <c:v>0.77790000000000004</c:v>
                </c:pt>
                <c:pt idx="33">
                  <c:v>0.7883</c:v>
                </c:pt>
                <c:pt idx="34">
                  <c:v>0.80059999999999998</c:v>
                </c:pt>
                <c:pt idx="35">
                  <c:v>0.81299999999999994</c:v>
                </c:pt>
                <c:pt idx="36">
                  <c:v>0.8236</c:v>
                </c:pt>
                <c:pt idx="37">
                  <c:v>0.83620000000000005</c:v>
                </c:pt>
                <c:pt idx="38">
                  <c:v>0.8449000000000001</c:v>
                </c:pt>
                <c:pt idx="39">
                  <c:v>0.85540000000000005</c:v>
                </c:pt>
                <c:pt idx="40">
                  <c:v>0.8650000000000001</c:v>
                </c:pt>
                <c:pt idx="41">
                  <c:v>0.87340000000000007</c:v>
                </c:pt>
                <c:pt idx="42">
                  <c:v>0.88210000000000011</c:v>
                </c:pt>
                <c:pt idx="43">
                  <c:v>0.88950000000000007</c:v>
                </c:pt>
                <c:pt idx="44">
                  <c:v>0.89770000000000005</c:v>
                </c:pt>
                <c:pt idx="45">
                  <c:v>0.90540000000000009</c:v>
                </c:pt>
                <c:pt idx="46">
                  <c:v>0.91190000000000004</c:v>
                </c:pt>
                <c:pt idx="47">
                  <c:v>0.91680000000000006</c:v>
                </c:pt>
                <c:pt idx="48">
                  <c:v>0.92290000000000005</c:v>
                </c:pt>
                <c:pt idx="49">
                  <c:v>0.92900000000000005</c:v>
                </c:pt>
                <c:pt idx="50">
                  <c:v>0.93410000000000004</c:v>
                </c:pt>
                <c:pt idx="51">
                  <c:v>0.93930000000000002</c:v>
                </c:pt>
                <c:pt idx="52">
                  <c:v>0.94369999999999998</c:v>
                </c:pt>
                <c:pt idx="53">
                  <c:v>0.94769999999999999</c:v>
                </c:pt>
                <c:pt idx="54">
                  <c:v>0.95189999999999997</c:v>
                </c:pt>
                <c:pt idx="55">
                  <c:v>0.95639999999999992</c:v>
                </c:pt>
                <c:pt idx="56">
                  <c:v>0.95919999999999994</c:v>
                </c:pt>
                <c:pt idx="57">
                  <c:v>0.96229999999999993</c:v>
                </c:pt>
                <c:pt idx="58">
                  <c:v>0.96509999999999996</c:v>
                </c:pt>
                <c:pt idx="59">
                  <c:v>0.96779999999999999</c:v>
                </c:pt>
                <c:pt idx="60">
                  <c:v>0.97089999999999999</c:v>
                </c:pt>
                <c:pt idx="61">
                  <c:v>0.97329999999999994</c:v>
                </c:pt>
                <c:pt idx="62">
                  <c:v>0.97589999999999999</c:v>
                </c:pt>
                <c:pt idx="63">
                  <c:v>0.97809999999999997</c:v>
                </c:pt>
                <c:pt idx="64">
                  <c:v>0.98</c:v>
                </c:pt>
                <c:pt idx="65">
                  <c:v>0.98199999999999998</c:v>
                </c:pt>
                <c:pt idx="66">
                  <c:v>0.98339999999999994</c:v>
                </c:pt>
                <c:pt idx="67">
                  <c:v>0.98489999999999989</c:v>
                </c:pt>
                <c:pt idx="68">
                  <c:v>0.98699999999999988</c:v>
                </c:pt>
                <c:pt idx="69">
                  <c:v>0.98829999999999985</c:v>
                </c:pt>
                <c:pt idx="70">
                  <c:v>0.98899999999999988</c:v>
                </c:pt>
                <c:pt idx="71">
                  <c:v>0.98999999999999988</c:v>
                </c:pt>
                <c:pt idx="72">
                  <c:v>0.99149999999999983</c:v>
                </c:pt>
                <c:pt idx="73">
                  <c:v>0.99249999999999983</c:v>
                </c:pt>
                <c:pt idx="74">
                  <c:v>0.99259999999999982</c:v>
                </c:pt>
                <c:pt idx="75">
                  <c:v>0.99349999999999983</c:v>
                </c:pt>
                <c:pt idx="76">
                  <c:v>0.99379999999999979</c:v>
                </c:pt>
                <c:pt idx="77">
                  <c:v>0.99409999999999976</c:v>
                </c:pt>
                <c:pt idx="78">
                  <c:v>0.99469999999999981</c:v>
                </c:pt>
                <c:pt idx="79">
                  <c:v>0.99549999999999983</c:v>
                </c:pt>
                <c:pt idx="80">
                  <c:v>0.99609999999999987</c:v>
                </c:pt>
                <c:pt idx="81">
                  <c:v>0.99639999999999984</c:v>
                </c:pt>
                <c:pt idx="82">
                  <c:v>0.99689999999999979</c:v>
                </c:pt>
                <c:pt idx="83">
                  <c:v>0.99709999999999976</c:v>
                </c:pt>
                <c:pt idx="84">
                  <c:v>0.99729999999999974</c:v>
                </c:pt>
                <c:pt idx="85">
                  <c:v>0.99779999999999969</c:v>
                </c:pt>
                <c:pt idx="86">
                  <c:v>0.99839999999999973</c:v>
                </c:pt>
                <c:pt idx="87">
                  <c:v>0.99879999999999969</c:v>
                </c:pt>
                <c:pt idx="88">
                  <c:v>0.99879999999999969</c:v>
                </c:pt>
                <c:pt idx="89">
                  <c:v>0.99889999999999968</c:v>
                </c:pt>
                <c:pt idx="90">
                  <c:v>0.99889999999999968</c:v>
                </c:pt>
                <c:pt idx="91">
                  <c:v>0.99899999999999967</c:v>
                </c:pt>
                <c:pt idx="92">
                  <c:v>0.99919999999999964</c:v>
                </c:pt>
                <c:pt idx="93">
                  <c:v>0.99929999999999963</c:v>
                </c:pt>
                <c:pt idx="94">
                  <c:v>0.9995999999999996</c:v>
                </c:pt>
                <c:pt idx="95">
                  <c:v>0.99979999999999958</c:v>
                </c:pt>
                <c:pt idx="96">
                  <c:v>0.99979999999999958</c:v>
                </c:pt>
                <c:pt idx="97">
                  <c:v>0.99989999999999957</c:v>
                </c:pt>
                <c:pt idx="98">
                  <c:v>0.99989999999999957</c:v>
                </c:pt>
                <c:pt idx="99">
                  <c:v>0.99989999999999957</c:v>
                </c:pt>
                <c:pt idx="100">
                  <c:v>0.99999999999999956</c:v>
                </c:pt>
                <c:pt idx="101">
                  <c:v>0.99999999999999956</c:v>
                </c:pt>
                <c:pt idx="102">
                  <c:v>0.99999999999999956</c:v>
                </c:pt>
                <c:pt idx="103">
                  <c:v>0.99999999999999956</c:v>
                </c:pt>
                <c:pt idx="104">
                  <c:v>0.99999999999999956</c:v>
                </c:pt>
                <c:pt idx="105">
                  <c:v>0.99999999999999956</c:v>
                </c:pt>
                <c:pt idx="106">
                  <c:v>0.99999999999999956</c:v>
                </c:pt>
                <c:pt idx="107">
                  <c:v>0.99999999999999956</c:v>
                </c:pt>
                <c:pt idx="108">
                  <c:v>0.99999999999999956</c:v>
                </c:pt>
                <c:pt idx="109">
                  <c:v>0.99999999999999956</c:v>
                </c:pt>
                <c:pt idx="110">
                  <c:v>0.99999999999999956</c:v>
                </c:pt>
                <c:pt idx="111">
                  <c:v>0.99999999999999956</c:v>
                </c:pt>
                <c:pt idx="112">
                  <c:v>0.99999999999999956</c:v>
                </c:pt>
                <c:pt idx="113">
                  <c:v>0.99999999999999956</c:v>
                </c:pt>
                <c:pt idx="114">
                  <c:v>0.99999999999999956</c:v>
                </c:pt>
                <c:pt idx="115">
                  <c:v>0.99999999999999956</c:v>
                </c:pt>
                <c:pt idx="116">
                  <c:v>0.99999999999999956</c:v>
                </c:pt>
                <c:pt idx="117">
                  <c:v>0.99999999999999956</c:v>
                </c:pt>
                <c:pt idx="118">
                  <c:v>0.99999999999999956</c:v>
                </c:pt>
                <c:pt idx="119">
                  <c:v>0.99999999999999956</c:v>
                </c:pt>
                <c:pt idx="120">
                  <c:v>0.99999999999999956</c:v>
                </c:pt>
                <c:pt idx="121">
                  <c:v>0.99999999999999956</c:v>
                </c:pt>
                <c:pt idx="122">
                  <c:v>0.99999999999999956</c:v>
                </c:pt>
                <c:pt idx="123">
                  <c:v>0.99999999999999956</c:v>
                </c:pt>
                <c:pt idx="124">
                  <c:v>0.99999999999999956</c:v>
                </c:pt>
                <c:pt idx="125">
                  <c:v>0.99999999999999956</c:v>
                </c:pt>
                <c:pt idx="126">
                  <c:v>0.99999999999999956</c:v>
                </c:pt>
                <c:pt idx="127">
                  <c:v>0.99999999999999956</c:v>
                </c:pt>
                <c:pt idx="128">
                  <c:v>0.99999999999999956</c:v>
                </c:pt>
                <c:pt idx="129">
                  <c:v>0.99999999999999956</c:v>
                </c:pt>
                <c:pt idx="130">
                  <c:v>0.99999999999999956</c:v>
                </c:pt>
                <c:pt idx="131">
                  <c:v>0.99999999999999956</c:v>
                </c:pt>
                <c:pt idx="132">
                  <c:v>0.99999999999999956</c:v>
                </c:pt>
                <c:pt idx="133">
                  <c:v>0.99999999999999956</c:v>
                </c:pt>
                <c:pt idx="134">
                  <c:v>0.99999999999999956</c:v>
                </c:pt>
                <c:pt idx="135">
                  <c:v>0.99999999999999956</c:v>
                </c:pt>
                <c:pt idx="136">
                  <c:v>0.99999999999999956</c:v>
                </c:pt>
                <c:pt idx="137">
                  <c:v>0.99999999999999956</c:v>
                </c:pt>
                <c:pt idx="138">
                  <c:v>0.99999999999999956</c:v>
                </c:pt>
                <c:pt idx="139">
                  <c:v>0.99999999999999956</c:v>
                </c:pt>
                <c:pt idx="140">
                  <c:v>0.99999999999999956</c:v>
                </c:pt>
                <c:pt idx="141">
                  <c:v>0.99999999999999956</c:v>
                </c:pt>
                <c:pt idx="142">
                  <c:v>0.99999999999999956</c:v>
                </c:pt>
                <c:pt idx="143">
                  <c:v>0.99999999999999956</c:v>
                </c:pt>
                <c:pt idx="144">
                  <c:v>0.99999999999999956</c:v>
                </c:pt>
                <c:pt idx="145">
                  <c:v>0.99999999999999956</c:v>
                </c:pt>
                <c:pt idx="146">
                  <c:v>0.99999999999999956</c:v>
                </c:pt>
                <c:pt idx="147">
                  <c:v>0.99999999999999956</c:v>
                </c:pt>
                <c:pt idx="148">
                  <c:v>0.99999999999999956</c:v>
                </c:pt>
                <c:pt idx="149">
                  <c:v>0.99999999999999956</c:v>
                </c:pt>
                <c:pt idx="150">
                  <c:v>0.99999999999999956</c:v>
                </c:pt>
                <c:pt idx="151">
                  <c:v>0.99999999999999956</c:v>
                </c:pt>
                <c:pt idx="152">
                  <c:v>0.99999999999999956</c:v>
                </c:pt>
                <c:pt idx="153">
                  <c:v>0.99999999999999956</c:v>
                </c:pt>
                <c:pt idx="154">
                  <c:v>0.99999999999999956</c:v>
                </c:pt>
                <c:pt idx="155">
                  <c:v>0.99999999999999956</c:v>
                </c:pt>
                <c:pt idx="156">
                  <c:v>0.99999999999999956</c:v>
                </c:pt>
                <c:pt idx="157">
                  <c:v>0.99999999999999956</c:v>
                </c:pt>
                <c:pt idx="158">
                  <c:v>0.99999999999999956</c:v>
                </c:pt>
                <c:pt idx="159">
                  <c:v>0.99999999999999956</c:v>
                </c:pt>
                <c:pt idx="160">
                  <c:v>0.99999999999999956</c:v>
                </c:pt>
                <c:pt idx="161">
                  <c:v>0.99999999999999956</c:v>
                </c:pt>
                <c:pt idx="162">
                  <c:v>0.99999999999999956</c:v>
                </c:pt>
                <c:pt idx="163">
                  <c:v>0.99999999999999956</c:v>
                </c:pt>
                <c:pt idx="164">
                  <c:v>0.99999999999999956</c:v>
                </c:pt>
                <c:pt idx="165">
                  <c:v>0.99999999999999956</c:v>
                </c:pt>
                <c:pt idx="166">
                  <c:v>0.99999999999999956</c:v>
                </c:pt>
                <c:pt idx="167">
                  <c:v>0.99999999999999956</c:v>
                </c:pt>
                <c:pt idx="168">
                  <c:v>0.99999999999999956</c:v>
                </c:pt>
                <c:pt idx="169">
                  <c:v>0.99999999999999956</c:v>
                </c:pt>
                <c:pt idx="170">
                  <c:v>0.99999999999999956</c:v>
                </c:pt>
                <c:pt idx="171">
                  <c:v>0.99999999999999956</c:v>
                </c:pt>
                <c:pt idx="172">
                  <c:v>0.99999999999999956</c:v>
                </c:pt>
                <c:pt idx="173">
                  <c:v>0.99999999999999956</c:v>
                </c:pt>
                <c:pt idx="174">
                  <c:v>0.99999999999999956</c:v>
                </c:pt>
                <c:pt idx="175">
                  <c:v>0.99999999999999956</c:v>
                </c:pt>
                <c:pt idx="176">
                  <c:v>0.99999999999999956</c:v>
                </c:pt>
                <c:pt idx="177">
                  <c:v>0.99999999999999956</c:v>
                </c:pt>
                <c:pt idx="178">
                  <c:v>0.99999999999999956</c:v>
                </c:pt>
                <c:pt idx="179">
                  <c:v>0.99999999999999956</c:v>
                </c:pt>
                <c:pt idx="180">
                  <c:v>0.99999999999999956</c:v>
                </c:pt>
                <c:pt idx="181">
                  <c:v>0.99999999999999956</c:v>
                </c:pt>
                <c:pt idx="182">
                  <c:v>0.99999999999999956</c:v>
                </c:pt>
                <c:pt idx="183">
                  <c:v>0.99999999999999956</c:v>
                </c:pt>
                <c:pt idx="184">
                  <c:v>0.99999999999999956</c:v>
                </c:pt>
                <c:pt idx="185">
                  <c:v>0.99999999999999956</c:v>
                </c:pt>
                <c:pt idx="186">
                  <c:v>0.99999999999999956</c:v>
                </c:pt>
                <c:pt idx="187">
                  <c:v>0.99999999999999956</c:v>
                </c:pt>
                <c:pt idx="188">
                  <c:v>0.99999999999999956</c:v>
                </c:pt>
                <c:pt idx="189">
                  <c:v>0.99999999999999956</c:v>
                </c:pt>
                <c:pt idx="190">
                  <c:v>0.99999999999999956</c:v>
                </c:pt>
                <c:pt idx="191">
                  <c:v>0.99999999999999956</c:v>
                </c:pt>
                <c:pt idx="192">
                  <c:v>0.99999999999999956</c:v>
                </c:pt>
                <c:pt idx="193">
                  <c:v>0.99999999999999956</c:v>
                </c:pt>
                <c:pt idx="194">
                  <c:v>0.99999999999999956</c:v>
                </c:pt>
                <c:pt idx="195">
                  <c:v>0.99999999999999956</c:v>
                </c:pt>
                <c:pt idx="196">
                  <c:v>0.99999999999999956</c:v>
                </c:pt>
                <c:pt idx="197">
                  <c:v>0.99999999999999956</c:v>
                </c:pt>
                <c:pt idx="198">
                  <c:v>0.99999999999999956</c:v>
                </c:pt>
                <c:pt idx="199">
                  <c:v>0.99999999999999956</c:v>
                </c:pt>
                <c:pt idx="200">
                  <c:v>0.99999999999999956</c:v>
                </c:pt>
              </c:numCache>
            </c:numRef>
          </c:val>
          <c:smooth val="0"/>
        </c:ser>
        <c:ser>
          <c:idx val="0"/>
          <c:order val="1"/>
          <c:tx>
            <c:v>S&amp;P</c:v>
          </c:tx>
          <c:spPr>
            <a:ln w="28575" cap="rnd">
              <a:solidFill>
                <a:srgbClr val="0070C0"/>
              </a:solidFill>
              <a:round/>
            </a:ln>
            <a:effectLst/>
          </c:spPr>
          <c:marker>
            <c:symbol val="none"/>
          </c:marker>
          <c:val>
            <c:numRef>
              <c:f>Figure1!$H$2:$H$102</c:f>
              <c:numCache>
                <c:formatCode>General</c:formatCode>
                <c:ptCount val="101"/>
                <c:pt idx="0">
                  <c:v>1.967706040522448E-8</c:v>
                </c:pt>
                <c:pt idx="1">
                  <c:v>8.8463609523530208E-8</c:v>
                </c:pt>
                <c:pt idx="2">
                  <c:v>3.7025141333493203E-7</c:v>
                </c:pt>
                <c:pt idx="3">
                  <c:v>1.4429363610442071E-6</c:v>
                </c:pt>
                <c:pt idx="4">
                  <c:v>5.2374419184589816E-6</c:v>
                </c:pt>
                <c:pt idx="5">
                  <c:v>1.7710496752546153E-5</c:v>
                </c:pt>
                <c:pt idx="6">
                  <c:v>5.5810643460383035E-5</c:v>
                </c:pt>
                <c:pt idx="7">
                  <c:v>1.6395854886792568E-4</c:v>
                </c:pt>
                <c:pt idx="8">
                  <c:v>4.4922363146049273E-4</c:v>
                </c:pt>
                <c:pt idx="9">
                  <c:v>1.1484526855602682E-3</c:v>
                </c:pt>
                <c:pt idx="10">
                  <c:v>2.7411449983538397E-3</c:v>
                </c:pt>
                <c:pt idx="11">
                  <c:v>6.1123642919231631E-3</c:v>
                </c:pt>
                <c:pt idx="12">
                  <c:v>1.2743468710081154E-2</c:v>
                </c:pt>
                <c:pt idx="13">
                  <c:v>2.486421665974578E-2</c:v>
                </c:pt>
                <c:pt idx="14">
                  <c:v>4.5452423148218631E-2</c:v>
                </c:pt>
                <c:pt idx="15">
                  <c:v>7.7950218885317127E-2</c:v>
                </c:pt>
                <c:pt idx="16">
                  <c:v>0.1256192406969914</c:v>
                </c:pt>
                <c:pt idx="17">
                  <c:v>0.19059720060317165</c:v>
                </c:pt>
                <c:pt idx="18">
                  <c:v>0.27290554123047861</c:v>
                </c:pt>
                <c:pt idx="19">
                  <c:v>0.36979352206066324</c:v>
                </c:pt>
                <c:pt idx="20">
                  <c:v>0.47577854182770374</c:v>
                </c:pt>
                <c:pt idx="21">
                  <c:v>0.58351624589945472</c:v>
                </c:pt>
                <c:pt idx="22">
                  <c:v>0.68529089708651192</c:v>
                </c:pt>
                <c:pt idx="23">
                  <c:v>0.77463381272179466</c:v>
                </c:pt>
                <c:pt idx="24">
                  <c:v>0.84751727968893142</c:v>
                </c:pt>
                <c:pt idx="25">
                  <c:v>0.90276902915745671</c:v>
                </c:pt>
                <c:pt idx="26">
                  <c:v>0.94169242772198536</c:v>
                </c:pt>
                <c:pt idx="27">
                  <c:v>0.96717379206726539</c:v>
                </c:pt>
                <c:pt idx="28">
                  <c:v>0.98267555890286418</c:v>
                </c:pt>
                <c:pt idx="29">
                  <c:v>0.9914392207877093</c:v>
                </c:pt>
                <c:pt idx="30">
                  <c:v>0.99604321861431067</c:v>
                </c:pt>
                <c:pt idx="31">
                  <c:v>0.99829086913421827</c:v>
                </c:pt>
                <c:pt idx="32">
                  <c:v>0.99931055321473916</c:v>
                </c:pt>
                <c:pt idx="33">
                  <c:v>0.99974043058107698</c:v>
                </c:pt>
                <c:pt idx="34">
                  <c:v>0.9999088392424379</c:v>
                </c:pt>
                <c:pt idx="35">
                  <c:v>0.99997014819580832</c:v>
                </c:pt>
                <c:pt idx="36">
                  <c:v>0.99999088881228104</c:v>
                </c:pt>
                <c:pt idx="37">
                  <c:v>0.99999740894242617</c:v>
                </c:pt>
                <c:pt idx="38">
                  <c:v>0.99999931364075545</c:v>
                </c:pt>
                <c:pt idx="39">
                  <c:v>0.99999983068758869</c:v>
                </c:pt>
                <c:pt idx="40">
                  <c:v>0.99999996111403222</c:v>
                </c:pt>
                <c:pt idx="41">
                  <c:v>0.99999999168659071</c:v>
                </c:pt>
                <c:pt idx="42">
                  <c:v>0.99999999834585873</c:v>
                </c:pt>
                <c:pt idx="43">
                  <c:v>0.99999999969372844</c:v>
                </c:pt>
                <c:pt idx="44">
                  <c:v>0.99999999994723787</c:v>
                </c:pt>
                <c:pt idx="45">
                  <c:v>0.99999999999154399</c:v>
                </c:pt>
                <c:pt idx="46">
                  <c:v>0.99999999999873934</c:v>
                </c:pt>
                <c:pt idx="47">
                  <c:v>0.99999999999982525</c:v>
                </c:pt>
                <c:pt idx="48">
                  <c:v>0.99999999999997746</c:v>
                </c:pt>
                <c:pt idx="49">
                  <c:v>0.99999999999999734</c:v>
                </c:pt>
                <c:pt idx="50">
                  <c:v>0.99999999999999967</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numCache>
            </c:numRef>
          </c:val>
          <c:smooth val="0"/>
        </c:ser>
        <c:dLbls>
          <c:showLegendKey val="0"/>
          <c:showVal val="0"/>
          <c:showCatName val="0"/>
          <c:showSerName val="0"/>
          <c:showPercent val="0"/>
          <c:showBubbleSize val="0"/>
        </c:dLbls>
        <c:smooth val="0"/>
        <c:axId val="496868912"/>
        <c:axId val="496869304"/>
      </c:lineChart>
      <c:catAx>
        <c:axId val="4968689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smtClean="0"/>
                  <a:t>ペイオフ</a:t>
                </a:r>
                <a:endParaRPr lang="ja-JP" altLang="en-US" dirty="0"/>
              </a:p>
            </c:rich>
          </c:tx>
          <c:layout>
            <c:manualLayout>
              <c:xMode val="edge"/>
              <c:yMode val="edge"/>
              <c:x val="0.50025942622750208"/>
              <c:y val="0.849368853095295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6869304"/>
        <c:crosses val="autoZero"/>
        <c:auto val="1"/>
        <c:lblAlgn val="ctr"/>
        <c:lblOffset val="100"/>
        <c:tickMarkSkip val="1"/>
        <c:noMultiLvlLbl val="0"/>
      </c:catAx>
      <c:valAx>
        <c:axId val="496869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smtClean="0"/>
                  <a:t>確率</a:t>
                </a:r>
                <a:endParaRPr lang="ja-JP"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6868912"/>
        <c:crosses val="autoZero"/>
        <c:crossBetween val="between"/>
      </c:valAx>
      <c:spPr>
        <a:noFill/>
        <a:ln>
          <a:noFill/>
        </a:ln>
        <a:effectLst/>
      </c:spPr>
    </c:plotArea>
    <c:legend>
      <c:legendPos val="r"/>
      <c:layout>
        <c:manualLayout>
          <c:xMode val="edge"/>
          <c:yMode val="edge"/>
          <c:x val="0.87844610915434274"/>
          <c:y val="0.49076748331772663"/>
          <c:w val="0.11267326257267372"/>
          <c:h val="0.125878206059487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Figure2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0"/>
          <c:order val="0"/>
          <c:spPr>
            <a:ln w="19050" cap="rnd">
              <a:solidFill>
                <a:schemeClr val="accent1">
                  <a:alpha val="94000"/>
                </a:schemeClr>
              </a:solidFill>
              <a:round/>
            </a:ln>
            <a:effectLst/>
          </c:spPr>
          <c:marker>
            <c:symbol val="none"/>
          </c:marker>
          <c:xVal>
            <c:numRef>
              <c:f>Figure2!$C$2:$C$102</c:f>
              <c:numCache>
                <c:formatCode>General</c:formatCode>
                <c:ptCount val="101"/>
                <c:pt idx="0">
                  <c:v>84.47951956584464</c:v>
                </c:pt>
                <c:pt idx="1">
                  <c:v>85.724007085681649</c:v>
                </c:pt>
                <c:pt idx="2">
                  <c:v>87.543356047418627</c:v>
                </c:pt>
                <c:pt idx="3">
                  <c:v>88.53626848269397</c:v>
                </c:pt>
                <c:pt idx="4">
                  <c:v>90.050823051496295</c:v>
                </c:pt>
                <c:pt idx="5">
                  <c:v>91.734588834139743</c:v>
                </c:pt>
                <c:pt idx="6">
                  <c:v>93.172582663243801</c:v>
                </c:pt>
                <c:pt idx="7">
                  <c:v>94.525298155235419</c:v>
                </c:pt>
                <c:pt idx="8">
                  <c:v>95.848592741900049</c:v>
                </c:pt>
                <c:pt idx="9">
                  <c:v>97.245485259085115</c:v>
                </c:pt>
                <c:pt idx="10">
                  <c:v>98.498613742443723</c:v>
                </c:pt>
                <c:pt idx="11">
                  <c:v>99.820713188352542</c:v>
                </c:pt>
                <c:pt idx="12">
                  <c:v>100.27264201640951</c:v>
                </c:pt>
                <c:pt idx="13">
                  <c:v>100.47152451634054</c:v>
                </c:pt>
                <c:pt idx="14">
                  <c:v>100.65822979750358</c:v>
                </c:pt>
                <c:pt idx="15">
                  <c:v>100.83746318464617</c:v>
                </c:pt>
                <c:pt idx="16">
                  <c:v>101.00186381719469</c:v>
                </c:pt>
                <c:pt idx="17">
                  <c:v>101.18987989238666</c:v>
                </c:pt>
                <c:pt idx="18">
                  <c:v>101.37352828831656</c:v>
                </c:pt>
                <c:pt idx="19">
                  <c:v>101.54859284321303</c:v>
                </c:pt>
                <c:pt idx="20">
                  <c:v>101.72300271197872</c:v>
                </c:pt>
                <c:pt idx="21">
                  <c:v>101.91292906949492</c:v>
                </c:pt>
                <c:pt idx="22">
                  <c:v>102.06970925483567</c:v>
                </c:pt>
                <c:pt idx="23">
                  <c:v>102.23896774597902</c:v>
                </c:pt>
                <c:pt idx="24">
                  <c:v>102.45479075139816</c:v>
                </c:pt>
                <c:pt idx="25">
                  <c:v>102.61579648681635</c:v>
                </c:pt>
                <c:pt idx="26">
                  <c:v>102.82049659230934</c:v>
                </c:pt>
                <c:pt idx="27">
                  <c:v>102.97955945934004</c:v>
                </c:pt>
                <c:pt idx="28">
                  <c:v>103.16522490766079</c:v>
                </c:pt>
                <c:pt idx="29">
                  <c:v>103.34112464463294</c:v>
                </c:pt>
                <c:pt idx="30">
                  <c:v>103.52716638267816</c:v>
                </c:pt>
                <c:pt idx="31">
                  <c:v>103.71880895321431</c:v>
                </c:pt>
                <c:pt idx="32">
                  <c:v>103.89640078329654</c:v>
                </c:pt>
                <c:pt idx="33">
                  <c:v>104.04975824735854</c:v>
                </c:pt>
                <c:pt idx="34">
                  <c:v>104.23694866877624</c:v>
                </c:pt>
                <c:pt idx="35">
                  <c:v>104.43284106738551</c:v>
                </c:pt>
                <c:pt idx="36">
                  <c:v>104.60676574580405</c:v>
                </c:pt>
                <c:pt idx="37">
                  <c:v>104.82235223639927</c:v>
                </c:pt>
                <c:pt idx="38">
                  <c:v>104.97755689223185</c:v>
                </c:pt>
                <c:pt idx="39">
                  <c:v>105.1727407019835</c:v>
                </c:pt>
                <c:pt idx="40">
                  <c:v>105.35973431149459</c:v>
                </c:pt>
                <c:pt idx="41">
                  <c:v>105.53098551835527</c:v>
                </c:pt>
                <c:pt idx="42">
                  <c:v>105.7169160548805</c:v>
                </c:pt>
                <c:pt idx="43">
                  <c:v>105.88286049042337</c:v>
                </c:pt>
                <c:pt idx="44">
                  <c:v>106.07633546185573</c:v>
                </c:pt>
                <c:pt idx="45">
                  <c:v>106.26857099414823</c:v>
                </c:pt>
                <c:pt idx="46">
                  <c:v>106.44003898044004</c:v>
                </c:pt>
                <c:pt idx="47">
                  <c:v>106.57564166890108</c:v>
                </c:pt>
                <c:pt idx="48">
                  <c:v>106.75312328523547</c:v>
                </c:pt>
                <c:pt idx="49">
                  <c:v>106.94162169226446</c:v>
                </c:pt>
                <c:pt idx="50">
                  <c:v>107.10901479102266</c:v>
                </c:pt>
                <c:pt idx="51">
                  <c:v>107.29037083039894</c:v>
                </c:pt>
                <c:pt idx="52">
                  <c:v>107.45357529234218</c:v>
                </c:pt>
                <c:pt idx="53">
                  <c:v>107.61091487831493</c:v>
                </c:pt>
                <c:pt idx="54">
                  <c:v>107.78676790482842</c:v>
                </c:pt>
                <c:pt idx="55">
                  <c:v>107.98939351783072</c:v>
                </c:pt>
                <c:pt idx="56">
                  <c:v>108.12414997935491</c:v>
                </c:pt>
                <c:pt idx="57">
                  <c:v>108.28240080849272</c:v>
                </c:pt>
                <c:pt idx="58">
                  <c:v>108.43474716328998</c:v>
                </c:pt>
                <c:pt idx="59">
                  <c:v>108.59147250632472</c:v>
                </c:pt>
                <c:pt idx="60">
                  <c:v>108.78540994052825</c:v>
                </c:pt>
                <c:pt idx="61">
                  <c:v>108.94771855201274</c:v>
                </c:pt>
                <c:pt idx="62">
                  <c:v>109.1379360405782</c:v>
                </c:pt>
                <c:pt idx="63">
                  <c:v>109.31286840095866</c:v>
                </c:pt>
                <c:pt idx="64">
                  <c:v>109.4763269813422</c:v>
                </c:pt>
                <c:pt idx="65">
                  <c:v>109.66329545107689</c:v>
                </c:pt>
                <c:pt idx="66">
                  <c:v>109.805015582556</c:v>
                </c:pt>
                <c:pt idx="67">
                  <c:v>109.9686988754151</c:v>
                </c:pt>
                <c:pt idx="68">
                  <c:v>110.22311306549619</c:v>
                </c:pt>
                <c:pt idx="69">
                  <c:v>110.39903857897613</c:v>
                </c:pt>
                <c:pt idx="70">
                  <c:v>110.50091716450589</c:v>
                </c:pt>
                <c:pt idx="71">
                  <c:v>110.65671511812975</c:v>
                </c:pt>
                <c:pt idx="72">
                  <c:v>110.91808098072877</c:v>
                </c:pt>
                <c:pt idx="73">
                  <c:v>111.11584361517033</c:v>
                </c:pt>
                <c:pt idx="74">
                  <c:v>111.13687655602469</c:v>
                </c:pt>
                <c:pt idx="75">
                  <c:v>111.3383698588067</c:v>
                </c:pt>
                <c:pt idx="76">
                  <c:v>111.41104021462931</c:v>
                </c:pt>
                <c:pt idx="77">
                  <c:v>111.48689455841347</c:v>
                </c:pt>
                <c:pt idx="78">
                  <c:v>111.64947555994596</c:v>
                </c:pt>
                <c:pt idx="79">
                  <c:v>111.89385954515778</c:v>
                </c:pt>
                <c:pt idx="80">
                  <c:v>112.10409845965437</c:v>
                </c:pt>
                <c:pt idx="81">
                  <c:v>112.22033079643137</c:v>
                </c:pt>
                <c:pt idx="82">
                  <c:v>112.43494366654723</c:v>
                </c:pt>
                <c:pt idx="83">
                  <c:v>112.52962998276379</c:v>
                </c:pt>
                <c:pt idx="84">
                  <c:v>112.63039818397256</c:v>
                </c:pt>
                <c:pt idx="85">
                  <c:v>112.91537611338302</c:v>
                </c:pt>
                <c:pt idx="86">
                  <c:v>113.34786601607752</c:v>
                </c:pt>
                <c:pt idx="87">
                  <c:v>113.72818026866037</c:v>
                </c:pt>
                <c:pt idx="88">
                  <c:v>113.72818026866037</c:v>
                </c:pt>
                <c:pt idx="89">
                  <c:v>113.84137751879489</c:v>
                </c:pt>
                <c:pt idx="90">
                  <c:v>113.84137751879489</c:v>
                </c:pt>
                <c:pt idx="91">
                  <c:v>113.96443173701638</c:v>
                </c:pt>
                <c:pt idx="92">
                  <c:v>114.24881045500916</c:v>
                </c:pt>
                <c:pt idx="93">
                  <c:v>114.41657817726134</c:v>
                </c:pt>
                <c:pt idx="94">
                  <c:v>115.10136060129739</c:v>
                </c:pt>
                <c:pt idx="95">
                  <c:v>115.9123458415222</c:v>
                </c:pt>
                <c:pt idx="96">
                  <c:v>115.9123458415222</c:v>
                </c:pt>
                <c:pt idx="97">
                  <c:v>116.68714710081728</c:v>
                </c:pt>
                <c:pt idx="98">
                  <c:v>116.68714710081728</c:v>
                </c:pt>
                <c:pt idx="99">
                  <c:v>116.68714710081728</c:v>
                </c:pt>
                <c:pt idx="100">
                  <c:v>135.40361656617708</c:v>
                </c:pt>
              </c:numCache>
            </c:numRef>
          </c:xVal>
          <c:yVal>
            <c:numRef>
              <c:f>Figure2!$A$2:$A$102</c:f>
              <c:numCache>
                <c:formatCode>0</c:formatCode>
                <c:ptCount val="101"/>
                <c:pt idx="0">
                  <c:v>76.794802504901028</c:v>
                </c:pt>
                <c:pt idx="1">
                  <c:v>77.971075951862659</c:v>
                </c:pt>
                <c:pt idx="2">
                  <c:v>79.147349398824304</c:v>
                </c:pt>
                <c:pt idx="3">
                  <c:v>80.323622845785934</c:v>
                </c:pt>
                <c:pt idx="4">
                  <c:v>81.499896292747565</c:v>
                </c:pt>
                <c:pt idx="5">
                  <c:v>82.676169739709195</c:v>
                </c:pt>
                <c:pt idx="6">
                  <c:v>83.85244318667084</c:v>
                </c:pt>
                <c:pt idx="7">
                  <c:v>85.02871663363247</c:v>
                </c:pt>
                <c:pt idx="8">
                  <c:v>86.204990080594101</c:v>
                </c:pt>
                <c:pt idx="9">
                  <c:v>87.381263527555745</c:v>
                </c:pt>
                <c:pt idx="10">
                  <c:v>88.557536974517376</c:v>
                </c:pt>
                <c:pt idx="11">
                  <c:v>89.733810421479006</c:v>
                </c:pt>
                <c:pt idx="12">
                  <c:v>90.910083868440637</c:v>
                </c:pt>
                <c:pt idx="13">
                  <c:v>92.086357315402282</c:v>
                </c:pt>
                <c:pt idx="14">
                  <c:v>93.262630762363912</c:v>
                </c:pt>
                <c:pt idx="15">
                  <c:v>94.438904209325557</c:v>
                </c:pt>
                <c:pt idx="16">
                  <c:v>95.615177656287187</c:v>
                </c:pt>
                <c:pt idx="17">
                  <c:v>96.791451103248818</c:v>
                </c:pt>
                <c:pt idx="18">
                  <c:v>97.967724550210448</c:v>
                </c:pt>
                <c:pt idx="19">
                  <c:v>99.143997997172093</c:v>
                </c:pt>
                <c:pt idx="20">
                  <c:v>100.32027144413372</c:v>
                </c:pt>
                <c:pt idx="21">
                  <c:v>101.49654489109535</c:v>
                </c:pt>
                <c:pt idx="22">
                  <c:v>102.672818338057</c:v>
                </c:pt>
                <c:pt idx="23">
                  <c:v>103.84909178501863</c:v>
                </c:pt>
                <c:pt idx="24">
                  <c:v>105.02536523198026</c:v>
                </c:pt>
                <c:pt idx="25">
                  <c:v>106.20163867894189</c:v>
                </c:pt>
                <c:pt idx="26">
                  <c:v>107.37791212590353</c:v>
                </c:pt>
                <c:pt idx="27">
                  <c:v>108.55418557286517</c:v>
                </c:pt>
                <c:pt idx="28">
                  <c:v>109.73045901982681</c:v>
                </c:pt>
                <c:pt idx="29">
                  <c:v>110.90673246678844</c:v>
                </c:pt>
                <c:pt idx="30">
                  <c:v>112.08300591375007</c:v>
                </c:pt>
                <c:pt idx="31">
                  <c:v>113.2592793607117</c:v>
                </c:pt>
                <c:pt idx="32">
                  <c:v>114.43555280767333</c:v>
                </c:pt>
                <c:pt idx="33">
                  <c:v>115.61182625463498</c:v>
                </c:pt>
                <c:pt idx="34">
                  <c:v>116.78809970159661</c:v>
                </c:pt>
                <c:pt idx="35">
                  <c:v>117.96437314855825</c:v>
                </c:pt>
                <c:pt idx="36">
                  <c:v>119.14064659551988</c:v>
                </c:pt>
                <c:pt idx="37">
                  <c:v>120.31692004248151</c:v>
                </c:pt>
                <c:pt idx="38">
                  <c:v>121.49319348944314</c:v>
                </c:pt>
                <c:pt idx="39">
                  <c:v>122.66946693640477</c:v>
                </c:pt>
                <c:pt idx="40">
                  <c:v>123.84574038336642</c:v>
                </c:pt>
                <c:pt idx="41">
                  <c:v>125.02201383032805</c:v>
                </c:pt>
                <c:pt idx="42">
                  <c:v>126.19828727728969</c:v>
                </c:pt>
                <c:pt idx="43">
                  <c:v>127.37456072425132</c:v>
                </c:pt>
                <c:pt idx="44">
                  <c:v>128.55083417121295</c:v>
                </c:pt>
                <c:pt idx="45">
                  <c:v>129.72710761817459</c:v>
                </c:pt>
                <c:pt idx="46">
                  <c:v>130.90338106513622</c:v>
                </c:pt>
                <c:pt idx="47">
                  <c:v>132.07965451209787</c:v>
                </c:pt>
                <c:pt idx="48">
                  <c:v>133.25592795905948</c:v>
                </c:pt>
                <c:pt idx="49">
                  <c:v>134.43220140602114</c:v>
                </c:pt>
                <c:pt idx="50">
                  <c:v>135.60847485298277</c:v>
                </c:pt>
                <c:pt idx="51">
                  <c:v>136.7847482999444</c:v>
                </c:pt>
                <c:pt idx="52">
                  <c:v>137.96102174690603</c:v>
                </c:pt>
                <c:pt idx="53">
                  <c:v>139.13729519386766</c:v>
                </c:pt>
                <c:pt idx="54">
                  <c:v>140.31356864082932</c:v>
                </c:pt>
                <c:pt idx="55">
                  <c:v>141.48984208779092</c:v>
                </c:pt>
                <c:pt idx="56">
                  <c:v>142.66611553475258</c:v>
                </c:pt>
                <c:pt idx="57">
                  <c:v>143.84238898171421</c:v>
                </c:pt>
                <c:pt idx="58">
                  <c:v>145.01866242867584</c:v>
                </c:pt>
                <c:pt idx="59">
                  <c:v>146.1949358756375</c:v>
                </c:pt>
                <c:pt idx="60">
                  <c:v>147.3712093225991</c:v>
                </c:pt>
                <c:pt idx="61">
                  <c:v>148.54748276956076</c:v>
                </c:pt>
                <c:pt idx="62">
                  <c:v>149.72375621652236</c:v>
                </c:pt>
                <c:pt idx="63">
                  <c:v>150.90002966348402</c:v>
                </c:pt>
                <c:pt idx="64">
                  <c:v>152.07630311044565</c:v>
                </c:pt>
                <c:pt idx="65">
                  <c:v>153.25257655740728</c:v>
                </c:pt>
                <c:pt idx="66">
                  <c:v>154.42885000436894</c:v>
                </c:pt>
                <c:pt idx="67">
                  <c:v>155.60512345133054</c:v>
                </c:pt>
                <c:pt idx="68">
                  <c:v>156.7813968982922</c:v>
                </c:pt>
                <c:pt idx="69">
                  <c:v>157.9576703452538</c:v>
                </c:pt>
                <c:pt idx="70">
                  <c:v>159.13394379221546</c:v>
                </c:pt>
                <c:pt idx="71">
                  <c:v>160.31021723917709</c:v>
                </c:pt>
                <c:pt idx="72">
                  <c:v>161.48649068613872</c:v>
                </c:pt>
                <c:pt idx="73">
                  <c:v>162.66276413310038</c:v>
                </c:pt>
                <c:pt idx="74">
                  <c:v>163.83903758006198</c:v>
                </c:pt>
                <c:pt idx="75">
                  <c:v>165.01531102702364</c:v>
                </c:pt>
                <c:pt idx="76">
                  <c:v>166.19158447398527</c:v>
                </c:pt>
                <c:pt idx="77">
                  <c:v>167.3678579209469</c:v>
                </c:pt>
                <c:pt idx="78">
                  <c:v>168.54413136790853</c:v>
                </c:pt>
                <c:pt idx="79">
                  <c:v>169.72040481487016</c:v>
                </c:pt>
                <c:pt idx="80">
                  <c:v>170.89667826183182</c:v>
                </c:pt>
                <c:pt idx="81">
                  <c:v>172.07295170879343</c:v>
                </c:pt>
                <c:pt idx="82">
                  <c:v>173.24922515575508</c:v>
                </c:pt>
                <c:pt idx="83">
                  <c:v>174.42549860271671</c:v>
                </c:pt>
                <c:pt idx="84">
                  <c:v>175.60177204967835</c:v>
                </c:pt>
                <c:pt idx="85">
                  <c:v>176.77804549663998</c:v>
                </c:pt>
                <c:pt idx="86">
                  <c:v>177.95431894360161</c:v>
                </c:pt>
                <c:pt idx="87">
                  <c:v>179.13059239056327</c:v>
                </c:pt>
                <c:pt idx="88">
                  <c:v>180.30686583752487</c:v>
                </c:pt>
                <c:pt idx="89">
                  <c:v>181.48313928448653</c:v>
                </c:pt>
                <c:pt idx="90">
                  <c:v>182.65941273144816</c:v>
                </c:pt>
                <c:pt idx="91">
                  <c:v>183.83568617840979</c:v>
                </c:pt>
                <c:pt idx="92">
                  <c:v>185.01195962537142</c:v>
                </c:pt>
                <c:pt idx="93">
                  <c:v>186.18823307233305</c:v>
                </c:pt>
                <c:pt idx="94">
                  <c:v>187.36450651929471</c:v>
                </c:pt>
                <c:pt idx="95">
                  <c:v>188.54077996625631</c:v>
                </c:pt>
                <c:pt idx="96">
                  <c:v>189.71705341321797</c:v>
                </c:pt>
                <c:pt idx="97">
                  <c:v>190.8933268601796</c:v>
                </c:pt>
                <c:pt idx="98">
                  <c:v>192.06960030714123</c:v>
                </c:pt>
                <c:pt idx="99">
                  <c:v>193.24587375410286</c:v>
                </c:pt>
                <c:pt idx="100">
                  <c:v>194</c:v>
                </c:pt>
              </c:numCache>
            </c:numRef>
          </c:yVal>
          <c:smooth val="1"/>
        </c:ser>
        <c:dLbls>
          <c:showLegendKey val="0"/>
          <c:showVal val="0"/>
          <c:showCatName val="0"/>
          <c:showSerName val="0"/>
          <c:showPercent val="0"/>
          <c:showBubbleSize val="0"/>
        </c:dLbls>
        <c:axId val="496870480"/>
        <c:axId val="496869696"/>
      </c:scatterChart>
      <c:valAx>
        <c:axId val="496870480"/>
        <c:scaling>
          <c:orientation val="minMax"/>
          <c:max val="120"/>
          <c:min val="7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Stock</a:t>
                </a:r>
                <a:r>
                  <a:rPr lang="en-US" altLang="ja-JP" baseline="0"/>
                  <a:t> index</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6869696"/>
        <c:crosses val="autoZero"/>
        <c:crossBetween val="midCat"/>
        <c:majorUnit val="5"/>
      </c:valAx>
      <c:valAx>
        <c:axId val="496869696"/>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pay</a:t>
                </a:r>
                <a:r>
                  <a:rPr lang="en-US" altLang="ja-JP" baseline="0"/>
                  <a:t> off</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6870480"/>
        <c:crossesAt val="0"/>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Emplical</a:t>
            </a:r>
            <a:r>
              <a:rPr lang="en-US" altLang="ja-JP" baseline="0"/>
              <a:t> Distribution</a:t>
            </a:r>
            <a:endParaRPr lang="ja-JP"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3515093421239497E-2"/>
          <c:y val="9.1202804466578108E-2"/>
          <c:w val="0.9544408014451029"/>
          <c:h val="0.82075591292335692"/>
        </c:manualLayout>
      </c:layout>
      <c:barChart>
        <c:barDir val="col"/>
        <c:grouping val="clustered"/>
        <c:varyColors val="0"/>
        <c:ser>
          <c:idx val="0"/>
          <c:order val="1"/>
          <c:tx>
            <c:v>Emplical Distribution</c:v>
          </c:tx>
          <c:spPr>
            <a:solidFill>
              <a:schemeClr val="accent1"/>
            </a:solidFill>
            <a:ln>
              <a:noFill/>
            </a:ln>
            <a:effectLst/>
          </c:spPr>
          <c:invertIfNegative val="0"/>
          <c:cat>
            <c:numRef>
              <c:f>'CBOE Binary Option Volatility'!$K$2:$K$272</c:f>
              <c:numCache>
                <c:formatCode>0%</c:formatCode>
                <c:ptCount val="271"/>
                <c:pt idx="0">
                  <c:v>-1.35</c:v>
                </c:pt>
                <c:pt idx="1">
                  <c:v>-1.34</c:v>
                </c:pt>
                <c:pt idx="2">
                  <c:v>-1.33</c:v>
                </c:pt>
                <c:pt idx="3">
                  <c:v>-1.32</c:v>
                </c:pt>
                <c:pt idx="4">
                  <c:v>-1.31</c:v>
                </c:pt>
                <c:pt idx="5">
                  <c:v>-1.3</c:v>
                </c:pt>
                <c:pt idx="6">
                  <c:v>-1.29</c:v>
                </c:pt>
                <c:pt idx="7">
                  <c:v>-1.28</c:v>
                </c:pt>
                <c:pt idx="8">
                  <c:v>-1.27</c:v>
                </c:pt>
                <c:pt idx="9">
                  <c:v>-1.26</c:v>
                </c:pt>
                <c:pt idx="10">
                  <c:v>-1.25</c:v>
                </c:pt>
                <c:pt idx="11">
                  <c:v>-1.24</c:v>
                </c:pt>
                <c:pt idx="12">
                  <c:v>-1.23</c:v>
                </c:pt>
                <c:pt idx="13">
                  <c:v>-1.22</c:v>
                </c:pt>
                <c:pt idx="14">
                  <c:v>-1.21</c:v>
                </c:pt>
                <c:pt idx="15">
                  <c:v>-1.2</c:v>
                </c:pt>
                <c:pt idx="16">
                  <c:v>-1.19</c:v>
                </c:pt>
                <c:pt idx="17">
                  <c:v>-1.18</c:v>
                </c:pt>
                <c:pt idx="18">
                  <c:v>-1.17</c:v>
                </c:pt>
                <c:pt idx="19">
                  <c:v>-1.1599999999999999</c:v>
                </c:pt>
                <c:pt idx="20">
                  <c:v>-1.1499999999999999</c:v>
                </c:pt>
                <c:pt idx="21">
                  <c:v>-1.1399999999999999</c:v>
                </c:pt>
                <c:pt idx="22">
                  <c:v>-1.1299999999999999</c:v>
                </c:pt>
                <c:pt idx="23">
                  <c:v>-1.1200000000000001</c:v>
                </c:pt>
                <c:pt idx="24">
                  <c:v>-1.1100000000000001</c:v>
                </c:pt>
                <c:pt idx="25">
                  <c:v>-1.1000000000000001</c:v>
                </c:pt>
                <c:pt idx="26">
                  <c:v>-1.0900000000000001</c:v>
                </c:pt>
                <c:pt idx="27">
                  <c:v>-1.08</c:v>
                </c:pt>
                <c:pt idx="28">
                  <c:v>-1.07</c:v>
                </c:pt>
                <c:pt idx="29">
                  <c:v>-1.06</c:v>
                </c:pt>
                <c:pt idx="30">
                  <c:v>-1.05</c:v>
                </c:pt>
                <c:pt idx="31">
                  <c:v>-1.04</c:v>
                </c:pt>
                <c:pt idx="32">
                  <c:v>-1.03</c:v>
                </c:pt>
                <c:pt idx="33">
                  <c:v>-1.02</c:v>
                </c:pt>
                <c:pt idx="34">
                  <c:v>-1.01</c:v>
                </c:pt>
                <c:pt idx="35">
                  <c:v>-1</c:v>
                </c:pt>
                <c:pt idx="36">
                  <c:v>-0.99</c:v>
                </c:pt>
                <c:pt idx="37">
                  <c:v>-0.98</c:v>
                </c:pt>
                <c:pt idx="38">
                  <c:v>-0.97</c:v>
                </c:pt>
                <c:pt idx="39">
                  <c:v>-0.96</c:v>
                </c:pt>
                <c:pt idx="40">
                  <c:v>-0.95</c:v>
                </c:pt>
                <c:pt idx="41">
                  <c:v>-0.94</c:v>
                </c:pt>
                <c:pt idx="42">
                  <c:v>-0.93</c:v>
                </c:pt>
                <c:pt idx="43">
                  <c:v>-0.92</c:v>
                </c:pt>
                <c:pt idx="44">
                  <c:v>-0.91</c:v>
                </c:pt>
                <c:pt idx="45">
                  <c:v>-0.9</c:v>
                </c:pt>
                <c:pt idx="46">
                  <c:v>-0.89</c:v>
                </c:pt>
                <c:pt idx="47">
                  <c:v>-0.88</c:v>
                </c:pt>
                <c:pt idx="48">
                  <c:v>-0.87</c:v>
                </c:pt>
                <c:pt idx="49">
                  <c:v>-0.86</c:v>
                </c:pt>
                <c:pt idx="50">
                  <c:v>-0.85</c:v>
                </c:pt>
                <c:pt idx="51">
                  <c:v>-0.84</c:v>
                </c:pt>
                <c:pt idx="52">
                  <c:v>-0.83</c:v>
                </c:pt>
                <c:pt idx="53">
                  <c:v>-0.82</c:v>
                </c:pt>
                <c:pt idx="54">
                  <c:v>-0.81</c:v>
                </c:pt>
                <c:pt idx="55">
                  <c:v>-0.8</c:v>
                </c:pt>
                <c:pt idx="56">
                  <c:v>-0.79</c:v>
                </c:pt>
                <c:pt idx="57">
                  <c:v>-0.77999999999999903</c:v>
                </c:pt>
                <c:pt idx="58">
                  <c:v>-0.76999999999999902</c:v>
                </c:pt>
                <c:pt idx="59">
                  <c:v>-0.75999999999999901</c:v>
                </c:pt>
                <c:pt idx="60">
                  <c:v>-0.749999999999999</c:v>
                </c:pt>
                <c:pt idx="61">
                  <c:v>-0.73999999999999899</c:v>
                </c:pt>
                <c:pt idx="62">
                  <c:v>-0.72999999999999898</c:v>
                </c:pt>
                <c:pt idx="63">
                  <c:v>-0.71999999999999897</c:v>
                </c:pt>
                <c:pt idx="64">
                  <c:v>-0.70999999999999897</c:v>
                </c:pt>
                <c:pt idx="65">
                  <c:v>-0.69999999999999896</c:v>
                </c:pt>
                <c:pt idx="66">
                  <c:v>-0.68999999999999895</c:v>
                </c:pt>
                <c:pt idx="67">
                  <c:v>-0.67999999999999905</c:v>
                </c:pt>
                <c:pt idx="68">
                  <c:v>-0.66999999999999904</c:v>
                </c:pt>
                <c:pt idx="69">
                  <c:v>-0.65999999999999903</c:v>
                </c:pt>
                <c:pt idx="70">
                  <c:v>-0.64999999999999902</c:v>
                </c:pt>
                <c:pt idx="71">
                  <c:v>-0.63999999999999901</c:v>
                </c:pt>
                <c:pt idx="72">
                  <c:v>-0.62999999999999901</c:v>
                </c:pt>
                <c:pt idx="73">
                  <c:v>-0.619999999999999</c:v>
                </c:pt>
                <c:pt idx="74">
                  <c:v>-0.60999999999999899</c:v>
                </c:pt>
                <c:pt idx="75">
                  <c:v>-0.59999999999999898</c:v>
                </c:pt>
                <c:pt idx="76">
                  <c:v>-0.58999999999999897</c:v>
                </c:pt>
                <c:pt idx="77">
                  <c:v>-0.57999999999999896</c:v>
                </c:pt>
                <c:pt idx="78">
                  <c:v>-0.56999999999999895</c:v>
                </c:pt>
                <c:pt idx="79">
                  <c:v>-0.55999999999999905</c:v>
                </c:pt>
                <c:pt idx="80">
                  <c:v>-0.54999999999999905</c:v>
                </c:pt>
                <c:pt idx="81">
                  <c:v>-0.53999999999999904</c:v>
                </c:pt>
                <c:pt idx="82">
                  <c:v>-0.52999999999999903</c:v>
                </c:pt>
                <c:pt idx="83">
                  <c:v>-0.51999999999999902</c:v>
                </c:pt>
                <c:pt idx="84">
                  <c:v>-0.50999999999999901</c:v>
                </c:pt>
                <c:pt idx="85">
                  <c:v>-0.499999999999999</c:v>
                </c:pt>
                <c:pt idx="86">
                  <c:v>-0.48999999999999899</c:v>
                </c:pt>
                <c:pt idx="87">
                  <c:v>-0.47999999999999898</c:v>
                </c:pt>
                <c:pt idx="88">
                  <c:v>-0.46999999999999897</c:v>
                </c:pt>
                <c:pt idx="89">
                  <c:v>-0.45999999999999902</c:v>
                </c:pt>
                <c:pt idx="90">
                  <c:v>-0.44999999999999901</c:v>
                </c:pt>
                <c:pt idx="91">
                  <c:v>-0.439999999999999</c:v>
                </c:pt>
                <c:pt idx="92">
                  <c:v>-0.42999999999999899</c:v>
                </c:pt>
                <c:pt idx="93">
                  <c:v>-0.41999999999999899</c:v>
                </c:pt>
                <c:pt idx="94">
                  <c:v>-0.40999999999999898</c:v>
                </c:pt>
                <c:pt idx="95">
                  <c:v>-0.39999999999999902</c:v>
                </c:pt>
                <c:pt idx="96">
                  <c:v>-0.38999999999999901</c:v>
                </c:pt>
                <c:pt idx="97">
                  <c:v>-0.37999999999999901</c:v>
                </c:pt>
                <c:pt idx="98">
                  <c:v>-0.369999999999999</c:v>
                </c:pt>
                <c:pt idx="99">
                  <c:v>-0.35999999999999899</c:v>
                </c:pt>
                <c:pt idx="100">
                  <c:v>-0.35</c:v>
                </c:pt>
                <c:pt idx="101">
                  <c:v>-0.34</c:v>
                </c:pt>
                <c:pt idx="102">
                  <c:v>-0.33</c:v>
                </c:pt>
                <c:pt idx="103">
                  <c:v>-0.32</c:v>
                </c:pt>
                <c:pt idx="104">
                  <c:v>-0.31</c:v>
                </c:pt>
                <c:pt idx="105">
                  <c:v>-0.3</c:v>
                </c:pt>
                <c:pt idx="106">
                  <c:v>-0.28999999999999998</c:v>
                </c:pt>
                <c:pt idx="107">
                  <c:v>-0.28000000000000003</c:v>
                </c:pt>
                <c:pt idx="108">
                  <c:v>-0.27</c:v>
                </c:pt>
                <c:pt idx="109">
                  <c:v>-0.26</c:v>
                </c:pt>
                <c:pt idx="110">
                  <c:v>-0.25</c:v>
                </c:pt>
                <c:pt idx="111">
                  <c:v>-0.24</c:v>
                </c:pt>
                <c:pt idx="112">
                  <c:v>-0.23</c:v>
                </c:pt>
                <c:pt idx="113">
                  <c:v>-0.22</c:v>
                </c:pt>
                <c:pt idx="114">
                  <c:v>-0.21</c:v>
                </c:pt>
                <c:pt idx="115">
                  <c:v>-0.2</c:v>
                </c:pt>
                <c:pt idx="116">
                  <c:v>-0.19</c:v>
                </c:pt>
                <c:pt idx="117">
                  <c:v>-0.18</c:v>
                </c:pt>
                <c:pt idx="118">
                  <c:v>-0.17</c:v>
                </c:pt>
                <c:pt idx="119">
                  <c:v>-0.16</c:v>
                </c:pt>
                <c:pt idx="120">
                  <c:v>-0.15</c:v>
                </c:pt>
                <c:pt idx="121">
                  <c:v>-0.14000000000000001</c:v>
                </c:pt>
                <c:pt idx="122">
                  <c:v>-0.13</c:v>
                </c:pt>
                <c:pt idx="123">
                  <c:v>-0.12</c:v>
                </c:pt>
                <c:pt idx="124">
                  <c:v>-0.11</c:v>
                </c:pt>
                <c:pt idx="125">
                  <c:v>-0.1</c:v>
                </c:pt>
                <c:pt idx="126">
                  <c:v>-9.0000000000000094E-2</c:v>
                </c:pt>
                <c:pt idx="127">
                  <c:v>-8.0000000000000099E-2</c:v>
                </c:pt>
                <c:pt idx="128">
                  <c:v>-7.0000000000000104E-2</c:v>
                </c:pt>
                <c:pt idx="129">
                  <c:v>-6.0000000000000102E-2</c:v>
                </c:pt>
                <c:pt idx="130">
                  <c:v>-0.05</c:v>
                </c:pt>
                <c:pt idx="131">
                  <c:v>-0.04</c:v>
                </c:pt>
                <c:pt idx="132">
                  <c:v>-0.03</c:v>
                </c:pt>
                <c:pt idx="133">
                  <c:v>-0.02</c:v>
                </c:pt>
                <c:pt idx="134">
                  <c:v>-0.01</c:v>
                </c:pt>
                <c:pt idx="135">
                  <c:v>0</c:v>
                </c:pt>
                <c:pt idx="136">
                  <c:v>0.01</c:v>
                </c:pt>
                <c:pt idx="137">
                  <c:v>0.02</c:v>
                </c:pt>
                <c:pt idx="138">
                  <c:v>2.9999999999999801E-2</c:v>
                </c:pt>
                <c:pt idx="139">
                  <c:v>3.99999999999998E-2</c:v>
                </c:pt>
                <c:pt idx="140">
                  <c:v>4.9999999999999802E-2</c:v>
                </c:pt>
                <c:pt idx="141">
                  <c:v>5.9999999999999797E-2</c:v>
                </c:pt>
                <c:pt idx="142">
                  <c:v>6.9999999999999798E-2</c:v>
                </c:pt>
                <c:pt idx="143">
                  <c:v>7.9999999999999793E-2</c:v>
                </c:pt>
                <c:pt idx="144">
                  <c:v>8.99999999999999E-2</c:v>
                </c:pt>
                <c:pt idx="145">
                  <c:v>9.9999999999999895E-2</c:v>
                </c:pt>
                <c:pt idx="146">
                  <c:v>0.11</c:v>
                </c:pt>
                <c:pt idx="147">
                  <c:v>0.12</c:v>
                </c:pt>
                <c:pt idx="148">
                  <c:v>0.13</c:v>
                </c:pt>
                <c:pt idx="149">
                  <c:v>0.14000000000000001</c:v>
                </c:pt>
                <c:pt idx="150">
                  <c:v>0.15</c:v>
                </c:pt>
                <c:pt idx="151">
                  <c:v>0.16</c:v>
                </c:pt>
                <c:pt idx="152">
                  <c:v>0.17</c:v>
                </c:pt>
                <c:pt idx="153">
                  <c:v>0.18</c:v>
                </c:pt>
                <c:pt idx="154">
                  <c:v>0.19</c:v>
                </c:pt>
                <c:pt idx="155">
                  <c:v>0.2</c:v>
                </c:pt>
                <c:pt idx="156">
                  <c:v>0.21</c:v>
                </c:pt>
                <c:pt idx="157">
                  <c:v>0.22</c:v>
                </c:pt>
                <c:pt idx="158">
                  <c:v>0.23</c:v>
                </c:pt>
                <c:pt idx="159">
                  <c:v>0.24</c:v>
                </c:pt>
                <c:pt idx="160">
                  <c:v>0.25</c:v>
                </c:pt>
                <c:pt idx="161">
                  <c:v>0.26</c:v>
                </c:pt>
                <c:pt idx="162">
                  <c:v>0.27</c:v>
                </c:pt>
                <c:pt idx="163">
                  <c:v>0.28000000000000003</c:v>
                </c:pt>
                <c:pt idx="164">
                  <c:v>0.28999999999999998</c:v>
                </c:pt>
                <c:pt idx="165">
                  <c:v>0.3</c:v>
                </c:pt>
                <c:pt idx="166">
                  <c:v>0.31</c:v>
                </c:pt>
                <c:pt idx="167">
                  <c:v>0.32</c:v>
                </c:pt>
                <c:pt idx="168">
                  <c:v>0.33</c:v>
                </c:pt>
                <c:pt idx="169">
                  <c:v>0.34</c:v>
                </c:pt>
                <c:pt idx="170">
                  <c:v>0.35</c:v>
                </c:pt>
                <c:pt idx="171">
                  <c:v>0.36</c:v>
                </c:pt>
                <c:pt idx="172">
                  <c:v>0.37</c:v>
                </c:pt>
                <c:pt idx="173">
                  <c:v>0.38</c:v>
                </c:pt>
                <c:pt idx="174">
                  <c:v>0.39</c:v>
                </c:pt>
                <c:pt idx="175">
                  <c:v>0.4</c:v>
                </c:pt>
                <c:pt idx="176">
                  <c:v>0.41</c:v>
                </c:pt>
                <c:pt idx="177">
                  <c:v>0.42</c:v>
                </c:pt>
                <c:pt idx="178">
                  <c:v>0.43</c:v>
                </c:pt>
                <c:pt idx="179">
                  <c:v>0.44</c:v>
                </c:pt>
                <c:pt idx="180">
                  <c:v>0.45</c:v>
                </c:pt>
                <c:pt idx="181">
                  <c:v>0.46</c:v>
                </c:pt>
                <c:pt idx="182">
                  <c:v>0.47</c:v>
                </c:pt>
                <c:pt idx="183">
                  <c:v>0.48</c:v>
                </c:pt>
                <c:pt idx="184">
                  <c:v>0.49</c:v>
                </c:pt>
                <c:pt idx="185">
                  <c:v>0.5</c:v>
                </c:pt>
                <c:pt idx="186">
                  <c:v>0.51</c:v>
                </c:pt>
                <c:pt idx="187">
                  <c:v>0.52</c:v>
                </c:pt>
                <c:pt idx="188">
                  <c:v>0.53</c:v>
                </c:pt>
                <c:pt idx="189">
                  <c:v>0.54</c:v>
                </c:pt>
                <c:pt idx="190">
                  <c:v>0.55000000000000004</c:v>
                </c:pt>
                <c:pt idx="191">
                  <c:v>0.56000000000000005</c:v>
                </c:pt>
                <c:pt idx="192">
                  <c:v>0.56999999999999995</c:v>
                </c:pt>
                <c:pt idx="193">
                  <c:v>0.57999999999999996</c:v>
                </c:pt>
                <c:pt idx="194">
                  <c:v>0.59</c:v>
                </c:pt>
                <c:pt idx="195">
                  <c:v>0.6</c:v>
                </c:pt>
                <c:pt idx="196">
                  <c:v>0.61</c:v>
                </c:pt>
                <c:pt idx="197">
                  <c:v>0.62</c:v>
                </c:pt>
                <c:pt idx="198">
                  <c:v>0.63</c:v>
                </c:pt>
                <c:pt idx="199">
                  <c:v>0.64</c:v>
                </c:pt>
                <c:pt idx="200">
                  <c:v>0.65</c:v>
                </c:pt>
                <c:pt idx="201">
                  <c:v>0.66</c:v>
                </c:pt>
                <c:pt idx="202">
                  <c:v>0.67</c:v>
                </c:pt>
                <c:pt idx="203">
                  <c:v>0.68</c:v>
                </c:pt>
                <c:pt idx="204">
                  <c:v>0.69</c:v>
                </c:pt>
                <c:pt idx="205">
                  <c:v>0.7</c:v>
                </c:pt>
                <c:pt idx="206">
                  <c:v>0.71</c:v>
                </c:pt>
                <c:pt idx="207">
                  <c:v>0.72</c:v>
                </c:pt>
                <c:pt idx="208">
                  <c:v>0.73</c:v>
                </c:pt>
                <c:pt idx="209">
                  <c:v>0.74</c:v>
                </c:pt>
                <c:pt idx="210">
                  <c:v>0.75</c:v>
                </c:pt>
                <c:pt idx="211">
                  <c:v>0.76</c:v>
                </c:pt>
                <c:pt idx="212">
                  <c:v>0.77</c:v>
                </c:pt>
                <c:pt idx="213">
                  <c:v>0.78</c:v>
                </c:pt>
                <c:pt idx="214">
                  <c:v>0.79</c:v>
                </c:pt>
                <c:pt idx="215">
                  <c:v>0.8</c:v>
                </c:pt>
                <c:pt idx="216">
                  <c:v>0.81</c:v>
                </c:pt>
                <c:pt idx="217">
                  <c:v>0.82</c:v>
                </c:pt>
                <c:pt idx="218">
                  <c:v>0.83</c:v>
                </c:pt>
                <c:pt idx="219">
                  <c:v>0.84</c:v>
                </c:pt>
                <c:pt idx="220">
                  <c:v>0.85</c:v>
                </c:pt>
                <c:pt idx="221">
                  <c:v>0.86</c:v>
                </c:pt>
                <c:pt idx="222">
                  <c:v>0.87</c:v>
                </c:pt>
                <c:pt idx="223">
                  <c:v>0.88</c:v>
                </c:pt>
                <c:pt idx="224">
                  <c:v>0.89</c:v>
                </c:pt>
                <c:pt idx="225">
                  <c:v>0.9</c:v>
                </c:pt>
                <c:pt idx="226">
                  <c:v>0.91</c:v>
                </c:pt>
                <c:pt idx="227">
                  <c:v>0.92</c:v>
                </c:pt>
                <c:pt idx="228">
                  <c:v>0.93</c:v>
                </c:pt>
                <c:pt idx="229">
                  <c:v>0.94</c:v>
                </c:pt>
                <c:pt idx="230">
                  <c:v>0.95</c:v>
                </c:pt>
                <c:pt idx="231">
                  <c:v>0.96</c:v>
                </c:pt>
                <c:pt idx="232">
                  <c:v>0.97</c:v>
                </c:pt>
                <c:pt idx="233">
                  <c:v>0.98</c:v>
                </c:pt>
                <c:pt idx="234">
                  <c:v>0.99</c:v>
                </c:pt>
                <c:pt idx="235">
                  <c:v>1</c:v>
                </c:pt>
                <c:pt idx="236">
                  <c:v>1.01</c:v>
                </c:pt>
                <c:pt idx="237">
                  <c:v>1.02</c:v>
                </c:pt>
                <c:pt idx="238">
                  <c:v>1.03</c:v>
                </c:pt>
                <c:pt idx="239">
                  <c:v>1.04</c:v>
                </c:pt>
                <c:pt idx="240">
                  <c:v>1.05</c:v>
                </c:pt>
                <c:pt idx="241">
                  <c:v>1.06</c:v>
                </c:pt>
                <c:pt idx="242">
                  <c:v>1.07</c:v>
                </c:pt>
                <c:pt idx="243">
                  <c:v>1.08</c:v>
                </c:pt>
                <c:pt idx="244">
                  <c:v>1.0900000000000001</c:v>
                </c:pt>
                <c:pt idx="245">
                  <c:v>1.1000000000000001</c:v>
                </c:pt>
                <c:pt idx="246">
                  <c:v>1.1100000000000001</c:v>
                </c:pt>
                <c:pt idx="247">
                  <c:v>1.1200000000000001</c:v>
                </c:pt>
                <c:pt idx="248">
                  <c:v>1.1299999999999999</c:v>
                </c:pt>
                <c:pt idx="249">
                  <c:v>1.1399999999999999</c:v>
                </c:pt>
                <c:pt idx="250">
                  <c:v>1.1499999999999999</c:v>
                </c:pt>
                <c:pt idx="251">
                  <c:v>1.1599999999999999</c:v>
                </c:pt>
                <c:pt idx="252">
                  <c:v>1.17</c:v>
                </c:pt>
                <c:pt idx="253">
                  <c:v>1.18</c:v>
                </c:pt>
                <c:pt idx="254">
                  <c:v>1.19</c:v>
                </c:pt>
                <c:pt idx="255">
                  <c:v>1.2</c:v>
                </c:pt>
                <c:pt idx="256">
                  <c:v>1.21</c:v>
                </c:pt>
                <c:pt idx="257">
                  <c:v>1.22</c:v>
                </c:pt>
                <c:pt idx="258">
                  <c:v>1.23</c:v>
                </c:pt>
                <c:pt idx="259">
                  <c:v>1.24</c:v>
                </c:pt>
                <c:pt idx="260">
                  <c:v>1.25</c:v>
                </c:pt>
                <c:pt idx="261">
                  <c:v>1.26</c:v>
                </c:pt>
                <c:pt idx="262">
                  <c:v>1.27</c:v>
                </c:pt>
                <c:pt idx="263">
                  <c:v>1.28</c:v>
                </c:pt>
                <c:pt idx="264">
                  <c:v>1.29</c:v>
                </c:pt>
                <c:pt idx="265">
                  <c:v>1.3</c:v>
                </c:pt>
                <c:pt idx="266">
                  <c:v>1.31</c:v>
                </c:pt>
                <c:pt idx="267">
                  <c:v>1.32</c:v>
                </c:pt>
                <c:pt idx="268">
                  <c:v>1.33</c:v>
                </c:pt>
                <c:pt idx="269">
                  <c:v>1.34</c:v>
                </c:pt>
                <c:pt idx="270">
                  <c:v>1.35</c:v>
                </c:pt>
              </c:numCache>
            </c:numRef>
          </c:cat>
          <c:val>
            <c:numRef>
              <c:f>'CBOE Binary Option Volatility'!$O$2:$O$272</c:f>
              <c:numCache>
                <c:formatCode>General</c:formatCode>
                <c:ptCount val="271"/>
                <c:pt idx="0">
                  <c:v>0</c:v>
                </c:pt>
                <c:pt idx="1">
                  <c:v>0.8</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0.8</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0.8</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1.6</c:v>
                </c:pt>
                <c:pt idx="84">
                  <c:v>0</c:v>
                </c:pt>
                <c:pt idx="85">
                  <c:v>0</c:v>
                </c:pt>
                <c:pt idx="86">
                  <c:v>0</c:v>
                </c:pt>
                <c:pt idx="87">
                  <c:v>0</c:v>
                </c:pt>
                <c:pt idx="88">
                  <c:v>0</c:v>
                </c:pt>
                <c:pt idx="89">
                  <c:v>1.6</c:v>
                </c:pt>
                <c:pt idx="90">
                  <c:v>0.8</c:v>
                </c:pt>
                <c:pt idx="91">
                  <c:v>0.8</c:v>
                </c:pt>
                <c:pt idx="92">
                  <c:v>0</c:v>
                </c:pt>
                <c:pt idx="93">
                  <c:v>0</c:v>
                </c:pt>
                <c:pt idx="94">
                  <c:v>0</c:v>
                </c:pt>
                <c:pt idx="95">
                  <c:v>0.8</c:v>
                </c:pt>
                <c:pt idx="96">
                  <c:v>0</c:v>
                </c:pt>
                <c:pt idx="97">
                  <c:v>0</c:v>
                </c:pt>
                <c:pt idx="98">
                  <c:v>0</c:v>
                </c:pt>
                <c:pt idx="99">
                  <c:v>0.8</c:v>
                </c:pt>
                <c:pt idx="100">
                  <c:v>0.8</c:v>
                </c:pt>
                <c:pt idx="101">
                  <c:v>0.8</c:v>
                </c:pt>
                <c:pt idx="102">
                  <c:v>0</c:v>
                </c:pt>
                <c:pt idx="103">
                  <c:v>0</c:v>
                </c:pt>
                <c:pt idx="104">
                  <c:v>0.8</c:v>
                </c:pt>
                <c:pt idx="105">
                  <c:v>0</c:v>
                </c:pt>
                <c:pt idx="106">
                  <c:v>0</c:v>
                </c:pt>
                <c:pt idx="107">
                  <c:v>1.6</c:v>
                </c:pt>
                <c:pt idx="108">
                  <c:v>0</c:v>
                </c:pt>
                <c:pt idx="109">
                  <c:v>0.8</c:v>
                </c:pt>
                <c:pt idx="110">
                  <c:v>1.6</c:v>
                </c:pt>
                <c:pt idx="111">
                  <c:v>0</c:v>
                </c:pt>
                <c:pt idx="112">
                  <c:v>0</c:v>
                </c:pt>
                <c:pt idx="113">
                  <c:v>0.8</c:v>
                </c:pt>
                <c:pt idx="114">
                  <c:v>0</c:v>
                </c:pt>
                <c:pt idx="115">
                  <c:v>0.8</c:v>
                </c:pt>
                <c:pt idx="116">
                  <c:v>0.8</c:v>
                </c:pt>
                <c:pt idx="117">
                  <c:v>0.8</c:v>
                </c:pt>
                <c:pt idx="118">
                  <c:v>0</c:v>
                </c:pt>
                <c:pt idx="119">
                  <c:v>0</c:v>
                </c:pt>
                <c:pt idx="120">
                  <c:v>0</c:v>
                </c:pt>
                <c:pt idx="121">
                  <c:v>0.8</c:v>
                </c:pt>
                <c:pt idx="122">
                  <c:v>2.4</c:v>
                </c:pt>
                <c:pt idx="123">
                  <c:v>2.4</c:v>
                </c:pt>
                <c:pt idx="124">
                  <c:v>0.8</c:v>
                </c:pt>
                <c:pt idx="125">
                  <c:v>5.6</c:v>
                </c:pt>
                <c:pt idx="126">
                  <c:v>0.8</c:v>
                </c:pt>
                <c:pt idx="127">
                  <c:v>0.8</c:v>
                </c:pt>
                <c:pt idx="128">
                  <c:v>4</c:v>
                </c:pt>
                <c:pt idx="129">
                  <c:v>1.6</c:v>
                </c:pt>
                <c:pt idx="130">
                  <c:v>0.8</c:v>
                </c:pt>
                <c:pt idx="131">
                  <c:v>1.6</c:v>
                </c:pt>
                <c:pt idx="132">
                  <c:v>2.4</c:v>
                </c:pt>
                <c:pt idx="133">
                  <c:v>0</c:v>
                </c:pt>
                <c:pt idx="134">
                  <c:v>1.6</c:v>
                </c:pt>
                <c:pt idx="135">
                  <c:v>3.2</c:v>
                </c:pt>
                <c:pt idx="136">
                  <c:v>2.4</c:v>
                </c:pt>
                <c:pt idx="137">
                  <c:v>1.6</c:v>
                </c:pt>
                <c:pt idx="138">
                  <c:v>1.6</c:v>
                </c:pt>
                <c:pt idx="139">
                  <c:v>3.2</c:v>
                </c:pt>
                <c:pt idx="140">
                  <c:v>4</c:v>
                </c:pt>
                <c:pt idx="141">
                  <c:v>1.6</c:v>
                </c:pt>
                <c:pt idx="142">
                  <c:v>0.8</c:v>
                </c:pt>
                <c:pt idx="143">
                  <c:v>2.4</c:v>
                </c:pt>
                <c:pt idx="144">
                  <c:v>1.6</c:v>
                </c:pt>
                <c:pt idx="145">
                  <c:v>4</c:v>
                </c:pt>
                <c:pt idx="146">
                  <c:v>1.6</c:v>
                </c:pt>
                <c:pt idx="147">
                  <c:v>0.8</c:v>
                </c:pt>
                <c:pt idx="148">
                  <c:v>0.8</c:v>
                </c:pt>
                <c:pt idx="149">
                  <c:v>1.6</c:v>
                </c:pt>
                <c:pt idx="150">
                  <c:v>3.2</c:v>
                </c:pt>
                <c:pt idx="151">
                  <c:v>1.6</c:v>
                </c:pt>
                <c:pt idx="152">
                  <c:v>1.6</c:v>
                </c:pt>
                <c:pt idx="153">
                  <c:v>1.6</c:v>
                </c:pt>
                <c:pt idx="154">
                  <c:v>0.8</c:v>
                </c:pt>
                <c:pt idx="155">
                  <c:v>0</c:v>
                </c:pt>
                <c:pt idx="156">
                  <c:v>5.6</c:v>
                </c:pt>
                <c:pt idx="157">
                  <c:v>0.8</c:v>
                </c:pt>
                <c:pt idx="158">
                  <c:v>0</c:v>
                </c:pt>
                <c:pt idx="159">
                  <c:v>0.8</c:v>
                </c:pt>
                <c:pt idx="160">
                  <c:v>1.6</c:v>
                </c:pt>
                <c:pt idx="161">
                  <c:v>0</c:v>
                </c:pt>
                <c:pt idx="162">
                  <c:v>0</c:v>
                </c:pt>
                <c:pt idx="163">
                  <c:v>0.8</c:v>
                </c:pt>
                <c:pt idx="164">
                  <c:v>0</c:v>
                </c:pt>
                <c:pt idx="165">
                  <c:v>1.6</c:v>
                </c:pt>
                <c:pt idx="166">
                  <c:v>0.8</c:v>
                </c:pt>
                <c:pt idx="167">
                  <c:v>0.8</c:v>
                </c:pt>
                <c:pt idx="168">
                  <c:v>0.8</c:v>
                </c:pt>
                <c:pt idx="169">
                  <c:v>0.8</c:v>
                </c:pt>
                <c:pt idx="170">
                  <c:v>0</c:v>
                </c:pt>
                <c:pt idx="171">
                  <c:v>0</c:v>
                </c:pt>
                <c:pt idx="172">
                  <c:v>0.8</c:v>
                </c:pt>
                <c:pt idx="173">
                  <c:v>0</c:v>
                </c:pt>
                <c:pt idx="174">
                  <c:v>0.8</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numCache>
            </c:numRef>
          </c:val>
        </c:ser>
        <c:dLbls>
          <c:showLegendKey val="0"/>
          <c:showVal val="0"/>
          <c:showCatName val="0"/>
          <c:showSerName val="0"/>
          <c:showPercent val="0"/>
          <c:showBubbleSize val="0"/>
        </c:dLbls>
        <c:gapWidth val="219"/>
        <c:axId val="505119072"/>
        <c:axId val="505119856"/>
      </c:barChart>
      <c:lineChart>
        <c:grouping val="standard"/>
        <c:varyColors val="0"/>
        <c:ser>
          <c:idx val="1"/>
          <c:order val="0"/>
          <c:tx>
            <c:v>Normal Distribution</c:v>
          </c:tx>
          <c:spPr>
            <a:ln w="28575" cap="rnd">
              <a:solidFill>
                <a:srgbClr val="C00000"/>
              </a:solidFill>
              <a:round/>
            </a:ln>
            <a:effectLst/>
          </c:spPr>
          <c:marker>
            <c:symbol val="none"/>
          </c:marker>
          <c:val>
            <c:numRef>
              <c:f>'CBOE Binary Option Volatility'!$S$2:$S$272</c:f>
              <c:numCache>
                <c:formatCode>General</c:formatCode>
                <c:ptCount val="271"/>
                <c:pt idx="0">
                  <c:v>1.6101181543841193E-6</c:v>
                </c:pt>
                <c:pt idx="1">
                  <c:v>1.9817690805837284E-6</c:v>
                </c:pt>
                <c:pt idx="2">
                  <c:v>2.4353670760400672E-6</c:v>
                </c:pt>
                <c:pt idx="3">
                  <c:v>2.9880777475670543E-6</c:v>
                </c:pt>
                <c:pt idx="4">
                  <c:v>3.6604580731485605E-6</c:v>
                </c:pt>
                <c:pt idx="5">
                  <c:v>4.4770821257885353E-6</c:v>
                </c:pt>
                <c:pt idx="6">
                  <c:v>5.4672730697269217E-6</c:v>
                </c:pt>
                <c:pt idx="7">
                  <c:v>6.6659576671719249E-6</c:v>
                </c:pt>
                <c:pt idx="8">
                  <c:v>8.1146616746721885E-6</c:v>
                </c:pt>
                <c:pt idx="9">
                  <c:v>9.8626668704022881E-6</c:v>
                </c:pt>
                <c:pt idx="10">
                  <c:v>1.1968353049051378E-5</c:v>
                </c:pt>
                <c:pt idx="11">
                  <c:v>1.4500751160391024E-5</c:v>
                </c:pt>
                <c:pt idx="12">
                  <c:v>1.7541336859769889E-5</c:v>
                </c:pt>
                <c:pt idx="13">
                  <c:v>2.1186097090076291E-5</c:v>
                </c:pt>
                <c:pt idx="14">
                  <c:v>2.5547905928330716E-5</c:v>
                </c:pt>
                <c:pt idx="15">
                  <c:v>3.0759249805372258E-5</c:v>
                </c:pt>
                <c:pt idx="16">
                  <c:v>3.6975346338762463E-5</c:v>
                </c:pt>
                <c:pt idx="17">
                  <c:v>4.4377705396175945E-5</c:v>
                </c:pt>
                <c:pt idx="18">
                  <c:v>5.3178185611823849E-5</c:v>
                </c:pt>
                <c:pt idx="19">
                  <c:v>6.3623604386975238E-5</c:v>
                </c:pt>
                <c:pt idx="20">
                  <c:v>7.600096438396669E-5</c:v>
                </c:pt>
                <c:pt idx="21">
                  <c:v>9.0643364628089732E-5</c:v>
                </c:pt>
                <c:pt idx="22">
                  <c:v>1.0793666950948245E-4</c:v>
                </c:pt>
                <c:pt idx="23">
                  <c:v>1.2832701416177881E-4</c:v>
                </c:pt>
                <c:pt idx="24">
                  <c:v>1.5232922980689298E-4</c:v>
                </c:pt>
                <c:pt idx="25">
                  <c:v>1.8053627760289517E-4</c:v>
                </c:pt>
                <c:pt idx="26">
                  <c:v>2.1362978420653335E-4</c:v>
                </c:pt>
                <c:pt idx="27">
                  <c:v>2.5239177653951696E-4</c:v>
                </c:pt>
                <c:pt idx="28">
                  <c:v>2.9771771698774345E-4</c:v>
                </c:pt>
                <c:pt idx="29">
                  <c:v>3.5063094330767551E-4</c:v>
                </c:pt>
                <c:pt idx="30">
                  <c:v>4.1229861968925609E-4</c:v>
                </c:pt>
                <c:pt idx="31">
                  <c:v>4.8404930653809088E-4</c:v>
                </c:pt>
                <c:pt idx="32">
                  <c:v>5.6739225638283359E-4</c:v>
                </c:pt>
                <c:pt idx="33">
                  <c:v>6.6403854166215061E-4</c:v>
                </c:pt>
                <c:pt idx="34">
                  <c:v>7.7592411676118502E-4</c:v>
                </c:pt>
                <c:pt idx="35">
                  <c:v>9.0523491129889354E-4</c:v>
                </c:pt>
                <c:pt idx="36">
                  <c:v>1.0544340440543337E-3</c:v>
                </c:pt>
                <c:pt idx="37">
                  <c:v>1.2262912367947765E-3</c:v>
                </c:pt>
                <c:pt idx="38">
                  <c:v>1.4239144943610363E-3</c:v>
                </c:pt>
                <c:pt idx="39">
                  <c:v>1.650784101407704E-3</c:v>
                </c:pt>
                <c:pt idx="40">
                  <c:v>1.9107889669266261E-3</c:v>
                </c:pt>
                <c:pt idx="41">
                  <c:v>2.2082653248533127E-3</c:v>
                </c:pt>
                <c:pt idx="42">
                  <c:v>2.5480377724400077E-3</c:v>
                </c:pt>
                <c:pt idx="43">
                  <c:v>2.9354625974752917E-3</c:v>
                </c:pt>
                <c:pt idx="44">
                  <c:v>3.3764733106737138E-3</c:v>
                </c:pt>
                <c:pt idx="45">
                  <c:v>3.8776282605292663E-3</c:v>
                </c:pt>
                <c:pt idx="46">
                  <c:v>4.4461601645565414E-3</c:v>
                </c:pt>
                <c:pt idx="47">
                  <c:v>5.0900273431288929E-3</c:v>
                </c:pt>
                <c:pt idx="48">
                  <c:v>5.8179663901322927E-3</c:v>
                </c:pt>
                <c:pt idx="49">
                  <c:v>6.6395459585380815E-3</c:v>
                </c:pt>
                <c:pt idx="50">
                  <c:v>7.5652212789993917E-3</c:v>
                </c:pt>
                <c:pt idx="51">
                  <c:v>8.6063889660390556E-3</c:v>
                </c:pt>
                <c:pt idx="52">
                  <c:v>9.7754415997731142E-3</c:v>
                </c:pt>
                <c:pt idx="53">
                  <c:v>1.108582150197409E-2</c:v>
                </c:pt>
                <c:pt idx="54">
                  <c:v>1.2552073054312133E-2</c:v>
                </c:pt>
                <c:pt idx="55">
                  <c:v>1.4189892834639955E-2</c:v>
                </c:pt>
                <c:pt idx="56">
                  <c:v>1.6016176775157123E-2</c:v>
                </c:pt>
                <c:pt idx="57">
                  <c:v>1.8049063475277429E-2</c:v>
                </c:pt>
                <c:pt idx="58">
                  <c:v>2.0307972733234352E-2</c:v>
                </c:pt>
                <c:pt idx="59">
                  <c:v>2.2813638295227038E-2</c:v>
                </c:pt>
                <c:pt idx="60">
                  <c:v>2.5588133760656277E-2</c:v>
                </c:pt>
                <c:pt idx="61">
                  <c:v>2.8654890528295434E-2</c:v>
                </c:pt>
                <c:pt idx="62">
                  <c:v>3.2038706622685348E-2</c:v>
                </c:pt>
                <c:pt idx="63">
                  <c:v>3.5765745204353015E-2</c:v>
                </c:pt>
                <c:pt idx="64">
                  <c:v>3.9863521543359239E-2</c:v>
                </c:pt>
                <c:pt idx="65">
                  <c:v>4.4360877224946811E-2</c:v>
                </c:pt>
                <c:pt idx="66">
                  <c:v>4.928794036043168E-2</c:v>
                </c:pt>
                <c:pt idx="67">
                  <c:v>5.4676070597661816E-2</c:v>
                </c:pt>
                <c:pt idx="68">
                  <c:v>6.0557787764981351E-2</c:v>
                </c:pt>
                <c:pt idx="69">
                  <c:v>6.6966683042180342E-2</c:v>
                </c:pt>
                <c:pt idx="70">
                  <c:v>7.3937311632734593E-2</c:v>
                </c:pt>
                <c:pt idx="71">
                  <c:v>8.1505066014864389E-2</c:v>
                </c:pt>
                <c:pt idx="72">
                  <c:v>8.9706028975474597E-2</c:v>
                </c:pt>
                <c:pt idx="73">
                  <c:v>9.8576805781467089E-2</c:v>
                </c:pt>
                <c:pt idx="74">
                  <c:v>0.10815433501752048</c:v>
                </c:pt>
                <c:pt idx="75">
                  <c:v>0.11847567781810077</c:v>
                </c:pt>
                <c:pt idx="76">
                  <c:v>0.12957778544369467</c:v>
                </c:pt>
                <c:pt idx="77">
                  <c:v>0.1414972453961007</c:v>
                </c:pt>
                <c:pt idx="78">
                  <c:v>0.15427000653364492</c:v>
                </c:pt>
                <c:pt idx="79">
                  <c:v>0.16793108393252315</c:v>
                </c:pt>
                <c:pt idx="80">
                  <c:v>0.1825142445426956</c:v>
                </c:pt>
                <c:pt idx="81">
                  <c:v>0.19805167500298188</c:v>
                </c:pt>
                <c:pt idx="82">
                  <c:v>0.21457363330682991</c:v>
                </c:pt>
                <c:pt idx="83">
                  <c:v>0.23210808634376098</c:v>
                </c:pt>
                <c:pt idx="84">
                  <c:v>0.25068033567743364</c:v>
                </c:pt>
                <c:pt idx="85">
                  <c:v>0.27031263425483437</c:v>
                </c:pt>
                <c:pt idx="86">
                  <c:v>0.29102379706721321</c:v>
                </c:pt>
                <c:pt idx="87">
                  <c:v>0.31282880909661231</c:v>
                </c:pt>
                <c:pt idx="88">
                  <c:v>0.33573843417653509</c:v>
                </c:pt>
                <c:pt idx="89">
                  <c:v>0.35975882866568898</c:v>
                </c:pt>
                <c:pt idx="90">
                  <c:v>0.38489116407395568</c:v>
                </c:pt>
                <c:pt idx="91">
                  <c:v>0.41113126298397329</c:v>
                </c:pt>
                <c:pt idx="92">
                  <c:v>0.43846925277433968</c:v>
                </c:pt>
                <c:pt idx="93">
                  <c:v>0.46688924176602403</c:v>
                </c:pt>
                <c:pt idx="94">
                  <c:v>0.49636902247714088</c:v>
                </c:pt>
                <c:pt idx="95">
                  <c:v>0.52687980667824696</c:v>
                </c:pt>
                <c:pt idx="96">
                  <c:v>0.5583859968868774</c:v>
                </c:pt>
                <c:pt idx="97">
                  <c:v>0.59084499882295705</c:v>
                </c:pt>
                <c:pt idx="98">
                  <c:v>0.62420707916364693</c:v>
                </c:pt>
                <c:pt idx="99">
                  <c:v>0.65841527268566769</c:v>
                </c:pt>
                <c:pt idx="100">
                  <c:v>0.6934053425647555</c:v>
                </c:pt>
                <c:pt idx="101">
                  <c:v>0.72910579721631152</c:v>
                </c:pt>
                <c:pt idx="102">
                  <c:v>0.76543796661012942</c:v>
                </c:pt>
                <c:pt idx="103">
                  <c:v>0.80231614047855071</c:v>
                </c:pt>
                <c:pt idx="104">
                  <c:v>0.83964777026513404</c:v>
                </c:pt>
                <c:pt idx="105">
                  <c:v>0.87733373603561937</c:v>
                </c:pt>
                <c:pt idx="106">
                  <c:v>0.91526867890070773</c:v>
                </c:pt>
                <c:pt idx="107">
                  <c:v>0.95334139878849811</c:v>
                </c:pt>
                <c:pt idx="108">
                  <c:v>0.99143531666177986</c:v>
                </c:pt>
                <c:pt idx="109">
                  <c:v>1.0294289995110253</c:v>
                </c:pt>
                <c:pt idx="110">
                  <c:v>1.0671967456780354</c:v>
                </c:pt>
                <c:pt idx="111">
                  <c:v>1.1046092272883841</c:v>
                </c:pt>
                <c:pt idx="112">
                  <c:v>1.1415341858043302</c:v>
                </c:pt>
                <c:pt idx="113">
                  <c:v>1.1778371759651178</c:v>
                </c:pt>
                <c:pt idx="114">
                  <c:v>1.213382352670122</c:v>
                </c:pt>
                <c:pt idx="115">
                  <c:v>1.2480332946935626</c:v>
                </c:pt>
                <c:pt idx="116">
                  <c:v>1.2816538585085866</c:v>
                </c:pt>
                <c:pt idx="117">
                  <c:v>1.3141090549540413</c:v>
                </c:pt>
                <c:pt idx="118">
                  <c:v>1.3452659410090795</c:v>
                </c:pt>
                <c:pt idx="119">
                  <c:v>1.3749945185577863</c:v>
                </c:pt>
                <c:pt idx="120">
                  <c:v>1.4031686317362178</c:v>
                </c:pt>
                <c:pt idx="121">
                  <c:v>1.4296668542640723</c:v>
                </c:pt>
                <c:pt idx="122">
                  <c:v>1.4543733580779399</c:v>
                </c:pt>
                <c:pt idx="123">
                  <c:v>1.4771787546062316</c:v>
                </c:pt>
                <c:pt idx="124">
                  <c:v>1.4979809001595106</c:v>
                </c:pt>
                <c:pt idx="125">
                  <c:v>1.5166856571542593</c:v>
                </c:pt>
                <c:pt idx="126">
                  <c:v>1.5332076032416504</c:v>
                </c:pt>
                <c:pt idx="127">
                  <c:v>1.5474706808724121</c:v>
                </c:pt>
                <c:pt idx="128">
                  <c:v>1.5594087803893923</c:v>
                </c:pt>
                <c:pt idx="129">
                  <c:v>1.5689662503943262</c:v>
                </c:pt>
                <c:pt idx="130">
                  <c:v>1.5760983298763687</c:v>
                </c:pt>
                <c:pt idx="131">
                  <c:v>1.5807714974075067</c:v>
                </c:pt>
                <c:pt idx="132">
                  <c:v>1.5829637335930706</c:v>
                </c:pt>
                <c:pt idx="133">
                  <c:v>1.5826646939021283</c:v>
                </c:pt>
                <c:pt idx="134">
                  <c:v>1.5798757899795934</c:v>
                </c:pt>
                <c:pt idx="135">
                  <c:v>1.5746101785457145</c:v>
                </c:pt>
                <c:pt idx="136">
                  <c:v>1.566892658005083</c:v>
                </c:pt>
                <c:pt idx="137">
                  <c:v>1.5567594739020518</c:v>
                </c:pt>
                <c:pt idx="138">
                  <c:v>1.5442580353581374</c:v>
                </c:pt>
                <c:pt idx="139">
                  <c:v>1.5294465455955324</c:v>
                </c:pt>
                <c:pt idx="140">
                  <c:v>1.5123935505757593</c:v>
                </c:pt>
                <c:pt idx="141">
                  <c:v>1.4931774106509192</c:v>
                </c:pt>
                <c:pt idx="142">
                  <c:v>1.471885700925154</c:v>
                </c:pt>
                <c:pt idx="143">
                  <c:v>1.4486145467451417</c:v>
                </c:pt>
                <c:pt idx="144">
                  <c:v>1.4234679013713984</c:v>
                </c:pt>
                <c:pt idx="145">
                  <c:v>1.3965567734189821</c:v>
                </c:pt>
                <c:pt idx="146">
                  <c:v>1.3679984120906672</c:v>
                </c:pt>
                <c:pt idx="147">
                  <c:v>1.3379154585532314</c:v>
                </c:pt>
                <c:pt idx="148">
                  <c:v>1.3064350720252946</c:v>
                </c:pt>
                <c:pt idx="149">
                  <c:v>1.2736880392522025</c:v>
                </c:pt>
                <c:pt idx="150">
                  <c:v>1.2398078760403184</c:v>
                </c:pt>
                <c:pt idx="151">
                  <c:v>1.2049299294122646</c:v>
                </c:pt>
                <c:pt idx="152">
                  <c:v>1.1691904887300608</c:v>
                </c:pt>
                <c:pt idx="153">
                  <c:v>1.1327259138202841</c:v>
                </c:pt>
                <c:pt idx="154">
                  <c:v>1.0956717877312354</c:v>
                </c:pt>
                <c:pt idx="155">
                  <c:v>1.0581621012647426</c:v>
                </c:pt>
                <c:pt idx="156">
                  <c:v>1.0203284758638786</c:v>
                </c:pt>
                <c:pt idx="157">
                  <c:v>0.98229943081257953</c:v>
                </c:pt>
                <c:pt idx="158">
                  <c:v>0.94419970002463716</c:v>
                </c:pt>
                <c:pt idx="159">
                  <c:v>0.90614960297905489</c:v>
                </c:pt>
                <c:pt idx="160">
                  <c:v>0.86826447360773196</c:v>
                </c:pt>
                <c:pt idx="161">
                  <c:v>0.83065415017145405</c:v>
                </c:pt>
                <c:pt idx="162">
                  <c:v>0.79342252838257588</c:v>
                </c:pt>
                <c:pt idx="163">
                  <c:v>0.75666717925870086</c:v>
                </c:pt>
                <c:pt idx="164">
                  <c:v>0.72047903243162792</c:v>
                </c:pt>
                <c:pt idx="165">
                  <c:v>0.68494212489979733</c:v>
                </c:pt>
                <c:pt idx="166">
                  <c:v>0.650133414509527</c:v>
                </c:pt>
                <c:pt idx="167">
                  <c:v>0.61612265678868383</c:v>
                </c:pt>
                <c:pt idx="168">
                  <c:v>0.58297234314330659</c:v>
                </c:pt>
                <c:pt idx="169">
                  <c:v>0.5507376978691414</c:v>
                </c:pt>
                <c:pt idx="170">
                  <c:v>0.51946673093108353</c:v>
                </c:pt>
                <c:pt idx="171">
                  <c:v>0.48920034302789767</c:v>
                </c:pt>
                <c:pt idx="172">
                  <c:v>0.45997247908999833</c:v>
                </c:pt>
                <c:pt idx="173">
                  <c:v>0.43181032605594122</c:v>
                </c:pt>
                <c:pt idx="174">
                  <c:v>0.40473455053903062</c:v>
                </c:pt>
                <c:pt idx="175">
                  <c:v>0.37875957182837061</c:v>
                </c:pt>
                <c:pt idx="176">
                  <c:v>0.35389386556712482</c:v>
                </c:pt>
                <c:pt idx="177">
                  <c:v>0.33014029341212509</c:v>
                </c:pt>
                <c:pt idx="178">
                  <c:v>0.30749645399993802</c:v>
                </c:pt>
                <c:pt idx="179">
                  <c:v>0.28595505062096555</c:v>
                </c:pt>
                <c:pt idx="180">
                  <c:v>0.26550427113050518</c:v>
                </c:pt>
                <c:pt idx="181">
                  <c:v>0.24612817579880125</c:v>
                </c:pt>
                <c:pt idx="182">
                  <c:v>0.22780708901550864</c:v>
                </c:pt>
                <c:pt idx="183">
                  <c:v>0.21051799101198448</c:v>
                </c:pt>
                <c:pt idx="184">
                  <c:v>0.19423490604157173</c:v>
                </c:pt>
                <c:pt idx="185">
                  <c:v>0.17892928375771322</c:v>
                </c:pt>
                <c:pt idx="186">
                  <c:v>0.16457037084655732</c:v>
                </c:pt>
                <c:pt idx="187">
                  <c:v>0.15112557029910281</c:v>
                </c:pt>
                <c:pt idx="188">
                  <c:v>0.13856078604251748</c:v>
                </c:pt>
                <c:pt idx="189">
                  <c:v>0.12684075098604358</c:v>
                </c:pt>
                <c:pt idx="190">
                  <c:v>0.11592933686920333</c:v>
                </c:pt>
                <c:pt idx="191">
                  <c:v>0.10578984462463389</c:v>
                </c:pt>
                <c:pt idx="192">
                  <c:v>9.6385274281037658E-2</c:v>
                </c:pt>
                <c:pt idx="193">
                  <c:v>8.7678573730146966E-2</c:v>
                </c:pt>
                <c:pt idx="194">
                  <c:v>7.9632865962511096E-2</c:v>
                </c:pt>
                <c:pt idx="195">
                  <c:v>7.2211654638010145E-2</c:v>
                </c:pt>
                <c:pt idx="196">
                  <c:v>6.5379008096534352E-2</c:v>
                </c:pt>
                <c:pt idx="197">
                  <c:v>5.9099722130905315E-2</c:v>
                </c:pt>
                <c:pt idx="198">
                  <c:v>5.3339462037047085E-2</c:v>
                </c:pt>
                <c:pt idx="199">
                  <c:v>4.8064884625209255E-2</c:v>
                </c:pt>
                <c:pt idx="200">
                  <c:v>4.324374102070197E-2</c:v>
                </c:pt>
                <c:pt idx="201">
                  <c:v>3.8844961203477572E-2</c:v>
                </c:pt>
                <c:pt idx="202">
                  <c:v>3.4838721333653205E-2</c:v>
                </c:pt>
                <c:pt idx="203">
                  <c:v>3.1196494985672101E-2</c:v>
                </c:pt>
                <c:pt idx="204">
                  <c:v>2.7891089468434611E-2</c:v>
                </c:pt>
                <c:pt idx="205">
                  <c:v>2.4896668443777633E-2</c:v>
                </c:pt>
                <c:pt idx="206">
                  <c:v>2.2188762072679544E-2</c:v>
                </c:pt>
                <c:pt idx="207">
                  <c:v>1.9744265919154246E-2</c:v>
                </c:pt>
                <c:pt idx="208">
                  <c:v>1.7541429827700412E-2</c:v>
                </c:pt>
                <c:pt idx="209">
                  <c:v>1.5559837963134145E-2</c:v>
                </c:pt>
                <c:pt idx="210">
                  <c:v>1.378038116341886E-2</c:v>
                </c:pt>
                <c:pt idx="211">
                  <c:v>1.218522270844438E-2</c:v>
                </c:pt>
                <c:pt idx="212">
                  <c:v>1.0757758552282202E-2</c:v>
                </c:pt>
                <c:pt idx="213">
                  <c:v>9.4825730048634718E-3</c:v>
                </c:pt>
                <c:pt idx="214">
                  <c:v>8.345390782810316E-3</c:v>
                </c:pt>
                <c:pt idx="215">
                  <c:v>7.3330262797132477E-3</c:v>
                </c:pt>
                <c:pt idx="216">
                  <c:v>6.4333308347862515E-3</c:v>
                </c:pt>
                <c:pt idx="217">
                  <c:v>5.6351387067212384E-3</c:v>
                </c:pt>
                <c:pt idx="218">
                  <c:v>4.9282123877508587E-3</c:v>
                </c:pt>
                <c:pt idx="219">
                  <c:v>4.303187822331655E-3</c:v>
                </c:pt>
                <c:pt idx="220">
                  <c:v>3.7515200262642798E-3</c:v>
                </c:pt>
                <c:pt idx="221">
                  <c:v>3.2654295361375526E-3</c:v>
                </c:pt>
                <c:pt idx="222">
                  <c:v>2.8378500562577912E-3</c:v>
                </c:pt>
                <c:pt idx="223">
                  <c:v>2.4623776111310555E-3</c:v>
                </c:pt>
                <c:pt idx="224">
                  <c:v>2.1332214564214816E-3</c:v>
                </c:pt>
                <c:pt idx="225">
                  <c:v>1.8451569503337649E-3</c:v>
                </c:pt>
                <c:pt idx="226">
                  <c:v>1.5934805406925795E-3</c:v>
                </c:pt>
                <c:pt idx="227">
                  <c:v>1.3739669806659477E-3</c:v>
                </c:pt>
                <c:pt idx="228">
                  <c:v>1.1828288480836336E-3</c:v>
                </c:pt>
                <c:pt idx="229">
                  <c:v>1.0166784095543078E-3</c:v>
                </c:pt>
                <c:pt idx="230">
                  <c:v>8.7249184095489576E-4</c:v>
                </c:pt>
                <c:pt idx="231">
                  <c:v>7.475757901777108E-4</c:v>
                </c:pt>
                <c:pt idx="232">
                  <c:v>6.395362460679051E-4</c:v>
                </c:pt>
                <c:pt idx="233">
                  <c:v>5.4624965903238927E-4</c:v>
                </c:pt>
                <c:pt idx="234">
                  <c:v>4.6583624359961516E-4</c:v>
                </c:pt>
                <c:pt idx="235">
                  <c:v>3.9663538099440589E-4</c:v>
                </c:pt>
                <c:pt idx="236">
                  <c:v>3.3718303029403878E-4</c:v>
                </c:pt>
                <c:pt idx="237">
                  <c:v>2.8619104968137299E-4</c:v>
                </c:pt>
                <c:pt idx="238">
                  <c:v>2.4252832444176438E-4</c:v>
                </c:pt>
                <c:pt idx="239">
                  <c:v>2.052035954042415E-4</c:v>
                </c:pt>
                <c:pt idx="240">
                  <c:v>1.7334988025586529E-4</c:v>
                </c:pt>
                <c:pt idx="241">
                  <c:v>1.4621038032593337E-4</c:v>
                </c:pt>
                <c:pt idx="242">
                  <c:v>1.2312576682327027E-4</c:v>
                </c:pt>
                <c:pt idx="243">
                  <c:v>1.0352274291059935E-4</c:v>
                </c:pt>
                <c:pt idx="244">
                  <c:v>8.6903781227044689E-5</c:v>
                </c:pt>
                <c:pt idx="245">
                  <c:v>7.2837940352583325E-5</c:v>
                </c:pt>
                <c:pt idx="246">
                  <c:v>6.0952668093289033E-5</c:v>
                </c:pt>
                <c:pt idx="247">
                  <c:v>5.0926504216962196E-5</c:v>
                </c:pt>
                <c:pt idx="248">
                  <c:v>4.2482600265218713E-5</c:v>
                </c:pt>
                <c:pt idx="249">
                  <c:v>3.5382979205932479E-5</c:v>
                </c:pt>
                <c:pt idx="250">
                  <c:v>2.9423462879584969E-5</c:v>
                </c:pt>
                <c:pt idx="251">
                  <c:v>2.4429200358892932E-5</c:v>
                </c:pt>
                <c:pt idx="252">
                  <c:v>2.0250735420192891E-5</c:v>
                </c:pt>
                <c:pt idx="253">
                  <c:v>1.6760556266178484E-5</c:v>
                </c:pt>
                <c:pt idx="254">
                  <c:v>1.385007540205791E-5</c:v>
                </c:pt>
                <c:pt idx="255">
                  <c:v>1.1426992119698741E-5</c:v>
                </c:pt>
                <c:pt idx="256">
                  <c:v>9.4129943638959266E-6</c:v>
                </c:pt>
                <c:pt idx="257">
                  <c:v>7.741760825813381E-6</c:v>
                </c:pt>
                <c:pt idx="258">
                  <c:v>6.3572279214566302E-6</c:v>
                </c:pt>
                <c:pt idx="259">
                  <c:v>5.2120898636133652E-6</c:v>
                </c:pt>
                <c:pt idx="260">
                  <c:v>4.2665033243965761E-6</c:v>
                </c:pt>
                <c:pt idx="261">
                  <c:v>3.4869712163586681E-6</c:v>
                </c:pt>
                <c:pt idx="262">
                  <c:v>2.8453829001102338E-6</c:v>
                </c:pt>
                <c:pt idx="263">
                  <c:v>2.3181906647859578E-6</c:v>
                </c:pt>
                <c:pt idx="264">
                  <c:v>1.8857046356349899E-6</c:v>
                </c:pt>
                <c:pt idx="265">
                  <c:v>1.5314903528288669E-6</c:v>
                </c:pt>
                <c:pt idx="266">
                  <c:v>1.2418551504779223E-6</c:v>
                </c:pt>
                <c:pt idx="267">
                  <c:v>1.0054111585147076E-6</c:v>
                </c:pt>
                <c:pt idx="268">
                  <c:v>8.1270426641233901E-7</c:v>
                </c:pt>
                <c:pt idx="269">
                  <c:v>6.5589974045844774E-7</c:v>
                </c:pt>
                <c:pt idx="270">
                  <c:v>5.2851638903511508E-7</c:v>
                </c:pt>
              </c:numCache>
            </c:numRef>
          </c:val>
          <c:smooth val="0"/>
        </c:ser>
        <c:dLbls>
          <c:showLegendKey val="0"/>
          <c:showVal val="0"/>
          <c:showCatName val="0"/>
          <c:showSerName val="0"/>
          <c:showPercent val="0"/>
          <c:showBubbleSize val="0"/>
        </c:dLbls>
        <c:marker val="1"/>
        <c:smooth val="0"/>
        <c:axId val="505119072"/>
        <c:axId val="505119856"/>
      </c:lineChart>
      <c:catAx>
        <c:axId val="50511907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119856"/>
        <c:crosses val="autoZero"/>
        <c:auto val="1"/>
        <c:lblAlgn val="ctr"/>
        <c:lblOffset val="100"/>
        <c:noMultiLvlLbl val="0"/>
      </c:catAx>
      <c:valAx>
        <c:axId val="50511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119072"/>
        <c:crosses val="autoZero"/>
        <c:crossBetween val="between"/>
      </c:valAx>
      <c:spPr>
        <a:noFill/>
        <a:ln>
          <a:noFill/>
        </a:ln>
        <a:effectLst/>
      </c:spPr>
    </c:plotArea>
    <c:legend>
      <c:legendPos val="r"/>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Figuer1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1"/>
          <c:order val="0"/>
          <c:tx>
            <c:v>S&amp;P</c:v>
          </c:tx>
          <c:spPr>
            <a:ln w="28575" cap="rnd">
              <a:solidFill>
                <a:srgbClr val="FF0000"/>
              </a:solidFill>
              <a:round/>
            </a:ln>
            <a:effectLst/>
          </c:spPr>
          <c:marker>
            <c:symbol val="none"/>
          </c:marker>
          <c:val>
            <c:numRef>
              <c:f>Step1!$G$2:$G$272</c:f>
              <c:numCache>
                <c:formatCode>General</c:formatCode>
                <c:ptCount val="271"/>
                <c:pt idx="0">
                  <c:v>1.0828153827616181E-225</c:v>
                </c:pt>
                <c:pt idx="1">
                  <c:v>2.0486131889788963E-222</c:v>
                </c:pt>
                <c:pt idx="2">
                  <c:v>3.6659659046594538E-219</c:v>
                </c:pt>
                <c:pt idx="3">
                  <c:v>6.2049765246152005E-216</c:v>
                </c:pt>
                <c:pt idx="4">
                  <c:v>9.9338018028610997E-213</c:v>
                </c:pt>
                <c:pt idx="5">
                  <c:v>1.504232045179317E-209</c:v>
                </c:pt>
                <c:pt idx="6">
                  <c:v>2.1544606122889159E-206</c:v>
                </c:pt>
                <c:pt idx="7">
                  <c:v>2.9186837889357796E-203</c:v>
                </c:pt>
                <c:pt idx="8">
                  <c:v>3.7399060713933605E-200</c:v>
                </c:pt>
                <c:pt idx="9">
                  <c:v>4.5327306435832585E-197</c:v>
                </c:pt>
                <c:pt idx="10">
                  <c:v>5.1961910786403626E-194</c:v>
                </c:pt>
                <c:pt idx="11">
                  <c:v>5.6342579152901592E-191</c:v>
                </c:pt>
                <c:pt idx="12">
                  <c:v>5.7785008238597458E-188</c:v>
                </c:pt>
                <c:pt idx="13">
                  <c:v>5.6055848078762368E-185</c:v>
                </c:pt>
                <c:pt idx="14">
                  <c:v>5.1434488415735165E-182</c:v>
                </c:pt>
                <c:pt idx="15">
                  <c:v>4.4639172909362227E-179</c:v>
                </c:pt>
                <c:pt idx="16">
                  <c:v>3.6644310258230115E-176</c:v>
                </c:pt>
                <c:pt idx="17">
                  <c:v>2.8452874839266338E-173</c:v>
                </c:pt>
                <c:pt idx="18">
                  <c:v>2.0896591326535474E-170</c:v>
                </c:pt>
                <c:pt idx="19">
                  <c:v>1.4516267287230345E-167</c:v>
                </c:pt>
                <c:pt idx="20">
                  <c:v>9.5381732037923383E-165</c:v>
                </c:pt>
                <c:pt idx="21">
                  <c:v>5.9279801148615593E-162</c:v>
                </c:pt>
                <c:pt idx="22">
                  <c:v>3.4848181114629101E-159</c:v>
                </c:pt>
                <c:pt idx="23">
                  <c:v>1.937697185463341E-156</c:v>
                </c:pt>
                <c:pt idx="24">
                  <c:v>1.0191185476424989E-153</c:v>
                </c:pt>
                <c:pt idx="25">
                  <c:v>5.0698733508607171E-151</c:v>
                </c:pt>
                <c:pt idx="26">
                  <c:v>2.3856335982392849E-148</c:v>
                </c:pt>
                <c:pt idx="27">
                  <c:v>1.0618061551121003E-145</c:v>
                </c:pt>
                <c:pt idx="28">
                  <c:v>4.4701516044728684E-143</c:v>
                </c:pt>
                <c:pt idx="29">
                  <c:v>1.7800633406304361E-140</c:v>
                </c:pt>
                <c:pt idx="30">
                  <c:v>6.7047955723564112E-138</c:v>
                </c:pt>
                <c:pt idx="31">
                  <c:v>2.3887638412277767E-135</c:v>
                </c:pt>
                <c:pt idx="32">
                  <c:v>8.0500617849480807E-133</c:v>
                </c:pt>
                <c:pt idx="33">
                  <c:v>2.5660450909772729E-130</c:v>
                </c:pt>
                <c:pt idx="34">
                  <c:v>7.7369394767939536E-128</c:v>
                </c:pt>
                <c:pt idx="35">
                  <c:v>2.2065550007924626E-125</c:v>
                </c:pt>
                <c:pt idx="36">
                  <c:v>5.952532505997343E-123</c:v>
                </c:pt>
                <c:pt idx="37">
                  <c:v>1.5189067032202294E-120</c:v>
                </c:pt>
                <c:pt idx="38">
                  <c:v>3.6660939916662015E-118</c:v>
                </c:pt>
                <c:pt idx="39">
                  <c:v>8.3698979072035388E-116</c:v>
                </c:pt>
                <c:pt idx="40">
                  <c:v>1.8075142001567472E-113</c:v>
                </c:pt>
                <c:pt idx="41">
                  <c:v>3.692234010183986E-111</c:v>
                </c:pt>
                <c:pt idx="42">
                  <c:v>7.1341731146276053E-109</c:v>
                </c:pt>
                <c:pt idx="43">
                  <c:v>1.303905165091924E-106</c:v>
                </c:pt>
                <c:pt idx="44">
                  <c:v>2.2542254552082007E-104</c:v>
                </c:pt>
                <c:pt idx="45">
                  <c:v>3.6863685638868084E-102</c:v>
                </c:pt>
                <c:pt idx="46">
                  <c:v>5.7023166798156085E-100</c:v>
                </c:pt>
                <c:pt idx="47">
                  <c:v>8.3436530246454697E-98</c:v>
                </c:pt>
                <c:pt idx="48">
                  <c:v>1.1548209453594947E-95</c:v>
                </c:pt>
                <c:pt idx="49">
                  <c:v>1.511916518055571E-93</c:v>
                </c:pt>
                <c:pt idx="50">
                  <c:v>1.8723928987511154E-91</c:v>
                </c:pt>
                <c:pt idx="51">
                  <c:v>2.1934285283743769E-89</c:v>
                </c:pt>
                <c:pt idx="52">
                  <c:v>2.4305730594120323E-87</c:v>
                </c:pt>
                <c:pt idx="53">
                  <c:v>2.5477333417431612E-85</c:v>
                </c:pt>
                <c:pt idx="54">
                  <c:v>2.5261597982177807E-83</c:v>
                </c:pt>
                <c:pt idx="55">
                  <c:v>2.3693582860309286E-81</c:v>
                </c:pt>
                <c:pt idx="56">
                  <c:v>2.1021577067861587E-79</c:v>
                </c:pt>
                <c:pt idx="57">
                  <c:v>1.7642743215497169E-77</c:v>
                </c:pt>
                <c:pt idx="58">
                  <c:v>1.4006669495642584E-75</c:v>
                </c:pt>
                <c:pt idx="59">
                  <c:v>1.0518973192859404E-73</c:v>
                </c:pt>
                <c:pt idx="60">
                  <c:v>7.4727995424590368E-72</c:v>
                </c:pt>
                <c:pt idx="61">
                  <c:v>5.0218845202939913E-70</c:v>
                </c:pt>
                <c:pt idx="62">
                  <c:v>3.1924601055754929E-68</c:v>
                </c:pt>
                <c:pt idx="63">
                  <c:v>1.9198250084205354E-66</c:v>
                </c:pt>
                <c:pt idx="64">
                  <c:v>1.0921375587924239E-64</c:v>
                </c:pt>
                <c:pt idx="65">
                  <c:v>5.8772583792566652E-63</c:v>
                </c:pt>
                <c:pt idx="66">
                  <c:v>2.9919633548258465E-61</c:v>
                </c:pt>
                <c:pt idx="67">
                  <c:v>1.4408680148017419E-59</c:v>
                </c:pt>
                <c:pt idx="68">
                  <c:v>6.5641890092780368E-58</c:v>
                </c:pt>
                <c:pt idx="69">
                  <c:v>2.8289776126954509E-56</c:v>
                </c:pt>
                <c:pt idx="70">
                  <c:v>1.1533794900482873E-54</c:v>
                </c:pt>
                <c:pt idx="71">
                  <c:v>4.4484843233361525E-53</c:v>
                </c:pt>
                <c:pt idx="72">
                  <c:v>1.6231251436514354E-51</c:v>
                </c:pt>
                <c:pt idx="73">
                  <c:v>5.6026714825094975E-50</c:v>
                </c:pt>
                <c:pt idx="74">
                  <c:v>1.8295520842993963E-48</c:v>
                </c:pt>
                <c:pt idx="75">
                  <c:v>5.6520275965074191E-47</c:v>
                </c:pt>
                <c:pt idx="76">
                  <c:v>1.6518751460292578E-45</c:v>
                </c:pt>
                <c:pt idx="77">
                  <c:v>4.5673822538195766E-44</c:v>
                </c:pt>
                <c:pt idx="78">
                  <c:v>1.1947543758747226E-42</c:v>
                </c:pt>
                <c:pt idx="79">
                  <c:v>2.9567537618090282E-41</c:v>
                </c:pt>
                <c:pt idx="80">
                  <c:v>6.9227920448613632E-40</c:v>
                </c:pt>
                <c:pt idx="81">
                  <c:v>1.5334922320982847E-38</c:v>
                </c:pt>
                <c:pt idx="82">
                  <c:v>3.2138148231651084E-37</c:v>
                </c:pt>
                <c:pt idx="83">
                  <c:v>6.3724165940163464E-36</c:v>
                </c:pt>
                <c:pt idx="84">
                  <c:v>1.1954649707970542E-34</c:v>
                </c:pt>
                <c:pt idx="85">
                  <c:v>2.1218983547531077E-33</c:v>
                </c:pt>
                <c:pt idx="86">
                  <c:v>3.56347144857501E-32</c:v>
                </c:pt>
                <c:pt idx="87">
                  <c:v>5.6622531451638373E-31</c:v>
                </c:pt>
                <c:pt idx="88">
                  <c:v>8.5129335920438205E-30</c:v>
                </c:pt>
                <c:pt idx="89">
                  <c:v>1.2110170273480828E-28</c:v>
                </c:pt>
                <c:pt idx="90">
                  <c:v>1.6300833060170907E-27</c:v>
                </c:pt>
                <c:pt idx="91">
                  <c:v>2.0761841408680512E-26</c:v>
                </c:pt>
                <c:pt idx="92">
                  <c:v>2.5022283321170174E-25</c:v>
                </c:pt>
                <c:pt idx="93">
                  <c:v>2.8536587085545323E-24</c:v>
                </c:pt>
                <c:pt idx="94">
                  <c:v>3.0796458411901153E-23</c:v>
                </c:pt>
                <c:pt idx="95">
                  <c:v>3.1450926501890008E-22</c:v>
                </c:pt>
                <c:pt idx="96">
                  <c:v>3.0395620719554804E-21</c:v>
                </c:pt>
                <c:pt idx="97">
                  <c:v>2.7800028975167707E-20</c:v>
                </c:pt>
                <c:pt idx="98">
                  <c:v>2.4062942817345344E-19</c:v>
                </c:pt>
                <c:pt idx="99">
                  <c:v>1.971219626699465E-18</c:v>
                </c:pt>
                <c:pt idx="100">
                  <c:v>1.5283352149219867E-17</c:v>
                </c:pt>
                <c:pt idx="101">
                  <c:v>1.1215411684707756E-16</c:v>
                </c:pt>
                <c:pt idx="102">
                  <c:v>7.7900763559090784E-16</c:v>
                </c:pt>
                <c:pt idx="103">
                  <c:v>5.1217263314206174E-15</c:v>
                </c:pt>
                <c:pt idx="104">
                  <c:v>3.1875643507396673E-14</c:v>
                </c:pt>
                <c:pt idx="105">
                  <c:v>1.8779799281601547E-13</c:v>
                </c:pt>
                <c:pt idx="106">
                  <c:v>1.0474556611974486E-12</c:v>
                </c:pt>
                <c:pt idx="107">
                  <c:v>5.5311887030009657E-12</c:v>
                </c:pt>
                <c:pt idx="108">
                  <c:v>2.7654586258867963E-11</c:v>
                </c:pt>
                <c:pt idx="109">
                  <c:v>1.3092183133107762E-10</c:v>
                </c:pt>
                <c:pt idx="110">
                  <c:v>5.8693024082283305E-10</c:v>
                </c:pt>
                <c:pt idx="111">
                  <c:v>2.4918793953392257E-9</c:v>
                </c:pt>
                <c:pt idx="112">
                  <c:v>1.0020145531847835E-8</c:v>
                </c:pt>
                <c:pt idx="113">
                  <c:v>3.8165603527668295E-8</c:v>
                </c:pt>
                <c:pt idx="114">
                  <c:v>1.3771168696580196E-7</c:v>
                </c:pt>
                <c:pt idx="115">
                  <c:v>4.7078760546807087E-7</c:v>
                </c:pt>
                <c:pt idx="116">
                  <c:v>1.5250923562738911E-6</c:v>
                </c:pt>
                <c:pt idx="117">
                  <c:v>4.6822307174575911E-6</c:v>
                </c:pt>
                <c:pt idx="118">
                  <c:v>1.3626115865168107E-5</c:v>
                </c:pt>
                <c:pt idx="119">
                  <c:v>3.7595923952967231E-5</c:v>
                </c:pt>
                <c:pt idx="120">
                  <c:v>9.836871978526613E-5</c:v>
                </c:pt>
                <c:pt idx="121">
                  <c:v>2.4413622993561593E-4</c:v>
                </c:pt>
                <c:pt idx="122">
                  <c:v>5.7490129218569757E-4</c:v>
                </c:pt>
                <c:pt idx="123">
                  <c:v>1.2849471293822628E-3</c:v>
                </c:pt>
                <c:pt idx="124">
                  <c:v>2.7269345068716669E-3</c:v>
                </c:pt>
                <c:pt idx="125">
                  <c:v>5.4973523489164119E-3</c:v>
                </c:pt>
                <c:pt idx="126">
                  <c:v>1.0532801685274861E-2</c:v>
                </c:pt>
                <c:pt idx="127">
                  <c:v>1.9191262341125715E-2</c:v>
                </c:pt>
                <c:pt idx="128">
                  <c:v>3.3276136729107265E-2</c:v>
                </c:pt>
                <c:pt idx="129">
                  <c:v>5.4951949973740519E-2</c:v>
                </c:pt>
                <c:pt idx="130">
                  <c:v>8.6509859055882585E-2</c:v>
                </c:pt>
                <c:pt idx="131">
                  <c:v>0.12997605874749052</c:v>
                </c:pt>
                <c:pt idx="132">
                  <c:v>0.18661380324910887</c:v>
                </c:pt>
                <c:pt idx="133">
                  <c:v>0.25643241716682591</c:v>
                </c:pt>
                <c:pt idx="134">
                  <c:v>0.33785551458393126</c:v>
                </c:pt>
                <c:pt idx="135">
                  <c:v>0.42768837656623837</c:v>
                </c:pt>
                <c:pt idx="136">
                  <c:v>0.52145194651328519</c:v>
                </c:pt>
                <c:pt idx="137">
                  <c:v>0.61403773740510481</c:v>
                </c:pt>
                <c:pt idx="138">
                  <c:v>0.7005277275547519</c:v>
                </c:pt>
                <c:pt idx="139">
                  <c:v>0.77696384380928052</c:v>
                </c:pt>
                <c:pt idx="140">
                  <c:v>0.84086997954205311</c:v>
                </c:pt>
                <c:pt idx="141">
                  <c:v>0.89141723402418482</c:v>
                </c:pt>
                <c:pt idx="142">
                  <c:v>0.92924089029953127</c:v>
                </c:pt>
                <c:pt idx="143">
                  <c:v>0.95601655046898548</c:v>
                </c:pt>
                <c:pt idx="144">
                  <c:v>0.97394849533995864</c:v>
                </c:pt>
                <c:pt idx="145">
                  <c:v>0.98530971308266146</c:v>
                </c:pt>
                <c:pt idx="146">
                  <c:v>0.99211948194924438</c:v>
                </c:pt>
                <c:pt idx="147">
                  <c:v>0.99598092421619155</c:v>
                </c:pt>
                <c:pt idx="148">
                  <c:v>0.99805238187524636</c:v>
                </c:pt>
                <c:pt idx="149">
                  <c:v>0.99910364525853168</c:v>
                </c:pt>
                <c:pt idx="150">
                  <c:v>0.99960837113158763</c:v>
                </c:pt>
                <c:pt idx="151">
                  <c:v>0.99983762026965084</c:v>
                </c:pt>
                <c:pt idx="152">
                  <c:v>0.9999361273615871</c:v>
                </c:pt>
                <c:pt idx="153">
                  <c:v>0.99997617108277936</c:v>
                </c:pt>
                <c:pt idx="154">
                  <c:v>0.99999157063082167</c:v>
                </c:pt>
                <c:pt idx="155">
                  <c:v>0.99999717320454828</c:v>
                </c:pt>
                <c:pt idx="156">
                  <c:v>0.99999910149593396</c:v>
                </c:pt>
                <c:pt idx="157">
                  <c:v>0.99999972935563264</c:v>
                </c:pt>
                <c:pt idx="158">
                  <c:v>0.9999999227557721</c:v>
                </c:pt>
                <c:pt idx="159">
                  <c:v>0.99999997911363636</c:v>
                </c:pt>
                <c:pt idx="160">
                  <c:v>0.99999999465020672</c:v>
                </c:pt>
                <c:pt idx="161">
                  <c:v>0.99999999870209955</c:v>
                </c:pt>
                <c:pt idx="162">
                  <c:v>0.99999999970178233</c:v>
                </c:pt>
                <c:pt idx="163">
                  <c:v>0.99999999993511057</c:v>
                </c:pt>
                <c:pt idx="164">
                  <c:v>0.99999999998663003</c:v>
                </c:pt>
                <c:pt idx="165">
                  <c:v>0.99999999999739164</c:v>
                </c:pt>
                <c:pt idx="166">
                  <c:v>0.99999999999951816</c:v>
                </c:pt>
                <c:pt idx="167">
                  <c:v>0.99999999999991573</c:v>
                </c:pt>
                <c:pt idx="168">
                  <c:v>0.99999999999998601</c:v>
                </c:pt>
                <c:pt idx="169">
                  <c:v>0.99999999999999778</c:v>
                </c:pt>
                <c:pt idx="170">
                  <c:v>0.99999999999999967</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numCache>
            </c:numRef>
          </c:val>
          <c:smooth val="0"/>
        </c:ser>
        <c:ser>
          <c:idx val="0"/>
          <c:order val="1"/>
          <c:tx>
            <c:v>CBOE Binary Option Volatility</c:v>
          </c:tx>
          <c:spPr>
            <a:ln w="28575" cap="rnd">
              <a:solidFill>
                <a:schemeClr val="accent1"/>
              </a:solidFill>
              <a:round/>
            </a:ln>
            <a:effectLst/>
          </c:spPr>
          <c:marker>
            <c:symbol val="none"/>
          </c:marker>
          <c:val>
            <c:numRef>
              <c:f>'CBOE Binary Option Volatility'!$O$2:$O$272</c:f>
              <c:numCache>
                <c:formatCode>General</c:formatCode>
                <c:ptCount val="271"/>
                <c:pt idx="0">
                  <c:v>0</c:v>
                </c:pt>
                <c:pt idx="1">
                  <c:v>8.0000000000000002E-3</c:v>
                </c:pt>
                <c:pt idx="2">
                  <c:v>8.0000000000000002E-3</c:v>
                </c:pt>
                <c:pt idx="3">
                  <c:v>8.0000000000000002E-3</c:v>
                </c:pt>
                <c:pt idx="4">
                  <c:v>8.0000000000000002E-3</c:v>
                </c:pt>
                <c:pt idx="5">
                  <c:v>8.0000000000000002E-3</c:v>
                </c:pt>
                <c:pt idx="6">
                  <c:v>8.0000000000000002E-3</c:v>
                </c:pt>
                <c:pt idx="7">
                  <c:v>8.0000000000000002E-3</c:v>
                </c:pt>
                <c:pt idx="8">
                  <c:v>8.0000000000000002E-3</c:v>
                </c:pt>
                <c:pt idx="9">
                  <c:v>8.0000000000000002E-3</c:v>
                </c:pt>
                <c:pt idx="10">
                  <c:v>8.0000000000000002E-3</c:v>
                </c:pt>
                <c:pt idx="11">
                  <c:v>8.0000000000000002E-3</c:v>
                </c:pt>
                <c:pt idx="12">
                  <c:v>8.0000000000000002E-3</c:v>
                </c:pt>
                <c:pt idx="13">
                  <c:v>8.0000000000000002E-3</c:v>
                </c:pt>
                <c:pt idx="14">
                  <c:v>8.0000000000000002E-3</c:v>
                </c:pt>
                <c:pt idx="15">
                  <c:v>8.0000000000000002E-3</c:v>
                </c:pt>
                <c:pt idx="16">
                  <c:v>8.0000000000000002E-3</c:v>
                </c:pt>
                <c:pt idx="17">
                  <c:v>8.0000000000000002E-3</c:v>
                </c:pt>
                <c:pt idx="18">
                  <c:v>8.0000000000000002E-3</c:v>
                </c:pt>
                <c:pt idx="19">
                  <c:v>8.0000000000000002E-3</c:v>
                </c:pt>
                <c:pt idx="20">
                  <c:v>8.0000000000000002E-3</c:v>
                </c:pt>
                <c:pt idx="21">
                  <c:v>8.0000000000000002E-3</c:v>
                </c:pt>
                <c:pt idx="22">
                  <c:v>8.0000000000000002E-3</c:v>
                </c:pt>
                <c:pt idx="23">
                  <c:v>8.0000000000000002E-3</c:v>
                </c:pt>
                <c:pt idx="24">
                  <c:v>8.0000000000000002E-3</c:v>
                </c:pt>
                <c:pt idx="25">
                  <c:v>8.0000000000000002E-3</c:v>
                </c:pt>
                <c:pt idx="26">
                  <c:v>8.0000000000000002E-3</c:v>
                </c:pt>
                <c:pt idx="27">
                  <c:v>8.0000000000000002E-3</c:v>
                </c:pt>
                <c:pt idx="28">
                  <c:v>8.0000000000000002E-3</c:v>
                </c:pt>
                <c:pt idx="29">
                  <c:v>8.0000000000000002E-3</c:v>
                </c:pt>
                <c:pt idx="30">
                  <c:v>8.0000000000000002E-3</c:v>
                </c:pt>
                <c:pt idx="31">
                  <c:v>8.0000000000000002E-3</c:v>
                </c:pt>
                <c:pt idx="32">
                  <c:v>8.0000000000000002E-3</c:v>
                </c:pt>
                <c:pt idx="33">
                  <c:v>8.0000000000000002E-3</c:v>
                </c:pt>
                <c:pt idx="34">
                  <c:v>8.0000000000000002E-3</c:v>
                </c:pt>
                <c:pt idx="35">
                  <c:v>8.0000000000000002E-3</c:v>
                </c:pt>
                <c:pt idx="36">
                  <c:v>8.0000000000000002E-3</c:v>
                </c:pt>
                <c:pt idx="37">
                  <c:v>8.0000000000000002E-3</c:v>
                </c:pt>
                <c:pt idx="38">
                  <c:v>8.0000000000000002E-3</c:v>
                </c:pt>
                <c:pt idx="39">
                  <c:v>8.0000000000000002E-3</c:v>
                </c:pt>
                <c:pt idx="40">
                  <c:v>8.0000000000000002E-3</c:v>
                </c:pt>
                <c:pt idx="41">
                  <c:v>8.0000000000000002E-3</c:v>
                </c:pt>
                <c:pt idx="42">
                  <c:v>8.0000000000000002E-3</c:v>
                </c:pt>
                <c:pt idx="43">
                  <c:v>8.0000000000000002E-3</c:v>
                </c:pt>
                <c:pt idx="44">
                  <c:v>8.0000000000000002E-3</c:v>
                </c:pt>
                <c:pt idx="45">
                  <c:v>1.6E-2</c:v>
                </c:pt>
                <c:pt idx="46">
                  <c:v>1.6E-2</c:v>
                </c:pt>
                <c:pt idx="47">
                  <c:v>1.6E-2</c:v>
                </c:pt>
                <c:pt idx="48">
                  <c:v>1.6E-2</c:v>
                </c:pt>
                <c:pt idx="49">
                  <c:v>1.6E-2</c:v>
                </c:pt>
                <c:pt idx="50">
                  <c:v>1.6E-2</c:v>
                </c:pt>
                <c:pt idx="51">
                  <c:v>1.6E-2</c:v>
                </c:pt>
                <c:pt idx="52">
                  <c:v>1.6E-2</c:v>
                </c:pt>
                <c:pt idx="53">
                  <c:v>1.6E-2</c:v>
                </c:pt>
                <c:pt idx="54">
                  <c:v>1.6E-2</c:v>
                </c:pt>
                <c:pt idx="55">
                  <c:v>1.6E-2</c:v>
                </c:pt>
                <c:pt idx="56">
                  <c:v>1.6E-2</c:v>
                </c:pt>
                <c:pt idx="57">
                  <c:v>1.6E-2</c:v>
                </c:pt>
                <c:pt idx="58">
                  <c:v>1.6E-2</c:v>
                </c:pt>
                <c:pt idx="59">
                  <c:v>1.6E-2</c:v>
                </c:pt>
                <c:pt idx="60">
                  <c:v>2.4E-2</c:v>
                </c:pt>
                <c:pt idx="61">
                  <c:v>2.4E-2</c:v>
                </c:pt>
                <c:pt idx="62">
                  <c:v>2.4E-2</c:v>
                </c:pt>
                <c:pt idx="63">
                  <c:v>2.4E-2</c:v>
                </c:pt>
                <c:pt idx="64">
                  <c:v>2.4E-2</c:v>
                </c:pt>
                <c:pt idx="65">
                  <c:v>2.4E-2</c:v>
                </c:pt>
                <c:pt idx="66">
                  <c:v>2.4E-2</c:v>
                </c:pt>
                <c:pt idx="67">
                  <c:v>2.4E-2</c:v>
                </c:pt>
                <c:pt idx="68">
                  <c:v>2.4E-2</c:v>
                </c:pt>
                <c:pt idx="69">
                  <c:v>2.4E-2</c:v>
                </c:pt>
                <c:pt idx="70">
                  <c:v>2.4E-2</c:v>
                </c:pt>
                <c:pt idx="71">
                  <c:v>2.4E-2</c:v>
                </c:pt>
                <c:pt idx="72">
                  <c:v>2.4E-2</c:v>
                </c:pt>
                <c:pt idx="73">
                  <c:v>2.4E-2</c:v>
                </c:pt>
                <c:pt idx="74">
                  <c:v>2.4E-2</c:v>
                </c:pt>
                <c:pt idx="75">
                  <c:v>2.4E-2</c:v>
                </c:pt>
                <c:pt idx="76">
                  <c:v>2.4E-2</c:v>
                </c:pt>
                <c:pt idx="77">
                  <c:v>2.4E-2</c:v>
                </c:pt>
                <c:pt idx="78">
                  <c:v>2.4E-2</c:v>
                </c:pt>
                <c:pt idx="79">
                  <c:v>2.4E-2</c:v>
                </c:pt>
                <c:pt idx="80">
                  <c:v>2.4E-2</c:v>
                </c:pt>
                <c:pt idx="81">
                  <c:v>2.4E-2</c:v>
                </c:pt>
                <c:pt idx="82">
                  <c:v>2.4E-2</c:v>
                </c:pt>
                <c:pt idx="83">
                  <c:v>0.04</c:v>
                </c:pt>
                <c:pt idx="84">
                  <c:v>0.04</c:v>
                </c:pt>
                <c:pt idx="85">
                  <c:v>0.04</c:v>
                </c:pt>
                <c:pt idx="86">
                  <c:v>0.04</c:v>
                </c:pt>
                <c:pt idx="87">
                  <c:v>0.04</c:v>
                </c:pt>
                <c:pt idx="88">
                  <c:v>0.04</c:v>
                </c:pt>
                <c:pt idx="89">
                  <c:v>5.6000000000000001E-2</c:v>
                </c:pt>
                <c:pt idx="90">
                  <c:v>6.4000000000000001E-2</c:v>
                </c:pt>
                <c:pt idx="91">
                  <c:v>7.2000000000000008E-2</c:v>
                </c:pt>
                <c:pt idx="92">
                  <c:v>7.2000000000000008E-2</c:v>
                </c:pt>
                <c:pt idx="93">
                  <c:v>7.2000000000000008E-2</c:v>
                </c:pt>
                <c:pt idx="94">
                  <c:v>7.2000000000000008E-2</c:v>
                </c:pt>
                <c:pt idx="95">
                  <c:v>8.0000000000000016E-2</c:v>
                </c:pt>
                <c:pt idx="96">
                  <c:v>8.0000000000000016E-2</c:v>
                </c:pt>
                <c:pt idx="97">
                  <c:v>8.0000000000000016E-2</c:v>
                </c:pt>
                <c:pt idx="98">
                  <c:v>8.0000000000000016E-2</c:v>
                </c:pt>
                <c:pt idx="99">
                  <c:v>8.8000000000000023E-2</c:v>
                </c:pt>
                <c:pt idx="100">
                  <c:v>9.600000000000003E-2</c:v>
                </c:pt>
                <c:pt idx="101">
                  <c:v>0.10400000000000004</c:v>
                </c:pt>
                <c:pt idx="102">
                  <c:v>0.10400000000000004</c:v>
                </c:pt>
                <c:pt idx="103">
                  <c:v>0.10400000000000004</c:v>
                </c:pt>
                <c:pt idx="104">
                  <c:v>0.11200000000000004</c:v>
                </c:pt>
                <c:pt idx="105">
                  <c:v>0.11200000000000004</c:v>
                </c:pt>
                <c:pt idx="106">
                  <c:v>0.11200000000000004</c:v>
                </c:pt>
                <c:pt idx="107">
                  <c:v>0.12800000000000006</c:v>
                </c:pt>
                <c:pt idx="108">
                  <c:v>0.12800000000000006</c:v>
                </c:pt>
                <c:pt idx="109">
                  <c:v>0.13600000000000007</c:v>
                </c:pt>
                <c:pt idx="110">
                  <c:v>0.15200000000000008</c:v>
                </c:pt>
                <c:pt idx="111">
                  <c:v>0.15200000000000008</c:v>
                </c:pt>
                <c:pt idx="112">
                  <c:v>0.15200000000000008</c:v>
                </c:pt>
                <c:pt idx="113">
                  <c:v>0.16000000000000009</c:v>
                </c:pt>
                <c:pt idx="114">
                  <c:v>0.16000000000000009</c:v>
                </c:pt>
                <c:pt idx="115">
                  <c:v>0.16800000000000009</c:v>
                </c:pt>
                <c:pt idx="116">
                  <c:v>0.1760000000000001</c:v>
                </c:pt>
                <c:pt idx="117">
                  <c:v>0.18400000000000011</c:v>
                </c:pt>
                <c:pt idx="118">
                  <c:v>0.18400000000000011</c:v>
                </c:pt>
                <c:pt idx="119">
                  <c:v>0.18400000000000011</c:v>
                </c:pt>
                <c:pt idx="120">
                  <c:v>0.18400000000000011</c:v>
                </c:pt>
                <c:pt idx="121">
                  <c:v>0.19200000000000012</c:v>
                </c:pt>
                <c:pt idx="122">
                  <c:v>0.21600000000000011</c:v>
                </c:pt>
                <c:pt idx="123">
                  <c:v>0.2400000000000001</c:v>
                </c:pt>
                <c:pt idx="124">
                  <c:v>0.24800000000000011</c:v>
                </c:pt>
                <c:pt idx="125">
                  <c:v>0.3040000000000001</c:v>
                </c:pt>
                <c:pt idx="126">
                  <c:v>0.31200000000000011</c:v>
                </c:pt>
                <c:pt idx="127">
                  <c:v>0.32000000000000012</c:v>
                </c:pt>
                <c:pt idx="128">
                  <c:v>0.3600000000000001</c:v>
                </c:pt>
                <c:pt idx="129">
                  <c:v>0.37600000000000011</c:v>
                </c:pt>
                <c:pt idx="130">
                  <c:v>0.38400000000000012</c:v>
                </c:pt>
                <c:pt idx="131">
                  <c:v>0.40000000000000013</c:v>
                </c:pt>
                <c:pt idx="132">
                  <c:v>0.42400000000000015</c:v>
                </c:pt>
                <c:pt idx="133">
                  <c:v>0.42400000000000015</c:v>
                </c:pt>
                <c:pt idx="134">
                  <c:v>0.44000000000000017</c:v>
                </c:pt>
                <c:pt idx="135">
                  <c:v>0.4720000000000002</c:v>
                </c:pt>
                <c:pt idx="136">
                  <c:v>0.49600000000000022</c:v>
                </c:pt>
                <c:pt idx="137">
                  <c:v>0.51200000000000023</c:v>
                </c:pt>
                <c:pt idx="138">
                  <c:v>0.52800000000000025</c:v>
                </c:pt>
                <c:pt idx="139">
                  <c:v>0.56000000000000028</c:v>
                </c:pt>
                <c:pt idx="140">
                  <c:v>0.60000000000000031</c:v>
                </c:pt>
                <c:pt idx="141">
                  <c:v>0.61600000000000033</c:v>
                </c:pt>
                <c:pt idx="142">
                  <c:v>0.62400000000000033</c:v>
                </c:pt>
                <c:pt idx="143">
                  <c:v>0.64800000000000035</c:v>
                </c:pt>
                <c:pt idx="144">
                  <c:v>0.66400000000000037</c:v>
                </c:pt>
                <c:pt idx="145">
                  <c:v>0.7040000000000004</c:v>
                </c:pt>
                <c:pt idx="146">
                  <c:v>0.72000000000000042</c:v>
                </c:pt>
                <c:pt idx="147">
                  <c:v>0.72800000000000042</c:v>
                </c:pt>
                <c:pt idx="148">
                  <c:v>0.73600000000000043</c:v>
                </c:pt>
                <c:pt idx="149">
                  <c:v>0.75200000000000045</c:v>
                </c:pt>
                <c:pt idx="150">
                  <c:v>0.78400000000000047</c:v>
                </c:pt>
                <c:pt idx="151">
                  <c:v>0.80000000000000049</c:v>
                </c:pt>
                <c:pt idx="152">
                  <c:v>0.8160000000000005</c:v>
                </c:pt>
                <c:pt idx="153">
                  <c:v>0.83200000000000052</c:v>
                </c:pt>
                <c:pt idx="154">
                  <c:v>0.84000000000000052</c:v>
                </c:pt>
                <c:pt idx="155">
                  <c:v>0.84000000000000052</c:v>
                </c:pt>
                <c:pt idx="156">
                  <c:v>0.89600000000000057</c:v>
                </c:pt>
                <c:pt idx="157">
                  <c:v>0.90400000000000058</c:v>
                </c:pt>
                <c:pt idx="158">
                  <c:v>0.90400000000000058</c:v>
                </c:pt>
                <c:pt idx="159">
                  <c:v>0.91200000000000059</c:v>
                </c:pt>
                <c:pt idx="160">
                  <c:v>0.9280000000000006</c:v>
                </c:pt>
                <c:pt idx="161">
                  <c:v>0.9280000000000006</c:v>
                </c:pt>
                <c:pt idx="162">
                  <c:v>0.9280000000000006</c:v>
                </c:pt>
                <c:pt idx="163">
                  <c:v>0.93600000000000061</c:v>
                </c:pt>
                <c:pt idx="164">
                  <c:v>0.93600000000000061</c:v>
                </c:pt>
                <c:pt idx="165">
                  <c:v>0.95200000000000062</c:v>
                </c:pt>
                <c:pt idx="166">
                  <c:v>0.96000000000000063</c:v>
                </c:pt>
                <c:pt idx="167">
                  <c:v>0.96800000000000064</c:v>
                </c:pt>
                <c:pt idx="168">
                  <c:v>0.97600000000000064</c:v>
                </c:pt>
                <c:pt idx="169">
                  <c:v>0.98400000000000065</c:v>
                </c:pt>
                <c:pt idx="170">
                  <c:v>0.98400000000000065</c:v>
                </c:pt>
                <c:pt idx="171">
                  <c:v>0.98400000000000065</c:v>
                </c:pt>
                <c:pt idx="172">
                  <c:v>0.99200000000000066</c:v>
                </c:pt>
                <c:pt idx="173">
                  <c:v>0.99200000000000066</c:v>
                </c:pt>
                <c:pt idx="174">
                  <c:v>1.0000000000000007</c:v>
                </c:pt>
                <c:pt idx="175">
                  <c:v>1.0000000000000007</c:v>
                </c:pt>
                <c:pt idx="176">
                  <c:v>1.0000000000000007</c:v>
                </c:pt>
                <c:pt idx="177">
                  <c:v>1.0000000000000007</c:v>
                </c:pt>
                <c:pt idx="178">
                  <c:v>1.0000000000000007</c:v>
                </c:pt>
                <c:pt idx="179">
                  <c:v>1.0000000000000007</c:v>
                </c:pt>
                <c:pt idx="180">
                  <c:v>1.0000000000000007</c:v>
                </c:pt>
                <c:pt idx="181">
                  <c:v>1.0000000000000007</c:v>
                </c:pt>
                <c:pt idx="182">
                  <c:v>1.0000000000000007</c:v>
                </c:pt>
                <c:pt idx="183">
                  <c:v>1.0000000000000007</c:v>
                </c:pt>
                <c:pt idx="184">
                  <c:v>1.0000000000000007</c:v>
                </c:pt>
                <c:pt idx="185">
                  <c:v>1.0000000000000007</c:v>
                </c:pt>
                <c:pt idx="186">
                  <c:v>1.0000000000000007</c:v>
                </c:pt>
                <c:pt idx="187">
                  <c:v>1.0000000000000007</c:v>
                </c:pt>
                <c:pt idx="188">
                  <c:v>1.0000000000000007</c:v>
                </c:pt>
                <c:pt idx="189">
                  <c:v>1.0000000000000007</c:v>
                </c:pt>
                <c:pt idx="190">
                  <c:v>1.0000000000000007</c:v>
                </c:pt>
                <c:pt idx="191">
                  <c:v>1.0000000000000007</c:v>
                </c:pt>
                <c:pt idx="192">
                  <c:v>1.0000000000000007</c:v>
                </c:pt>
                <c:pt idx="193">
                  <c:v>1.0000000000000007</c:v>
                </c:pt>
                <c:pt idx="194">
                  <c:v>1.0000000000000007</c:v>
                </c:pt>
                <c:pt idx="195">
                  <c:v>1.0000000000000007</c:v>
                </c:pt>
                <c:pt idx="196">
                  <c:v>1.0000000000000007</c:v>
                </c:pt>
                <c:pt idx="197">
                  <c:v>1.0000000000000007</c:v>
                </c:pt>
                <c:pt idx="198">
                  <c:v>1.0000000000000007</c:v>
                </c:pt>
                <c:pt idx="199">
                  <c:v>1.0000000000000007</c:v>
                </c:pt>
                <c:pt idx="200">
                  <c:v>1.0000000000000007</c:v>
                </c:pt>
                <c:pt idx="201">
                  <c:v>1.0000000000000007</c:v>
                </c:pt>
                <c:pt idx="202">
                  <c:v>1.0000000000000007</c:v>
                </c:pt>
                <c:pt idx="203">
                  <c:v>1.0000000000000007</c:v>
                </c:pt>
                <c:pt idx="204">
                  <c:v>1.0000000000000007</c:v>
                </c:pt>
                <c:pt idx="205">
                  <c:v>1.0000000000000007</c:v>
                </c:pt>
                <c:pt idx="206">
                  <c:v>1.0000000000000007</c:v>
                </c:pt>
                <c:pt idx="207">
                  <c:v>1.0000000000000007</c:v>
                </c:pt>
                <c:pt idx="208">
                  <c:v>1.0000000000000007</c:v>
                </c:pt>
                <c:pt idx="209">
                  <c:v>1.0000000000000007</c:v>
                </c:pt>
                <c:pt idx="210">
                  <c:v>1.0000000000000007</c:v>
                </c:pt>
                <c:pt idx="211">
                  <c:v>1.0000000000000007</c:v>
                </c:pt>
                <c:pt idx="212">
                  <c:v>1.0000000000000007</c:v>
                </c:pt>
                <c:pt idx="213">
                  <c:v>1.0000000000000007</c:v>
                </c:pt>
                <c:pt idx="214">
                  <c:v>1.0000000000000007</c:v>
                </c:pt>
                <c:pt idx="215">
                  <c:v>1.0000000000000007</c:v>
                </c:pt>
                <c:pt idx="216">
                  <c:v>1.0000000000000007</c:v>
                </c:pt>
                <c:pt idx="217">
                  <c:v>1.0000000000000007</c:v>
                </c:pt>
                <c:pt idx="218">
                  <c:v>1.0000000000000007</c:v>
                </c:pt>
                <c:pt idx="219">
                  <c:v>1.0000000000000007</c:v>
                </c:pt>
                <c:pt idx="220">
                  <c:v>1.0000000000000007</c:v>
                </c:pt>
                <c:pt idx="221">
                  <c:v>1.0000000000000007</c:v>
                </c:pt>
                <c:pt idx="222">
                  <c:v>1.0000000000000007</c:v>
                </c:pt>
                <c:pt idx="223">
                  <c:v>1.0000000000000007</c:v>
                </c:pt>
                <c:pt idx="224">
                  <c:v>1.0000000000000007</c:v>
                </c:pt>
                <c:pt idx="225">
                  <c:v>1.0000000000000007</c:v>
                </c:pt>
                <c:pt idx="226">
                  <c:v>1.0000000000000007</c:v>
                </c:pt>
                <c:pt idx="227">
                  <c:v>1.0000000000000007</c:v>
                </c:pt>
                <c:pt idx="228">
                  <c:v>1.0000000000000007</c:v>
                </c:pt>
                <c:pt idx="229">
                  <c:v>1.0000000000000007</c:v>
                </c:pt>
                <c:pt idx="230">
                  <c:v>1.0000000000000007</c:v>
                </c:pt>
                <c:pt idx="231">
                  <c:v>1.0000000000000007</c:v>
                </c:pt>
                <c:pt idx="232">
                  <c:v>1.0000000000000007</c:v>
                </c:pt>
                <c:pt idx="233">
                  <c:v>1.0000000000000007</c:v>
                </c:pt>
                <c:pt idx="234">
                  <c:v>1.0000000000000007</c:v>
                </c:pt>
                <c:pt idx="235">
                  <c:v>1.0000000000000007</c:v>
                </c:pt>
                <c:pt idx="236">
                  <c:v>1.0000000000000007</c:v>
                </c:pt>
                <c:pt idx="237">
                  <c:v>1.0000000000000007</c:v>
                </c:pt>
                <c:pt idx="238">
                  <c:v>1.0000000000000007</c:v>
                </c:pt>
                <c:pt idx="239">
                  <c:v>1.0000000000000007</c:v>
                </c:pt>
                <c:pt idx="240">
                  <c:v>1.0000000000000007</c:v>
                </c:pt>
                <c:pt idx="241">
                  <c:v>1.0000000000000007</c:v>
                </c:pt>
                <c:pt idx="242">
                  <c:v>1.0000000000000007</c:v>
                </c:pt>
                <c:pt idx="243">
                  <c:v>1.0000000000000007</c:v>
                </c:pt>
                <c:pt idx="244">
                  <c:v>1.0000000000000007</c:v>
                </c:pt>
                <c:pt idx="245">
                  <c:v>1.0000000000000007</c:v>
                </c:pt>
                <c:pt idx="246">
                  <c:v>1.0000000000000007</c:v>
                </c:pt>
                <c:pt idx="247">
                  <c:v>1.0000000000000007</c:v>
                </c:pt>
                <c:pt idx="248">
                  <c:v>1.0000000000000007</c:v>
                </c:pt>
                <c:pt idx="249">
                  <c:v>1.0000000000000007</c:v>
                </c:pt>
                <c:pt idx="250">
                  <c:v>1.0000000000000007</c:v>
                </c:pt>
                <c:pt idx="251">
                  <c:v>1.0000000000000007</c:v>
                </c:pt>
                <c:pt idx="252">
                  <c:v>1.0000000000000007</c:v>
                </c:pt>
                <c:pt idx="253">
                  <c:v>1.0000000000000007</c:v>
                </c:pt>
                <c:pt idx="254">
                  <c:v>1.0000000000000007</c:v>
                </c:pt>
                <c:pt idx="255">
                  <c:v>1.0000000000000007</c:v>
                </c:pt>
                <c:pt idx="256">
                  <c:v>1.0000000000000007</c:v>
                </c:pt>
                <c:pt idx="257">
                  <c:v>1.0000000000000007</c:v>
                </c:pt>
                <c:pt idx="258">
                  <c:v>1.0000000000000007</c:v>
                </c:pt>
                <c:pt idx="259">
                  <c:v>1.0000000000000007</c:v>
                </c:pt>
                <c:pt idx="260">
                  <c:v>1.0000000000000007</c:v>
                </c:pt>
                <c:pt idx="261">
                  <c:v>1.0000000000000007</c:v>
                </c:pt>
                <c:pt idx="262">
                  <c:v>1.0000000000000007</c:v>
                </c:pt>
                <c:pt idx="263">
                  <c:v>1.0000000000000007</c:v>
                </c:pt>
                <c:pt idx="264">
                  <c:v>1.0000000000000007</c:v>
                </c:pt>
                <c:pt idx="265">
                  <c:v>1.0000000000000007</c:v>
                </c:pt>
                <c:pt idx="266">
                  <c:v>1.0000000000000007</c:v>
                </c:pt>
                <c:pt idx="267">
                  <c:v>1.0000000000000007</c:v>
                </c:pt>
                <c:pt idx="268">
                  <c:v>1.0000000000000007</c:v>
                </c:pt>
                <c:pt idx="269">
                  <c:v>1.0000000000000007</c:v>
                </c:pt>
                <c:pt idx="270">
                  <c:v>1.0000000000000007</c:v>
                </c:pt>
              </c:numCache>
            </c:numRef>
          </c:val>
          <c:smooth val="0"/>
        </c:ser>
        <c:dLbls>
          <c:showLegendKey val="0"/>
          <c:showVal val="0"/>
          <c:showCatName val="0"/>
          <c:showSerName val="0"/>
          <c:showPercent val="0"/>
          <c:showBubbleSize val="0"/>
        </c:dLbls>
        <c:smooth val="0"/>
        <c:axId val="505124560"/>
        <c:axId val="505123384"/>
      </c:lineChart>
      <c:catAx>
        <c:axId val="50512456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123384"/>
        <c:crosses val="autoZero"/>
        <c:auto val="1"/>
        <c:lblAlgn val="ctr"/>
        <c:lblOffset val="100"/>
        <c:noMultiLvlLbl val="0"/>
      </c:catAx>
      <c:valAx>
        <c:axId val="505123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124560"/>
        <c:crosses val="autoZero"/>
        <c:crossBetween val="between"/>
      </c:valAx>
      <c:spPr>
        <a:noFill/>
        <a:ln>
          <a:noFill/>
        </a:ln>
        <a:effectLst/>
      </c:spPr>
    </c:plotArea>
    <c:legend>
      <c:legendPos val="r"/>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Figure2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0"/>
          <c:order val="0"/>
          <c:spPr>
            <a:ln w="28575" cap="rnd">
              <a:solidFill>
                <a:schemeClr val="accent1"/>
              </a:solidFill>
              <a:round/>
            </a:ln>
            <a:effectLst/>
          </c:spPr>
          <c:marker>
            <c:symbol val="none"/>
          </c:marker>
          <c:xVal>
            <c:numRef>
              <c:f>Step2!$C$2:$C$173</c:f>
              <c:numCache>
                <c:formatCode>General</c:formatCode>
                <c:ptCount val="172"/>
                <c:pt idx="0">
                  <c:v>90.567445851032474</c:v>
                </c:pt>
                <c:pt idx="1">
                  <c:v>90.567445851032474</c:v>
                </c:pt>
                <c:pt idx="2">
                  <c:v>90.567445851032474</c:v>
                </c:pt>
                <c:pt idx="3">
                  <c:v>90.567445851032474</c:v>
                </c:pt>
                <c:pt idx="4">
                  <c:v>90.567445851032474</c:v>
                </c:pt>
                <c:pt idx="5">
                  <c:v>90.567445851032474</c:v>
                </c:pt>
                <c:pt idx="6">
                  <c:v>90.567445851032474</c:v>
                </c:pt>
                <c:pt idx="7">
                  <c:v>90.567445851032474</c:v>
                </c:pt>
                <c:pt idx="8">
                  <c:v>90.567445851032474</c:v>
                </c:pt>
                <c:pt idx="9">
                  <c:v>90.567445851032474</c:v>
                </c:pt>
                <c:pt idx="10">
                  <c:v>90.567445851032474</c:v>
                </c:pt>
                <c:pt idx="11">
                  <c:v>90.567445851032474</c:v>
                </c:pt>
                <c:pt idx="12">
                  <c:v>90.567445851032474</c:v>
                </c:pt>
                <c:pt idx="13">
                  <c:v>90.567445851032474</c:v>
                </c:pt>
                <c:pt idx="14">
                  <c:v>90.567445851032474</c:v>
                </c:pt>
                <c:pt idx="15">
                  <c:v>90.567445851032474</c:v>
                </c:pt>
                <c:pt idx="16">
                  <c:v>90.567445851032474</c:v>
                </c:pt>
                <c:pt idx="17">
                  <c:v>90.567445851032474</c:v>
                </c:pt>
                <c:pt idx="18">
                  <c:v>90.567445851032474</c:v>
                </c:pt>
                <c:pt idx="19">
                  <c:v>90.567445851032474</c:v>
                </c:pt>
                <c:pt idx="20">
                  <c:v>90.567445851032474</c:v>
                </c:pt>
                <c:pt idx="21">
                  <c:v>90.567445851032474</c:v>
                </c:pt>
                <c:pt idx="22">
                  <c:v>90.567445851032474</c:v>
                </c:pt>
                <c:pt idx="23">
                  <c:v>90.567445851032474</c:v>
                </c:pt>
                <c:pt idx="24">
                  <c:v>90.567445851032474</c:v>
                </c:pt>
                <c:pt idx="25">
                  <c:v>90.567445851032474</c:v>
                </c:pt>
                <c:pt idx="26">
                  <c:v>90.567445851032474</c:v>
                </c:pt>
                <c:pt idx="27">
                  <c:v>90.567445851032474</c:v>
                </c:pt>
                <c:pt idx="28">
                  <c:v>90.567445851032474</c:v>
                </c:pt>
                <c:pt idx="29">
                  <c:v>90.567445851032474</c:v>
                </c:pt>
                <c:pt idx="30">
                  <c:v>90.567445851032474</c:v>
                </c:pt>
                <c:pt idx="31">
                  <c:v>90.567445851032474</c:v>
                </c:pt>
                <c:pt idx="32">
                  <c:v>90.567445851032474</c:v>
                </c:pt>
                <c:pt idx="33">
                  <c:v>90.567445851032474</c:v>
                </c:pt>
                <c:pt idx="34">
                  <c:v>90.567445851032474</c:v>
                </c:pt>
                <c:pt idx="35">
                  <c:v>90.567445851032474</c:v>
                </c:pt>
                <c:pt idx="36">
                  <c:v>90.567445851032474</c:v>
                </c:pt>
                <c:pt idx="37">
                  <c:v>90.567445851032474</c:v>
                </c:pt>
                <c:pt idx="38">
                  <c:v>90.567445851032474</c:v>
                </c:pt>
                <c:pt idx="39">
                  <c:v>90.567445851032474</c:v>
                </c:pt>
                <c:pt idx="40">
                  <c:v>90.567445851032474</c:v>
                </c:pt>
                <c:pt idx="41">
                  <c:v>90.567445851032474</c:v>
                </c:pt>
                <c:pt idx="42">
                  <c:v>90.567445851032474</c:v>
                </c:pt>
                <c:pt idx="43">
                  <c:v>91.687942370827457</c:v>
                </c:pt>
                <c:pt idx="44">
                  <c:v>91.687942370827457</c:v>
                </c:pt>
                <c:pt idx="45">
                  <c:v>91.687942370827457</c:v>
                </c:pt>
                <c:pt idx="46">
                  <c:v>91.687942370827457</c:v>
                </c:pt>
                <c:pt idx="47">
                  <c:v>91.687942370827457</c:v>
                </c:pt>
                <c:pt idx="48">
                  <c:v>91.687942370827457</c:v>
                </c:pt>
                <c:pt idx="49">
                  <c:v>91.687942370827457</c:v>
                </c:pt>
                <c:pt idx="50">
                  <c:v>91.687942370827457</c:v>
                </c:pt>
                <c:pt idx="51">
                  <c:v>91.687942370827457</c:v>
                </c:pt>
                <c:pt idx="52">
                  <c:v>91.687942370827457</c:v>
                </c:pt>
                <c:pt idx="53">
                  <c:v>91.687942370827457</c:v>
                </c:pt>
                <c:pt idx="54">
                  <c:v>91.687942370827457</c:v>
                </c:pt>
                <c:pt idx="55">
                  <c:v>91.687942370827457</c:v>
                </c:pt>
                <c:pt idx="56">
                  <c:v>91.687942370827457</c:v>
                </c:pt>
                <c:pt idx="57">
                  <c:v>91.687942370827457</c:v>
                </c:pt>
                <c:pt idx="58">
                  <c:v>92.395566985684681</c:v>
                </c:pt>
                <c:pt idx="59">
                  <c:v>92.395566985684681</c:v>
                </c:pt>
                <c:pt idx="60">
                  <c:v>92.395566985684681</c:v>
                </c:pt>
                <c:pt idx="61">
                  <c:v>92.395566985684681</c:v>
                </c:pt>
                <c:pt idx="62">
                  <c:v>92.395566985684681</c:v>
                </c:pt>
                <c:pt idx="63">
                  <c:v>92.395566985684681</c:v>
                </c:pt>
                <c:pt idx="64">
                  <c:v>92.395566985684681</c:v>
                </c:pt>
                <c:pt idx="65">
                  <c:v>92.395566985684681</c:v>
                </c:pt>
                <c:pt idx="66">
                  <c:v>92.395566985684681</c:v>
                </c:pt>
                <c:pt idx="67">
                  <c:v>92.395566985684681</c:v>
                </c:pt>
                <c:pt idx="68">
                  <c:v>92.395566985684681</c:v>
                </c:pt>
                <c:pt idx="69">
                  <c:v>92.395566985684681</c:v>
                </c:pt>
                <c:pt idx="70">
                  <c:v>92.395566985684681</c:v>
                </c:pt>
                <c:pt idx="71">
                  <c:v>92.395566985684681</c:v>
                </c:pt>
                <c:pt idx="72">
                  <c:v>92.395566985684681</c:v>
                </c:pt>
                <c:pt idx="73">
                  <c:v>92.395566985684681</c:v>
                </c:pt>
                <c:pt idx="74">
                  <c:v>92.395566985684681</c:v>
                </c:pt>
                <c:pt idx="75">
                  <c:v>92.395566985684681</c:v>
                </c:pt>
                <c:pt idx="76">
                  <c:v>92.395566985684681</c:v>
                </c:pt>
                <c:pt idx="77">
                  <c:v>92.395566985684681</c:v>
                </c:pt>
                <c:pt idx="78">
                  <c:v>92.395566985684681</c:v>
                </c:pt>
                <c:pt idx="79">
                  <c:v>92.395566985684681</c:v>
                </c:pt>
                <c:pt idx="80">
                  <c:v>92.395566985684681</c:v>
                </c:pt>
                <c:pt idx="81">
                  <c:v>93.355839434794234</c:v>
                </c:pt>
                <c:pt idx="82">
                  <c:v>93.355839434794234</c:v>
                </c:pt>
                <c:pt idx="83">
                  <c:v>93.355839434794234</c:v>
                </c:pt>
                <c:pt idx="84">
                  <c:v>93.355839434794234</c:v>
                </c:pt>
                <c:pt idx="85">
                  <c:v>93.355839434794234</c:v>
                </c:pt>
                <c:pt idx="86">
                  <c:v>93.355839434794234</c:v>
                </c:pt>
                <c:pt idx="87">
                  <c:v>94.039641006573476</c:v>
                </c:pt>
                <c:pt idx="88">
                  <c:v>94.324446496905068</c:v>
                </c:pt>
                <c:pt idx="89">
                  <c:v>94.58277003111975</c:v>
                </c:pt>
                <c:pt idx="90">
                  <c:v>94.58277003111975</c:v>
                </c:pt>
                <c:pt idx="91">
                  <c:v>94.58277003111975</c:v>
                </c:pt>
                <c:pt idx="92">
                  <c:v>94.58277003111975</c:v>
                </c:pt>
                <c:pt idx="93">
                  <c:v>94.819932615073796</c:v>
                </c:pt>
                <c:pt idx="94">
                  <c:v>94.819932615073796</c:v>
                </c:pt>
                <c:pt idx="95">
                  <c:v>94.819932615073796</c:v>
                </c:pt>
                <c:pt idx="96">
                  <c:v>94.819932615073796</c:v>
                </c:pt>
                <c:pt idx="97">
                  <c:v>95.039780553872987</c:v>
                </c:pt>
                <c:pt idx="98">
                  <c:v>95.245188817220523</c:v>
                </c:pt>
                <c:pt idx="99">
                  <c:v>95.438365618736427</c:v>
                </c:pt>
                <c:pt idx="100">
                  <c:v>95.438365618736427</c:v>
                </c:pt>
                <c:pt idx="101">
                  <c:v>95.438365618736427</c:v>
                </c:pt>
                <c:pt idx="102">
                  <c:v>95.621045770061613</c:v>
                </c:pt>
                <c:pt idx="103">
                  <c:v>95.621045770061613</c:v>
                </c:pt>
                <c:pt idx="104">
                  <c:v>95.621045770061613</c:v>
                </c:pt>
                <c:pt idx="105">
                  <c:v>95.960213957031812</c:v>
                </c:pt>
                <c:pt idx="106">
                  <c:v>95.960213957031812</c:v>
                </c:pt>
                <c:pt idx="107">
                  <c:v>96.118765714001995</c:v>
                </c:pt>
                <c:pt idx="108">
                  <c:v>96.417736046719241</c:v>
                </c:pt>
                <c:pt idx="109">
                  <c:v>96.417736046719241</c:v>
                </c:pt>
                <c:pt idx="110">
                  <c:v>96.417736046719241</c:v>
                </c:pt>
                <c:pt idx="111">
                  <c:v>96.559375449033439</c:v>
                </c:pt>
                <c:pt idx="112">
                  <c:v>96.559375449033439</c:v>
                </c:pt>
                <c:pt idx="113">
                  <c:v>96.696455285159956</c:v>
                </c:pt>
                <c:pt idx="114">
                  <c:v>96.829394977341735</c:v>
                </c:pt>
                <c:pt idx="115">
                  <c:v>96.958560882916075</c:v>
                </c:pt>
                <c:pt idx="116">
                  <c:v>96.958560882916075</c:v>
                </c:pt>
                <c:pt idx="117">
                  <c:v>96.958560882916075</c:v>
                </c:pt>
                <c:pt idx="118">
                  <c:v>96.958560882916075</c:v>
                </c:pt>
                <c:pt idx="119">
                  <c:v>97.084275097792187</c:v>
                </c:pt>
                <c:pt idx="120">
                  <c:v>97.443403425961492</c:v>
                </c:pt>
                <c:pt idx="121">
                  <c:v>97.780059841780627</c:v>
                </c:pt>
                <c:pt idx="122">
                  <c:v>97.88810692420131</c:v>
                </c:pt>
                <c:pt idx="123">
                  <c:v>98.599223506399454</c:v>
                </c:pt>
                <c:pt idx="124">
                  <c:v>98.695559753530688</c:v>
                </c:pt>
                <c:pt idx="125">
                  <c:v>98.790833788473336</c:v>
                </c:pt>
                <c:pt idx="126">
                  <c:v>99.253596613917225</c:v>
                </c:pt>
                <c:pt idx="127">
                  <c:v>99.433446677228162</c:v>
                </c:pt>
                <c:pt idx="128">
                  <c:v>99.522454874998488</c:v>
                </c:pt>
                <c:pt idx="129">
                  <c:v>99.698871056376021</c:v>
                </c:pt>
                <c:pt idx="130">
                  <c:v>99.960143955070308</c:v>
                </c:pt>
                <c:pt idx="131">
                  <c:v>99.960143955070308</c:v>
                </c:pt>
                <c:pt idx="132">
                  <c:v>100.13256455696127</c:v>
                </c:pt>
                <c:pt idx="133">
                  <c:v>100.47453585264489</c:v>
                </c:pt>
                <c:pt idx="134">
                  <c:v>100.72962572449873</c:v>
                </c:pt>
                <c:pt idx="135">
                  <c:v>100.89954303113674</c:v>
                </c:pt>
                <c:pt idx="136">
                  <c:v>101.06966570669205</c:v>
                </c:pt>
                <c:pt idx="137">
                  <c:v>101.41163700237567</c:v>
                </c:pt>
                <c:pt idx="138">
                  <c:v>101.84533050296092</c:v>
                </c:pt>
                <c:pt idx="139">
                  <c:v>102.02174668433845</c:v>
                </c:pt>
                <c:pt idx="140">
                  <c:v>102.11075488210879</c:v>
                </c:pt>
                <c:pt idx="141">
                  <c:v>102.38154636656218</c:v>
                </c:pt>
                <c:pt idx="142">
                  <c:v>102.56572907630721</c:v>
                </c:pt>
                <c:pt idx="143">
                  <c:v>103.04245145422075</c:v>
                </c:pt>
                <c:pt idx="144">
                  <c:v>103.24113564065421</c:v>
                </c:pt>
                <c:pt idx="145">
                  <c:v>103.34252431096111</c:v>
                </c:pt>
                <c:pt idx="146">
                  <c:v>103.44540734123342</c:v>
                </c:pt>
                <c:pt idx="147">
                  <c:v>103.65609463513563</c:v>
                </c:pt>
                <c:pt idx="148">
                  <c:v>104.10079813337545</c:v>
                </c:pt>
                <c:pt idx="149">
                  <c:v>104.33737905774825</c:v>
                </c:pt>
                <c:pt idx="150">
                  <c:v>104.58564067642087</c:v>
                </c:pt>
                <c:pt idx="151">
                  <c:v>104.84774627417698</c:v>
                </c:pt>
                <c:pt idx="152">
                  <c:v>104.98482611030352</c:v>
                </c:pt>
                <c:pt idx="153">
                  <c:v>104.98482611030352</c:v>
                </c:pt>
                <c:pt idx="154">
                  <c:v>106.10583594060053</c:v>
                </c:pt>
                <c:pt idx="155">
                  <c:v>106.29901274211645</c:v>
                </c:pt>
                <c:pt idx="156">
                  <c:v>106.29901274211645</c:v>
                </c:pt>
                <c:pt idx="157">
                  <c:v>106.50442100546395</c:v>
                </c:pt>
                <c:pt idx="158">
                  <c:v>106.96143152821722</c:v>
                </c:pt>
                <c:pt idx="159">
                  <c:v>106.96143152821722</c:v>
                </c:pt>
                <c:pt idx="160">
                  <c:v>106.96143152821722</c:v>
                </c:pt>
                <c:pt idx="161">
                  <c:v>107.21975506243189</c:v>
                </c:pt>
                <c:pt idx="162">
                  <c:v>107.21975506243189</c:v>
                </c:pt>
                <c:pt idx="163">
                  <c:v>107.8235267356775</c:v>
                </c:pt>
                <c:pt idx="164">
                  <c:v>108.18836212454272</c:v>
                </c:pt>
                <c:pt idx="165">
                  <c:v>108.61831039766057</c:v>
                </c:pt>
                <c:pt idx="166">
                  <c:v>109.14863457365229</c:v>
                </c:pt>
                <c:pt idx="167">
                  <c:v>109.85625918850954</c:v>
                </c:pt>
                <c:pt idx="168">
                  <c:v>109.85625918850954</c:v>
                </c:pt>
                <c:pt idx="169">
                  <c:v>109.85625918850954</c:v>
                </c:pt>
                <c:pt idx="170">
                  <c:v>110.97675570830458</c:v>
                </c:pt>
                <c:pt idx="171">
                  <c:v>110.97675570830458</c:v>
                </c:pt>
              </c:numCache>
            </c:numRef>
          </c:xVal>
          <c:yVal>
            <c:numRef>
              <c:f>Step2!$A$2:$A$173</c:f>
              <c:numCache>
                <c:formatCode>General</c:formatCode>
                <c:ptCount val="172"/>
                <c:pt idx="0">
                  <c:v>-34.570957095709609</c:v>
                </c:pt>
                <c:pt idx="1">
                  <c:v>-33</c:v>
                </c:pt>
                <c:pt idx="2">
                  <c:v>-32</c:v>
                </c:pt>
                <c:pt idx="3">
                  <c:v>-31</c:v>
                </c:pt>
                <c:pt idx="4">
                  <c:v>-30</c:v>
                </c:pt>
                <c:pt idx="5">
                  <c:v>-29</c:v>
                </c:pt>
                <c:pt idx="6">
                  <c:v>-28</c:v>
                </c:pt>
                <c:pt idx="7">
                  <c:v>-27</c:v>
                </c:pt>
                <c:pt idx="8">
                  <c:v>-26</c:v>
                </c:pt>
                <c:pt idx="9">
                  <c:v>-25</c:v>
                </c:pt>
                <c:pt idx="10">
                  <c:v>-24</c:v>
                </c:pt>
                <c:pt idx="11">
                  <c:v>-23</c:v>
                </c:pt>
                <c:pt idx="12">
                  <c:v>-22</c:v>
                </c:pt>
                <c:pt idx="13">
                  <c:v>-21</c:v>
                </c:pt>
                <c:pt idx="14">
                  <c:v>-20</c:v>
                </c:pt>
                <c:pt idx="15">
                  <c:v>-19</c:v>
                </c:pt>
                <c:pt idx="16">
                  <c:v>-18</c:v>
                </c:pt>
                <c:pt idx="17">
                  <c:v>-17</c:v>
                </c:pt>
                <c:pt idx="18">
                  <c:v>-16</c:v>
                </c:pt>
                <c:pt idx="19">
                  <c:v>-15</c:v>
                </c:pt>
                <c:pt idx="20">
                  <c:v>-14</c:v>
                </c:pt>
                <c:pt idx="21">
                  <c:v>-13</c:v>
                </c:pt>
                <c:pt idx="22">
                  <c:v>-12</c:v>
                </c:pt>
                <c:pt idx="23">
                  <c:v>-11</c:v>
                </c:pt>
                <c:pt idx="24">
                  <c:v>-10</c:v>
                </c:pt>
                <c:pt idx="25">
                  <c:v>-9</c:v>
                </c:pt>
                <c:pt idx="26">
                  <c:v>-8</c:v>
                </c:pt>
                <c:pt idx="27">
                  <c:v>-7</c:v>
                </c:pt>
                <c:pt idx="28">
                  <c:v>-6</c:v>
                </c:pt>
                <c:pt idx="29">
                  <c:v>-5</c:v>
                </c:pt>
                <c:pt idx="30">
                  <c:v>-4</c:v>
                </c:pt>
                <c:pt idx="31">
                  <c:v>-3</c:v>
                </c:pt>
                <c:pt idx="32">
                  <c:v>-2</c:v>
                </c:pt>
                <c:pt idx="33">
                  <c:v>-1</c:v>
                </c:pt>
                <c:pt idx="34">
                  <c:v>0</c:v>
                </c:pt>
                <c:pt idx="35">
                  <c:v>1</c:v>
                </c:pt>
                <c:pt idx="36">
                  <c:v>2</c:v>
                </c:pt>
                <c:pt idx="37">
                  <c:v>3</c:v>
                </c:pt>
                <c:pt idx="38">
                  <c:v>4</c:v>
                </c:pt>
                <c:pt idx="39">
                  <c:v>5</c:v>
                </c:pt>
                <c:pt idx="40">
                  <c:v>6</c:v>
                </c:pt>
                <c:pt idx="41">
                  <c:v>7</c:v>
                </c:pt>
                <c:pt idx="42">
                  <c:v>8</c:v>
                </c:pt>
                <c:pt idx="43">
                  <c:v>9.2493946731234686</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24.834983498349818</c:v>
                </c:pt>
                <c:pt idx="59">
                  <c:v>26</c:v>
                </c:pt>
                <c:pt idx="60">
                  <c:v>27</c:v>
                </c:pt>
                <c:pt idx="61">
                  <c:v>28</c:v>
                </c:pt>
                <c:pt idx="62">
                  <c:v>29</c:v>
                </c:pt>
                <c:pt idx="63">
                  <c:v>30</c:v>
                </c:pt>
                <c:pt idx="64">
                  <c:v>31</c:v>
                </c:pt>
                <c:pt idx="65">
                  <c:v>32</c:v>
                </c:pt>
                <c:pt idx="66">
                  <c:v>33</c:v>
                </c:pt>
                <c:pt idx="67">
                  <c:v>34</c:v>
                </c:pt>
                <c:pt idx="68">
                  <c:v>35</c:v>
                </c:pt>
                <c:pt idx="69">
                  <c:v>36</c:v>
                </c:pt>
                <c:pt idx="70">
                  <c:v>37</c:v>
                </c:pt>
                <c:pt idx="71">
                  <c:v>38</c:v>
                </c:pt>
                <c:pt idx="72">
                  <c:v>39</c:v>
                </c:pt>
                <c:pt idx="73">
                  <c:v>40</c:v>
                </c:pt>
                <c:pt idx="74">
                  <c:v>41</c:v>
                </c:pt>
                <c:pt idx="75">
                  <c:v>42</c:v>
                </c:pt>
                <c:pt idx="76">
                  <c:v>43</c:v>
                </c:pt>
                <c:pt idx="77">
                  <c:v>44</c:v>
                </c:pt>
                <c:pt idx="78">
                  <c:v>45</c:v>
                </c:pt>
                <c:pt idx="79">
                  <c:v>46</c:v>
                </c:pt>
                <c:pt idx="80">
                  <c:v>47.154963680387411</c:v>
                </c:pt>
                <c:pt idx="81">
                  <c:v>47.956334094947962</c:v>
                </c:pt>
                <c:pt idx="82">
                  <c:v>49</c:v>
                </c:pt>
                <c:pt idx="83">
                  <c:v>50</c:v>
                </c:pt>
                <c:pt idx="84">
                  <c:v>51</c:v>
                </c:pt>
                <c:pt idx="85">
                  <c:v>52</c:v>
                </c:pt>
                <c:pt idx="86">
                  <c:v>53</c:v>
                </c:pt>
                <c:pt idx="87">
                  <c:v>53.500432152117547</c:v>
                </c:pt>
                <c:pt idx="88">
                  <c:v>54.557823129251702</c:v>
                </c:pt>
                <c:pt idx="89">
                  <c:v>55.963990997749448</c:v>
                </c:pt>
                <c:pt idx="90">
                  <c:v>57</c:v>
                </c:pt>
                <c:pt idx="91">
                  <c:v>58</c:v>
                </c:pt>
                <c:pt idx="92">
                  <c:v>59.708454810495624</c:v>
                </c:pt>
                <c:pt idx="93">
                  <c:v>61</c:v>
                </c:pt>
                <c:pt idx="94">
                  <c:v>62</c:v>
                </c:pt>
                <c:pt idx="95">
                  <c:v>63</c:v>
                </c:pt>
                <c:pt idx="96">
                  <c:v>64.136622390891844</c:v>
                </c:pt>
                <c:pt idx="97">
                  <c:v>65</c:v>
                </c:pt>
                <c:pt idx="98">
                  <c:v>65.816326530612244</c:v>
                </c:pt>
                <c:pt idx="99">
                  <c:v>67</c:v>
                </c:pt>
                <c:pt idx="100">
                  <c:v>68.280346820809243</c:v>
                </c:pt>
                <c:pt idx="101">
                  <c:v>69</c:v>
                </c:pt>
                <c:pt idx="102">
                  <c:v>70</c:v>
                </c:pt>
                <c:pt idx="103">
                  <c:v>71.444382955174319</c:v>
                </c:pt>
                <c:pt idx="104">
                  <c:v>71.632806621519933</c:v>
                </c:pt>
                <c:pt idx="105">
                  <c:v>73</c:v>
                </c:pt>
                <c:pt idx="106">
                  <c:v>73.531598513011133</c:v>
                </c:pt>
                <c:pt idx="107">
                  <c:v>74.644684479818068</c:v>
                </c:pt>
                <c:pt idx="108">
                  <c:v>76</c:v>
                </c:pt>
                <c:pt idx="109">
                  <c:v>77.35507246376811</c:v>
                </c:pt>
                <c:pt idx="110">
                  <c:v>78</c:v>
                </c:pt>
                <c:pt idx="111">
                  <c:v>79.437869822485197</c:v>
                </c:pt>
                <c:pt idx="112">
                  <c:v>80.163998438110113</c:v>
                </c:pt>
                <c:pt idx="113">
                  <c:v>81</c:v>
                </c:pt>
                <c:pt idx="114">
                  <c:v>81.754609027336286</c:v>
                </c:pt>
                <c:pt idx="115">
                  <c:v>83</c:v>
                </c:pt>
                <c:pt idx="116">
                  <c:v>84</c:v>
                </c:pt>
                <c:pt idx="117">
                  <c:v>85.382308845577214</c:v>
                </c:pt>
                <c:pt idx="118">
                  <c:v>86.452425960932572</c:v>
                </c:pt>
                <c:pt idx="119">
                  <c:v>87.45519713261649</c:v>
                </c:pt>
                <c:pt idx="120">
                  <c:v>88</c:v>
                </c:pt>
                <c:pt idx="121">
                  <c:v>89.354838709677438</c:v>
                </c:pt>
                <c:pt idx="122">
                  <c:v>90.78125</c:v>
                </c:pt>
                <c:pt idx="123">
                  <c:v>91.386554621848731</c:v>
                </c:pt>
                <c:pt idx="124">
                  <c:v>92.243536280233528</c:v>
                </c:pt>
                <c:pt idx="125">
                  <c:v>93.074433656957922</c:v>
                </c:pt>
                <c:pt idx="126">
                  <c:v>93.543307086614163</c:v>
                </c:pt>
                <c:pt idx="127">
                  <c:v>95.254237288135599</c:v>
                </c:pt>
                <c:pt idx="128">
                  <c:v>95.722618276085541</c:v>
                </c:pt>
                <c:pt idx="129">
                  <c:v>96.783625730994146</c:v>
                </c:pt>
                <c:pt idx="130">
                  <c:v>98.267326732673268</c:v>
                </c:pt>
                <c:pt idx="131">
                  <c:v>99.395465994962223</c:v>
                </c:pt>
                <c:pt idx="132">
                  <c:v>100.36363636363636</c:v>
                </c:pt>
                <c:pt idx="133">
                  <c:v>100.85714285714285</c:v>
                </c:pt>
                <c:pt idx="134">
                  <c:v>102.12765957446808</c:v>
                </c:pt>
                <c:pt idx="135">
                  <c:v>103.32425068119892</c:v>
                </c:pt>
                <c:pt idx="136">
                  <c:v>104.25696594427245</c:v>
                </c:pt>
                <c:pt idx="137">
                  <c:v>105.1954732510288</c:v>
                </c:pt>
                <c:pt idx="138">
                  <c:v>106.04198668714797</c:v>
                </c:pt>
                <c:pt idx="139">
                  <c:v>107.20961281708945</c:v>
                </c:pt>
                <c:pt idx="140">
                  <c:v>108.22898032200359</c:v>
                </c:pt>
                <c:pt idx="141">
                  <c:v>109.021113243762</c:v>
                </c:pt>
                <c:pt idx="142">
                  <c:v>110.19830028328612</c:v>
                </c:pt>
                <c:pt idx="143">
                  <c:v>110.54852320675106</c:v>
                </c:pt>
                <c:pt idx="144">
                  <c:v>111.54630762953897</c:v>
                </c:pt>
                <c:pt idx="145">
                  <c:v>112.53031527890056</c:v>
                </c:pt>
                <c:pt idx="146">
                  <c:v>113.82342595849455</c:v>
                </c:pt>
                <c:pt idx="147">
                  <c:v>114.98881431767339</c:v>
                </c:pt>
                <c:pt idx="148">
                  <c:v>115.82733812949641</c:v>
                </c:pt>
                <c:pt idx="149">
                  <c:v>117.30856366107838</c:v>
                </c:pt>
                <c:pt idx="150">
                  <c:v>118.11734364925854</c:v>
                </c:pt>
                <c:pt idx="151">
                  <c:v>119</c:v>
                </c:pt>
                <c:pt idx="152">
                  <c:v>120.22538552787663</c:v>
                </c:pt>
                <c:pt idx="153">
                  <c:v>120.79610073111292</c:v>
                </c:pt>
                <c:pt idx="154">
                  <c:v>121.86400937866352</c:v>
                </c:pt>
                <c:pt idx="155">
                  <c:v>123</c:v>
                </c:pt>
                <c:pt idx="156">
                  <c:v>124.05630198336533</c:v>
                </c:pt>
                <c:pt idx="157">
                  <c:v>124.5964316057774</c:v>
                </c:pt>
                <c:pt idx="158">
                  <c:v>126</c:v>
                </c:pt>
                <c:pt idx="159">
                  <c:v>127</c:v>
                </c:pt>
                <c:pt idx="160">
                  <c:v>127.64109985528221</c:v>
                </c:pt>
                <c:pt idx="161">
                  <c:v>129.0108063175395</c:v>
                </c:pt>
                <c:pt idx="162">
                  <c:v>130.26070763500931</c:v>
                </c:pt>
                <c:pt idx="163">
                  <c:v>131</c:v>
                </c:pt>
                <c:pt idx="164">
                  <c:v>132.11678832116789</c:v>
                </c:pt>
                <c:pt idx="165">
                  <c:v>133</c:v>
                </c:pt>
                <c:pt idx="166">
                  <c:v>133.51618211738892</c:v>
                </c:pt>
                <c:pt idx="167">
                  <c:v>135</c:v>
                </c:pt>
                <c:pt idx="168">
                  <c:v>136.38531235097759</c:v>
                </c:pt>
                <c:pt idx="169">
                  <c:v>137</c:v>
                </c:pt>
                <c:pt idx="170">
                  <c:v>138</c:v>
                </c:pt>
                <c:pt idx="171">
                  <c:v>138.48979591836735</c:v>
                </c:pt>
              </c:numCache>
            </c:numRef>
          </c:yVal>
          <c:smooth val="1"/>
        </c:ser>
        <c:dLbls>
          <c:showLegendKey val="0"/>
          <c:showVal val="0"/>
          <c:showCatName val="0"/>
          <c:showSerName val="0"/>
          <c:showPercent val="0"/>
          <c:showBubbleSize val="0"/>
        </c:dLbls>
        <c:axId val="505121816"/>
        <c:axId val="505122992"/>
      </c:scatterChart>
      <c:valAx>
        <c:axId val="505121816"/>
        <c:scaling>
          <c:orientation val="minMax"/>
          <c:max val="115"/>
          <c:min val="8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dirty="0" smtClean="0"/>
                  <a:t>S&amp;P</a:t>
                </a:r>
                <a:endParaRPr lang="ja-JP" alt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122992"/>
        <c:crosses val="autoZero"/>
        <c:crossBetween val="midCat"/>
        <c:majorUnit val="2"/>
        <c:minorUnit val="1"/>
      </c:valAx>
      <c:valAx>
        <c:axId val="505122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dirty="0" smtClean="0"/>
                  <a:t>Pay</a:t>
                </a:r>
                <a:r>
                  <a:rPr lang="en-US" altLang="ja-JP" baseline="0" dirty="0" smtClean="0"/>
                  <a:t> off</a:t>
                </a:r>
                <a:endParaRPr lang="ja-JP"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1218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federalreserve.gov/releases/h15/" TargetMode="External"/><Relationship Id="rId2" Type="http://schemas.openxmlformats.org/officeDocument/2006/relationships/hyperlink" Target="https://ja.wikipedia.org/wiki/%E6%AD%A3%E8%A6%8F%E5%88%86%E5%B8%83" TargetMode="External"/><Relationship Id="rId1" Type="http://schemas.openxmlformats.org/officeDocument/2006/relationships/slideLayout" Target="../slideLayouts/slideLayout6.xml"/><Relationship Id="rId4" Type="http://schemas.openxmlformats.org/officeDocument/2006/relationships/hyperlink" Target="https://jp.investing.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07067" y="2404534"/>
            <a:ext cx="7766936" cy="774601"/>
          </a:xfrm>
        </p:spPr>
        <p:txBody>
          <a:bodyPr/>
          <a:lstStyle/>
          <a:p>
            <a:r>
              <a:rPr lang="ja-JP" altLang="en-US" sz="2800" dirty="0" smtClean="0"/>
              <a:t>正規分布に従わない資産の</a:t>
            </a:r>
            <a:r>
              <a:rPr kumimoji="1" lang="ja-JP" altLang="en-US" sz="2800" dirty="0" smtClean="0"/>
              <a:t>評価方法について</a:t>
            </a:r>
            <a:endParaRPr kumimoji="1" lang="ja-JP" altLang="en-US" sz="2800" dirty="0"/>
          </a:p>
        </p:txBody>
      </p:sp>
      <p:sp>
        <p:nvSpPr>
          <p:cNvPr id="3" name="サブタイトル 2"/>
          <p:cNvSpPr>
            <a:spLocks noGrp="1"/>
          </p:cNvSpPr>
          <p:nvPr>
            <p:ph type="subTitle" idx="1"/>
          </p:nvPr>
        </p:nvSpPr>
        <p:spPr/>
        <p:txBody>
          <a:bodyPr/>
          <a:lstStyle/>
          <a:p>
            <a:r>
              <a:rPr lang="ja-JP" altLang="en-US" dirty="0"/>
              <a:t>卒業</a:t>
            </a:r>
            <a:r>
              <a:rPr lang="ja-JP" altLang="en-US" dirty="0" smtClean="0"/>
              <a:t>論文最終報告</a:t>
            </a:r>
            <a:endParaRPr kumimoji="1" lang="en-US" altLang="ja-JP" dirty="0" smtClean="0"/>
          </a:p>
          <a:p>
            <a:r>
              <a:rPr lang="ja-JP" altLang="en-US" dirty="0" smtClean="0"/>
              <a:t>星　眞生</a:t>
            </a:r>
            <a:endParaRPr kumimoji="1" lang="ja-JP" altLang="en-US" dirty="0"/>
          </a:p>
        </p:txBody>
      </p:sp>
    </p:spTree>
    <p:extLst>
      <p:ext uri="{BB962C8B-B14F-4D97-AF65-F5344CB8AC3E}">
        <p14:creationId xmlns:p14="http://schemas.microsoft.com/office/powerpoint/2010/main" val="402135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9556" y="936978"/>
            <a:ext cx="8105422" cy="2031325"/>
          </a:xfrm>
          <a:prstGeom prst="rect">
            <a:avLst/>
          </a:prstGeom>
          <a:noFill/>
        </p:spPr>
        <p:txBody>
          <a:bodyPr wrap="square" rtlCol="0">
            <a:spAutoFit/>
          </a:bodyPr>
          <a:lstStyle/>
          <a:p>
            <a:r>
              <a:rPr lang="ja-JP" altLang="en-US" dirty="0" smtClean="0"/>
              <a:t>尖度</a:t>
            </a:r>
            <a:r>
              <a:rPr lang="en-US" altLang="ja-JP" dirty="0" smtClean="0"/>
              <a:t>(Kurtosis)</a:t>
            </a:r>
          </a:p>
          <a:p>
            <a:r>
              <a:rPr lang="ja-JP" altLang="en-US" dirty="0" smtClean="0"/>
              <a:t>　分布</a:t>
            </a:r>
            <a:r>
              <a:rPr lang="ja-JP" altLang="en-US" dirty="0"/>
              <a:t>が正規分布からどれだけ尖っているかを表す統計量で、山の尖り度と裾の広がり度を示します</a:t>
            </a:r>
            <a:r>
              <a:rPr lang="ja-JP" altLang="en-US" dirty="0" smtClean="0"/>
              <a:t>。</a:t>
            </a:r>
            <a:endParaRPr lang="en-US" altLang="ja-JP" dirty="0" smtClean="0"/>
          </a:p>
          <a:p>
            <a:r>
              <a:rPr kumimoji="1" lang="ja-JP" altLang="en-US" dirty="0"/>
              <a:t>　</a:t>
            </a:r>
            <a:r>
              <a:rPr lang="ja-JP" altLang="en-US" dirty="0"/>
              <a:t>正規分布より尖った分布（データが平均付近に集中し、分布の裾が重い）のときには正の値を、正規分布より扁平な分布（データが平均付近から散らばり、分布の裾が軽い）のときには負の値をとります。正規分布の場合には</a:t>
            </a:r>
            <a:r>
              <a:rPr lang="en-US" altLang="ja-JP" dirty="0"/>
              <a:t>0</a:t>
            </a:r>
            <a:r>
              <a:rPr lang="ja-JP" altLang="en-US" dirty="0"/>
              <a:t>になります。</a:t>
            </a:r>
            <a:endParaRPr kumimoji="1" lang="ja-JP" altLang="en-US" dirty="0"/>
          </a:p>
        </p:txBody>
      </p:sp>
      <p:pic>
        <p:nvPicPr>
          <p:cNvPr id="5" name="図 4" descr="https://support.minitab.com/ja-jp/minitab/18/distribution_plot_negative_kurtosis.png"/>
          <p:cNvPicPr/>
          <p:nvPr/>
        </p:nvPicPr>
        <p:blipFill>
          <a:blip r:embed="rId2">
            <a:extLst>
              <a:ext uri="{28A0092B-C50C-407E-A947-70E740481C1C}">
                <a14:useLocalDpi xmlns:a14="http://schemas.microsoft.com/office/drawing/2010/main" val="0"/>
              </a:ext>
            </a:extLst>
          </a:blip>
          <a:srcRect/>
          <a:stretch>
            <a:fillRect/>
          </a:stretch>
        </p:blipFill>
        <p:spPr bwMode="auto">
          <a:xfrm>
            <a:off x="959556" y="3451539"/>
            <a:ext cx="3934416" cy="2279560"/>
          </a:xfrm>
          <a:prstGeom prst="rect">
            <a:avLst/>
          </a:prstGeom>
          <a:noFill/>
          <a:ln>
            <a:noFill/>
          </a:ln>
        </p:spPr>
      </p:pic>
      <p:pic>
        <p:nvPicPr>
          <p:cNvPr id="6" name="図 5" descr="https://support.minitab.com/ja-jp/minitab/18/distribution_plot_positive_kurtosis.png"/>
          <p:cNvPicPr/>
          <p:nvPr/>
        </p:nvPicPr>
        <p:blipFill>
          <a:blip r:embed="rId3">
            <a:extLst>
              <a:ext uri="{28A0092B-C50C-407E-A947-70E740481C1C}">
                <a14:useLocalDpi xmlns:a14="http://schemas.microsoft.com/office/drawing/2010/main" val="0"/>
              </a:ext>
            </a:extLst>
          </a:blip>
          <a:srcRect/>
          <a:stretch>
            <a:fillRect/>
          </a:stretch>
        </p:blipFill>
        <p:spPr bwMode="auto">
          <a:xfrm>
            <a:off x="5048518" y="3451539"/>
            <a:ext cx="3451538" cy="2279560"/>
          </a:xfrm>
          <a:prstGeom prst="rect">
            <a:avLst/>
          </a:prstGeom>
          <a:noFill/>
          <a:ln>
            <a:noFill/>
          </a:ln>
        </p:spPr>
      </p:pic>
    </p:spTree>
    <p:extLst>
      <p:ext uri="{BB962C8B-B14F-4D97-AF65-F5344CB8AC3E}">
        <p14:creationId xmlns:p14="http://schemas.microsoft.com/office/powerpoint/2010/main" val="1268719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p:cNvSpPr txBox="1"/>
              <p:nvPr/>
            </p:nvSpPr>
            <p:spPr>
              <a:xfrm>
                <a:off x="901520" y="927279"/>
                <a:ext cx="8474299" cy="3614387"/>
              </a:xfrm>
              <a:prstGeom prst="rect">
                <a:avLst/>
              </a:prstGeom>
              <a:noFill/>
            </p:spPr>
            <p:txBody>
              <a:bodyPr wrap="square" rtlCol="0">
                <a:spAutoFit/>
              </a:bodyPr>
              <a:lstStyle/>
              <a:p>
                <a:r>
                  <a:rPr kumimoji="1" lang="ja-JP" altLang="en-US" dirty="0" smtClean="0"/>
                  <a:t>経験分布関数</a:t>
                </a:r>
                <a:r>
                  <a:rPr kumimoji="1" lang="en-US" altLang="ja-JP" dirty="0" smtClean="0"/>
                  <a:t>(</a:t>
                </a:r>
                <a:r>
                  <a:rPr kumimoji="1" lang="en-US" altLang="ja-JP" dirty="0" err="1" smtClean="0"/>
                  <a:t>Emplical</a:t>
                </a:r>
                <a:r>
                  <a:rPr kumimoji="1" lang="en-US" altLang="ja-JP" dirty="0" smtClean="0"/>
                  <a:t> Distribution)</a:t>
                </a:r>
              </a:p>
              <a:p>
                <a:r>
                  <a:rPr kumimoji="1" lang="ja-JP" altLang="en-US" dirty="0" smtClean="0"/>
                  <a:t>　</a:t>
                </a:r>
                <a:r>
                  <a:rPr lang="ja-JP" altLang="ja-JP" dirty="0"/>
                  <a:t>経験分布</a:t>
                </a:r>
                <a:r>
                  <a:rPr lang="ja-JP" altLang="ja-JP" dirty="0" smtClean="0"/>
                  <a:t>関数と</a:t>
                </a:r>
                <a:r>
                  <a:rPr lang="ja-JP" altLang="ja-JP" dirty="0"/>
                  <a:t>は未知の確認分布に従って作成された</a:t>
                </a:r>
                <a:r>
                  <a:rPr lang="en-US" altLang="ja-JP" dirty="0"/>
                  <a:t>n</a:t>
                </a:r>
                <a:r>
                  <a:rPr lang="ja-JP" altLang="ja-JP" dirty="0"/>
                  <a:t>個のデータを用いて、この未知の確率分布を推定したものである。ある母集団</a:t>
                </a:r>
                <a:r>
                  <a:rPr lang="en-US" altLang="ja-JP" dirty="0"/>
                  <a:t>M</a:t>
                </a:r>
                <a:r>
                  <a:rPr lang="ja-JP" altLang="ja-JP" dirty="0"/>
                  <a:t>が累積分布関数</a:t>
                </a:r>
                <a:r>
                  <a:rPr lang="en-US" altLang="ja-JP" dirty="0"/>
                  <a:t>F(x)</a:t>
                </a:r>
                <a:r>
                  <a:rPr lang="ja-JP" altLang="ja-JP" dirty="0"/>
                  <a:t>に従っているとし、母集団</a:t>
                </a:r>
                <a:r>
                  <a:rPr lang="en-US" altLang="ja-JP" dirty="0"/>
                  <a:t>M</a:t>
                </a:r>
                <a:r>
                  <a:rPr lang="ja-JP" altLang="ja-JP" dirty="0"/>
                  <a:t>から抽出された</a:t>
                </a:r>
                <a:r>
                  <a:rPr lang="en-US" altLang="ja-JP" dirty="0"/>
                  <a:t>n</a:t>
                </a:r>
                <a:r>
                  <a:rPr lang="ja-JP" altLang="ja-JP" dirty="0"/>
                  <a:t>個の標本</a:t>
                </a:r>
                <a:r>
                  <a:rPr lang="ja-JP" altLang="ja-JP" dirty="0" smtClean="0"/>
                  <a:t>を</a:t>
                </a:r>
                <a:endParaRPr lang="en-US" altLang="ja-JP" dirty="0" smtClean="0"/>
              </a:p>
              <a:p>
                <a:pPr/>
                <a14:m>
                  <m:oMathPara xmlns:m="http://schemas.openxmlformats.org/officeDocument/2006/math">
                    <m:oMathParaPr>
                      <m:jc m:val="centerGroup"/>
                    </m:oMathParaPr>
                    <m:oMath xmlns:m="http://schemas.openxmlformats.org/officeDocument/2006/math">
                      <m:sSub>
                        <m:sSubPr>
                          <m:ctrlPr>
                            <a:rPr lang="ja-JP"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2</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𝑛</m:t>
                          </m:r>
                        </m:sub>
                      </m:sSub>
                    </m:oMath>
                  </m:oMathPara>
                </a14:m>
                <a:endParaRPr lang="ja-JP" altLang="ja-JP" dirty="0"/>
              </a:p>
              <a:p>
                <a:r>
                  <a:rPr lang="en-US" altLang="ja-JP" dirty="0"/>
                  <a:t> </a:t>
                </a:r>
                <a:endParaRPr lang="ja-JP" altLang="ja-JP" dirty="0"/>
              </a:p>
              <a:p>
                <a:r>
                  <a:rPr lang="ja-JP" altLang="ja-JP" dirty="0"/>
                  <a:t>この時、経験分布関数</a:t>
                </a:r>
                <a:r>
                  <a:rPr lang="ja-JP" altLang="ja-JP" dirty="0" smtClean="0"/>
                  <a:t>は</a:t>
                </a:r>
                <a:r>
                  <a:rPr lang="ja-JP" altLang="en-US" dirty="0"/>
                  <a:t>下記の式</a:t>
                </a:r>
                <a:r>
                  <a:rPr lang="ja-JP" altLang="ja-JP" dirty="0" smtClean="0"/>
                  <a:t>で</a:t>
                </a:r>
                <a:r>
                  <a:rPr lang="ja-JP" altLang="ja-JP" dirty="0"/>
                  <a:t>表すことができる。</a:t>
                </a:r>
              </a:p>
              <a:p>
                <a:pPr/>
                <a14:m>
                  <m:oMathPara xmlns:m="http://schemas.openxmlformats.org/officeDocument/2006/math">
                    <m:oMathParaPr>
                      <m:jc m:val="centerGroup"/>
                    </m:oMathParaPr>
                    <m:oMath xmlns:m="http://schemas.openxmlformats.org/officeDocument/2006/math">
                      <m:acc>
                        <m:accPr>
                          <m:chr m:val="̂"/>
                          <m:ctrlPr>
                            <a:rPr lang="ja-JP" altLang="ja-JP" i="1">
                              <a:latin typeface="Cambria Math" panose="02040503050406030204" pitchFamily="18" charset="0"/>
                            </a:rPr>
                          </m:ctrlPr>
                        </m:accPr>
                        <m:e>
                          <m:r>
                            <a:rPr lang="en-US" altLang="ja-JP" i="1">
                              <a:latin typeface="Cambria Math" panose="02040503050406030204" pitchFamily="18" charset="0"/>
                            </a:rPr>
                            <m:t>𝐹</m:t>
                          </m:r>
                        </m:e>
                      </m:acc>
                      <m:d>
                        <m:dPr>
                          <m:ctrlPr>
                            <a:rPr lang="ja-JP" altLang="ja-JP" i="1">
                              <a:latin typeface="Cambria Math" panose="02040503050406030204" pitchFamily="18" charset="0"/>
                            </a:rPr>
                          </m:ctrlPr>
                        </m:dPr>
                        <m:e>
                          <m:r>
                            <a:rPr lang="en-US" altLang="ja-JP" i="1">
                              <a:latin typeface="Cambria Math" panose="02040503050406030204" pitchFamily="18" charset="0"/>
                            </a:rPr>
                            <m:t>𝑥</m:t>
                          </m:r>
                        </m:e>
                      </m:d>
                      <m:r>
                        <a:rPr lang="en-US" altLang="ja-JP" i="1">
                          <a:latin typeface="Cambria Math" panose="02040503050406030204" pitchFamily="18" charset="0"/>
                        </a:rPr>
                        <m:t>=</m:t>
                      </m:r>
                      <m:f>
                        <m:fPr>
                          <m:ctrlPr>
                            <a:rPr lang="ja-JP"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limLoc m:val="undOvr"/>
                          <m:ctrlPr>
                            <a:rPr lang="ja-JP" altLang="ja-JP" i="1">
                              <a:latin typeface="Cambria Math" panose="02040503050406030204" pitchFamily="18" charset="0"/>
                            </a:rPr>
                          </m:ctrlPr>
                        </m:naryPr>
                        <m:sub>
                          <m: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r>
                            <a:rPr lang="en-US" altLang="ja-JP" i="1">
                              <a:latin typeface="Cambria Math" panose="02040503050406030204" pitchFamily="18" charset="0"/>
                            </a:rPr>
                            <m:t>1</m:t>
                          </m:r>
                        </m:e>
                      </m:nary>
                      <m:sSub>
                        <m:sSubPr>
                          <m:ctrlPr>
                            <a:rPr lang="ja-JP"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r>
                            <a:rPr lang="en-US" altLang="ja-JP" i="1">
                              <a:latin typeface="Cambria Math" panose="02040503050406030204" pitchFamily="18" charset="0"/>
                            </a:rPr>
                            <m:t>≤</m:t>
                          </m:r>
                        </m:sub>
                      </m:sSub>
                      <m:r>
                        <a:rPr lang="en-US" altLang="ja-JP" i="1">
                          <a:latin typeface="Cambria Math" panose="02040503050406030204" pitchFamily="18" charset="0"/>
                        </a:rPr>
                        <m:t>𝑥</m:t>
                      </m:r>
                      <m:r>
                        <a:rPr lang="en-US" altLang="ja-JP">
                          <a:latin typeface="Cambria Math" panose="02040503050406030204" pitchFamily="18" charset="0"/>
                        </a:rPr>
                        <m:t> </m:t>
                      </m:r>
                    </m:oMath>
                  </m:oMathPara>
                </a14:m>
                <a:endParaRPr lang="ja-JP" altLang="ja-JP" dirty="0"/>
              </a:p>
              <a:p>
                <a:r>
                  <a:rPr lang="en-US" altLang="ja-JP" dirty="0"/>
                  <a:t> </a:t>
                </a:r>
                <a:endParaRPr lang="ja-JP" altLang="ja-JP" dirty="0"/>
              </a:p>
              <a:p>
                <a:endParaRPr lang="ja-JP" altLang="ja-JP" dirty="0"/>
              </a:p>
              <a:p>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901520" y="927279"/>
                <a:ext cx="8474299" cy="3614387"/>
              </a:xfrm>
              <a:prstGeom prst="rect">
                <a:avLst/>
              </a:prstGeom>
              <a:blipFill rotWithShape="0">
                <a:blip r:embed="rId2"/>
                <a:stretch>
                  <a:fillRect l="-647" t="-15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4170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587022"/>
          </a:xfrm>
        </p:spPr>
        <p:txBody>
          <a:bodyPr>
            <a:normAutofit fontScale="90000"/>
          </a:bodyPr>
          <a:lstStyle/>
          <a:p>
            <a:r>
              <a:rPr kumimoji="1" lang="en-US" altLang="ja-JP" dirty="0" smtClean="0"/>
              <a:t>2.</a:t>
            </a:r>
            <a:r>
              <a:rPr kumimoji="1" lang="ja-JP" altLang="en-US" dirty="0" smtClean="0"/>
              <a:t>従来</a:t>
            </a:r>
            <a:r>
              <a:rPr lang="ja-JP" altLang="en-US" dirty="0" smtClean="0"/>
              <a:t>の評価方法</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677334" y="1828800"/>
                <a:ext cx="8985956" cy="3722366"/>
              </a:xfrm>
              <a:prstGeom prst="rect">
                <a:avLst/>
              </a:prstGeom>
              <a:noFill/>
            </p:spPr>
            <p:txBody>
              <a:bodyPr wrap="square" rtlCol="0">
                <a:spAutoFit/>
              </a:bodyPr>
              <a:lstStyle/>
              <a:p>
                <a:r>
                  <a:rPr kumimoji="1" lang="ja-JP" altLang="en-US" dirty="0" smtClean="0"/>
                  <a:t>シャープレシオ</a:t>
                </a:r>
                <a:endParaRPr kumimoji="1" lang="en-US" altLang="ja-JP" dirty="0" smtClean="0"/>
              </a:p>
              <a:p>
                <a:r>
                  <a:rPr kumimoji="1" lang="ja-JP" altLang="en-US" dirty="0"/>
                  <a:t>　</a:t>
                </a:r>
                <a:r>
                  <a:rPr kumimoji="1" lang="ja-JP" altLang="en-US" dirty="0" smtClean="0"/>
                  <a:t>リスク</a:t>
                </a:r>
                <a:r>
                  <a:rPr kumimoji="1" lang="en-US" altLang="ja-JP" dirty="0" smtClean="0"/>
                  <a:t>1</a:t>
                </a:r>
                <a:r>
                  <a:rPr kumimoji="1" lang="ja-JP" altLang="en-US" dirty="0" smtClean="0"/>
                  <a:t>単位当たりの超過リターンを図るもの。</a:t>
                </a:r>
                <a:endParaRPr kumimoji="1" lang="en-US" altLang="ja-JP" dirty="0" smtClean="0"/>
              </a:p>
              <a:p>
                <a:r>
                  <a:rPr kumimoji="1" lang="ja-JP" altLang="en-US" sz="2000" dirty="0" smtClean="0"/>
                  <a:t>　</a:t>
                </a:r>
                <a14:m>
                  <m:oMath xmlns:m="http://schemas.openxmlformats.org/officeDocument/2006/math">
                    <m:r>
                      <a:rPr kumimoji="1" lang="en-US" altLang="ja-JP" sz="2000" b="0" i="1" smtClean="0">
                        <a:latin typeface="Cambria Math" panose="02040503050406030204" pitchFamily="18" charset="0"/>
                      </a:rPr>
                      <m:t>𝑆</m:t>
                    </m:r>
                    <m:r>
                      <m:rPr>
                        <m:sty m:val="p"/>
                      </m:rPr>
                      <a:rPr kumimoji="1" lang="en-US" altLang="ja-JP" sz="2000" i="1">
                        <a:latin typeface="Cambria Math" panose="02040503050406030204" pitchFamily="18" charset="0"/>
                      </a:rPr>
                      <m:t>R</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𝐸</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𝑅𝑖</m:t>
                            </m:r>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𝑅𝑓</m:t>
                        </m:r>
                      </m:num>
                      <m:den>
                        <m:r>
                          <a:rPr kumimoji="1" lang="ja-JP" altLang="en-US" sz="2000" b="0" i="1" smtClean="0">
                            <a:latin typeface="Cambria Math" panose="02040503050406030204" pitchFamily="18" charset="0"/>
                          </a:rPr>
                          <m:t>𝜎</m:t>
                        </m:r>
                        <m:r>
                          <a:rPr kumimoji="1" lang="en-US" altLang="ja-JP" sz="2000" b="0" i="1" smtClean="0">
                            <a:latin typeface="Cambria Math" panose="02040503050406030204" pitchFamily="18" charset="0"/>
                          </a:rPr>
                          <m:t>𝑖</m:t>
                        </m:r>
                      </m:den>
                    </m:f>
                  </m:oMath>
                </a14:m>
                <a:endParaRPr kumimoji="1" lang="en-US" altLang="ja-JP" sz="2000" dirty="0" smtClean="0"/>
              </a:p>
              <a:p>
                <a:r>
                  <a:rPr kumimoji="1" lang="ja-JP" altLang="en-US" dirty="0" smtClean="0"/>
                  <a:t>　</a:t>
                </a:r>
                <a14:m>
                  <m:oMath xmlns:m="http://schemas.openxmlformats.org/officeDocument/2006/math">
                    <m:r>
                      <a:rPr kumimoji="1" lang="en-US" altLang="ja-JP" b="0" i="1" smtClean="0">
                        <a:latin typeface="Cambria Math" panose="02040503050406030204" pitchFamily="18" charset="0"/>
                      </a:rPr>
                      <m:t>𝑅𝑖</m:t>
                    </m:r>
                    <m:r>
                      <a:rPr kumimoji="1" lang="en-US" altLang="ja-JP" b="0" i="1" smtClean="0">
                        <a:latin typeface="Cambria Math" panose="02040503050406030204" pitchFamily="18" charset="0"/>
                      </a:rPr>
                      <m:t>:</m:t>
                    </m:r>
                    <m:r>
                      <a:rPr kumimoji="1" lang="ja-JP" altLang="en-US" i="1">
                        <a:latin typeface="Cambria Math" panose="02040503050406030204" pitchFamily="18" charset="0"/>
                      </a:rPr>
                      <m:t>ポートフォリオの収益率</m:t>
                    </m:r>
                    <m:r>
                      <a:rPr kumimoji="1" lang="ja-JP" altLang="en-US" i="1" smtClean="0">
                        <a:latin typeface="Cambria Math" panose="02040503050406030204" pitchFamily="18" charset="0"/>
                      </a:rPr>
                      <m:t>　</m:t>
                    </m:r>
                    <m:r>
                      <a:rPr kumimoji="1" lang="en-US" altLang="ja-JP" b="0" i="1" smtClean="0">
                        <a:latin typeface="Cambria Math" panose="02040503050406030204" pitchFamily="18" charset="0"/>
                      </a:rPr>
                      <m:t>𝑅𝑓</m:t>
                    </m:r>
                    <m:r>
                      <a:rPr kumimoji="1" lang="en-US" altLang="ja-JP" b="0" i="1" smtClean="0">
                        <a:latin typeface="Cambria Math" panose="02040503050406030204" pitchFamily="18" charset="0"/>
                      </a:rPr>
                      <m:t>:</m:t>
                    </m:r>
                    <m:r>
                      <a:rPr kumimoji="1" lang="ja-JP" altLang="en-US" i="1">
                        <a:latin typeface="Cambria Math" panose="02040503050406030204" pitchFamily="18" charset="0"/>
                      </a:rPr>
                      <m:t>リスクフリー</m:t>
                    </m:r>
                    <m:r>
                      <a:rPr kumimoji="1" lang="ja-JP" altLang="en-US" i="1" smtClean="0">
                        <a:latin typeface="Cambria Math" panose="02040503050406030204" pitchFamily="18" charset="0"/>
                      </a:rPr>
                      <m:t>レート</m:t>
                    </m:r>
                    <m:r>
                      <a:rPr kumimoji="1" lang="ja-JP" altLang="en-US" i="1">
                        <a:latin typeface="Cambria Math" panose="02040503050406030204" pitchFamily="18" charset="0"/>
                      </a:rPr>
                      <m:t>　</m:t>
                    </m:r>
                    <m:r>
                      <a:rPr kumimoji="1" lang="ja-JP" altLang="en-US" b="0" i="1" smtClean="0">
                        <a:latin typeface="Cambria Math" panose="02040503050406030204" pitchFamily="18" charset="0"/>
                      </a:rPr>
                      <m:t>𝜎</m:t>
                    </m:r>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oMath>
                </a14:m>
                <a:r>
                  <a:rPr kumimoji="1" lang="ja-JP" altLang="en-US" dirty="0" smtClean="0"/>
                  <a:t>ポートフォリオの標準偏差</a:t>
                </a:r>
                <a:endParaRPr kumimoji="1" lang="en-US" altLang="ja-JP" dirty="0" smtClean="0"/>
              </a:p>
              <a:p>
                <a:endParaRPr kumimoji="1" lang="en-US" altLang="ja-JP" dirty="0"/>
              </a:p>
              <a:p>
                <a:r>
                  <a:rPr kumimoji="1" lang="ja-JP" altLang="en-US" dirty="0" err="1"/>
                  <a:t>ジェンセン</a:t>
                </a:r>
                <a14:m>
                  <m:oMath xmlns:m="http://schemas.openxmlformats.org/officeDocument/2006/math">
                    <m:r>
                      <a:rPr kumimoji="1" lang="ja-JP" altLang="en-US" i="1" dirty="0" err="1" smtClean="0">
                        <a:latin typeface="Cambria Math" panose="02040503050406030204" pitchFamily="18" charset="0"/>
                      </a:rPr>
                      <m:t>の</m:t>
                    </m:r>
                    <m:r>
                      <a:rPr kumimoji="1" lang="ja-JP" altLang="en-US" i="1" smtClean="0">
                        <a:latin typeface="Cambria Math" panose="02040503050406030204" pitchFamily="18" charset="0"/>
                      </a:rPr>
                      <m:t>𝛼</m:t>
                    </m:r>
                  </m:oMath>
                </a14:m>
                <a:endParaRPr kumimoji="1" lang="en-US" altLang="ja-JP" dirty="0" smtClean="0"/>
              </a:p>
              <a:p>
                <a:r>
                  <a:rPr kumimoji="1" lang="ja-JP" altLang="en-US" dirty="0"/>
                  <a:t>　</a:t>
                </a:r>
                <a:r>
                  <a:rPr kumimoji="1" lang="ja-JP" altLang="en-US" dirty="0" smtClean="0"/>
                  <a:t>実現されたポートフォリオのリターンとポートフォリオの期待リターンとの差</a:t>
                </a:r>
                <a:endParaRPr kumimoji="1" lang="en-US" altLang="ja-JP" dirty="0" smtClean="0"/>
              </a:p>
              <a:p>
                <a:r>
                  <a:rPr kumimoji="1" lang="ja-JP" altLang="en-US" dirty="0"/>
                  <a:t>　</a:t>
                </a:r>
                <a14:m>
                  <m:oMath xmlns:m="http://schemas.openxmlformats.org/officeDocument/2006/math">
                    <m:r>
                      <a:rPr kumimoji="1" lang="ja-JP" altLang="en-US" sz="2000" i="1" smtClean="0">
                        <a:latin typeface="Cambria Math" panose="02040503050406030204" pitchFamily="18" charset="0"/>
                      </a:rPr>
                      <m:t>𝛼</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𝑅𝑖</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𝑅𝑓</m:t>
                    </m:r>
                    <m:r>
                      <a:rPr kumimoji="1" lang="en-US" altLang="ja-JP" sz="2000" b="0" i="1" smtClean="0">
                        <a:latin typeface="Cambria Math" panose="02040503050406030204" pitchFamily="18" charset="0"/>
                      </a:rPr>
                      <m:t>+</m:t>
                    </m:r>
                    <m:r>
                      <a:rPr kumimoji="1" lang="ja-JP" altLang="en-US" sz="2000" b="0" i="1" smtClean="0">
                        <a:latin typeface="Cambria Math" panose="02040503050406030204" pitchFamily="18" charset="0"/>
                      </a:rPr>
                      <m:t>𝛽</m:t>
                    </m:r>
                    <m:r>
                      <a:rPr kumimoji="1" lang="en-US" altLang="ja-JP" sz="2000" b="0" i="1" smtClean="0">
                        <a:latin typeface="Cambria Math" panose="02040503050406030204" pitchFamily="18" charset="0"/>
                      </a:rPr>
                      <m:t>𝑖</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𝑅𝑚</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𝑅𝑓</m:t>
                        </m:r>
                      </m:e>
                    </m:d>
                  </m:oMath>
                </a14:m>
                <a:r>
                  <a:rPr kumimoji="1" lang="en-US" altLang="ja-JP" sz="2000" dirty="0" smtClean="0"/>
                  <a:t>}</a:t>
                </a:r>
              </a:p>
              <a:p>
                <a14:m>
                  <m:oMath xmlns:m="http://schemas.openxmlformats.org/officeDocument/2006/math">
                    <m:r>
                      <a:rPr kumimoji="1" lang="en-US" altLang="ja-JP" i="1">
                        <a:latin typeface="Cambria Math" panose="02040503050406030204" pitchFamily="18" charset="0"/>
                      </a:rPr>
                      <m:t>𝑅𝑖</m:t>
                    </m:r>
                    <m:r>
                      <a:rPr kumimoji="1" lang="en-US" altLang="ja-JP" i="1">
                        <a:latin typeface="Cambria Math" panose="02040503050406030204" pitchFamily="18" charset="0"/>
                      </a:rPr>
                      <m:t>:</m:t>
                    </m:r>
                    <m:r>
                      <a:rPr kumimoji="1" lang="ja-JP" altLang="en-US" i="1">
                        <a:latin typeface="Cambria Math" panose="02040503050406030204" pitchFamily="18" charset="0"/>
                      </a:rPr>
                      <m:t>ポートフォリオの</m:t>
                    </m:r>
                    <m:r>
                      <a:rPr kumimoji="1" lang="ja-JP" altLang="en-US" i="1" smtClean="0">
                        <a:latin typeface="Cambria Math" panose="02040503050406030204" pitchFamily="18" charset="0"/>
                      </a:rPr>
                      <m:t>収益率</m:t>
                    </m:r>
                    <m:r>
                      <a:rPr kumimoji="1" lang="ja-JP" altLang="en-US" i="1">
                        <a:latin typeface="Cambria Math" panose="02040503050406030204" pitchFamily="18" charset="0"/>
                      </a:rPr>
                      <m:t>　</m:t>
                    </m:r>
                    <m:r>
                      <a:rPr kumimoji="1" lang="en-US" altLang="ja-JP" i="1">
                        <a:latin typeface="Cambria Math" panose="02040503050406030204" pitchFamily="18" charset="0"/>
                      </a:rPr>
                      <m:t>𝑅𝑓</m:t>
                    </m:r>
                    <m:r>
                      <a:rPr kumimoji="1" lang="en-US" altLang="ja-JP" i="1">
                        <a:latin typeface="Cambria Math" panose="02040503050406030204" pitchFamily="18" charset="0"/>
                      </a:rPr>
                      <m:t>:</m:t>
                    </m:r>
                    <m:r>
                      <a:rPr kumimoji="1" lang="ja-JP" altLang="en-US" i="1">
                        <a:latin typeface="Cambria Math" panose="02040503050406030204" pitchFamily="18" charset="0"/>
                      </a:rPr>
                      <m:t>リスクフリーレート　</m:t>
                    </m:r>
                    <m:r>
                      <a:rPr kumimoji="1" lang="ja-JP" altLang="en-US" i="1">
                        <a:latin typeface="Cambria Math" panose="02040503050406030204" pitchFamily="18" charset="0"/>
                      </a:rPr>
                      <m:t>𝜎</m:t>
                    </m:r>
                    <m:r>
                      <a:rPr kumimoji="1" lang="en-US" altLang="ja-JP" i="1">
                        <a:latin typeface="Cambria Math" panose="02040503050406030204" pitchFamily="18" charset="0"/>
                      </a:rPr>
                      <m:t>𝑖</m:t>
                    </m:r>
                    <m:r>
                      <a:rPr kumimoji="1" lang="en-US" altLang="ja-JP" i="1">
                        <a:latin typeface="Cambria Math" panose="02040503050406030204" pitchFamily="18" charset="0"/>
                      </a:rPr>
                      <m:t>:</m:t>
                    </m:r>
                  </m:oMath>
                </a14:m>
                <a:r>
                  <a:rPr kumimoji="1" lang="ja-JP" altLang="en-US" dirty="0"/>
                  <a:t>ポートフォリオの標準</a:t>
                </a:r>
                <a:r>
                  <a:rPr kumimoji="1" lang="ja-JP" altLang="en-US" dirty="0" smtClean="0"/>
                  <a:t>偏差</a:t>
                </a:r>
                <a:endParaRPr kumimoji="1" lang="en-US" altLang="ja-JP" dirty="0" smtClean="0"/>
              </a:p>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𝑅𝑚</m:t>
                      </m:r>
                      <m:r>
                        <a:rPr kumimoji="1" lang="en-US" altLang="ja-JP" b="0" i="1" smtClean="0">
                          <a:latin typeface="Cambria Math" panose="02040503050406030204" pitchFamily="18" charset="0"/>
                          <a:ea typeface="Cambria Math" panose="02040503050406030204" pitchFamily="18" charset="0"/>
                        </a:rPr>
                        <m:t>:</m:t>
                      </m:r>
                      <m:r>
                        <a:rPr kumimoji="1" lang="ja-JP" altLang="en-US" i="1">
                          <a:latin typeface="Cambria Math" panose="02040503050406030204" pitchFamily="18" charset="0"/>
                        </a:rPr>
                        <m:t>市場全体の</m:t>
                      </m:r>
                      <m:r>
                        <a:rPr kumimoji="1" lang="ja-JP" altLang="en-US" i="1" smtClean="0">
                          <a:latin typeface="Cambria Math" panose="02040503050406030204" pitchFamily="18" charset="0"/>
                        </a:rPr>
                        <m:t>ポートフォリオの</m:t>
                      </m:r>
                      <m:r>
                        <a:rPr kumimoji="1" lang="ja-JP" altLang="en-US" i="1">
                          <a:latin typeface="Cambria Math" panose="02040503050406030204" pitchFamily="18" charset="0"/>
                        </a:rPr>
                        <m:t>収益率</m:t>
                      </m:r>
                      <m:r>
                        <a:rPr kumimoji="1" lang="ja-JP" altLang="en-US" i="1" smtClean="0">
                          <a:latin typeface="Cambria Math" panose="02040503050406030204" pitchFamily="18" charset="0"/>
                          <a:ea typeface="Cambria Math" panose="02040503050406030204" pitchFamily="18" charset="0"/>
                        </a:rPr>
                        <m:t>　</m:t>
                      </m:r>
                      <m:r>
                        <a:rPr kumimoji="1" lang="ja-JP" altLang="en-US" b="0" i="1" smtClean="0">
                          <a:latin typeface="Cambria Math" panose="02040503050406030204" pitchFamily="18" charset="0"/>
                          <a:ea typeface="Cambria Math" panose="02040503050406030204" pitchFamily="18" charset="0"/>
                        </a:rPr>
                        <m:t>𝛽</m:t>
                      </m:r>
                      <m:r>
                        <a:rPr kumimoji="1" lang="en-US" altLang="ja-JP" b="0" i="1" smtClean="0">
                          <a:latin typeface="Cambria Math" panose="02040503050406030204" pitchFamily="18" charset="0"/>
                          <a:ea typeface="Cambria Math" panose="02040503050406030204" pitchFamily="18" charset="0"/>
                        </a:rPr>
                        <m:t>𝑖</m:t>
                      </m:r>
                      <m:r>
                        <a:rPr kumimoji="1" lang="en-US" altLang="ja-JP" b="0" i="1" smtClean="0">
                          <a:latin typeface="Cambria Math" panose="02040503050406030204" pitchFamily="18" charset="0"/>
                          <a:ea typeface="Cambria Math" panose="02040503050406030204" pitchFamily="18" charset="0"/>
                        </a:rPr>
                        <m:t>:</m:t>
                      </m:r>
                      <m:r>
                        <a:rPr kumimoji="1" lang="ja-JP" altLang="en-US" i="1">
                          <a:latin typeface="Cambria Math" panose="02040503050406030204" pitchFamily="18" charset="0"/>
                        </a:rPr>
                        <m:t>ポートフォリオの</m:t>
                      </m:r>
                      <m:r>
                        <a:rPr kumimoji="1" lang="ja-JP" altLang="en-US" i="1" smtClean="0">
                          <a:latin typeface="Cambria Math" panose="02040503050406030204" pitchFamily="18" charset="0"/>
                        </a:rPr>
                        <m:t>ベータ</m:t>
                      </m:r>
                      <m:r>
                        <a:rPr kumimoji="1" lang="ja-JP" altLang="en-US" i="1">
                          <a:latin typeface="Cambria Math" panose="02040503050406030204" pitchFamily="18" charset="0"/>
                        </a:rPr>
                        <m:t>値</m:t>
                      </m:r>
                    </m:oMath>
                  </m:oMathPara>
                </a14:m>
                <a:endParaRPr kumimoji="1" lang="en-US" altLang="ja-JP" dirty="0" smtClean="0">
                  <a:latin typeface="+mn-ea"/>
                </a:endParaRPr>
              </a:p>
              <a:p>
                <a:endParaRPr kumimoji="1" lang="en-US" altLang="ja-JP"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77334" y="1828800"/>
                <a:ext cx="8985956" cy="3722366"/>
              </a:xfrm>
              <a:prstGeom prst="rect">
                <a:avLst/>
              </a:prstGeom>
              <a:blipFill rotWithShape="0">
                <a:blip r:embed="rId2"/>
                <a:stretch>
                  <a:fillRect l="-543" t="-491" r="-20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23749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7644" y="857956"/>
            <a:ext cx="7665156" cy="1200329"/>
          </a:xfrm>
          <a:prstGeom prst="rect">
            <a:avLst/>
          </a:prstGeom>
          <a:noFill/>
        </p:spPr>
        <p:txBody>
          <a:bodyPr wrap="square" rtlCol="0">
            <a:spAutoFit/>
          </a:bodyPr>
          <a:lstStyle/>
          <a:p>
            <a:r>
              <a:rPr kumimoji="1" lang="ja-JP" altLang="en-US" dirty="0" smtClean="0"/>
              <a:t>何故従来の評価方法ではだめなのか。</a:t>
            </a:r>
            <a:endParaRPr kumimoji="1" lang="en-US" altLang="ja-JP" dirty="0" smtClean="0"/>
          </a:p>
          <a:p>
            <a:r>
              <a:rPr kumimoji="1" lang="ja-JP" altLang="en-US" dirty="0"/>
              <a:t>　</a:t>
            </a:r>
            <a:r>
              <a:rPr kumimoji="1" lang="ja-JP" altLang="en-US" dirty="0" smtClean="0"/>
              <a:t>→従来の評価方法は</a:t>
            </a:r>
            <a:r>
              <a:rPr kumimoji="1" lang="en-US" altLang="ja-JP" dirty="0" smtClean="0"/>
              <a:t>CAPM</a:t>
            </a:r>
            <a:r>
              <a:rPr kumimoji="1" lang="ja-JP" altLang="en-US" dirty="0" smtClean="0"/>
              <a:t>を前提としており、</a:t>
            </a:r>
            <a:r>
              <a:rPr kumimoji="1" lang="en-US" altLang="ja-JP" dirty="0" smtClean="0"/>
              <a:t>CAPM</a:t>
            </a:r>
            <a:r>
              <a:rPr kumimoji="1" lang="ja-JP" altLang="en-US" dirty="0" smtClean="0"/>
              <a:t>は全ての資産リターンが正規分布に従うと仮定している為に今回の資産には適切な評価方法とは言えない。</a:t>
            </a:r>
            <a:endParaRPr kumimoji="1" lang="ja-JP" altLang="en-US" dirty="0"/>
          </a:p>
        </p:txBody>
      </p:sp>
    </p:spTree>
    <p:extLst>
      <p:ext uri="{BB962C8B-B14F-4D97-AF65-F5344CB8AC3E}">
        <p14:creationId xmlns:p14="http://schemas.microsoft.com/office/powerpoint/2010/main" val="1349654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598311"/>
          </a:xfrm>
        </p:spPr>
        <p:txBody>
          <a:bodyPr>
            <a:normAutofit fontScale="90000"/>
          </a:bodyPr>
          <a:lstStyle/>
          <a:p>
            <a:r>
              <a:rPr kumimoji="1" lang="en-US" altLang="ja-JP" dirty="0" smtClean="0"/>
              <a:t>3.</a:t>
            </a:r>
            <a:r>
              <a:rPr kumimoji="1" lang="ja-JP" altLang="en-US" dirty="0" smtClean="0"/>
              <a:t>今回の評価方法</a:t>
            </a:r>
            <a:endParaRPr kumimoji="1" lang="ja-JP" altLang="en-US" dirty="0"/>
          </a:p>
        </p:txBody>
      </p:sp>
      <p:sp>
        <p:nvSpPr>
          <p:cNvPr id="3" name="テキスト ボックス 2"/>
          <p:cNvSpPr txBox="1"/>
          <p:nvPr/>
        </p:nvSpPr>
        <p:spPr>
          <a:xfrm>
            <a:off x="654756" y="1670756"/>
            <a:ext cx="8669866" cy="1754326"/>
          </a:xfrm>
          <a:prstGeom prst="rect">
            <a:avLst/>
          </a:prstGeom>
          <a:noFill/>
        </p:spPr>
        <p:txBody>
          <a:bodyPr wrap="square" rtlCol="0">
            <a:spAutoFit/>
          </a:bodyPr>
          <a:lstStyle/>
          <a:p>
            <a:r>
              <a:rPr kumimoji="1" lang="en-US" altLang="ja-JP" dirty="0" smtClean="0"/>
              <a:t>Efficiency test</a:t>
            </a:r>
            <a:r>
              <a:rPr kumimoji="1" lang="ja-JP" altLang="en-US" dirty="0" smtClean="0"/>
              <a:t>という評価方法を用いる。これは</a:t>
            </a:r>
            <a:r>
              <a:rPr kumimoji="1" lang="en-US" altLang="ja-JP" dirty="0" smtClean="0"/>
              <a:t>3</a:t>
            </a:r>
            <a:r>
              <a:rPr kumimoji="1" lang="ja-JP" altLang="en-US" dirty="0" smtClean="0"/>
              <a:t>ステップに分けられる。</a:t>
            </a:r>
            <a:endParaRPr kumimoji="1" lang="en-US" altLang="ja-JP" dirty="0" smtClean="0"/>
          </a:p>
          <a:p>
            <a:r>
              <a:rPr kumimoji="1" lang="en-US" altLang="ja-JP" dirty="0" smtClean="0"/>
              <a:t>1</a:t>
            </a:r>
            <a:r>
              <a:rPr kumimoji="1" lang="ja-JP" altLang="en-US" dirty="0" smtClean="0"/>
              <a:t>つ目</a:t>
            </a:r>
            <a:endParaRPr kumimoji="1" lang="en-US" altLang="ja-JP" dirty="0" smtClean="0"/>
          </a:p>
          <a:p>
            <a:r>
              <a:rPr kumimoji="1" lang="ja-JP" altLang="en-US" dirty="0"/>
              <a:t>月</a:t>
            </a:r>
            <a:r>
              <a:rPr kumimoji="1" lang="ja-JP" altLang="en-US" dirty="0" smtClean="0"/>
              <a:t>の初めに参照インデックスと</a:t>
            </a:r>
            <a:r>
              <a:rPr kumimoji="1" lang="en-US" altLang="ja-JP" dirty="0" smtClean="0"/>
              <a:t>He</a:t>
            </a:r>
            <a:r>
              <a:rPr kumimoji="1" lang="en-US" altLang="ja-JP" dirty="0"/>
              <a:t>dge Fund</a:t>
            </a:r>
            <a:r>
              <a:rPr kumimoji="1" lang="ja-JP" altLang="en-US" dirty="0" smtClean="0"/>
              <a:t>に</a:t>
            </a:r>
            <a:r>
              <a:rPr kumimoji="1" lang="en-US" altLang="ja-JP" dirty="0" smtClean="0"/>
              <a:t>100</a:t>
            </a:r>
            <a:r>
              <a:rPr kumimoji="1" lang="ja-JP" altLang="en-US" dirty="0" smtClean="0"/>
              <a:t>投資すると仮定する。</a:t>
            </a:r>
            <a:endParaRPr kumimoji="1" lang="en-US" altLang="ja-JP" dirty="0" smtClean="0"/>
          </a:p>
          <a:p>
            <a:r>
              <a:rPr kumimoji="1" lang="en-US" altLang="ja-JP" dirty="0" smtClean="0"/>
              <a:t>Hedg</a:t>
            </a:r>
            <a:r>
              <a:rPr kumimoji="1" lang="en-US" altLang="ja-JP" dirty="0"/>
              <a:t>e Fund</a:t>
            </a:r>
            <a:r>
              <a:rPr kumimoji="1" lang="ja-JP" altLang="en-US" dirty="0" smtClean="0"/>
              <a:t>に関しては分布における仮定は考えないが参照インデックスについては正規分布とする。</a:t>
            </a:r>
            <a:endParaRPr kumimoji="1" lang="en-US" altLang="ja-JP" dirty="0" smtClean="0"/>
          </a:p>
          <a:p>
            <a:r>
              <a:rPr kumimoji="1" lang="ja-JP" altLang="en-US" dirty="0" smtClean="0"/>
              <a:t>この二つを累積分布関数にして表したのが</a:t>
            </a:r>
            <a:r>
              <a:rPr kumimoji="1" lang="en-US" altLang="ja-JP" dirty="0" smtClean="0"/>
              <a:t>Figure1</a:t>
            </a:r>
            <a:r>
              <a:rPr kumimoji="1" lang="ja-JP" altLang="en-US" smtClean="0"/>
              <a:t>になる。</a:t>
            </a:r>
            <a:endParaRPr kumimoji="1" lang="en-US" altLang="ja-JP" dirty="0" smtClean="0"/>
          </a:p>
        </p:txBody>
      </p:sp>
    </p:spTree>
    <p:extLst>
      <p:ext uri="{BB962C8B-B14F-4D97-AF65-F5344CB8AC3E}">
        <p14:creationId xmlns:p14="http://schemas.microsoft.com/office/powerpoint/2010/main" val="3109101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2722018571"/>
              </p:ext>
            </p:extLst>
          </p:nvPr>
        </p:nvGraphicFramePr>
        <p:xfrm>
          <a:off x="563526" y="435934"/>
          <a:ext cx="8580474" cy="5114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1202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p:cNvSpPr txBox="1"/>
              <p:nvPr/>
            </p:nvSpPr>
            <p:spPr>
              <a:xfrm>
                <a:off x="733778" y="880533"/>
                <a:ext cx="8726311" cy="1754326"/>
              </a:xfrm>
              <a:prstGeom prst="rect">
                <a:avLst/>
              </a:prstGeom>
              <a:noFill/>
            </p:spPr>
            <p:txBody>
              <a:bodyPr wrap="square" rtlCol="0">
                <a:spAutoFit/>
              </a:bodyPr>
              <a:lstStyle/>
              <a:p>
                <a:r>
                  <a:rPr kumimoji="1" lang="en-US" altLang="ja-JP" dirty="0" smtClean="0"/>
                  <a:t>2</a:t>
                </a:r>
                <a:r>
                  <a:rPr kumimoji="1" lang="ja-JP" altLang="en-US" dirty="0" smtClean="0"/>
                  <a:t>つ目</a:t>
                </a:r>
                <a:endParaRPr kumimoji="1" lang="en-US" altLang="ja-JP" dirty="0" smtClean="0"/>
              </a:p>
              <a:p>
                <a:r>
                  <a:rPr kumimoji="1" lang="ja-JP" altLang="en-US" dirty="0" smtClean="0"/>
                  <a:t>　参照インデックスを組み合わせ、評価資産のペイオフ分布と同様なペイオフ分布を生み出すペイオフ関数を構築する。結果を</a:t>
                </a:r>
                <a:r>
                  <a:rPr kumimoji="1" lang="en-US" altLang="ja-JP" dirty="0" smtClean="0"/>
                  <a:t>Figure2</a:t>
                </a:r>
                <a:r>
                  <a:rPr kumimoji="1" lang="ja-JP" altLang="en-US" dirty="0" smtClean="0"/>
                  <a:t>に示す。</a:t>
                </a:r>
                <a:endParaRPr kumimoji="1" lang="en-US" altLang="ja-JP" dirty="0" smtClean="0"/>
              </a:p>
              <a:p>
                <a:r>
                  <a:rPr kumimoji="1" lang="ja-JP" altLang="en-US" dirty="0" smtClean="0"/>
                  <a:t>仮定としてペイオフは経路独立で非減少関数であること。</a:t>
                </a:r>
                <a:endParaRPr kumimoji="1" lang="en-US" altLang="ja-JP" dirty="0" smtClean="0"/>
              </a:p>
              <a:p>
                <a:r>
                  <a:rPr kumimoji="1" lang="ja-JP" altLang="en-US" dirty="0"/>
                  <a:t>　</a:t>
                </a:r>
                <a:r>
                  <a:rPr kumimoji="1" lang="ja-JP" altLang="en-US" dirty="0" smtClean="0"/>
                  <a:t>→非減少関数である為に資産を買い持ちするだけでよいのでコストが安くなる。</a:t>
                </a:r>
                <a:endParaRPr kumimoji="1" lang="en-US" altLang="ja-JP" dirty="0" smtClean="0"/>
              </a:p>
              <a:p>
                <a:r>
                  <a:rPr kumimoji="1" lang="ja-JP" altLang="en-US" dirty="0" smtClean="0"/>
                  <a:t>例：</a:t>
                </a:r>
                <a14:m>
                  <m:oMath xmlns:m="http://schemas.openxmlformats.org/officeDocument/2006/math">
                    <m:r>
                      <a:rPr kumimoji="1" lang="en-US" altLang="ja-JP" b="0" i="1" smtClean="0">
                        <a:latin typeface="Cambria Math" panose="02040503050406030204" pitchFamily="18" charset="0"/>
                      </a:rPr>
                      <m:t>𝑓</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100</m:t>
                        </m:r>
                      </m:e>
                    </m:d>
                    <m:r>
                      <a:rPr kumimoji="1" lang="en-US" altLang="ja-JP" b="0" i="1" smtClean="0">
                        <a:latin typeface="Cambria Math" panose="02040503050406030204" pitchFamily="18" charset="0"/>
                      </a:rPr>
                      <m:t>=90</m:t>
                    </m:r>
                  </m:oMath>
                </a14:m>
                <a:endParaRPr kumimoji="1" lang="en-US" altLang="ja-JP"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733778" y="880533"/>
                <a:ext cx="8726311" cy="1754326"/>
              </a:xfrm>
              <a:prstGeom prst="rect">
                <a:avLst/>
              </a:prstGeom>
              <a:blipFill rotWithShape="0">
                <a:blip r:embed="rId2"/>
                <a:stretch>
                  <a:fillRect l="-559" t="-3125" b="-520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58841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4023242462"/>
              </p:ext>
            </p:extLst>
          </p:nvPr>
        </p:nvGraphicFramePr>
        <p:xfrm>
          <a:off x="940158" y="875763"/>
          <a:ext cx="8757634" cy="5177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1683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0882" y="696191"/>
            <a:ext cx="8773879" cy="2031325"/>
          </a:xfrm>
          <a:prstGeom prst="rect">
            <a:avLst/>
          </a:prstGeom>
          <a:noFill/>
        </p:spPr>
        <p:txBody>
          <a:bodyPr wrap="square" rtlCol="0">
            <a:spAutoFit/>
          </a:bodyPr>
          <a:lstStyle/>
          <a:p>
            <a:r>
              <a:rPr kumimoji="1" lang="en-US" altLang="ja-JP" dirty="0" smtClean="0"/>
              <a:t>3</a:t>
            </a:r>
            <a:r>
              <a:rPr kumimoji="1" lang="ja-JP" altLang="en-US" dirty="0" smtClean="0"/>
              <a:t>つ目</a:t>
            </a:r>
            <a:endParaRPr kumimoji="1" lang="en-US" altLang="ja-JP" dirty="0" smtClean="0"/>
          </a:p>
          <a:p>
            <a:r>
              <a:rPr kumimoji="1" lang="ja-JP" altLang="en-US" dirty="0"/>
              <a:t>　</a:t>
            </a:r>
            <a:r>
              <a:rPr kumimoji="1" lang="ja-JP" altLang="en-US" dirty="0" smtClean="0"/>
              <a:t>複製ポートフォリオによる初期投資を計算すること。リスク中立化法を用いる。モンテカルロシミュレーションを用いる。前提として原資産の期待収益率を無リスク金利</a:t>
            </a:r>
            <a:r>
              <a:rPr kumimoji="1" lang="en-US" altLang="ja-JP" dirty="0" smtClean="0"/>
              <a:t>r(μ=r)</a:t>
            </a:r>
            <a:r>
              <a:rPr kumimoji="1" lang="ja-JP" altLang="en-US" dirty="0" smtClean="0"/>
              <a:t>仮定する。約</a:t>
            </a:r>
            <a:r>
              <a:rPr kumimoji="1" lang="en-US" altLang="ja-JP" dirty="0"/>
              <a:t>1</a:t>
            </a:r>
            <a:r>
              <a:rPr kumimoji="1" lang="en-US" altLang="ja-JP" dirty="0" smtClean="0"/>
              <a:t>0000</a:t>
            </a:r>
            <a:r>
              <a:rPr kumimoji="1" lang="ja-JP" altLang="en-US" dirty="0" smtClean="0"/>
              <a:t>万個のインデックスデータを作り、</a:t>
            </a:r>
            <a:r>
              <a:rPr kumimoji="1" lang="en-US" altLang="ja-JP" dirty="0" smtClean="0"/>
              <a:t>Hedge fund</a:t>
            </a:r>
            <a:r>
              <a:rPr kumimoji="1" lang="ja-JP" altLang="en-US" dirty="0" smtClean="0"/>
              <a:t>に一致するペイオフを計算し、それを平均し、リスクフリーレートで割り引く。結果が</a:t>
            </a:r>
            <a:r>
              <a:rPr kumimoji="1" lang="en-US" altLang="ja-JP" dirty="0" smtClean="0"/>
              <a:t>100</a:t>
            </a:r>
            <a:r>
              <a:rPr kumimoji="1" lang="ja-JP" altLang="en-US" dirty="0" smtClean="0"/>
              <a:t>を超えていれば優れたパフォーマンスを生み出していると言える</a:t>
            </a:r>
            <a:r>
              <a:rPr kumimoji="1" lang="ja-JP" altLang="en-US" dirty="0"/>
              <a:t>。</a:t>
            </a:r>
          </a:p>
          <a:p>
            <a:endParaRPr kumimoji="1" lang="en-US" altLang="ja-JP" dirty="0" smtClean="0"/>
          </a:p>
        </p:txBody>
      </p:sp>
    </p:spTree>
    <p:extLst>
      <p:ext uri="{BB962C8B-B14F-4D97-AF65-F5344CB8AC3E}">
        <p14:creationId xmlns:p14="http://schemas.microsoft.com/office/powerpoint/2010/main" val="3251267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p:cNvSpPr txBox="1"/>
              <p:nvPr/>
            </p:nvSpPr>
            <p:spPr>
              <a:xfrm>
                <a:off x="953037" y="591476"/>
                <a:ext cx="9749307" cy="3277436"/>
              </a:xfrm>
              <a:prstGeom prst="rect">
                <a:avLst/>
              </a:prstGeom>
              <a:noFill/>
            </p:spPr>
            <p:txBody>
              <a:bodyPr wrap="square" rtlCol="0">
                <a:spAutoFit/>
              </a:bodyPr>
              <a:lstStyle/>
              <a:p>
                <a:r>
                  <a:rPr lang="en-US" altLang="ja-JP" dirty="0" smtClean="0"/>
                  <a:t>Step3</a:t>
                </a:r>
                <a:r>
                  <a:rPr lang="ja-JP" altLang="en-US" dirty="0" smtClean="0"/>
                  <a:t>の詳しい式を示す。</a:t>
                </a:r>
                <a:endParaRPr lang="en-US" altLang="ja-JP" dirty="0" smtClean="0"/>
              </a:p>
              <a:p>
                <a:r>
                  <a:rPr lang="ja-JP" altLang="ja-JP" dirty="0" smtClean="0"/>
                  <a:t>まず</a:t>
                </a:r>
                <a:r>
                  <a:rPr lang="en-US" altLang="ja-JP" dirty="0"/>
                  <a:t>Black-Sholes</a:t>
                </a:r>
                <a:r>
                  <a:rPr lang="ja-JP" altLang="ja-JP" dirty="0"/>
                  <a:t>モデルとは式</a:t>
                </a:r>
                <a:r>
                  <a:rPr lang="en-US" altLang="ja-JP" dirty="0" smtClean="0"/>
                  <a:t>(</a:t>
                </a:r>
                <a:r>
                  <a:rPr lang="en-US" altLang="ja-JP" dirty="0"/>
                  <a:t>1</a:t>
                </a:r>
                <a:r>
                  <a:rPr lang="en-US" altLang="ja-JP" dirty="0" smtClean="0"/>
                  <a:t>)</a:t>
                </a:r>
                <a:r>
                  <a:rPr lang="ja-JP" altLang="ja-JP" dirty="0"/>
                  <a:t>で定義される株価変動モデルである。</a:t>
                </a:r>
                <a:r>
                  <a:rPr lang="en-US" altLang="ja-JP" dirty="0"/>
                  <a:t>St</a:t>
                </a:r>
                <a:r>
                  <a:rPr lang="ja-JP" altLang="ja-JP" dirty="0"/>
                  <a:t>は時点</a:t>
                </a:r>
                <a:r>
                  <a:rPr lang="en-US" altLang="ja-JP" dirty="0"/>
                  <a:t>t</a:t>
                </a:r>
                <a:r>
                  <a:rPr lang="ja-JP" altLang="ja-JP" dirty="0"/>
                  <a:t>における株価、μは株価の期待収益率、σは株価の標準偏差、</a:t>
                </a:r>
                <a:r>
                  <a:rPr lang="en-US" altLang="ja-JP" dirty="0" err="1"/>
                  <a:t>dz</a:t>
                </a:r>
                <a:r>
                  <a:rPr lang="ja-JP" altLang="ja-JP" dirty="0"/>
                  <a:t>はウィナー過程</a:t>
                </a:r>
                <a:r>
                  <a:rPr lang="en-US" altLang="ja-JP" dirty="0"/>
                  <a:t>(Wiener process)</a:t>
                </a:r>
                <a:r>
                  <a:rPr lang="ja-JP" altLang="ja-JP" dirty="0"/>
                  <a:t>である。パラメーターσとμは定数として与えられている。</a:t>
                </a:r>
              </a:p>
              <a:p>
                <a:r>
                  <a:rPr lang="en-US" altLang="ja-JP" dirty="0"/>
                  <a:t> </a:t>
                </a:r>
                <a:endParaRPr lang="ja-JP" altLang="ja-JP" dirty="0"/>
              </a:p>
              <a:p>
                <a:pPr/>
                <a14:m>
                  <m:oMathPara xmlns:m="http://schemas.openxmlformats.org/officeDocument/2006/math">
                    <m:oMathParaPr>
                      <m:jc m:val="centerGroup"/>
                    </m:oMathParaPr>
                    <m:oMath xmlns:m="http://schemas.openxmlformats.org/officeDocument/2006/math">
                      <m:r>
                        <m:rPr>
                          <m:sty m:val="p"/>
                        </m:rPr>
                        <a:rPr lang="en-US" altLang="ja-JP">
                          <a:latin typeface="Cambria Math" panose="02040503050406030204" pitchFamily="18" charset="0"/>
                        </a:rPr>
                        <m:t>d</m:t>
                      </m:r>
                      <m:sSub>
                        <m:sSubPr>
                          <m:ctrlPr>
                            <a:rPr lang="ja-JP"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𝑡</m:t>
                          </m:r>
                        </m:sub>
                      </m:sSub>
                      <m:r>
                        <a:rPr lang="en-US" altLang="ja-JP" i="1">
                          <a:latin typeface="Cambria Math" panose="02040503050406030204" pitchFamily="18" charset="0"/>
                        </a:rPr>
                        <m:t>=</m:t>
                      </m:r>
                      <m:r>
                        <a:rPr lang="en-US" altLang="ja-JP" i="1">
                          <a:latin typeface="Cambria Math" panose="02040503050406030204" pitchFamily="18" charset="0"/>
                        </a:rPr>
                        <m:t>𝜇</m:t>
                      </m:r>
                      <m:sSub>
                        <m:sSubPr>
                          <m:ctrlPr>
                            <a:rPr lang="ja-JP"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𝑡</m:t>
                          </m:r>
                        </m:sub>
                      </m:sSub>
                      <m:r>
                        <a:rPr lang="en-US" altLang="ja-JP" i="1">
                          <a:latin typeface="Cambria Math" panose="02040503050406030204" pitchFamily="18" charset="0"/>
                        </a:rPr>
                        <m:t>𝑑𝑡</m:t>
                      </m:r>
                      <m:r>
                        <a:rPr lang="en-US" altLang="ja-JP" i="1">
                          <a:latin typeface="Cambria Math" panose="02040503050406030204" pitchFamily="18" charset="0"/>
                        </a:rPr>
                        <m:t>+</m:t>
                      </m:r>
                      <m:r>
                        <m:rPr>
                          <m:sty m:val="p"/>
                        </m:rPr>
                        <a:rPr lang="en-US" altLang="ja-JP">
                          <a:latin typeface="Cambria Math" panose="02040503050406030204" pitchFamily="18" charset="0"/>
                        </a:rPr>
                        <m:t>σ</m:t>
                      </m:r>
                      <m:sSub>
                        <m:sSubPr>
                          <m:ctrlPr>
                            <a:rPr lang="ja-JP"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𝑡</m:t>
                          </m:r>
                        </m:sub>
                      </m:sSub>
                      <m:r>
                        <a:rPr lang="en-US" altLang="ja-JP" i="1">
                          <a:latin typeface="Cambria Math" panose="02040503050406030204" pitchFamily="18" charset="0"/>
                        </a:rPr>
                        <m:t>𝑑𝑧</m:t>
                      </m:r>
                      <m:r>
                        <a:rPr lang="en-US" altLang="ja-JP" i="1">
                          <a:latin typeface="Cambria Math" panose="02040503050406030204" pitchFamily="18" charset="0"/>
                        </a:rPr>
                        <m:t> (1)</m:t>
                      </m:r>
                    </m:oMath>
                  </m:oMathPara>
                </a14:m>
                <a:endParaRPr lang="ja-JP" altLang="ja-JP" dirty="0"/>
              </a:p>
              <a:p>
                <a:r>
                  <a:rPr lang="en-US" altLang="ja-JP" dirty="0"/>
                  <a:t> </a:t>
                </a:r>
                <a:endParaRPr lang="ja-JP" altLang="ja-JP" dirty="0"/>
              </a:p>
              <a:p>
                <a:r>
                  <a:rPr lang="ja-JP" altLang="ja-JP" dirty="0"/>
                  <a:t>またここで</a:t>
                </a:r>
                <a:r>
                  <a:rPr lang="en-US" altLang="ja-JP" dirty="0"/>
                  <a:t>Black-Sholes</a:t>
                </a:r>
                <a:r>
                  <a:rPr lang="ja-JP" altLang="ja-JP" dirty="0"/>
                  <a:t>モデルを前提とした株式過程を式</a:t>
                </a:r>
                <a:r>
                  <a:rPr lang="en-US" altLang="ja-JP" dirty="0" smtClean="0"/>
                  <a:t>(</a:t>
                </a:r>
                <a:r>
                  <a:rPr lang="en-US" altLang="ja-JP" dirty="0"/>
                  <a:t>2</a:t>
                </a:r>
                <a:r>
                  <a:rPr lang="en-US" altLang="ja-JP" dirty="0" smtClean="0"/>
                  <a:t>)</a:t>
                </a:r>
                <a:r>
                  <a:rPr lang="ja-JP" altLang="ja-JP" dirty="0" err="1"/>
                  <a:t>のように</a:t>
                </a:r>
                <a:r>
                  <a:rPr lang="ja-JP" altLang="ja-JP" dirty="0"/>
                  <a:t>表すことができる。</a:t>
                </a:r>
                <a:r>
                  <a:rPr lang="en-US" altLang="ja-JP" dirty="0"/>
                  <a:t>r</a:t>
                </a:r>
                <a:r>
                  <a:rPr lang="ja-JP" altLang="ja-JP" dirty="0"/>
                  <a:t>は無リスク金利である。</a:t>
                </a:r>
              </a:p>
              <a:p>
                <a:pPr/>
                <a14:m>
                  <m:oMathPara xmlns:m="http://schemas.openxmlformats.org/officeDocument/2006/math">
                    <m:oMathParaPr>
                      <m:jc m:val="centerGroup"/>
                    </m:oMathParaPr>
                    <m:oMath xmlns:m="http://schemas.openxmlformats.org/officeDocument/2006/math">
                      <m:sSub>
                        <m:sSubPr>
                          <m:ctrlPr>
                            <a:rPr lang="ja-JP"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𝑇</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0</m:t>
                          </m:r>
                        </m:sub>
                      </m:sSub>
                      <m:sSup>
                        <m:sSupPr>
                          <m:ctrlPr>
                            <a:rPr lang="ja-JP" altLang="ja-JP" i="1">
                              <a:latin typeface="Cambria Math" panose="02040503050406030204" pitchFamily="18" charset="0"/>
                            </a:rPr>
                          </m:ctrlPr>
                        </m:sSupPr>
                        <m:e>
                          <m:r>
                            <a:rPr lang="en-US" altLang="ja-JP" i="1">
                              <a:latin typeface="Cambria Math" panose="02040503050406030204" pitchFamily="18" charset="0"/>
                            </a:rPr>
                            <m:t>𝑒</m:t>
                          </m:r>
                        </m:e>
                        <m:sup>
                          <m:d>
                            <m:dPr>
                              <m:ctrlPr>
                                <a:rPr lang="ja-JP" altLang="ja-JP" i="1">
                                  <a:latin typeface="Cambria Math" panose="02040503050406030204" pitchFamily="18" charset="0"/>
                                </a:rPr>
                              </m:ctrlPr>
                            </m:dPr>
                            <m:e>
                              <m:r>
                                <a:rPr lang="en-US" altLang="ja-JP" i="1">
                                  <a:latin typeface="Cambria Math" panose="02040503050406030204" pitchFamily="18" charset="0"/>
                                </a:rPr>
                                <m:t>𝑟</m:t>
                              </m:r>
                              <m:r>
                                <a:rPr lang="en-US" altLang="ja-JP" i="1">
                                  <a:latin typeface="Cambria Math" panose="02040503050406030204" pitchFamily="18" charset="0"/>
                                </a:rPr>
                                <m:t>−</m:t>
                              </m:r>
                              <m:f>
                                <m:fPr>
                                  <m:ctrlPr>
                                    <a:rPr lang="ja-JP"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2</m:t>
                                  </m:r>
                                </m:den>
                              </m:f>
                              <m:sSup>
                                <m:sSupPr>
                                  <m:ctrlPr>
                                    <a:rPr lang="ja-JP" altLang="ja-JP" i="1">
                                      <a:latin typeface="Cambria Math" panose="02040503050406030204" pitchFamily="18" charset="0"/>
                                    </a:rPr>
                                  </m:ctrlPr>
                                </m:sSupPr>
                                <m:e>
                                  <m:r>
                                    <a:rPr lang="en-US" altLang="ja-JP" i="1">
                                      <a:latin typeface="Cambria Math" panose="02040503050406030204" pitchFamily="18" charset="0"/>
                                    </a:rPr>
                                    <m:t>𝜎</m:t>
                                  </m:r>
                                </m:e>
                                <m:sup>
                                  <m:r>
                                    <a:rPr lang="en-US" altLang="ja-JP" i="1">
                                      <a:latin typeface="Cambria Math" panose="02040503050406030204" pitchFamily="18" charset="0"/>
                                    </a:rPr>
                                    <m:t>2</m:t>
                                  </m:r>
                                </m:sup>
                              </m:sSup>
                            </m:e>
                          </m:d>
                          <m:r>
                            <a:rPr lang="en-US" altLang="ja-JP" i="1">
                              <a:latin typeface="Cambria Math" panose="02040503050406030204" pitchFamily="18" charset="0"/>
                            </a:rPr>
                            <m:t>𝑇</m:t>
                          </m:r>
                          <m:r>
                            <a:rPr lang="en-US" altLang="ja-JP" i="1">
                              <a:latin typeface="Cambria Math" panose="02040503050406030204" pitchFamily="18" charset="0"/>
                            </a:rPr>
                            <m:t>+</m:t>
                          </m:r>
                          <m:r>
                            <a:rPr lang="en-US" altLang="ja-JP" i="1">
                              <a:latin typeface="Cambria Math" panose="02040503050406030204" pitchFamily="18" charset="0"/>
                            </a:rPr>
                            <m:t>𝜎</m:t>
                          </m:r>
                          <m:rad>
                            <m:radPr>
                              <m:degHide m:val="on"/>
                              <m:ctrlPr>
                                <a:rPr lang="ja-JP" altLang="ja-JP" i="1">
                                  <a:latin typeface="Cambria Math" panose="02040503050406030204" pitchFamily="18" charset="0"/>
                                </a:rPr>
                              </m:ctrlPr>
                            </m:radPr>
                            <m:deg/>
                            <m:e>
                              <m:r>
                                <a:rPr lang="en-US" altLang="ja-JP" i="1">
                                  <a:latin typeface="Cambria Math" panose="02040503050406030204" pitchFamily="18" charset="0"/>
                                </a:rPr>
                                <m:t>𝑇</m:t>
                              </m:r>
                            </m:e>
                          </m:rad>
                          <m:r>
                            <a:rPr lang="en-US" altLang="ja-JP" i="1">
                              <a:latin typeface="Cambria Math" panose="02040503050406030204" pitchFamily="18" charset="0"/>
                            </a:rPr>
                            <m:t>𝜀</m:t>
                          </m:r>
                        </m:sup>
                      </m:sSup>
                      <m:r>
                        <a:rPr lang="en-US" altLang="ja-JP" i="1">
                          <a:latin typeface="Cambria Math" panose="02040503050406030204" pitchFamily="18" charset="0"/>
                        </a:rPr>
                        <m:t>   </m:t>
                      </m:r>
                      <m:r>
                        <a:rPr lang="en-US" altLang="ja-JP" i="1">
                          <a:latin typeface="Cambria Math" panose="02040503050406030204" pitchFamily="18" charset="0"/>
                        </a:rPr>
                        <m:t>𝜀</m:t>
                      </m:r>
                      <m:r>
                        <a:rPr lang="en-US" altLang="ja-JP" i="1">
                          <a:latin typeface="Cambria Math" panose="02040503050406030204" pitchFamily="18" charset="0"/>
                        </a:rPr>
                        <m:t>~</m:t>
                      </m:r>
                      <m:r>
                        <a:rPr lang="en-US" altLang="ja-JP" i="1">
                          <a:latin typeface="Cambria Math" panose="02040503050406030204" pitchFamily="18" charset="0"/>
                        </a:rPr>
                        <m:t>𝑁</m:t>
                      </m:r>
                      <m:r>
                        <a:rPr lang="en-US" altLang="ja-JP" i="1">
                          <a:latin typeface="Cambria Math" panose="02040503050406030204" pitchFamily="18" charset="0"/>
                        </a:rPr>
                        <m:t>(0,1) (2)</m:t>
                      </m:r>
                    </m:oMath>
                  </m:oMathPara>
                </a14:m>
                <a:endParaRPr lang="ja-JP" altLang="ja-JP" dirty="0"/>
              </a:p>
              <a:p>
                <a:r>
                  <a:rPr lang="en-US" altLang="ja-JP" dirty="0"/>
                  <a:t> </a:t>
                </a:r>
                <a:endParaRPr lang="ja-JP" altLang="ja-JP"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953037" y="591476"/>
                <a:ext cx="9749307" cy="3277436"/>
              </a:xfrm>
              <a:prstGeom prst="rect">
                <a:avLst/>
              </a:prstGeom>
              <a:blipFill rotWithShape="0">
                <a:blip r:embed="rId2"/>
                <a:stretch>
                  <a:fillRect l="-500" t="-1673" r="-31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8476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1"/>
            <a:ext cx="8596668" cy="587022"/>
          </a:xfrm>
        </p:spPr>
        <p:txBody>
          <a:bodyPr>
            <a:normAutofit fontScale="90000"/>
          </a:bodyPr>
          <a:lstStyle/>
          <a:p>
            <a:r>
              <a:rPr kumimoji="1" lang="ja-JP" altLang="en-US" dirty="0" smtClean="0"/>
              <a:t>目次</a:t>
            </a:r>
            <a:endParaRPr kumimoji="1" lang="ja-JP" altLang="en-US" dirty="0"/>
          </a:p>
        </p:txBody>
      </p:sp>
      <p:sp>
        <p:nvSpPr>
          <p:cNvPr id="3" name="テキスト ボックス 2"/>
          <p:cNvSpPr txBox="1"/>
          <p:nvPr/>
        </p:nvSpPr>
        <p:spPr>
          <a:xfrm>
            <a:off x="677334" y="2257775"/>
            <a:ext cx="5700889" cy="2031325"/>
          </a:xfrm>
          <a:prstGeom prst="rect">
            <a:avLst/>
          </a:prstGeom>
          <a:noFill/>
        </p:spPr>
        <p:txBody>
          <a:bodyPr wrap="square" rtlCol="0">
            <a:spAutoFit/>
          </a:bodyPr>
          <a:lstStyle/>
          <a:p>
            <a:r>
              <a:rPr kumimoji="1" lang="ja-JP" altLang="en-US" dirty="0" smtClean="0"/>
              <a:t>・はじめに</a:t>
            </a:r>
            <a:endParaRPr kumimoji="1" lang="en-US" altLang="ja-JP" dirty="0" smtClean="0"/>
          </a:p>
          <a:p>
            <a:r>
              <a:rPr kumimoji="1" lang="ja-JP" altLang="en-US" dirty="0" smtClean="0"/>
              <a:t>・</a:t>
            </a:r>
            <a:r>
              <a:rPr kumimoji="1" lang="en-US" altLang="ja-JP" dirty="0" smtClean="0"/>
              <a:t>1.</a:t>
            </a:r>
            <a:r>
              <a:rPr kumimoji="1" lang="ja-JP" altLang="en-US" dirty="0" smtClean="0"/>
              <a:t>データ</a:t>
            </a:r>
            <a:endParaRPr kumimoji="1" lang="en-US" altLang="ja-JP" dirty="0" smtClean="0"/>
          </a:p>
          <a:p>
            <a:r>
              <a:rPr kumimoji="1" lang="ja-JP" altLang="en-US" dirty="0" smtClean="0"/>
              <a:t>・</a:t>
            </a:r>
            <a:r>
              <a:rPr kumimoji="1" lang="en-US" altLang="ja-JP" dirty="0" smtClean="0"/>
              <a:t>2.</a:t>
            </a:r>
            <a:r>
              <a:rPr kumimoji="1" lang="ja-JP" altLang="en-US" dirty="0" smtClean="0"/>
              <a:t>従来の評価方法</a:t>
            </a:r>
            <a:endParaRPr kumimoji="1" lang="en-US" altLang="ja-JP" dirty="0" smtClean="0"/>
          </a:p>
          <a:p>
            <a:r>
              <a:rPr kumimoji="1" lang="ja-JP" altLang="en-US" dirty="0" smtClean="0"/>
              <a:t>・</a:t>
            </a:r>
            <a:r>
              <a:rPr kumimoji="1" lang="en-US" altLang="ja-JP" dirty="0" smtClean="0"/>
              <a:t>3.</a:t>
            </a:r>
            <a:r>
              <a:rPr kumimoji="1" lang="ja-JP" altLang="en-US" dirty="0" smtClean="0"/>
              <a:t>今回の評価方法</a:t>
            </a:r>
            <a:endParaRPr kumimoji="1" lang="en-US" altLang="ja-JP" dirty="0" smtClean="0"/>
          </a:p>
          <a:p>
            <a:r>
              <a:rPr kumimoji="1" lang="ja-JP" altLang="en-US" dirty="0" smtClean="0"/>
              <a:t>・</a:t>
            </a:r>
            <a:r>
              <a:rPr kumimoji="1" lang="en-US" altLang="ja-JP" dirty="0" smtClean="0"/>
              <a:t>4.</a:t>
            </a:r>
            <a:r>
              <a:rPr kumimoji="1" lang="ja-JP" altLang="en-US" dirty="0" smtClean="0"/>
              <a:t>今回の評価資産と</a:t>
            </a:r>
            <a:r>
              <a:rPr kumimoji="1" lang="en-US" altLang="ja-JP" dirty="0" smtClean="0"/>
              <a:t>Efficiency test</a:t>
            </a:r>
            <a:r>
              <a:rPr kumimoji="1" lang="ja-JP" altLang="en-US" dirty="0" smtClean="0"/>
              <a:t>の実行</a:t>
            </a:r>
            <a:endParaRPr kumimoji="1" lang="en-US" altLang="ja-JP" dirty="0" smtClean="0"/>
          </a:p>
          <a:p>
            <a:r>
              <a:rPr kumimoji="1" lang="ja-JP" altLang="en-US" dirty="0" smtClean="0"/>
              <a:t>・</a:t>
            </a:r>
            <a:r>
              <a:rPr kumimoji="1" lang="en-US" altLang="ja-JP" dirty="0" smtClean="0"/>
              <a:t>5.</a:t>
            </a:r>
            <a:r>
              <a:rPr kumimoji="1" lang="ja-JP" altLang="en-US" dirty="0" smtClean="0"/>
              <a:t>結論</a:t>
            </a:r>
            <a:endParaRPr kumimoji="1" lang="en-US" altLang="ja-JP" dirty="0" smtClean="0"/>
          </a:p>
          <a:p>
            <a:r>
              <a:rPr kumimoji="1" lang="ja-JP" altLang="en-US" dirty="0" smtClean="0"/>
              <a:t>・参考文献</a:t>
            </a:r>
            <a:endParaRPr kumimoji="1" lang="en-US" altLang="ja-JP" dirty="0" smtClean="0"/>
          </a:p>
        </p:txBody>
      </p:sp>
    </p:spTree>
    <p:extLst>
      <p:ext uri="{BB962C8B-B14F-4D97-AF65-F5344CB8AC3E}">
        <p14:creationId xmlns:p14="http://schemas.microsoft.com/office/powerpoint/2010/main" val="3291669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p:cNvSpPr txBox="1"/>
              <p:nvPr/>
            </p:nvSpPr>
            <p:spPr>
              <a:xfrm>
                <a:off x="1056068" y="850006"/>
                <a:ext cx="9839459" cy="3362459"/>
              </a:xfrm>
              <a:prstGeom prst="rect">
                <a:avLst/>
              </a:prstGeom>
              <a:noFill/>
            </p:spPr>
            <p:txBody>
              <a:bodyPr wrap="square" rtlCol="0">
                <a:spAutoFit/>
              </a:bodyPr>
              <a:lstStyle/>
              <a:p>
                <a:r>
                  <a:rPr lang="ja-JP" altLang="ja-JP" dirty="0"/>
                  <a:t>式</a:t>
                </a:r>
                <a:r>
                  <a:rPr lang="en-US" altLang="ja-JP" dirty="0" smtClean="0"/>
                  <a:t>(</a:t>
                </a:r>
                <a:r>
                  <a:rPr lang="en-US" altLang="ja-JP" dirty="0"/>
                  <a:t>1</a:t>
                </a:r>
                <a:r>
                  <a:rPr lang="en-US" altLang="ja-JP" dirty="0" smtClean="0"/>
                  <a:t>)</a:t>
                </a:r>
                <a:r>
                  <a:rPr lang="ja-JP" altLang="ja-JP" dirty="0" err="1"/>
                  <a:t>、</a:t>
                </a:r>
                <a:r>
                  <a:rPr lang="en-US" altLang="ja-JP" dirty="0" smtClean="0"/>
                  <a:t>(</a:t>
                </a:r>
                <a:r>
                  <a:rPr lang="en-US" altLang="ja-JP" dirty="0"/>
                  <a:t>2</a:t>
                </a:r>
                <a:r>
                  <a:rPr lang="en-US" altLang="ja-JP" dirty="0" smtClean="0"/>
                  <a:t>)</a:t>
                </a:r>
                <a:r>
                  <a:rPr lang="ja-JP" altLang="ja-JP" dirty="0"/>
                  <a:t>よりモンテカルロシミュレーションを用いて、</a:t>
                </a:r>
                <a:r>
                  <a:rPr lang="en-US" altLang="ja-JP" dirty="0"/>
                  <a:t>(3)</a:t>
                </a:r>
                <a:r>
                  <a:rPr lang="ja-JP" altLang="ja-JP" dirty="0" err="1"/>
                  <a:t>のように</a:t>
                </a:r>
                <a:r>
                  <a:rPr lang="en-US" altLang="ja-JP" dirty="0"/>
                  <a:t>1</a:t>
                </a:r>
                <a:r>
                  <a:rPr lang="ja-JP" altLang="ja-JP" dirty="0"/>
                  <a:t>期間後の株価を</a:t>
                </a:r>
                <a:r>
                  <a:rPr lang="en-US" altLang="ja-JP" dirty="0"/>
                  <a:t>1</a:t>
                </a:r>
                <a:r>
                  <a:rPr lang="ja-JP" altLang="ja-JP" dirty="0"/>
                  <a:t>万個作成する。</a:t>
                </a:r>
              </a:p>
              <a:p>
                <a:pPr/>
                <a14:m>
                  <m:oMathPara xmlns:m="http://schemas.openxmlformats.org/officeDocument/2006/math">
                    <m:oMathParaPr>
                      <m:jc m:val="centerGroup"/>
                    </m:oMathParaPr>
                    <m:oMath xmlns:m="http://schemas.openxmlformats.org/officeDocument/2006/math">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1</m:t>
                          </m:r>
                        </m:sub>
                        <m:sup>
                          <m:r>
                            <a:rPr lang="en-US" altLang="ja-JP" i="1">
                              <a:latin typeface="Cambria Math" panose="02040503050406030204" pitchFamily="18" charset="0"/>
                            </a:rPr>
                            <m:t>(1)</m:t>
                          </m:r>
                        </m:sup>
                      </m:sSubSup>
                      <m:r>
                        <a:rPr lang="en-US" altLang="ja-JP">
                          <a:latin typeface="Cambria Math" panose="02040503050406030204" pitchFamily="18" charset="0"/>
                        </a:rPr>
                        <m:t>,</m:t>
                      </m:r>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1</m:t>
                          </m:r>
                        </m:sub>
                        <m:sup>
                          <m:r>
                            <a:rPr lang="en-US" altLang="ja-JP" i="1">
                              <a:latin typeface="Cambria Math" panose="02040503050406030204" pitchFamily="18" charset="0"/>
                            </a:rPr>
                            <m:t>(2)</m:t>
                          </m:r>
                        </m:sup>
                      </m:sSubSup>
                      <m:r>
                        <a:rPr lang="en-US" altLang="ja-JP" i="1">
                          <a:latin typeface="Cambria Math" panose="02040503050406030204" pitchFamily="18" charset="0"/>
                        </a:rPr>
                        <m:t>,</m:t>
                      </m:r>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1</m:t>
                          </m:r>
                        </m:sub>
                        <m:sup>
                          <m:r>
                            <a:rPr lang="en-US" altLang="ja-JP" i="1">
                              <a:latin typeface="Cambria Math" panose="02040503050406030204" pitchFamily="18" charset="0"/>
                            </a:rPr>
                            <m:t>(3)</m:t>
                          </m:r>
                        </m:sup>
                      </m:sSubSup>
                      <m:r>
                        <a:rPr lang="en-US" altLang="ja-JP" i="1">
                          <a:latin typeface="Cambria Math" panose="02040503050406030204" pitchFamily="18" charset="0"/>
                        </a:rPr>
                        <m:t>,⋯</m:t>
                      </m:r>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1</m:t>
                          </m:r>
                        </m:sub>
                        <m:sup>
                          <m:d>
                            <m:dPr>
                              <m:ctrlPr>
                                <a:rPr lang="ja-JP" altLang="ja-JP" i="1">
                                  <a:latin typeface="Cambria Math" panose="02040503050406030204" pitchFamily="18" charset="0"/>
                                </a:rPr>
                              </m:ctrlPr>
                            </m:dPr>
                            <m:e>
                              <m:r>
                                <a:rPr lang="en-US" altLang="ja-JP" i="1">
                                  <a:latin typeface="Cambria Math" panose="02040503050406030204" pitchFamily="18" charset="0"/>
                                </a:rPr>
                                <m:t>𝑛</m:t>
                              </m:r>
                            </m:e>
                          </m:d>
                        </m:sup>
                      </m:sSubSup>
                      <m:r>
                        <a:rPr lang="en-US" altLang="ja-JP">
                          <a:latin typeface="Cambria Math" panose="02040503050406030204" pitchFamily="18" charset="0"/>
                        </a:rPr>
                        <m:t> (3)</m:t>
                      </m:r>
                    </m:oMath>
                  </m:oMathPara>
                </a14:m>
                <a:endParaRPr lang="ja-JP" altLang="ja-JP" dirty="0"/>
              </a:p>
              <a:p>
                <a:r>
                  <a:rPr lang="en-US" altLang="ja-JP" dirty="0"/>
                  <a:t> </a:t>
                </a:r>
                <a:endParaRPr lang="ja-JP" altLang="ja-JP" dirty="0"/>
              </a:p>
              <a:p>
                <a:r>
                  <a:rPr lang="ja-JP" altLang="ja-JP" dirty="0"/>
                  <a:t>この</a:t>
                </a:r>
                <a:r>
                  <a:rPr lang="en-US" altLang="ja-JP" dirty="0" smtClean="0"/>
                  <a:t>(</a:t>
                </a:r>
                <a:r>
                  <a:rPr lang="en-US" altLang="ja-JP" dirty="0"/>
                  <a:t>3</a:t>
                </a:r>
                <a:r>
                  <a:rPr lang="en-US" altLang="ja-JP" dirty="0" smtClean="0"/>
                  <a:t>)</a:t>
                </a:r>
                <a:r>
                  <a:rPr lang="ja-JP" altLang="ja-JP" dirty="0"/>
                  <a:t>で作成した株価のペイオフに対応する、</a:t>
                </a:r>
                <a:r>
                  <a:rPr lang="en-US" altLang="ja-JP" dirty="0"/>
                  <a:t>Hedge Fund</a:t>
                </a:r>
                <a:r>
                  <a:rPr lang="ja-JP" altLang="ja-JP" dirty="0"/>
                  <a:t>のペイオフを計算し、平均し、リスクフリーレートで割り引く。式は</a:t>
                </a:r>
                <a:r>
                  <a:rPr lang="en-US" altLang="ja-JP" dirty="0" smtClean="0"/>
                  <a:t>(</a:t>
                </a:r>
                <a:r>
                  <a:rPr lang="en-US" altLang="ja-JP" dirty="0"/>
                  <a:t>4</a:t>
                </a:r>
                <a:r>
                  <a:rPr lang="en-US" altLang="ja-JP" dirty="0" smtClean="0"/>
                  <a:t>)</a:t>
                </a:r>
                <a:r>
                  <a:rPr lang="ja-JP" altLang="ja-JP" dirty="0" err="1"/>
                  <a:t>のように</a:t>
                </a:r>
                <a:r>
                  <a:rPr lang="ja-JP" altLang="ja-JP" dirty="0"/>
                  <a:t>表すことが出来る。</a:t>
                </a:r>
                <a14:m>
                  <m:oMath xmlns:m="http://schemas.openxmlformats.org/officeDocument/2006/math">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1</m:t>
                        </m:r>
                      </m:sub>
                      <m:sup>
                        <m:r>
                          <a:rPr lang="en-US" altLang="ja-JP" i="1">
                            <a:latin typeface="Cambria Math" panose="02040503050406030204" pitchFamily="18" charset="0"/>
                          </a:rPr>
                          <m:t>(</m:t>
                        </m:r>
                        <m:r>
                          <a:rPr lang="en-US" altLang="ja-JP" i="1">
                            <a:latin typeface="Cambria Math" panose="02040503050406030204" pitchFamily="18" charset="0"/>
                          </a:rPr>
                          <m:t>𝑛</m:t>
                        </m:r>
                        <m:r>
                          <a:rPr lang="en-US" altLang="ja-JP" i="1">
                            <a:latin typeface="Cambria Math" panose="02040503050406030204" pitchFamily="18" charset="0"/>
                          </a:rPr>
                          <m:t>)</m:t>
                        </m:r>
                      </m:sup>
                    </m:sSubSup>
                  </m:oMath>
                </a14:m>
                <a:r>
                  <a:rPr lang="ja-JP" altLang="ja-JP" dirty="0" err="1"/>
                  <a:t>はモンテカルロ</a:t>
                </a:r>
                <a:r>
                  <a:rPr lang="ja-JP" altLang="ja-JP" dirty="0"/>
                  <a:t>シミュレーションによる</a:t>
                </a:r>
                <a:r>
                  <a:rPr lang="en-US" altLang="ja-JP" dirty="0"/>
                  <a:t>1</a:t>
                </a:r>
                <a:r>
                  <a:rPr lang="ja-JP" altLang="ja-JP" dirty="0"/>
                  <a:t>期間後のペイオフ、</a:t>
                </a:r>
                <a14:m>
                  <m:oMath xmlns:m="http://schemas.openxmlformats.org/officeDocument/2006/math">
                    <m:r>
                      <m:rPr>
                        <m:sty m:val="p"/>
                      </m:rPr>
                      <a:rPr lang="en-US" altLang="ja-JP">
                        <a:latin typeface="Cambria Math" panose="02040503050406030204" pitchFamily="18" charset="0"/>
                      </a:rPr>
                      <m:t>f</m:t>
                    </m:r>
                    <m:d>
                      <m:dPr>
                        <m:ctrlPr>
                          <a:rPr lang="ja-JP" altLang="ja-JP" i="1">
                            <a:latin typeface="Cambria Math" panose="02040503050406030204" pitchFamily="18" charset="0"/>
                          </a:rPr>
                        </m:ctrlPr>
                      </m:dPr>
                      <m:e>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1</m:t>
                            </m:r>
                          </m:sub>
                          <m:sup>
                            <m:d>
                              <m:dPr>
                                <m:ctrlPr>
                                  <a:rPr lang="ja-JP" altLang="ja-JP" i="1">
                                    <a:latin typeface="Cambria Math" panose="02040503050406030204" pitchFamily="18" charset="0"/>
                                  </a:rPr>
                                </m:ctrlPr>
                              </m:dPr>
                              <m:e>
                                <m:r>
                                  <a:rPr lang="en-US" altLang="ja-JP" i="1">
                                    <a:latin typeface="Cambria Math" panose="02040503050406030204" pitchFamily="18" charset="0"/>
                                  </a:rPr>
                                  <m:t>𝑛</m:t>
                                </m:r>
                              </m:e>
                            </m:d>
                          </m:sup>
                        </m:sSubSup>
                      </m:e>
                    </m:d>
                  </m:oMath>
                </a14:m>
                <a:r>
                  <a:rPr lang="ja-JP" altLang="ja-JP" dirty="0"/>
                  <a:t>はヘッジファンドのペイオフである。</a:t>
                </a:r>
              </a:p>
              <a:p>
                <a:r>
                  <a:rPr lang="en-US" altLang="ja-JP" dirty="0"/>
                  <a:t> </a:t>
                </a:r>
                <a:endParaRPr lang="ja-JP" altLang="ja-JP" dirty="0"/>
              </a:p>
              <a:p>
                <a:pPr/>
                <a14:m>
                  <m:oMathPara xmlns:m="http://schemas.openxmlformats.org/officeDocument/2006/math">
                    <m:oMathParaPr>
                      <m:jc m:val="centerGroup"/>
                    </m:oMathParaPr>
                    <m:oMath xmlns:m="http://schemas.openxmlformats.org/officeDocument/2006/math">
                      <m:f>
                        <m:fPr>
                          <m:ctrlPr>
                            <a:rPr lang="ja-JP"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10000</m:t>
                          </m:r>
                        </m:den>
                      </m:f>
                      <m:nary>
                        <m:naryPr>
                          <m:chr m:val="∑"/>
                          <m:limLoc m:val="undOvr"/>
                          <m:ctrlPr>
                            <a:rPr lang="ja-JP" altLang="ja-JP" i="1">
                              <a:latin typeface="Cambria Math" panose="02040503050406030204" pitchFamily="18" charset="0"/>
                            </a:rPr>
                          </m:ctrlPr>
                        </m:naryPr>
                        <m:sub>
                          <m:r>
                            <a:rPr lang="en-US" altLang="ja-JP" i="1">
                              <a:latin typeface="Cambria Math" panose="02040503050406030204" pitchFamily="18" charset="0"/>
                            </a:rPr>
                            <m:t>𝑛</m:t>
                          </m:r>
                          <m:r>
                            <a:rPr lang="en-US" altLang="ja-JP" i="1">
                              <a:latin typeface="Cambria Math" panose="02040503050406030204" pitchFamily="18" charset="0"/>
                            </a:rPr>
                            <m:t>=1</m:t>
                          </m:r>
                        </m:sub>
                        <m:sup>
                          <m:r>
                            <a:rPr lang="en-US" altLang="ja-JP" i="1">
                              <a:latin typeface="Cambria Math" panose="02040503050406030204" pitchFamily="18" charset="0"/>
                            </a:rPr>
                            <m:t>10000</m:t>
                          </m:r>
                        </m:sup>
                        <m:e>
                          <m:r>
                            <a:rPr lang="en-US" altLang="ja-JP" i="1">
                              <a:latin typeface="Cambria Math" panose="02040503050406030204" pitchFamily="18" charset="0"/>
                            </a:rPr>
                            <m:t>𝑓</m:t>
                          </m:r>
                          <m:d>
                            <m:dPr>
                              <m:ctrlPr>
                                <a:rPr lang="ja-JP" altLang="ja-JP" i="1">
                                  <a:latin typeface="Cambria Math" panose="02040503050406030204" pitchFamily="18" charset="0"/>
                                </a:rPr>
                              </m:ctrlPr>
                            </m:dPr>
                            <m:e>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1</m:t>
                                  </m:r>
                                </m:sub>
                                <m:sup>
                                  <m:d>
                                    <m:dPr>
                                      <m:ctrlPr>
                                        <a:rPr lang="ja-JP" altLang="ja-JP" i="1">
                                          <a:latin typeface="Cambria Math" panose="02040503050406030204" pitchFamily="18" charset="0"/>
                                        </a:rPr>
                                      </m:ctrlPr>
                                    </m:dPr>
                                    <m:e>
                                      <m:r>
                                        <a:rPr lang="en-US" altLang="ja-JP" i="1">
                                          <a:latin typeface="Cambria Math" panose="02040503050406030204" pitchFamily="18" charset="0"/>
                                        </a:rPr>
                                        <m:t>𝑛</m:t>
                                      </m:r>
                                    </m:e>
                                  </m:d>
                                </m:sup>
                              </m:sSubSup>
                            </m:e>
                          </m:d>
                          <m:r>
                            <a:rPr lang="en-US" altLang="ja-JP" i="1">
                              <a:latin typeface="Cambria Math" panose="02040503050406030204" pitchFamily="18" charset="0"/>
                            </a:rPr>
                            <m:t>×</m:t>
                          </m:r>
                          <m:sSup>
                            <m:sSupPr>
                              <m:ctrlPr>
                                <a:rPr lang="ja-JP"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r>
                                <a:rPr lang="en-US" altLang="ja-JP" i="1">
                                  <a:latin typeface="Cambria Math" panose="02040503050406030204" pitchFamily="18" charset="0"/>
                                </a:rPr>
                                <m:t>𝑟𝑇</m:t>
                              </m:r>
                            </m:sup>
                          </m:sSup>
                        </m:e>
                      </m:nary>
                      <m:r>
                        <a:rPr lang="en-US" altLang="ja-JP" i="1">
                          <a:latin typeface="Cambria Math" panose="02040503050406030204" pitchFamily="18" charset="0"/>
                        </a:rPr>
                        <m:t> (4)</m:t>
                      </m:r>
                    </m:oMath>
                  </m:oMathPara>
                </a14:m>
                <a:endParaRPr lang="ja-JP" altLang="ja-JP"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056068" y="850006"/>
                <a:ext cx="9839459" cy="3362459"/>
              </a:xfrm>
              <a:prstGeom prst="rect">
                <a:avLst/>
              </a:prstGeom>
              <a:blipFill rotWithShape="0">
                <a:blip r:embed="rId2"/>
                <a:stretch>
                  <a:fillRect l="-496" t="-1630" r="-12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7697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17431" y="1236372"/>
            <a:ext cx="8448541" cy="2308324"/>
          </a:xfrm>
          <a:prstGeom prst="rect">
            <a:avLst/>
          </a:prstGeom>
          <a:noFill/>
        </p:spPr>
        <p:txBody>
          <a:bodyPr wrap="square" rtlCol="0">
            <a:spAutoFit/>
          </a:bodyPr>
          <a:lstStyle/>
          <a:p>
            <a:r>
              <a:rPr kumimoji="1" lang="ja-JP" altLang="en-US" dirty="0" smtClean="0"/>
              <a:t>　何をやりたいのか簡単に例を用いて説明する。サイコロとコインのギャンブルを考える。一見、二つとも異なるギャンブルのように見えるが、複製することにより同じギャンブルにする事が可能になる。（</a:t>
            </a:r>
            <a:r>
              <a:rPr kumimoji="1" lang="en-US" altLang="ja-JP" dirty="0" smtClean="0"/>
              <a:t>Step2)</a:t>
            </a:r>
            <a:r>
              <a:rPr kumimoji="1" lang="ja-JP" altLang="en-US" dirty="0" smtClean="0"/>
              <a:t>具体的にはサイコロの偶数が出たら</a:t>
            </a:r>
            <a:r>
              <a:rPr kumimoji="1" lang="en-US" altLang="ja-JP" dirty="0" smtClean="0"/>
              <a:t>10</a:t>
            </a:r>
            <a:r>
              <a:rPr kumimoji="1" lang="ja-JP" altLang="en-US" dirty="0" smtClean="0"/>
              <a:t>円、奇数が出たら</a:t>
            </a:r>
            <a:r>
              <a:rPr kumimoji="1" lang="en-US" altLang="ja-JP" dirty="0" smtClean="0"/>
              <a:t>0</a:t>
            </a:r>
            <a:r>
              <a:rPr kumimoji="1" lang="ja-JP" altLang="en-US" dirty="0" smtClean="0"/>
              <a:t>円貰えると考える。そこでコインを用いてサイコロのギャンブルを複製する。つまりはコインが表が出たら</a:t>
            </a:r>
            <a:r>
              <a:rPr kumimoji="1" lang="en-US" altLang="ja-JP" dirty="0" smtClean="0"/>
              <a:t>10</a:t>
            </a:r>
            <a:r>
              <a:rPr kumimoji="1" lang="ja-JP" altLang="en-US" dirty="0" smtClean="0"/>
              <a:t>円、裏が出たら</a:t>
            </a:r>
            <a:r>
              <a:rPr kumimoji="1" lang="en-US" altLang="ja-JP" dirty="0" smtClean="0"/>
              <a:t>0</a:t>
            </a:r>
            <a:r>
              <a:rPr kumimoji="1" lang="ja-JP" altLang="en-US" dirty="0" smtClean="0"/>
              <a:t>円という具合になる。結果同じ期待値のギャンブルが出来上がるが、それぞれの参加手数料が異なるとするとどちらかが割安で行えるはずである。この参加料を計算する。（</a:t>
            </a:r>
            <a:r>
              <a:rPr kumimoji="1" lang="en-US" altLang="ja-JP" dirty="0" smtClean="0"/>
              <a:t>Step3</a:t>
            </a:r>
            <a:r>
              <a:rPr kumimoji="1" lang="ja-JP" altLang="en-US" dirty="0" smtClean="0"/>
              <a:t>）</a:t>
            </a:r>
            <a:endParaRPr kumimoji="1" lang="en-US" altLang="ja-JP" dirty="0" smtClean="0"/>
          </a:p>
        </p:txBody>
      </p:sp>
    </p:spTree>
    <p:extLst>
      <p:ext uri="{BB962C8B-B14F-4D97-AF65-F5344CB8AC3E}">
        <p14:creationId xmlns:p14="http://schemas.microsoft.com/office/powerpoint/2010/main" val="180043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32178"/>
          </a:xfrm>
        </p:spPr>
        <p:txBody>
          <a:bodyPr>
            <a:normAutofit fontScale="90000"/>
          </a:bodyPr>
          <a:lstStyle/>
          <a:p>
            <a:r>
              <a:rPr lang="en-US" altLang="ja-JP" dirty="0" smtClean="0"/>
              <a:t>4.</a:t>
            </a:r>
            <a:r>
              <a:rPr lang="ja-JP" altLang="en-US" dirty="0" smtClean="0"/>
              <a:t>今回の評価資産と</a:t>
            </a:r>
            <a:r>
              <a:rPr lang="en-US" altLang="ja-JP" dirty="0" smtClean="0"/>
              <a:t>Efficiency test</a:t>
            </a:r>
            <a:r>
              <a:rPr lang="ja-JP" altLang="en-US" dirty="0" smtClean="0"/>
              <a:t>の実行</a:t>
            </a:r>
            <a:endParaRPr kumimoji="1" lang="ja-JP" altLang="en-US" dirty="0"/>
          </a:p>
        </p:txBody>
      </p:sp>
      <p:sp>
        <p:nvSpPr>
          <p:cNvPr id="3" name="テキスト ボックス 2"/>
          <p:cNvSpPr txBox="1"/>
          <p:nvPr/>
        </p:nvSpPr>
        <p:spPr>
          <a:xfrm>
            <a:off x="699911" y="1896533"/>
            <a:ext cx="8658578" cy="1200329"/>
          </a:xfrm>
          <a:prstGeom prst="rect">
            <a:avLst/>
          </a:prstGeom>
          <a:noFill/>
        </p:spPr>
        <p:txBody>
          <a:bodyPr wrap="square" rtlCol="0">
            <a:spAutoFit/>
          </a:bodyPr>
          <a:lstStyle/>
          <a:p>
            <a:r>
              <a:rPr kumimoji="1" lang="ja-JP" altLang="en-US" dirty="0" smtClean="0"/>
              <a:t>　今回の評価対象として</a:t>
            </a:r>
            <a:r>
              <a:rPr kumimoji="1" lang="en-US" altLang="ja-JP" dirty="0" smtClean="0"/>
              <a:t>CBOE</a:t>
            </a:r>
            <a:r>
              <a:rPr kumimoji="1" lang="ja-JP" altLang="en-US" dirty="0"/>
              <a:t> </a:t>
            </a:r>
            <a:r>
              <a:rPr kumimoji="1" lang="en-US" altLang="ja-JP" dirty="0" smtClean="0"/>
              <a:t>Binary Option </a:t>
            </a:r>
            <a:r>
              <a:rPr kumimoji="1" lang="en-US" altLang="ja-JP" dirty="0" err="1" smtClean="0"/>
              <a:t>Volaitility</a:t>
            </a:r>
            <a:r>
              <a:rPr kumimoji="1" lang="ja-JP" altLang="en-US" dirty="0" smtClean="0"/>
              <a:t>を対象とする。</a:t>
            </a:r>
            <a:endParaRPr kumimoji="1" lang="en-US" altLang="ja-JP" dirty="0" smtClean="0"/>
          </a:p>
          <a:p>
            <a:r>
              <a:rPr kumimoji="1" lang="ja-JP" altLang="en-US" dirty="0" smtClean="0"/>
              <a:t>何故この通貨なのか。</a:t>
            </a:r>
            <a:endParaRPr kumimoji="1" lang="en-US" altLang="ja-JP" dirty="0" smtClean="0"/>
          </a:p>
          <a:p>
            <a:r>
              <a:rPr kumimoji="1" lang="ja-JP" altLang="en-US" dirty="0"/>
              <a:t>　</a:t>
            </a:r>
            <a:r>
              <a:rPr kumimoji="1" lang="ja-JP" altLang="en-US" dirty="0" smtClean="0"/>
              <a:t>→歪度と尖度がベンチマークであるＳ＆Ｐと比べて大きな値を取っている為に正規分布に従っていないと判断した為。</a:t>
            </a:r>
            <a:endParaRPr kumimoji="1" lang="ja-JP" altLang="en-US" dirty="0"/>
          </a:p>
        </p:txBody>
      </p:sp>
      <p:sp>
        <p:nvSpPr>
          <p:cNvPr id="4" name="テキスト ボックス 3"/>
          <p:cNvSpPr txBox="1"/>
          <p:nvPr/>
        </p:nvSpPr>
        <p:spPr>
          <a:xfrm>
            <a:off x="699911" y="3428451"/>
            <a:ext cx="7753082" cy="646331"/>
          </a:xfrm>
          <a:prstGeom prst="rect">
            <a:avLst/>
          </a:prstGeom>
          <a:noFill/>
        </p:spPr>
        <p:txBody>
          <a:bodyPr wrap="square" rtlCol="0">
            <a:spAutoFit/>
          </a:bodyPr>
          <a:lstStyle/>
          <a:p>
            <a:r>
              <a:rPr kumimoji="1" lang="ja-JP" altLang="en-US" dirty="0" smtClean="0"/>
              <a:t>　また経験分布と正規分布のグラフを比べてみたものをグラフを示す。このグラフから経験分布の方が中央に値が集まっており、歪なのがわかる。</a:t>
            </a:r>
            <a:endParaRPr kumimoji="1" lang="ja-JP" altLang="en-US" dirty="0"/>
          </a:p>
        </p:txBody>
      </p:sp>
    </p:spTree>
    <p:extLst>
      <p:ext uri="{BB962C8B-B14F-4D97-AF65-F5344CB8AC3E}">
        <p14:creationId xmlns:p14="http://schemas.microsoft.com/office/powerpoint/2010/main" val="1256470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8794" y="1030310"/>
            <a:ext cx="2994338" cy="461665"/>
          </a:xfrm>
          <a:prstGeom prst="rect">
            <a:avLst/>
          </a:prstGeom>
          <a:noFill/>
        </p:spPr>
        <p:txBody>
          <a:bodyPr wrap="square" rtlCol="0">
            <a:spAutoFit/>
          </a:bodyPr>
          <a:lstStyle/>
          <a:p>
            <a:r>
              <a:rPr kumimoji="1" lang="en-US" altLang="ja-JP" sz="2400" dirty="0" smtClean="0"/>
              <a:t>S</a:t>
            </a:r>
            <a:r>
              <a:rPr kumimoji="1" lang="ja-JP" altLang="en-US" sz="2400" dirty="0" smtClean="0"/>
              <a:t>＆</a:t>
            </a:r>
            <a:r>
              <a:rPr kumimoji="1" lang="en-US" altLang="ja-JP" sz="2400" dirty="0" smtClean="0"/>
              <a:t>P</a:t>
            </a:r>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814280690"/>
              </p:ext>
            </p:extLst>
          </p:nvPr>
        </p:nvGraphicFramePr>
        <p:xfrm>
          <a:off x="978794" y="1509376"/>
          <a:ext cx="3039414" cy="857788"/>
        </p:xfrm>
        <a:graphic>
          <a:graphicData uri="http://schemas.openxmlformats.org/drawingml/2006/table">
            <a:tbl>
              <a:tblPr>
                <a:tableStyleId>{5C22544A-7EE6-4342-B048-85BDC9FD1C3A}</a:tableStyleId>
              </a:tblPr>
              <a:tblGrid>
                <a:gridCol w="1437789"/>
                <a:gridCol w="1601625"/>
              </a:tblGrid>
              <a:tr h="437882">
                <a:tc>
                  <a:txBody>
                    <a:bodyPr/>
                    <a:lstStyle/>
                    <a:p>
                      <a:pPr algn="l" fontAlgn="ctr"/>
                      <a:r>
                        <a:rPr lang="ja-JP" altLang="en-US" sz="2000" u="none" strike="noStrike" dirty="0">
                          <a:effectLst/>
                        </a:rPr>
                        <a:t>尖度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effectLst/>
                        </a:rPr>
                        <a:t>0.143594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419906">
                <a:tc>
                  <a:txBody>
                    <a:bodyPr/>
                    <a:lstStyle/>
                    <a:p>
                      <a:pPr algn="l" fontAlgn="ctr"/>
                      <a:r>
                        <a:rPr lang="ja-JP" altLang="en-US" sz="2000" u="none" strike="noStrike" dirty="0">
                          <a:effectLst/>
                        </a:rPr>
                        <a:t>歪度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effectLst/>
                        </a:rPr>
                        <a:t>-0.1928</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5" name="テキスト ボックス 4"/>
          <p:cNvSpPr txBox="1"/>
          <p:nvPr/>
        </p:nvSpPr>
        <p:spPr>
          <a:xfrm>
            <a:off x="4461041" y="1030310"/>
            <a:ext cx="3760631" cy="400110"/>
          </a:xfrm>
          <a:prstGeom prst="rect">
            <a:avLst/>
          </a:prstGeom>
          <a:noFill/>
        </p:spPr>
        <p:txBody>
          <a:bodyPr wrap="square" rtlCol="0">
            <a:spAutoFit/>
          </a:bodyPr>
          <a:lstStyle/>
          <a:p>
            <a:r>
              <a:rPr kumimoji="1" lang="en-US" altLang="ja-JP" sz="2000" smtClean="0"/>
              <a:t>CBOE</a:t>
            </a:r>
            <a:r>
              <a:rPr kumimoji="1" lang="ja-JP" altLang="en-US" sz="2000"/>
              <a:t> </a:t>
            </a:r>
            <a:r>
              <a:rPr kumimoji="1" lang="en-US" altLang="ja-JP" sz="2000" smtClean="0"/>
              <a:t>Binary Option Volatility</a:t>
            </a:r>
          </a:p>
        </p:txBody>
      </p:sp>
      <p:sp>
        <p:nvSpPr>
          <p:cNvPr id="6" name="正方形/長方形 5"/>
          <p:cNvSpPr/>
          <p:nvPr/>
        </p:nvSpPr>
        <p:spPr>
          <a:xfrm>
            <a:off x="978794" y="2896604"/>
            <a:ext cx="3039414" cy="369332"/>
          </a:xfrm>
          <a:prstGeom prst="rect">
            <a:avLst/>
          </a:prstGeom>
        </p:spPr>
        <p:txBody>
          <a:bodyPr wrap="square">
            <a:spAutoFit/>
          </a:bodyPr>
          <a:lstStyle/>
          <a:p>
            <a:r>
              <a:rPr lang="ja-JP" altLang="en-US" b="1" u="sng">
                <a:solidFill>
                  <a:srgbClr val="000000"/>
                </a:solidFill>
                <a:latin typeface="ＭＳ Ｐゴシック" panose="020B0600070205080204" pitchFamily="50" charset="-128"/>
                <a:ea typeface="ＭＳ Ｐゴシック" panose="020B0600070205080204" pitchFamily="50" charset="-128"/>
              </a:rPr>
              <a:t>相関係数</a:t>
            </a:r>
            <a:r>
              <a:rPr lang="ja-JP" altLang="en-US" b="1" u="sng"/>
              <a:t> </a:t>
            </a:r>
            <a:r>
              <a:rPr lang="en-US" altLang="ja-JP" b="1" u="sng">
                <a:solidFill>
                  <a:srgbClr val="000000"/>
                </a:solidFill>
                <a:latin typeface="ＭＳ Ｐゴシック" panose="020B0600070205080204" pitchFamily="50" charset="-128"/>
                <a:ea typeface="ＭＳ Ｐゴシック" panose="020B0600070205080204" pitchFamily="50" charset="-128"/>
              </a:rPr>
              <a:t>-0.02335</a:t>
            </a:r>
            <a:r>
              <a:rPr lang="ja-JP" altLang="en-US" b="1" u="sng"/>
              <a:t> </a:t>
            </a:r>
          </a:p>
        </p:txBody>
      </p:sp>
      <p:graphicFrame>
        <p:nvGraphicFramePr>
          <p:cNvPr id="7" name="表 6"/>
          <p:cNvGraphicFramePr>
            <a:graphicFrameLocks noGrp="1"/>
          </p:cNvGraphicFramePr>
          <p:nvPr>
            <p:extLst>
              <p:ext uri="{D42A27DB-BD31-4B8C-83A1-F6EECF244321}">
                <p14:modId xmlns:p14="http://schemas.microsoft.com/office/powerpoint/2010/main" val="1170333115"/>
              </p:ext>
            </p:extLst>
          </p:nvPr>
        </p:nvGraphicFramePr>
        <p:xfrm>
          <a:off x="4461041" y="1547851"/>
          <a:ext cx="3321194" cy="783224"/>
        </p:xfrm>
        <a:graphic>
          <a:graphicData uri="http://schemas.openxmlformats.org/drawingml/2006/table">
            <a:tbl>
              <a:tblPr>
                <a:tableStyleId>{5C22544A-7EE6-4342-B048-85BDC9FD1C3A}</a:tableStyleId>
              </a:tblPr>
              <a:tblGrid>
                <a:gridCol w="1660597"/>
                <a:gridCol w="1660597"/>
              </a:tblGrid>
              <a:tr h="391612">
                <a:tc>
                  <a:txBody>
                    <a:bodyPr/>
                    <a:lstStyle/>
                    <a:p>
                      <a:pPr algn="l" fontAlgn="ctr"/>
                      <a:r>
                        <a:rPr lang="ja-JP" altLang="en-US" sz="2000" u="none" strike="noStrike">
                          <a:effectLst/>
                        </a:rPr>
                        <a:t>歪度</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a:effectLst/>
                        </a:rPr>
                        <a:t>-0.5363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91612">
                <a:tc>
                  <a:txBody>
                    <a:bodyPr/>
                    <a:lstStyle/>
                    <a:p>
                      <a:pPr algn="l" fontAlgn="ctr"/>
                      <a:r>
                        <a:rPr lang="ja-JP" altLang="en-US" sz="2000" u="none" strike="noStrike">
                          <a:effectLst/>
                        </a:rPr>
                        <a:t>尖度</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a:effectLst/>
                        </a:rPr>
                        <a:t>0.117927</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3655241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656478280"/>
              </p:ext>
            </p:extLst>
          </p:nvPr>
        </p:nvGraphicFramePr>
        <p:xfrm>
          <a:off x="1017431" y="837127"/>
          <a:ext cx="8435662" cy="5048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626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2732" y="1017431"/>
            <a:ext cx="1236372" cy="400110"/>
          </a:xfrm>
          <a:prstGeom prst="rect">
            <a:avLst/>
          </a:prstGeom>
          <a:noFill/>
        </p:spPr>
        <p:txBody>
          <a:bodyPr wrap="square" rtlCol="0">
            <a:spAutoFit/>
          </a:bodyPr>
          <a:lstStyle/>
          <a:p>
            <a:r>
              <a:rPr kumimoji="1" lang="ja-JP" altLang="en-US" sz="2000" dirty="0" smtClean="0"/>
              <a:t>金先物</a:t>
            </a:r>
            <a:endParaRPr kumimoji="1" lang="ja-JP" altLang="en-US" sz="2000" dirty="0"/>
          </a:p>
        </p:txBody>
      </p:sp>
      <p:graphicFrame>
        <p:nvGraphicFramePr>
          <p:cNvPr id="3" name="表 2"/>
          <p:cNvGraphicFramePr>
            <a:graphicFrameLocks noGrp="1"/>
          </p:cNvGraphicFramePr>
          <p:nvPr>
            <p:extLst>
              <p:ext uri="{D42A27DB-BD31-4B8C-83A1-F6EECF244321}">
                <p14:modId xmlns:p14="http://schemas.microsoft.com/office/powerpoint/2010/main" val="2327319205"/>
              </p:ext>
            </p:extLst>
          </p:nvPr>
        </p:nvGraphicFramePr>
        <p:xfrm>
          <a:off x="772732" y="1583529"/>
          <a:ext cx="3103808" cy="649176"/>
        </p:xfrm>
        <a:graphic>
          <a:graphicData uri="http://schemas.openxmlformats.org/drawingml/2006/table">
            <a:tbl>
              <a:tblPr>
                <a:tableStyleId>{5C22544A-7EE6-4342-B048-85BDC9FD1C3A}</a:tableStyleId>
              </a:tblPr>
              <a:tblGrid>
                <a:gridCol w="1181672"/>
                <a:gridCol w="68401"/>
                <a:gridCol w="1853735"/>
              </a:tblGrid>
              <a:tr h="334851">
                <a:tc>
                  <a:txBody>
                    <a:bodyPr/>
                    <a:lstStyle/>
                    <a:p>
                      <a:pPr algn="l" fontAlgn="ctr"/>
                      <a:r>
                        <a:rPr lang="ja-JP" altLang="en-US" sz="2000" u="none" strike="noStrike" dirty="0">
                          <a:effectLst/>
                        </a:rPr>
                        <a:t>尖度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effectLst/>
                        </a:rPr>
                        <a:t>-0.1140797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0">
                <a:tc>
                  <a:txBody>
                    <a:bodyPr/>
                    <a:lstStyle/>
                    <a:p>
                      <a:pPr algn="l" fontAlgn="ctr"/>
                      <a:r>
                        <a:rPr lang="ja-JP" altLang="en-US" sz="2000" u="none" strike="noStrike" dirty="0">
                          <a:effectLst/>
                        </a:rPr>
                        <a:t>歪度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effectLst/>
                        </a:rPr>
                        <a:t>0.21939148</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710530869"/>
              </p:ext>
            </p:extLst>
          </p:nvPr>
        </p:nvGraphicFramePr>
        <p:xfrm>
          <a:off x="5037191" y="1583529"/>
          <a:ext cx="3102256" cy="649176"/>
        </p:xfrm>
        <a:graphic>
          <a:graphicData uri="http://schemas.openxmlformats.org/drawingml/2006/table">
            <a:tbl>
              <a:tblPr>
                <a:tableStyleId>{5C22544A-7EE6-4342-B048-85BDC9FD1C3A}</a:tableStyleId>
              </a:tblPr>
              <a:tblGrid>
                <a:gridCol w="1551128"/>
                <a:gridCol w="1551128"/>
              </a:tblGrid>
              <a:tr h="324588">
                <a:tc>
                  <a:txBody>
                    <a:bodyPr/>
                    <a:lstStyle/>
                    <a:p>
                      <a:pPr algn="l" fontAlgn="ctr"/>
                      <a:r>
                        <a:rPr lang="ja-JP" altLang="en-US" sz="2000" u="none" strike="noStrike" dirty="0">
                          <a:effectLst/>
                        </a:rPr>
                        <a:t>歪度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effectLst/>
                        </a:rPr>
                        <a:t>0.098157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24588">
                <a:tc>
                  <a:txBody>
                    <a:bodyPr/>
                    <a:lstStyle/>
                    <a:p>
                      <a:pPr algn="l" fontAlgn="ctr"/>
                      <a:r>
                        <a:rPr lang="ja-JP" altLang="en-US" sz="2000" u="none" strike="noStrike" dirty="0">
                          <a:effectLst/>
                        </a:rPr>
                        <a:t>尖度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effectLst/>
                        </a:rPr>
                        <a:t>-0.3207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5" name="テキスト ボックス 4"/>
          <p:cNvSpPr txBox="1"/>
          <p:nvPr/>
        </p:nvSpPr>
        <p:spPr>
          <a:xfrm>
            <a:off x="4967133" y="1062940"/>
            <a:ext cx="1621186" cy="400110"/>
          </a:xfrm>
          <a:prstGeom prst="rect">
            <a:avLst/>
          </a:prstGeom>
          <a:noFill/>
        </p:spPr>
        <p:txBody>
          <a:bodyPr wrap="square" rtlCol="0">
            <a:spAutoFit/>
          </a:bodyPr>
          <a:lstStyle/>
          <a:p>
            <a:r>
              <a:rPr kumimoji="1" lang="en-US" altLang="ja-JP" sz="2000" dirty="0" smtClean="0"/>
              <a:t>Brazil</a:t>
            </a:r>
            <a:r>
              <a:rPr kumimoji="1" lang="ja-JP" altLang="en-US" sz="2000" dirty="0"/>
              <a:t> </a:t>
            </a:r>
            <a:r>
              <a:rPr kumimoji="1" lang="en-US" altLang="ja-JP" sz="2000" dirty="0" smtClean="0"/>
              <a:t>index</a:t>
            </a:r>
            <a:endParaRPr kumimoji="1" lang="ja-JP" altLang="en-US" sz="2000" dirty="0"/>
          </a:p>
        </p:txBody>
      </p:sp>
      <p:graphicFrame>
        <p:nvGraphicFramePr>
          <p:cNvPr id="6" name="表 5"/>
          <p:cNvGraphicFramePr>
            <a:graphicFrameLocks noGrp="1"/>
          </p:cNvGraphicFramePr>
          <p:nvPr>
            <p:extLst>
              <p:ext uri="{D42A27DB-BD31-4B8C-83A1-F6EECF244321}">
                <p14:modId xmlns:p14="http://schemas.microsoft.com/office/powerpoint/2010/main" val="3778204720"/>
              </p:ext>
            </p:extLst>
          </p:nvPr>
        </p:nvGraphicFramePr>
        <p:xfrm>
          <a:off x="772732" y="3293077"/>
          <a:ext cx="3103808" cy="628650"/>
        </p:xfrm>
        <a:graphic>
          <a:graphicData uri="http://schemas.openxmlformats.org/drawingml/2006/table">
            <a:tbl>
              <a:tblPr>
                <a:tableStyleId>{5C22544A-7EE6-4342-B048-85BDC9FD1C3A}</a:tableStyleId>
              </a:tblPr>
              <a:tblGrid>
                <a:gridCol w="1538917"/>
                <a:gridCol w="1564891"/>
              </a:tblGrid>
              <a:tr h="201580">
                <a:tc>
                  <a:txBody>
                    <a:bodyPr/>
                    <a:lstStyle/>
                    <a:p>
                      <a:pPr algn="l" fontAlgn="ctr"/>
                      <a:r>
                        <a:rPr lang="ja-JP" altLang="en-US" sz="2000" u="none" strike="noStrike" dirty="0">
                          <a:effectLst/>
                        </a:rPr>
                        <a:t>歪度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a:effectLst/>
                        </a:rPr>
                        <a:t>-0.14864</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01580">
                <a:tc>
                  <a:txBody>
                    <a:bodyPr/>
                    <a:lstStyle/>
                    <a:p>
                      <a:pPr algn="l" fontAlgn="ctr"/>
                      <a:r>
                        <a:rPr lang="ja-JP" altLang="en-US" sz="2000" u="none" strike="noStrike" dirty="0">
                          <a:effectLst/>
                        </a:rPr>
                        <a:t>尖度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effectLst/>
                        </a:rPr>
                        <a:t>0.044259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7" name="テキスト ボックス 6"/>
          <p:cNvSpPr txBox="1"/>
          <p:nvPr/>
        </p:nvSpPr>
        <p:spPr>
          <a:xfrm>
            <a:off x="772732" y="2756078"/>
            <a:ext cx="1648496" cy="369332"/>
          </a:xfrm>
          <a:prstGeom prst="rect">
            <a:avLst/>
          </a:prstGeom>
          <a:noFill/>
        </p:spPr>
        <p:txBody>
          <a:bodyPr wrap="square" rtlCol="0">
            <a:spAutoFit/>
          </a:bodyPr>
          <a:lstStyle/>
          <a:p>
            <a:r>
              <a:rPr kumimoji="1" lang="en-US" altLang="ja-JP" dirty="0" smtClean="0"/>
              <a:t>Dow REIT</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778852882"/>
              </p:ext>
            </p:extLst>
          </p:nvPr>
        </p:nvGraphicFramePr>
        <p:xfrm>
          <a:off x="4971245" y="3293077"/>
          <a:ext cx="3168202" cy="628650"/>
        </p:xfrm>
        <a:graphic>
          <a:graphicData uri="http://schemas.openxmlformats.org/drawingml/2006/table">
            <a:tbl>
              <a:tblPr>
                <a:tableStyleId>{5C22544A-7EE6-4342-B048-85BDC9FD1C3A}</a:tableStyleId>
              </a:tblPr>
              <a:tblGrid>
                <a:gridCol w="1582045"/>
                <a:gridCol w="1586157"/>
              </a:tblGrid>
              <a:tr h="314325">
                <a:tc>
                  <a:txBody>
                    <a:bodyPr/>
                    <a:lstStyle/>
                    <a:p>
                      <a:pPr algn="l" fontAlgn="ctr"/>
                      <a:r>
                        <a:rPr lang="ja-JP" altLang="en-US" sz="2000" u="none" strike="noStrike" dirty="0">
                          <a:effectLst/>
                        </a:rPr>
                        <a:t>歪度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a:effectLst/>
                        </a:rPr>
                        <a:t>-0.17629</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14325">
                <a:tc>
                  <a:txBody>
                    <a:bodyPr/>
                    <a:lstStyle/>
                    <a:p>
                      <a:pPr algn="l" fontAlgn="ctr"/>
                      <a:r>
                        <a:rPr lang="ja-JP" altLang="en-US" sz="2000" u="none" strike="noStrike" dirty="0">
                          <a:effectLst/>
                        </a:rPr>
                        <a:t>尖度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effectLst/>
                        </a:rPr>
                        <a:t>0.044081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9" name="テキスト ボックス 8"/>
          <p:cNvSpPr txBox="1"/>
          <p:nvPr/>
        </p:nvSpPr>
        <p:spPr>
          <a:xfrm>
            <a:off x="4967133" y="2756078"/>
            <a:ext cx="3172314" cy="369332"/>
          </a:xfrm>
          <a:prstGeom prst="rect">
            <a:avLst/>
          </a:prstGeom>
          <a:noFill/>
        </p:spPr>
        <p:txBody>
          <a:bodyPr wrap="square" rtlCol="0">
            <a:spAutoFit/>
          </a:bodyPr>
          <a:lstStyle/>
          <a:p>
            <a:r>
              <a:rPr kumimoji="1" lang="en-US" altLang="ja-JP" dirty="0" smtClean="0"/>
              <a:t>Private Equity</a:t>
            </a:r>
            <a:endParaRPr kumimoji="1" lang="ja-JP" altLang="en-US" dirty="0"/>
          </a:p>
        </p:txBody>
      </p:sp>
    </p:spTree>
    <p:extLst>
      <p:ext uri="{BB962C8B-B14F-4D97-AF65-F5344CB8AC3E}">
        <p14:creationId xmlns:p14="http://schemas.microsoft.com/office/powerpoint/2010/main" val="3971617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50006" y="1197735"/>
            <a:ext cx="7611414" cy="1200329"/>
          </a:xfrm>
          <a:prstGeom prst="rect">
            <a:avLst/>
          </a:prstGeom>
          <a:noFill/>
        </p:spPr>
        <p:txBody>
          <a:bodyPr wrap="square" rtlCol="0">
            <a:spAutoFit/>
          </a:bodyPr>
          <a:lstStyle/>
          <a:p>
            <a:r>
              <a:rPr kumimoji="1" lang="ja-JP" altLang="en-US" dirty="0" smtClean="0"/>
              <a:t>　今回の評価方法を</a:t>
            </a:r>
            <a:r>
              <a:rPr kumimoji="1" lang="en-US" altLang="ja-JP" dirty="0" smtClean="0"/>
              <a:t>CBOE Binary Option Volatility</a:t>
            </a:r>
            <a:r>
              <a:rPr kumimoji="1" lang="ja-JP" altLang="en-US" dirty="0" smtClean="0"/>
              <a:t>に当てはめる。</a:t>
            </a:r>
            <a:r>
              <a:rPr kumimoji="1" lang="en-US" altLang="ja-JP" dirty="0" smtClean="0"/>
              <a:t>1</a:t>
            </a:r>
            <a:r>
              <a:rPr kumimoji="1" lang="ja-JP" altLang="en-US" dirty="0" smtClean="0"/>
              <a:t>ステップとして</a:t>
            </a:r>
            <a:r>
              <a:rPr kumimoji="1" lang="en-US" altLang="ja-JP" dirty="0" smtClean="0"/>
              <a:t>S</a:t>
            </a:r>
            <a:r>
              <a:rPr kumimoji="1" lang="ja-JP" altLang="en-US" dirty="0" smtClean="0"/>
              <a:t>＆</a:t>
            </a:r>
            <a:r>
              <a:rPr kumimoji="1" lang="en-US" altLang="ja-JP" dirty="0"/>
              <a:t>P</a:t>
            </a:r>
            <a:r>
              <a:rPr kumimoji="1" lang="ja-JP" altLang="en-US" dirty="0" smtClean="0"/>
              <a:t>と</a:t>
            </a:r>
            <a:r>
              <a:rPr kumimoji="1" lang="en-US" altLang="ja-JP" dirty="0"/>
              <a:t>CBOE Binary Option Volatility</a:t>
            </a:r>
            <a:r>
              <a:rPr kumimoji="1" lang="ja-JP" altLang="en-US" dirty="0" smtClean="0"/>
              <a:t>に</a:t>
            </a:r>
            <a:r>
              <a:rPr kumimoji="1" lang="en-US" altLang="ja-JP" dirty="0" smtClean="0"/>
              <a:t>100</a:t>
            </a:r>
            <a:r>
              <a:rPr kumimoji="1" lang="ja-JP" altLang="en-US" dirty="0" smtClean="0"/>
              <a:t>投資すると仮定する。</a:t>
            </a:r>
            <a:r>
              <a:rPr kumimoji="1" lang="en-US" altLang="ja-JP" dirty="0"/>
              <a:t>S</a:t>
            </a:r>
            <a:r>
              <a:rPr kumimoji="1" lang="ja-JP" altLang="en-US" dirty="0" smtClean="0"/>
              <a:t>＆</a:t>
            </a:r>
            <a:r>
              <a:rPr kumimoji="1" lang="en-US" altLang="ja-JP" dirty="0"/>
              <a:t>P</a:t>
            </a:r>
            <a:r>
              <a:rPr kumimoji="1" lang="ja-JP" altLang="en-US" dirty="0" smtClean="0"/>
              <a:t>は</a:t>
            </a:r>
            <a:r>
              <a:rPr kumimoji="1" lang="ja-JP" altLang="en-US" dirty="0"/>
              <a:t>正規分布と</a:t>
            </a:r>
            <a:r>
              <a:rPr kumimoji="1" lang="ja-JP" altLang="en-US" dirty="0" smtClean="0"/>
              <a:t>仮定し、累積分布関数を作成する。それを表したのが</a:t>
            </a:r>
            <a:r>
              <a:rPr kumimoji="1" lang="en-US" altLang="ja-JP" dirty="0" smtClean="0"/>
              <a:t>Figure1</a:t>
            </a:r>
            <a:r>
              <a:rPr kumimoji="1" lang="ja-JP" altLang="en-US" dirty="0" smtClean="0"/>
              <a:t>である。</a:t>
            </a:r>
            <a:endParaRPr kumimoji="1" lang="ja-JP" altLang="en-US" dirty="0"/>
          </a:p>
        </p:txBody>
      </p:sp>
      <p:sp>
        <p:nvSpPr>
          <p:cNvPr id="4" name="テキスト ボックス 3"/>
          <p:cNvSpPr txBox="1"/>
          <p:nvPr/>
        </p:nvSpPr>
        <p:spPr>
          <a:xfrm>
            <a:off x="772732" y="656823"/>
            <a:ext cx="2614412" cy="369332"/>
          </a:xfrm>
          <a:prstGeom prst="rect">
            <a:avLst/>
          </a:prstGeom>
          <a:noFill/>
        </p:spPr>
        <p:txBody>
          <a:bodyPr wrap="square" rtlCol="0">
            <a:spAutoFit/>
          </a:bodyPr>
          <a:lstStyle/>
          <a:p>
            <a:r>
              <a:rPr kumimoji="1" lang="en-US" altLang="ja-JP" dirty="0" smtClean="0"/>
              <a:t>Efficiency</a:t>
            </a:r>
            <a:r>
              <a:rPr kumimoji="1" lang="ja-JP" altLang="en-US" dirty="0"/>
              <a:t> </a:t>
            </a:r>
            <a:r>
              <a:rPr kumimoji="1" lang="en-US" altLang="ja-JP" dirty="0" smtClean="0"/>
              <a:t>test: Step1</a:t>
            </a:r>
            <a:endParaRPr kumimoji="1" lang="ja-JP" altLang="en-US" dirty="0"/>
          </a:p>
        </p:txBody>
      </p:sp>
    </p:spTree>
    <p:extLst>
      <p:ext uri="{BB962C8B-B14F-4D97-AF65-F5344CB8AC3E}">
        <p14:creationId xmlns:p14="http://schemas.microsoft.com/office/powerpoint/2010/main" val="3491591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331991558"/>
              </p:ext>
            </p:extLst>
          </p:nvPr>
        </p:nvGraphicFramePr>
        <p:xfrm>
          <a:off x="1159099" y="991673"/>
          <a:ext cx="8203842" cy="4855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4165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7127" y="798490"/>
            <a:ext cx="3876541" cy="369332"/>
          </a:xfrm>
          <a:prstGeom prst="rect">
            <a:avLst/>
          </a:prstGeom>
          <a:noFill/>
        </p:spPr>
        <p:txBody>
          <a:bodyPr wrap="square" rtlCol="0">
            <a:spAutoFit/>
          </a:bodyPr>
          <a:lstStyle/>
          <a:p>
            <a:r>
              <a:rPr kumimoji="1" lang="en-US" altLang="ja-JP" dirty="0" smtClean="0"/>
              <a:t>Efficiency test: Step2</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837127" y="1519707"/>
                <a:ext cx="8487177" cy="1200329"/>
              </a:xfrm>
              <a:prstGeom prst="rect">
                <a:avLst/>
              </a:prstGeom>
              <a:noFill/>
            </p:spPr>
            <p:txBody>
              <a:bodyPr wrap="square" rtlCol="0">
                <a:spAutoFit/>
              </a:bodyPr>
              <a:lstStyle/>
              <a:p>
                <a:r>
                  <a:rPr kumimoji="1" lang="en-US" altLang="ja-JP" dirty="0" smtClean="0"/>
                  <a:t>S</a:t>
                </a:r>
                <a:r>
                  <a:rPr kumimoji="1" lang="ja-JP" altLang="en-US" dirty="0" smtClean="0"/>
                  <a:t>＆</a:t>
                </a:r>
                <a:r>
                  <a:rPr kumimoji="1" lang="en-US" altLang="ja-JP" dirty="0" smtClean="0"/>
                  <a:t>P</a:t>
                </a:r>
                <a:r>
                  <a:rPr kumimoji="1" lang="ja-JP" altLang="en-US" dirty="0" smtClean="0"/>
                  <a:t>を</a:t>
                </a:r>
                <a:r>
                  <a:rPr kumimoji="1" lang="ja-JP" altLang="en-US" dirty="0"/>
                  <a:t>組み合わせ</a:t>
                </a:r>
                <a:r>
                  <a:rPr kumimoji="1" lang="ja-JP" altLang="en-US" dirty="0" smtClean="0"/>
                  <a:t>、</a:t>
                </a:r>
                <a:r>
                  <a:rPr kumimoji="1" lang="en-US" altLang="ja-JP" dirty="0"/>
                  <a:t> CBOE Binary Option Volatility</a:t>
                </a:r>
                <a:r>
                  <a:rPr kumimoji="1" lang="ja-JP" altLang="en-US" dirty="0" smtClean="0"/>
                  <a:t>の</a:t>
                </a:r>
                <a:r>
                  <a:rPr kumimoji="1" lang="ja-JP" altLang="en-US" dirty="0"/>
                  <a:t>ペイオフ分布と同様なペイオフ分布を生み出すペイオフ関数を構築する。結果を</a:t>
                </a:r>
                <a:r>
                  <a:rPr kumimoji="1" lang="en-US" altLang="ja-JP" dirty="0"/>
                  <a:t>Figure2</a:t>
                </a:r>
                <a:r>
                  <a:rPr kumimoji="1" lang="ja-JP" altLang="en-US" dirty="0"/>
                  <a:t>に示す。</a:t>
                </a:r>
                <a:endParaRPr kumimoji="1" lang="en-US" altLang="ja-JP" dirty="0"/>
              </a:p>
              <a:p>
                <a:r>
                  <a:rPr kumimoji="1" lang="ja-JP" altLang="en-US" dirty="0"/>
                  <a:t>仮定としてペイオフは経路独立で非減少関数である</a:t>
                </a:r>
                <a:r>
                  <a:rPr kumimoji="1" lang="ja-JP" altLang="en-US" dirty="0" smtClean="0"/>
                  <a:t>こと。</a:t>
                </a:r>
                <a:endParaRPr kumimoji="1" lang="en-US" altLang="ja-JP" dirty="0"/>
              </a:p>
              <a:p>
                <a:r>
                  <a:rPr kumimoji="1" lang="ja-JP" altLang="en-US" dirty="0"/>
                  <a:t>例：</a:t>
                </a:r>
                <a14:m>
                  <m:oMath xmlns:m="http://schemas.openxmlformats.org/officeDocument/2006/math">
                    <m:r>
                      <a:rPr kumimoji="1" lang="en-US" altLang="ja-JP" i="1">
                        <a:latin typeface="Cambria Math" panose="02040503050406030204" pitchFamily="18" charset="0"/>
                      </a:rPr>
                      <m:t>𝑓</m:t>
                    </m:r>
                    <m:d>
                      <m:dPr>
                        <m:ctrlPr>
                          <a:rPr kumimoji="1" lang="en-US" altLang="ja-JP" i="1">
                            <a:latin typeface="Cambria Math" panose="02040503050406030204" pitchFamily="18" charset="0"/>
                          </a:rPr>
                        </m:ctrlPr>
                      </m:dPr>
                      <m:e>
                        <m:r>
                          <a:rPr kumimoji="1" lang="en-US" altLang="ja-JP" i="1">
                            <a:latin typeface="Cambria Math" panose="02040503050406030204" pitchFamily="18" charset="0"/>
                          </a:rPr>
                          <m:t>100</m:t>
                        </m:r>
                      </m:e>
                    </m:d>
                    <m:r>
                      <a:rPr kumimoji="1" lang="en-US" altLang="ja-JP" i="1">
                        <a:latin typeface="Cambria Math" panose="02040503050406030204" pitchFamily="18" charset="0"/>
                      </a:rPr>
                      <m:t>=9</m:t>
                    </m:r>
                    <m:r>
                      <a:rPr kumimoji="1" lang="en-US" altLang="ja-JP" i="1" smtClean="0">
                        <a:latin typeface="Cambria Math" panose="02040503050406030204" pitchFamily="18" charset="0"/>
                      </a:rPr>
                      <m:t>9</m:t>
                    </m:r>
                  </m:oMath>
                </a14:m>
                <a:endParaRPr kumimoji="1" lang="en-US" altLang="ja-JP"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837127" y="1519707"/>
                <a:ext cx="8487177" cy="1200329"/>
              </a:xfrm>
              <a:prstGeom prst="rect">
                <a:avLst/>
              </a:prstGeom>
              <a:blipFill rotWithShape="0">
                <a:blip r:embed="rId2"/>
                <a:stretch>
                  <a:fillRect l="-574" t="-4569" b="-81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74122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4259450255"/>
              </p:ext>
            </p:extLst>
          </p:nvPr>
        </p:nvGraphicFramePr>
        <p:xfrm>
          <a:off x="927279" y="953037"/>
          <a:ext cx="8603087" cy="4597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5183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43467"/>
          </a:xfrm>
        </p:spPr>
        <p:txBody>
          <a:bodyPr/>
          <a:lstStyle/>
          <a:p>
            <a:r>
              <a:rPr kumimoji="1" lang="ja-JP" altLang="en-US" dirty="0" smtClean="0"/>
              <a:t>はじめに</a:t>
            </a:r>
            <a:endParaRPr kumimoji="1" lang="ja-JP" altLang="en-US" dirty="0"/>
          </a:p>
        </p:txBody>
      </p:sp>
      <p:sp>
        <p:nvSpPr>
          <p:cNvPr id="3" name="テキスト ボックス 2"/>
          <p:cNvSpPr txBox="1"/>
          <p:nvPr/>
        </p:nvSpPr>
        <p:spPr>
          <a:xfrm>
            <a:off x="767644" y="2144889"/>
            <a:ext cx="8579556" cy="646331"/>
          </a:xfrm>
          <a:prstGeom prst="rect">
            <a:avLst/>
          </a:prstGeom>
          <a:noFill/>
        </p:spPr>
        <p:txBody>
          <a:bodyPr wrap="square" rtlCol="0">
            <a:spAutoFit/>
          </a:bodyPr>
          <a:lstStyle/>
          <a:p>
            <a:r>
              <a:rPr kumimoji="1" lang="ja-JP" altLang="en-US" dirty="0" smtClean="0"/>
              <a:t>　本研究ではリターンが正規分布に従わず、株式市場と線形関係がない資産のパフォーマンス評価方法を研究する。</a:t>
            </a:r>
            <a:endParaRPr kumimoji="1" lang="ja-JP" altLang="en-US" dirty="0"/>
          </a:p>
        </p:txBody>
      </p:sp>
    </p:spTree>
    <p:extLst>
      <p:ext uri="{BB962C8B-B14F-4D97-AF65-F5344CB8AC3E}">
        <p14:creationId xmlns:p14="http://schemas.microsoft.com/office/powerpoint/2010/main" val="3704559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8642" y="695459"/>
            <a:ext cx="4597758" cy="369332"/>
          </a:xfrm>
          <a:prstGeom prst="rect">
            <a:avLst/>
          </a:prstGeom>
          <a:noFill/>
        </p:spPr>
        <p:txBody>
          <a:bodyPr wrap="square" rtlCol="0">
            <a:spAutoFit/>
          </a:bodyPr>
          <a:lstStyle/>
          <a:p>
            <a:r>
              <a:rPr kumimoji="1" lang="en-US" altLang="ja-JP" dirty="0" smtClean="0"/>
              <a:t>Efficiency</a:t>
            </a:r>
            <a:r>
              <a:rPr kumimoji="1" lang="ja-JP" altLang="en-US" dirty="0"/>
              <a:t> </a:t>
            </a:r>
            <a:r>
              <a:rPr kumimoji="1" lang="en-US" altLang="ja-JP" dirty="0" smtClean="0"/>
              <a:t>test: step3</a:t>
            </a:r>
            <a:endParaRPr kumimoji="1" lang="ja-JP" altLang="en-US" dirty="0"/>
          </a:p>
        </p:txBody>
      </p:sp>
      <p:sp>
        <p:nvSpPr>
          <p:cNvPr id="3" name="テキスト ボックス 2"/>
          <p:cNvSpPr txBox="1"/>
          <p:nvPr/>
        </p:nvSpPr>
        <p:spPr>
          <a:xfrm>
            <a:off x="888641" y="1378039"/>
            <a:ext cx="8886423" cy="1754326"/>
          </a:xfrm>
          <a:prstGeom prst="rect">
            <a:avLst/>
          </a:prstGeom>
          <a:noFill/>
        </p:spPr>
        <p:txBody>
          <a:bodyPr wrap="square" rtlCol="0">
            <a:spAutoFit/>
          </a:bodyPr>
          <a:lstStyle/>
          <a:p>
            <a:r>
              <a:rPr kumimoji="1" lang="ja-JP" altLang="en-US" dirty="0"/>
              <a:t>複製ポートフォリオによる初期投資を計算すること</a:t>
            </a:r>
            <a:r>
              <a:rPr kumimoji="1" lang="ja-JP" altLang="en-US" dirty="0" smtClean="0"/>
              <a:t>。モンテカルロシミュレーション</a:t>
            </a:r>
            <a:r>
              <a:rPr kumimoji="1" lang="ja-JP" altLang="en-US" dirty="0"/>
              <a:t>を用いる。前提として原資産の期待収益率を無リスク金利</a:t>
            </a:r>
            <a:r>
              <a:rPr kumimoji="1" lang="en-US" altLang="ja-JP" dirty="0"/>
              <a:t>r(μ=r)</a:t>
            </a:r>
            <a:r>
              <a:rPr kumimoji="1" lang="ja-JP" altLang="en-US" dirty="0"/>
              <a:t>仮定する。</a:t>
            </a:r>
            <a:r>
              <a:rPr kumimoji="1" lang="ja-JP" altLang="en-US" dirty="0" smtClean="0"/>
              <a:t>約</a:t>
            </a:r>
            <a:r>
              <a:rPr kumimoji="1" lang="en-US" altLang="ja-JP" dirty="0" smtClean="0"/>
              <a:t>10000</a:t>
            </a:r>
            <a:r>
              <a:rPr kumimoji="1" lang="ja-JP" altLang="en-US" dirty="0"/>
              <a:t>万個のインデックスデータを作り</a:t>
            </a:r>
            <a:r>
              <a:rPr kumimoji="1" lang="ja-JP" altLang="en-US" dirty="0" smtClean="0"/>
              <a:t>、</a:t>
            </a:r>
            <a:r>
              <a:rPr kumimoji="1" lang="en-US" altLang="ja-JP" dirty="0"/>
              <a:t> CBOE Binary Option Volatility</a:t>
            </a:r>
            <a:r>
              <a:rPr kumimoji="1" lang="ja-JP" altLang="en-US" dirty="0" smtClean="0"/>
              <a:t>に一致</a:t>
            </a:r>
            <a:r>
              <a:rPr kumimoji="1" lang="ja-JP" altLang="en-US" dirty="0"/>
              <a:t>するペイオフを計算し、それを平均し、リスクフリーレートで割り引く。結果が</a:t>
            </a:r>
            <a:r>
              <a:rPr kumimoji="1" lang="en-US" altLang="ja-JP" dirty="0"/>
              <a:t>100</a:t>
            </a:r>
            <a:r>
              <a:rPr kumimoji="1" lang="ja-JP" altLang="en-US" dirty="0"/>
              <a:t>を超えて</a:t>
            </a:r>
            <a:r>
              <a:rPr kumimoji="1" lang="ja-JP" altLang="en-US" dirty="0" smtClean="0"/>
              <a:t>いれば、複製ポートフォリオの方が良いと</a:t>
            </a:r>
            <a:r>
              <a:rPr kumimoji="1" lang="ja-JP" altLang="en-US" dirty="0"/>
              <a:t>言える</a:t>
            </a:r>
            <a:r>
              <a:rPr kumimoji="1" lang="ja-JP" altLang="en-US" dirty="0" smtClean="0"/>
              <a:t>。結果を下記に記す。またシャープレシオとジェンセンのアルファについての結果も下記に示す。</a:t>
            </a:r>
            <a:endParaRPr kumimoji="1" lang="ja-JP" altLang="en-US" dirty="0"/>
          </a:p>
        </p:txBody>
      </p:sp>
      <p:sp>
        <p:nvSpPr>
          <p:cNvPr id="4" name="正方形/長方形 3"/>
          <p:cNvSpPr/>
          <p:nvPr/>
        </p:nvSpPr>
        <p:spPr>
          <a:xfrm>
            <a:off x="888641" y="3168615"/>
            <a:ext cx="2199116" cy="400110"/>
          </a:xfrm>
          <a:prstGeom prst="rect">
            <a:avLst/>
          </a:prstGeom>
        </p:spPr>
        <p:txBody>
          <a:bodyPr wrap="square">
            <a:spAutoFit/>
          </a:bodyPr>
          <a:lstStyle/>
          <a:p>
            <a:r>
              <a:rPr lang="ja-JP" altLang="en-US" sz="2000" b="1" dirty="0">
                <a:latin typeface="ＭＳ Ｐゴシック" panose="020B0600070205080204" pitchFamily="50" charset="-128"/>
                <a:ea typeface="ＭＳ Ｐゴシック" panose="020B0600070205080204" pitchFamily="50" charset="-128"/>
              </a:rPr>
              <a:t>結果</a:t>
            </a:r>
            <a:r>
              <a:rPr lang="ja-JP" altLang="en-US" sz="2000" b="1" dirty="0"/>
              <a:t> </a:t>
            </a:r>
            <a:r>
              <a:rPr lang="en-US" altLang="ja-JP" sz="2000" b="1" dirty="0">
                <a:latin typeface="ＭＳ Ｐゴシック" panose="020B0600070205080204" pitchFamily="50" charset="-128"/>
                <a:ea typeface="ＭＳ Ｐゴシック" panose="020B0600070205080204" pitchFamily="50" charset="-128"/>
              </a:rPr>
              <a:t>99.22861</a:t>
            </a:r>
            <a:r>
              <a:rPr lang="ja-JP" altLang="en-US" sz="2000" b="1" dirty="0"/>
              <a:t> </a:t>
            </a:r>
          </a:p>
        </p:txBody>
      </p:sp>
      <p:graphicFrame>
        <p:nvGraphicFramePr>
          <p:cNvPr id="5" name="表 4"/>
          <p:cNvGraphicFramePr>
            <a:graphicFrameLocks noGrp="1"/>
          </p:cNvGraphicFramePr>
          <p:nvPr>
            <p:extLst>
              <p:ext uri="{D42A27DB-BD31-4B8C-83A1-F6EECF244321}">
                <p14:modId xmlns:p14="http://schemas.microsoft.com/office/powerpoint/2010/main" val="1972805492"/>
              </p:ext>
            </p:extLst>
          </p:nvPr>
        </p:nvGraphicFramePr>
        <p:xfrm>
          <a:off x="888641" y="3768958"/>
          <a:ext cx="2199116" cy="591006"/>
        </p:xfrm>
        <a:graphic>
          <a:graphicData uri="http://schemas.openxmlformats.org/drawingml/2006/table">
            <a:tbl>
              <a:tblPr firstRow="1" firstCol="1" bandRow="1">
                <a:tableStyleId>{5C22544A-7EE6-4342-B048-85BDC9FD1C3A}</a:tableStyleId>
              </a:tblPr>
              <a:tblGrid>
                <a:gridCol w="1235120"/>
                <a:gridCol w="963996"/>
              </a:tblGrid>
              <a:tr h="295503">
                <a:tc>
                  <a:txBody>
                    <a:bodyPr/>
                    <a:lstStyle/>
                    <a:p>
                      <a:pPr algn="l" fontAlgn="auto" hangingPunct="1">
                        <a:lnSpc>
                          <a:spcPts val="1400"/>
                        </a:lnSpc>
                        <a:spcAft>
                          <a:spcPts val="0"/>
                        </a:spcAft>
                      </a:pPr>
                      <a:r>
                        <a:rPr lang="ja-JP" dirty="0">
                          <a:solidFill>
                            <a:schemeClr val="tx1"/>
                          </a:solidFill>
                        </a:rPr>
                        <a:t>α</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auto" hangingPunct="1">
                        <a:lnSpc>
                          <a:spcPts val="1400"/>
                        </a:lnSpc>
                        <a:spcAft>
                          <a:spcPts val="0"/>
                        </a:spcAft>
                      </a:pPr>
                      <a:r>
                        <a:rPr lang="en-US" dirty="0">
                          <a:solidFill>
                            <a:schemeClr val="tx1"/>
                          </a:solidFill>
                        </a:rPr>
                        <a:t>-4.80%</a:t>
                      </a:r>
                      <a:endParaRPr lang="ja-JP" dirty="0">
                        <a:solidFill>
                          <a:schemeClr val="tx1"/>
                        </a:solidFill>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5503">
                <a:tc>
                  <a:txBody>
                    <a:bodyPr/>
                    <a:lstStyle/>
                    <a:p>
                      <a:pPr algn="l" fontAlgn="auto" hangingPunct="1">
                        <a:lnSpc>
                          <a:spcPts val="1400"/>
                        </a:lnSpc>
                        <a:spcAft>
                          <a:spcPts val="0"/>
                        </a:spcAft>
                      </a:pPr>
                      <a:r>
                        <a:rPr lang="en-US" dirty="0">
                          <a:solidFill>
                            <a:schemeClr val="tx1"/>
                          </a:solidFill>
                        </a:rPr>
                        <a:t>SR</a:t>
                      </a:r>
                      <a:endParaRPr lang="ja-JP" dirty="0">
                        <a:solidFill>
                          <a:schemeClr val="tx1"/>
                        </a:solidFill>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auto" hangingPunct="1">
                        <a:lnSpc>
                          <a:spcPts val="1400"/>
                        </a:lnSpc>
                        <a:spcAft>
                          <a:spcPts val="0"/>
                        </a:spcAft>
                      </a:pPr>
                      <a:r>
                        <a:rPr lang="en-US" dirty="0">
                          <a:solidFill>
                            <a:schemeClr val="tx1"/>
                          </a:solidFill>
                        </a:rPr>
                        <a:t>-19.13%</a:t>
                      </a:r>
                      <a:endParaRPr lang="ja-JP" dirty="0">
                        <a:solidFill>
                          <a:schemeClr val="tx1"/>
                        </a:solidFill>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Rectangle 1"/>
          <p:cNvSpPr>
            <a:spLocks noChangeArrowheads="1"/>
          </p:cNvSpPr>
          <p:nvPr/>
        </p:nvSpPr>
        <p:spPr bwMode="auto">
          <a:xfrm>
            <a:off x="888641" y="3768958"/>
            <a:ext cx="18657982" cy="75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3651068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77334" y="609600"/>
            <a:ext cx="8596668" cy="716924"/>
          </a:xfrm>
        </p:spPr>
        <p:txBody>
          <a:bodyPr/>
          <a:lstStyle/>
          <a:p>
            <a:r>
              <a:rPr lang="ja-JP" altLang="en-US" dirty="0"/>
              <a:t>結論</a:t>
            </a:r>
            <a:endParaRPr kumimoji="1" lang="ja-JP" altLang="en-US" dirty="0"/>
          </a:p>
        </p:txBody>
      </p:sp>
      <p:sp>
        <p:nvSpPr>
          <p:cNvPr id="2" name="テキスト ボックス 1"/>
          <p:cNvSpPr txBox="1"/>
          <p:nvPr/>
        </p:nvSpPr>
        <p:spPr>
          <a:xfrm>
            <a:off x="795194" y="1621690"/>
            <a:ext cx="8580625" cy="1754326"/>
          </a:xfrm>
          <a:prstGeom prst="rect">
            <a:avLst/>
          </a:prstGeom>
          <a:noFill/>
        </p:spPr>
        <p:txBody>
          <a:bodyPr wrap="square" rtlCol="0">
            <a:spAutoFit/>
          </a:bodyPr>
          <a:lstStyle/>
          <a:p>
            <a:pPr hangingPunct="0"/>
            <a:r>
              <a:rPr lang="ja-JP" altLang="ja-JP" dirty="0"/>
              <a:t>　</a:t>
            </a:r>
            <a:r>
              <a:rPr lang="en-US" altLang="ja-JP" dirty="0"/>
              <a:t>Efficiency test</a:t>
            </a:r>
            <a:r>
              <a:rPr lang="ja-JP" altLang="ja-JP" dirty="0"/>
              <a:t>の結果として</a:t>
            </a:r>
            <a:r>
              <a:rPr lang="en-US" altLang="ja-JP" dirty="0"/>
              <a:t>Binary Option Volatility</a:t>
            </a:r>
            <a:r>
              <a:rPr lang="ja-JP" altLang="ja-JP" dirty="0"/>
              <a:t>は優れたパフォーマンスを生み出しているとは言えない結果になった。しかしデータや時間の関係上調べることが出来なかったがエキゾチックオプションやコーラブル債などヘッジファンドと同じようにペイオフを人工的に歪ませている資産には</a:t>
            </a:r>
            <a:r>
              <a:rPr lang="en-US" altLang="ja-JP" dirty="0"/>
              <a:t>Efficiency test</a:t>
            </a:r>
            <a:r>
              <a:rPr lang="ja-JP" altLang="ja-JP" dirty="0"/>
              <a:t>は有効な手段ではないかと考えられる。また正規分布を仮定とする事が改めて強力な方法である事が感じとれた。</a:t>
            </a:r>
          </a:p>
        </p:txBody>
      </p:sp>
    </p:spTree>
    <p:extLst>
      <p:ext uri="{BB962C8B-B14F-4D97-AF65-F5344CB8AC3E}">
        <p14:creationId xmlns:p14="http://schemas.microsoft.com/office/powerpoint/2010/main" val="1361060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77334" y="609600"/>
            <a:ext cx="8596668" cy="741218"/>
          </a:xfrm>
        </p:spPr>
        <p:txBody>
          <a:bodyPr/>
          <a:lstStyle/>
          <a:p>
            <a:r>
              <a:rPr kumimoji="1" lang="ja-JP" altLang="en-US" dirty="0" smtClean="0"/>
              <a:t>参考文献</a:t>
            </a:r>
            <a:endParaRPr kumimoji="1" lang="ja-JP" altLang="en-US" dirty="0"/>
          </a:p>
        </p:txBody>
      </p:sp>
      <p:sp>
        <p:nvSpPr>
          <p:cNvPr id="4" name="テキスト ボックス 3"/>
          <p:cNvSpPr txBox="1"/>
          <p:nvPr/>
        </p:nvSpPr>
        <p:spPr>
          <a:xfrm>
            <a:off x="677334" y="1686149"/>
            <a:ext cx="8636000" cy="2585323"/>
          </a:xfrm>
          <a:prstGeom prst="rect">
            <a:avLst/>
          </a:prstGeom>
          <a:noFill/>
        </p:spPr>
        <p:txBody>
          <a:bodyPr wrap="square" rtlCol="0">
            <a:spAutoFit/>
          </a:bodyPr>
          <a:lstStyle/>
          <a:p>
            <a:pPr hangingPunct="0"/>
            <a:r>
              <a:rPr lang="ja-JP" altLang="ja-JP"/>
              <a:t>・</a:t>
            </a:r>
            <a:r>
              <a:rPr lang="en-US" altLang="ja-JP"/>
              <a:t>Gaurav S.Amin and Harry M Kat </a:t>
            </a:r>
            <a:r>
              <a:rPr lang="ja-JP" altLang="ja-JP"/>
              <a:t>「</a:t>
            </a:r>
            <a:r>
              <a:rPr lang="en-US" altLang="ja-JP"/>
              <a:t>Hedge Fund Performance 1990-2000: Do the “Money Machines” Really Add Value?</a:t>
            </a:r>
            <a:r>
              <a:rPr lang="ja-JP" altLang="ja-JP"/>
              <a:t>」</a:t>
            </a:r>
          </a:p>
          <a:p>
            <a:pPr hangingPunct="0"/>
            <a:r>
              <a:rPr lang="ja-JP" altLang="ja-JP"/>
              <a:t>・</a:t>
            </a:r>
            <a:r>
              <a:rPr lang="en-US" altLang="ja-JP"/>
              <a:t>John C.Hull </a:t>
            </a:r>
            <a:r>
              <a:rPr lang="ja-JP" altLang="ja-JP"/>
              <a:t>「</a:t>
            </a:r>
            <a:r>
              <a:rPr lang="en-US" altLang="ja-JP"/>
              <a:t>Options,Futures,and Other Derivatives (9th Edition)</a:t>
            </a:r>
            <a:r>
              <a:rPr lang="ja-JP" altLang="ja-JP"/>
              <a:t>」</a:t>
            </a:r>
          </a:p>
          <a:p>
            <a:pPr hangingPunct="0"/>
            <a:r>
              <a:rPr lang="ja-JP" altLang="ja-JP"/>
              <a:t>・小林孝雄、芹田敏夫　「新・証券投資論</a:t>
            </a:r>
            <a:r>
              <a:rPr lang="en-US" altLang="ja-JP"/>
              <a:t>І</a:t>
            </a:r>
            <a:r>
              <a:rPr lang="ja-JP" altLang="ja-JP"/>
              <a:t>　理論篇」</a:t>
            </a:r>
          </a:p>
          <a:p>
            <a:pPr hangingPunct="0"/>
            <a:r>
              <a:rPr lang="ja-JP" altLang="ja-JP"/>
              <a:t>・伊藤敬介、荻島誠治、諏訪部貴嗣　「新・証券投資論</a:t>
            </a:r>
            <a:r>
              <a:rPr lang="en-US" altLang="ja-JP"/>
              <a:t>ІІ</a:t>
            </a:r>
            <a:r>
              <a:rPr lang="ja-JP" altLang="ja-JP"/>
              <a:t>　実務篇」</a:t>
            </a:r>
          </a:p>
          <a:p>
            <a:pPr hangingPunct="0"/>
            <a:r>
              <a:rPr lang="ja-JP" altLang="ja-JP"/>
              <a:t>・西田真二　「基礎から学ぶ　ファイナンス確率過程と数値解析」</a:t>
            </a:r>
          </a:p>
          <a:p>
            <a:pPr hangingPunct="0"/>
            <a:r>
              <a:rPr lang="ja-JP" altLang="ja-JP"/>
              <a:t>・ジョンハル［著］、三菱</a:t>
            </a:r>
            <a:r>
              <a:rPr lang="en-US" altLang="ja-JP"/>
              <a:t>UFJ</a:t>
            </a:r>
            <a:r>
              <a:rPr lang="ja-JP" altLang="ja-JP"/>
              <a:t>モルガンスタンレー証券市場商品本部［訳］　「ファイナンシャルエンジニアリング　デリバティブ取引とリスク管理の総体系」</a:t>
            </a:r>
          </a:p>
        </p:txBody>
      </p:sp>
    </p:spTree>
    <p:extLst>
      <p:ext uri="{BB962C8B-B14F-4D97-AF65-F5344CB8AC3E}">
        <p14:creationId xmlns:p14="http://schemas.microsoft.com/office/powerpoint/2010/main" val="421237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7725" y="744682"/>
            <a:ext cx="8596668" cy="626918"/>
          </a:xfrm>
        </p:spPr>
        <p:txBody>
          <a:bodyPr>
            <a:normAutofit fontScale="90000"/>
          </a:bodyPr>
          <a:lstStyle/>
          <a:p>
            <a:r>
              <a:rPr kumimoji="1" lang="ja-JP" altLang="en-US" dirty="0" smtClean="0"/>
              <a:t>参考文献</a:t>
            </a:r>
            <a:endParaRPr kumimoji="1" lang="ja-JP" altLang="en-US" dirty="0"/>
          </a:p>
        </p:txBody>
      </p:sp>
      <p:sp>
        <p:nvSpPr>
          <p:cNvPr id="3" name="テキスト ボックス 2"/>
          <p:cNvSpPr txBox="1"/>
          <p:nvPr/>
        </p:nvSpPr>
        <p:spPr>
          <a:xfrm>
            <a:off x="687725" y="1795446"/>
            <a:ext cx="8603673" cy="2031325"/>
          </a:xfrm>
          <a:prstGeom prst="rect">
            <a:avLst/>
          </a:prstGeom>
          <a:noFill/>
        </p:spPr>
        <p:txBody>
          <a:bodyPr wrap="square" rtlCol="0">
            <a:spAutoFit/>
          </a:bodyPr>
          <a:lstStyle/>
          <a:p>
            <a:r>
              <a:rPr lang="ja-JP" altLang="ja-JP"/>
              <a:t>・</a:t>
            </a:r>
            <a:r>
              <a:rPr lang="en-US" altLang="ja-JP" u="sng">
                <a:hlinkClick r:id="rId2"/>
              </a:rPr>
              <a:t>https://ja.wikipedia.org/wiki/%E6%AD%A3%E8%A6%8F%E5%88%86%E5%B8%83</a:t>
            </a:r>
            <a:endParaRPr lang="ja-JP" altLang="ja-JP"/>
          </a:p>
          <a:p>
            <a:r>
              <a:rPr lang="ja-JP" altLang="ja-JP"/>
              <a:t>・</a:t>
            </a:r>
            <a:r>
              <a:rPr lang="en-US" altLang="ja-JP" u="sng">
                <a:hlinkClick r:id="rId3"/>
              </a:rPr>
              <a:t>https://www.federalreserve.gov/releases/h15/</a:t>
            </a:r>
            <a:endParaRPr lang="ja-JP" altLang="ja-JP"/>
          </a:p>
          <a:p>
            <a:r>
              <a:rPr lang="ja-JP" altLang="ja-JP"/>
              <a:t>・</a:t>
            </a:r>
            <a:r>
              <a:rPr lang="en-US" altLang="ja-JP" u="sng">
                <a:hlinkClick r:id="rId4"/>
              </a:rPr>
              <a:t>https://jp.investing.com/</a:t>
            </a:r>
            <a:endParaRPr lang="ja-JP" altLang="ja-JP"/>
          </a:p>
          <a:p>
            <a:pPr hangingPunct="0"/>
            <a:r>
              <a:rPr lang="ja-JP" altLang="ja-JP"/>
              <a:t>・</a:t>
            </a:r>
            <a:r>
              <a:rPr lang="en-US" altLang="ja-JP" u="sng"/>
              <a:t>https://support.minitab.com/ja-jp/minitab/18/help-and-how-to/statistics/basic-statistics/supporting-topics/data-concepts/how-skewness-and-kurtosis-affect-your-distribution</a:t>
            </a:r>
            <a:endParaRPr lang="ja-JP" altLang="ja-JP"/>
          </a:p>
          <a:p>
            <a:pPr hangingPunct="0"/>
            <a:r>
              <a:rPr lang="en-US" altLang="ja-JP"/>
              <a:t> </a:t>
            </a:r>
            <a:endParaRPr lang="ja-JP" altLang="ja-JP"/>
          </a:p>
        </p:txBody>
      </p:sp>
    </p:spTree>
    <p:extLst>
      <p:ext uri="{BB962C8B-B14F-4D97-AF65-F5344CB8AC3E}">
        <p14:creationId xmlns:p14="http://schemas.microsoft.com/office/powerpoint/2010/main" val="311302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778933"/>
          </a:xfrm>
        </p:spPr>
        <p:txBody>
          <a:bodyPr/>
          <a:lstStyle/>
          <a:p>
            <a:r>
              <a:rPr kumimoji="1" lang="en-US" altLang="ja-JP" dirty="0" smtClean="0"/>
              <a:t>1.</a:t>
            </a:r>
            <a:r>
              <a:rPr kumimoji="1" lang="ja-JP" altLang="en-US" dirty="0" smtClean="0"/>
              <a:t>データ</a:t>
            </a:r>
            <a:endParaRPr kumimoji="1" lang="ja-JP" altLang="en-US" dirty="0"/>
          </a:p>
        </p:txBody>
      </p:sp>
      <p:sp>
        <p:nvSpPr>
          <p:cNvPr id="3" name="テキスト ボックス 2"/>
          <p:cNvSpPr txBox="1"/>
          <p:nvPr/>
        </p:nvSpPr>
        <p:spPr>
          <a:xfrm>
            <a:off x="722489" y="1896533"/>
            <a:ext cx="8613422" cy="1200329"/>
          </a:xfrm>
          <a:prstGeom prst="rect">
            <a:avLst/>
          </a:prstGeom>
          <a:noFill/>
        </p:spPr>
        <p:txBody>
          <a:bodyPr wrap="square" rtlCol="0">
            <a:spAutoFit/>
          </a:bodyPr>
          <a:lstStyle/>
          <a:p>
            <a:r>
              <a:rPr kumimoji="1" lang="ja-JP" altLang="en-US" dirty="0" smtClean="0"/>
              <a:t>　データは株式市場と非線形かつリターンが正規分布に従わない金融商品を扱う。</a:t>
            </a:r>
            <a:endParaRPr kumimoji="1" lang="en-US" altLang="ja-JP" dirty="0" smtClean="0"/>
          </a:p>
          <a:p>
            <a:r>
              <a:rPr kumimoji="1" lang="ja-JP" altLang="en-US" dirty="0" smtClean="0"/>
              <a:t>　今回は参考論文に従い、</a:t>
            </a:r>
            <a:r>
              <a:rPr kumimoji="1" lang="en-US" altLang="ja-JP" dirty="0" smtClean="0"/>
              <a:t>Hedge Fund</a:t>
            </a:r>
            <a:r>
              <a:rPr kumimoji="1" lang="ja-JP" altLang="en-US" dirty="0" smtClean="0"/>
              <a:t>についての例を説明で用いる。</a:t>
            </a:r>
            <a:endParaRPr kumimoji="1" lang="en-US" altLang="ja-JP" dirty="0" smtClean="0"/>
          </a:p>
          <a:p>
            <a:r>
              <a:rPr kumimoji="1" lang="ja-JP" altLang="en-US" dirty="0" smtClean="0"/>
              <a:t>結果から予定していたコモディティではなく、</a:t>
            </a:r>
            <a:r>
              <a:rPr kumimoji="1" lang="en-US" altLang="ja-JP" dirty="0" smtClean="0"/>
              <a:t>CBOE</a:t>
            </a:r>
            <a:r>
              <a:rPr kumimoji="1" lang="ja-JP" altLang="en-US" dirty="0"/>
              <a:t> </a:t>
            </a:r>
            <a:r>
              <a:rPr kumimoji="1" lang="en-US" altLang="ja-JP" dirty="0" smtClean="0"/>
              <a:t>Binary Option Volatility</a:t>
            </a:r>
            <a:r>
              <a:rPr kumimoji="1" lang="ja-JP" altLang="en-US" dirty="0" smtClean="0"/>
              <a:t>指数先物を評価対象とする。データ期間は約</a:t>
            </a:r>
            <a:r>
              <a:rPr kumimoji="1" lang="en-US" altLang="ja-JP" dirty="0" smtClean="0"/>
              <a:t>10</a:t>
            </a:r>
            <a:r>
              <a:rPr kumimoji="1" lang="ja-JP" altLang="en-US" dirty="0" smtClean="0"/>
              <a:t>年間分を用いた。</a:t>
            </a:r>
            <a:endParaRPr kumimoji="1" lang="en-US" altLang="ja-JP" dirty="0" smtClean="0"/>
          </a:p>
        </p:txBody>
      </p:sp>
    </p:spTree>
    <p:extLst>
      <p:ext uri="{BB962C8B-B14F-4D97-AF65-F5344CB8AC3E}">
        <p14:creationId xmlns:p14="http://schemas.microsoft.com/office/powerpoint/2010/main" val="249682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0889" y="756355"/>
            <a:ext cx="8850489" cy="3693319"/>
          </a:xfrm>
          <a:prstGeom prst="rect">
            <a:avLst/>
          </a:prstGeom>
          <a:noFill/>
        </p:spPr>
        <p:txBody>
          <a:bodyPr wrap="square" rtlCol="0">
            <a:spAutoFit/>
          </a:bodyPr>
          <a:lstStyle/>
          <a:p>
            <a:r>
              <a:rPr kumimoji="1" lang="en-US" altLang="ja-JP" dirty="0" smtClean="0"/>
              <a:t>Hedge Fund</a:t>
            </a:r>
          </a:p>
          <a:p>
            <a:r>
              <a:rPr kumimoji="1" lang="ja-JP" altLang="en-US" dirty="0"/>
              <a:t>　</a:t>
            </a:r>
            <a:r>
              <a:rPr kumimoji="1" lang="en-US" altLang="ja-JP" dirty="0" smtClean="0"/>
              <a:t>Hedge Fund</a:t>
            </a:r>
            <a:r>
              <a:rPr kumimoji="1" lang="ja-JP" altLang="en-US" dirty="0" smtClean="0"/>
              <a:t>とはデリバティブ、空売り、レバレッジなどを用いて、高い収益を得ようとする代替投資の一つである。</a:t>
            </a:r>
            <a:endParaRPr kumimoji="1" lang="en-US" altLang="ja-JP" dirty="0" smtClean="0"/>
          </a:p>
          <a:p>
            <a:endParaRPr kumimoji="1" lang="en-US" altLang="ja-JP" dirty="0" smtClean="0"/>
          </a:p>
          <a:p>
            <a:r>
              <a:rPr kumimoji="1" lang="ja-JP" altLang="en-US" dirty="0" smtClean="0"/>
              <a:t>　従来</a:t>
            </a:r>
            <a:r>
              <a:rPr kumimoji="1" lang="en-US" altLang="ja-JP" dirty="0" smtClean="0"/>
              <a:t>H</a:t>
            </a:r>
            <a:r>
              <a:rPr kumimoji="1" lang="en-US" altLang="ja-JP" dirty="0"/>
              <a:t>edge </a:t>
            </a:r>
            <a:r>
              <a:rPr kumimoji="1" lang="en-US" altLang="ja-JP" dirty="0" smtClean="0"/>
              <a:t>Fund</a:t>
            </a:r>
            <a:r>
              <a:rPr kumimoji="1" lang="ja-JP" altLang="en-US" dirty="0" smtClean="0"/>
              <a:t>は優れたパフォーマンスを出してきたと考えられてきた。しかし、</a:t>
            </a:r>
            <a:r>
              <a:rPr kumimoji="1" lang="en-US" altLang="ja-JP" dirty="0" smtClean="0"/>
              <a:t>2</a:t>
            </a:r>
            <a:r>
              <a:rPr kumimoji="1" lang="ja-JP" altLang="en-US" dirty="0" smtClean="0"/>
              <a:t>で詳しく論じるが従来の評価方法では</a:t>
            </a:r>
            <a:r>
              <a:rPr kumimoji="1" lang="en-US" altLang="ja-JP" dirty="0" smtClean="0"/>
              <a:t>Hedge Fund</a:t>
            </a:r>
            <a:r>
              <a:rPr kumimoji="1" lang="ja-JP" altLang="en-US" dirty="0" smtClean="0"/>
              <a:t>のリターンを正規分布に従うと仮定している点に問題がある。また、正規分布でないのなら歪度や尖度についても確認する必要がある。</a:t>
            </a:r>
            <a:endParaRPr kumimoji="1" lang="en-US" altLang="ja-JP" dirty="0" smtClean="0"/>
          </a:p>
          <a:p>
            <a:endParaRPr kumimoji="1" lang="en-US" altLang="ja-JP" dirty="0" smtClean="0"/>
          </a:p>
          <a:p>
            <a:r>
              <a:rPr kumimoji="1" lang="ja-JP" altLang="en-US" dirty="0" smtClean="0"/>
              <a:t>　何故正規分布に従わないのか。</a:t>
            </a:r>
            <a:endParaRPr kumimoji="1" lang="en-US" altLang="ja-JP" dirty="0" smtClean="0"/>
          </a:p>
          <a:p>
            <a:r>
              <a:rPr kumimoji="1" lang="ja-JP" altLang="en-US" dirty="0"/>
              <a:t>　</a:t>
            </a:r>
            <a:r>
              <a:rPr kumimoji="1" lang="ja-JP" altLang="en-US" dirty="0" smtClean="0"/>
              <a:t>　→上記に述べたような投資戦略の為である。</a:t>
            </a:r>
            <a:endParaRPr kumimoji="1" lang="en-US" altLang="ja-JP" dirty="0" smtClean="0"/>
          </a:p>
          <a:p>
            <a:endParaRPr kumimoji="1" lang="en-US" altLang="ja-JP" dirty="0" smtClean="0"/>
          </a:p>
          <a:p>
            <a:endParaRPr kumimoji="1" lang="en-US" altLang="ja-JP" dirty="0" smtClean="0"/>
          </a:p>
        </p:txBody>
      </p:sp>
    </p:spTree>
    <p:extLst>
      <p:ext uri="{BB962C8B-B14F-4D97-AF65-F5344CB8AC3E}">
        <p14:creationId xmlns:p14="http://schemas.microsoft.com/office/powerpoint/2010/main" val="2457085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67563" y="1041991"/>
            <a:ext cx="7304567" cy="1754326"/>
          </a:xfrm>
          <a:prstGeom prst="rect">
            <a:avLst/>
          </a:prstGeom>
          <a:noFill/>
        </p:spPr>
        <p:txBody>
          <a:bodyPr wrap="square" rtlCol="0">
            <a:spAutoFit/>
          </a:bodyPr>
          <a:lstStyle/>
          <a:p>
            <a:r>
              <a:rPr kumimoji="1" lang="en-US" altLang="ja-JP" dirty="0" smtClean="0"/>
              <a:t>CBOE Binary Option Volatility</a:t>
            </a:r>
            <a:endParaRPr kumimoji="1" lang="en-US" altLang="ja-JP" dirty="0"/>
          </a:p>
          <a:p>
            <a:r>
              <a:rPr kumimoji="1" lang="ja-JP" altLang="en-US" dirty="0" smtClean="0"/>
              <a:t>　</a:t>
            </a:r>
            <a:r>
              <a:rPr kumimoji="1" lang="en-US" altLang="ja-JP" dirty="0" smtClean="0"/>
              <a:t>CBOE Binary Option Volatility</a:t>
            </a:r>
            <a:r>
              <a:rPr kumimoji="1" lang="ja-JP" altLang="en-US" dirty="0" smtClean="0"/>
              <a:t>とはシカゴオプション取引所で取引される、</a:t>
            </a:r>
            <a:r>
              <a:rPr kumimoji="1" lang="en-US" altLang="ja-JP" dirty="0" smtClean="0"/>
              <a:t>Binary Option</a:t>
            </a:r>
            <a:r>
              <a:rPr kumimoji="1" lang="ja-JP" altLang="en-US" dirty="0" smtClean="0"/>
              <a:t>の</a:t>
            </a:r>
            <a:r>
              <a:rPr kumimoji="1" lang="en-US" altLang="ja-JP" dirty="0" smtClean="0"/>
              <a:t>Volatility</a:t>
            </a:r>
            <a:r>
              <a:rPr kumimoji="1" lang="ja-JP" altLang="en-US" dirty="0" smtClean="0"/>
              <a:t>を原資産とした指数先物である。</a:t>
            </a:r>
            <a:endParaRPr kumimoji="1" lang="en-US" altLang="ja-JP" dirty="0" smtClean="0"/>
          </a:p>
          <a:p>
            <a:r>
              <a:rPr kumimoji="1" lang="ja-JP" altLang="en-US" dirty="0"/>
              <a:t>　</a:t>
            </a:r>
            <a:r>
              <a:rPr kumimoji="1" lang="ja-JP" altLang="en-US" dirty="0" smtClean="0"/>
              <a:t>一応、</a:t>
            </a:r>
            <a:r>
              <a:rPr kumimoji="1" lang="en-US" altLang="ja-JP" dirty="0" smtClean="0"/>
              <a:t>Binary Option</a:t>
            </a:r>
            <a:r>
              <a:rPr kumimoji="1" lang="ja-JP" altLang="en-US" dirty="0" smtClean="0"/>
              <a:t>とは</a:t>
            </a:r>
            <a:r>
              <a:rPr kumimoji="1" lang="en-US" altLang="ja-JP" dirty="0"/>
              <a:t>Option</a:t>
            </a:r>
            <a:r>
              <a:rPr kumimoji="1" lang="ja-JP" altLang="en-US" dirty="0"/>
              <a:t>取引の一つで</a:t>
            </a:r>
            <a:r>
              <a:rPr kumimoji="1" lang="ja-JP" altLang="en-US" dirty="0" smtClean="0"/>
              <a:t>、現在の価格から資産が上がるか下がるかを予想し、投資するものである。特徴として損益幅が限定されており、追証やレバレッジがないことがあげられる。</a:t>
            </a:r>
            <a:endParaRPr kumimoji="1" lang="en-US" altLang="ja-JP" dirty="0" smtClean="0"/>
          </a:p>
        </p:txBody>
      </p:sp>
    </p:spTree>
    <p:extLst>
      <p:ext uri="{BB962C8B-B14F-4D97-AF65-F5344CB8AC3E}">
        <p14:creationId xmlns:p14="http://schemas.microsoft.com/office/powerpoint/2010/main" val="360534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p:cNvSpPr txBox="1"/>
              <p:nvPr/>
            </p:nvSpPr>
            <p:spPr>
              <a:xfrm>
                <a:off x="645647" y="789452"/>
                <a:ext cx="8468591" cy="2806346"/>
              </a:xfrm>
              <a:prstGeom prst="rect">
                <a:avLst/>
              </a:prstGeom>
              <a:noFill/>
            </p:spPr>
            <p:txBody>
              <a:bodyPr wrap="square" rtlCol="0">
                <a:spAutoFit/>
              </a:bodyPr>
              <a:lstStyle/>
              <a:p>
                <a:r>
                  <a:rPr kumimoji="1" lang="ja-JP" altLang="en-US" dirty="0" smtClean="0"/>
                  <a:t>正規分布</a:t>
                </a:r>
                <a:r>
                  <a:rPr kumimoji="1" lang="en-US" altLang="ja-JP" dirty="0" smtClean="0"/>
                  <a:t>(Normal distribution)</a:t>
                </a:r>
              </a:p>
              <a:p>
                <a:r>
                  <a:rPr kumimoji="1" lang="ja-JP" altLang="en-US" dirty="0"/>
                  <a:t>　</a:t>
                </a:r>
                <a:r>
                  <a:rPr kumimoji="1" lang="ja-JP" altLang="en-US" dirty="0" smtClean="0"/>
                  <a:t>正規分布とは、平均値の付近に集積するようなデータの分布を表した連続的な変数に関する分布である。</a:t>
                </a:r>
                <a:endParaRPr kumimoji="1" lang="en-US" altLang="ja-JP" dirty="0" smtClean="0"/>
              </a:p>
              <a:p>
                <a:r>
                  <a:rPr kumimoji="1" lang="ja-JP" altLang="en-US" dirty="0" smtClean="0"/>
                  <a:t>正規分布</a:t>
                </a:r>
                <a:r>
                  <a:rPr kumimoji="1" lang="en-US" altLang="ja-JP" dirty="0" smtClean="0"/>
                  <a:t>N</a:t>
                </a:r>
                <a14:m>
                  <m:oMath xmlns:m="http://schemas.openxmlformats.org/officeDocument/2006/math">
                    <m:d>
                      <m:dPr>
                        <m:ctrlPr>
                          <a:rPr kumimoji="1" lang="en-US" altLang="ja-JP" i="1" smtClean="0">
                            <a:latin typeface="Cambria Math" panose="02040503050406030204" pitchFamily="18" charset="0"/>
                          </a:rPr>
                        </m:ctrlPr>
                      </m:dPr>
                      <m:e>
                        <m:r>
                          <a:rPr kumimoji="1" lang="ja-JP" altLang="en-US" i="1" smtClean="0">
                            <a:latin typeface="Cambria Math" panose="02040503050406030204" pitchFamily="18" charset="0"/>
                          </a:rPr>
                          <m:t>𝜇</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e>
                    </m:d>
                  </m:oMath>
                </a14:m>
                <a:r>
                  <a:rPr kumimoji="1" lang="ja-JP" altLang="en-US" dirty="0" smtClean="0"/>
                  <a:t>の確立密度関数は</a:t>
                </a:r>
                <a:endParaRPr kumimoji="1" lang="en-US" altLang="ja-JP" dirty="0" smtClean="0"/>
              </a:p>
              <a:p>
                <a:r>
                  <a:rPr kumimoji="1" lang="ja-JP" altLang="en-US" dirty="0"/>
                  <a:t>　</a:t>
                </a:r>
                <a14:m>
                  <m:oMath xmlns:m="http://schemas.openxmlformats.org/officeDocument/2006/math">
                    <m:r>
                      <m:rPr>
                        <m:sty m:val="p"/>
                      </m:rPr>
                      <a:rPr kumimoji="1" lang="en-US" altLang="ja-JP" sz="2000" b="0" i="0" smtClean="0">
                        <a:latin typeface="Cambria Math" panose="02040503050406030204" pitchFamily="18" charset="0"/>
                        <a:ea typeface="Cambria Math" panose="02040503050406030204" pitchFamily="18" charset="0"/>
                      </a:rPr>
                      <m:t>f</m:t>
                    </m:r>
                    <m:d>
                      <m:dPr>
                        <m:ctrlPr>
                          <a:rPr kumimoji="1" lang="en-US" altLang="ja-JP" sz="2000" b="0" i="1" smtClean="0">
                            <a:latin typeface="Cambria Math" panose="02040503050406030204" pitchFamily="18" charset="0"/>
                            <a:ea typeface="Cambria Math" panose="02040503050406030204" pitchFamily="18" charset="0"/>
                          </a:rPr>
                        </m:ctrlPr>
                      </m:dPr>
                      <m:e>
                        <m:r>
                          <m:rPr>
                            <m:sty m:val="p"/>
                          </m:rPr>
                          <a:rPr kumimoji="1" lang="en-US" altLang="ja-JP" sz="2000" i="1">
                            <a:latin typeface="Cambria Math" panose="02040503050406030204" pitchFamily="18" charset="0"/>
                            <a:ea typeface="Cambria Math" panose="02040503050406030204" pitchFamily="18" charset="0"/>
                          </a:rPr>
                          <m:t>x</m:t>
                        </m:r>
                      </m:e>
                    </m:d>
                    <m:r>
                      <a:rPr kumimoji="1" lang="en-US" altLang="ja-JP" sz="2000" b="0" i="0" smtClean="0">
                        <a:latin typeface="Cambria Math" panose="02040503050406030204" pitchFamily="18" charset="0"/>
                        <a:ea typeface="Cambria Math" panose="02040503050406030204" pitchFamily="18" charset="0"/>
                      </a:rPr>
                      <m:t>=</m:t>
                    </m:r>
                    <m:f>
                      <m:fPr>
                        <m:ctrlPr>
                          <a:rPr kumimoji="1" lang="en-US" altLang="ja-JP" sz="2000" i="1" smtClean="0">
                            <a:latin typeface="Cambria Math" panose="02040503050406030204" pitchFamily="18" charset="0"/>
                            <a:ea typeface="Cambria Math" panose="02040503050406030204" pitchFamily="18" charset="0"/>
                          </a:rPr>
                        </m:ctrlPr>
                      </m:fPr>
                      <m:num>
                        <m:r>
                          <a:rPr kumimoji="1" lang="en-US" altLang="ja-JP" sz="2000" b="0" i="1" smtClean="0">
                            <a:latin typeface="Cambria Math" panose="02040503050406030204" pitchFamily="18" charset="0"/>
                            <a:ea typeface="Cambria Math" panose="02040503050406030204" pitchFamily="18" charset="0"/>
                          </a:rPr>
                          <m:t>1</m:t>
                        </m:r>
                      </m:num>
                      <m:den>
                        <m:rad>
                          <m:radPr>
                            <m:degHide m:val="on"/>
                            <m:ctrlPr>
                              <a:rPr kumimoji="1" lang="en-US" altLang="ja-JP" sz="2000" i="1" smtClean="0">
                                <a:latin typeface="Cambria Math" panose="02040503050406030204" pitchFamily="18" charset="0"/>
                                <a:ea typeface="Cambria Math" panose="02040503050406030204" pitchFamily="18" charset="0"/>
                              </a:rPr>
                            </m:ctrlPr>
                          </m:radPr>
                          <m:deg/>
                          <m:e>
                            <m:r>
                              <a:rPr kumimoji="1" lang="en-US" altLang="ja-JP" sz="2000" b="0" i="1" smtClean="0">
                                <a:latin typeface="Cambria Math" panose="02040503050406030204" pitchFamily="18" charset="0"/>
                                <a:ea typeface="Cambria Math" panose="02040503050406030204" pitchFamily="18" charset="0"/>
                              </a:rPr>
                              <m:t>2</m:t>
                            </m:r>
                            <m:r>
                              <a:rPr kumimoji="1" lang="ja-JP" altLang="en-US" sz="2000" b="0" i="1" smtClean="0">
                                <a:latin typeface="Cambria Math" panose="02040503050406030204" pitchFamily="18" charset="0"/>
                                <a:ea typeface="Cambria Math" panose="02040503050406030204" pitchFamily="18" charset="0"/>
                              </a:rPr>
                              <m:t>𝜋𝜎</m:t>
                            </m:r>
                          </m:e>
                        </m:rad>
                      </m:den>
                    </m:f>
                    <m:r>
                      <m:rPr>
                        <m:sty m:val="p"/>
                      </m:rPr>
                      <a:rPr kumimoji="1" lang="en-US" altLang="ja-JP" sz="2000" b="0" i="0" smtClean="0">
                        <a:latin typeface="Cambria Math" panose="02040503050406030204" pitchFamily="18" charset="0"/>
                        <a:ea typeface="Cambria Math" panose="02040503050406030204" pitchFamily="18" charset="0"/>
                      </a:rPr>
                      <m:t>exp</m:t>
                    </m:r>
                    <m:r>
                      <a:rPr kumimoji="1" lang="en-US" altLang="ja-JP" sz="2000" b="0" i="1" smtClean="0">
                        <a:latin typeface="Cambria Math" panose="02040503050406030204" pitchFamily="18" charset="0"/>
                        <a:ea typeface="Cambria Math" panose="02040503050406030204" pitchFamily="18" charset="0"/>
                      </a:rPr>
                      <m:t>⁡(−</m:t>
                    </m:r>
                    <m:f>
                      <m:fPr>
                        <m:ctrlPr>
                          <a:rPr kumimoji="1" lang="en-US" altLang="ja-JP" sz="2000" b="0" i="1" smtClean="0">
                            <a:latin typeface="Cambria Math" panose="02040503050406030204" pitchFamily="18" charset="0"/>
                            <a:ea typeface="Cambria Math" panose="02040503050406030204" pitchFamily="18" charset="0"/>
                          </a:rPr>
                        </m:ctrlPr>
                      </m:fPr>
                      <m:num>
                        <m:sSup>
                          <m:sSupPr>
                            <m:ctrlPr>
                              <a:rPr kumimoji="1" lang="en-US" altLang="ja-JP" sz="2000" b="0" i="1" smtClean="0">
                                <a:latin typeface="Cambria Math" panose="02040503050406030204" pitchFamily="18" charset="0"/>
                                <a:ea typeface="Cambria Math" panose="02040503050406030204" pitchFamily="18" charset="0"/>
                              </a:rPr>
                            </m:ctrlPr>
                          </m:sSupPr>
                          <m:e>
                            <m:d>
                              <m:dPr>
                                <m:ctrlPr>
                                  <a:rPr kumimoji="1" lang="en-US" altLang="ja-JP" sz="2000" b="0" i="1" smtClean="0">
                                    <a:latin typeface="Cambria Math" panose="02040503050406030204" pitchFamily="18" charset="0"/>
                                    <a:ea typeface="Cambria Math" panose="02040503050406030204" pitchFamily="18" charset="0"/>
                                  </a:rPr>
                                </m:ctrlPr>
                              </m:dPr>
                              <m:e>
                                <m:r>
                                  <a:rPr kumimoji="1" lang="en-US" altLang="ja-JP" sz="2000" b="0" i="1" smtClean="0">
                                    <a:latin typeface="Cambria Math" panose="02040503050406030204" pitchFamily="18" charset="0"/>
                                    <a:ea typeface="Cambria Math" panose="02040503050406030204" pitchFamily="18" charset="0"/>
                                  </a:rPr>
                                  <m:t>𝑥</m:t>
                                </m:r>
                                <m:r>
                                  <a:rPr kumimoji="1" lang="en-US" altLang="ja-JP" sz="2000" b="0" i="1" smtClean="0">
                                    <a:latin typeface="Cambria Math" panose="02040503050406030204" pitchFamily="18" charset="0"/>
                                    <a:ea typeface="Cambria Math" panose="02040503050406030204" pitchFamily="18" charset="0"/>
                                  </a:rPr>
                                  <m:t>−</m:t>
                                </m:r>
                                <m:r>
                                  <a:rPr kumimoji="1" lang="ja-JP" altLang="en-US" sz="2000" b="0" i="1" smtClean="0">
                                    <a:latin typeface="Cambria Math" panose="02040503050406030204" pitchFamily="18" charset="0"/>
                                    <a:ea typeface="Cambria Math" panose="02040503050406030204" pitchFamily="18" charset="0"/>
                                  </a:rPr>
                                  <m:t>𝜇</m:t>
                                </m:r>
                              </m:e>
                            </m:d>
                          </m:e>
                          <m:sup>
                            <m:r>
                              <a:rPr kumimoji="1" lang="en-US" altLang="ja-JP" sz="2000" b="0" i="1" smtClean="0">
                                <a:latin typeface="Cambria Math" panose="02040503050406030204" pitchFamily="18" charset="0"/>
                                <a:ea typeface="Cambria Math" panose="02040503050406030204" pitchFamily="18" charset="0"/>
                              </a:rPr>
                              <m:t>2</m:t>
                            </m:r>
                          </m:sup>
                        </m:sSup>
                      </m:num>
                      <m:den>
                        <m:r>
                          <a:rPr kumimoji="1" lang="en-US" altLang="ja-JP" sz="2000" b="0" i="1" smtClean="0">
                            <a:latin typeface="Cambria Math" panose="02040503050406030204" pitchFamily="18" charset="0"/>
                            <a:ea typeface="Cambria Math" panose="02040503050406030204" pitchFamily="18" charset="0"/>
                          </a:rPr>
                          <m:t>2</m:t>
                        </m:r>
                        <m:sSup>
                          <m:sSupPr>
                            <m:ctrlPr>
                              <a:rPr kumimoji="1" lang="en-US" altLang="ja-JP" sz="2000" b="0" i="1" smtClean="0">
                                <a:latin typeface="Cambria Math" panose="02040503050406030204" pitchFamily="18" charset="0"/>
                                <a:ea typeface="Cambria Math" panose="02040503050406030204" pitchFamily="18" charset="0"/>
                              </a:rPr>
                            </m:ctrlPr>
                          </m:sSupPr>
                          <m:e>
                            <m:r>
                              <a:rPr kumimoji="1" lang="ja-JP" altLang="en-US" sz="2000" b="0" i="1" smtClean="0">
                                <a:latin typeface="Cambria Math" panose="02040503050406030204" pitchFamily="18" charset="0"/>
                                <a:ea typeface="Cambria Math" panose="02040503050406030204" pitchFamily="18" charset="0"/>
                              </a:rPr>
                              <m:t>𝜎</m:t>
                            </m:r>
                          </m:e>
                          <m:sup>
                            <m:r>
                              <a:rPr kumimoji="1" lang="en-US" altLang="ja-JP" sz="2000" b="0" i="1" smtClean="0">
                                <a:latin typeface="Cambria Math" panose="02040503050406030204" pitchFamily="18" charset="0"/>
                                <a:ea typeface="Cambria Math" panose="02040503050406030204" pitchFamily="18" charset="0"/>
                              </a:rPr>
                              <m:t>2</m:t>
                            </m:r>
                          </m:sup>
                        </m:sSup>
                      </m:den>
                    </m:f>
                  </m:oMath>
                </a14:m>
                <a:r>
                  <a:rPr kumimoji="1" lang="ja-JP" altLang="en-US" sz="2000" dirty="0" smtClean="0"/>
                  <a:t>）</a:t>
                </a:r>
                <a:endParaRPr kumimoji="1" lang="en-US" altLang="ja-JP" sz="2000" dirty="0" smtClean="0"/>
              </a:p>
              <a:p>
                <a:endParaRPr kumimoji="1" lang="en-US" altLang="ja-JP" dirty="0" smtClean="0"/>
              </a:p>
              <a:p>
                <a:r>
                  <a:rPr kumimoji="1" lang="ja-JP" altLang="en-US" dirty="0" smtClean="0"/>
                  <a:t>縦軸：確率密度</a:t>
                </a:r>
                <a:endParaRPr kumimoji="1" lang="en-US" altLang="ja-JP" dirty="0"/>
              </a:p>
              <a:p>
                <a:r>
                  <a:rPr kumimoji="1" lang="ja-JP" altLang="en-US" dirty="0" smtClean="0"/>
                  <a:t>横軸：確率変数</a:t>
                </a:r>
                <a:endParaRPr kumimoji="1" lang="en-US" altLang="ja-JP" dirty="0" smtClean="0"/>
              </a:p>
              <a:p>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45647" y="789452"/>
                <a:ext cx="8468591" cy="2806346"/>
              </a:xfrm>
              <a:prstGeom prst="rect">
                <a:avLst/>
              </a:prstGeom>
              <a:blipFill rotWithShape="0">
                <a:blip r:embed="rId2"/>
                <a:stretch>
                  <a:fillRect l="-648" t="-2174" r="-144"/>
                </a:stretch>
              </a:blipFill>
            </p:spPr>
            <p:txBody>
              <a:bodyPr/>
              <a:lstStyle/>
              <a:p>
                <a:r>
                  <a:rPr lang="ja-JP" altLang="en-US">
                    <a:noFill/>
                  </a:rPr>
                  <a:t> </a:t>
                </a:r>
              </a:p>
            </p:txBody>
          </p:sp>
        </mc:Fallback>
      </mc:AlternateContent>
      <p:pic>
        <p:nvPicPr>
          <p:cNvPr id="1028" name="Picture 4" descr="https://upload.wikimedia.org/wikipedia/commons/thumb/7/74/Normal_Distribution_PDF.svg/720px-Normal_Distribution_PDF.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300" y="2439410"/>
            <a:ext cx="6764322" cy="441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30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p:cNvSpPr txBox="1"/>
              <p:nvPr/>
            </p:nvSpPr>
            <p:spPr>
              <a:xfrm>
                <a:off x="716973" y="779318"/>
                <a:ext cx="7658100" cy="1754326"/>
              </a:xfrm>
              <a:prstGeom prst="rect">
                <a:avLst/>
              </a:prstGeom>
              <a:noFill/>
            </p:spPr>
            <p:txBody>
              <a:bodyPr wrap="square" rtlCol="0">
                <a:spAutoFit/>
              </a:bodyPr>
              <a:lstStyle/>
              <a:p>
                <a:r>
                  <a:rPr kumimoji="1" lang="ja-JP" altLang="en-US" dirty="0" smtClean="0"/>
                  <a:t>累積分布関数</a:t>
                </a:r>
                <a:r>
                  <a:rPr kumimoji="1" lang="en-US" altLang="ja-JP" dirty="0" smtClean="0"/>
                  <a:t>(Cumulative Probability Distribution)</a:t>
                </a:r>
              </a:p>
              <a:p>
                <a:r>
                  <a:rPr kumimoji="1" lang="ja-JP" altLang="en-US" dirty="0"/>
                  <a:t>　</a:t>
                </a:r>
                <a:r>
                  <a:rPr kumimoji="1" lang="ja-JP" altLang="en-US" dirty="0" smtClean="0"/>
                  <a:t>累積分布関数とは確率変数</a:t>
                </a:r>
                <a14:m>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𝑋</m:t>
                    </m:r>
                  </m:oMath>
                </a14:m>
                <a:r>
                  <a:rPr kumimoji="1" lang="ja-JP" altLang="en-US" dirty="0" smtClean="0"/>
                  <a:t>がある値</a:t>
                </a:r>
                <a14:m>
                  <m:oMath xmlns:m="http://schemas.openxmlformats.org/officeDocument/2006/math">
                    <m:r>
                      <a:rPr kumimoji="1" lang="en-US" altLang="ja-JP" b="0" i="1" smtClean="0">
                        <a:latin typeface="Cambria Math" panose="02040503050406030204" pitchFamily="18" charset="0"/>
                      </a:rPr>
                      <m:t>𝑥</m:t>
                    </m:r>
                  </m:oMath>
                </a14:m>
                <a:r>
                  <a:rPr kumimoji="1" lang="ja-JP" altLang="en-US" dirty="0" smtClean="0"/>
                  <a:t>以下となる確率を表す関数である。確率密度関数を積分する事で求められる。</a:t>
                </a:r>
                <a:endParaRPr kumimoji="1" lang="en-US" altLang="ja-JP" dirty="0" smtClean="0"/>
              </a:p>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𝐹</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𝑥</m:t>
                          </m:r>
                        </m:e>
                      </m:d>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𝑃</m:t>
                      </m:r>
                      <m:d>
                        <m:dPr>
                          <m:ctrlPr>
                            <a:rPr kumimoji="1" lang="en-US" altLang="ja-JP" b="0" i="1" smtClean="0">
                              <a:latin typeface="Cambria Math" panose="02040503050406030204" pitchFamily="18" charset="0"/>
                              <a:ea typeface="Cambria Math" panose="02040503050406030204" pitchFamily="18" charset="0"/>
                            </a:rPr>
                          </m:ctrlPr>
                        </m:dPr>
                        <m:e>
                          <m:r>
                            <a:rPr kumimoji="1" lang="en-US" altLang="ja-JP" b="0" i="1" smtClean="0">
                              <a:latin typeface="Cambria Math" panose="02040503050406030204" pitchFamily="18" charset="0"/>
                              <a:ea typeface="Cambria Math" panose="02040503050406030204" pitchFamily="18" charset="0"/>
                            </a:rPr>
                            <m:t>𝑋</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𝑥</m:t>
                          </m:r>
                        </m:e>
                      </m:d>
                    </m:oMath>
                  </m:oMathPara>
                </a14:m>
                <a:endParaRPr kumimoji="1" lang="en-US" altLang="ja-JP" dirty="0" smtClean="0"/>
              </a:p>
              <a:p>
                <a:r>
                  <a:rPr kumimoji="1" lang="ja-JP" altLang="en-US" dirty="0" smtClean="0"/>
                  <a:t>縦軸：確率　横軸：確率変数</a:t>
                </a:r>
                <a:endParaRPr kumimoji="1" lang="en-US" altLang="ja-JP" dirty="0" smtClean="0"/>
              </a:p>
              <a:p>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716973" y="779318"/>
                <a:ext cx="7658100" cy="1754326"/>
              </a:xfrm>
              <a:prstGeom prst="rect">
                <a:avLst/>
              </a:prstGeom>
              <a:blipFill rotWithShape="0">
                <a:blip r:embed="rId2"/>
                <a:stretch>
                  <a:fillRect l="-717" t="-3472"/>
                </a:stretch>
              </a:blipFill>
            </p:spPr>
            <p:txBody>
              <a:bodyPr/>
              <a:lstStyle/>
              <a:p>
                <a:r>
                  <a:rPr lang="ja-JP" altLang="en-US">
                    <a:noFill/>
                  </a:rPr>
                  <a:t> </a:t>
                </a:r>
              </a:p>
            </p:txBody>
          </p:sp>
        </mc:Fallback>
      </mc:AlternateContent>
      <p:pic>
        <p:nvPicPr>
          <p:cNvPr id="2050" name="Picture 2" descr="https://upload.wikimedia.org/wikipedia/commons/thumb/c/ca/Normal_Distribution_CDF.svg/720px-Normal_Distribution_CDF.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74" y="2473036"/>
            <a:ext cx="6421582" cy="399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88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7334" y="835378"/>
            <a:ext cx="8229600" cy="1754326"/>
          </a:xfrm>
          <a:prstGeom prst="rect">
            <a:avLst/>
          </a:prstGeom>
          <a:noFill/>
        </p:spPr>
        <p:txBody>
          <a:bodyPr wrap="square" rtlCol="0">
            <a:spAutoFit/>
          </a:bodyPr>
          <a:lstStyle/>
          <a:p>
            <a:r>
              <a:rPr kumimoji="1" lang="ja-JP" altLang="en-US" dirty="0" smtClean="0"/>
              <a:t>歪度</a:t>
            </a:r>
            <a:r>
              <a:rPr kumimoji="1" lang="en-US" altLang="ja-JP" dirty="0" smtClean="0"/>
              <a:t>(Skewness)</a:t>
            </a:r>
          </a:p>
          <a:p>
            <a:r>
              <a:rPr lang="ja-JP" altLang="en-US" dirty="0" smtClean="0"/>
              <a:t>　歪度とは分布</a:t>
            </a:r>
            <a:r>
              <a:rPr lang="ja-JP" altLang="en-US" dirty="0"/>
              <a:t>が正規分布からどれだけ歪んでいるかを表す統計量で、左右対称性を示す指標</a:t>
            </a:r>
            <a:r>
              <a:rPr lang="ja-JP" altLang="en-US" dirty="0" smtClean="0"/>
              <a:t>の</a:t>
            </a:r>
            <a:r>
              <a:rPr lang="ja-JP" altLang="en-US" dirty="0"/>
              <a:t>事</a:t>
            </a:r>
            <a:r>
              <a:rPr lang="ja-JP" altLang="en-US" dirty="0" smtClean="0"/>
              <a:t>。</a:t>
            </a:r>
            <a:endParaRPr lang="en-US" altLang="ja-JP" dirty="0" smtClean="0"/>
          </a:p>
          <a:p>
            <a:r>
              <a:rPr kumimoji="1" lang="ja-JP" altLang="en-US" dirty="0"/>
              <a:t>　</a:t>
            </a:r>
            <a:r>
              <a:rPr kumimoji="1" lang="ja-JP" altLang="en-US" dirty="0" smtClean="0"/>
              <a:t>歪度は</a:t>
            </a:r>
            <a:r>
              <a:rPr lang="ja-JP" altLang="en-US" dirty="0" smtClean="0"/>
              <a:t>「</a:t>
            </a:r>
            <a:r>
              <a:rPr lang="ja-JP" altLang="en-US" dirty="0"/>
              <a:t>右裾が長い」もしくは「左に偏った」分布のときには正の値を、「左裾が長い」もしくは「右に偏った」分布のときには負の値をとります。左右対称の分布（例えば正規分布）の場合には</a:t>
            </a:r>
            <a:r>
              <a:rPr lang="en-US" altLang="ja-JP" dirty="0"/>
              <a:t>0</a:t>
            </a:r>
            <a:r>
              <a:rPr lang="ja-JP" altLang="en-US" dirty="0"/>
              <a:t>になります</a:t>
            </a:r>
            <a:endParaRPr kumimoji="1" lang="ja-JP" altLang="en-US" dirty="0"/>
          </a:p>
        </p:txBody>
      </p:sp>
      <p:pic>
        <p:nvPicPr>
          <p:cNvPr id="4" name="図 3" descr="https://support.minitab.com/ja-jp/minitab/18/histogram_left_skewness_with_arrow.png"/>
          <p:cNvPicPr/>
          <p:nvPr/>
        </p:nvPicPr>
        <p:blipFill>
          <a:blip r:embed="rId2">
            <a:extLst>
              <a:ext uri="{28A0092B-C50C-407E-A947-70E740481C1C}">
                <a14:useLocalDpi xmlns:a14="http://schemas.microsoft.com/office/drawing/2010/main" val="0"/>
              </a:ext>
            </a:extLst>
          </a:blip>
          <a:srcRect/>
          <a:stretch>
            <a:fillRect/>
          </a:stretch>
        </p:blipFill>
        <p:spPr bwMode="auto">
          <a:xfrm>
            <a:off x="5061397" y="3271234"/>
            <a:ext cx="4040076" cy="2387837"/>
          </a:xfrm>
          <a:prstGeom prst="rect">
            <a:avLst/>
          </a:prstGeom>
          <a:noFill/>
          <a:ln>
            <a:noFill/>
          </a:ln>
        </p:spPr>
      </p:pic>
      <p:pic>
        <p:nvPicPr>
          <p:cNvPr id="5" name="図 4" descr="https://support.minitab.com/ja-jp/minitab/18/histogram_right_skewness_with_arrow.png"/>
          <p:cNvPicPr/>
          <p:nvPr/>
        </p:nvPicPr>
        <p:blipFill>
          <a:blip r:embed="rId3">
            <a:extLst>
              <a:ext uri="{28A0092B-C50C-407E-A947-70E740481C1C}">
                <a14:useLocalDpi xmlns:a14="http://schemas.microsoft.com/office/drawing/2010/main" val="0"/>
              </a:ext>
            </a:extLst>
          </a:blip>
          <a:srcRect/>
          <a:stretch>
            <a:fillRect/>
          </a:stretch>
        </p:blipFill>
        <p:spPr bwMode="auto">
          <a:xfrm>
            <a:off x="677334" y="3271233"/>
            <a:ext cx="3778756" cy="2387837"/>
          </a:xfrm>
          <a:prstGeom prst="rect">
            <a:avLst/>
          </a:prstGeom>
          <a:noFill/>
          <a:ln>
            <a:noFill/>
          </a:ln>
        </p:spPr>
      </p:pic>
    </p:spTree>
    <p:extLst>
      <p:ext uri="{BB962C8B-B14F-4D97-AF65-F5344CB8AC3E}">
        <p14:creationId xmlns:p14="http://schemas.microsoft.com/office/powerpoint/2010/main" val="389233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19768</TotalTime>
  <Words>628</Words>
  <Application>Microsoft Office PowerPoint</Application>
  <PresentationFormat>ワイド画面</PresentationFormat>
  <Paragraphs>167</Paragraphs>
  <Slides>33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ＭＳ Ｐゴシック</vt:lpstr>
      <vt:lpstr>メイリオ</vt:lpstr>
      <vt:lpstr>Arial</vt:lpstr>
      <vt:lpstr>Cambria Math</vt:lpstr>
      <vt:lpstr>Trebuchet MS</vt:lpstr>
      <vt:lpstr>Wingdings 3</vt:lpstr>
      <vt:lpstr>ファセット</vt:lpstr>
      <vt:lpstr>正規分布に従わない資産の評価方法について</vt:lpstr>
      <vt:lpstr>目次</vt:lpstr>
      <vt:lpstr>はじめに</vt:lpstr>
      <vt:lpstr>1.データ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2.従来の評価方法</vt:lpstr>
      <vt:lpstr>PowerPoint プレゼンテーション</vt:lpstr>
      <vt:lpstr>3.今回の評価方法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4.今回の評価資産とEfficiency testの実行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結論</vt:lpstr>
      <vt:lpstr>参考文献</vt:lpstr>
      <vt:lpstr>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コモディティのパフォーマンス評価</dc:title>
  <dc:creator>星 眞生</dc:creator>
  <cp:lastModifiedBy>星 眞生</cp:lastModifiedBy>
  <cp:revision>72</cp:revision>
  <dcterms:created xsi:type="dcterms:W3CDTF">2018-10-02T16:25:40Z</dcterms:created>
  <dcterms:modified xsi:type="dcterms:W3CDTF">2019-01-18T15:32:59Z</dcterms:modified>
</cp:coreProperties>
</file>