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2" r:id="rId8"/>
    <p:sldId id="281" r:id="rId9"/>
    <p:sldId id="279" r:id="rId10"/>
    <p:sldId id="280" r:id="rId11"/>
    <p:sldId id="276" r:id="rId12"/>
    <p:sldId id="278" r:id="rId13"/>
    <p:sldId id="263" r:id="rId14"/>
    <p:sldId id="277" r:id="rId15"/>
    <p:sldId id="264" r:id="rId16"/>
    <p:sldId id="265" r:id="rId17"/>
    <p:sldId id="268" r:id="rId18"/>
    <p:sldId id="266" r:id="rId19"/>
    <p:sldId id="269" r:id="rId20"/>
    <p:sldId id="267" r:id="rId21"/>
    <p:sldId id="270" r:id="rId22"/>
    <p:sldId id="271" r:id="rId23"/>
    <p:sldId id="272" r:id="rId24"/>
    <p:sldId id="273" r:id="rId25"/>
    <p:sldId id="274" r:id="rId26"/>
    <p:sldId id="282" r:id="rId27"/>
    <p:sldId id="283" r:id="rId28"/>
    <p:sldId id="284" r:id="rId29"/>
    <p:sldId id="27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dirty="0"/>
              <a:t>1/30/2021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1/30/2021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1/30/2021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finquest.nikkeidb.or.jp/ver2/online/" TargetMode="External"/><Relationship Id="rId7" Type="http://schemas.openxmlformats.org/officeDocument/2006/relationships/hyperlink" Target="https://www.jpx.co.jp/" TargetMode="External"/><Relationship Id="rId2" Type="http://schemas.openxmlformats.org/officeDocument/2006/relationships/hyperlink" Target="https://finance.yahoo.co.jp/" TargetMode="External"/><Relationship Id="rId1" Type="http://schemas.openxmlformats.org/officeDocument/2006/relationships/slideLayout" Target="../slideLayouts/slideLayout2.xml"/><Relationship Id="rId6" Type="http://schemas.openxmlformats.org/officeDocument/2006/relationships/hyperlink" Target="https://www.meti.go.jp/" TargetMode="External"/><Relationship Id="rId5" Type="http://schemas.openxmlformats.org/officeDocument/2006/relationships/hyperlink" Target="https://minkabu.jp/" TargetMode="External"/><Relationship Id="rId4" Type="http://schemas.openxmlformats.org/officeDocument/2006/relationships/hyperlink" Target="https://indexes.nikkei.co.jp/nkav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729BEB-6D41-41DD-A074-3E3C76C8F931}"/>
              </a:ext>
            </a:extLst>
          </p:cNvPr>
          <p:cNvSpPr>
            <a:spLocks noGrp="1"/>
          </p:cNvSpPr>
          <p:nvPr>
            <p:ph type="ctrTitle"/>
          </p:nvPr>
        </p:nvSpPr>
        <p:spPr>
          <a:xfrm>
            <a:off x="783771" y="2360020"/>
            <a:ext cx="9204960" cy="1690813"/>
          </a:xfrm>
        </p:spPr>
        <p:txBody>
          <a:bodyPr/>
          <a:lstStyle/>
          <a:p>
            <a:pPr algn="ctr"/>
            <a:r>
              <a:rPr kumimoji="1" lang="ja-JP" altLang="en-US" sz="4400" dirty="0"/>
              <a:t>日経</a:t>
            </a:r>
            <a:r>
              <a:rPr lang="ja-JP" altLang="en-US" sz="4400" dirty="0"/>
              <a:t>平均株価登録</a:t>
            </a:r>
            <a:r>
              <a:rPr kumimoji="1" lang="ja-JP" altLang="en-US" sz="4400" dirty="0"/>
              <a:t>銘柄を対象とした</a:t>
            </a:r>
            <a:br>
              <a:rPr kumimoji="1" lang="en-US" altLang="ja-JP" sz="4400" dirty="0"/>
            </a:br>
            <a:r>
              <a:rPr kumimoji="1" lang="ja-JP" altLang="en-US" sz="4400" dirty="0"/>
              <a:t>バリュー投資の有効性の検証</a:t>
            </a:r>
          </a:p>
        </p:txBody>
      </p:sp>
      <p:sp>
        <p:nvSpPr>
          <p:cNvPr id="3" name="字幕 2">
            <a:extLst>
              <a:ext uri="{FF2B5EF4-FFF2-40B4-BE49-F238E27FC236}">
                <a16:creationId xmlns:a16="http://schemas.microsoft.com/office/drawing/2014/main" id="{50BC620A-42D3-4332-B2E5-B1345D7645E9}"/>
              </a:ext>
            </a:extLst>
          </p:cNvPr>
          <p:cNvSpPr>
            <a:spLocks noGrp="1"/>
          </p:cNvSpPr>
          <p:nvPr>
            <p:ph type="subTitle" idx="1"/>
          </p:nvPr>
        </p:nvSpPr>
        <p:spPr/>
        <p:txBody>
          <a:bodyPr>
            <a:normAutofit/>
          </a:bodyPr>
          <a:lstStyle/>
          <a:p>
            <a:r>
              <a:rPr kumimoji="1" lang="ja-JP" altLang="en-US" dirty="0">
                <a:solidFill>
                  <a:schemeClr val="accent1"/>
                </a:solidFill>
              </a:rPr>
              <a:t>最終報告資料</a:t>
            </a:r>
            <a:endParaRPr kumimoji="1" lang="en-US" altLang="ja-JP" dirty="0">
              <a:solidFill>
                <a:schemeClr val="accent1"/>
              </a:solidFill>
            </a:endParaRPr>
          </a:p>
          <a:p>
            <a:r>
              <a:rPr lang="ja-JP" altLang="en-US" dirty="0"/>
              <a:t>法政大学経営学部経営学科</a:t>
            </a:r>
            <a:r>
              <a:rPr lang="en-US" altLang="ja-JP" dirty="0"/>
              <a:t>4</a:t>
            </a:r>
            <a:r>
              <a:rPr lang="ja-JP" altLang="en-US" dirty="0"/>
              <a:t>年　川﨑敦　</a:t>
            </a:r>
            <a:r>
              <a:rPr kumimoji="1" lang="ja-JP" altLang="en-US" dirty="0"/>
              <a:t>指導教員　山嵜輝</a:t>
            </a:r>
          </a:p>
        </p:txBody>
      </p:sp>
    </p:spTree>
    <p:extLst>
      <p:ext uri="{BB962C8B-B14F-4D97-AF65-F5344CB8AC3E}">
        <p14:creationId xmlns:p14="http://schemas.microsoft.com/office/powerpoint/2010/main" val="3251210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AADCF-971B-4AF1-9FA1-8E7A4E3C013E}"/>
              </a:ext>
            </a:extLst>
          </p:cNvPr>
          <p:cNvSpPr>
            <a:spLocks noGrp="1"/>
          </p:cNvSpPr>
          <p:nvPr>
            <p:ph type="title"/>
          </p:nvPr>
        </p:nvSpPr>
        <p:spPr/>
        <p:txBody>
          <a:bodyPr/>
          <a:lstStyle/>
          <a:p>
            <a:r>
              <a:rPr kumimoji="1" lang="en-US" altLang="ja-JP" dirty="0"/>
              <a:t>3-3</a:t>
            </a:r>
            <a:r>
              <a:rPr kumimoji="1" lang="ja-JP" altLang="en-US" dirty="0"/>
              <a:t>．総合ランクを用いた割安株選定</a:t>
            </a:r>
            <a:br>
              <a:rPr kumimoji="1" lang="en-US" altLang="ja-JP" dirty="0"/>
            </a:br>
            <a:r>
              <a:rPr kumimoji="1" lang="ja-JP" altLang="en-US" dirty="0"/>
              <a:t>～ランク付けの方法～</a:t>
            </a:r>
          </a:p>
        </p:txBody>
      </p:sp>
      <p:graphicFrame>
        <p:nvGraphicFramePr>
          <p:cNvPr id="5" name="表 5">
            <a:extLst>
              <a:ext uri="{FF2B5EF4-FFF2-40B4-BE49-F238E27FC236}">
                <a16:creationId xmlns:a16="http://schemas.microsoft.com/office/drawing/2014/main" id="{2098492A-5A1B-410D-B91F-1AD5C174AF94}"/>
              </a:ext>
            </a:extLst>
          </p:cNvPr>
          <p:cNvGraphicFramePr>
            <a:graphicFrameLocks noGrp="1"/>
          </p:cNvGraphicFramePr>
          <p:nvPr>
            <p:ph idx="1"/>
            <p:extLst>
              <p:ext uri="{D42A27DB-BD31-4B8C-83A1-F6EECF244321}">
                <p14:modId xmlns:p14="http://schemas.microsoft.com/office/powerpoint/2010/main" val="2820461468"/>
              </p:ext>
            </p:extLst>
          </p:nvPr>
        </p:nvGraphicFramePr>
        <p:xfrm>
          <a:off x="677334" y="1930400"/>
          <a:ext cx="2612045" cy="2019215"/>
        </p:xfrm>
        <a:graphic>
          <a:graphicData uri="http://schemas.openxmlformats.org/drawingml/2006/table">
            <a:tbl>
              <a:tblPr firstRow="1" bandRow="1">
                <a:tableStyleId>{5940675A-B579-460E-94D1-54222C63F5DA}</a:tableStyleId>
              </a:tblPr>
              <a:tblGrid>
                <a:gridCol w="574766">
                  <a:extLst>
                    <a:ext uri="{9D8B030D-6E8A-4147-A177-3AD203B41FA5}">
                      <a16:colId xmlns:a16="http://schemas.microsoft.com/office/drawing/2014/main" val="2783692585"/>
                    </a:ext>
                  </a:extLst>
                </a:gridCol>
                <a:gridCol w="453216">
                  <a:extLst>
                    <a:ext uri="{9D8B030D-6E8A-4147-A177-3AD203B41FA5}">
                      <a16:colId xmlns:a16="http://schemas.microsoft.com/office/drawing/2014/main" val="3677440230"/>
                    </a:ext>
                  </a:extLst>
                </a:gridCol>
                <a:gridCol w="528021">
                  <a:extLst>
                    <a:ext uri="{9D8B030D-6E8A-4147-A177-3AD203B41FA5}">
                      <a16:colId xmlns:a16="http://schemas.microsoft.com/office/drawing/2014/main" val="3036512963"/>
                    </a:ext>
                  </a:extLst>
                </a:gridCol>
                <a:gridCol w="528021">
                  <a:extLst>
                    <a:ext uri="{9D8B030D-6E8A-4147-A177-3AD203B41FA5}">
                      <a16:colId xmlns:a16="http://schemas.microsoft.com/office/drawing/2014/main" val="3411890998"/>
                    </a:ext>
                  </a:extLst>
                </a:gridCol>
                <a:gridCol w="528021">
                  <a:extLst>
                    <a:ext uri="{9D8B030D-6E8A-4147-A177-3AD203B41FA5}">
                      <a16:colId xmlns:a16="http://schemas.microsoft.com/office/drawing/2014/main" val="4038493802"/>
                    </a:ext>
                  </a:extLst>
                </a:gridCol>
              </a:tblGrid>
              <a:tr h="455951">
                <a:tc>
                  <a:txBody>
                    <a:bodyPr/>
                    <a:lstStyle/>
                    <a:p>
                      <a:pPr algn="ctr"/>
                      <a:r>
                        <a:rPr kumimoji="1" lang="ja-JP" altLang="en-US" sz="1000" dirty="0">
                          <a:latin typeface="游ゴシック" panose="020B0400000000000000" pitchFamily="50" charset="-128"/>
                          <a:ea typeface="游ゴシック" panose="020B0400000000000000" pitchFamily="50" charset="-128"/>
                        </a:rPr>
                        <a:t>銘柄名</a:t>
                      </a:r>
                    </a:p>
                  </a:txBody>
                  <a:tcPr/>
                </a:tc>
                <a:tc>
                  <a:txBody>
                    <a:bodyPr/>
                    <a:lstStyle/>
                    <a:p>
                      <a:pPr algn="ctr"/>
                      <a:r>
                        <a:rPr kumimoji="1" lang="ja-JP" altLang="en-US" sz="1000" dirty="0">
                          <a:latin typeface="游ゴシック" panose="020B0400000000000000" pitchFamily="50" charset="-128"/>
                          <a:ea typeface="游ゴシック" panose="020B0400000000000000" pitchFamily="50" charset="-128"/>
                        </a:rPr>
                        <a:t>予想</a:t>
                      </a:r>
                      <a:r>
                        <a:rPr kumimoji="1" lang="en-US" altLang="ja-JP" sz="1000" dirty="0">
                          <a:latin typeface="游ゴシック" panose="020B0400000000000000" pitchFamily="50" charset="-128"/>
                          <a:ea typeface="游ゴシック" panose="020B0400000000000000" pitchFamily="50" charset="-128"/>
                        </a:rPr>
                        <a:t>PER</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PBR</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000" dirty="0">
                          <a:latin typeface="游ゴシック" panose="020B0400000000000000" pitchFamily="50" charset="-128"/>
                          <a:ea typeface="游ゴシック" panose="020B0400000000000000" pitchFamily="50" charset="-128"/>
                        </a:rPr>
                        <a:t>予想</a:t>
                      </a:r>
                      <a:r>
                        <a:rPr kumimoji="1" lang="en-US" altLang="ja-JP" sz="1000" dirty="0">
                          <a:latin typeface="游ゴシック" panose="020B0400000000000000" pitchFamily="50" charset="-128"/>
                          <a:ea typeface="游ゴシック" panose="020B0400000000000000" pitchFamily="50" charset="-128"/>
                        </a:rPr>
                        <a:t>DY</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ja-JP" altLang="en-US" sz="1000" dirty="0">
                          <a:latin typeface="游ゴシック" panose="020B0400000000000000" pitchFamily="50" charset="-128"/>
                          <a:ea typeface="游ゴシック" panose="020B0400000000000000" pitchFamily="50" charset="-128"/>
                        </a:rPr>
                        <a:t>合計順位</a:t>
                      </a:r>
                    </a:p>
                  </a:txBody>
                  <a:tcPr/>
                </a:tc>
                <a:extLst>
                  <a:ext uri="{0D108BD9-81ED-4DB2-BD59-A6C34878D82A}">
                    <a16:rowId xmlns:a16="http://schemas.microsoft.com/office/drawing/2014/main" val="3283335650"/>
                  </a:ext>
                </a:extLst>
              </a:tr>
              <a:tr h="260544">
                <a:tc>
                  <a:txBody>
                    <a:bodyPr/>
                    <a:lstStyle/>
                    <a:p>
                      <a:pPr algn="ctr"/>
                      <a:r>
                        <a:rPr kumimoji="1" lang="en-US" altLang="ja-JP" sz="1000" dirty="0">
                          <a:latin typeface="游ゴシック" panose="020B0400000000000000" pitchFamily="50" charset="-128"/>
                          <a:ea typeface="游ゴシック" panose="020B0400000000000000" pitchFamily="50" charset="-128"/>
                        </a:rPr>
                        <a:t>A</a:t>
                      </a:r>
                      <a:r>
                        <a:rPr kumimoji="1" lang="ja-JP" altLang="en-US" sz="1000" dirty="0">
                          <a:latin typeface="游ゴシック" panose="020B0400000000000000" pitchFamily="50" charset="-128"/>
                          <a:ea typeface="游ゴシック" panose="020B0400000000000000" pitchFamily="50" charset="-128"/>
                        </a:rPr>
                        <a:t>社</a:t>
                      </a:r>
                      <a:endParaRPr kumimoji="1" lang="en-US" altLang="ja-JP"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4</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6</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3264967639"/>
                  </a:ext>
                </a:extLst>
              </a:tr>
              <a:tr h="260544">
                <a:tc>
                  <a:txBody>
                    <a:bodyPr/>
                    <a:lstStyle/>
                    <a:p>
                      <a:pPr algn="ctr"/>
                      <a:r>
                        <a:rPr kumimoji="1" lang="en-US" altLang="ja-JP" sz="1000" dirty="0">
                          <a:latin typeface="游ゴシック" panose="020B0400000000000000" pitchFamily="50" charset="-128"/>
                          <a:ea typeface="游ゴシック" panose="020B0400000000000000" pitchFamily="50" charset="-128"/>
                        </a:rPr>
                        <a:t>B</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3</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5</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9</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3537027508"/>
                  </a:ext>
                </a:extLst>
              </a:tr>
              <a:tr h="260544">
                <a:tc>
                  <a:txBody>
                    <a:bodyPr/>
                    <a:lstStyle/>
                    <a:p>
                      <a:pPr algn="ctr"/>
                      <a:r>
                        <a:rPr kumimoji="1" lang="en-US" altLang="ja-JP" sz="1000" dirty="0">
                          <a:latin typeface="游ゴシック" panose="020B0400000000000000" pitchFamily="50" charset="-128"/>
                          <a:ea typeface="游ゴシック" panose="020B0400000000000000" pitchFamily="50" charset="-128"/>
                        </a:rPr>
                        <a:t>C</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4</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4</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2</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10</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534037826"/>
                  </a:ext>
                </a:extLst>
              </a:tr>
              <a:tr h="260544">
                <a:tc>
                  <a:txBody>
                    <a:bodyPr/>
                    <a:lstStyle/>
                    <a:p>
                      <a:pPr algn="ctr"/>
                      <a:r>
                        <a:rPr kumimoji="1" lang="en-US" altLang="ja-JP" sz="1000" dirty="0">
                          <a:latin typeface="游ゴシック" panose="020B0400000000000000" pitchFamily="50" charset="-128"/>
                          <a:ea typeface="游ゴシック" panose="020B0400000000000000" pitchFamily="50" charset="-128"/>
                        </a:rPr>
                        <a:t>D</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6</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6</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3</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15</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3988195822"/>
                  </a:ext>
                </a:extLst>
              </a:tr>
              <a:tr h="260544">
                <a:tc>
                  <a:txBody>
                    <a:bodyPr/>
                    <a:lstStyle/>
                    <a:p>
                      <a:pPr algn="ctr"/>
                      <a:r>
                        <a:rPr kumimoji="1" lang="en-US" altLang="ja-JP" sz="1000" dirty="0">
                          <a:latin typeface="游ゴシック" panose="020B0400000000000000" pitchFamily="50" charset="-128"/>
                          <a:ea typeface="游ゴシック" panose="020B0400000000000000" pitchFamily="50" charset="-128"/>
                        </a:rPr>
                        <a:t>E</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5</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2</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6</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13</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4114724834"/>
                  </a:ext>
                </a:extLst>
              </a:tr>
              <a:tr h="260544">
                <a:tc>
                  <a:txBody>
                    <a:bodyPr/>
                    <a:lstStyle/>
                    <a:p>
                      <a:pPr algn="ctr"/>
                      <a:r>
                        <a:rPr kumimoji="1" lang="en-US" altLang="ja-JP" sz="1000" dirty="0">
                          <a:latin typeface="游ゴシック" panose="020B0400000000000000" pitchFamily="50" charset="-128"/>
                          <a:ea typeface="游ゴシック" panose="020B0400000000000000" pitchFamily="50" charset="-128"/>
                        </a:rPr>
                        <a:t>F</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2</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3</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5</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10</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2573744626"/>
                  </a:ext>
                </a:extLst>
              </a:tr>
            </a:tbl>
          </a:graphicData>
        </a:graphic>
      </p:graphicFrame>
      <p:graphicFrame>
        <p:nvGraphicFramePr>
          <p:cNvPr id="6" name="表 6">
            <a:extLst>
              <a:ext uri="{FF2B5EF4-FFF2-40B4-BE49-F238E27FC236}">
                <a16:creationId xmlns:a16="http://schemas.microsoft.com/office/drawing/2014/main" id="{C442CAE6-5553-4F72-BEF2-CCFC2AC92B6A}"/>
              </a:ext>
            </a:extLst>
          </p:cNvPr>
          <p:cNvGraphicFramePr>
            <a:graphicFrameLocks noGrp="1"/>
          </p:cNvGraphicFramePr>
          <p:nvPr>
            <p:extLst>
              <p:ext uri="{D42A27DB-BD31-4B8C-83A1-F6EECF244321}">
                <p14:modId xmlns:p14="http://schemas.microsoft.com/office/powerpoint/2010/main" val="1451229892"/>
              </p:ext>
            </p:extLst>
          </p:nvPr>
        </p:nvGraphicFramePr>
        <p:xfrm>
          <a:off x="4592321" y="1927562"/>
          <a:ext cx="2278743" cy="2024892"/>
        </p:xfrm>
        <a:graphic>
          <a:graphicData uri="http://schemas.openxmlformats.org/drawingml/2006/table">
            <a:tbl>
              <a:tblPr firstRow="1" bandRow="1">
                <a:tableStyleId>{5940675A-B579-460E-94D1-54222C63F5DA}</a:tableStyleId>
              </a:tblPr>
              <a:tblGrid>
                <a:gridCol w="641531">
                  <a:extLst>
                    <a:ext uri="{9D8B030D-6E8A-4147-A177-3AD203B41FA5}">
                      <a16:colId xmlns:a16="http://schemas.microsoft.com/office/drawing/2014/main" val="3859439429"/>
                    </a:ext>
                  </a:extLst>
                </a:gridCol>
                <a:gridCol w="801189">
                  <a:extLst>
                    <a:ext uri="{9D8B030D-6E8A-4147-A177-3AD203B41FA5}">
                      <a16:colId xmlns:a16="http://schemas.microsoft.com/office/drawing/2014/main" val="1611447753"/>
                    </a:ext>
                  </a:extLst>
                </a:gridCol>
                <a:gridCol w="836023">
                  <a:extLst>
                    <a:ext uri="{9D8B030D-6E8A-4147-A177-3AD203B41FA5}">
                      <a16:colId xmlns:a16="http://schemas.microsoft.com/office/drawing/2014/main" val="1470616658"/>
                    </a:ext>
                  </a:extLst>
                </a:gridCol>
              </a:tblGrid>
              <a:tr h="397882">
                <a:tc>
                  <a:txBody>
                    <a:bodyPr/>
                    <a:lstStyle/>
                    <a:p>
                      <a:pPr algn="ctr"/>
                      <a:r>
                        <a:rPr kumimoji="1" lang="ja-JP" altLang="en-US" sz="1000" dirty="0">
                          <a:latin typeface="游ゴシック" panose="020B0400000000000000" pitchFamily="50" charset="-128"/>
                          <a:ea typeface="游ゴシック" panose="020B0400000000000000" pitchFamily="50" charset="-128"/>
                        </a:rPr>
                        <a:t>銘柄名</a:t>
                      </a:r>
                    </a:p>
                  </a:txBody>
                  <a:tcPr/>
                </a:tc>
                <a:tc>
                  <a:txBody>
                    <a:bodyPr/>
                    <a:lstStyle/>
                    <a:p>
                      <a:pPr algn="ctr"/>
                      <a:r>
                        <a:rPr kumimoji="1" lang="ja-JP" altLang="en-US" sz="1000" dirty="0">
                          <a:latin typeface="游ゴシック" panose="020B0400000000000000" pitchFamily="50" charset="-128"/>
                          <a:ea typeface="游ゴシック" panose="020B0400000000000000" pitchFamily="50" charset="-128"/>
                        </a:rPr>
                        <a:t>合計順位</a:t>
                      </a:r>
                    </a:p>
                  </a:txBody>
                  <a:tcPr/>
                </a:tc>
                <a:tc>
                  <a:txBody>
                    <a:bodyPr/>
                    <a:lstStyle/>
                    <a:p>
                      <a:pPr algn="ctr"/>
                      <a:r>
                        <a:rPr kumimoji="1" lang="ja-JP" altLang="en-US" sz="1000" dirty="0">
                          <a:latin typeface="游ゴシック" panose="020B0400000000000000" pitchFamily="50" charset="-128"/>
                          <a:ea typeface="游ゴシック" panose="020B0400000000000000" pitchFamily="50" charset="-128"/>
                        </a:rPr>
                        <a:t>年次</a:t>
                      </a:r>
                      <a:endParaRPr kumimoji="1" lang="en-US" altLang="ja-JP" sz="1000" dirty="0">
                        <a:latin typeface="游ゴシック" panose="020B0400000000000000" pitchFamily="50" charset="-128"/>
                        <a:ea typeface="游ゴシック" panose="020B0400000000000000" pitchFamily="50" charset="-128"/>
                      </a:endParaRPr>
                    </a:p>
                    <a:p>
                      <a:pPr algn="ctr"/>
                      <a:r>
                        <a:rPr kumimoji="1" lang="ja-JP" altLang="en-US" sz="1000" dirty="0">
                          <a:latin typeface="游ゴシック" panose="020B0400000000000000" pitchFamily="50" charset="-128"/>
                          <a:ea typeface="游ゴシック" panose="020B0400000000000000" pitchFamily="50" charset="-128"/>
                        </a:rPr>
                        <a:t>リターン</a:t>
                      </a:r>
                    </a:p>
                  </a:txBody>
                  <a:tcPr/>
                </a:tc>
                <a:extLst>
                  <a:ext uri="{0D108BD9-81ED-4DB2-BD59-A6C34878D82A}">
                    <a16:rowId xmlns:a16="http://schemas.microsoft.com/office/drawing/2014/main" val="83787296"/>
                  </a:ext>
                </a:extLst>
              </a:tr>
              <a:tr h="276634">
                <a:tc>
                  <a:txBody>
                    <a:bodyPr/>
                    <a:lstStyle/>
                    <a:p>
                      <a:pPr algn="ctr"/>
                      <a:r>
                        <a:rPr kumimoji="1" lang="en-US" altLang="ja-JP" sz="1000" dirty="0">
                          <a:latin typeface="游ゴシック" panose="020B0400000000000000" pitchFamily="50" charset="-128"/>
                          <a:ea typeface="游ゴシック" panose="020B0400000000000000" pitchFamily="50" charset="-128"/>
                        </a:rPr>
                        <a:t>A</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6</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5.89%</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715922320"/>
                  </a:ext>
                </a:extLst>
              </a:tr>
              <a:tr h="276634">
                <a:tc>
                  <a:txBody>
                    <a:bodyPr/>
                    <a:lstStyle/>
                    <a:p>
                      <a:pPr algn="ctr"/>
                      <a:r>
                        <a:rPr kumimoji="1" lang="en-US" altLang="ja-JP" sz="1000" dirty="0">
                          <a:latin typeface="游ゴシック" panose="020B0400000000000000" pitchFamily="50" charset="-128"/>
                          <a:ea typeface="游ゴシック" panose="020B0400000000000000" pitchFamily="50" charset="-128"/>
                        </a:rPr>
                        <a:t>B</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9</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2.78%</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105384432"/>
                  </a:ext>
                </a:extLst>
              </a:tr>
              <a:tr h="276634">
                <a:tc>
                  <a:txBody>
                    <a:bodyPr/>
                    <a:lstStyle/>
                    <a:p>
                      <a:pPr algn="ctr"/>
                      <a:r>
                        <a:rPr kumimoji="1" lang="en-US" altLang="ja-JP" sz="1000" dirty="0">
                          <a:latin typeface="游ゴシック" panose="020B0400000000000000" pitchFamily="50" charset="-128"/>
                          <a:ea typeface="游ゴシック" panose="020B0400000000000000" pitchFamily="50" charset="-128"/>
                        </a:rPr>
                        <a:t>C</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10</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3.49%</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605905086"/>
                  </a:ext>
                </a:extLst>
              </a:tr>
              <a:tr h="276634">
                <a:tc>
                  <a:txBody>
                    <a:bodyPr/>
                    <a:lstStyle/>
                    <a:p>
                      <a:pPr algn="ctr"/>
                      <a:r>
                        <a:rPr kumimoji="1" lang="en-US" altLang="ja-JP" sz="1000" dirty="0">
                          <a:latin typeface="游ゴシック" panose="020B0400000000000000" pitchFamily="50" charset="-128"/>
                          <a:ea typeface="游ゴシック" panose="020B0400000000000000" pitchFamily="50" charset="-128"/>
                        </a:rPr>
                        <a:t>F</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10</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9.71%</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575875931"/>
                  </a:ext>
                </a:extLst>
              </a:tr>
              <a:tr h="276634">
                <a:tc>
                  <a:txBody>
                    <a:bodyPr/>
                    <a:lstStyle/>
                    <a:p>
                      <a:pPr algn="ctr"/>
                      <a:r>
                        <a:rPr kumimoji="1" lang="en-US" altLang="ja-JP" sz="1000" dirty="0">
                          <a:latin typeface="游ゴシック" panose="020B0400000000000000" pitchFamily="50" charset="-128"/>
                          <a:ea typeface="游ゴシック" panose="020B0400000000000000" pitchFamily="50" charset="-128"/>
                        </a:rPr>
                        <a:t>E</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13</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1.22%</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087486860"/>
                  </a:ext>
                </a:extLst>
              </a:tr>
              <a:tr h="233531">
                <a:tc>
                  <a:txBody>
                    <a:bodyPr/>
                    <a:lstStyle/>
                    <a:p>
                      <a:pPr algn="ctr"/>
                      <a:r>
                        <a:rPr kumimoji="1" lang="en-US" altLang="ja-JP" sz="1000" dirty="0">
                          <a:latin typeface="游ゴシック" panose="020B0400000000000000" pitchFamily="50" charset="-128"/>
                          <a:ea typeface="游ゴシック" panose="020B0400000000000000" pitchFamily="50" charset="-128"/>
                        </a:rPr>
                        <a:t>D</a:t>
                      </a:r>
                      <a:r>
                        <a:rPr kumimoji="1" lang="ja-JP" altLang="en-US" sz="1000" dirty="0">
                          <a:latin typeface="游ゴシック" panose="020B0400000000000000" pitchFamily="50" charset="-128"/>
                          <a:ea typeface="游ゴシック" panose="020B0400000000000000" pitchFamily="50" charset="-128"/>
                        </a:rPr>
                        <a:t>社</a:t>
                      </a: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15</a:t>
                      </a:r>
                      <a:endParaRPr kumimoji="1" lang="ja-JP" altLang="en-US" sz="1000" dirty="0">
                        <a:latin typeface="游ゴシック" panose="020B0400000000000000" pitchFamily="50" charset="-128"/>
                        <a:ea typeface="游ゴシック" panose="020B0400000000000000" pitchFamily="50" charset="-128"/>
                      </a:endParaRPr>
                    </a:p>
                  </a:txBody>
                  <a:tcPr/>
                </a:tc>
                <a:tc>
                  <a:txBody>
                    <a:bodyPr/>
                    <a:lstStyle/>
                    <a:p>
                      <a:pPr algn="ctr"/>
                      <a:r>
                        <a:rPr kumimoji="1" lang="en-US" altLang="ja-JP" sz="1000" dirty="0">
                          <a:latin typeface="游ゴシック" panose="020B0400000000000000" pitchFamily="50" charset="-128"/>
                          <a:ea typeface="游ゴシック" panose="020B0400000000000000" pitchFamily="50" charset="-128"/>
                        </a:rPr>
                        <a:t>4.21%</a:t>
                      </a:r>
                      <a:endParaRPr kumimoji="1" lang="ja-JP" altLang="en-US" sz="1000" dirty="0">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86372966"/>
                  </a:ext>
                </a:extLst>
              </a:tr>
            </a:tbl>
          </a:graphicData>
        </a:graphic>
      </p:graphicFrame>
      <p:sp>
        <p:nvSpPr>
          <p:cNvPr id="7" name="矢印: 右 6">
            <a:extLst>
              <a:ext uri="{FF2B5EF4-FFF2-40B4-BE49-F238E27FC236}">
                <a16:creationId xmlns:a16="http://schemas.microsoft.com/office/drawing/2014/main" id="{E26A8A6B-20F7-4AD8-8705-21EAAF9AA6EA}"/>
              </a:ext>
            </a:extLst>
          </p:cNvPr>
          <p:cNvSpPr/>
          <p:nvPr/>
        </p:nvSpPr>
        <p:spPr>
          <a:xfrm>
            <a:off x="3779520" y="2717074"/>
            <a:ext cx="435429" cy="418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2D1295E-E570-44F1-BE34-C7B3BC030D19}"/>
              </a:ext>
            </a:extLst>
          </p:cNvPr>
          <p:cNvSpPr txBox="1"/>
          <p:nvPr/>
        </p:nvSpPr>
        <p:spPr>
          <a:xfrm>
            <a:off x="748937" y="4371703"/>
            <a:ext cx="7916092" cy="923330"/>
          </a:xfrm>
          <a:prstGeom prst="rect">
            <a:avLst/>
          </a:prstGeom>
          <a:noFill/>
        </p:spPr>
        <p:txBody>
          <a:bodyPr wrap="square" rtlCol="0">
            <a:spAutoFit/>
          </a:bodyPr>
          <a:lstStyle/>
          <a:p>
            <a:r>
              <a:rPr kumimoji="1" lang="en-US" altLang="ja-JP" dirty="0">
                <a:solidFill>
                  <a:schemeClr val="tx1">
                    <a:lumMod val="75000"/>
                    <a:lumOff val="25000"/>
                  </a:schemeClr>
                </a:solidFill>
              </a:rPr>
              <a:t>※</a:t>
            </a:r>
            <a:r>
              <a:rPr kumimoji="1" lang="ja-JP" altLang="en-US" dirty="0">
                <a:solidFill>
                  <a:schemeClr val="tx1">
                    <a:lumMod val="75000"/>
                    <a:lumOff val="25000"/>
                  </a:schemeClr>
                </a:solidFill>
              </a:rPr>
              <a:t>もし</a:t>
            </a:r>
            <a:r>
              <a:rPr kumimoji="1" lang="en-US" altLang="ja-JP" dirty="0">
                <a:solidFill>
                  <a:schemeClr val="tx1">
                    <a:lumMod val="75000"/>
                    <a:lumOff val="25000"/>
                  </a:schemeClr>
                </a:solidFill>
              </a:rPr>
              <a:t>1</a:t>
            </a:r>
            <a:r>
              <a:rPr kumimoji="1" lang="ja-JP" altLang="en-US" dirty="0">
                <a:solidFill>
                  <a:schemeClr val="tx1">
                    <a:lumMod val="75000"/>
                    <a:lumOff val="25000"/>
                  </a:schemeClr>
                </a:solidFill>
              </a:rPr>
              <a:t>分位と</a:t>
            </a:r>
            <a:r>
              <a:rPr kumimoji="1" lang="en-US" altLang="ja-JP" dirty="0">
                <a:solidFill>
                  <a:schemeClr val="tx1">
                    <a:lumMod val="75000"/>
                    <a:lumOff val="25000"/>
                  </a:schemeClr>
                </a:solidFill>
              </a:rPr>
              <a:t>2</a:t>
            </a:r>
            <a:r>
              <a:rPr kumimoji="1" lang="ja-JP" altLang="en-US" dirty="0">
                <a:solidFill>
                  <a:schemeClr val="tx1">
                    <a:lumMod val="75000"/>
                    <a:lumOff val="25000"/>
                  </a:schemeClr>
                </a:solidFill>
              </a:rPr>
              <a:t>分位の間や</a:t>
            </a:r>
            <a:r>
              <a:rPr kumimoji="1" lang="en-US" altLang="ja-JP" dirty="0">
                <a:solidFill>
                  <a:schemeClr val="tx1">
                    <a:lumMod val="75000"/>
                    <a:lumOff val="25000"/>
                  </a:schemeClr>
                </a:solidFill>
              </a:rPr>
              <a:t>4</a:t>
            </a:r>
            <a:r>
              <a:rPr kumimoji="1" lang="ja-JP" altLang="en-US" dirty="0">
                <a:solidFill>
                  <a:schemeClr val="tx1">
                    <a:lumMod val="75000"/>
                    <a:lumOff val="25000"/>
                  </a:schemeClr>
                </a:solidFill>
              </a:rPr>
              <a:t>分位と</a:t>
            </a:r>
            <a:r>
              <a:rPr kumimoji="1" lang="en-US" altLang="ja-JP" dirty="0">
                <a:solidFill>
                  <a:schemeClr val="tx1">
                    <a:lumMod val="75000"/>
                    <a:lumOff val="25000"/>
                  </a:schemeClr>
                </a:solidFill>
              </a:rPr>
              <a:t>5</a:t>
            </a:r>
            <a:r>
              <a:rPr kumimoji="1" lang="ja-JP" altLang="en-US" dirty="0">
                <a:solidFill>
                  <a:schemeClr val="tx1">
                    <a:lumMod val="75000"/>
                    <a:lumOff val="25000"/>
                  </a:schemeClr>
                </a:solidFill>
              </a:rPr>
              <a:t>分位の間のように分位間で同じ合計順位の銘柄があった場合は対象の銘柄の平均を求め各銘柄に割り振り各分位のリターンを計算する</a:t>
            </a:r>
          </a:p>
        </p:txBody>
      </p:sp>
    </p:spTree>
    <p:extLst>
      <p:ext uri="{BB962C8B-B14F-4D97-AF65-F5344CB8AC3E}">
        <p14:creationId xmlns:p14="http://schemas.microsoft.com/office/powerpoint/2010/main" val="857230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03F8F4-131D-4DAA-B471-F360854C3BD2}"/>
              </a:ext>
            </a:extLst>
          </p:cNvPr>
          <p:cNvSpPr>
            <a:spLocks noGrp="1"/>
          </p:cNvSpPr>
          <p:nvPr>
            <p:ph type="title"/>
          </p:nvPr>
        </p:nvSpPr>
        <p:spPr/>
        <p:txBody>
          <a:bodyPr/>
          <a:lstStyle/>
          <a:p>
            <a:r>
              <a:rPr lang="en-US" altLang="ja-JP" dirty="0"/>
              <a:t>3-4</a:t>
            </a:r>
            <a:r>
              <a:rPr lang="ja-JP" altLang="en-US" dirty="0"/>
              <a:t>．平均の差のｔ検定とは</a:t>
            </a:r>
            <a:endParaRPr kumimoji="1" lang="ja-JP" altLang="en-US" dirty="0"/>
          </a:p>
        </p:txBody>
      </p:sp>
      <p:sp>
        <p:nvSpPr>
          <p:cNvPr id="3" name="コンテンツ プレースホルダー 2">
            <a:extLst>
              <a:ext uri="{FF2B5EF4-FFF2-40B4-BE49-F238E27FC236}">
                <a16:creationId xmlns:a16="http://schemas.microsoft.com/office/drawing/2014/main" id="{A2942D31-3093-4BA4-B291-32AA7EEDB15A}"/>
              </a:ext>
            </a:extLst>
          </p:cNvPr>
          <p:cNvSpPr>
            <a:spLocks noGrp="1"/>
          </p:cNvSpPr>
          <p:nvPr>
            <p:ph idx="1"/>
          </p:nvPr>
        </p:nvSpPr>
        <p:spPr/>
        <p:txBody>
          <a:bodyPr/>
          <a:lstStyle/>
          <a:p>
            <a:r>
              <a:rPr kumimoji="1" lang="en-US" altLang="ja-JP" dirty="0"/>
              <a:t>2</a:t>
            </a:r>
            <a:r>
              <a:rPr kumimoji="1" lang="ja-JP" altLang="en-US" dirty="0"/>
              <a:t>標本の間で見られた平均の差は偶然なのか？意味のあるものなのか？測定するためにおこなう</a:t>
            </a:r>
            <a:endParaRPr kumimoji="1" lang="en-US" altLang="ja-JP" dirty="0"/>
          </a:p>
          <a:p>
            <a:pPr marL="0" indent="0">
              <a:buNone/>
            </a:pPr>
            <a:endParaRPr kumimoji="1" lang="en-US" altLang="ja-JP" dirty="0"/>
          </a:p>
          <a:p>
            <a:r>
              <a:rPr lang="ja-JP" altLang="en-US" dirty="0"/>
              <a:t>帰無仮説Ｈ</a:t>
            </a:r>
            <a:r>
              <a:rPr lang="en-US" altLang="ja-JP" sz="1100" b="1" dirty="0"/>
              <a:t>0</a:t>
            </a:r>
            <a:r>
              <a:rPr lang="ja-JP" altLang="en-US" dirty="0"/>
              <a:t>：「平均の差はない」とし、ｔ値を求める</a:t>
            </a:r>
            <a:endParaRPr lang="en-US" altLang="ja-JP" dirty="0"/>
          </a:p>
          <a:p>
            <a:pPr marL="0" indent="0">
              <a:buNone/>
            </a:pPr>
            <a:r>
              <a:rPr kumimoji="1" lang="en-US" altLang="ja-JP" dirty="0"/>
              <a:t>-2&lt;t&lt;2</a:t>
            </a:r>
            <a:r>
              <a:rPr kumimoji="1" lang="ja-JP" altLang="en-US" dirty="0"/>
              <a:t>の場合→帰無仮説は棄却されず、平均の差はないことが分かる</a:t>
            </a:r>
            <a:endParaRPr kumimoji="1" lang="en-US" altLang="ja-JP" dirty="0"/>
          </a:p>
          <a:p>
            <a:pPr marL="0" indent="0">
              <a:buNone/>
            </a:pPr>
            <a:r>
              <a:rPr lang="en-US" altLang="ja-JP" dirty="0"/>
              <a:t>t</a:t>
            </a:r>
            <a:r>
              <a:rPr kumimoji="1" lang="en-US" altLang="ja-JP" dirty="0"/>
              <a:t>&gt;</a:t>
            </a:r>
            <a:r>
              <a:rPr lang="en-US" altLang="ja-JP" dirty="0"/>
              <a:t>2,t&lt;-2</a:t>
            </a:r>
            <a:r>
              <a:rPr lang="ja-JP" altLang="en-US" dirty="0"/>
              <a:t>の場合→帰無仮説が棄却され、平均の差が見られることが分かる</a:t>
            </a:r>
            <a:endParaRPr lang="en-US" altLang="ja-JP" dirty="0"/>
          </a:p>
          <a:p>
            <a:pPr marL="0" indent="0">
              <a:buNone/>
            </a:pPr>
            <a:endParaRPr lang="en-US" altLang="ja-JP"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823968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CB7A09-C78E-4373-80D9-059FD17167CA}"/>
              </a:ext>
            </a:extLst>
          </p:cNvPr>
          <p:cNvSpPr>
            <a:spLocks noGrp="1"/>
          </p:cNvSpPr>
          <p:nvPr>
            <p:ph type="title"/>
          </p:nvPr>
        </p:nvSpPr>
        <p:spPr/>
        <p:txBody>
          <a:bodyPr/>
          <a:lstStyle/>
          <a:p>
            <a:r>
              <a:rPr lang="en-US" altLang="ja-JP" dirty="0"/>
              <a:t>3-5</a:t>
            </a:r>
            <a:r>
              <a:rPr lang="ja-JP" altLang="en-US" dirty="0"/>
              <a:t>．</a:t>
            </a:r>
            <a:r>
              <a:rPr lang="en-US" altLang="ja-JP" dirty="0"/>
              <a:t>t</a:t>
            </a:r>
            <a:r>
              <a:rPr lang="ja-JP" altLang="en-US" dirty="0"/>
              <a:t>値の求め方</a:t>
            </a:r>
            <a:endParaRPr kumimoji="1" lang="ja-JP" altLang="en-US" dirty="0"/>
          </a:p>
        </p:txBody>
      </p:sp>
      <mc:AlternateContent xmlns:mc="http://schemas.openxmlformats.org/markup-compatibility/2006" xmlns:a14="http://schemas.microsoft.com/office/drawing/2010/main">
        <mc:Choice Requires="a14">
          <p:sp>
            <p:nvSpPr>
              <p:cNvPr id="4" name="コンテンツ プレースホルダー 2">
                <a:extLst>
                  <a:ext uri="{FF2B5EF4-FFF2-40B4-BE49-F238E27FC236}">
                    <a16:creationId xmlns:a16="http://schemas.microsoft.com/office/drawing/2014/main" id="{72566E1E-6239-478C-ACC5-1DEBD42A6F8E}"/>
                  </a:ext>
                </a:extLst>
              </p:cNvPr>
              <p:cNvSpPr>
                <a:spLocks noGrp="1"/>
              </p:cNvSpPr>
              <p:nvPr>
                <p:ph idx="1"/>
              </p:nvPr>
            </p:nvSpPr>
            <p:spPr>
              <a:xfrm>
                <a:off x="677334" y="1419497"/>
                <a:ext cx="8596312" cy="4457065"/>
              </a:xfrm>
            </p:spPr>
            <p:txBody>
              <a:bodyPr>
                <a:normAutofit fontScale="92500" lnSpcReduction="20000"/>
              </a:bodyPr>
              <a:lstStyle/>
              <a:p>
                <a:r>
                  <a:rPr lang="en-US" altLang="ja-JP" dirty="0"/>
                  <a:t>t</a:t>
                </a:r>
                <a:r>
                  <a:rPr lang="ja-JP" altLang="en-US" dirty="0"/>
                  <a:t>値は次のような式で求まる</a:t>
                </a:r>
                <a:endParaRPr lang="en-US" altLang="ja-JP" dirty="0"/>
              </a:p>
              <a:p>
                <a:pPr marL="0" indent="0">
                  <a:buNone/>
                </a:pPr>
                <a:r>
                  <a:rPr lang="en-US" altLang="ja-JP" sz="4000" dirty="0"/>
                  <a:t>t</a:t>
                </a:r>
                <a:r>
                  <a:rPr kumimoji="1" lang="en-US" altLang="ja-JP" sz="4000" dirty="0"/>
                  <a:t>=</a:t>
                </a:r>
                <a14:m>
                  <m:oMath xmlns:m="http://schemas.openxmlformats.org/officeDocument/2006/math">
                    <m:f>
                      <m:fPr>
                        <m:ctrlPr>
                          <a:rPr kumimoji="1" lang="en-US" altLang="ja-JP" sz="4000" i="1" smtClean="0">
                            <a:latin typeface="Cambria Math" panose="02040503050406030204" pitchFamily="18" charset="0"/>
                          </a:rPr>
                        </m:ctrlPr>
                      </m:fPr>
                      <m:num>
                        <m:acc>
                          <m:accPr>
                            <m:chr m:val="̅"/>
                            <m:ctrlPr>
                              <a:rPr kumimoji="1" lang="en-US" altLang="ja-JP" sz="4000" i="1" smtClean="0">
                                <a:latin typeface="Cambria Math" panose="02040503050406030204" pitchFamily="18" charset="0"/>
                              </a:rPr>
                            </m:ctrlPr>
                          </m:accPr>
                          <m:e>
                            <m:sSub>
                              <m:sSubPr>
                                <m:ctrlPr>
                                  <a:rPr kumimoji="1" lang="en-US" altLang="ja-JP" sz="4000" i="1" smtClean="0">
                                    <a:latin typeface="Cambria Math" panose="02040503050406030204" pitchFamily="18" charset="0"/>
                                  </a:rPr>
                                </m:ctrlPr>
                              </m:sSubPr>
                              <m:e>
                                <m:r>
                                  <a:rPr kumimoji="1" lang="en-US" altLang="ja-JP" sz="4000" b="0" i="1" smtClean="0">
                                    <a:latin typeface="Cambria Math" panose="02040503050406030204" pitchFamily="18" charset="0"/>
                                  </a:rPr>
                                  <m:t>𝑥</m:t>
                                </m:r>
                              </m:e>
                              <m:sub>
                                <m:r>
                                  <a:rPr kumimoji="1" lang="en-US" altLang="ja-JP" sz="4000" b="0" i="1" smtClean="0">
                                    <a:latin typeface="Cambria Math" panose="02040503050406030204" pitchFamily="18" charset="0"/>
                                  </a:rPr>
                                  <m:t>1</m:t>
                                </m:r>
                              </m:sub>
                            </m:sSub>
                          </m:e>
                        </m:acc>
                        <m:r>
                          <a:rPr kumimoji="1" lang="en-US" altLang="ja-JP" sz="4000" b="0" i="1" smtClean="0">
                            <a:latin typeface="Cambria Math" panose="02040503050406030204" pitchFamily="18" charset="0"/>
                          </a:rPr>
                          <m:t>−</m:t>
                        </m:r>
                        <m:acc>
                          <m:accPr>
                            <m:chr m:val="̅"/>
                            <m:ctrlPr>
                              <a:rPr kumimoji="1" lang="en-US" altLang="ja-JP" sz="4000" b="0" i="1" smtClean="0">
                                <a:latin typeface="Cambria Math" panose="02040503050406030204" pitchFamily="18" charset="0"/>
                              </a:rPr>
                            </m:ctrlPr>
                          </m:accPr>
                          <m:e>
                            <m:sSub>
                              <m:sSubPr>
                                <m:ctrlPr>
                                  <a:rPr kumimoji="1" lang="en-US" altLang="ja-JP" sz="4000" b="0" i="1" smtClean="0">
                                    <a:latin typeface="Cambria Math" panose="02040503050406030204" pitchFamily="18" charset="0"/>
                                  </a:rPr>
                                </m:ctrlPr>
                              </m:sSubPr>
                              <m:e>
                                <m:r>
                                  <a:rPr kumimoji="1" lang="en-US" altLang="ja-JP" sz="4000" b="0" i="1" smtClean="0">
                                    <a:latin typeface="Cambria Math" panose="02040503050406030204" pitchFamily="18" charset="0"/>
                                  </a:rPr>
                                  <m:t>𝑥</m:t>
                                </m:r>
                              </m:e>
                              <m:sub>
                                <m:r>
                                  <a:rPr kumimoji="1" lang="en-US" altLang="ja-JP" sz="4000" b="0" i="1" smtClean="0">
                                    <a:latin typeface="Cambria Math" panose="02040503050406030204" pitchFamily="18" charset="0"/>
                                  </a:rPr>
                                  <m:t>2</m:t>
                                </m:r>
                              </m:sub>
                            </m:sSub>
                          </m:e>
                        </m:acc>
                      </m:num>
                      <m:den>
                        <m:rad>
                          <m:radPr>
                            <m:degHide m:val="on"/>
                            <m:ctrlPr>
                              <a:rPr kumimoji="1" lang="en-US" altLang="ja-JP" sz="4000" i="1" smtClean="0">
                                <a:latin typeface="Cambria Math" panose="02040503050406030204" pitchFamily="18" charset="0"/>
                              </a:rPr>
                            </m:ctrlPr>
                          </m:radPr>
                          <m:deg/>
                          <m:e>
                            <m:sSup>
                              <m:sSupPr>
                                <m:ctrlPr>
                                  <a:rPr kumimoji="1" lang="en-US" altLang="ja-JP" sz="4000" i="1" smtClean="0">
                                    <a:latin typeface="Cambria Math" panose="02040503050406030204" pitchFamily="18" charset="0"/>
                                  </a:rPr>
                                </m:ctrlPr>
                              </m:sSupPr>
                              <m:e>
                                <m:r>
                                  <a:rPr kumimoji="1" lang="en-US" altLang="ja-JP" sz="4000" b="0" i="1" smtClean="0">
                                    <a:latin typeface="Cambria Math" panose="02040503050406030204" pitchFamily="18" charset="0"/>
                                  </a:rPr>
                                  <m:t>𝑠</m:t>
                                </m:r>
                              </m:e>
                              <m:sup>
                                <m:r>
                                  <a:rPr kumimoji="1" lang="en-US" altLang="ja-JP" sz="4000" b="0" i="1" smtClean="0">
                                    <a:latin typeface="Cambria Math" panose="02040503050406030204" pitchFamily="18" charset="0"/>
                                  </a:rPr>
                                  <m:t>2</m:t>
                                </m:r>
                              </m:sup>
                            </m:sSup>
                            <m:d>
                              <m:dPr>
                                <m:ctrlPr>
                                  <a:rPr kumimoji="1" lang="en-US" altLang="ja-JP" sz="4000" i="1" smtClean="0">
                                    <a:latin typeface="Cambria Math" panose="02040503050406030204" pitchFamily="18" charset="0"/>
                                  </a:rPr>
                                </m:ctrlPr>
                              </m:dPr>
                              <m:e>
                                <m:f>
                                  <m:fPr>
                                    <m:ctrlPr>
                                      <a:rPr kumimoji="1" lang="en-US" altLang="ja-JP" sz="4000" i="1" smtClean="0">
                                        <a:latin typeface="Cambria Math" panose="02040503050406030204" pitchFamily="18" charset="0"/>
                                      </a:rPr>
                                    </m:ctrlPr>
                                  </m:fPr>
                                  <m:num>
                                    <m:r>
                                      <a:rPr kumimoji="1" lang="en-US" altLang="ja-JP" sz="4000" b="0" i="1" smtClean="0">
                                        <a:latin typeface="Cambria Math" panose="02040503050406030204" pitchFamily="18" charset="0"/>
                                      </a:rPr>
                                      <m:t>1</m:t>
                                    </m:r>
                                  </m:num>
                                  <m:den>
                                    <m:sSub>
                                      <m:sSubPr>
                                        <m:ctrlPr>
                                          <a:rPr kumimoji="1" lang="en-US" altLang="ja-JP" sz="4000" i="1" smtClean="0">
                                            <a:latin typeface="Cambria Math" panose="02040503050406030204" pitchFamily="18" charset="0"/>
                                          </a:rPr>
                                        </m:ctrlPr>
                                      </m:sSubPr>
                                      <m:e>
                                        <m:r>
                                          <a:rPr kumimoji="1" lang="en-US" altLang="ja-JP" sz="4000" b="0" i="1" smtClean="0">
                                            <a:latin typeface="Cambria Math" panose="02040503050406030204" pitchFamily="18" charset="0"/>
                                          </a:rPr>
                                          <m:t>𝑛</m:t>
                                        </m:r>
                                      </m:e>
                                      <m:sub>
                                        <m:r>
                                          <a:rPr kumimoji="1" lang="en-US" altLang="ja-JP" sz="4000" b="0" i="1" smtClean="0">
                                            <a:latin typeface="Cambria Math" panose="02040503050406030204" pitchFamily="18" charset="0"/>
                                          </a:rPr>
                                          <m:t>1</m:t>
                                        </m:r>
                                      </m:sub>
                                    </m:sSub>
                                  </m:den>
                                </m:f>
                                <m:r>
                                  <a:rPr kumimoji="1" lang="en-US" altLang="ja-JP" sz="4000" b="0" i="1" smtClean="0">
                                    <a:latin typeface="Cambria Math" panose="02040503050406030204" pitchFamily="18" charset="0"/>
                                  </a:rPr>
                                  <m:t>+</m:t>
                                </m:r>
                                <m:f>
                                  <m:fPr>
                                    <m:ctrlPr>
                                      <a:rPr kumimoji="1" lang="en-US" altLang="ja-JP" sz="4000" b="0" i="1" smtClean="0">
                                        <a:latin typeface="Cambria Math" panose="02040503050406030204" pitchFamily="18" charset="0"/>
                                      </a:rPr>
                                    </m:ctrlPr>
                                  </m:fPr>
                                  <m:num>
                                    <m:r>
                                      <a:rPr kumimoji="1" lang="en-US" altLang="ja-JP" sz="4000" b="0" i="1" smtClean="0">
                                        <a:latin typeface="Cambria Math" panose="02040503050406030204" pitchFamily="18" charset="0"/>
                                      </a:rPr>
                                      <m:t>1</m:t>
                                    </m:r>
                                  </m:num>
                                  <m:den>
                                    <m:sSub>
                                      <m:sSubPr>
                                        <m:ctrlPr>
                                          <a:rPr kumimoji="1" lang="en-US" altLang="ja-JP" sz="4000" b="0" i="1" smtClean="0">
                                            <a:latin typeface="Cambria Math" panose="02040503050406030204" pitchFamily="18" charset="0"/>
                                          </a:rPr>
                                        </m:ctrlPr>
                                      </m:sSubPr>
                                      <m:e>
                                        <m:r>
                                          <a:rPr kumimoji="1" lang="en-US" altLang="ja-JP" sz="4000" b="0" i="1" smtClean="0">
                                            <a:latin typeface="Cambria Math" panose="02040503050406030204" pitchFamily="18" charset="0"/>
                                          </a:rPr>
                                          <m:t>𝑛</m:t>
                                        </m:r>
                                      </m:e>
                                      <m:sub>
                                        <m:r>
                                          <a:rPr kumimoji="1" lang="en-US" altLang="ja-JP" sz="4000" b="0" i="1" smtClean="0">
                                            <a:latin typeface="Cambria Math" panose="02040503050406030204" pitchFamily="18" charset="0"/>
                                          </a:rPr>
                                          <m:t>2</m:t>
                                        </m:r>
                                      </m:sub>
                                    </m:sSub>
                                  </m:den>
                                </m:f>
                              </m:e>
                            </m:d>
                          </m:e>
                        </m:rad>
                      </m:den>
                    </m:f>
                  </m:oMath>
                </a14:m>
                <a:r>
                  <a:rPr kumimoji="1" lang="ja-JP" altLang="en-US" dirty="0"/>
                  <a:t>　　　　</a:t>
                </a:r>
                <a:endParaRPr kumimoji="1" lang="en-US" altLang="ja-JP" dirty="0"/>
              </a:p>
              <a:p>
                <a:pPr marL="0" indent="0">
                  <a:buNone/>
                </a:pPr>
                <a14:m>
                  <m:oMath xmlns:m="http://schemas.openxmlformats.org/officeDocument/2006/math">
                    <m:acc>
                      <m:accPr>
                        <m:chr m:val="̅"/>
                        <m:ctrlPr>
                          <a:rPr kumimoji="1" lang="ja-JP" altLang="en-US" i="1" dirty="0" smtClean="0">
                            <a:latin typeface="Cambria Math" panose="02040503050406030204" pitchFamily="18" charset="0"/>
                          </a:rPr>
                        </m:ctrlPr>
                      </m:accPr>
                      <m:e>
                        <m:sSub>
                          <m:sSubPr>
                            <m:ctrlPr>
                              <a:rPr kumimoji="1" lang="en-US" altLang="ja-JP" i="1" dirty="0" smtClean="0">
                                <a:latin typeface="Cambria Math" panose="02040503050406030204" pitchFamily="18" charset="0"/>
                              </a:rPr>
                            </m:ctrlPr>
                          </m:sSubPr>
                          <m:e>
                            <m:r>
                              <a:rPr kumimoji="1" lang="en-US" altLang="ja-JP" b="0" i="1" dirty="0" smtClean="0">
                                <a:latin typeface="Cambria Math" panose="02040503050406030204" pitchFamily="18" charset="0"/>
                              </a:rPr>
                              <m:t>𝑥</m:t>
                            </m:r>
                          </m:e>
                          <m:sub>
                            <m:r>
                              <a:rPr kumimoji="1" lang="en-US" altLang="ja-JP" b="0" i="1" dirty="0" smtClean="0">
                                <a:latin typeface="Cambria Math" panose="02040503050406030204" pitchFamily="18" charset="0"/>
                              </a:rPr>
                              <m:t>1</m:t>
                            </m:r>
                          </m:sub>
                        </m:sSub>
                      </m:e>
                    </m:acc>
                    <m:r>
                      <a:rPr kumimoji="1" lang="en-US" altLang="ja-JP" b="0" i="0" dirty="0" smtClean="0">
                        <a:latin typeface="Cambria Math" panose="02040503050406030204" pitchFamily="18" charset="0"/>
                      </a:rPr>
                      <m:t>:</m:t>
                    </m:r>
                    <m:r>
                      <a:rPr lang="ja-JP" altLang="en-US" i="1" dirty="0">
                        <a:latin typeface="Cambria Math" panose="02040503050406030204" pitchFamily="18" charset="0"/>
                      </a:rPr>
                      <m:t>標本</m:t>
                    </m:r>
                    <m:r>
                      <a:rPr lang="en-US" altLang="ja-JP" i="1" dirty="0" smtClean="0">
                        <a:latin typeface="Cambria Math" panose="02040503050406030204" pitchFamily="18" charset="0"/>
                      </a:rPr>
                      <m:t>1</m:t>
                    </m:r>
                  </m:oMath>
                </a14:m>
                <a:r>
                  <a:rPr kumimoji="1" lang="ja-JP" altLang="en-US" dirty="0"/>
                  <a:t>の平均 　 </a:t>
                </a:r>
                <a14:m>
                  <m:oMath xmlns:m="http://schemas.openxmlformats.org/officeDocument/2006/math">
                    <m:acc>
                      <m:accPr>
                        <m:chr m:val="̅"/>
                        <m:ctrlPr>
                          <a:rPr lang="ja-JP" altLang="en-US" i="1" smtClean="0">
                            <a:latin typeface="Cambria Math" panose="02040503050406030204" pitchFamily="18" charset="0"/>
                          </a:rPr>
                        </m:ctrlPr>
                      </m:accPr>
                      <m:e>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𝑥</m:t>
                            </m:r>
                          </m:e>
                          <m:sub>
                            <m:r>
                              <a:rPr lang="en-US" altLang="ja-JP" b="0" i="1" smtClean="0">
                                <a:latin typeface="Cambria Math" panose="02040503050406030204" pitchFamily="18" charset="0"/>
                              </a:rPr>
                              <m:t>2</m:t>
                            </m:r>
                          </m:sub>
                        </m:sSub>
                      </m:e>
                    </m:acc>
                  </m:oMath>
                </a14:m>
                <a:r>
                  <a:rPr kumimoji="1" lang="en-US" altLang="ja-JP" dirty="0"/>
                  <a:t>:</a:t>
                </a:r>
                <a:r>
                  <a:rPr kumimoji="1" lang="ja-JP" altLang="en-US" dirty="0"/>
                  <a:t>標本</a:t>
                </a:r>
                <a:r>
                  <a:rPr kumimoji="1" lang="en-US" altLang="ja-JP" dirty="0"/>
                  <a:t>2</a:t>
                </a:r>
                <a:r>
                  <a:rPr kumimoji="1" lang="ja-JP" altLang="en-US" dirty="0"/>
                  <a:t>の平均　 </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𝑠</m:t>
                        </m:r>
                      </m:e>
                      <m:sup>
                        <m:r>
                          <a:rPr kumimoji="1" lang="en-US" altLang="ja-JP" b="0" i="1" smtClean="0">
                            <a:latin typeface="Cambria Math" panose="02040503050406030204" pitchFamily="18" charset="0"/>
                          </a:rPr>
                          <m:t>2</m:t>
                        </m:r>
                      </m:sup>
                    </m:sSup>
                  </m:oMath>
                </a14:m>
                <a:r>
                  <a:rPr kumimoji="1" lang="en-US" altLang="ja-JP" dirty="0"/>
                  <a:t>:</a:t>
                </a:r>
                <a:r>
                  <a:rPr kumimoji="1" lang="ja-JP" altLang="en-US" dirty="0"/>
                  <a:t>合成した分散</a:t>
                </a:r>
                <a:endParaRPr kumimoji="1" lang="en-US" altLang="ja-JP" dirty="0"/>
              </a:p>
              <a:p>
                <a:pPr marL="0" indent="0">
                  <a:buNone/>
                </a:pPr>
                <a14:m>
                  <m:oMath xmlns:m="http://schemas.openxmlformats.org/officeDocument/2006/math">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𝑛</m:t>
                        </m:r>
                      </m:e>
                      <m:sub>
                        <m:r>
                          <a:rPr kumimoji="1" lang="en-US" altLang="ja-JP" b="0" i="1" smtClean="0">
                            <a:latin typeface="Cambria Math" panose="02040503050406030204" pitchFamily="18" charset="0"/>
                          </a:rPr>
                          <m:t>1</m:t>
                        </m:r>
                      </m:sub>
                    </m:sSub>
                  </m:oMath>
                </a14:m>
                <a:r>
                  <a:rPr kumimoji="1" lang="en-US" altLang="ja-JP" dirty="0"/>
                  <a:t>:</a:t>
                </a:r>
                <a:r>
                  <a:rPr kumimoji="1" lang="ja-JP" altLang="en-US" dirty="0"/>
                  <a:t>標本</a:t>
                </a:r>
                <a:r>
                  <a:rPr kumimoji="1" lang="en-US" altLang="ja-JP" dirty="0"/>
                  <a:t>1</a:t>
                </a:r>
                <a:r>
                  <a:rPr kumimoji="1" lang="ja-JP" altLang="en-US" dirty="0"/>
                  <a:t>の度数　 </a:t>
                </a:r>
                <a14:m>
                  <m:oMath xmlns:m="http://schemas.openxmlformats.org/officeDocument/2006/math">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𝑛</m:t>
                        </m:r>
                      </m:e>
                      <m:sub>
                        <m:r>
                          <a:rPr kumimoji="1" lang="en-US" altLang="ja-JP" b="0" i="1" smtClean="0">
                            <a:latin typeface="Cambria Math" panose="02040503050406030204" pitchFamily="18" charset="0"/>
                          </a:rPr>
                          <m:t>2</m:t>
                        </m:r>
                      </m:sub>
                    </m:sSub>
                    <m:r>
                      <a:rPr kumimoji="1" lang="en-US" altLang="ja-JP" b="0" i="0" smtClean="0">
                        <a:latin typeface="Cambria Math" panose="02040503050406030204" pitchFamily="18" charset="0"/>
                      </a:rPr>
                      <m:t>:</m:t>
                    </m:r>
                    <m:r>
                      <a:rPr lang="ja-JP" altLang="en-US" i="1">
                        <a:latin typeface="Cambria Math" panose="02040503050406030204" pitchFamily="18" charset="0"/>
                      </a:rPr>
                      <m:t>標本</m:t>
                    </m:r>
                  </m:oMath>
                </a14:m>
                <a:r>
                  <a:rPr kumimoji="1" lang="en-US" altLang="ja-JP" dirty="0"/>
                  <a:t>2</a:t>
                </a:r>
                <a:r>
                  <a:rPr kumimoji="1" lang="ja-JP" altLang="en-US" dirty="0"/>
                  <a:t>の度数</a:t>
                </a:r>
                <a:endParaRPr kumimoji="1" lang="en-US" altLang="ja-JP" dirty="0"/>
              </a:p>
              <a:p>
                <a:pPr marL="0" indent="0">
                  <a:buNone/>
                </a:pPr>
                <a:endParaRPr kumimoji="1" lang="en-US" altLang="ja-JP" dirty="0"/>
              </a:p>
              <a:p>
                <a:r>
                  <a:rPr lang="ja-JP" altLang="en-US" dirty="0"/>
                  <a:t>合成した分散</a:t>
                </a:r>
                <a14:m>
                  <m:oMath xmlns:m="http://schemas.openxmlformats.org/officeDocument/2006/math">
                    <m:sSup>
                      <m:sSupPr>
                        <m:ctrlPr>
                          <a:rPr lang="en-US" altLang="ja-JP" i="1" smtClean="0">
                            <a:latin typeface="Cambria Math" panose="02040503050406030204" pitchFamily="18" charset="0"/>
                          </a:rPr>
                        </m:ctrlPr>
                      </m:sSupPr>
                      <m:e>
                        <m:r>
                          <a:rPr lang="en-US" altLang="ja-JP" b="0" i="1" smtClean="0">
                            <a:latin typeface="Cambria Math" panose="02040503050406030204" pitchFamily="18" charset="0"/>
                          </a:rPr>
                          <m:t>𝑠</m:t>
                        </m:r>
                      </m:e>
                      <m:sup>
                        <m:r>
                          <a:rPr lang="en-US" altLang="ja-JP" b="0" i="1" smtClean="0">
                            <a:latin typeface="Cambria Math" panose="02040503050406030204" pitchFamily="18" charset="0"/>
                          </a:rPr>
                          <m:t>2</m:t>
                        </m:r>
                      </m:sup>
                    </m:sSup>
                  </m:oMath>
                </a14:m>
                <a:r>
                  <a:rPr lang="ja-JP" altLang="en-US" dirty="0"/>
                  <a:t>とは</a:t>
                </a:r>
                <a:r>
                  <a:rPr lang="en-US" altLang="ja-JP" dirty="0"/>
                  <a:t>…2</a:t>
                </a:r>
                <a:r>
                  <a:rPr lang="ja-JP" altLang="en-US" dirty="0"/>
                  <a:t>つの標本の分散を</a:t>
                </a:r>
                <a:r>
                  <a:rPr lang="en-US" altLang="ja-JP" dirty="0"/>
                  <a:t>1</a:t>
                </a:r>
                <a:r>
                  <a:rPr lang="ja-JP" altLang="en-US" dirty="0"/>
                  <a:t>つにまとめたもの</a:t>
                </a:r>
                <a:endParaRPr lang="en-US" altLang="ja-JP" dirty="0"/>
              </a:p>
              <a:p>
                <a:pPr marL="0" indent="0">
                  <a:buNone/>
                </a:pPr>
                <a14:m>
                  <m:oMath xmlns:m="http://schemas.openxmlformats.org/officeDocument/2006/math">
                    <m:sSup>
                      <m:sSupPr>
                        <m:ctrlPr>
                          <a:rPr lang="en-US" altLang="ja-JP" sz="4000" i="1" smtClean="0">
                            <a:latin typeface="Cambria Math" panose="02040503050406030204" pitchFamily="18" charset="0"/>
                          </a:rPr>
                        </m:ctrlPr>
                      </m:sSupPr>
                      <m:e>
                        <m:r>
                          <a:rPr lang="en-US" altLang="ja-JP" sz="4000" b="0" i="1" smtClean="0">
                            <a:latin typeface="Cambria Math" panose="02040503050406030204" pitchFamily="18" charset="0"/>
                          </a:rPr>
                          <m:t>𝑠</m:t>
                        </m:r>
                      </m:e>
                      <m:sup>
                        <m:r>
                          <a:rPr lang="en-US" altLang="ja-JP" sz="4000" b="0" i="1" smtClean="0">
                            <a:latin typeface="Cambria Math" panose="02040503050406030204" pitchFamily="18" charset="0"/>
                          </a:rPr>
                          <m:t>2</m:t>
                        </m:r>
                      </m:sup>
                    </m:sSup>
                  </m:oMath>
                </a14:m>
                <a:r>
                  <a:rPr lang="en-US" altLang="ja-JP" sz="4000" dirty="0"/>
                  <a:t>=</a:t>
                </a:r>
                <a14:m>
                  <m:oMath xmlns:m="http://schemas.openxmlformats.org/officeDocument/2006/math">
                    <m:f>
                      <m:fPr>
                        <m:ctrlPr>
                          <a:rPr lang="en-US" altLang="ja-JP" sz="4000" i="1" dirty="0" smtClean="0">
                            <a:latin typeface="Cambria Math" panose="02040503050406030204" pitchFamily="18" charset="0"/>
                          </a:rPr>
                        </m:ctrlPr>
                      </m:fPr>
                      <m:num>
                        <m:d>
                          <m:dPr>
                            <m:ctrlPr>
                              <a:rPr lang="en-US" altLang="ja-JP" sz="4000" i="1" dirty="0" smtClean="0">
                                <a:latin typeface="Cambria Math" panose="02040503050406030204" pitchFamily="18" charset="0"/>
                              </a:rPr>
                            </m:ctrlPr>
                          </m:dPr>
                          <m:e>
                            <m:acc>
                              <m:accPr>
                                <m:chr m:val="̅"/>
                                <m:ctrlPr>
                                  <a:rPr lang="en-US" altLang="ja-JP" sz="4000" i="1" dirty="0" smtClean="0">
                                    <a:latin typeface="Cambria Math" panose="02040503050406030204" pitchFamily="18" charset="0"/>
                                  </a:rPr>
                                </m:ctrlPr>
                              </m:accPr>
                              <m:e>
                                <m:sSub>
                                  <m:sSubPr>
                                    <m:ctrlPr>
                                      <a:rPr lang="en-US" altLang="ja-JP" sz="4000" i="1" dirty="0" smtClean="0">
                                        <a:latin typeface="Cambria Math" panose="02040503050406030204" pitchFamily="18" charset="0"/>
                                      </a:rPr>
                                    </m:ctrlPr>
                                  </m:sSubPr>
                                  <m:e>
                                    <m:r>
                                      <a:rPr lang="en-US" altLang="ja-JP" sz="4000" b="0" i="1" dirty="0" smtClean="0">
                                        <a:latin typeface="Cambria Math" panose="02040503050406030204" pitchFamily="18" charset="0"/>
                                      </a:rPr>
                                      <m:t>𝑥</m:t>
                                    </m:r>
                                  </m:e>
                                  <m:sub>
                                    <m:r>
                                      <a:rPr lang="en-US" altLang="ja-JP" sz="4000" b="0" i="1" dirty="0" smtClean="0">
                                        <a:latin typeface="Cambria Math" panose="02040503050406030204" pitchFamily="18" charset="0"/>
                                      </a:rPr>
                                      <m:t>1</m:t>
                                    </m:r>
                                  </m:sub>
                                </m:sSub>
                              </m:e>
                            </m:acc>
                            <m:r>
                              <a:rPr lang="en-US" altLang="ja-JP" sz="4000" b="0" i="1" dirty="0" smtClean="0">
                                <a:latin typeface="Cambria Math" panose="02040503050406030204" pitchFamily="18" charset="0"/>
                              </a:rPr>
                              <m:t>−1</m:t>
                            </m:r>
                          </m:e>
                        </m:d>
                        <m:r>
                          <a:rPr lang="en-US" altLang="ja-JP" sz="4000" i="1" dirty="0" smtClean="0">
                            <a:latin typeface="Cambria Math" panose="02040503050406030204" pitchFamily="18" charset="0"/>
                            <a:ea typeface="Cambria Math" panose="02040503050406030204" pitchFamily="18" charset="0"/>
                          </a:rPr>
                          <m:t>×</m:t>
                        </m:r>
                        <m:sSup>
                          <m:sSupPr>
                            <m:ctrlPr>
                              <a:rPr lang="en-US" altLang="ja-JP" sz="4000" i="1" dirty="0" smtClean="0">
                                <a:latin typeface="Cambria Math" panose="02040503050406030204" pitchFamily="18" charset="0"/>
                                <a:ea typeface="Cambria Math" panose="02040503050406030204" pitchFamily="18" charset="0"/>
                              </a:rPr>
                            </m:ctrlPr>
                          </m:sSupPr>
                          <m:e>
                            <m:sSub>
                              <m:sSubPr>
                                <m:ctrlPr>
                                  <a:rPr lang="en-US" altLang="ja-JP" sz="4000" i="1" dirty="0" smtClean="0">
                                    <a:latin typeface="Cambria Math" panose="02040503050406030204" pitchFamily="18" charset="0"/>
                                    <a:ea typeface="Cambria Math" panose="02040503050406030204" pitchFamily="18" charset="0"/>
                                  </a:rPr>
                                </m:ctrlPr>
                              </m:sSubPr>
                              <m:e>
                                <m:r>
                                  <a:rPr lang="en-US" altLang="ja-JP" sz="4000" b="0" i="1" dirty="0" smtClean="0">
                                    <a:latin typeface="Cambria Math" panose="02040503050406030204" pitchFamily="18" charset="0"/>
                                    <a:ea typeface="Cambria Math" panose="02040503050406030204" pitchFamily="18" charset="0"/>
                                  </a:rPr>
                                  <m:t>𝑠</m:t>
                                </m:r>
                              </m:e>
                              <m:sub>
                                <m:r>
                                  <a:rPr lang="en-US" altLang="ja-JP" sz="4000" b="0" i="1" dirty="0" smtClean="0">
                                    <a:latin typeface="Cambria Math" panose="02040503050406030204" pitchFamily="18" charset="0"/>
                                    <a:ea typeface="Cambria Math" panose="02040503050406030204" pitchFamily="18" charset="0"/>
                                  </a:rPr>
                                  <m:t>1</m:t>
                                </m:r>
                              </m:sub>
                            </m:sSub>
                          </m:e>
                          <m:sup>
                            <m:r>
                              <a:rPr lang="en-US" altLang="ja-JP" sz="4000" b="0" i="1" dirty="0" smtClean="0">
                                <a:latin typeface="Cambria Math" panose="02040503050406030204" pitchFamily="18" charset="0"/>
                                <a:ea typeface="Cambria Math" panose="02040503050406030204" pitchFamily="18" charset="0"/>
                              </a:rPr>
                              <m:t>2</m:t>
                            </m:r>
                          </m:sup>
                        </m:sSup>
                        <m:r>
                          <a:rPr lang="en-US" altLang="ja-JP" sz="4000" b="0" i="1" dirty="0" smtClean="0">
                            <a:latin typeface="Cambria Math" panose="02040503050406030204" pitchFamily="18" charset="0"/>
                            <a:ea typeface="Cambria Math" panose="02040503050406030204" pitchFamily="18" charset="0"/>
                          </a:rPr>
                          <m:t>+</m:t>
                        </m:r>
                        <m:d>
                          <m:dPr>
                            <m:ctrlPr>
                              <a:rPr lang="en-US" altLang="ja-JP" sz="4000" b="0" i="1" dirty="0" smtClean="0">
                                <a:latin typeface="Cambria Math" panose="02040503050406030204" pitchFamily="18" charset="0"/>
                                <a:ea typeface="Cambria Math" panose="02040503050406030204" pitchFamily="18" charset="0"/>
                              </a:rPr>
                            </m:ctrlPr>
                          </m:dPr>
                          <m:e>
                            <m:acc>
                              <m:accPr>
                                <m:chr m:val="̅"/>
                                <m:ctrlPr>
                                  <a:rPr lang="en-US" altLang="ja-JP" sz="4000" b="0" i="1" dirty="0" smtClean="0">
                                    <a:latin typeface="Cambria Math" panose="02040503050406030204" pitchFamily="18" charset="0"/>
                                    <a:ea typeface="Cambria Math" panose="02040503050406030204" pitchFamily="18" charset="0"/>
                                  </a:rPr>
                                </m:ctrlPr>
                              </m:accPr>
                              <m:e>
                                <m:sSub>
                                  <m:sSubPr>
                                    <m:ctrlPr>
                                      <a:rPr lang="en-US" altLang="ja-JP" sz="4000" b="0" i="1" dirty="0" smtClean="0">
                                        <a:latin typeface="Cambria Math" panose="02040503050406030204" pitchFamily="18" charset="0"/>
                                        <a:ea typeface="Cambria Math" panose="02040503050406030204" pitchFamily="18" charset="0"/>
                                      </a:rPr>
                                    </m:ctrlPr>
                                  </m:sSubPr>
                                  <m:e>
                                    <m:r>
                                      <a:rPr lang="en-US" altLang="ja-JP" sz="4000" b="0" i="1" dirty="0" smtClean="0">
                                        <a:latin typeface="Cambria Math" panose="02040503050406030204" pitchFamily="18" charset="0"/>
                                        <a:ea typeface="Cambria Math" panose="02040503050406030204" pitchFamily="18" charset="0"/>
                                      </a:rPr>
                                      <m:t>𝑥</m:t>
                                    </m:r>
                                  </m:e>
                                  <m:sub>
                                    <m:r>
                                      <a:rPr lang="en-US" altLang="ja-JP" sz="4000" b="0" i="1" dirty="0" smtClean="0">
                                        <a:latin typeface="Cambria Math" panose="02040503050406030204" pitchFamily="18" charset="0"/>
                                        <a:ea typeface="Cambria Math" panose="02040503050406030204" pitchFamily="18" charset="0"/>
                                      </a:rPr>
                                      <m:t>2</m:t>
                                    </m:r>
                                  </m:sub>
                                </m:sSub>
                              </m:e>
                            </m:acc>
                            <m:r>
                              <a:rPr lang="en-US" altLang="ja-JP" sz="4000" b="0" i="1" dirty="0" smtClean="0">
                                <a:latin typeface="Cambria Math" panose="02040503050406030204" pitchFamily="18" charset="0"/>
                              </a:rPr>
                              <m:t>−1</m:t>
                            </m:r>
                          </m:e>
                        </m:d>
                        <m:r>
                          <a:rPr lang="en-US" altLang="ja-JP" sz="4000" b="0" i="1" dirty="0" smtClean="0">
                            <a:latin typeface="Cambria Math" panose="02040503050406030204" pitchFamily="18" charset="0"/>
                            <a:ea typeface="Cambria Math" panose="02040503050406030204" pitchFamily="18" charset="0"/>
                          </a:rPr>
                          <m:t>×</m:t>
                        </m:r>
                        <m:sSup>
                          <m:sSupPr>
                            <m:ctrlPr>
                              <a:rPr lang="en-US" altLang="ja-JP" sz="4000" b="0" i="1" dirty="0" smtClean="0">
                                <a:latin typeface="Cambria Math" panose="02040503050406030204" pitchFamily="18" charset="0"/>
                                <a:ea typeface="Cambria Math" panose="02040503050406030204" pitchFamily="18" charset="0"/>
                              </a:rPr>
                            </m:ctrlPr>
                          </m:sSupPr>
                          <m:e>
                            <m:sSub>
                              <m:sSubPr>
                                <m:ctrlPr>
                                  <a:rPr lang="en-US" altLang="ja-JP" sz="4000" b="0" i="1" dirty="0" smtClean="0">
                                    <a:latin typeface="Cambria Math" panose="02040503050406030204" pitchFamily="18" charset="0"/>
                                    <a:ea typeface="Cambria Math" panose="02040503050406030204" pitchFamily="18" charset="0"/>
                                  </a:rPr>
                                </m:ctrlPr>
                              </m:sSubPr>
                              <m:e>
                                <m:r>
                                  <a:rPr lang="en-US" altLang="ja-JP" sz="4000" b="0" i="1" dirty="0" smtClean="0">
                                    <a:latin typeface="Cambria Math" panose="02040503050406030204" pitchFamily="18" charset="0"/>
                                    <a:ea typeface="Cambria Math" panose="02040503050406030204" pitchFamily="18" charset="0"/>
                                  </a:rPr>
                                  <m:t>𝑠</m:t>
                                </m:r>
                              </m:e>
                              <m:sub>
                                <m:r>
                                  <a:rPr lang="en-US" altLang="ja-JP" sz="4000" b="0" i="1" dirty="0" smtClean="0">
                                    <a:latin typeface="Cambria Math" panose="02040503050406030204" pitchFamily="18" charset="0"/>
                                    <a:ea typeface="Cambria Math" panose="02040503050406030204" pitchFamily="18" charset="0"/>
                                  </a:rPr>
                                  <m:t>2</m:t>
                                </m:r>
                              </m:sub>
                            </m:sSub>
                          </m:e>
                          <m:sup>
                            <m:r>
                              <a:rPr lang="en-US" altLang="ja-JP" sz="4000" b="0" i="1" dirty="0" smtClean="0">
                                <a:latin typeface="Cambria Math" panose="02040503050406030204" pitchFamily="18" charset="0"/>
                                <a:ea typeface="Cambria Math" panose="02040503050406030204" pitchFamily="18" charset="0"/>
                              </a:rPr>
                              <m:t>2</m:t>
                            </m:r>
                          </m:sup>
                        </m:sSup>
                      </m:num>
                      <m:den>
                        <m:sSub>
                          <m:sSubPr>
                            <m:ctrlPr>
                              <a:rPr lang="en-US" altLang="ja-JP" sz="4000" i="1" dirty="0" smtClean="0">
                                <a:latin typeface="Cambria Math" panose="02040503050406030204" pitchFamily="18" charset="0"/>
                              </a:rPr>
                            </m:ctrlPr>
                          </m:sSubPr>
                          <m:e>
                            <m:r>
                              <a:rPr lang="en-US" altLang="ja-JP" sz="4000" b="0" i="1" dirty="0" smtClean="0">
                                <a:latin typeface="Cambria Math" panose="02040503050406030204" pitchFamily="18" charset="0"/>
                              </a:rPr>
                              <m:t>𝑛</m:t>
                            </m:r>
                          </m:e>
                          <m:sub>
                            <m:r>
                              <a:rPr lang="en-US" altLang="ja-JP" sz="4000" b="0" i="1" dirty="0" smtClean="0">
                                <a:latin typeface="Cambria Math" panose="02040503050406030204" pitchFamily="18" charset="0"/>
                              </a:rPr>
                              <m:t>1</m:t>
                            </m:r>
                          </m:sub>
                        </m:sSub>
                        <m:r>
                          <a:rPr lang="en-US" altLang="ja-JP" sz="4000" b="0" i="1" dirty="0" smtClean="0">
                            <a:latin typeface="Cambria Math" panose="02040503050406030204" pitchFamily="18" charset="0"/>
                          </a:rPr>
                          <m:t>+</m:t>
                        </m:r>
                        <m:sSub>
                          <m:sSubPr>
                            <m:ctrlPr>
                              <a:rPr lang="en-US" altLang="ja-JP" sz="4000" b="0" i="1" dirty="0" smtClean="0">
                                <a:latin typeface="Cambria Math" panose="02040503050406030204" pitchFamily="18" charset="0"/>
                              </a:rPr>
                            </m:ctrlPr>
                          </m:sSubPr>
                          <m:e>
                            <m:r>
                              <a:rPr lang="en-US" altLang="ja-JP" sz="4000" b="0" i="1" dirty="0" smtClean="0">
                                <a:latin typeface="Cambria Math" panose="02040503050406030204" pitchFamily="18" charset="0"/>
                              </a:rPr>
                              <m:t>𝑛</m:t>
                            </m:r>
                          </m:e>
                          <m:sub>
                            <m:r>
                              <a:rPr lang="en-US" altLang="ja-JP" sz="4000" b="0" i="1" dirty="0" smtClean="0">
                                <a:latin typeface="Cambria Math" panose="02040503050406030204" pitchFamily="18" charset="0"/>
                              </a:rPr>
                              <m:t>2</m:t>
                            </m:r>
                          </m:sub>
                        </m:sSub>
                        <m:r>
                          <a:rPr lang="en-US" altLang="ja-JP" sz="4000" b="0" i="1" dirty="0" smtClean="0">
                            <a:latin typeface="Cambria Math" panose="02040503050406030204" pitchFamily="18" charset="0"/>
                          </a:rPr>
                          <m:t>−2</m:t>
                        </m:r>
                      </m:den>
                    </m:f>
                  </m:oMath>
                </a14:m>
                <a:endParaRPr lang="en-US" altLang="ja-JP" dirty="0"/>
              </a:p>
              <a:p>
                <a:pPr marL="0" indent="0">
                  <a:buNone/>
                </a:pPr>
                <a:endParaRPr lang="en-US" altLang="ja-JP" dirty="0"/>
              </a:p>
              <a:p>
                <a:pPr marL="0" indent="0">
                  <a:buNone/>
                </a:pPr>
                <a14:m>
                  <m:oMath xmlns:m="http://schemas.openxmlformats.org/officeDocument/2006/math">
                    <m:sSup>
                      <m:sSupPr>
                        <m:ctrlPr>
                          <a:rPr lang="en-US" altLang="ja-JP" i="1" smtClean="0">
                            <a:latin typeface="Cambria Math" panose="02040503050406030204" pitchFamily="18" charset="0"/>
                          </a:rPr>
                        </m:ctrlPr>
                      </m:sSupPr>
                      <m:e>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𝑠</m:t>
                            </m:r>
                          </m:e>
                          <m:sub>
                            <m:r>
                              <a:rPr lang="en-US" altLang="ja-JP" b="0" i="1" smtClean="0">
                                <a:latin typeface="Cambria Math" panose="02040503050406030204" pitchFamily="18" charset="0"/>
                              </a:rPr>
                              <m:t>1</m:t>
                            </m:r>
                          </m:sub>
                        </m:sSub>
                      </m:e>
                      <m:sup>
                        <m:r>
                          <a:rPr lang="en-US" altLang="ja-JP" b="0" i="1" smtClean="0">
                            <a:latin typeface="Cambria Math" panose="02040503050406030204" pitchFamily="18" charset="0"/>
                          </a:rPr>
                          <m:t>2</m:t>
                        </m:r>
                      </m:sup>
                    </m:sSup>
                  </m:oMath>
                </a14:m>
                <a:r>
                  <a:rPr lang="en-US" altLang="ja-JP" dirty="0"/>
                  <a:t>:</a:t>
                </a:r>
                <a:r>
                  <a:rPr lang="ja-JP" altLang="en-US" dirty="0"/>
                  <a:t>標本</a:t>
                </a:r>
                <a:r>
                  <a:rPr lang="en-US" altLang="ja-JP" dirty="0"/>
                  <a:t>1</a:t>
                </a:r>
                <a:r>
                  <a:rPr lang="ja-JP" altLang="en-US" dirty="0"/>
                  <a:t>の分散　</a:t>
                </a:r>
                <a14:m>
                  <m:oMath xmlns:m="http://schemas.openxmlformats.org/officeDocument/2006/math">
                    <m:sSup>
                      <m:sSupPr>
                        <m:ctrlPr>
                          <a:rPr lang="en-US" altLang="ja-JP" i="1" smtClean="0">
                            <a:latin typeface="Cambria Math" panose="02040503050406030204" pitchFamily="18" charset="0"/>
                          </a:rPr>
                        </m:ctrlPr>
                      </m:sSupPr>
                      <m:e>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𝑠</m:t>
                            </m:r>
                          </m:e>
                          <m:sub>
                            <m:r>
                              <a:rPr lang="en-US" altLang="ja-JP" b="0" i="1" smtClean="0">
                                <a:latin typeface="Cambria Math" panose="02040503050406030204" pitchFamily="18" charset="0"/>
                              </a:rPr>
                              <m:t>2</m:t>
                            </m:r>
                          </m:sub>
                        </m:sSub>
                      </m:e>
                      <m:sup>
                        <m:r>
                          <a:rPr lang="en-US" altLang="ja-JP" b="0" i="1" smtClean="0">
                            <a:latin typeface="Cambria Math" panose="02040503050406030204" pitchFamily="18" charset="0"/>
                          </a:rPr>
                          <m:t>2</m:t>
                        </m:r>
                      </m:sup>
                    </m:sSup>
                    <m:r>
                      <a:rPr lang="en-US" altLang="ja-JP" b="0" i="0" smtClean="0">
                        <a:latin typeface="Cambria Math" panose="02040503050406030204" pitchFamily="18" charset="0"/>
                      </a:rPr>
                      <m:t>:</m:t>
                    </m:r>
                  </m:oMath>
                </a14:m>
                <a:r>
                  <a:rPr lang="ja-JP" altLang="en-US" dirty="0"/>
                  <a:t>標本</a:t>
                </a:r>
                <a:r>
                  <a:rPr lang="en-US" altLang="ja-JP" dirty="0"/>
                  <a:t>2</a:t>
                </a:r>
                <a:r>
                  <a:rPr lang="ja-JP" altLang="en-US" dirty="0"/>
                  <a:t>の分散</a:t>
                </a:r>
                <a:endParaRPr lang="en-US" altLang="ja-JP" dirty="0"/>
              </a:p>
              <a:p>
                <a:pPr marL="0" indent="0">
                  <a:buNone/>
                </a:pPr>
                <a:endParaRPr lang="en-US" altLang="ja-JP" dirty="0"/>
              </a:p>
              <a:p>
                <a:pPr marL="0" indent="0">
                  <a:buNone/>
                </a:pPr>
                <a:endParaRPr lang="en-US" altLang="ja-JP" dirty="0"/>
              </a:p>
              <a:p>
                <a:pPr marL="0" indent="0">
                  <a:buNone/>
                </a:pPr>
                <a:endParaRPr kumimoji="1" lang="en-US" altLang="ja-JP" dirty="0"/>
              </a:p>
              <a:p>
                <a:pPr marL="0" indent="0">
                  <a:buNone/>
                </a:pPr>
                <a:endParaRPr lang="en-US" altLang="ja-JP" dirty="0"/>
              </a:p>
            </p:txBody>
          </p:sp>
        </mc:Choice>
        <mc:Fallback xmlns="">
          <p:sp>
            <p:nvSpPr>
              <p:cNvPr id="4" name="コンテンツ プレースホルダー 2">
                <a:extLst>
                  <a:ext uri="{FF2B5EF4-FFF2-40B4-BE49-F238E27FC236}">
                    <a16:creationId xmlns:a16="http://schemas.microsoft.com/office/drawing/2014/main" id="{72566E1E-6239-478C-ACC5-1DEBD42A6F8E}"/>
                  </a:ext>
                </a:extLst>
              </p:cNvPr>
              <p:cNvSpPr>
                <a:spLocks noGrp="1" noRot="1" noChangeAspect="1" noMove="1" noResize="1" noEditPoints="1" noAdjustHandles="1" noChangeArrowheads="1" noChangeShapeType="1" noTextEdit="1"/>
              </p:cNvSpPr>
              <p:nvPr>
                <p:ph idx="1"/>
              </p:nvPr>
            </p:nvSpPr>
            <p:spPr>
              <a:xfrm>
                <a:off x="677334" y="1419497"/>
                <a:ext cx="8596312" cy="4457065"/>
              </a:xfrm>
              <a:blipFill>
                <a:blip r:embed="rId2"/>
                <a:stretch>
                  <a:fillRect l="-2199" t="-177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2233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353A61-5999-4471-82F7-69F8B7E7F392}"/>
              </a:ext>
            </a:extLst>
          </p:cNvPr>
          <p:cNvSpPr>
            <a:spLocks noGrp="1"/>
          </p:cNvSpPr>
          <p:nvPr>
            <p:ph type="title"/>
          </p:nvPr>
        </p:nvSpPr>
        <p:spPr>
          <a:xfrm>
            <a:off x="677334" y="401156"/>
            <a:ext cx="8596668" cy="1320800"/>
          </a:xfrm>
        </p:spPr>
        <p:txBody>
          <a:bodyPr/>
          <a:lstStyle/>
          <a:p>
            <a:r>
              <a:rPr kumimoji="1" lang="en-US" altLang="ja-JP" dirty="0"/>
              <a:t>4</a:t>
            </a:r>
            <a:r>
              <a:rPr lang="ja-JP" altLang="en-US" dirty="0"/>
              <a:t>．</a:t>
            </a:r>
            <a:r>
              <a:rPr kumimoji="1" lang="en-US" altLang="ja-JP" dirty="0"/>
              <a:t>10</a:t>
            </a:r>
            <a:r>
              <a:rPr kumimoji="1" lang="ja-JP" altLang="en-US" dirty="0"/>
              <a:t>年分の記述統計</a:t>
            </a:r>
          </a:p>
        </p:txBody>
      </p:sp>
      <p:sp>
        <p:nvSpPr>
          <p:cNvPr id="7" name="テキスト ボックス 6">
            <a:extLst>
              <a:ext uri="{FF2B5EF4-FFF2-40B4-BE49-F238E27FC236}">
                <a16:creationId xmlns:a16="http://schemas.microsoft.com/office/drawing/2014/main" id="{27CB5A42-A954-4171-99EF-B5BED38E8D56}"/>
              </a:ext>
            </a:extLst>
          </p:cNvPr>
          <p:cNvSpPr txBox="1"/>
          <p:nvPr/>
        </p:nvSpPr>
        <p:spPr>
          <a:xfrm>
            <a:off x="4982480" y="4554920"/>
            <a:ext cx="3932237" cy="2031325"/>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ü"/>
              <a:tabLst/>
              <a:defRPr/>
            </a:pP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どの年度、どの指標においても平均値＞中央値となっている</a:t>
            </a:r>
            <a:endPar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ü"/>
              <a:tabLst/>
              <a:defRPr/>
            </a:pP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リターンの値は日経平均株価に応じて変化している</a:t>
            </a:r>
            <a:endPar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
                <a:schemeClr val="accent1"/>
              </a:buClr>
              <a:buSzTx/>
              <a:buFont typeface="Wingdings" panose="05000000000000000000" pitchFamily="2" charset="2"/>
              <a:buChar char="ü"/>
              <a:tabLst/>
              <a:defRPr/>
            </a:pP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予想</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PER</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は</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10</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数倍～</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20</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倍、</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PBR</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は</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1</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1.6</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倍、予想</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DY</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は約</a:t>
            </a:r>
            <a:r>
              <a:rPr kumimoji="1" lang="en-US" altLang="ja-JP"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2</a:t>
            </a:r>
            <a:r>
              <a:rPr kumimoji="1" lang="ja-JP" altLang="en-US" b="0" i="0" u="none" strike="noStrike" kern="1200" cap="none" spc="0" normalizeH="0" baseline="0" noProof="0" dirty="0">
                <a:ln>
                  <a:noFill/>
                </a:ln>
                <a:solidFill>
                  <a:schemeClr val="tx1">
                    <a:lumMod val="75000"/>
                    <a:lumOff val="25000"/>
                  </a:schemeClr>
                </a:solidFill>
                <a:effectLst/>
                <a:uLnTx/>
                <a:uFillTx/>
                <a:latin typeface="メイリオ" panose="020B0604030504040204" pitchFamily="50" charset="-128"/>
                <a:ea typeface="メイリオ" panose="020B0604030504040204" pitchFamily="50" charset="-128"/>
              </a:rPr>
              <a:t>％あたりの平均の水準となっている</a:t>
            </a:r>
          </a:p>
        </p:txBody>
      </p:sp>
      <p:sp>
        <p:nvSpPr>
          <p:cNvPr id="9" name="テキスト ボックス 8">
            <a:extLst>
              <a:ext uri="{FF2B5EF4-FFF2-40B4-BE49-F238E27FC236}">
                <a16:creationId xmlns:a16="http://schemas.microsoft.com/office/drawing/2014/main" id="{F2692FA9-5411-46CC-B6DE-CB800B2106FB}"/>
              </a:ext>
            </a:extLst>
          </p:cNvPr>
          <p:cNvSpPr txBox="1"/>
          <p:nvPr/>
        </p:nvSpPr>
        <p:spPr>
          <a:xfrm>
            <a:off x="1737760" y="900668"/>
            <a:ext cx="1811383" cy="369332"/>
          </a:xfrm>
          <a:prstGeom prst="rect">
            <a:avLst/>
          </a:prstGeom>
          <a:noFill/>
        </p:spPr>
        <p:txBody>
          <a:bodyPr wrap="square" rtlCol="0">
            <a:spAutoFit/>
          </a:bodyPr>
          <a:lstStyle/>
          <a:p>
            <a:r>
              <a:rPr kumimoji="1" lang="ja-JP" altLang="en-US" dirty="0"/>
              <a:t>表</a:t>
            </a:r>
            <a:r>
              <a:rPr kumimoji="1" lang="en-US" altLang="ja-JP" dirty="0"/>
              <a:t>1</a:t>
            </a:r>
            <a:r>
              <a:rPr kumimoji="1" lang="ja-JP" altLang="en-US" dirty="0"/>
              <a:t>　記述統計</a:t>
            </a:r>
          </a:p>
        </p:txBody>
      </p:sp>
      <p:graphicFrame>
        <p:nvGraphicFramePr>
          <p:cNvPr id="10" name="表 9">
            <a:extLst>
              <a:ext uri="{FF2B5EF4-FFF2-40B4-BE49-F238E27FC236}">
                <a16:creationId xmlns:a16="http://schemas.microsoft.com/office/drawing/2014/main" id="{684D523A-414E-4656-B8F7-C76C3B19EBC5}"/>
              </a:ext>
            </a:extLst>
          </p:cNvPr>
          <p:cNvGraphicFramePr>
            <a:graphicFrameLocks noGrp="1"/>
          </p:cNvGraphicFramePr>
          <p:nvPr>
            <p:extLst>
              <p:ext uri="{D42A27DB-BD31-4B8C-83A1-F6EECF244321}">
                <p14:modId xmlns:p14="http://schemas.microsoft.com/office/powerpoint/2010/main" val="1446747196"/>
              </p:ext>
            </p:extLst>
          </p:nvPr>
        </p:nvGraphicFramePr>
        <p:xfrm>
          <a:off x="600388" y="1287417"/>
          <a:ext cx="4305146" cy="5029530"/>
        </p:xfrm>
        <a:graphic>
          <a:graphicData uri="http://schemas.openxmlformats.org/drawingml/2006/table">
            <a:tbl>
              <a:tblPr/>
              <a:tblGrid>
                <a:gridCol w="688085">
                  <a:extLst>
                    <a:ext uri="{9D8B030D-6E8A-4147-A177-3AD203B41FA5}">
                      <a16:colId xmlns:a16="http://schemas.microsoft.com/office/drawing/2014/main" val="680838375"/>
                    </a:ext>
                  </a:extLst>
                </a:gridCol>
                <a:gridCol w="569450">
                  <a:extLst>
                    <a:ext uri="{9D8B030D-6E8A-4147-A177-3AD203B41FA5}">
                      <a16:colId xmlns:a16="http://schemas.microsoft.com/office/drawing/2014/main" val="161046833"/>
                    </a:ext>
                  </a:extLst>
                </a:gridCol>
                <a:gridCol w="703904">
                  <a:extLst>
                    <a:ext uri="{9D8B030D-6E8A-4147-A177-3AD203B41FA5}">
                      <a16:colId xmlns:a16="http://schemas.microsoft.com/office/drawing/2014/main" val="3917559677"/>
                    </a:ext>
                  </a:extLst>
                </a:gridCol>
                <a:gridCol w="688085">
                  <a:extLst>
                    <a:ext uri="{9D8B030D-6E8A-4147-A177-3AD203B41FA5}">
                      <a16:colId xmlns:a16="http://schemas.microsoft.com/office/drawing/2014/main" val="174282738"/>
                    </a:ext>
                  </a:extLst>
                </a:gridCol>
                <a:gridCol w="695993">
                  <a:extLst>
                    <a:ext uri="{9D8B030D-6E8A-4147-A177-3AD203B41FA5}">
                      <a16:colId xmlns:a16="http://schemas.microsoft.com/office/drawing/2014/main" val="956144431"/>
                    </a:ext>
                  </a:extLst>
                </a:gridCol>
                <a:gridCol w="959629">
                  <a:extLst>
                    <a:ext uri="{9D8B030D-6E8A-4147-A177-3AD203B41FA5}">
                      <a16:colId xmlns:a16="http://schemas.microsoft.com/office/drawing/2014/main" val="3574209020"/>
                    </a:ext>
                  </a:extLst>
                </a:gridCol>
              </a:tblGrid>
              <a:tr h="167651">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投資年次</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統計量</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指標</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896056"/>
                  </a:ext>
                </a:extLst>
              </a:tr>
              <a:tr h="167651">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dirty="0">
                          <a:solidFill>
                            <a:srgbClr val="000000"/>
                          </a:solidFill>
                          <a:effectLst/>
                          <a:latin typeface="游ゴシック" panose="020B0400000000000000" pitchFamily="50" charset="-128"/>
                          <a:ea typeface="游ゴシック" panose="020B0400000000000000" pitchFamily="50" charset="-128"/>
                        </a:rPr>
                        <a:t>DY(%)</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37124331"/>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23.54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0.29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957246"/>
                  </a:ext>
                </a:extLst>
              </a:tr>
              <a:tr h="167651">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16.64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527904"/>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31.82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22.33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3226965"/>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4349429"/>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2012</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18.05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1.14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-8.23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314116"/>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14.34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0.99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-7.86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8665764"/>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26.35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24.24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9483746"/>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212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7020969"/>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2013</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17.58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2.58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60.69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9358570"/>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11.93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0.85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2.35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50.81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633459"/>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53.31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47.81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1044168"/>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7295624"/>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2014</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19.97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18.92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5021178"/>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16.67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14.19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62692"/>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14.57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0.98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27.46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8594942"/>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03332"/>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2015</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20.66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18.69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252363"/>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17.04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17.56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3729479"/>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19.35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0.93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28.22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1118781"/>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8382949"/>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2016</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20.73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8615053"/>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15.73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-14.29</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5697197"/>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24.47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1.25</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23.41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5844383"/>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2982880"/>
                  </a:ext>
                </a:extLst>
              </a:tr>
              <a:tr h="167651">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2017</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18.83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1.38</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24.07</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2591102"/>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14.01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20.33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88764"/>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25.52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26.36</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3559874"/>
                  </a:ext>
                </a:extLst>
              </a:tr>
              <a:tr h="16765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211</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222</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223</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224</a:t>
                      </a:r>
                    </a:p>
                  </a:txBody>
                  <a:tcPr marL="5175" marR="5175" marT="51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1480"/>
                  </a:ext>
                </a:extLst>
              </a:tr>
            </a:tbl>
          </a:graphicData>
        </a:graphic>
      </p:graphicFrame>
      <p:graphicFrame>
        <p:nvGraphicFramePr>
          <p:cNvPr id="13" name="表 12">
            <a:extLst>
              <a:ext uri="{FF2B5EF4-FFF2-40B4-BE49-F238E27FC236}">
                <a16:creationId xmlns:a16="http://schemas.microsoft.com/office/drawing/2014/main" id="{38AEBFE3-D211-449D-85DD-5771736AA2D4}"/>
              </a:ext>
            </a:extLst>
          </p:cNvPr>
          <p:cNvGraphicFramePr>
            <a:graphicFrameLocks noGrp="1"/>
          </p:cNvGraphicFramePr>
          <p:nvPr>
            <p:extLst>
              <p:ext uri="{D42A27DB-BD31-4B8C-83A1-F6EECF244321}">
                <p14:modId xmlns:p14="http://schemas.microsoft.com/office/powerpoint/2010/main" val="3312105516"/>
              </p:ext>
            </p:extLst>
          </p:nvPr>
        </p:nvGraphicFramePr>
        <p:xfrm>
          <a:off x="5139636" y="1287417"/>
          <a:ext cx="3900263" cy="3171712"/>
        </p:xfrm>
        <a:graphic>
          <a:graphicData uri="http://schemas.openxmlformats.org/drawingml/2006/table">
            <a:tbl>
              <a:tblPr/>
              <a:tblGrid>
                <a:gridCol w="611571">
                  <a:extLst>
                    <a:ext uri="{9D8B030D-6E8A-4147-A177-3AD203B41FA5}">
                      <a16:colId xmlns:a16="http://schemas.microsoft.com/office/drawing/2014/main" val="2911790491"/>
                    </a:ext>
                  </a:extLst>
                </a:gridCol>
                <a:gridCol w="553799">
                  <a:extLst>
                    <a:ext uri="{9D8B030D-6E8A-4147-A177-3AD203B41FA5}">
                      <a16:colId xmlns:a16="http://schemas.microsoft.com/office/drawing/2014/main" val="2993901264"/>
                    </a:ext>
                  </a:extLst>
                </a:gridCol>
                <a:gridCol w="583763">
                  <a:extLst>
                    <a:ext uri="{9D8B030D-6E8A-4147-A177-3AD203B41FA5}">
                      <a16:colId xmlns:a16="http://schemas.microsoft.com/office/drawing/2014/main" val="3700156212"/>
                    </a:ext>
                  </a:extLst>
                </a:gridCol>
                <a:gridCol w="611571">
                  <a:extLst>
                    <a:ext uri="{9D8B030D-6E8A-4147-A177-3AD203B41FA5}">
                      <a16:colId xmlns:a16="http://schemas.microsoft.com/office/drawing/2014/main" val="1024501689"/>
                    </a:ext>
                  </a:extLst>
                </a:gridCol>
                <a:gridCol w="618600">
                  <a:extLst>
                    <a:ext uri="{9D8B030D-6E8A-4147-A177-3AD203B41FA5}">
                      <a16:colId xmlns:a16="http://schemas.microsoft.com/office/drawing/2014/main" val="527006926"/>
                    </a:ext>
                  </a:extLst>
                </a:gridCol>
                <a:gridCol w="920959">
                  <a:extLst>
                    <a:ext uri="{9D8B030D-6E8A-4147-A177-3AD203B41FA5}">
                      <a16:colId xmlns:a16="http://schemas.microsoft.com/office/drawing/2014/main" val="3276456735"/>
                    </a:ext>
                  </a:extLst>
                </a:gridCol>
              </a:tblGrid>
              <a:tr h="198232">
                <a:tc rowSpan="4">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2018</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平均値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19.63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513159"/>
                  </a:ext>
                </a:extLst>
              </a:tr>
              <a:tr h="198232">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中央値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7648783"/>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24.32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396466"/>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7957252"/>
                  </a:ext>
                </a:extLst>
              </a:tr>
              <a:tr h="198232">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-16.99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0205807"/>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-18.65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60758"/>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19.44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7641913"/>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7211331"/>
                  </a:ext>
                </a:extLst>
              </a:tr>
              <a:tr h="198232">
                <a:tc rowSpan="4">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8038363"/>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735458"/>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25.27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04645"/>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5347507"/>
                  </a:ext>
                </a:extLst>
              </a:tr>
              <a:tr h="198232">
                <a:tc rowSpan="4">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平均値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626406"/>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中央値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7121718"/>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標準偏差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26.65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35.14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858422"/>
                  </a:ext>
                </a:extLst>
              </a:tr>
              <a:tr h="198232">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度数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9827166"/>
                  </a:ext>
                </a:extLst>
              </a:tr>
            </a:tbl>
          </a:graphicData>
        </a:graphic>
      </p:graphicFrame>
    </p:spTree>
    <p:extLst>
      <p:ext uri="{BB962C8B-B14F-4D97-AF65-F5344CB8AC3E}">
        <p14:creationId xmlns:p14="http://schemas.microsoft.com/office/powerpoint/2010/main" val="210907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F0A329-2811-4B5A-B2AC-ECBF3D099630}"/>
              </a:ext>
            </a:extLst>
          </p:cNvPr>
          <p:cNvSpPr>
            <a:spLocks noGrp="1"/>
          </p:cNvSpPr>
          <p:nvPr>
            <p:ph type="title"/>
          </p:nvPr>
        </p:nvSpPr>
        <p:spPr/>
        <p:txBody>
          <a:bodyPr/>
          <a:lstStyle/>
          <a:p>
            <a:r>
              <a:rPr kumimoji="1" lang="en-US" altLang="ja-JP" dirty="0"/>
              <a:t>5-1</a:t>
            </a:r>
            <a:r>
              <a:rPr kumimoji="1" lang="ja-JP" altLang="en-US" dirty="0"/>
              <a:t>．日経平均</a:t>
            </a:r>
            <a:r>
              <a:rPr lang="ja-JP" altLang="en-US" dirty="0"/>
              <a:t>株価</a:t>
            </a:r>
            <a:r>
              <a:rPr kumimoji="1" lang="ja-JP" altLang="en-US" dirty="0"/>
              <a:t>とは</a:t>
            </a:r>
          </a:p>
        </p:txBody>
      </p:sp>
      <p:sp>
        <p:nvSpPr>
          <p:cNvPr id="3" name="コンテンツ プレースホルダー 2">
            <a:extLst>
              <a:ext uri="{FF2B5EF4-FFF2-40B4-BE49-F238E27FC236}">
                <a16:creationId xmlns:a16="http://schemas.microsoft.com/office/drawing/2014/main" id="{A3245038-715A-445B-B0CB-9D7F916847FD}"/>
              </a:ext>
            </a:extLst>
          </p:cNvPr>
          <p:cNvSpPr>
            <a:spLocks noGrp="1"/>
          </p:cNvSpPr>
          <p:nvPr>
            <p:ph idx="1"/>
          </p:nvPr>
        </p:nvSpPr>
        <p:spPr/>
        <p:txBody>
          <a:bodyPr/>
          <a:lstStyle/>
          <a:p>
            <a:r>
              <a:rPr kumimoji="1" lang="ja-JP" altLang="en-US" dirty="0"/>
              <a:t>東証一部に上場する約</a:t>
            </a:r>
            <a:r>
              <a:rPr kumimoji="1" lang="en-US" altLang="ja-JP" dirty="0"/>
              <a:t>2000</a:t>
            </a:r>
            <a:r>
              <a:rPr kumimoji="1" lang="ja-JP" altLang="en-US" dirty="0"/>
              <a:t>銘柄の中から、</a:t>
            </a:r>
            <a:r>
              <a:rPr kumimoji="1" lang="en-US" altLang="ja-JP" dirty="0"/>
              <a:t>225</a:t>
            </a:r>
            <a:r>
              <a:rPr kumimoji="1" lang="ja-JP" altLang="en-US" dirty="0"/>
              <a:t>銘柄が選ばれ算出される株価指数のこと</a:t>
            </a:r>
            <a:endParaRPr kumimoji="1" lang="en-US" altLang="ja-JP" dirty="0"/>
          </a:p>
          <a:p>
            <a:r>
              <a:rPr lang="ja-JP" altLang="en-US" dirty="0"/>
              <a:t>業種バランスや売買高の多い</a:t>
            </a:r>
            <a:r>
              <a:rPr lang="en-US" altLang="ja-JP" dirty="0"/>
              <a:t>(</a:t>
            </a:r>
            <a:r>
              <a:rPr lang="ja-JP" altLang="en-US" dirty="0"/>
              <a:t>流動性の高い</a:t>
            </a:r>
            <a:r>
              <a:rPr lang="en-US" altLang="ja-JP" dirty="0"/>
              <a:t>)</a:t>
            </a:r>
            <a:r>
              <a:rPr lang="ja-JP" altLang="en-US" dirty="0"/>
              <a:t>銘柄で構成されている</a:t>
            </a:r>
            <a:endParaRPr lang="en-US" altLang="ja-JP" dirty="0"/>
          </a:p>
          <a:p>
            <a:r>
              <a:rPr kumimoji="1" lang="en-US" altLang="ja-JP" dirty="0"/>
              <a:t>225</a:t>
            </a:r>
            <a:r>
              <a:rPr kumimoji="1" lang="ja-JP" altLang="en-US" dirty="0"/>
              <a:t>銘柄は定期に見直される、毎年</a:t>
            </a:r>
            <a:r>
              <a:rPr kumimoji="1" lang="en-US" altLang="ja-JP" dirty="0"/>
              <a:t>9</a:t>
            </a:r>
            <a:r>
              <a:rPr kumimoji="1" lang="ja-JP" altLang="en-US" dirty="0"/>
              <a:t>月末が多い</a:t>
            </a:r>
            <a:endParaRPr kumimoji="1" lang="en-US" altLang="ja-JP" dirty="0"/>
          </a:p>
          <a:p>
            <a:r>
              <a:rPr lang="ja-JP" altLang="en-US" dirty="0"/>
              <a:t>上場廃止や二部降格などがあった場合、対象銘柄は当然日経平均から除外される</a:t>
            </a:r>
            <a:endParaRPr lang="en-US" altLang="ja-JP" dirty="0"/>
          </a:p>
          <a:p>
            <a:pPr marL="0" indent="0">
              <a:buNone/>
            </a:pPr>
            <a:r>
              <a:rPr kumimoji="1" lang="ja-JP" altLang="en-US" sz="1600" dirty="0"/>
              <a:t>最近だと</a:t>
            </a:r>
            <a:r>
              <a:rPr kumimoji="1" lang="en-US" altLang="ja-JP" sz="1600" dirty="0"/>
              <a:t>…</a:t>
            </a:r>
          </a:p>
          <a:p>
            <a:pPr marL="0" indent="0">
              <a:buNone/>
            </a:pPr>
            <a:r>
              <a:rPr kumimoji="1" lang="ja-JP" altLang="en-US" sz="1600" dirty="0"/>
              <a:t>今年の</a:t>
            </a:r>
            <a:r>
              <a:rPr kumimoji="1" lang="en-US" altLang="ja-JP" sz="1600" dirty="0"/>
              <a:t>12</a:t>
            </a:r>
            <a:r>
              <a:rPr kumimoji="1" lang="ja-JP" altLang="en-US" sz="1600" dirty="0"/>
              <a:t>月</a:t>
            </a:r>
            <a:r>
              <a:rPr kumimoji="1" lang="en-US" altLang="ja-JP" sz="1600" dirty="0"/>
              <a:t>2</a:t>
            </a:r>
            <a:r>
              <a:rPr kumimoji="1" lang="ja-JP" altLang="en-US" sz="1600" dirty="0"/>
              <a:t>日から</a:t>
            </a:r>
            <a:r>
              <a:rPr kumimoji="1" lang="en-US" altLang="ja-JP" sz="1600" dirty="0"/>
              <a:t>NTT</a:t>
            </a:r>
            <a:r>
              <a:rPr kumimoji="1" lang="ja-JP" altLang="en-US" sz="1600" dirty="0"/>
              <a:t>ドコモが除外、シャープが登録</a:t>
            </a:r>
            <a:endParaRPr kumimoji="1" lang="en-US" altLang="ja-JP" sz="1600" dirty="0"/>
          </a:p>
          <a:p>
            <a:pPr marL="0" indent="0">
              <a:buNone/>
            </a:pPr>
            <a:r>
              <a:rPr lang="en-US" altLang="ja-JP" sz="1600" dirty="0"/>
              <a:t>2017</a:t>
            </a:r>
            <a:r>
              <a:rPr lang="ja-JP" altLang="en-US" sz="1600" dirty="0"/>
              <a:t>年には東芝の</a:t>
            </a:r>
            <a:r>
              <a:rPr lang="en-US" altLang="ja-JP" sz="1600" dirty="0"/>
              <a:t>5000</a:t>
            </a:r>
            <a:r>
              <a:rPr lang="ja-JP" altLang="en-US" sz="1600" dirty="0"/>
              <a:t>億円以上の債務超過が発覚し東証二部に降格、日経平均株価からも除外、代わりにセイコーエプソンが採用された</a:t>
            </a:r>
            <a:endParaRPr kumimoji="1" lang="en-US" altLang="ja-JP" sz="1600" dirty="0"/>
          </a:p>
          <a:p>
            <a:endParaRPr kumimoji="1" lang="ja-JP" altLang="en-US" dirty="0"/>
          </a:p>
        </p:txBody>
      </p:sp>
    </p:spTree>
    <p:extLst>
      <p:ext uri="{BB962C8B-B14F-4D97-AF65-F5344CB8AC3E}">
        <p14:creationId xmlns:p14="http://schemas.microsoft.com/office/powerpoint/2010/main" val="87078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ACB811-F85A-40C2-B169-1F802C70A8D0}"/>
              </a:ext>
            </a:extLst>
          </p:cNvPr>
          <p:cNvSpPr>
            <a:spLocks noGrp="1"/>
          </p:cNvSpPr>
          <p:nvPr>
            <p:ph type="title"/>
          </p:nvPr>
        </p:nvSpPr>
        <p:spPr>
          <a:xfrm>
            <a:off x="747002" y="392137"/>
            <a:ext cx="8596668" cy="1320800"/>
          </a:xfrm>
        </p:spPr>
        <p:txBody>
          <a:bodyPr/>
          <a:lstStyle/>
          <a:p>
            <a:r>
              <a:rPr lang="en-US" altLang="ja-JP" dirty="0"/>
              <a:t>5-2</a:t>
            </a:r>
            <a:r>
              <a:rPr lang="ja-JP" altLang="en-US" dirty="0"/>
              <a:t>．日経平均株価についての参考資料</a:t>
            </a:r>
            <a:endParaRPr kumimoji="1" lang="ja-JP" altLang="en-US" dirty="0"/>
          </a:p>
        </p:txBody>
      </p:sp>
      <p:pic>
        <p:nvPicPr>
          <p:cNvPr id="4" name="Picture 2">
            <a:extLst>
              <a:ext uri="{FF2B5EF4-FFF2-40B4-BE49-F238E27FC236}">
                <a16:creationId xmlns:a16="http://schemas.microsoft.com/office/drawing/2014/main" id="{B51EF277-3C26-4F48-AB3C-82C2ED8F5C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002" y="2042709"/>
            <a:ext cx="5228785" cy="2269094"/>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54BAF2D2-4C16-445C-AD54-D8FCC33E8072}"/>
              </a:ext>
            </a:extLst>
          </p:cNvPr>
          <p:cNvSpPr txBox="1"/>
          <p:nvPr/>
        </p:nvSpPr>
        <p:spPr>
          <a:xfrm>
            <a:off x="1284400" y="1711292"/>
            <a:ext cx="4153987" cy="338554"/>
          </a:xfrm>
          <a:prstGeom prst="rect">
            <a:avLst/>
          </a:prstGeom>
          <a:noFill/>
        </p:spPr>
        <p:txBody>
          <a:bodyPr wrap="square" rtlCol="0">
            <a:spAutoFit/>
          </a:bodyPr>
          <a:lstStyle/>
          <a:p>
            <a:pPr defTabSz="914400"/>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表</a:t>
            </a:r>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2 </a:t>
            </a: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過去</a:t>
            </a:r>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10</a:t>
            </a: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年間の日経平均株価の推移</a:t>
            </a:r>
          </a:p>
        </p:txBody>
      </p:sp>
      <p:sp>
        <p:nvSpPr>
          <p:cNvPr id="6" name="テキスト ボックス 5">
            <a:extLst>
              <a:ext uri="{FF2B5EF4-FFF2-40B4-BE49-F238E27FC236}">
                <a16:creationId xmlns:a16="http://schemas.microsoft.com/office/drawing/2014/main" id="{C64C8564-4960-4542-8168-D817A55E1C10}"/>
              </a:ext>
            </a:extLst>
          </p:cNvPr>
          <p:cNvSpPr txBox="1"/>
          <p:nvPr/>
        </p:nvSpPr>
        <p:spPr>
          <a:xfrm>
            <a:off x="5675812" y="1437608"/>
            <a:ext cx="4757057" cy="338553"/>
          </a:xfrm>
          <a:prstGeom prst="rect">
            <a:avLst/>
          </a:prstGeom>
          <a:noFill/>
        </p:spPr>
        <p:txBody>
          <a:bodyPr wrap="square" rtlCol="0">
            <a:spAutoFit/>
          </a:bodyPr>
          <a:lstStyle/>
          <a:p>
            <a:pPr defTabSz="914400"/>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表</a:t>
            </a:r>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3</a:t>
            </a: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2010</a:t>
            </a: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年～</a:t>
            </a:r>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2020</a:t>
            </a: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年の</a:t>
            </a:r>
            <a:r>
              <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rPr>
              <a:t>8</a:t>
            </a: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月末日経平均株価終値</a:t>
            </a:r>
          </a:p>
        </p:txBody>
      </p:sp>
      <p:sp>
        <p:nvSpPr>
          <p:cNvPr id="7" name="テキスト ボックス 6">
            <a:extLst>
              <a:ext uri="{FF2B5EF4-FFF2-40B4-BE49-F238E27FC236}">
                <a16:creationId xmlns:a16="http://schemas.microsoft.com/office/drawing/2014/main" id="{89F26B2D-46E7-4452-AADE-F8353E8CCAAF}"/>
              </a:ext>
            </a:extLst>
          </p:cNvPr>
          <p:cNvSpPr txBox="1"/>
          <p:nvPr/>
        </p:nvSpPr>
        <p:spPr>
          <a:xfrm>
            <a:off x="6389117" y="4659923"/>
            <a:ext cx="3095899" cy="261610"/>
          </a:xfrm>
          <a:prstGeom prst="rect">
            <a:avLst/>
          </a:prstGeom>
          <a:noFill/>
        </p:spPr>
        <p:txBody>
          <a:bodyPr wrap="square" rtlCol="0">
            <a:spAutoFit/>
          </a:bodyPr>
          <a:lstStyle/>
          <a:p>
            <a:pPr defTabSz="914400"/>
            <a:r>
              <a:rPr kumimoji="1" lang="en-US" altLang="ja-JP" sz="1100" dirty="0">
                <a:solidFill>
                  <a:prstClr val="black"/>
                </a:solidFill>
                <a:latin typeface="游ゴシック" panose="020F0502020204030204"/>
                <a:ea typeface="游ゴシック" panose="020B0400000000000000" pitchFamily="50" charset="-128"/>
              </a:rPr>
              <a:t>(Yahoo!</a:t>
            </a:r>
            <a:r>
              <a:rPr kumimoji="1" lang="ja-JP" altLang="en-US" sz="1100" dirty="0">
                <a:solidFill>
                  <a:prstClr val="black"/>
                </a:solidFill>
                <a:latin typeface="游ゴシック" panose="020F0502020204030204"/>
                <a:ea typeface="游ゴシック" panose="020B0400000000000000" pitchFamily="50" charset="-128"/>
              </a:rPr>
              <a:t>ファイナンスを参照し筆者作成</a:t>
            </a:r>
            <a:r>
              <a:rPr kumimoji="1" lang="en-US" altLang="ja-JP" sz="1100" dirty="0">
                <a:solidFill>
                  <a:prstClr val="black"/>
                </a:solidFill>
                <a:latin typeface="游ゴシック" panose="020F0502020204030204"/>
                <a:ea typeface="游ゴシック" panose="020B0400000000000000" pitchFamily="50" charset="-128"/>
              </a:rPr>
              <a:t>)</a:t>
            </a:r>
            <a:endParaRPr kumimoji="1" lang="ja-JP" altLang="en-US" sz="1100" dirty="0">
              <a:solidFill>
                <a:prstClr val="black"/>
              </a:solidFill>
              <a:latin typeface="游ゴシック" panose="020F0502020204030204"/>
              <a:ea typeface="游ゴシック" panose="020B0400000000000000" pitchFamily="50" charset="-128"/>
            </a:endParaRPr>
          </a:p>
        </p:txBody>
      </p:sp>
      <p:graphicFrame>
        <p:nvGraphicFramePr>
          <p:cNvPr id="8" name="表 7">
            <a:extLst>
              <a:ext uri="{FF2B5EF4-FFF2-40B4-BE49-F238E27FC236}">
                <a16:creationId xmlns:a16="http://schemas.microsoft.com/office/drawing/2014/main" id="{36A0522E-D621-48C5-B35B-F32B4D595DEA}"/>
              </a:ext>
            </a:extLst>
          </p:cNvPr>
          <p:cNvGraphicFramePr>
            <a:graphicFrameLocks noGrp="1"/>
          </p:cNvGraphicFramePr>
          <p:nvPr>
            <p:extLst>
              <p:ext uri="{D42A27DB-BD31-4B8C-83A1-F6EECF244321}">
                <p14:modId xmlns:p14="http://schemas.microsoft.com/office/powerpoint/2010/main" val="3012748081"/>
              </p:ext>
            </p:extLst>
          </p:nvPr>
        </p:nvGraphicFramePr>
        <p:xfrm>
          <a:off x="6513185" y="1792898"/>
          <a:ext cx="2425700" cy="2867025"/>
        </p:xfrm>
        <a:graphic>
          <a:graphicData uri="http://schemas.openxmlformats.org/drawingml/2006/table">
            <a:tbl>
              <a:tblPr/>
              <a:tblGrid>
                <a:gridCol w="941742">
                  <a:extLst>
                    <a:ext uri="{9D8B030D-6E8A-4147-A177-3AD203B41FA5}">
                      <a16:colId xmlns:a16="http://schemas.microsoft.com/office/drawing/2014/main" val="3997852802"/>
                    </a:ext>
                  </a:extLst>
                </a:gridCol>
                <a:gridCol w="799054">
                  <a:extLst>
                    <a:ext uri="{9D8B030D-6E8A-4147-A177-3AD203B41FA5}">
                      <a16:colId xmlns:a16="http://schemas.microsoft.com/office/drawing/2014/main" val="2004375673"/>
                    </a:ext>
                  </a:extLst>
                </a:gridCol>
                <a:gridCol w="684904">
                  <a:extLst>
                    <a:ext uri="{9D8B030D-6E8A-4147-A177-3AD203B41FA5}">
                      <a16:colId xmlns:a16="http://schemas.microsoft.com/office/drawing/2014/main" val="97654540"/>
                    </a:ext>
                  </a:extLst>
                </a:gridCol>
              </a:tblGrid>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株価</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終値</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前年比</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1562111"/>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2010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8824.06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725303660"/>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2011</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8955.2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7891142"/>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2012</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8839.91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2479559"/>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2013</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13388.86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51.46%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0487955"/>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2014</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15424.59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8299435"/>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2015</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18890.48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22.47%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304523"/>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2016</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16887.4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-10.60%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6134202"/>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2017</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19646.24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16.34%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610228"/>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22865.15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316871"/>
                  </a:ext>
                </a:extLst>
              </a:tr>
              <a:tr h="238125">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20704.37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-9.45%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712563"/>
                  </a:ext>
                </a:extLst>
              </a:tr>
              <a:tr h="247650">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2020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年</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8</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月末</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23139.76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kumimoji="1" sz="1800" kern="1200">
                          <a:solidFill>
                            <a:schemeClr val="tx1"/>
                          </a:solidFill>
                          <a:latin typeface="游ゴシック" panose="020F0502020204030204"/>
                        </a:defRPr>
                      </a:lvl1pPr>
                      <a:lvl2pPr marL="457200" algn="l" defTabSz="457200" rtl="0" eaLnBrk="1" latinLnBrk="0" hangingPunct="1">
                        <a:defRPr kumimoji="1" sz="1800" kern="1200">
                          <a:solidFill>
                            <a:schemeClr val="tx1"/>
                          </a:solidFill>
                          <a:latin typeface="游ゴシック" panose="020F0502020204030204"/>
                        </a:defRPr>
                      </a:lvl2pPr>
                      <a:lvl3pPr marL="914400" algn="l" defTabSz="457200" rtl="0" eaLnBrk="1" latinLnBrk="0" hangingPunct="1">
                        <a:defRPr kumimoji="1" sz="1800" kern="1200">
                          <a:solidFill>
                            <a:schemeClr val="tx1"/>
                          </a:solidFill>
                          <a:latin typeface="游ゴシック" panose="020F0502020204030204"/>
                        </a:defRPr>
                      </a:lvl3pPr>
                      <a:lvl4pPr marL="1371600" algn="l" defTabSz="457200" rtl="0" eaLnBrk="1" latinLnBrk="0" hangingPunct="1">
                        <a:defRPr kumimoji="1" sz="1800" kern="1200">
                          <a:solidFill>
                            <a:schemeClr val="tx1"/>
                          </a:solidFill>
                          <a:latin typeface="游ゴシック" panose="020F0502020204030204"/>
                        </a:defRPr>
                      </a:lvl4pPr>
                      <a:lvl5pPr marL="1828800" algn="l" defTabSz="457200" rtl="0" eaLnBrk="1" latinLnBrk="0" hangingPunct="1">
                        <a:defRPr kumimoji="1" sz="1800" kern="1200">
                          <a:solidFill>
                            <a:schemeClr val="tx1"/>
                          </a:solidFill>
                          <a:latin typeface="游ゴシック" panose="020F0502020204030204"/>
                        </a:defRPr>
                      </a:lvl5pPr>
                      <a:lvl6pPr marL="2286000" algn="l" defTabSz="457200" rtl="0" eaLnBrk="1" latinLnBrk="0" hangingPunct="1">
                        <a:defRPr kumimoji="1" sz="1800" kern="1200">
                          <a:solidFill>
                            <a:schemeClr val="tx1"/>
                          </a:solidFill>
                          <a:latin typeface="游ゴシック" panose="020F0502020204030204"/>
                        </a:defRPr>
                      </a:lvl6pPr>
                      <a:lvl7pPr marL="2743200" algn="l" defTabSz="457200" rtl="0" eaLnBrk="1" latinLnBrk="0" hangingPunct="1">
                        <a:defRPr kumimoji="1" sz="1800" kern="1200">
                          <a:solidFill>
                            <a:schemeClr val="tx1"/>
                          </a:solidFill>
                          <a:latin typeface="游ゴシック" panose="020F0502020204030204"/>
                        </a:defRPr>
                      </a:lvl7pPr>
                      <a:lvl8pPr marL="3200400" algn="l" defTabSz="457200" rtl="0" eaLnBrk="1" latinLnBrk="0" hangingPunct="1">
                        <a:defRPr kumimoji="1" sz="1800" kern="1200">
                          <a:solidFill>
                            <a:schemeClr val="tx1"/>
                          </a:solidFill>
                          <a:latin typeface="游ゴシック" panose="020F0502020204030204"/>
                        </a:defRPr>
                      </a:lvl8pPr>
                      <a:lvl9pPr marL="3657600" algn="l" defTabSz="457200" rtl="0" eaLnBrk="1" latinLnBrk="0" hangingPunct="1">
                        <a:defRPr kumimoji="1" sz="1800" kern="1200">
                          <a:solidFill>
                            <a:schemeClr val="tx1"/>
                          </a:solidFill>
                          <a:latin typeface="游ゴシック" panose="020F0502020204030204"/>
                        </a:defRPr>
                      </a:lvl9p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11.76%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662840"/>
                  </a:ext>
                </a:extLst>
              </a:tr>
            </a:tbl>
          </a:graphicData>
        </a:graphic>
      </p:graphicFrame>
      <p:sp>
        <p:nvSpPr>
          <p:cNvPr id="9" name="テキスト ボックス 8">
            <a:extLst>
              <a:ext uri="{FF2B5EF4-FFF2-40B4-BE49-F238E27FC236}">
                <a16:creationId xmlns:a16="http://schemas.microsoft.com/office/drawing/2014/main" id="{C0251BEC-8822-478F-BB10-04A86CEDD076}"/>
              </a:ext>
            </a:extLst>
          </p:cNvPr>
          <p:cNvSpPr txBox="1"/>
          <p:nvPr/>
        </p:nvSpPr>
        <p:spPr>
          <a:xfrm>
            <a:off x="747002" y="5081839"/>
            <a:ext cx="9309462" cy="861774"/>
          </a:xfrm>
          <a:prstGeom prst="rect">
            <a:avLst/>
          </a:prstGeom>
          <a:noFill/>
        </p:spPr>
        <p:txBody>
          <a:bodyPr wrap="square" rtlCol="0">
            <a:spAutoFit/>
          </a:bodyPr>
          <a:lstStyle/>
          <a:p>
            <a:pPr defTabSz="914400"/>
            <a:r>
              <a:rPr kumimoji="1" lang="ja-JP" altLang="en-US" sz="1600" dirty="0">
                <a:solidFill>
                  <a:srgbClr val="FF0000"/>
                </a:solidFill>
                <a:latin typeface="メイリオ" panose="020B0604030504040204" pitchFamily="50" charset="-128"/>
                <a:ea typeface="メイリオ" panose="020B0604030504040204" pitchFamily="50" charset="-128"/>
              </a:rPr>
              <a:t>株価上昇↗</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…2013</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2014</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2015</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2017</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2018</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2020</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endPar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a:p>
            <a:pPr defTabSz="914400"/>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株価横ばい→</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…2011</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2012</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endPar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a:p>
            <a:pPr defTabSz="914400"/>
            <a:r>
              <a:rPr kumimoji="1" lang="ja-JP" altLang="en-US" sz="1600" dirty="0">
                <a:solidFill>
                  <a:srgbClr val="0070C0"/>
                </a:solidFill>
                <a:latin typeface="メイリオ" panose="020B0604030504040204" pitchFamily="50" charset="-128"/>
                <a:ea typeface="メイリオ" panose="020B0604030504040204" pitchFamily="50" charset="-128"/>
              </a:rPr>
              <a:t>株価下落↘</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…2016</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r>
              <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rPr>
              <a:t>2019</a:t>
            </a:r>
            <a:r>
              <a:rPr kumimoji="1"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年度</a:t>
            </a:r>
            <a:endParaRPr kumimoji="1" lang="ja-JP" altLang="en-US"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0674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3769B-C307-47D3-94C6-2AC4AC850933}"/>
              </a:ext>
            </a:extLst>
          </p:cNvPr>
          <p:cNvSpPr>
            <a:spLocks noGrp="1"/>
          </p:cNvSpPr>
          <p:nvPr>
            <p:ph type="title"/>
          </p:nvPr>
        </p:nvSpPr>
        <p:spPr>
          <a:xfrm>
            <a:off x="686043" y="424934"/>
            <a:ext cx="8858552" cy="1320800"/>
          </a:xfrm>
        </p:spPr>
        <p:txBody>
          <a:bodyPr/>
          <a:lstStyle/>
          <a:p>
            <a:r>
              <a:rPr kumimoji="1" lang="en-US" altLang="ja-JP" dirty="0"/>
              <a:t>6-1</a:t>
            </a:r>
            <a:r>
              <a:rPr kumimoji="1" lang="ja-JP" altLang="en-US" dirty="0"/>
              <a:t>．予想</a:t>
            </a:r>
            <a:r>
              <a:rPr kumimoji="1" lang="en-US" altLang="ja-JP" dirty="0"/>
              <a:t>PER</a:t>
            </a:r>
            <a:r>
              <a:rPr kumimoji="1" lang="ja-JP" altLang="en-US" dirty="0"/>
              <a:t>を用いたバリュー投資結果と考察</a:t>
            </a:r>
          </a:p>
        </p:txBody>
      </p:sp>
      <p:graphicFrame>
        <p:nvGraphicFramePr>
          <p:cNvPr id="8" name="表 7">
            <a:extLst>
              <a:ext uri="{FF2B5EF4-FFF2-40B4-BE49-F238E27FC236}">
                <a16:creationId xmlns:a16="http://schemas.microsoft.com/office/drawing/2014/main" id="{DDFCB4BA-EF2F-40B5-86F5-AB330318A9DE}"/>
              </a:ext>
            </a:extLst>
          </p:cNvPr>
          <p:cNvGraphicFramePr>
            <a:graphicFrameLocks noGrp="1"/>
          </p:cNvGraphicFramePr>
          <p:nvPr>
            <p:extLst>
              <p:ext uri="{D42A27DB-BD31-4B8C-83A1-F6EECF244321}">
                <p14:modId xmlns:p14="http://schemas.microsoft.com/office/powerpoint/2010/main" val="2678306975"/>
              </p:ext>
            </p:extLst>
          </p:nvPr>
        </p:nvGraphicFramePr>
        <p:xfrm>
          <a:off x="909599" y="1930400"/>
          <a:ext cx="6910699" cy="4577664"/>
        </p:xfrm>
        <a:graphic>
          <a:graphicData uri="http://schemas.openxmlformats.org/drawingml/2006/table">
            <a:tbl>
              <a:tblPr/>
              <a:tblGrid>
                <a:gridCol w="820646">
                  <a:extLst>
                    <a:ext uri="{9D8B030D-6E8A-4147-A177-3AD203B41FA5}">
                      <a16:colId xmlns:a16="http://schemas.microsoft.com/office/drawing/2014/main" val="3213412492"/>
                    </a:ext>
                  </a:extLst>
                </a:gridCol>
                <a:gridCol w="982616">
                  <a:extLst>
                    <a:ext uri="{9D8B030D-6E8A-4147-A177-3AD203B41FA5}">
                      <a16:colId xmlns:a16="http://schemas.microsoft.com/office/drawing/2014/main" val="2116543034"/>
                    </a:ext>
                  </a:extLst>
                </a:gridCol>
                <a:gridCol w="583090">
                  <a:extLst>
                    <a:ext uri="{9D8B030D-6E8A-4147-A177-3AD203B41FA5}">
                      <a16:colId xmlns:a16="http://schemas.microsoft.com/office/drawing/2014/main" val="1995052052"/>
                    </a:ext>
                  </a:extLst>
                </a:gridCol>
                <a:gridCol w="583090">
                  <a:extLst>
                    <a:ext uri="{9D8B030D-6E8A-4147-A177-3AD203B41FA5}">
                      <a16:colId xmlns:a16="http://schemas.microsoft.com/office/drawing/2014/main" val="441380383"/>
                    </a:ext>
                  </a:extLst>
                </a:gridCol>
                <a:gridCol w="583090">
                  <a:extLst>
                    <a:ext uri="{9D8B030D-6E8A-4147-A177-3AD203B41FA5}">
                      <a16:colId xmlns:a16="http://schemas.microsoft.com/office/drawing/2014/main" val="1447026878"/>
                    </a:ext>
                  </a:extLst>
                </a:gridCol>
                <a:gridCol w="583090">
                  <a:extLst>
                    <a:ext uri="{9D8B030D-6E8A-4147-A177-3AD203B41FA5}">
                      <a16:colId xmlns:a16="http://schemas.microsoft.com/office/drawing/2014/main" val="1206290989"/>
                    </a:ext>
                  </a:extLst>
                </a:gridCol>
                <a:gridCol w="583090">
                  <a:extLst>
                    <a:ext uri="{9D8B030D-6E8A-4147-A177-3AD203B41FA5}">
                      <a16:colId xmlns:a16="http://schemas.microsoft.com/office/drawing/2014/main" val="612063205"/>
                    </a:ext>
                  </a:extLst>
                </a:gridCol>
                <a:gridCol w="1608897">
                  <a:extLst>
                    <a:ext uri="{9D8B030D-6E8A-4147-A177-3AD203B41FA5}">
                      <a16:colId xmlns:a16="http://schemas.microsoft.com/office/drawing/2014/main" val="4164228383"/>
                    </a:ext>
                  </a:extLst>
                </a:gridCol>
                <a:gridCol w="583090">
                  <a:extLst>
                    <a:ext uri="{9D8B030D-6E8A-4147-A177-3AD203B41FA5}">
                      <a16:colId xmlns:a16="http://schemas.microsoft.com/office/drawing/2014/main" val="901447762"/>
                    </a:ext>
                  </a:extLst>
                </a:gridCol>
              </a:tblGrid>
              <a:tr h="190736">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投資年次</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指標とリターン</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分位</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バリュー・プレミアム</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t</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値</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8268108"/>
                  </a:ext>
                </a:extLst>
              </a:tr>
              <a:tr h="19073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01822933"/>
                  </a:ext>
                </a:extLst>
              </a:tr>
              <a:tr h="190736">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16.96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21.67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57.68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10.09%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1.906435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852665"/>
                  </a:ext>
                </a:extLst>
              </a:tr>
              <a:tr h="190736">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5.72%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-4.36%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14838148"/>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2012</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dirty="0">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3.10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14.43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18.66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42.35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-3.34%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-0.61746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736261"/>
                  </a:ext>
                </a:extLst>
              </a:tr>
              <a:tr h="190736">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-13.16%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-4.32%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-9.14%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60024760"/>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2013</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4.97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9.16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12.09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45.51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5.41%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0.473785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7795744"/>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69.11%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64.50%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51.69%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49.77%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63.69%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02465462"/>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2014</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8.70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13.33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16.61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39.75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-2.06072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70886"/>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12.28%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14.72%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22.47%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62519720"/>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2015</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9.00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13.70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17.10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21.82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41.46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-3.82%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-0.62821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087433"/>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19.58%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17.99%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19.50%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23.40%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9625614"/>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2016</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8.92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12.83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16.06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44.12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0.242505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550308"/>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-9.04%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-10.08%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-7.22%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-10.46%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2475712"/>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2017</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7.08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14.03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18.24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43.12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8.73%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1.296954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5798"/>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29.90%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24.69%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20.76%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21.17%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76062753"/>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2018</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15.75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40.81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-9.40%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-1.87559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176878"/>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7.73%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0.33%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3.74%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17.13%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38261813"/>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7.17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10.90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18.18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35.25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-10.40%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FF0000"/>
                          </a:solidFill>
                          <a:effectLst/>
                          <a:latin typeface="游ゴシック" panose="020B0400000000000000" pitchFamily="50" charset="-128"/>
                          <a:ea typeface="游ゴシック" panose="020B0400000000000000" pitchFamily="50" charset="-128"/>
                        </a:rPr>
                        <a:t>-2.16422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5234560"/>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-20.97%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-16.50%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-15.62%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-11.64%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4242123"/>
                  </a:ext>
                </a:extLst>
              </a:tr>
              <a:tr h="19073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8.89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11.27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29.38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-13.43%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FF0000"/>
                          </a:solidFill>
                          <a:effectLst/>
                          <a:latin typeface="游ゴシック" panose="020B0400000000000000" pitchFamily="50" charset="-128"/>
                          <a:ea typeface="游ゴシック" panose="020B0400000000000000" pitchFamily="50" charset="-128"/>
                        </a:rPr>
                        <a:t>-2.71311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856257"/>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-7.88%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-9.09%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13204781"/>
                  </a:ext>
                </a:extLst>
              </a:tr>
              <a:tr h="190736">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PER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6.73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11.53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19.53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42.42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0.530457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2850675"/>
                  </a:ext>
                </a:extLst>
              </a:tr>
              <a:tr h="19073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11.61%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6.18%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8.42%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10.24%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10.21%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39758922"/>
                  </a:ext>
                </a:extLst>
              </a:tr>
            </a:tbl>
          </a:graphicData>
        </a:graphic>
      </p:graphicFrame>
      <p:sp>
        <p:nvSpPr>
          <p:cNvPr id="9" name="テキスト ボックス 8">
            <a:extLst>
              <a:ext uri="{FF2B5EF4-FFF2-40B4-BE49-F238E27FC236}">
                <a16:creationId xmlns:a16="http://schemas.microsoft.com/office/drawing/2014/main" id="{177EAA87-F34B-44DF-BFEB-A0E58D803D04}"/>
              </a:ext>
            </a:extLst>
          </p:cNvPr>
          <p:cNvSpPr txBox="1"/>
          <p:nvPr/>
        </p:nvSpPr>
        <p:spPr>
          <a:xfrm>
            <a:off x="2106049" y="1561068"/>
            <a:ext cx="4517797" cy="369332"/>
          </a:xfrm>
          <a:prstGeom prst="rect">
            <a:avLst/>
          </a:prstGeom>
          <a:noFill/>
        </p:spPr>
        <p:txBody>
          <a:bodyPr wrap="square" rtlCol="0">
            <a:spAutoFit/>
          </a:bodyPr>
          <a:lstStyle/>
          <a:p>
            <a:r>
              <a:rPr kumimoji="1" lang="ja-JP" altLang="en-US" b="1" dirty="0">
                <a:solidFill>
                  <a:schemeClr val="tx1">
                    <a:lumMod val="75000"/>
                    <a:lumOff val="25000"/>
                  </a:schemeClr>
                </a:solidFill>
              </a:rPr>
              <a:t>表</a:t>
            </a:r>
            <a:r>
              <a:rPr kumimoji="1" lang="en-US" altLang="ja-JP" b="1" dirty="0">
                <a:solidFill>
                  <a:schemeClr val="tx1">
                    <a:lumMod val="75000"/>
                    <a:lumOff val="25000"/>
                  </a:schemeClr>
                </a:solidFill>
              </a:rPr>
              <a:t>4</a:t>
            </a:r>
            <a:r>
              <a:rPr kumimoji="1" lang="ja-JP" altLang="en-US" b="1" dirty="0">
                <a:solidFill>
                  <a:schemeClr val="tx1">
                    <a:lumMod val="75000"/>
                    <a:lumOff val="25000"/>
                  </a:schemeClr>
                </a:solidFill>
              </a:rPr>
              <a:t>　予想</a:t>
            </a:r>
            <a:r>
              <a:rPr kumimoji="1" lang="en-US" altLang="ja-JP" b="1" dirty="0">
                <a:solidFill>
                  <a:schemeClr val="tx1">
                    <a:lumMod val="75000"/>
                    <a:lumOff val="25000"/>
                  </a:schemeClr>
                </a:solidFill>
              </a:rPr>
              <a:t>PER</a:t>
            </a:r>
            <a:r>
              <a:rPr kumimoji="1" lang="ja-JP" altLang="en-US" b="1" dirty="0">
                <a:solidFill>
                  <a:schemeClr val="tx1">
                    <a:lumMod val="75000"/>
                    <a:lumOff val="25000"/>
                  </a:schemeClr>
                </a:solidFill>
              </a:rPr>
              <a:t>による</a:t>
            </a:r>
            <a:r>
              <a:rPr kumimoji="1" lang="en-US" altLang="ja-JP" b="1" dirty="0">
                <a:solidFill>
                  <a:schemeClr val="tx1">
                    <a:lumMod val="75000"/>
                    <a:lumOff val="25000"/>
                  </a:schemeClr>
                </a:solidFill>
              </a:rPr>
              <a:t>5</a:t>
            </a:r>
            <a:r>
              <a:rPr kumimoji="1" lang="ja-JP" altLang="en-US" b="1" dirty="0">
                <a:solidFill>
                  <a:schemeClr val="tx1">
                    <a:lumMod val="75000"/>
                    <a:lumOff val="25000"/>
                  </a:schemeClr>
                </a:solidFill>
              </a:rPr>
              <a:t>分位年次リターン</a:t>
            </a:r>
          </a:p>
        </p:txBody>
      </p:sp>
    </p:spTree>
    <p:extLst>
      <p:ext uri="{BB962C8B-B14F-4D97-AF65-F5344CB8AC3E}">
        <p14:creationId xmlns:p14="http://schemas.microsoft.com/office/powerpoint/2010/main" val="1480371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181674-F216-4208-800A-D4FD6132A63F}"/>
              </a:ext>
            </a:extLst>
          </p:cNvPr>
          <p:cNvSpPr>
            <a:spLocks noGrp="1"/>
          </p:cNvSpPr>
          <p:nvPr>
            <p:ph type="title"/>
          </p:nvPr>
        </p:nvSpPr>
        <p:spPr>
          <a:xfrm>
            <a:off x="677333" y="609600"/>
            <a:ext cx="9006597" cy="1010194"/>
          </a:xfrm>
        </p:spPr>
        <p:txBody>
          <a:bodyPr>
            <a:noAutofit/>
          </a:bodyPr>
          <a:lstStyle/>
          <a:p>
            <a:r>
              <a:rPr kumimoji="1" lang="en-US" altLang="ja-JP"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6-1</a:t>
            </a:r>
            <a:r>
              <a:rPr kumimoji="1" lang="ja-JP" altLang="en-US"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．予想</a:t>
            </a:r>
            <a:r>
              <a:rPr kumimoji="1" lang="en-US" altLang="ja-JP"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PER</a:t>
            </a:r>
            <a:r>
              <a:rPr kumimoji="1" lang="ja-JP" altLang="en-US"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を用いたバリュー投資結果</a:t>
            </a:r>
            <a:br>
              <a:rPr kumimoji="1" lang="en-US" altLang="ja-JP"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br>
            <a:r>
              <a:rPr kumimoji="1" lang="ja-JP" altLang="en-US"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と考察</a:t>
            </a:r>
            <a:endParaRPr kumimoji="1" lang="ja-JP" altLang="en-US" dirty="0"/>
          </a:p>
        </p:txBody>
      </p:sp>
      <p:sp>
        <p:nvSpPr>
          <p:cNvPr id="3" name="コンテンツ プレースホルダー 2">
            <a:extLst>
              <a:ext uri="{FF2B5EF4-FFF2-40B4-BE49-F238E27FC236}">
                <a16:creationId xmlns:a16="http://schemas.microsoft.com/office/drawing/2014/main" id="{D33FA33D-799D-4FE6-9FAF-CAB2D7031F9A}"/>
              </a:ext>
            </a:extLst>
          </p:cNvPr>
          <p:cNvSpPr>
            <a:spLocks noGrp="1"/>
          </p:cNvSpPr>
          <p:nvPr>
            <p:ph idx="1"/>
          </p:nvPr>
        </p:nvSpPr>
        <p:spPr/>
        <p:txBody>
          <a:bodyPr/>
          <a:lstStyle/>
          <a:p>
            <a:r>
              <a:rPr kumimoji="1" lang="ja-JP" altLang="en-US" dirty="0"/>
              <a:t>バリュー・プレミアムに有意な差が</a:t>
            </a:r>
            <a:r>
              <a:rPr lang="ja-JP" altLang="en-US" dirty="0"/>
              <a:t>認められたのは</a:t>
            </a:r>
            <a:r>
              <a:rPr lang="en-US" altLang="ja-JP" dirty="0"/>
              <a:t>2014</a:t>
            </a:r>
            <a:r>
              <a:rPr lang="ja-JP" altLang="en-US" dirty="0"/>
              <a:t>年度、</a:t>
            </a:r>
            <a:r>
              <a:rPr lang="en-US" altLang="ja-JP" dirty="0"/>
              <a:t>2019</a:t>
            </a:r>
            <a:r>
              <a:rPr lang="ja-JP" altLang="en-US" dirty="0"/>
              <a:t>年度、</a:t>
            </a:r>
            <a:r>
              <a:rPr lang="en-US" altLang="ja-JP" dirty="0"/>
              <a:t>2020</a:t>
            </a:r>
            <a:r>
              <a:rPr lang="ja-JP" altLang="en-US" dirty="0"/>
              <a:t>年度のみ</a:t>
            </a:r>
            <a:endParaRPr lang="en-US" altLang="ja-JP" dirty="0"/>
          </a:p>
          <a:p>
            <a:r>
              <a:rPr lang="en-US" altLang="ja-JP" dirty="0"/>
              <a:t>2014</a:t>
            </a:r>
            <a:r>
              <a:rPr lang="ja-JP" altLang="en-US" dirty="0"/>
              <a:t>年度、</a:t>
            </a:r>
            <a:r>
              <a:rPr lang="en-US" altLang="ja-JP" dirty="0"/>
              <a:t>2019</a:t>
            </a:r>
            <a:r>
              <a:rPr lang="ja-JP" altLang="en-US" dirty="0"/>
              <a:t>年度、</a:t>
            </a:r>
            <a:r>
              <a:rPr lang="en-US" altLang="ja-JP" dirty="0"/>
              <a:t>2020</a:t>
            </a:r>
            <a:r>
              <a:rPr lang="ja-JP" altLang="en-US" dirty="0"/>
              <a:t>年度のバリュー・プレミアムはいずれも負の値</a:t>
            </a:r>
            <a:endParaRPr lang="en-US" altLang="ja-JP" dirty="0"/>
          </a:p>
          <a:p>
            <a:r>
              <a:rPr lang="ja-JP" altLang="en-US" dirty="0"/>
              <a:t>バリュー・プレミアムが正の値の年度（</a:t>
            </a:r>
            <a:r>
              <a:rPr lang="en-US" altLang="ja-JP" dirty="0"/>
              <a:t>2011</a:t>
            </a:r>
            <a:r>
              <a:rPr lang="ja-JP" altLang="en-US" dirty="0"/>
              <a:t>年度や</a:t>
            </a:r>
            <a:r>
              <a:rPr lang="en-US" altLang="ja-JP" dirty="0"/>
              <a:t>2017</a:t>
            </a:r>
            <a:r>
              <a:rPr lang="ja-JP" altLang="en-US" dirty="0"/>
              <a:t>年度など）があるが、</a:t>
            </a:r>
            <a:r>
              <a:rPr lang="en-US" altLang="ja-JP" dirty="0"/>
              <a:t>t</a:t>
            </a:r>
            <a:r>
              <a:rPr lang="ja-JP" altLang="en-US" dirty="0"/>
              <a:t>値の絶対値は</a:t>
            </a:r>
            <a:r>
              <a:rPr lang="en-US" altLang="ja-JP" dirty="0"/>
              <a:t>2</a:t>
            </a:r>
            <a:r>
              <a:rPr lang="ja-JP" altLang="en-US" dirty="0"/>
              <a:t>以下</a:t>
            </a:r>
            <a:endParaRPr lang="en-US" altLang="ja-JP" dirty="0"/>
          </a:p>
          <a:p>
            <a:pPr marL="0" indent="0">
              <a:buNone/>
            </a:pPr>
            <a:r>
              <a:rPr lang="ja-JP" altLang="en-US" dirty="0"/>
              <a:t>→割安株効果は観測されず、バリュー投資の有効性を証明できなかった</a:t>
            </a:r>
            <a:endParaRPr lang="en-US" altLang="ja-JP" dirty="0"/>
          </a:p>
          <a:p>
            <a:pPr marL="0" indent="0">
              <a:buNone/>
            </a:pPr>
            <a:r>
              <a:rPr lang="ja-JP" altLang="en-US" dirty="0"/>
              <a:t>→むしろ割高株が割安株と比較してリターンを得ていた年度があった</a:t>
            </a:r>
            <a:endParaRPr lang="en-US" altLang="ja-JP" dirty="0"/>
          </a:p>
        </p:txBody>
      </p:sp>
    </p:spTree>
    <p:extLst>
      <p:ext uri="{BB962C8B-B14F-4D97-AF65-F5344CB8AC3E}">
        <p14:creationId xmlns:p14="http://schemas.microsoft.com/office/powerpoint/2010/main" val="538867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4B942-67D6-4226-ACA0-9FC9B99C5361}"/>
              </a:ext>
            </a:extLst>
          </p:cNvPr>
          <p:cNvSpPr>
            <a:spLocks noGrp="1"/>
          </p:cNvSpPr>
          <p:nvPr>
            <p:ph type="title"/>
          </p:nvPr>
        </p:nvSpPr>
        <p:spPr>
          <a:xfrm>
            <a:off x="677334" y="505097"/>
            <a:ext cx="8596668" cy="1320800"/>
          </a:xfrm>
        </p:spPr>
        <p:txBody>
          <a:bodyPr/>
          <a:lstStyle/>
          <a:p>
            <a:r>
              <a:rPr kumimoji="1" lang="en-US" altLang="ja-JP" dirty="0"/>
              <a:t>6-2</a:t>
            </a:r>
            <a:r>
              <a:rPr kumimoji="1" lang="ja-JP" altLang="en-US" dirty="0"/>
              <a:t>．</a:t>
            </a:r>
            <a:r>
              <a:rPr kumimoji="1" lang="en-US" altLang="ja-JP" dirty="0"/>
              <a:t>PBR</a:t>
            </a:r>
            <a:r>
              <a:rPr kumimoji="1" lang="ja-JP" altLang="en-US" dirty="0"/>
              <a:t>を用いたバリュー投資結果と</a:t>
            </a:r>
            <a:br>
              <a:rPr kumimoji="1" lang="en-US" altLang="ja-JP" dirty="0"/>
            </a:br>
            <a:r>
              <a:rPr kumimoji="1" lang="ja-JP" altLang="en-US" dirty="0"/>
              <a:t>考察</a:t>
            </a:r>
          </a:p>
        </p:txBody>
      </p:sp>
      <p:graphicFrame>
        <p:nvGraphicFramePr>
          <p:cNvPr id="4" name="表 3">
            <a:extLst>
              <a:ext uri="{FF2B5EF4-FFF2-40B4-BE49-F238E27FC236}">
                <a16:creationId xmlns:a16="http://schemas.microsoft.com/office/drawing/2014/main" id="{0C6501AD-7DFD-4A02-950F-E9CA7CCDC1D0}"/>
              </a:ext>
            </a:extLst>
          </p:cNvPr>
          <p:cNvGraphicFramePr>
            <a:graphicFrameLocks noGrp="1"/>
          </p:cNvGraphicFramePr>
          <p:nvPr>
            <p:extLst>
              <p:ext uri="{D42A27DB-BD31-4B8C-83A1-F6EECF244321}">
                <p14:modId xmlns:p14="http://schemas.microsoft.com/office/powerpoint/2010/main" val="1573510219"/>
              </p:ext>
            </p:extLst>
          </p:nvPr>
        </p:nvGraphicFramePr>
        <p:xfrm>
          <a:off x="677334" y="1930400"/>
          <a:ext cx="6867155" cy="4805424"/>
        </p:xfrm>
        <a:graphic>
          <a:graphicData uri="http://schemas.openxmlformats.org/drawingml/2006/table">
            <a:tbl>
              <a:tblPr/>
              <a:tblGrid>
                <a:gridCol w="815475">
                  <a:extLst>
                    <a:ext uri="{9D8B030D-6E8A-4147-A177-3AD203B41FA5}">
                      <a16:colId xmlns:a16="http://schemas.microsoft.com/office/drawing/2014/main" val="3199648502"/>
                    </a:ext>
                  </a:extLst>
                </a:gridCol>
                <a:gridCol w="976424">
                  <a:extLst>
                    <a:ext uri="{9D8B030D-6E8A-4147-A177-3AD203B41FA5}">
                      <a16:colId xmlns:a16="http://schemas.microsoft.com/office/drawing/2014/main" val="3466537035"/>
                    </a:ext>
                  </a:extLst>
                </a:gridCol>
                <a:gridCol w="579416">
                  <a:extLst>
                    <a:ext uri="{9D8B030D-6E8A-4147-A177-3AD203B41FA5}">
                      <a16:colId xmlns:a16="http://schemas.microsoft.com/office/drawing/2014/main" val="2103668844"/>
                    </a:ext>
                  </a:extLst>
                </a:gridCol>
                <a:gridCol w="579416">
                  <a:extLst>
                    <a:ext uri="{9D8B030D-6E8A-4147-A177-3AD203B41FA5}">
                      <a16:colId xmlns:a16="http://schemas.microsoft.com/office/drawing/2014/main" val="111191885"/>
                    </a:ext>
                  </a:extLst>
                </a:gridCol>
                <a:gridCol w="579416">
                  <a:extLst>
                    <a:ext uri="{9D8B030D-6E8A-4147-A177-3AD203B41FA5}">
                      <a16:colId xmlns:a16="http://schemas.microsoft.com/office/drawing/2014/main" val="2891904341"/>
                    </a:ext>
                  </a:extLst>
                </a:gridCol>
                <a:gridCol w="579416">
                  <a:extLst>
                    <a:ext uri="{9D8B030D-6E8A-4147-A177-3AD203B41FA5}">
                      <a16:colId xmlns:a16="http://schemas.microsoft.com/office/drawing/2014/main" val="7884877"/>
                    </a:ext>
                  </a:extLst>
                </a:gridCol>
                <a:gridCol w="579416">
                  <a:extLst>
                    <a:ext uri="{9D8B030D-6E8A-4147-A177-3AD203B41FA5}">
                      <a16:colId xmlns:a16="http://schemas.microsoft.com/office/drawing/2014/main" val="2672205294"/>
                    </a:ext>
                  </a:extLst>
                </a:gridCol>
                <a:gridCol w="1598760">
                  <a:extLst>
                    <a:ext uri="{9D8B030D-6E8A-4147-A177-3AD203B41FA5}">
                      <a16:colId xmlns:a16="http://schemas.microsoft.com/office/drawing/2014/main" val="600320279"/>
                    </a:ext>
                  </a:extLst>
                </a:gridCol>
                <a:gridCol w="579416">
                  <a:extLst>
                    <a:ext uri="{9D8B030D-6E8A-4147-A177-3AD203B41FA5}">
                      <a16:colId xmlns:a16="http://schemas.microsoft.com/office/drawing/2014/main" val="4220341211"/>
                    </a:ext>
                  </a:extLst>
                </a:gridCol>
              </a:tblGrid>
              <a:tr h="200226">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投資年次</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指標とリターン</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分位</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バリュー・プレミアム</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t</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値</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5352708"/>
                  </a:ext>
                </a:extLst>
              </a:tr>
              <a:tr h="20022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09407729"/>
                  </a:ext>
                </a:extLst>
              </a:tr>
              <a:tr h="200226">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12.73%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2.8287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9911442"/>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5.69%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6.91%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-3.51%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-7.04%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2106454"/>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2012</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-2.90435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645072"/>
                  </a:ext>
                </a:extLst>
              </a:tr>
              <a:tr h="200226">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-16.13%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-6.14%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24807165"/>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2013</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0.37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33.68%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3.768141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949465"/>
                  </a:ext>
                </a:extLst>
              </a:tr>
              <a:tr h="200226">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80.16%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74.02%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51.12%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53.64%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46.47%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51715287"/>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2014</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3.03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0.45579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9742372"/>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16.95%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24.07%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14.90%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59677292"/>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2015</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0.95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3.31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4.55%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0.667079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1119740"/>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21.14%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20.83%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17.94%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18.39%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50730653"/>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2016</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0.99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-0.05021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0325946"/>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-11.23%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-10.89%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-10.88%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58878078"/>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2017</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0.33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8.31%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1.30547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666290"/>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27.22%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24.84%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28.07%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22.51%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18.92%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18871361"/>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2018</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1.82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3.69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-9.30%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-1.93115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5292968"/>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4.41%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6.67%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9.05%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13.71%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53694471"/>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3.60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-10.95%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-2.58698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9332755"/>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-23.10%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-16.39%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-20.42%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2016027"/>
                  </a:ext>
                </a:extLst>
              </a:tr>
              <a:tr h="200226">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3.93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-24.47%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-5.73296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840922"/>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-10.39%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-10.78%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-4.02%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3.29%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14.07%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06947229"/>
                  </a:ext>
                </a:extLst>
              </a:tr>
              <a:tr h="200226">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PBR</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3.16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8.46%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3.225549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7053193"/>
                  </a:ext>
                </a:extLst>
              </a:tr>
              <a:tr h="20022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14.89%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8.09%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9.40%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6.43%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42203202"/>
                  </a:ext>
                </a:extLst>
              </a:tr>
            </a:tbl>
          </a:graphicData>
        </a:graphic>
      </p:graphicFrame>
      <p:sp>
        <p:nvSpPr>
          <p:cNvPr id="5" name="テキスト ボックス 4">
            <a:extLst>
              <a:ext uri="{FF2B5EF4-FFF2-40B4-BE49-F238E27FC236}">
                <a16:creationId xmlns:a16="http://schemas.microsoft.com/office/drawing/2014/main" id="{665C04C9-85D2-4E99-9EA9-E1370BC4D19E}"/>
              </a:ext>
            </a:extLst>
          </p:cNvPr>
          <p:cNvSpPr txBox="1"/>
          <p:nvPr/>
        </p:nvSpPr>
        <p:spPr>
          <a:xfrm>
            <a:off x="2124891" y="1561068"/>
            <a:ext cx="3971109" cy="369332"/>
          </a:xfrm>
          <a:prstGeom prst="rect">
            <a:avLst/>
          </a:prstGeom>
          <a:noFill/>
        </p:spPr>
        <p:txBody>
          <a:bodyPr wrap="square" rtlCol="0">
            <a:spAutoFit/>
          </a:bodyPr>
          <a:lstStyle/>
          <a:p>
            <a:r>
              <a:rPr kumimoji="1" lang="ja-JP" altLang="en-US" b="1" dirty="0">
                <a:solidFill>
                  <a:schemeClr val="tx1">
                    <a:lumMod val="75000"/>
                    <a:lumOff val="25000"/>
                  </a:schemeClr>
                </a:solidFill>
              </a:rPr>
              <a:t>表</a:t>
            </a:r>
            <a:r>
              <a:rPr kumimoji="1" lang="en-US" altLang="ja-JP" b="1" dirty="0">
                <a:solidFill>
                  <a:schemeClr val="tx1">
                    <a:lumMod val="75000"/>
                    <a:lumOff val="25000"/>
                  </a:schemeClr>
                </a:solidFill>
              </a:rPr>
              <a:t>5</a:t>
            </a:r>
            <a:r>
              <a:rPr kumimoji="1" lang="ja-JP" altLang="en-US" b="1" dirty="0">
                <a:solidFill>
                  <a:schemeClr val="tx1">
                    <a:lumMod val="75000"/>
                    <a:lumOff val="25000"/>
                  </a:schemeClr>
                </a:solidFill>
              </a:rPr>
              <a:t>　</a:t>
            </a:r>
            <a:r>
              <a:rPr kumimoji="1" lang="en-US" altLang="ja-JP" b="1" dirty="0">
                <a:solidFill>
                  <a:schemeClr val="tx1">
                    <a:lumMod val="75000"/>
                    <a:lumOff val="25000"/>
                  </a:schemeClr>
                </a:solidFill>
              </a:rPr>
              <a:t>PBR</a:t>
            </a:r>
            <a:r>
              <a:rPr kumimoji="1" lang="ja-JP" altLang="en-US" b="1" dirty="0">
                <a:solidFill>
                  <a:schemeClr val="tx1">
                    <a:lumMod val="75000"/>
                    <a:lumOff val="25000"/>
                  </a:schemeClr>
                </a:solidFill>
              </a:rPr>
              <a:t>による</a:t>
            </a:r>
            <a:r>
              <a:rPr kumimoji="1" lang="en-US" altLang="ja-JP" b="1" dirty="0">
                <a:solidFill>
                  <a:schemeClr val="tx1">
                    <a:lumMod val="75000"/>
                    <a:lumOff val="25000"/>
                  </a:schemeClr>
                </a:solidFill>
              </a:rPr>
              <a:t>5</a:t>
            </a:r>
            <a:r>
              <a:rPr kumimoji="1" lang="ja-JP" altLang="en-US" b="1" dirty="0">
                <a:solidFill>
                  <a:schemeClr val="tx1">
                    <a:lumMod val="75000"/>
                    <a:lumOff val="25000"/>
                  </a:schemeClr>
                </a:solidFill>
              </a:rPr>
              <a:t>分位年次リターン</a:t>
            </a:r>
          </a:p>
        </p:txBody>
      </p:sp>
    </p:spTree>
    <p:extLst>
      <p:ext uri="{BB962C8B-B14F-4D97-AF65-F5344CB8AC3E}">
        <p14:creationId xmlns:p14="http://schemas.microsoft.com/office/powerpoint/2010/main" val="2447187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189824-9667-4EF2-BFDE-E0EDEFB525B0}"/>
              </a:ext>
            </a:extLst>
          </p:cNvPr>
          <p:cNvSpPr>
            <a:spLocks noGrp="1"/>
          </p:cNvSpPr>
          <p:nvPr>
            <p:ph type="title"/>
          </p:nvPr>
        </p:nvSpPr>
        <p:spPr/>
        <p:txBody>
          <a:bodyPr/>
          <a:lstStyle/>
          <a:p>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6-2</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a:t>
            </a:r>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PBR</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を用いたバリュー投資結果と</a:t>
            </a:r>
            <a:b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b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考察</a:t>
            </a:r>
            <a:endParaRPr kumimoji="1" lang="ja-JP" altLang="en-US" dirty="0"/>
          </a:p>
        </p:txBody>
      </p:sp>
      <p:sp>
        <p:nvSpPr>
          <p:cNvPr id="3" name="コンテンツ プレースホルダー 2">
            <a:extLst>
              <a:ext uri="{FF2B5EF4-FFF2-40B4-BE49-F238E27FC236}">
                <a16:creationId xmlns:a16="http://schemas.microsoft.com/office/drawing/2014/main" id="{24E1E71C-8501-40CC-B5AB-AA44C8FF0828}"/>
              </a:ext>
            </a:extLst>
          </p:cNvPr>
          <p:cNvSpPr>
            <a:spLocks noGrp="1"/>
          </p:cNvSpPr>
          <p:nvPr>
            <p:ph idx="1"/>
          </p:nvPr>
        </p:nvSpPr>
        <p:spPr/>
        <p:txBody>
          <a:bodyPr/>
          <a:lstStyle/>
          <a:p>
            <a:r>
              <a:rPr kumimoji="1" lang="ja-JP" altLang="en-US" dirty="0"/>
              <a:t>バリュー・プレミアムに有意な差が認められたのは</a:t>
            </a:r>
            <a:r>
              <a:rPr kumimoji="1" lang="en-US" altLang="ja-JP" dirty="0"/>
              <a:t>2011</a:t>
            </a:r>
            <a:r>
              <a:rPr kumimoji="1" lang="ja-JP" altLang="en-US" dirty="0"/>
              <a:t>年度、</a:t>
            </a:r>
            <a:r>
              <a:rPr kumimoji="1" lang="en-US" altLang="ja-JP" dirty="0"/>
              <a:t>2012</a:t>
            </a:r>
            <a:r>
              <a:rPr kumimoji="1" lang="ja-JP" altLang="en-US" dirty="0"/>
              <a:t>年度、</a:t>
            </a:r>
            <a:r>
              <a:rPr kumimoji="1" lang="en-US" altLang="ja-JP" dirty="0"/>
              <a:t>2013</a:t>
            </a:r>
            <a:r>
              <a:rPr kumimoji="1" lang="ja-JP" altLang="en-US" dirty="0"/>
              <a:t>年度、</a:t>
            </a:r>
            <a:r>
              <a:rPr kumimoji="1" lang="en-US" altLang="ja-JP" dirty="0"/>
              <a:t>2019</a:t>
            </a:r>
            <a:r>
              <a:rPr kumimoji="1" lang="ja-JP" altLang="en-US" dirty="0"/>
              <a:t>年度、</a:t>
            </a:r>
            <a:r>
              <a:rPr kumimoji="1" lang="en-US" altLang="ja-JP" dirty="0"/>
              <a:t>2020</a:t>
            </a:r>
            <a:r>
              <a:rPr kumimoji="1" lang="ja-JP" altLang="en-US" dirty="0"/>
              <a:t>年度、</a:t>
            </a:r>
            <a:r>
              <a:rPr kumimoji="1" lang="en-US" altLang="ja-JP" dirty="0"/>
              <a:t>2011</a:t>
            </a:r>
            <a:r>
              <a:rPr kumimoji="1" lang="ja-JP" altLang="en-US" dirty="0"/>
              <a:t>年度～</a:t>
            </a:r>
            <a:r>
              <a:rPr kumimoji="1" lang="en-US" altLang="ja-JP" dirty="0"/>
              <a:t>2020</a:t>
            </a:r>
            <a:r>
              <a:rPr kumimoji="1" lang="ja-JP" altLang="en-US" dirty="0"/>
              <a:t>年度</a:t>
            </a:r>
            <a:endParaRPr kumimoji="1" lang="en-US" altLang="ja-JP" dirty="0"/>
          </a:p>
          <a:p>
            <a:r>
              <a:rPr lang="ja-JP" altLang="en-US" dirty="0"/>
              <a:t>有意な正の値のバリュー・プレミアムは</a:t>
            </a:r>
            <a:r>
              <a:rPr lang="en-US" altLang="ja-JP" dirty="0"/>
              <a:t>2011</a:t>
            </a:r>
            <a:r>
              <a:rPr lang="ja-JP" altLang="en-US" dirty="0"/>
              <a:t>年度の</a:t>
            </a:r>
            <a:r>
              <a:rPr lang="en-US" altLang="ja-JP" dirty="0"/>
              <a:t>12.73</a:t>
            </a:r>
            <a:r>
              <a:rPr lang="ja-JP" altLang="en-US" dirty="0"/>
              <a:t>％、</a:t>
            </a:r>
            <a:r>
              <a:rPr lang="en-US" altLang="ja-JP" dirty="0"/>
              <a:t>2013</a:t>
            </a:r>
            <a:r>
              <a:rPr lang="ja-JP" altLang="en-US" dirty="0"/>
              <a:t>年度の</a:t>
            </a:r>
            <a:r>
              <a:rPr lang="en-US" altLang="ja-JP" dirty="0"/>
              <a:t>33.68</a:t>
            </a:r>
            <a:r>
              <a:rPr lang="ja-JP" altLang="en-US" dirty="0"/>
              <a:t>％、</a:t>
            </a:r>
            <a:r>
              <a:rPr lang="en-US" altLang="ja-JP" dirty="0"/>
              <a:t>2011</a:t>
            </a:r>
            <a:r>
              <a:rPr lang="ja-JP" altLang="en-US" dirty="0"/>
              <a:t>年度～</a:t>
            </a:r>
            <a:r>
              <a:rPr lang="en-US" altLang="ja-JP" dirty="0"/>
              <a:t>2020</a:t>
            </a:r>
            <a:r>
              <a:rPr lang="ja-JP" altLang="en-US" dirty="0"/>
              <a:t>年度の</a:t>
            </a:r>
            <a:r>
              <a:rPr lang="en-US" altLang="ja-JP" dirty="0"/>
              <a:t>8.46</a:t>
            </a:r>
            <a:r>
              <a:rPr lang="ja-JP" altLang="en-US" dirty="0"/>
              <a:t>％</a:t>
            </a:r>
            <a:endParaRPr lang="en-US" altLang="ja-JP" dirty="0"/>
          </a:p>
          <a:p>
            <a:r>
              <a:rPr kumimoji="1" lang="ja-JP" altLang="en-US" dirty="0"/>
              <a:t>有意な負の値のバリュー・プレミアムは</a:t>
            </a:r>
            <a:r>
              <a:rPr kumimoji="1" lang="en-US" altLang="ja-JP" dirty="0"/>
              <a:t>2012</a:t>
            </a:r>
            <a:r>
              <a:rPr kumimoji="1" lang="ja-JP" altLang="en-US" dirty="0"/>
              <a:t>年度の</a:t>
            </a:r>
            <a:r>
              <a:rPr kumimoji="1" lang="en-US" altLang="ja-JP" dirty="0"/>
              <a:t>-14.59</a:t>
            </a:r>
            <a:r>
              <a:rPr kumimoji="1" lang="ja-JP" altLang="en-US" dirty="0"/>
              <a:t>％、</a:t>
            </a:r>
            <a:r>
              <a:rPr kumimoji="1" lang="en-US" altLang="ja-JP" dirty="0"/>
              <a:t>2019</a:t>
            </a:r>
            <a:r>
              <a:rPr kumimoji="1" lang="ja-JP" altLang="en-US" dirty="0"/>
              <a:t>年度の</a:t>
            </a:r>
            <a:r>
              <a:rPr kumimoji="1" lang="en-US" altLang="ja-JP" dirty="0"/>
              <a:t>―10.95</a:t>
            </a:r>
            <a:r>
              <a:rPr kumimoji="1" lang="ja-JP" altLang="en-US" dirty="0"/>
              <a:t>％、</a:t>
            </a:r>
            <a:r>
              <a:rPr kumimoji="1" lang="en-US" altLang="ja-JP" dirty="0"/>
              <a:t>2020</a:t>
            </a:r>
            <a:r>
              <a:rPr kumimoji="1" lang="ja-JP" altLang="en-US" dirty="0"/>
              <a:t>年度の</a:t>
            </a:r>
            <a:r>
              <a:rPr kumimoji="1" lang="en-US" altLang="ja-JP" dirty="0"/>
              <a:t>―24.47</a:t>
            </a:r>
            <a:r>
              <a:rPr kumimoji="1" lang="ja-JP" altLang="en-US" dirty="0"/>
              <a:t>％</a:t>
            </a:r>
            <a:endParaRPr kumimoji="1" lang="en-US" altLang="ja-JP" dirty="0"/>
          </a:p>
          <a:p>
            <a:pPr marL="0" indent="0">
              <a:buNone/>
            </a:pPr>
            <a:r>
              <a:rPr kumimoji="1" lang="ja-JP" altLang="en-US" dirty="0"/>
              <a:t>→</a:t>
            </a:r>
            <a:r>
              <a:rPr kumimoji="1" lang="en-US" altLang="ja-JP" dirty="0"/>
              <a:t>2011</a:t>
            </a:r>
            <a:r>
              <a:rPr kumimoji="1" lang="ja-JP" altLang="en-US" dirty="0"/>
              <a:t>年度～</a:t>
            </a:r>
            <a:r>
              <a:rPr kumimoji="1" lang="en-US" altLang="ja-JP" dirty="0"/>
              <a:t>2020</a:t>
            </a:r>
            <a:r>
              <a:rPr kumimoji="1" lang="ja-JP" altLang="en-US" dirty="0"/>
              <a:t>年度のバリュー・プレミアムは有意な正の値であったので低</a:t>
            </a:r>
            <a:r>
              <a:rPr kumimoji="1" lang="en-US" altLang="ja-JP" dirty="0"/>
              <a:t>PBR</a:t>
            </a:r>
            <a:r>
              <a:rPr kumimoji="1" lang="ja-JP" altLang="en-US" dirty="0"/>
              <a:t>銘柄が高</a:t>
            </a:r>
            <a:r>
              <a:rPr kumimoji="1" lang="en-US" altLang="ja-JP" dirty="0"/>
              <a:t>PBR</a:t>
            </a:r>
            <a:r>
              <a:rPr kumimoji="1" lang="ja-JP" altLang="en-US" dirty="0"/>
              <a:t>銘柄と比較してパフォーマンスが良い傾向があることが分かる</a:t>
            </a:r>
            <a:endParaRPr kumimoji="1" lang="en-US" altLang="ja-JP" dirty="0"/>
          </a:p>
          <a:p>
            <a:pPr marL="0" indent="0">
              <a:buNone/>
            </a:pPr>
            <a:r>
              <a:rPr lang="ja-JP" altLang="en-US" dirty="0"/>
              <a:t>→割安株効果が</a:t>
            </a:r>
            <a:r>
              <a:rPr lang="en-US" altLang="ja-JP" dirty="0"/>
              <a:t>2011</a:t>
            </a:r>
            <a:r>
              <a:rPr lang="ja-JP" altLang="en-US" dirty="0"/>
              <a:t>年度と</a:t>
            </a:r>
            <a:r>
              <a:rPr lang="en-US" altLang="ja-JP" dirty="0"/>
              <a:t>2013</a:t>
            </a:r>
            <a:r>
              <a:rPr lang="ja-JP" altLang="en-US" dirty="0"/>
              <a:t>年度で観測されたが、</a:t>
            </a:r>
            <a:r>
              <a:rPr lang="en-US" altLang="ja-JP" dirty="0"/>
              <a:t>2012</a:t>
            </a:r>
            <a:r>
              <a:rPr lang="ja-JP" altLang="en-US" dirty="0"/>
              <a:t>年度や</a:t>
            </a:r>
            <a:r>
              <a:rPr lang="en-US" altLang="ja-JP" dirty="0"/>
              <a:t>2019</a:t>
            </a:r>
            <a:r>
              <a:rPr lang="ja-JP" altLang="en-US" dirty="0"/>
              <a:t>年度、</a:t>
            </a:r>
            <a:r>
              <a:rPr lang="en-US" altLang="ja-JP" dirty="0"/>
              <a:t>2020</a:t>
            </a:r>
            <a:r>
              <a:rPr lang="ja-JP" altLang="en-US" dirty="0"/>
              <a:t>年度は割高株がよりリターンを生み出していたので</a:t>
            </a:r>
            <a:r>
              <a:rPr lang="en-US" altLang="ja-JP" dirty="0"/>
              <a:t>PBR</a:t>
            </a:r>
            <a:r>
              <a:rPr lang="ja-JP" altLang="en-US" dirty="0"/>
              <a:t>を用いたバリュー投資は必ずしも有効ではない</a:t>
            </a:r>
            <a:endParaRPr kumimoji="1" lang="ja-JP" altLang="en-US" dirty="0"/>
          </a:p>
        </p:txBody>
      </p:sp>
    </p:spTree>
    <p:extLst>
      <p:ext uri="{BB962C8B-B14F-4D97-AF65-F5344CB8AC3E}">
        <p14:creationId xmlns:p14="http://schemas.microsoft.com/office/powerpoint/2010/main" val="2967947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73B524-8487-4A6C-8134-FF7AEEEB299F}"/>
              </a:ext>
            </a:extLst>
          </p:cNvPr>
          <p:cNvSpPr>
            <a:spLocks noGrp="1"/>
          </p:cNvSpPr>
          <p:nvPr>
            <p:ph type="title"/>
          </p:nvPr>
        </p:nvSpPr>
        <p:spPr>
          <a:xfrm>
            <a:off x="677334" y="121920"/>
            <a:ext cx="8596668" cy="653143"/>
          </a:xfrm>
        </p:spPr>
        <p:txBody>
          <a:bodyPr/>
          <a:lstStyle/>
          <a:p>
            <a:r>
              <a:rPr kumimoji="1" lang="ja-JP" altLang="en-US" dirty="0"/>
              <a:t>目次</a:t>
            </a:r>
          </a:p>
        </p:txBody>
      </p:sp>
      <p:sp>
        <p:nvSpPr>
          <p:cNvPr id="3" name="コンテンツ プレースホルダー 2">
            <a:extLst>
              <a:ext uri="{FF2B5EF4-FFF2-40B4-BE49-F238E27FC236}">
                <a16:creationId xmlns:a16="http://schemas.microsoft.com/office/drawing/2014/main" id="{9D31A7E8-A182-4266-86EC-6A68D2842B2D}"/>
              </a:ext>
            </a:extLst>
          </p:cNvPr>
          <p:cNvSpPr>
            <a:spLocks noGrp="1"/>
          </p:cNvSpPr>
          <p:nvPr>
            <p:ph idx="1"/>
          </p:nvPr>
        </p:nvSpPr>
        <p:spPr>
          <a:xfrm>
            <a:off x="677334" y="687977"/>
            <a:ext cx="8596668" cy="5860869"/>
          </a:xfrm>
        </p:spPr>
        <p:txBody>
          <a:bodyPr>
            <a:normAutofit fontScale="92500" lnSpcReduction="10000"/>
          </a:bodyPr>
          <a:lstStyle/>
          <a:p>
            <a:pPr>
              <a:spcBef>
                <a:spcPts val="600"/>
              </a:spcBef>
            </a:pPr>
            <a:r>
              <a:rPr kumimoji="1" lang="ja-JP" altLang="en-US" sz="1600" dirty="0"/>
              <a:t>はじめに</a:t>
            </a:r>
            <a:endParaRPr kumimoji="1" lang="en-US" altLang="ja-JP" sz="1600" dirty="0"/>
          </a:p>
          <a:p>
            <a:pPr>
              <a:spcBef>
                <a:spcPts val="600"/>
              </a:spcBef>
            </a:pPr>
            <a:r>
              <a:rPr lang="ja-JP" altLang="en-US" sz="1600" dirty="0"/>
              <a:t>１．分析期間・分析対象</a:t>
            </a:r>
            <a:endParaRPr lang="en-US" altLang="ja-JP" sz="1600" dirty="0"/>
          </a:p>
          <a:p>
            <a:pPr>
              <a:spcBef>
                <a:spcPts val="600"/>
              </a:spcBef>
            </a:pPr>
            <a:r>
              <a:rPr kumimoji="1" lang="en-US" altLang="ja-JP" sz="1600" dirty="0"/>
              <a:t>2-1</a:t>
            </a:r>
            <a:r>
              <a:rPr kumimoji="1" lang="ja-JP" altLang="en-US" sz="1600" dirty="0"/>
              <a:t>．分析に使用する財務データ</a:t>
            </a:r>
            <a:endParaRPr kumimoji="1" lang="en-US" altLang="ja-JP" sz="1600" dirty="0"/>
          </a:p>
          <a:p>
            <a:pPr>
              <a:spcBef>
                <a:spcPts val="600"/>
              </a:spcBef>
            </a:pPr>
            <a:r>
              <a:rPr lang="en-US" altLang="ja-JP" sz="1600" dirty="0"/>
              <a:t>2-2</a:t>
            </a:r>
            <a:r>
              <a:rPr lang="ja-JP" altLang="en-US" sz="1600" dirty="0"/>
              <a:t>．データの取得について</a:t>
            </a:r>
            <a:endParaRPr lang="en-US" altLang="ja-JP" sz="1600" dirty="0"/>
          </a:p>
          <a:p>
            <a:pPr>
              <a:spcBef>
                <a:spcPts val="600"/>
              </a:spcBef>
            </a:pPr>
            <a:r>
              <a:rPr lang="en-US" altLang="ja-JP" sz="1600" dirty="0"/>
              <a:t>3-1</a:t>
            </a:r>
            <a:r>
              <a:rPr lang="ja-JP" altLang="en-US" sz="1600" dirty="0"/>
              <a:t>．分析方法</a:t>
            </a:r>
            <a:endParaRPr lang="en-US" altLang="ja-JP" sz="1600" dirty="0"/>
          </a:p>
          <a:p>
            <a:pPr>
              <a:spcBef>
                <a:spcPts val="600"/>
              </a:spcBef>
            </a:pPr>
            <a:r>
              <a:rPr lang="en-US" altLang="ja-JP" sz="1600" dirty="0"/>
              <a:t>3-2</a:t>
            </a:r>
            <a:r>
              <a:rPr lang="ja-JP" altLang="en-US" sz="1600" dirty="0"/>
              <a:t>．</a:t>
            </a:r>
            <a:r>
              <a:rPr lang="en-US" altLang="ja-JP" sz="1600" dirty="0"/>
              <a:t>5</a:t>
            </a:r>
            <a:r>
              <a:rPr lang="ja-JP" altLang="en-US" sz="1600" dirty="0"/>
              <a:t>分位への分け方～サンプル数が</a:t>
            </a:r>
            <a:r>
              <a:rPr lang="en-US" altLang="ja-JP" sz="1600" dirty="0"/>
              <a:t>5</a:t>
            </a:r>
            <a:r>
              <a:rPr lang="ja-JP" altLang="en-US" sz="1600" dirty="0"/>
              <a:t>で割り切れない場合～</a:t>
            </a:r>
            <a:endParaRPr lang="en-US" altLang="ja-JP" sz="1600" dirty="0"/>
          </a:p>
          <a:p>
            <a:pPr>
              <a:spcBef>
                <a:spcPts val="600"/>
              </a:spcBef>
            </a:pPr>
            <a:r>
              <a:rPr lang="en-US" altLang="ja-JP" sz="1600" dirty="0"/>
              <a:t>3-3</a:t>
            </a:r>
            <a:r>
              <a:rPr lang="ja-JP" altLang="en-US" sz="1600" dirty="0"/>
              <a:t>．総合ランクでの割安株選定～ランク付けの方法～</a:t>
            </a:r>
            <a:endParaRPr lang="en-US" altLang="ja-JP" sz="1600" dirty="0"/>
          </a:p>
          <a:p>
            <a:pPr>
              <a:spcBef>
                <a:spcPts val="600"/>
              </a:spcBef>
            </a:pPr>
            <a:r>
              <a:rPr lang="en-US" altLang="ja-JP" sz="1600" dirty="0"/>
              <a:t>3-4</a:t>
            </a:r>
            <a:r>
              <a:rPr lang="ja-JP" altLang="en-US" sz="1600" dirty="0"/>
              <a:t>．平均の差のｔ検定とは</a:t>
            </a:r>
            <a:endParaRPr lang="en-US" altLang="ja-JP" sz="1600" dirty="0"/>
          </a:p>
          <a:p>
            <a:pPr>
              <a:spcBef>
                <a:spcPts val="600"/>
              </a:spcBef>
            </a:pPr>
            <a:r>
              <a:rPr lang="en-US" altLang="ja-JP" sz="1600" dirty="0"/>
              <a:t>3-5</a:t>
            </a:r>
            <a:r>
              <a:rPr lang="ja-JP" altLang="en-US" sz="1600" dirty="0"/>
              <a:t>．</a:t>
            </a:r>
            <a:r>
              <a:rPr lang="en-US" altLang="ja-JP" sz="1600" dirty="0"/>
              <a:t>t</a:t>
            </a:r>
            <a:r>
              <a:rPr lang="ja-JP" altLang="en-US" sz="1600" dirty="0"/>
              <a:t>値の求め方</a:t>
            </a:r>
            <a:endParaRPr lang="en-US" altLang="ja-JP" sz="1600" dirty="0"/>
          </a:p>
          <a:p>
            <a:pPr>
              <a:spcBef>
                <a:spcPts val="600"/>
              </a:spcBef>
            </a:pPr>
            <a:r>
              <a:rPr lang="en-US" altLang="ja-JP" sz="1600" dirty="0"/>
              <a:t>4</a:t>
            </a:r>
            <a:r>
              <a:rPr lang="ja-JP" altLang="en-US" sz="1600" dirty="0"/>
              <a:t>．</a:t>
            </a:r>
            <a:r>
              <a:rPr lang="en-US" altLang="ja-JP" sz="1600" dirty="0"/>
              <a:t>10</a:t>
            </a:r>
            <a:r>
              <a:rPr lang="ja-JP" altLang="en-US" sz="1600" dirty="0"/>
              <a:t>年分の記述統計</a:t>
            </a:r>
            <a:endParaRPr lang="en-US" altLang="ja-JP" sz="1600" dirty="0"/>
          </a:p>
          <a:p>
            <a:pPr>
              <a:spcBef>
                <a:spcPts val="600"/>
              </a:spcBef>
            </a:pPr>
            <a:r>
              <a:rPr lang="en-US" altLang="ja-JP" sz="1600" dirty="0"/>
              <a:t>5-1</a:t>
            </a:r>
            <a:r>
              <a:rPr lang="ja-JP" altLang="en-US" sz="1600" dirty="0"/>
              <a:t>．日経平均株価とは</a:t>
            </a:r>
            <a:endParaRPr lang="en-US" altLang="ja-JP" sz="1600" dirty="0"/>
          </a:p>
          <a:p>
            <a:pPr>
              <a:spcBef>
                <a:spcPts val="600"/>
              </a:spcBef>
            </a:pPr>
            <a:r>
              <a:rPr lang="en-US" altLang="ja-JP" sz="1600" dirty="0"/>
              <a:t>5-2</a:t>
            </a:r>
            <a:r>
              <a:rPr lang="ja-JP" altLang="en-US" sz="1600" dirty="0"/>
              <a:t>．日経平均株価についての参考資料</a:t>
            </a:r>
            <a:endParaRPr lang="en-US" altLang="ja-JP" sz="1600" dirty="0"/>
          </a:p>
          <a:p>
            <a:pPr>
              <a:spcBef>
                <a:spcPts val="600"/>
              </a:spcBef>
            </a:pPr>
            <a:r>
              <a:rPr lang="en-US" altLang="ja-JP" sz="1600" dirty="0"/>
              <a:t>6-1</a:t>
            </a:r>
            <a:r>
              <a:rPr lang="ja-JP" altLang="en-US" sz="1600" dirty="0"/>
              <a:t>．予想</a:t>
            </a:r>
            <a:r>
              <a:rPr lang="en-US" altLang="ja-JP" sz="1600" dirty="0"/>
              <a:t>PER</a:t>
            </a:r>
            <a:r>
              <a:rPr lang="ja-JP" altLang="en-US" sz="1600" dirty="0"/>
              <a:t>を用いたバリュー投資結果と考察</a:t>
            </a:r>
            <a:endParaRPr lang="en-US" altLang="ja-JP" sz="1600" dirty="0"/>
          </a:p>
          <a:p>
            <a:pPr>
              <a:spcBef>
                <a:spcPts val="600"/>
              </a:spcBef>
            </a:pPr>
            <a:r>
              <a:rPr lang="en-US" altLang="ja-JP" sz="1600" dirty="0"/>
              <a:t>6-2</a:t>
            </a:r>
            <a:r>
              <a:rPr lang="ja-JP" altLang="en-US" sz="1600" dirty="0"/>
              <a:t>．</a:t>
            </a:r>
            <a:r>
              <a:rPr lang="en-US" altLang="ja-JP" sz="1600" dirty="0"/>
              <a:t>PBR</a:t>
            </a:r>
            <a:r>
              <a:rPr lang="ja-JP" altLang="en-US" sz="1600" dirty="0"/>
              <a:t>を用いたバリュー投資結果と考察</a:t>
            </a:r>
            <a:endParaRPr lang="en-US" altLang="ja-JP" sz="1600" dirty="0"/>
          </a:p>
          <a:p>
            <a:pPr>
              <a:spcBef>
                <a:spcPts val="600"/>
              </a:spcBef>
            </a:pPr>
            <a:r>
              <a:rPr lang="en-US" altLang="ja-JP" sz="1600" dirty="0"/>
              <a:t>6-3</a:t>
            </a:r>
            <a:r>
              <a:rPr lang="ja-JP" altLang="en-US" sz="1600" dirty="0"/>
              <a:t>．予想</a:t>
            </a:r>
            <a:r>
              <a:rPr lang="en-US" altLang="ja-JP" sz="1600" dirty="0"/>
              <a:t>DY</a:t>
            </a:r>
            <a:r>
              <a:rPr lang="ja-JP" altLang="en-US" sz="1600" dirty="0"/>
              <a:t>を用いたバリュー投資結果と考察</a:t>
            </a:r>
            <a:endParaRPr lang="en-US" altLang="ja-JP" sz="1600" dirty="0"/>
          </a:p>
          <a:p>
            <a:pPr>
              <a:spcBef>
                <a:spcPts val="600"/>
              </a:spcBef>
            </a:pPr>
            <a:r>
              <a:rPr lang="en-US" altLang="ja-JP" sz="1600" dirty="0"/>
              <a:t>6-4</a:t>
            </a:r>
            <a:r>
              <a:rPr lang="ja-JP" altLang="en-US" sz="1600" dirty="0"/>
              <a:t>．総合ランクを用いたバリュー投資結果と考察</a:t>
            </a:r>
            <a:endParaRPr lang="en-US" altLang="ja-JP" sz="1600" dirty="0"/>
          </a:p>
          <a:p>
            <a:pPr>
              <a:spcBef>
                <a:spcPts val="600"/>
              </a:spcBef>
            </a:pPr>
            <a:r>
              <a:rPr lang="en-US" altLang="ja-JP" sz="1600" dirty="0"/>
              <a:t>7</a:t>
            </a:r>
            <a:r>
              <a:rPr lang="ja-JP" altLang="en-US" sz="1600" dirty="0"/>
              <a:t>．分析結果から導かれる総合的な結論</a:t>
            </a:r>
            <a:endParaRPr lang="en-US" altLang="ja-JP" sz="1600" dirty="0"/>
          </a:p>
          <a:p>
            <a:pPr>
              <a:spcBef>
                <a:spcPts val="600"/>
              </a:spcBef>
            </a:pPr>
            <a:r>
              <a:rPr lang="en-US" altLang="ja-JP" sz="1600" dirty="0"/>
              <a:t>8</a:t>
            </a:r>
            <a:r>
              <a:rPr lang="ja-JP" altLang="en-US" sz="1600" dirty="0"/>
              <a:t>．総合的な結論に対する考察</a:t>
            </a:r>
            <a:endParaRPr lang="en-US" altLang="ja-JP" sz="1600" dirty="0"/>
          </a:p>
          <a:p>
            <a:pPr>
              <a:spcBef>
                <a:spcPts val="600"/>
              </a:spcBef>
            </a:pPr>
            <a:r>
              <a:rPr lang="en-US" altLang="ja-JP" sz="1600" dirty="0"/>
              <a:t>9</a:t>
            </a:r>
            <a:r>
              <a:rPr lang="ja-JP" altLang="en-US" sz="1600" dirty="0"/>
              <a:t>．まとめ</a:t>
            </a:r>
            <a:endParaRPr lang="en-US" altLang="ja-JP" sz="1600" dirty="0"/>
          </a:p>
          <a:p>
            <a:pPr>
              <a:spcBef>
                <a:spcPts val="600"/>
              </a:spcBef>
            </a:pPr>
            <a:r>
              <a:rPr lang="ja-JP" altLang="en-US" sz="1600" dirty="0"/>
              <a:t>参考文献</a:t>
            </a:r>
            <a:endParaRPr lang="en-US" altLang="ja-JP" sz="1600" dirty="0"/>
          </a:p>
          <a:p>
            <a:pPr marL="0" indent="0">
              <a:buNone/>
            </a:pPr>
            <a:endParaRPr lang="en-US" altLang="ja-JP" sz="1600" dirty="0"/>
          </a:p>
          <a:p>
            <a:pPr marL="0" indent="0">
              <a:buNone/>
            </a:pPr>
            <a:endParaRPr lang="en-US" altLang="ja-JP" sz="1600" dirty="0"/>
          </a:p>
          <a:p>
            <a:pPr marL="0" indent="0">
              <a:buNone/>
            </a:pPr>
            <a:endParaRPr lang="en-US" altLang="ja-JP" sz="1600" dirty="0"/>
          </a:p>
          <a:p>
            <a:pPr marL="0" indent="0">
              <a:buNone/>
            </a:pPr>
            <a:endParaRPr lang="en-US" altLang="ja-JP" sz="1600" dirty="0"/>
          </a:p>
          <a:p>
            <a:pPr marL="0" indent="0">
              <a:buNone/>
            </a:pPr>
            <a:endParaRPr lang="en-US" altLang="ja-JP" sz="1600" dirty="0"/>
          </a:p>
          <a:p>
            <a:pPr marL="0" indent="0">
              <a:buNone/>
            </a:pPr>
            <a:endParaRPr lang="en-US" altLang="ja-JP" sz="1600" dirty="0"/>
          </a:p>
          <a:p>
            <a:endParaRPr kumimoji="1" lang="en-US" altLang="ja-JP" sz="1600" dirty="0"/>
          </a:p>
          <a:p>
            <a:endParaRPr kumimoji="1" lang="ja-JP" altLang="en-US" dirty="0"/>
          </a:p>
        </p:txBody>
      </p:sp>
    </p:spTree>
    <p:extLst>
      <p:ext uri="{BB962C8B-B14F-4D97-AF65-F5344CB8AC3E}">
        <p14:creationId xmlns:p14="http://schemas.microsoft.com/office/powerpoint/2010/main" val="3755890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68FA6E-4A93-478D-9541-989447A30FBA}"/>
              </a:ext>
            </a:extLst>
          </p:cNvPr>
          <p:cNvSpPr>
            <a:spLocks noGrp="1"/>
          </p:cNvSpPr>
          <p:nvPr>
            <p:ph type="title"/>
          </p:nvPr>
        </p:nvSpPr>
        <p:spPr>
          <a:xfrm>
            <a:off x="416077" y="318532"/>
            <a:ext cx="8780174" cy="1320800"/>
          </a:xfrm>
        </p:spPr>
        <p:txBody>
          <a:bodyPr/>
          <a:lstStyle/>
          <a:p>
            <a:r>
              <a:rPr kumimoji="1" lang="en-US" altLang="ja-JP" dirty="0"/>
              <a:t>6-3</a:t>
            </a:r>
            <a:r>
              <a:rPr kumimoji="1" lang="ja-JP" altLang="en-US" dirty="0"/>
              <a:t>．予想</a:t>
            </a:r>
            <a:r>
              <a:rPr kumimoji="1" lang="en-US" altLang="ja-JP" dirty="0"/>
              <a:t>DY</a:t>
            </a:r>
            <a:r>
              <a:rPr kumimoji="1" lang="ja-JP" altLang="en-US" dirty="0"/>
              <a:t>を用いたバリュー投資結果と考察</a:t>
            </a:r>
          </a:p>
        </p:txBody>
      </p:sp>
      <p:graphicFrame>
        <p:nvGraphicFramePr>
          <p:cNvPr id="4" name="コンテンツ プレースホルダー 3">
            <a:extLst>
              <a:ext uri="{FF2B5EF4-FFF2-40B4-BE49-F238E27FC236}">
                <a16:creationId xmlns:a16="http://schemas.microsoft.com/office/drawing/2014/main" id="{4133AFF2-5FBE-4AF6-964E-79FEAC650760}"/>
              </a:ext>
            </a:extLst>
          </p:cNvPr>
          <p:cNvGraphicFramePr>
            <a:graphicFrameLocks noGrp="1"/>
          </p:cNvGraphicFramePr>
          <p:nvPr>
            <p:ph idx="1"/>
            <p:extLst>
              <p:ext uri="{D42A27DB-BD31-4B8C-83A1-F6EECF244321}">
                <p14:modId xmlns:p14="http://schemas.microsoft.com/office/powerpoint/2010/main" val="3805059973"/>
              </p:ext>
            </p:extLst>
          </p:nvPr>
        </p:nvGraphicFramePr>
        <p:xfrm>
          <a:off x="485746" y="1766388"/>
          <a:ext cx="7315851" cy="4814112"/>
        </p:xfrm>
        <a:graphic>
          <a:graphicData uri="http://schemas.openxmlformats.org/drawingml/2006/table">
            <a:tbl>
              <a:tblPr/>
              <a:tblGrid>
                <a:gridCol w="817993">
                  <a:extLst>
                    <a:ext uri="{9D8B030D-6E8A-4147-A177-3AD203B41FA5}">
                      <a16:colId xmlns:a16="http://schemas.microsoft.com/office/drawing/2014/main" val="1110599715"/>
                    </a:ext>
                  </a:extLst>
                </a:gridCol>
                <a:gridCol w="1048414">
                  <a:extLst>
                    <a:ext uri="{9D8B030D-6E8A-4147-A177-3AD203B41FA5}">
                      <a16:colId xmlns:a16="http://schemas.microsoft.com/office/drawing/2014/main" val="2259499130"/>
                    </a:ext>
                  </a:extLst>
                </a:gridCol>
                <a:gridCol w="622135">
                  <a:extLst>
                    <a:ext uri="{9D8B030D-6E8A-4147-A177-3AD203B41FA5}">
                      <a16:colId xmlns:a16="http://schemas.microsoft.com/office/drawing/2014/main" val="3929821961"/>
                    </a:ext>
                  </a:extLst>
                </a:gridCol>
                <a:gridCol w="622135">
                  <a:extLst>
                    <a:ext uri="{9D8B030D-6E8A-4147-A177-3AD203B41FA5}">
                      <a16:colId xmlns:a16="http://schemas.microsoft.com/office/drawing/2014/main" val="3252635289"/>
                    </a:ext>
                  </a:extLst>
                </a:gridCol>
                <a:gridCol w="622135">
                  <a:extLst>
                    <a:ext uri="{9D8B030D-6E8A-4147-A177-3AD203B41FA5}">
                      <a16:colId xmlns:a16="http://schemas.microsoft.com/office/drawing/2014/main" val="1072794604"/>
                    </a:ext>
                  </a:extLst>
                </a:gridCol>
                <a:gridCol w="622135">
                  <a:extLst>
                    <a:ext uri="{9D8B030D-6E8A-4147-A177-3AD203B41FA5}">
                      <a16:colId xmlns:a16="http://schemas.microsoft.com/office/drawing/2014/main" val="1069421403"/>
                    </a:ext>
                  </a:extLst>
                </a:gridCol>
                <a:gridCol w="622135">
                  <a:extLst>
                    <a:ext uri="{9D8B030D-6E8A-4147-A177-3AD203B41FA5}">
                      <a16:colId xmlns:a16="http://schemas.microsoft.com/office/drawing/2014/main" val="1753331468"/>
                    </a:ext>
                  </a:extLst>
                </a:gridCol>
                <a:gridCol w="1716634">
                  <a:extLst>
                    <a:ext uri="{9D8B030D-6E8A-4147-A177-3AD203B41FA5}">
                      <a16:colId xmlns:a16="http://schemas.microsoft.com/office/drawing/2014/main" val="104725507"/>
                    </a:ext>
                  </a:extLst>
                </a:gridCol>
                <a:gridCol w="622135">
                  <a:extLst>
                    <a:ext uri="{9D8B030D-6E8A-4147-A177-3AD203B41FA5}">
                      <a16:colId xmlns:a16="http://schemas.microsoft.com/office/drawing/2014/main" val="2278217997"/>
                    </a:ext>
                  </a:extLst>
                </a:gridCol>
              </a:tblGrid>
              <a:tr h="200588">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投資年次</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指標とリターン</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分位</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バリュー・プレミアム</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0" i="0" u="none" strike="noStrike">
                          <a:solidFill>
                            <a:srgbClr val="000000"/>
                          </a:solidFill>
                          <a:effectLst/>
                          <a:latin typeface="游ゴシック" panose="020B0400000000000000" pitchFamily="50" charset="-128"/>
                          <a:ea typeface="游ゴシック" panose="020B0400000000000000" pitchFamily="50" charset="-128"/>
                        </a:rPr>
                        <a:t>t</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値</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5224220"/>
                  </a:ext>
                </a:extLst>
              </a:tr>
              <a:tr h="200588">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10186946"/>
                  </a:ext>
                </a:extLst>
              </a:tr>
              <a:tr h="200588">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3.53%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2.55%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0.56%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4.02%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0.771695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4876952"/>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35837770"/>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2012</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2.64%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-5.01%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-0.92497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0856483"/>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-12.91%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-7.32%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-9.60%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-3.45%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-7.90%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81823898"/>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2013</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4.68%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3.03%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2.35%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-17.19%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-1.47281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5972261"/>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55.68%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50.86%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56.25%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67.39%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72.87%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92245994"/>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2014</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3.18%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-6.90%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-1.31477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2424128"/>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10.83%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19.67%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28.20%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17.74%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2243893"/>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2015</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3.14%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0.58%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0.15%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0.021474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128755"/>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22.13%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25.01%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17.97%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6.81%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21.98%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42982420"/>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2016</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3.09%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2.20%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-0.69%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-0.15942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06235"/>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-9.83%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-10.64%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-8.55%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-11.91%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13583565"/>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2017</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3.91%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2.72%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2.54%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0.465602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533186"/>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20.79%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27.12%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27.96%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26.98%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18.25%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31321579"/>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2018</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3.42%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2.30%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1.81%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1.345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-0.18354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550734"/>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9.50%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5.58%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0.84%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10.60%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10.43%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96435341"/>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1.57%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0.77%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-7.60%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-1.68447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0959668"/>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-19.59%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-21.24%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-19.85%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-12.45%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-11.99%</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15474014"/>
                  </a:ext>
                </a:extLst>
              </a:tr>
              <a:tr h="200588">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5.13%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3.87%</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2.90%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2.02%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-13.18%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FF0000"/>
                          </a:solidFill>
                          <a:effectLst/>
                          <a:latin typeface="游ゴシック" panose="020B0400000000000000" pitchFamily="50" charset="-128"/>
                          <a:ea typeface="游ゴシック" panose="020B0400000000000000" pitchFamily="50" charset="-128"/>
                        </a:rPr>
                        <a:t>-2.60774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061374"/>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-9.63%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-3.82%</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2.10%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1.71%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3.55%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83674543"/>
                  </a:ext>
                </a:extLst>
              </a:tr>
              <a:tr h="200588">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2011</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2020</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年度</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予想</a:t>
                      </a:r>
                      <a:r>
                        <a:rPr lang="en-US" sz="900" b="0" i="0" u="none" strike="noStrike">
                          <a:solidFill>
                            <a:srgbClr val="000000"/>
                          </a:solidFill>
                          <a:effectLst/>
                          <a:latin typeface="游ゴシック" panose="020B0400000000000000" pitchFamily="50" charset="-128"/>
                          <a:ea typeface="游ゴシック" panose="020B0400000000000000" pitchFamily="50" charset="-128"/>
                        </a:rPr>
                        <a:t>DY(%)</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3.94%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2.61%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1.98%</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0.66%</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-1.43%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-0.59605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0155909"/>
                  </a:ext>
                </a:extLst>
              </a:tr>
              <a:tr h="2005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7.80%</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9.21%</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10.35%</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游ゴシック" panose="020B0400000000000000" pitchFamily="50" charset="-128"/>
                          <a:ea typeface="游ゴシック" panose="020B0400000000000000" pitchFamily="50" charset="-128"/>
                        </a:rPr>
                        <a:t>9.84%</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rPr>
                        <a:t>9.23%</a:t>
                      </a:r>
                    </a:p>
                  </a:txBody>
                  <a:tcPr marL="6469" marR="6469" marT="64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66456080"/>
                  </a:ext>
                </a:extLst>
              </a:tr>
            </a:tbl>
          </a:graphicData>
        </a:graphic>
      </p:graphicFrame>
      <p:sp>
        <p:nvSpPr>
          <p:cNvPr id="5" name="テキスト ボックス 4">
            <a:extLst>
              <a:ext uri="{FF2B5EF4-FFF2-40B4-BE49-F238E27FC236}">
                <a16:creationId xmlns:a16="http://schemas.microsoft.com/office/drawing/2014/main" id="{615C899A-4491-4043-A8CF-20552698C325}"/>
              </a:ext>
            </a:extLst>
          </p:cNvPr>
          <p:cNvSpPr txBox="1"/>
          <p:nvPr/>
        </p:nvSpPr>
        <p:spPr>
          <a:xfrm>
            <a:off x="1866379" y="1397056"/>
            <a:ext cx="4554583" cy="369332"/>
          </a:xfrm>
          <a:prstGeom prst="rect">
            <a:avLst/>
          </a:prstGeom>
          <a:noFill/>
        </p:spPr>
        <p:txBody>
          <a:bodyPr wrap="square" rtlCol="0">
            <a:spAutoFit/>
          </a:bodyPr>
          <a:lstStyle/>
          <a:p>
            <a:r>
              <a:rPr kumimoji="1" lang="ja-JP" altLang="en-US" b="1" dirty="0">
                <a:solidFill>
                  <a:schemeClr val="tx1">
                    <a:lumMod val="75000"/>
                    <a:lumOff val="25000"/>
                  </a:schemeClr>
                </a:solidFill>
              </a:rPr>
              <a:t>表</a:t>
            </a:r>
            <a:r>
              <a:rPr kumimoji="1" lang="en-US" altLang="ja-JP" b="1" dirty="0">
                <a:solidFill>
                  <a:schemeClr val="tx1">
                    <a:lumMod val="75000"/>
                    <a:lumOff val="25000"/>
                  </a:schemeClr>
                </a:solidFill>
              </a:rPr>
              <a:t>6</a:t>
            </a:r>
            <a:r>
              <a:rPr kumimoji="1" lang="ja-JP" altLang="en-US" b="1" dirty="0">
                <a:solidFill>
                  <a:schemeClr val="tx1">
                    <a:lumMod val="75000"/>
                    <a:lumOff val="25000"/>
                  </a:schemeClr>
                </a:solidFill>
              </a:rPr>
              <a:t>　予想</a:t>
            </a:r>
            <a:r>
              <a:rPr kumimoji="1" lang="en-US" altLang="ja-JP" b="1" dirty="0">
                <a:solidFill>
                  <a:schemeClr val="tx1">
                    <a:lumMod val="75000"/>
                    <a:lumOff val="25000"/>
                  </a:schemeClr>
                </a:solidFill>
              </a:rPr>
              <a:t>DY</a:t>
            </a:r>
            <a:r>
              <a:rPr kumimoji="1" lang="ja-JP" altLang="en-US" b="1" dirty="0">
                <a:solidFill>
                  <a:schemeClr val="tx1">
                    <a:lumMod val="75000"/>
                    <a:lumOff val="25000"/>
                  </a:schemeClr>
                </a:solidFill>
              </a:rPr>
              <a:t>による</a:t>
            </a:r>
            <a:r>
              <a:rPr kumimoji="1" lang="en-US" altLang="ja-JP" b="1" dirty="0">
                <a:solidFill>
                  <a:schemeClr val="tx1">
                    <a:lumMod val="75000"/>
                    <a:lumOff val="25000"/>
                  </a:schemeClr>
                </a:solidFill>
              </a:rPr>
              <a:t>5</a:t>
            </a:r>
            <a:r>
              <a:rPr kumimoji="1" lang="ja-JP" altLang="en-US" b="1" dirty="0">
                <a:solidFill>
                  <a:schemeClr val="tx1">
                    <a:lumMod val="75000"/>
                    <a:lumOff val="25000"/>
                  </a:schemeClr>
                </a:solidFill>
              </a:rPr>
              <a:t>分位年次リターン</a:t>
            </a:r>
          </a:p>
        </p:txBody>
      </p:sp>
    </p:spTree>
    <p:extLst>
      <p:ext uri="{BB962C8B-B14F-4D97-AF65-F5344CB8AC3E}">
        <p14:creationId xmlns:p14="http://schemas.microsoft.com/office/powerpoint/2010/main" val="4141512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A2980-30E7-4036-8202-CFD8E61EDAA1}"/>
              </a:ext>
            </a:extLst>
          </p:cNvPr>
          <p:cNvSpPr>
            <a:spLocks noGrp="1"/>
          </p:cNvSpPr>
          <p:nvPr>
            <p:ph type="title"/>
          </p:nvPr>
        </p:nvSpPr>
        <p:spPr/>
        <p:txBody>
          <a:bodyPr/>
          <a:lstStyle/>
          <a:p>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6-3</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．予想</a:t>
            </a:r>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DY</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を用いたバリュー投資結果と考察</a:t>
            </a:r>
            <a:endParaRPr kumimoji="1" lang="ja-JP" altLang="en-US" dirty="0"/>
          </a:p>
        </p:txBody>
      </p:sp>
      <p:sp>
        <p:nvSpPr>
          <p:cNvPr id="3" name="コンテンツ プレースホルダー 2">
            <a:extLst>
              <a:ext uri="{FF2B5EF4-FFF2-40B4-BE49-F238E27FC236}">
                <a16:creationId xmlns:a16="http://schemas.microsoft.com/office/drawing/2014/main" id="{48064D28-9F2B-4BCD-A162-98F6E9EB6BB7}"/>
              </a:ext>
            </a:extLst>
          </p:cNvPr>
          <p:cNvSpPr>
            <a:spLocks noGrp="1"/>
          </p:cNvSpPr>
          <p:nvPr>
            <p:ph idx="1"/>
          </p:nvPr>
        </p:nvSpPr>
        <p:spPr/>
        <p:txBody>
          <a:bodyPr/>
          <a:lstStyle/>
          <a:p>
            <a:r>
              <a:rPr kumimoji="1" lang="ja-JP" altLang="en-US" dirty="0"/>
              <a:t>バリュー・プレミアムに有意な差が認められた年度は</a:t>
            </a:r>
            <a:r>
              <a:rPr kumimoji="1" lang="en-US" altLang="ja-JP" dirty="0"/>
              <a:t>2020</a:t>
            </a:r>
            <a:r>
              <a:rPr kumimoji="1" lang="ja-JP" altLang="en-US" dirty="0"/>
              <a:t>年度の</a:t>
            </a:r>
            <a:r>
              <a:rPr kumimoji="1" lang="en-US" altLang="ja-JP" dirty="0"/>
              <a:t>―13</a:t>
            </a:r>
            <a:r>
              <a:rPr lang="en-US" altLang="ja-JP" dirty="0"/>
              <a:t>.</a:t>
            </a:r>
            <a:r>
              <a:rPr kumimoji="1" lang="en-US" altLang="ja-JP" dirty="0"/>
              <a:t>18</a:t>
            </a:r>
            <a:r>
              <a:rPr kumimoji="1" lang="ja-JP" altLang="en-US" dirty="0"/>
              <a:t>％のみ</a:t>
            </a:r>
            <a:endParaRPr kumimoji="1" lang="en-US" altLang="ja-JP" dirty="0"/>
          </a:p>
          <a:p>
            <a:pPr marL="0" indent="0">
              <a:buNone/>
            </a:pPr>
            <a:r>
              <a:rPr lang="ja-JP" altLang="en-US" dirty="0"/>
              <a:t>→割安株効果は観測されず、</a:t>
            </a:r>
            <a:r>
              <a:rPr lang="en-US" altLang="ja-JP" dirty="0"/>
              <a:t>2020</a:t>
            </a:r>
            <a:r>
              <a:rPr lang="ja-JP" altLang="en-US" dirty="0"/>
              <a:t>年度は高配当株より低配当株のパフォーマンスが良好であった</a:t>
            </a:r>
            <a:endParaRPr lang="en-US" altLang="ja-JP" dirty="0"/>
          </a:p>
          <a:p>
            <a:pPr marL="0" indent="0">
              <a:buNone/>
            </a:pPr>
            <a:r>
              <a:rPr kumimoji="1" lang="ja-JP" altLang="en-US" dirty="0"/>
              <a:t>→予想配当利回りを用いたバリュー投資は有効ではない</a:t>
            </a:r>
            <a:endParaRPr kumimoji="1" lang="en-US" altLang="ja-JP" dirty="0"/>
          </a:p>
          <a:p>
            <a:pPr marL="0" indent="0">
              <a:buNone/>
            </a:pPr>
            <a:r>
              <a:rPr lang="ja-JP" altLang="en-US" dirty="0"/>
              <a:t>→高配当株はインカムゲインを得やすい反面、キャピタルゲインは得にくい</a:t>
            </a:r>
            <a:endParaRPr kumimoji="1" lang="ja-JP" altLang="en-US" dirty="0"/>
          </a:p>
        </p:txBody>
      </p:sp>
    </p:spTree>
    <p:extLst>
      <p:ext uri="{BB962C8B-B14F-4D97-AF65-F5344CB8AC3E}">
        <p14:creationId xmlns:p14="http://schemas.microsoft.com/office/powerpoint/2010/main" val="3290893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FA93CE-497D-46F7-95B8-4CEE8BF88921}"/>
              </a:ext>
            </a:extLst>
          </p:cNvPr>
          <p:cNvSpPr>
            <a:spLocks noGrp="1"/>
          </p:cNvSpPr>
          <p:nvPr>
            <p:ph type="title"/>
          </p:nvPr>
        </p:nvSpPr>
        <p:spPr>
          <a:xfrm>
            <a:off x="494454" y="592182"/>
            <a:ext cx="8596668" cy="1320800"/>
          </a:xfrm>
        </p:spPr>
        <p:txBody>
          <a:bodyPr/>
          <a:lstStyle/>
          <a:p>
            <a:r>
              <a:rPr kumimoji="1" lang="en-US" altLang="ja-JP" dirty="0"/>
              <a:t>6-4</a:t>
            </a:r>
            <a:r>
              <a:rPr kumimoji="1" lang="ja-JP" altLang="en-US" dirty="0"/>
              <a:t>．総合ランクを用いたバリュー投資結果と考察</a:t>
            </a:r>
          </a:p>
        </p:txBody>
      </p:sp>
      <p:graphicFrame>
        <p:nvGraphicFramePr>
          <p:cNvPr id="4" name="表 3">
            <a:extLst>
              <a:ext uri="{FF2B5EF4-FFF2-40B4-BE49-F238E27FC236}">
                <a16:creationId xmlns:a16="http://schemas.microsoft.com/office/drawing/2014/main" id="{ABD5F89F-4017-45BE-927D-E17A06ED09CD}"/>
              </a:ext>
            </a:extLst>
          </p:cNvPr>
          <p:cNvGraphicFramePr>
            <a:graphicFrameLocks noGrp="1"/>
          </p:cNvGraphicFramePr>
          <p:nvPr>
            <p:extLst>
              <p:ext uri="{D42A27DB-BD31-4B8C-83A1-F6EECF244321}">
                <p14:modId xmlns:p14="http://schemas.microsoft.com/office/powerpoint/2010/main" val="1275263271"/>
              </p:ext>
            </p:extLst>
          </p:nvPr>
        </p:nvGraphicFramePr>
        <p:xfrm>
          <a:off x="494454" y="2750956"/>
          <a:ext cx="8064500" cy="3202305"/>
        </p:xfrm>
        <a:graphic>
          <a:graphicData uri="http://schemas.openxmlformats.org/drawingml/2006/table">
            <a:tbl>
              <a:tblPr/>
              <a:tblGrid>
                <a:gridCol w="901700">
                  <a:extLst>
                    <a:ext uri="{9D8B030D-6E8A-4147-A177-3AD203B41FA5}">
                      <a16:colId xmlns:a16="http://schemas.microsoft.com/office/drawing/2014/main" val="2854090531"/>
                    </a:ext>
                  </a:extLst>
                </a:gridCol>
                <a:gridCol w="1155700">
                  <a:extLst>
                    <a:ext uri="{9D8B030D-6E8A-4147-A177-3AD203B41FA5}">
                      <a16:colId xmlns:a16="http://schemas.microsoft.com/office/drawing/2014/main" val="3325760249"/>
                    </a:ext>
                  </a:extLst>
                </a:gridCol>
                <a:gridCol w="685800">
                  <a:extLst>
                    <a:ext uri="{9D8B030D-6E8A-4147-A177-3AD203B41FA5}">
                      <a16:colId xmlns:a16="http://schemas.microsoft.com/office/drawing/2014/main" val="2475585740"/>
                    </a:ext>
                  </a:extLst>
                </a:gridCol>
                <a:gridCol w="685800">
                  <a:extLst>
                    <a:ext uri="{9D8B030D-6E8A-4147-A177-3AD203B41FA5}">
                      <a16:colId xmlns:a16="http://schemas.microsoft.com/office/drawing/2014/main" val="4228310854"/>
                    </a:ext>
                  </a:extLst>
                </a:gridCol>
                <a:gridCol w="685800">
                  <a:extLst>
                    <a:ext uri="{9D8B030D-6E8A-4147-A177-3AD203B41FA5}">
                      <a16:colId xmlns:a16="http://schemas.microsoft.com/office/drawing/2014/main" val="4158254103"/>
                    </a:ext>
                  </a:extLst>
                </a:gridCol>
                <a:gridCol w="685800">
                  <a:extLst>
                    <a:ext uri="{9D8B030D-6E8A-4147-A177-3AD203B41FA5}">
                      <a16:colId xmlns:a16="http://schemas.microsoft.com/office/drawing/2014/main" val="1582076880"/>
                    </a:ext>
                  </a:extLst>
                </a:gridCol>
                <a:gridCol w="685800">
                  <a:extLst>
                    <a:ext uri="{9D8B030D-6E8A-4147-A177-3AD203B41FA5}">
                      <a16:colId xmlns:a16="http://schemas.microsoft.com/office/drawing/2014/main" val="3502764924"/>
                    </a:ext>
                  </a:extLst>
                </a:gridCol>
                <a:gridCol w="1892300">
                  <a:extLst>
                    <a:ext uri="{9D8B030D-6E8A-4147-A177-3AD203B41FA5}">
                      <a16:colId xmlns:a16="http://schemas.microsoft.com/office/drawing/2014/main" val="759347005"/>
                    </a:ext>
                  </a:extLst>
                </a:gridCol>
                <a:gridCol w="685800">
                  <a:extLst>
                    <a:ext uri="{9D8B030D-6E8A-4147-A177-3AD203B41FA5}">
                      <a16:colId xmlns:a16="http://schemas.microsoft.com/office/drawing/2014/main" val="3586121499"/>
                    </a:ext>
                  </a:extLst>
                </a:gridCol>
              </a:tblGrid>
              <a:tr h="238125">
                <a:tc row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投資年次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分位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バリュー・プレミアム</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a:solidFill>
                            <a:srgbClr val="000000"/>
                          </a:solidFill>
                          <a:effectLst/>
                          <a:latin typeface="游ゴシック" panose="020B0400000000000000" pitchFamily="50" charset="-128"/>
                          <a:ea typeface="游ゴシック" panose="020B0400000000000000" pitchFamily="50" charset="-128"/>
                        </a:rPr>
                        <a:t>t</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5135698"/>
                  </a:ext>
                </a:extLst>
              </a:tr>
              <a:tr h="238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89391051"/>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2011</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-4.08%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FF0000"/>
                          </a:solidFill>
                          <a:effectLst/>
                          <a:latin typeface="游ゴシック" panose="020B0400000000000000" pitchFamily="50" charset="-128"/>
                          <a:ea typeface="游ゴシック" panose="020B0400000000000000" pitchFamily="50" charset="-128"/>
                        </a:rPr>
                        <a:t>2.6082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3045698"/>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2012</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FF0000"/>
                          </a:solidFill>
                          <a:effectLst/>
                          <a:latin typeface="游ゴシック" panose="020B0400000000000000" pitchFamily="50" charset="-128"/>
                          <a:ea typeface="游ゴシック" panose="020B0400000000000000" pitchFamily="50" charset="-128"/>
                        </a:rPr>
                        <a:t>-2.40183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2216678"/>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2013</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65.78%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57.69%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57.46%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56.77%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0.84083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897188"/>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2014</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32.06%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-0.80121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050094"/>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2015</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0.171431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108877"/>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2016</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0.724381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3704999"/>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2017</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25.73%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24.95%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26.08%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FF0000"/>
                          </a:solidFill>
                          <a:effectLst/>
                          <a:latin typeface="游ゴシック" panose="020B0400000000000000" pitchFamily="50" charset="-128"/>
                          <a:ea typeface="游ゴシック" panose="020B0400000000000000" pitchFamily="50" charset="-128"/>
                        </a:rPr>
                        <a:t>2.074688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8616343"/>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2018</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-0.77908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2451151"/>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2019</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-21.58%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-16.05%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-11.97%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FF0000"/>
                          </a:solidFill>
                          <a:effectLst/>
                          <a:latin typeface="游ゴシック" panose="020B0400000000000000" pitchFamily="50" charset="-128"/>
                          <a:ea typeface="游ゴシック" panose="020B0400000000000000" pitchFamily="50" charset="-128"/>
                        </a:rPr>
                        <a:t>-2.20277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194963"/>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-17.52%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FF0000"/>
                          </a:solidFill>
                          <a:effectLst/>
                          <a:latin typeface="游ゴシック" panose="020B0400000000000000" pitchFamily="50" charset="-128"/>
                          <a:ea typeface="游ゴシック" panose="020B0400000000000000" pitchFamily="50" charset="-128"/>
                        </a:rPr>
                        <a:t>-3.62394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806948"/>
                  </a:ext>
                </a:extLst>
              </a:tr>
              <a:tr h="238125">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2011</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2020</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リターン</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9.11%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8.19%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0.538149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3913696"/>
                  </a:ext>
                </a:extLst>
              </a:tr>
            </a:tbl>
          </a:graphicData>
        </a:graphic>
      </p:graphicFrame>
      <p:sp>
        <p:nvSpPr>
          <p:cNvPr id="5" name="テキスト ボックス 4">
            <a:extLst>
              <a:ext uri="{FF2B5EF4-FFF2-40B4-BE49-F238E27FC236}">
                <a16:creationId xmlns:a16="http://schemas.microsoft.com/office/drawing/2014/main" id="{C7B8D930-6325-4ACF-81CB-9B2CB1E3D6AB}"/>
              </a:ext>
            </a:extLst>
          </p:cNvPr>
          <p:cNvSpPr txBox="1"/>
          <p:nvPr/>
        </p:nvSpPr>
        <p:spPr>
          <a:xfrm>
            <a:off x="2171035" y="2255521"/>
            <a:ext cx="4711337" cy="374468"/>
          </a:xfrm>
          <a:prstGeom prst="rect">
            <a:avLst/>
          </a:prstGeom>
          <a:noFill/>
        </p:spPr>
        <p:txBody>
          <a:bodyPr wrap="square" rtlCol="0">
            <a:spAutoFit/>
          </a:bodyPr>
          <a:lstStyle/>
          <a:p>
            <a:r>
              <a:rPr kumimoji="1" lang="ja-JP" altLang="en-US" b="1" dirty="0">
                <a:solidFill>
                  <a:schemeClr val="tx1">
                    <a:lumMod val="75000"/>
                    <a:lumOff val="25000"/>
                  </a:schemeClr>
                </a:solidFill>
              </a:rPr>
              <a:t>表</a:t>
            </a:r>
            <a:r>
              <a:rPr kumimoji="1" lang="en-US" altLang="ja-JP" b="1" dirty="0">
                <a:solidFill>
                  <a:schemeClr val="tx1">
                    <a:lumMod val="75000"/>
                    <a:lumOff val="25000"/>
                  </a:schemeClr>
                </a:solidFill>
              </a:rPr>
              <a:t>7</a:t>
            </a:r>
            <a:r>
              <a:rPr kumimoji="1" lang="ja-JP" altLang="en-US" b="1" dirty="0">
                <a:solidFill>
                  <a:schemeClr val="tx1">
                    <a:lumMod val="75000"/>
                    <a:lumOff val="25000"/>
                  </a:schemeClr>
                </a:solidFill>
              </a:rPr>
              <a:t>　総合ランクによる</a:t>
            </a:r>
            <a:r>
              <a:rPr kumimoji="1" lang="en-US" altLang="ja-JP" b="1" dirty="0">
                <a:solidFill>
                  <a:schemeClr val="tx1">
                    <a:lumMod val="75000"/>
                    <a:lumOff val="25000"/>
                  </a:schemeClr>
                </a:solidFill>
              </a:rPr>
              <a:t>5</a:t>
            </a:r>
            <a:r>
              <a:rPr kumimoji="1" lang="ja-JP" altLang="en-US" b="1" dirty="0">
                <a:solidFill>
                  <a:schemeClr val="tx1">
                    <a:lumMod val="75000"/>
                    <a:lumOff val="25000"/>
                  </a:schemeClr>
                </a:solidFill>
              </a:rPr>
              <a:t>分位年次リターン</a:t>
            </a:r>
          </a:p>
        </p:txBody>
      </p:sp>
    </p:spTree>
    <p:extLst>
      <p:ext uri="{BB962C8B-B14F-4D97-AF65-F5344CB8AC3E}">
        <p14:creationId xmlns:p14="http://schemas.microsoft.com/office/powerpoint/2010/main" val="3277333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663EE2-5C22-497D-A508-D866E93962FB}"/>
              </a:ext>
            </a:extLst>
          </p:cNvPr>
          <p:cNvSpPr>
            <a:spLocks noGrp="1"/>
          </p:cNvSpPr>
          <p:nvPr>
            <p:ph type="title"/>
          </p:nvPr>
        </p:nvSpPr>
        <p:spPr/>
        <p:txBody>
          <a:bodyPr/>
          <a:lstStyle/>
          <a:p>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6-4</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．総合ランクを用いたバリュー投資結果と考察</a:t>
            </a:r>
            <a:endParaRPr kumimoji="1" lang="ja-JP" altLang="en-US" dirty="0"/>
          </a:p>
        </p:txBody>
      </p:sp>
      <p:sp>
        <p:nvSpPr>
          <p:cNvPr id="3" name="コンテンツ プレースホルダー 2">
            <a:extLst>
              <a:ext uri="{FF2B5EF4-FFF2-40B4-BE49-F238E27FC236}">
                <a16:creationId xmlns:a16="http://schemas.microsoft.com/office/drawing/2014/main" id="{837E1064-DA92-46C0-BCE9-9004B96DF795}"/>
              </a:ext>
            </a:extLst>
          </p:cNvPr>
          <p:cNvSpPr>
            <a:spLocks noGrp="1"/>
          </p:cNvSpPr>
          <p:nvPr>
            <p:ph idx="1"/>
          </p:nvPr>
        </p:nvSpPr>
        <p:spPr/>
        <p:txBody>
          <a:bodyPr/>
          <a:lstStyle/>
          <a:p>
            <a:r>
              <a:rPr kumimoji="1" lang="ja-JP" altLang="en-US" dirty="0"/>
              <a:t>バリュー・プレミアムに有意な差が認められた年度は</a:t>
            </a:r>
            <a:r>
              <a:rPr kumimoji="1" lang="en-US" altLang="ja-JP" dirty="0"/>
              <a:t>2011</a:t>
            </a:r>
            <a:r>
              <a:rPr kumimoji="1" lang="ja-JP" altLang="en-US" dirty="0"/>
              <a:t>年度、</a:t>
            </a:r>
            <a:r>
              <a:rPr kumimoji="1" lang="en-US" altLang="ja-JP" dirty="0"/>
              <a:t>2012</a:t>
            </a:r>
            <a:r>
              <a:rPr kumimoji="1" lang="ja-JP" altLang="en-US" dirty="0"/>
              <a:t>年度、</a:t>
            </a:r>
            <a:r>
              <a:rPr kumimoji="1" lang="en-US" altLang="ja-JP" dirty="0"/>
              <a:t>2017</a:t>
            </a:r>
            <a:r>
              <a:rPr kumimoji="1" lang="ja-JP" altLang="en-US" dirty="0"/>
              <a:t>年度、</a:t>
            </a:r>
            <a:r>
              <a:rPr kumimoji="1" lang="en-US" altLang="ja-JP" dirty="0"/>
              <a:t>2019</a:t>
            </a:r>
            <a:r>
              <a:rPr kumimoji="1" lang="ja-JP" altLang="en-US" dirty="0"/>
              <a:t>年度、</a:t>
            </a:r>
            <a:r>
              <a:rPr kumimoji="1" lang="en-US" altLang="ja-JP" dirty="0"/>
              <a:t>2020</a:t>
            </a:r>
            <a:r>
              <a:rPr kumimoji="1" lang="ja-JP" altLang="en-US" dirty="0"/>
              <a:t>年度</a:t>
            </a:r>
            <a:endParaRPr kumimoji="1" lang="en-US" altLang="ja-JP" dirty="0"/>
          </a:p>
          <a:p>
            <a:r>
              <a:rPr lang="ja-JP" altLang="en-US" dirty="0"/>
              <a:t>有意な正の値のバリュー・プレミアムは</a:t>
            </a:r>
            <a:r>
              <a:rPr lang="en-US" altLang="ja-JP" dirty="0"/>
              <a:t>2011</a:t>
            </a:r>
            <a:r>
              <a:rPr lang="ja-JP" altLang="en-US" dirty="0"/>
              <a:t>年度の</a:t>
            </a:r>
            <a:r>
              <a:rPr lang="en-US" altLang="ja-JP" dirty="0"/>
              <a:t>13.85</a:t>
            </a:r>
            <a:r>
              <a:rPr lang="ja-JP" altLang="en-US" dirty="0"/>
              <a:t>％、</a:t>
            </a:r>
            <a:r>
              <a:rPr lang="en-US" altLang="ja-JP" dirty="0"/>
              <a:t>2017</a:t>
            </a:r>
            <a:r>
              <a:rPr lang="ja-JP" altLang="en-US" dirty="0"/>
              <a:t>年度の</a:t>
            </a:r>
            <a:r>
              <a:rPr lang="en-US" altLang="ja-JP" dirty="0"/>
              <a:t>11.00</a:t>
            </a:r>
            <a:r>
              <a:rPr lang="ja-JP" altLang="en-US" dirty="0"/>
              <a:t>％</a:t>
            </a:r>
            <a:endParaRPr lang="en-US" altLang="ja-JP" dirty="0"/>
          </a:p>
          <a:p>
            <a:r>
              <a:rPr kumimoji="1" lang="ja-JP" altLang="en-US" dirty="0"/>
              <a:t>有意な負の値のバリュー・プレミアムは</a:t>
            </a:r>
            <a:r>
              <a:rPr kumimoji="1" lang="en-US" altLang="ja-JP" dirty="0"/>
              <a:t>2012</a:t>
            </a:r>
            <a:r>
              <a:rPr kumimoji="1" lang="ja-JP" altLang="en-US" dirty="0"/>
              <a:t>年度の</a:t>
            </a:r>
            <a:r>
              <a:rPr kumimoji="1" lang="en-US" altLang="ja-JP" dirty="0"/>
              <a:t>―12.57</a:t>
            </a:r>
            <a:r>
              <a:rPr kumimoji="1" lang="ja-JP" altLang="en-US" dirty="0"/>
              <a:t>％、</a:t>
            </a:r>
            <a:r>
              <a:rPr kumimoji="1" lang="en-US" altLang="ja-JP" dirty="0"/>
              <a:t>2019</a:t>
            </a:r>
            <a:r>
              <a:rPr kumimoji="1" lang="ja-JP" altLang="en-US" dirty="0"/>
              <a:t>年度の</a:t>
            </a:r>
            <a:r>
              <a:rPr kumimoji="1" lang="en-US" altLang="ja-JP" dirty="0"/>
              <a:t>―9.61</a:t>
            </a:r>
            <a:r>
              <a:rPr kumimoji="1" lang="ja-JP" altLang="en-US" dirty="0"/>
              <a:t>％、</a:t>
            </a:r>
            <a:r>
              <a:rPr kumimoji="1" lang="en-US" altLang="ja-JP" dirty="0"/>
              <a:t>2020</a:t>
            </a:r>
            <a:r>
              <a:rPr kumimoji="1" lang="ja-JP" altLang="en-US" dirty="0"/>
              <a:t>年度の</a:t>
            </a:r>
            <a:r>
              <a:rPr kumimoji="1" lang="en-US" altLang="ja-JP" dirty="0"/>
              <a:t>―17.52</a:t>
            </a:r>
            <a:r>
              <a:rPr kumimoji="1" lang="ja-JP" altLang="en-US" dirty="0"/>
              <a:t>％</a:t>
            </a:r>
            <a:endParaRPr kumimoji="1" lang="en-US" altLang="ja-JP" dirty="0"/>
          </a:p>
          <a:p>
            <a:pPr marL="0" indent="0">
              <a:buNone/>
            </a:pPr>
            <a:r>
              <a:rPr lang="ja-JP" altLang="en-US" dirty="0"/>
              <a:t>→割安株効果が</a:t>
            </a:r>
            <a:r>
              <a:rPr lang="en-US" altLang="ja-JP" dirty="0"/>
              <a:t>2011</a:t>
            </a:r>
            <a:r>
              <a:rPr lang="ja-JP" altLang="en-US" dirty="0"/>
              <a:t>年度と</a:t>
            </a:r>
            <a:r>
              <a:rPr lang="en-US" altLang="ja-JP" dirty="0"/>
              <a:t>2017</a:t>
            </a:r>
            <a:r>
              <a:rPr lang="ja-JP" altLang="en-US" dirty="0"/>
              <a:t>年度で観測されたが、総合ランクを用いて割安株を選定したとしても、単一の投資指標を用いたバリュー投資の有効性を上回ることはできなかった</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022859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F69E82-CD3C-4002-AF53-F2209729E149}"/>
              </a:ext>
            </a:extLst>
          </p:cNvPr>
          <p:cNvSpPr>
            <a:spLocks noGrp="1"/>
          </p:cNvSpPr>
          <p:nvPr>
            <p:ph type="title"/>
          </p:nvPr>
        </p:nvSpPr>
        <p:spPr/>
        <p:txBody>
          <a:bodyPr/>
          <a:lstStyle/>
          <a:p>
            <a:r>
              <a:rPr kumimoji="1" lang="en-US" altLang="ja-JP" dirty="0"/>
              <a:t>7</a:t>
            </a:r>
            <a:r>
              <a:rPr kumimoji="1" lang="ja-JP" altLang="en-US" dirty="0"/>
              <a:t>．分析結果から導かれる総合的な結論</a:t>
            </a:r>
          </a:p>
        </p:txBody>
      </p:sp>
      <p:sp>
        <p:nvSpPr>
          <p:cNvPr id="3" name="コンテンツ プレースホルダー 2">
            <a:extLst>
              <a:ext uri="{FF2B5EF4-FFF2-40B4-BE49-F238E27FC236}">
                <a16:creationId xmlns:a16="http://schemas.microsoft.com/office/drawing/2014/main" id="{FF5E2310-DEC3-4326-84A3-929F62E00039}"/>
              </a:ext>
            </a:extLst>
          </p:cNvPr>
          <p:cNvSpPr>
            <a:spLocks noGrp="1"/>
          </p:cNvSpPr>
          <p:nvPr>
            <p:ph idx="1"/>
          </p:nvPr>
        </p:nvSpPr>
        <p:spPr/>
        <p:txBody>
          <a:bodyPr/>
          <a:lstStyle/>
          <a:p>
            <a:r>
              <a:rPr kumimoji="1" lang="ja-JP" altLang="en-US" dirty="0"/>
              <a:t>投資対象を日経平均株価登録銘柄に限定した場合、バリュー投資が有効であったものは</a:t>
            </a:r>
            <a:r>
              <a:rPr kumimoji="1" lang="en-US" altLang="ja-JP" dirty="0"/>
              <a:t>PBR</a:t>
            </a:r>
            <a:r>
              <a:rPr kumimoji="1" lang="ja-JP" altLang="en-US" dirty="0"/>
              <a:t>を用いたときと、</a:t>
            </a:r>
            <a:r>
              <a:rPr kumimoji="1" lang="en-US" altLang="ja-JP" dirty="0"/>
              <a:t>3</a:t>
            </a:r>
            <a:r>
              <a:rPr kumimoji="1" lang="ja-JP" altLang="en-US" dirty="0"/>
              <a:t>つの投資指標（予想</a:t>
            </a:r>
            <a:r>
              <a:rPr kumimoji="1" lang="en-US" altLang="ja-JP" dirty="0"/>
              <a:t>PER</a:t>
            </a:r>
            <a:r>
              <a:rPr kumimoji="1" lang="ja-JP" altLang="en-US" dirty="0"/>
              <a:t>、</a:t>
            </a:r>
            <a:r>
              <a:rPr kumimoji="1" lang="en-US" altLang="ja-JP" dirty="0"/>
              <a:t>PBR</a:t>
            </a:r>
            <a:r>
              <a:rPr kumimoji="1" lang="ja-JP" altLang="en-US" dirty="0"/>
              <a:t>、予想</a:t>
            </a:r>
            <a:r>
              <a:rPr kumimoji="1" lang="en-US" altLang="ja-JP" dirty="0"/>
              <a:t>DY</a:t>
            </a:r>
            <a:r>
              <a:rPr kumimoji="1" lang="ja-JP" altLang="en-US" dirty="0"/>
              <a:t>）での総合ランクを用いたとき</a:t>
            </a:r>
            <a:endParaRPr kumimoji="1" lang="en-US" altLang="ja-JP" dirty="0"/>
          </a:p>
          <a:p>
            <a:pPr marL="0" indent="0">
              <a:buNone/>
            </a:pPr>
            <a:r>
              <a:rPr lang="ja-JP" altLang="en-US" dirty="0"/>
              <a:t>→予想</a:t>
            </a:r>
            <a:r>
              <a:rPr lang="en-US" altLang="ja-JP" dirty="0"/>
              <a:t>PER</a:t>
            </a:r>
            <a:r>
              <a:rPr lang="ja-JP" altLang="en-US" dirty="0"/>
              <a:t>単体、予想</a:t>
            </a:r>
            <a:r>
              <a:rPr lang="en-US" altLang="ja-JP" dirty="0"/>
              <a:t>DY</a:t>
            </a:r>
            <a:r>
              <a:rPr lang="ja-JP" altLang="en-US" dirty="0"/>
              <a:t>単体によるバリュー投資は有効ではない</a:t>
            </a:r>
            <a:endParaRPr lang="en-US" altLang="ja-JP" dirty="0"/>
          </a:p>
          <a:p>
            <a:r>
              <a:rPr lang="en-US" altLang="ja-JP" dirty="0"/>
              <a:t>2019</a:t>
            </a:r>
            <a:r>
              <a:rPr lang="ja-JP" altLang="en-US" dirty="0"/>
              <a:t>年度では予想</a:t>
            </a:r>
            <a:r>
              <a:rPr lang="en-US" altLang="ja-JP" dirty="0"/>
              <a:t>PER</a:t>
            </a:r>
            <a:r>
              <a:rPr lang="ja-JP" altLang="en-US" dirty="0"/>
              <a:t>、</a:t>
            </a:r>
            <a:r>
              <a:rPr lang="en-US" altLang="ja-JP" dirty="0"/>
              <a:t>PBR</a:t>
            </a:r>
            <a:r>
              <a:rPr lang="ja-JP" altLang="en-US" dirty="0"/>
              <a:t>、総合ランクを用いたとき、</a:t>
            </a:r>
            <a:r>
              <a:rPr lang="en-US" altLang="ja-JP" dirty="0"/>
              <a:t>2020</a:t>
            </a:r>
            <a:r>
              <a:rPr lang="ja-JP" altLang="en-US" dirty="0"/>
              <a:t>年度では予想</a:t>
            </a:r>
            <a:r>
              <a:rPr lang="en-US" altLang="ja-JP" dirty="0"/>
              <a:t>PER</a:t>
            </a:r>
            <a:r>
              <a:rPr lang="ja-JP" altLang="en-US" dirty="0"/>
              <a:t>、</a:t>
            </a:r>
            <a:r>
              <a:rPr lang="en-US" altLang="ja-JP" dirty="0"/>
              <a:t>PBR</a:t>
            </a:r>
            <a:r>
              <a:rPr lang="ja-JP" altLang="en-US" dirty="0"/>
              <a:t>、予想</a:t>
            </a:r>
            <a:r>
              <a:rPr lang="en-US" altLang="ja-JP" dirty="0"/>
              <a:t>DY</a:t>
            </a:r>
            <a:r>
              <a:rPr lang="ja-JP" altLang="en-US" dirty="0"/>
              <a:t>、総合ランクを用いたときに有意な負の値のバリュー・プレミアムが観測された</a:t>
            </a:r>
            <a:endParaRPr lang="en-US" altLang="ja-JP" dirty="0"/>
          </a:p>
          <a:p>
            <a:pPr marL="0" indent="0">
              <a:buNone/>
            </a:pPr>
            <a:r>
              <a:rPr lang="ja-JP" altLang="en-US" dirty="0"/>
              <a:t>→近年は予想</a:t>
            </a:r>
            <a:r>
              <a:rPr lang="en-US" altLang="ja-JP" dirty="0"/>
              <a:t>PER</a:t>
            </a:r>
            <a:r>
              <a:rPr lang="ja-JP" altLang="en-US" dirty="0"/>
              <a:t>、</a:t>
            </a:r>
            <a:r>
              <a:rPr lang="en-US" altLang="ja-JP" dirty="0"/>
              <a:t>PBR</a:t>
            </a:r>
            <a:r>
              <a:rPr lang="ja-JP" altLang="en-US" dirty="0"/>
              <a:t>、予想</a:t>
            </a:r>
            <a:r>
              <a:rPr lang="en-US" altLang="ja-JP" dirty="0"/>
              <a:t>DY</a:t>
            </a:r>
            <a:r>
              <a:rPr lang="ja-JP" altLang="en-US" dirty="0"/>
              <a:t>を用いたバリュー投資は有効でなく、逆に割高な銘柄が割安な銘柄と比較してもパフォーマンスが良い</a:t>
            </a:r>
            <a:endParaRPr lang="en-US" altLang="ja-JP" dirty="0"/>
          </a:p>
          <a:p>
            <a:endParaRPr kumimoji="1" lang="en-US" altLang="ja-JP" dirty="0"/>
          </a:p>
        </p:txBody>
      </p:sp>
    </p:spTree>
    <p:extLst>
      <p:ext uri="{BB962C8B-B14F-4D97-AF65-F5344CB8AC3E}">
        <p14:creationId xmlns:p14="http://schemas.microsoft.com/office/powerpoint/2010/main" val="1258745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BA42B8-6933-4BCA-98AE-F9EFBE7DD712}"/>
              </a:ext>
            </a:extLst>
          </p:cNvPr>
          <p:cNvSpPr>
            <a:spLocks noGrp="1"/>
          </p:cNvSpPr>
          <p:nvPr>
            <p:ph type="title"/>
          </p:nvPr>
        </p:nvSpPr>
        <p:spPr/>
        <p:txBody>
          <a:bodyPr>
            <a:normAutofit/>
          </a:bodyPr>
          <a:lstStyle/>
          <a:p>
            <a:r>
              <a:rPr kumimoji="1" lang="en-US" altLang="ja-JP" dirty="0"/>
              <a:t>8</a:t>
            </a:r>
            <a:r>
              <a:rPr kumimoji="1" lang="ja-JP" altLang="en-US" dirty="0"/>
              <a:t>．総合的な結論に対する考察</a:t>
            </a:r>
          </a:p>
        </p:txBody>
      </p:sp>
      <p:sp>
        <p:nvSpPr>
          <p:cNvPr id="3" name="コンテンツ プレースホルダー 2">
            <a:extLst>
              <a:ext uri="{FF2B5EF4-FFF2-40B4-BE49-F238E27FC236}">
                <a16:creationId xmlns:a16="http://schemas.microsoft.com/office/drawing/2014/main" id="{C407FA49-347F-40D7-A4F4-2B95F4FF61F8}"/>
              </a:ext>
            </a:extLst>
          </p:cNvPr>
          <p:cNvSpPr>
            <a:spLocks noGrp="1"/>
          </p:cNvSpPr>
          <p:nvPr>
            <p:ph idx="1"/>
          </p:nvPr>
        </p:nvSpPr>
        <p:spPr/>
        <p:txBody>
          <a:bodyPr/>
          <a:lstStyle/>
          <a:p>
            <a:r>
              <a:rPr kumimoji="1" lang="ja-JP" altLang="en-US" dirty="0"/>
              <a:t>なぜ日経平均株価登録銘柄へのバリュー投資は有効でないのか</a:t>
            </a:r>
            <a:endParaRPr kumimoji="1" lang="en-US" altLang="ja-JP" dirty="0"/>
          </a:p>
          <a:p>
            <a:pPr>
              <a:buClr>
                <a:schemeClr val="tx1"/>
              </a:buClr>
              <a:buFont typeface="+mj-ea"/>
              <a:buAutoNum type="circleNumDbPlain"/>
            </a:pPr>
            <a:r>
              <a:rPr kumimoji="1" lang="ja-JP" altLang="en-US" dirty="0"/>
              <a:t>日経平均株価登録銘柄の性質上の問題</a:t>
            </a:r>
            <a:endParaRPr kumimoji="1" lang="en-US" altLang="ja-JP" dirty="0"/>
          </a:p>
          <a:p>
            <a:pPr>
              <a:buClr>
                <a:schemeClr val="tx1"/>
              </a:buClr>
              <a:buFont typeface="+mj-ea"/>
              <a:buAutoNum type="circleNumDbPlain"/>
            </a:pPr>
            <a:r>
              <a:rPr kumimoji="1" lang="ja-JP" altLang="en-US" dirty="0"/>
              <a:t>日経平均株価の登録銘柄数が</a:t>
            </a:r>
            <a:r>
              <a:rPr kumimoji="1" lang="en-US" altLang="ja-JP" dirty="0"/>
              <a:t>225</a:t>
            </a:r>
            <a:r>
              <a:rPr kumimoji="1" lang="ja-JP" altLang="en-US" dirty="0"/>
              <a:t>と少ない</a:t>
            </a:r>
            <a:endParaRPr kumimoji="1" lang="en-US" altLang="ja-JP" dirty="0"/>
          </a:p>
          <a:p>
            <a:pPr marL="0" indent="0">
              <a:buClr>
                <a:schemeClr val="tx1"/>
              </a:buClr>
              <a:buNone/>
            </a:pPr>
            <a:r>
              <a:rPr lang="ja-JP" altLang="en-US" dirty="0"/>
              <a:t>→これらが要因で割安株のアドバンテージが活かされていないと推測</a:t>
            </a:r>
            <a:endParaRPr kumimoji="1" lang="en-US" altLang="ja-JP" dirty="0"/>
          </a:p>
          <a:p>
            <a:pPr>
              <a:buClr>
                <a:schemeClr val="tx1"/>
              </a:buClr>
              <a:buFont typeface="+mj-ea"/>
              <a:buAutoNum type="circleNumDbPlain"/>
            </a:pPr>
            <a:endParaRPr lang="en-US" altLang="ja-JP" dirty="0"/>
          </a:p>
          <a:p>
            <a:pPr marL="0" indent="0">
              <a:buClr>
                <a:schemeClr val="tx1"/>
              </a:buClr>
              <a:buNone/>
            </a:pPr>
            <a:r>
              <a:rPr kumimoji="1" lang="en-US" altLang="ja-JP" dirty="0"/>
              <a:t>※</a:t>
            </a:r>
            <a:r>
              <a:rPr kumimoji="1" lang="ja-JP" altLang="en-US" dirty="0"/>
              <a:t>なお、本研究では考察に対する定量的検証はしていない</a:t>
            </a:r>
            <a:endParaRPr kumimoji="1" lang="en-US" altLang="ja-JP" dirty="0"/>
          </a:p>
          <a:p>
            <a:pPr marL="0" indent="0">
              <a:buClr>
                <a:schemeClr val="tx1"/>
              </a:buClr>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2505844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38023E-CD5B-49EF-8B5F-97F52BDFC14C}"/>
              </a:ext>
            </a:extLst>
          </p:cNvPr>
          <p:cNvSpPr>
            <a:spLocks noGrp="1"/>
          </p:cNvSpPr>
          <p:nvPr>
            <p:ph type="title"/>
          </p:nvPr>
        </p:nvSpPr>
        <p:spPr/>
        <p:txBody>
          <a:bodyPr/>
          <a:lstStyle/>
          <a:p>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8</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．総合的な結論に対する考察</a:t>
            </a:r>
            <a:endParaRPr kumimoji="1" lang="ja-JP" altLang="en-US" dirty="0"/>
          </a:p>
        </p:txBody>
      </p:sp>
      <p:sp>
        <p:nvSpPr>
          <p:cNvPr id="3" name="コンテンツ プレースホルダー 2">
            <a:extLst>
              <a:ext uri="{FF2B5EF4-FFF2-40B4-BE49-F238E27FC236}">
                <a16:creationId xmlns:a16="http://schemas.microsoft.com/office/drawing/2014/main" id="{CFA12AD7-8E6D-4866-B8BD-9AAE00E30D55}"/>
              </a:ext>
            </a:extLst>
          </p:cNvPr>
          <p:cNvSpPr>
            <a:spLocks noGrp="1"/>
          </p:cNvSpPr>
          <p:nvPr>
            <p:ph idx="1"/>
          </p:nvPr>
        </p:nvSpPr>
        <p:spPr>
          <a:xfrm>
            <a:off x="677334" y="1785257"/>
            <a:ext cx="8596668" cy="4256105"/>
          </a:xfrm>
        </p:spPr>
        <p:txBody>
          <a:bodyPr>
            <a:normAutofit fontScale="92500" lnSpcReduction="20000"/>
          </a:bodyPr>
          <a:lstStyle/>
          <a:p>
            <a:r>
              <a:rPr kumimoji="1" lang="ja-JP" altLang="en-US" dirty="0"/>
              <a:t>日経平均株価登録銘柄の性質上の問題</a:t>
            </a:r>
            <a:endParaRPr kumimoji="1" lang="en-US" altLang="ja-JP" dirty="0"/>
          </a:p>
          <a:p>
            <a:pPr marL="0" indent="0">
              <a:buNone/>
            </a:pPr>
            <a:r>
              <a:rPr kumimoji="1" lang="ja-JP" altLang="en-US" dirty="0"/>
              <a:t>登録銘柄の知名度や流動性はとても高い</a:t>
            </a:r>
            <a:endParaRPr kumimoji="1" lang="en-US" altLang="ja-JP" dirty="0"/>
          </a:p>
          <a:p>
            <a:pPr marL="0" indent="0">
              <a:buNone/>
            </a:pPr>
            <a:r>
              <a:rPr lang="ja-JP" altLang="en-US" dirty="0"/>
              <a:t>→投資家は業績に関わるニュースや企業の</a:t>
            </a:r>
            <a:r>
              <a:rPr lang="en-US" altLang="ja-JP" dirty="0"/>
              <a:t>IR</a:t>
            </a:r>
            <a:r>
              <a:rPr lang="ja-JP" altLang="en-US" dirty="0"/>
              <a:t>情報を得ることが容易</a:t>
            </a:r>
            <a:endParaRPr lang="en-US" altLang="ja-JP" dirty="0"/>
          </a:p>
          <a:p>
            <a:pPr marL="0" indent="0">
              <a:buNone/>
            </a:pPr>
            <a:r>
              <a:rPr kumimoji="1" lang="ja-JP" altLang="en-US" dirty="0"/>
              <a:t>登録銘柄は成熟した企業が多い</a:t>
            </a:r>
            <a:endParaRPr kumimoji="1" lang="en-US" altLang="ja-JP" dirty="0"/>
          </a:p>
          <a:p>
            <a:pPr marL="0" indent="0">
              <a:buNone/>
            </a:pPr>
            <a:r>
              <a:rPr lang="ja-JP" altLang="en-US" dirty="0"/>
              <a:t>→市場の効率性が保たれている状態にある</a:t>
            </a:r>
            <a:endParaRPr lang="en-US" altLang="ja-JP" dirty="0"/>
          </a:p>
          <a:p>
            <a:pPr marL="0" indent="0">
              <a:buNone/>
            </a:pPr>
            <a:endParaRPr kumimoji="1" lang="en-US" altLang="ja-JP" dirty="0"/>
          </a:p>
          <a:p>
            <a:pPr marL="0" indent="0">
              <a:buNone/>
            </a:pPr>
            <a:r>
              <a:rPr lang="en-US" altLang="ja-JP" dirty="0"/>
              <a:t>〈</a:t>
            </a:r>
            <a:r>
              <a:rPr lang="ja-JP" altLang="en-US" dirty="0"/>
              <a:t>用語</a:t>
            </a:r>
            <a:r>
              <a:rPr lang="en-US" altLang="ja-JP" dirty="0"/>
              <a:t>〉</a:t>
            </a:r>
          </a:p>
          <a:p>
            <a:pPr marL="0" indent="0">
              <a:buNone/>
            </a:pPr>
            <a:r>
              <a:rPr kumimoji="1" lang="ja-JP" altLang="en-US" dirty="0"/>
              <a:t>効率的市場仮説</a:t>
            </a:r>
            <a:endParaRPr kumimoji="1" lang="en-US" altLang="ja-JP" dirty="0"/>
          </a:p>
          <a:p>
            <a:pPr marL="0" indent="0">
              <a:buNone/>
            </a:pPr>
            <a:r>
              <a:rPr lang="ja-JP" altLang="en-US" dirty="0"/>
              <a:t>合理的な市場参加者によって構成される市場では株価に影響を与える情報は瞬時に織り込まれてしまうため、いかなる情報を用いてもリスクに見合う以上のリターンを上げることはできないという考え方</a:t>
            </a:r>
            <a:endParaRPr lang="en-US" altLang="ja-JP" dirty="0"/>
          </a:p>
          <a:p>
            <a:pPr marL="0" indent="0">
              <a:buNone/>
            </a:pPr>
            <a:r>
              <a:rPr lang="ja-JP" altLang="en-US" dirty="0"/>
              <a:t>（伊藤敬介、萩島誠治、諏訪部貴嗣 著「新・証券投資論</a:t>
            </a:r>
            <a:r>
              <a:rPr lang="en-US" altLang="ja-JP" dirty="0"/>
              <a:t>Ⅱ</a:t>
            </a:r>
            <a:r>
              <a:rPr lang="ja-JP" altLang="en-US" dirty="0"/>
              <a:t>　実務編」日本経済新聞出版社 </a:t>
            </a:r>
            <a:r>
              <a:rPr lang="en-US" altLang="ja-JP" dirty="0"/>
              <a:t>p.76</a:t>
            </a:r>
            <a:r>
              <a:rPr lang="ja-JP" altLang="en-US" dirty="0"/>
              <a:t>より引用）</a:t>
            </a:r>
            <a:endParaRPr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p:txBody>
      </p:sp>
    </p:spTree>
    <p:extLst>
      <p:ext uri="{BB962C8B-B14F-4D97-AF65-F5344CB8AC3E}">
        <p14:creationId xmlns:p14="http://schemas.microsoft.com/office/powerpoint/2010/main" val="477930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1BF4ED-9819-408E-A134-A933DF504B35}"/>
              </a:ext>
            </a:extLst>
          </p:cNvPr>
          <p:cNvSpPr>
            <a:spLocks noGrp="1"/>
          </p:cNvSpPr>
          <p:nvPr>
            <p:ph type="title"/>
          </p:nvPr>
        </p:nvSpPr>
        <p:spPr/>
        <p:txBody>
          <a:bodyPr/>
          <a:lstStyle/>
          <a:p>
            <a:r>
              <a:rPr kumimoji="1" lang="en-US" altLang="ja-JP"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8</a:t>
            </a:r>
            <a:r>
              <a:rPr kumimoji="1" lang="ja-JP" altLang="en-US" sz="3600" b="0" i="0" u="none" strike="noStrike" kern="1200" cap="none" spc="0" normalizeH="0" baseline="0" noProof="0" dirty="0">
                <a:ln>
                  <a:noFill/>
                </a:ln>
                <a:solidFill>
                  <a:srgbClr val="5FCBEF"/>
                </a:solidFill>
                <a:effectLst/>
                <a:uLnTx/>
                <a:uFillTx/>
                <a:latin typeface="Trebuchet MS" panose="020B0603020202020204"/>
                <a:ea typeface="メイリオ" panose="020B0604030504040204" pitchFamily="50" charset="-128"/>
                <a:cs typeface="+mj-cs"/>
              </a:rPr>
              <a:t>．総合的な結論に対する考察</a:t>
            </a:r>
            <a:endParaRPr kumimoji="1" lang="ja-JP" altLang="en-US" dirty="0"/>
          </a:p>
        </p:txBody>
      </p:sp>
      <p:sp>
        <p:nvSpPr>
          <p:cNvPr id="3" name="コンテンツ プレースホルダー 2">
            <a:extLst>
              <a:ext uri="{FF2B5EF4-FFF2-40B4-BE49-F238E27FC236}">
                <a16:creationId xmlns:a16="http://schemas.microsoft.com/office/drawing/2014/main" id="{0F2E1C55-DCE4-43E3-84DC-29B3F46156F4}"/>
              </a:ext>
            </a:extLst>
          </p:cNvPr>
          <p:cNvSpPr>
            <a:spLocks noGrp="1"/>
          </p:cNvSpPr>
          <p:nvPr>
            <p:ph idx="1"/>
          </p:nvPr>
        </p:nvSpPr>
        <p:spPr/>
        <p:txBody>
          <a:bodyPr/>
          <a:lstStyle/>
          <a:p>
            <a:r>
              <a:rPr kumimoji="1" lang="ja-JP" altLang="en-US" dirty="0"/>
              <a:t>日経平均株価の登録銘柄数が</a:t>
            </a:r>
            <a:r>
              <a:rPr kumimoji="1" lang="en-US" altLang="ja-JP" dirty="0"/>
              <a:t>225</a:t>
            </a:r>
            <a:r>
              <a:rPr kumimoji="1" lang="ja-JP" altLang="en-US" dirty="0"/>
              <a:t>と少ない</a:t>
            </a:r>
            <a:endParaRPr kumimoji="1" lang="en-US" altLang="ja-JP" dirty="0"/>
          </a:p>
          <a:p>
            <a:pPr marL="0" indent="0">
              <a:buNone/>
            </a:pPr>
            <a:r>
              <a:rPr kumimoji="1" lang="ja-JP" altLang="en-US" dirty="0"/>
              <a:t>参考にした文献では</a:t>
            </a:r>
            <a:r>
              <a:rPr kumimoji="1" lang="en-US" altLang="ja-JP" dirty="0"/>
              <a:t>2001</a:t>
            </a:r>
            <a:r>
              <a:rPr kumimoji="1" lang="ja-JP" altLang="en-US" dirty="0"/>
              <a:t>年～</a:t>
            </a:r>
            <a:r>
              <a:rPr kumimoji="1" lang="en-US" altLang="ja-JP" dirty="0"/>
              <a:t>2014</a:t>
            </a:r>
            <a:r>
              <a:rPr kumimoji="1" lang="ja-JP" altLang="en-US" dirty="0"/>
              <a:t>年の東証一部上場銘柄に対するバリュー投資は有効であった</a:t>
            </a:r>
            <a:endParaRPr kumimoji="1" lang="en-US" altLang="ja-JP" dirty="0"/>
          </a:p>
          <a:p>
            <a:pPr marL="0" indent="0">
              <a:buNone/>
            </a:pPr>
            <a:r>
              <a:rPr kumimoji="1" lang="ja-JP" altLang="en-US" dirty="0"/>
              <a:t>バリュー投資は投資指標で株価の価値を相対的に測るものである</a:t>
            </a:r>
            <a:endParaRPr kumimoji="1" lang="en-US" altLang="ja-JP" dirty="0"/>
          </a:p>
          <a:p>
            <a:pPr marL="0" indent="0">
              <a:buNone/>
            </a:pPr>
            <a:r>
              <a:rPr lang="ja-JP" altLang="en-US" dirty="0"/>
              <a:t>→</a:t>
            </a:r>
            <a:r>
              <a:rPr lang="en-US" altLang="ja-JP" dirty="0"/>
              <a:t>225</a:t>
            </a:r>
            <a:r>
              <a:rPr lang="ja-JP" altLang="en-US" dirty="0"/>
              <a:t>銘柄では投資指標でソートをし割安株選定をするには少なすぎる</a:t>
            </a:r>
            <a:endParaRPr kumimoji="1" lang="ja-JP" altLang="en-US" dirty="0"/>
          </a:p>
        </p:txBody>
      </p:sp>
    </p:spTree>
    <p:extLst>
      <p:ext uri="{BB962C8B-B14F-4D97-AF65-F5344CB8AC3E}">
        <p14:creationId xmlns:p14="http://schemas.microsoft.com/office/powerpoint/2010/main" val="313530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AA2FD-B025-4E80-B610-3A3011A6C1DA}"/>
              </a:ext>
            </a:extLst>
          </p:cNvPr>
          <p:cNvSpPr>
            <a:spLocks noGrp="1"/>
          </p:cNvSpPr>
          <p:nvPr>
            <p:ph type="title"/>
          </p:nvPr>
        </p:nvSpPr>
        <p:spPr/>
        <p:txBody>
          <a:bodyPr/>
          <a:lstStyle/>
          <a:p>
            <a:r>
              <a:rPr kumimoji="1" lang="en-US" altLang="ja-JP" dirty="0"/>
              <a:t>9</a:t>
            </a:r>
            <a:r>
              <a:rPr kumimoji="1" lang="ja-JP" altLang="en-US" dirty="0"/>
              <a:t>．まとめ</a:t>
            </a:r>
          </a:p>
        </p:txBody>
      </p:sp>
      <p:sp>
        <p:nvSpPr>
          <p:cNvPr id="3" name="コンテンツ プレースホルダー 2">
            <a:extLst>
              <a:ext uri="{FF2B5EF4-FFF2-40B4-BE49-F238E27FC236}">
                <a16:creationId xmlns:a16="http://schemas.microsoft.com/office/drawing/2014/main" id="{D6A03B9E-601E-4103-BE40-29536EA7736A}"/>
              </a:ext>
            </a:extLst>
          </p:cNvPr>
          <p:cNvSpPr>
            <a:spLocks noGrp="1"/>
          </p:cNvSpPr>
          <p:nvPr>
            <p:ph idx="1"/>
          </p:nvPr>
        </p:nvSpPr>
        <p:spPr/>
        <p:txBody>
          <a:bodyPr/>
          <a:lstStyle/>
          <a:p>
            <a:r>
              <a:rPr kumimoji="1" lang="ja-JP" altLang="en-US" dirty="0"/>
              <a:t>日経平均株価登録銘柄に対するバリュー投資は有効ではない</a:t>
            </a:r>
            <a:endParaRPr kumimoji="1" lang="en-US" altLang="ja-JP" dirty="0"/>
          </a:p>
          <a:p>
            <a:r>
              <a:rPr lang="ja-JP" altLang="en-US" dirty="0"/>
              <a:t>バリュー投資の有効性を高めるためには東証一部や外国株式等、膨大な数の銘柄を投資指標で割安か判断しなければならない</a:t>
            </a:r>
            <a:endParaRPr lang="en-US" altLang="ja-JP" dirty="0"/>
          </a:p>
          <a:p>
            <a:r>
              <a:rPr kumimoji="1" lang="ja-JP" altLang="en-US" dirty="0"/>
              <a:t>日経平均株価登録銘柄に限れば、割高な銘柄を買った方がリターンを出せる</a:t>
            </a:r>
          </a:p>
        </p:txBody>
      </p:sp>
    </p:spTree>
    <p:extLst>
      <p:ext uri="{BB962C8B-B14F-4D97-AF65-F5344CB8AC3E}">
        <p14:creationId xmlns:p14="http://schemas.microsoft.com/office/powerpoint/2010/main" val="233719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D80E90-8363-4D87-8F6B-F78E3F96407B}"/>
              </a:ext>
            </a:extLst>
          </p:cNvPr>
          <p:cNvSpPr>
            <a:spLocks noGrp="1"/>
          </p:cNvSpPr>
          <p:nvPr>
            <p:ph type="title"/>
          </p:nvPr>
        </p:nvSpPr>
        <p:spPr/>
        <p:txBody>
          <a:bodyPr/>
          <a:lstStyle/>
          <a:p>
            <a:r>
              <a:rPr kumimoji="1" lang="ja-JP" altLang="en-US" dirty="0"/>
              <a:t>参考文献</a:t>
            </a:r>
            <a:r>
              <a:rPr kumimoji="1" lang="en-US" altLang="ja-JP" dirty="0"/>
              <a:t>/</a:t>
            </a:r>
            <a:r>
              <a:rPr lang="ja-JP" altLang="en-US" dirty="0"/>
              <a:t>参考ホームページ</a:t>
            </a:r>
            <a:endParaRPr kumimoji="1" lang="ja-JP" altLang="en-US" dirty="0"/>
          </a:p>
        </p:txBody>
      </p:sp>
      <p:sp>
        <p:nvSpPr>
          <p:cNvPr id="3" name="コンテンツ プレースホルダー 2">
            <a:extLst>
              <a:ext uri="{FF2B5EF4-FFF2-40B4-BE49-F238E27FC236}">
                <a16:creationId xmlns:a16="http://schemas.microsoft.com/office/drawing/2014/main" id="{2C69BA00-C9DD-4910-B81A-2902BFE7A477}"/>
              </a:ext>
            </a:extLst>
          </p:cNvPr>
          <p:cNvSpPr>
            <a:spLocks noGrp="1"/>
          </p:cNvSpPr>
          <p:nvPr>
            <p:ph idx="1"/>
          </p:nvPr>
        </p:nvSpPr>
        <p:spPr>
          <a:xfrm>
            <a:off x="677334" y="1638075"/>
            <a:ext cx="9198186" cy="4301171"/>
          </a:xfrm>
        </p:spPr>
        <p:txBody>
          <a:bodyPr>
            <a:normAutofit fontScale="92500" lnSpcReduction="10000"/>
          </a:bodyPr>
          <a:lstStyle/>
          <a:p>
            <a:pPr marL="0" indent="0">
              <a:buNone/>
            </a:pPr>
            <a:r>
              <a:rPr kumimoji="1" lang="ja-JP" altLang="en-US" dirty="0"/>
              <a:t>・翟林瑜（</a:t>
            </a:r>
            <a:r>
              <a:rPr kumimoji="1" lang="en-US" altLang="ja-JP" dirty="0"/>
              <a:t>2016</a:t>
            </a:r>
            <a:r>
              <a:rPr kumimoji="1" lang="ja-JP" altLang="en-US" dirty="0"/>
              <a:t>）「日本の株式市場におけるバリュー投資の有効性」大阪市立大学経営学会</a:t>
            </a:r>
            <a:r>
              <a:rPr kumimoji="1" lang="en-US" altLang="ja-JP" dirty="0"/>
              <a:t>『</a:t>
            </a:r>
            <a:r>
              <a:rPr kumimoji="1" lang="ja-JP" altLang="en-US" dirty="0"/>
              <a:t>経営研究</a:t>
            </a:r>
            <a:r>
              <a:rPr kumimoji="1" lang="en-US" altLang="ja-JP" dirty="0"/>
              <a:t>』</a:t>
            </a:r>
            <a:r>
              <a:rPr kumimoji="1" lang="ja-JP" altLang="en-US" dirty="0"/>
              <a:t>第</a:t>
            </a:r>
            <a:r>
              <a:rPr kumimoji="1" lang="en-US" altLang="ja-JP" dirty="0"/>
              <a:t>67</a:t>
            </a:r>
            <a:r>
              <a:rPr kumimoji="1" lang="ja-JP" altLang="en-US" dirty="0"/>
              <a:t>巻、第</a:t>
            </a:r>
            <a:r>
              <a:rPr kumimoji="1" lang="en-US" altLang="ja-JP" dirty="0"/>
              <a:t>1</a:t>
            </a:r>
            <a:r>
              <a:rPr kumimoji="1" lang="ja-JP" altLang="en-US" dirty="0"/>
              <a:t>号、</a:t>
            </a:r>
            <a:r>
              <a:rPr kumimoji="1" lang="en-US" altLang="ja-JP" dirty="0"/>
              <a:t>pp.37-52. </a:t>
            </a:r>
          </a:p>
          <a:p>
            <a:pPr marL="0" indent="0">
              <a:buNone/>
            </a:pPr>
            <a:r>
              <a:rPr kumimoji="1" lang="ja-JP" altLang="en-US" dirty="0"/>
              <a:t>・翟林瑜（</a:t>
            </a:r>
            <a:r>
              <a:rPr kumimoji="1" lang="en-US" altLang="ja-JP" dirty="0"/>
              <a:t>2020</a:t>
            </a:r>
            <a:r>
              <a:rPr kumimoji="1" lang="ja-JP" altLang="en-US" dirty="0"/>
              <a:t>）「日本の株式市場におけるバリュー投資の有効性：続篇」大阪市立大学経営学会</a:t>
            </a:r>
            <a:r>
              <a:rPr kumimoji="1" lang="en-US" altLang="ja-JP" dirty="0"/>
              <a:t>『</a:t>
            </a:r>
            <a:r>
              <a:rPr kumimoji="1" lang="ja-JP" altLang="en-US" dirty="0"/>
              <a:t>経営研究</a:t>
            </a:r>
            <a:r>
              <a:rPr kumimoji="1" lang="en-US" altLang="ja-JP" dirty="0"/>
              <a:t>』</a:t>
            </a:r>
            <a:r>
              <a:rPr kumimoji="1" lang="ja-JP" altLang="en-US" dirty="0"/>
              <a:t>第</a:t>
            </a:r>
            <a:r>
              <a:rPr kumimoji="1" lang="en-US" altLang="ja-JP" dirty="0"/>
              <a:t>70</a:t>
            </a:r>
            <a:r>
              <a:rPr kumimoji="1" lang="ja-JP" altLang="en-US" dirty="0"/>
              <a:t>巻、第</a:t>
            </a:r>
            <a:r>
              <a:rPr kumimoji="1" lang="en-US" altLang="ja-JP" dirty="0"/>
              <a:t>4</a:t>
            </a:r>
            <a:r>
              <a:rPr kumimoji="1" lang="ja-JP" altLang="en-US" dirty="0"/>
              <a:t>号、</a:t>
            </a:r>
            <a:r>
              <a:rPr kumimoji="1" lang="en-US" altLang="ja-JP" dirty="0"/>
              <a:t>pp.1-9.</a:t>
            </a:r>
          </a:p>
          <a:p>
            <a:pPr marL="0" indent="0">
              <a:buNone/>
            </a:pPr>
            <a:r>
              <a:rPr kumimoji="1" lang="ja-JP" altLang="en-US" dirty="0"/>
              <a:t>・伊藤敬介、萩島誠治、諏訪部貴嗣 著「新・証券投資論</a:t>
            </a:r>
            <a:r>
              <a:rPr kumimoji="1" lang="en-US" altLang="ja-JP" dirty="0"/>
              <a:t>Ⅱ</a:t>
            </a:r>
            <a:r>
              <a:rPr kumimoji="1" lang="ja-JP" altLang="en-US" dirty="0"/>
              <a:t>　実務編」</a:t>
            </a:r>
            <a:r>
              <a:rPr lang="ja-JP" altLang="en-US" dirty="0"/>
              <a:t>日本経済新聞出版社</a:t>
            </a:r>
            <a:endParaRPr kumimoji="1" lang="en-US" altLang="ja-JP" dirty="0"/>
          </a:p>
          <a:p>
            <a:pPr marL="0" indent="0">
              <a:buNone/>
            </a:pPr>
            <a:r>
              <a:rPr lang="ja-JP" altLang="en-US" dirty="0"/>
              <a:t>・</a:t>
            </a:r>
            <a:r>
              <a:rPr lang="en-US" altLang="ja-JP" dirty="0">
                <a:hlinkClick r:id="rId2"/>
              </a:rPr>
              <a:t>https://finance.yahoo.co.jp/</a:t>
            </a:r>
            <a:r>
              <a:rPr lang="ja-JP" altLang="en-US" dirty="0"/>
              <a:t>　（</a:t>
            </a:r>
            <a:r>
              <a:rPr lang="en-US" altLang="ja-JP" dirty="0"/>
              <a:t>Yahoo!</a:t>
            </a:r>
            <a:r>
              <a:rPr lang="ja-JP" altLang="en-US" dirty="0"/>
              <a:t>ファイナンス）</a:t>
            </a:r>
            <a:endParaRPr lang="en-US" altLang="ja-JP" dirty="0"/>
          </a:p>
          <a:p>
            <a:pPr marL="0" indent="0">
              <a:buNone/>
            </a:pPr>
            <a:r>
              <a:rPr kumimoji="1" lang="ja-JP" altLang="en-US" dirty="0"/>
              <a:t>・</a:t>
            </a:r>
            <a:r>
              <a:rPr kumimoji="1" lang="en-US" altLang="ja-JP" dirty="0">
                <a:hlinkClick r:id="rId3"/>
              </a:rPr>
              <a:t>http://finquest.nikkeidb.or.jp/ver2/online/</a:t>
            </a:r>
            <a:r>
              <a:rPr kumimoji="1" lang="ja-JP" altLang="en-US" dirty="0"/>
              <a:t>　（日経</a:t>
            </a:r>
            <a:r>
              <a:rPr lang="en-US" altLang="ja-JP" dirty="0"/>
              <a:t>FinancialQUEST</a:t>
            </a:r>
            <a:r>
              <a:rPr kumimoji="1" lang="ja-JP" altLang="en-US" dirty="0"/>
              <a:t>）</a:t>
            </a:r>
            <a:endParaRPr lang="en-US" altLang="ja-JP" dirty="0"/>
          </a:p>
          <a:p>
            <a:pPr marL="0" indent="0">
              <a:buNone/>
            </a:pPr>
            <a:r>
              <a:rPr lang="ja-JP" altLang="en-US" dirty="0"/>
              <a:t>・</a:t>
            </a:r>
            <a:r>
              <a:rPr lang="en-US" altLang="ja-JP" dirty="0">
                <a:hlinkClick r:id="rId4"/>
              </a:rPr>
              <a:t>https://indexes.nikkei.co.jp/nkave</a:t>
            </a:r>
            <a:r>
              <a:rPr lang="ja-JP" altLang="en-US" dirty="0"/>
              <a:t>　（日経平均プロフィル）</a:t>
            </a:r>
            <a:endParaRPr lang="en-US" altLang="ja-JP" dirty="0"/>
          </a:p>
          <a:p>
            <a:pPr marL="0" indent="0">
              <a:buNone/>
            </a:pPr>
            <a:r>
              <a:rPr kumimoji="1" lang="ja-JP" altLang="en-US" dirty="0"/>
              <a:t>・</a:t>
            </a:r>
            <a:r>
              <a:rPr kumimoji="1" lang="en-US" altLang="ja-JP" dirty="0">
                <a:hlinkClick r:id="rId5"/>
              </a:rPr>
              <a:t>https://minkabu.jp/</a:t>
            </a:r>
            <a:r>
              <a:rPr kumimoji="1" lang="ja-JP" altLang="en-US" dirty="0"/>
              <a:t>　（みんなの株式）</a:t>
            </a:r>
            <a:endParaRPr kumimoji="1" lang="en-US" altLang="ja-JP" dirty="0"/>
          </a:p>
          <a:p>
            <a:pPr marL="0" indent="0">
              <a:buNone/>
            </a:pPr>
            <a:r>
              <a:rPr lang="ja-JP" altLang="en-US" dirty="0"/>
              <a:t>・</a:t>
            </a:r>
            <a:r>
              <a:rPr lang="en-US" altLang="ja-JP" dirty="0">
                <a:hlinkClick r:id="rId6"/>
              </a:rPr>
              <a:t>https://www.meti.go.jp/</a:t>
            </a:r>
            <a:r>
              <a:rPr lang="ja-JP" altLang="en-US" dirty="0"/>
              <a:t>　（経済産業省ホームページ）</a:t>
            </a:r>
            <a:endParaRPr lang="en-US" altLang="ja-JP" dirty="0"/>
          </a:p>
          <a:p>
            <a:pPr marL="0" indent="0">
              <a:buNone/>
              <a:tabLst>
                <a:tab pos="1114425" algn="l"/>
              </a:tabLst>
            </a:pPr>
            <a:r>
              <a:rPr lang="ja-JP" altLang="en-US" sz="1600" dirty="0"/>
              <a:t>・</a:t>
            </a:r>
            <a:r>
              <a:rPr lang="en-US" altLang="ja-JP" sz="1700" u="sng" kern="100" dirty="0">
                <a:solidFill>
                  <a:srgbClr val="0563C1"/>
                </a:solidFill>
                <a:effectLst/>
                <a:latin typeface="+mn-ea"/>
                <a:cs typeface="Times New Roman" panose="02020603050405020304" pitchFamily="18" charset="0"/>
                <a:hlinkClick r:id="rId7"/>
              </a:rPr>
              <a:t>https://www.jpx.co.jp/</a:t>
            </a:r>
            <a:r>
              <a:rPr lang="ja-JP" altLang="ja-JP" sz="1700" kern="100" dirty="0">
                <a:effectLst/>
                <a:latin typeface="+mn-ea"/>
                <a:cs typeface="Times New Roman" panose="02020603050405020304" pitchFamily="18" charset="0"/>
              </a:rPr>
              <a:t>　</a:t>
            </a:r>
            <a:r>
              <a:rPr lang="ja-JP" altLang="en-US" sz="1800" kern="100" dirty="0">
                <a:effectLst/>
                <a:latin typeface="+mn-ea"/>
                <a:cs typeface="Times New Roman" panose="02020603050405020304" pitchFamily="18" charset="0"/>
              </a:rPr>
              <a:t>（日本取引所グループホームページ）</a:t>
            </a:r>
            <a:endParaRPr kumimoji="1" lang="en-US" altLang="ja-JP" sz="1600" dirty="0">
              <a:latin typeface="+mn-ea"/>
            </a:endParaRPr>
          </a:p>
          <a:p>
            <a:pPr marL="0" indent="0">
              <a:buNone/>
            </a:pPr>
            <a:r>
              <a:rPr lang="ja-JP" altLang="en-US" dirty="0"/>
              <a:t>・各企業の決算短信</a:t>
            </a:r>
            <a:endParaRPr kumimoji="1" lang="en-US" altLang="ja-JP" dirty="0"/>
          </a:p>
        </p:txBody>
      </p:sp>
    </p:spTree>
    <p:extLst>
      <p:ext uri="{BB962C8B-B14F-4D97-AF65-F5344CB8AC3E}">
        <p14:creationId xmlns:p14="http://schemas.microsoft.com/office/powerpoint/2010/main" val="237350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9F03B8-36B4-46E3-873D-178E5D8D3DCC}"/>
              </a:ext>
            </a:extLst>
          </p:cNvPr>
          <p:cNvSpPr>
            <a:spLocks noGrp="1"/>
          </p:cNvSpPr>
          <p:nvPr>
            <p:ph type="title"/>
          </p:nvPr>
        </p:nvSpPr>
        <p:spPr/>
        <p:txBody>
          <a:bodyPr/>
          <a:lstStyle/>
          <a:p>
            <a:r>
              <a:rPr kumimoji="1" lang="ja-JP" altLang="en-US" dirty="0"/>
              <a:t>はじめに</a:t>
            </a:r>
          </a:p>
        </p:txBody>
      </p:sp>
      <p:sp>
        <p:nvSpPr>
          <p:cNvPr id="3" name="コンテンツ プレースホルダー 2">
            <a:extLst>
              <a:ext uri="{FF2B5EF4-FFF2-40B4-BE49-F238E27FC236}">
                <a16:creationId xmlns:a16="http://schemas.microsoft.com/office/drawing/2014/main" id="{6EBAAABB-237B-43E3-A5E9-1133D9338EFD}"/>
              </a:ext>
            </a:extLst>
          </p:cNvPr>
          <p:cNvSpPr>
            <a:spLocks noGrp="1"/>
          </p:cNvSpPr>
          <p:nvPr>
            <p:ph idx="1"/>
          </p:nvPr>
        </p:nvSpPr>
        <p:spPr/>
        <p:txBody>
          <a:bodyPr>
            <a:normAutofit/>
          </a:bodyPr>
          <a:lstStyle/>
          <a:p>
            <a:pPr marL="0" indent="0">
              <a:buNone/>
            </a:pPr>
            <a:r>
              <a:rPr kumimoji="1" lang="ja-JP" altLang="en-US" sz="2400" dirty="0"/>
              <a:t>講義では市場アノマリーの一つとして割安株効果を学習した。割安株効果が知られ渡ってもその効果は失われていないとされており、私たちにとって最も身近な株価指数と言っても過言ではない日経平均株価の登録銘柄に対してバリュー投資をおこなった場合、割安株効果は観測できるのか（バリュー投資の有効であるのか）を検証した。</a:t>
            </a:r>
          </a:p>
        </p:txBody>
      </p:sp>
    </p:spTree>
    <p:extLst>
      <p:ext uri="{BB962C8B-B14F-4D97-AF65-F5344CB8AC3E}">
        <p14:creationId xmlns:p14="http://schemas.microsoft.com/office/powerpoint/2010/main" val="77165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EA2D3B-41CB-44BD-A536-2A178B933420}"/>
              </a:ext>
            </a:extLst>
          </p:cNvPr>
          <p:cNvSpPr>
            <a:spLocks noGrp="1"/>
          </p:cNvSpPr>
          <p:nvPr>
            <p:ph type="title"/>
          </p:nvPr>
        </p:nvSpPr>
        <p:spPr/>
        <p:txBody>
          <a:bodyPr/>
          <a:lstStyle/>
          <a:p>
            <a:r>
              <a:rPr kumimoji="1" lang="en-US" altLang="ja-JP" dirty="0"/>
              <a:t>1</a:t>
            </a:r>
            <a:r>
              <a:rPr kumimoji="1" lang="ja-JP" altLang="en-US" dirty="0"/>
              <a:t>．分析期間・分析対象</a:t>
            </a:r>
          </a:p>
        </p:txBody>
      </p:sp>
      <p:sp>
        <p:nvSpPr>
          <p:cNvPr id="3" name="コンテンツ プレースホルダー 2">
            <a:extLst>
              <a:ext uri="{FF2B5EF4-FFF2-40B4-BE49-F238E27FC236}">
                <a16:creationId xmlns:a16="http://schemas.microsoft.com/office/drawing/2014/main" id="{603DA895-0055-4F33-83A5-215538457998}"/>
              </a:ext>
            </a:extLst>
          </p:cNvPr>
          <p:cNvSpPr>
            <a:spLocks noGrp="1"/>
          </p:cNvSpPr>
          <p:nvPr>
            <p:ph idx="1"/>
          </p:nvPr>
        </p:nvSpPr>
        <p:spPr/>
        <p:txBody>
          <a:bodyPr/>
          <a:lstStyle/>
          <a:p>
            <a:r>
              <a:rPr kumimoji="1" lang="ja-JP" altLang="en-US" dirty="0"/>
              <a:t>分析対象は</a:t>
            </a:r>
            <a:r>
              <a:rPr kumimoji="1" lang="en-US" altLang="ja-JP" dirty="0"/>
              <a:t>2010</a:t>
            </a:r>
            <a:r>
              <a:rPr kumimoji="1" lang="ja-JP" altLang="en-US" dirty="0"/>
              <a:t>年～</a:t>
            </a:r>
            <a:r>
              <a:rPr kumimoji="1" lang="en-US" altLang="ja-JP" dirty="0"/>
              <a:t>2020</a:t>
            </a:r>
            <a:r>
              <a:rPr kumimoji="1" lang="ja-JP" altLang="en-US" dirty="0"/>
              <a:t>年の各年度の日経平均株価登録銘柄</a:t>
            </a:r>
            <a:endParaRPr kumimoji="1" lang="en-US" altLang="ja-JP" dirty="0"/>
          </a:p>
          <a:p>
            <a:pPr marL="0" indent="0">
              <a:buNone/>
            </a:pPr>
            <a:r>
              <a:rPr lang="ja-JP" altLang="en-US" dirty="0"/>
              <a:t>→毎年</a:t>
            </a:r>
            <a:r>
              <a:rPr lang="en-US" altLang="ja-JP" dirty="0"/>
              <a:t>8</a:t>
            </a:r>
            <a:r>
              <a:rPr lang="ja-JP" altLang="en-US" dirty="0"/>
              <a:t>月末を投資開始日とし、翌年</a:t>
            </a:r>
            <a:r>
              <a:rPr lang="en-US" altLang="ja-JP" dirty="0"/>
              <a:t>8</a:t>
            </a:r>
            <a:r>
              <a:rPr lang="ja-JP" altLang="en-US" dirty="0"/>
              <a:t>月末を投資終了日とする。各年</a:t>
            </a:r>
            <a:r>
              <a:rPr lang="en-US" altLang="ja-JP" dirty="0"/>
              <a:t>8</a:t>
            </a:r>
            <a:r>
              <a:rPr lang="ja-JP" altLang="en-US" dirty="0"/>
              <a:t>月末に日経　平均に登録されている銘柄がその年度の投資対象となる</a:t>
            </a:r>
            <a:endParaRPr lang="en-US" altLang="ja-JP" dirty="0"/>
          </a:p>
          <a:p>
            <a:pPr marL="0" indent="0">
              <a:buNone/>
            </a:pPr>
            <a:r>
              <a:rPr lang="ja-JP" altLang="en-US" dirty="0"/>
              <a:t>→</a:t>
            </a:r>
            <a:r>
              <a:rPr lang="en-US" altLang="ja-JP" dirty="0"/>
              <a:t>8</a:t>
            </a:r>
            <a:r>
              <a:rPr lang="ja-JP" altLang="en-US" dirty="0"/>
              <a:t>月末終値を使用し年次リターンを計算する</a:t>
            </a:r>
            <a:endParaRPr lang="en-US" altLang="ja-JP" dirty="0"/>
          </a:p>
          <a:p>
            <a:pPr marL="0" indent="0">
              <a:buNone/>
            </a:pPr>
            <a:endParaRPr lang="en-US" altLang="ja-JP" dirty="0"/>
          </a:p>
          <a:p>
            <a:pPr marL="0" indent="0">
              <a:buNone/>
            </a:pPr>
            <a:r>
              <a:rPr lang="ja-JP" altLang="en-US" dirty="0"/>
              <a:t>（例）</a:t>
            </a:r>
            <a:r>
              <a:rPr lang="en-US" altLang="ja-JP" dirty="0"/>
              <a:t>2020</a:t>
            </a:r>
            <a:r>
              <a:rPr lang="ja-JP" altLang="en-US" dirty="0"/>
              <a:t>年度の場合</a:t>
            </a:r>
            <a:endParaRPr lang="en-US" altLang="ja-JP" dirty="0"/>
          </a:p>
          <a:p>
            <a:pPr marL="0" indent="0">
              <a:buNone/>
            </a:pPr>
            <a:r>
              <a:rPr lang="ja-JP" altLang="en-US" sz="1600" dirty="0"/>
              <a:t>投資開始：</a:t>
            </a:r>
            <a:r>
              <a:rPr lang="en-US" altLang="ja-JP" sz="1600" dirty="0"/>
              <a:t>2019</a:t>
            </a:r>
            <a:r>
              <a:rPr lang="ja-JP" altLang="en-US" sz="1600" dirty="0"/>
              <a:t>年</a:t>
            </a:r>
            <a:r>
              <a:rPr lang="en-US" altLang="ja-JP" sz="1600" dirty="0"/>
              <a:t>8</a:t>
            </a:r>
            <a:r>
              <a:rPr lang="ja-JP" altLang="en-US" sz="1600" dirty="0"/>
              <a:t>月末　投資終了：</a:t>
            </a:r>
            <a:r>
              <a:rPr lang="en-US" altLang="ja-JP" sz="1600" dirty="0"/>
              <a:t>2020</a:t>
            </a:r>
            <a:r>
              <a:rPr lang="ja-JP" altLang="en-US" sz="1600" dirty="0"/>
              <a:t>年</a:t>
            </a:r>
            <a:r>
              <a:rPr lang="en-US" altLang="ja-JP" sz="1600" dirty="0"/>
              <a:t>8</a:t>
            </a:r>
            <a:r>
              <a:rPr lang="ja-JP" altLang="en-US" sz="1600" dirty="0"/>
              <a:t>月末</a:t>
            </a:r>
            <a:endParaRPr lang="en-US" altLang="ja-JP" sz="1600" dirty="0"/>
          </a:p>
          <a:p>
            <a:pPr marL="0" indent="0">
              <a:buNone/>
            </a:pPr>
            <a:r>
              <a:rPr lang="ja-JP" altLang="en-US" sz="1600" dirty="0"/>
              <a:t>投資対象：</a:t>
            </a:r>
            <a:r>
              <a:rPr lang="en-US" altLang="ja-JP" sz="1600" dirty="0"/>
              <a:t>2019</a:t>
            </a:r>
            <a:r>
              <a:rPr lang="ja-JP" altLang="en-US" sz="1600" dirty="0"/>
              <a:t>年</a:t>
            </a:r>
            <a:r>
              <a:rPr lang="en-US" altLang="ja-JP" sz="1600" dirty="0"/>
              <a:t>8</a:t>
            </a:r>
            <a:r>
              <a:rPr lang="ja-JP" altLang="en-US" sz="1600" dirty="0"/>
              <a:t>月末時点で日経平均株価に登録されている銘柄</a:t>
            </a:r>
            <a:endParaRPr lang="en-US" altLang="ja-JP" sz="900" dirty="0"/>
          </a:p>
          <a:p>
            <a:pPr marL="0" indent="0">
              <a:buNone/>
            </a:pPr>
            <a:r>
              <a:rPr lang="ja-JP" altLang="en-US" sz="1600" dirty="0"/>
              <a:t>年次リターン（％）＝｛（</a:t>
            </a:r>
            <a:r>
              <a:rPr lang="en-US" altLang="ja-JP" sz="1600" dirty="0"/>
              <a:t>2020</a:t>
            </a:r>
            <a:r>
              <a:rPr lang="ja-JP" altLang="en-US" sz="1600" dirty="0"/>
              <a:t>年</a:t>
            </a:r>
            <a:r>
              <a:rPr lang="en-US" altLang="ja-JP" sz="1600" dirty="0"/>
              <a:t>8</a:t>
            </a:r>
            <a:r>
              <a:rPr lang="ja-JP" altLang="en-US" sz="1600" dirty="0"/>
              <a:t>月末終値－</a:t>
            </a:r>
            <a:r>
              <a:rPr lang="en-US" altLang="ja-JP" sz="1600" dirty="0"/>
              <a:t>2019</a:t>
            </a:r>
            <a:r>
              <a:rPr lang="ja-JP" altLang="en-US" sz="1600" dirty="0"/>
              <a:t>年</a:t>
            </a:r>
            <a:r>
              <a:rPr lang="en-US" altLang="ja-JP" sz="1600" dirty="0"/>
              <a:t>8</a:t>
            </a:r>
            <a:r>
              <a:rPr lang="ja-JP" altLang="en-US" sz="1600" dirty="0"/>
              <a:t>月末終値）</a:t>
            </a:r>
            <a:r>
              <a:rPr lang="en-US" altLang="ja-JP" sz="1600" dirty="0"/>
              <a:t>/2019</a:t>
            </a:r>
            <a:r>
              <a:rPr lang="ja-JP" altLang="en-US" sz="1600" dirty="0"/>
              <a:t>年</a:t>
            </a:r>
            <a:r>
              <a:rPr lang="en-US" altLang="ja-JP" sz="1600" dirty="0"/>
              <a:t>8</a:t>
            </a:r>
            <a:r>
              <a:rPr lang="ja-JP" altLang="en-US" sz="1600" dirty="0"/>
              <a:t>月末終値｝</a:t>
            </a:r>
            <a:r>
              <a:rPr lang="en-US" altLang="ja-JP" sz="1600" dirty="0"/>
              <a:t>×100</a:t>
            </a:r>
          </a:p>
          <a:p>
            <a:pPr marL="0" indent="0">
              <a:buNone/>
            </a:pPr>
            <a:endParaRPr kumimoji="1" lang="en-US" altLang="ja-JP" dirty="0"/>
          </a:p>
        </p:txBody>
      </p:sp>
    </p:spTree>
    <p:extLst>
      <p:ext uri="{BB962C8B-B14F-4D97-AF65-F5344CB8AC3E}">
        <p14:creationId xmlns:p14="http://schemas.microsoft.com/office/powerpoint/2010/main" val="261021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F7A26C-02FC-48EF-B554-FD989D05E9E1}"/>
              </a:ext>
            </a:extLst>
          </p:cNvPr>
          <p:cNvSpPr>
            <a:spLocks noGrp="1"/>
          </p:cNvSpPr>
          <p:nvPr>
            <p:ph type="title"/>
          </p:nvPr>
        </p:nvSpPr>
        <p:spPr/>
        <p:txBody>
          <a:bodyPr/>
          <a:lstStyle/>
          <a:p>
            <a:r>
              <a:rPr kumimoji="1" lang="en-US" altLang="ja-JP" dirty="0"/>
              <a:t>2-1</a:t>
            </a:r>
            <a:r>
              <a:rPr kumimoji="1" lang="ja-JP" altLang="en-US" dirty="0"/>
              <a:t>．分析に使用する財務データ</a:t>
            </a:r>
          </a:p>
        </p:txBody>
      </p:sp>
      <p:sp>
        <p:nvSpPr>
          <p:cNvPr id="3" name="コンテンツ プレースホルダー 2">
            <a:extLst>
              <a:ext uri="{FF2B5EF4-FFF2-40B4-BE49-F238E27FC236}">
                <a16:creationId xmlns:a16="http://schemas.microsoft.com/office/drawing/2014/main" id="{86B608C3-0171-4765-A015-72B3E0671EAE}"/>
              </a:ext>
            </a:extLst>
          </p:cNvPr>
          <p:cNvSpPr>
            <a:spLocks noGrp="1"/>
          </p:cNvSpPr>
          <p:nvPr>
            <p:ph idx="1"/>
          </p:nvPr>
        </p:nvSpPr>
        <p:spPr/>
        <p:txBody>
          <a:bodyPr>
            <a:normAutofit fontScale="92500"/>
          </a:body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割安株選定に使用する投資指標</a:t>
            </a:r>
            <a:endPar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→予想</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PER</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PBR</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、予想</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DY</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（配当利回り）に加えてこれらの</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3</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指標を加味した総合ランクを用いる</a:t>
            </a:r>
            <a:endPar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→投資開始時点である</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8</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月末終値と財務データ（予想</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EPS</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BPS</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、予想</a:t>
            </a:r>
            <a:r>
              <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DPS</a:t>
            </a:r>
            <a:r>
              <a:rPr kumimoji="1" lang="ja-JP" altLang="en-US"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）を使用し投資指標を計算</a:t>
            </a:r>
            <a:endParaRPr kumimoji="1" lang="en-US" altLang="ja-JP" sz="2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endParaRPr>
          </a:p>
          <a:p>
            <a:r>
              <a:rPr kumimoji="1" lang="ja-JP" altLang="en-US" sz="2000" dirty="0"/>
              <a:t>予想</a:t>
            </a:r>
            <a:r>
              <a:rPr kumimoji="1" lang="en-US" altLang="ja-JP" sz="2000" dirty="0"/>
              <a:t>EPS</a:t>
            </a:r>
            <a:r>
              <a:rPr kumimoji="1" lang="ja-JP" altLang="en-US" sz="2000" dirty="0"/>
              <a:t>、</a:t>
            </a:r>
            <a:r>
              <a:rPr kumimoji="1" lang="en-US" altLang="ja-JP" sz="2000" dirty="0"/>
              <a:t>BPS</a:t>
            </a:r>
            <a:r>
              <a:rPr kumimoji="1" lang="ja-JP" altLang="en-US" sz="2000" dirty="0"/>
              <a:t>、予想</a:t>
            </a:r>
            <a:r>
              <a:rPr kumimoji="1" lang="en-US" altLang="ja-JP" sz="2000" dirty="0"/>
              <a:t>DPS</a:t>
            </a:r>
            <a:r>
              <a:rPr kumimoji="1" lang="ja-JP" altLang="en-US" sz="2000" dirty="0"/>
              <a:t>について</a:t>
            </a:r>
            <a:endParaRPr kumimoji="1" lang="en-US" altLang="ja-JP" sz="2000" dirty="0"/>
          </a:p>
          <a:p>
            <a:pPr marL="0" indent="0">
              <a:buNone/>
            </a:pPr>
            <a:r>
              <a:rPr lang="ja-JP" altLang="en-US" sz="2000" dirty="0"/>
              <a:t>→予想</a:t>
            </a:r>
            <a:r>
              <a:rPr lang="en-US" altLang="ja-JP" sz="2000" dirty="0"/>
              <a:t>EPS</a:t>
            </a:r>
            <a:r>
              <a:rPr lang="ja-JP" altLang="en-US" sz="2000" dirty="0"/>
              <a:t>、予想</a:t>
            </a:r>
            <a:r>
              <a:rPr lang="en-US" altLang="ja-JP" sz="2000" dirty="0"/>
              <a:t>DPS</a:t>
            </a:r>
            <a:r>
              <a:rPr lang="ja-JP" altLang="en-US" sz="2000" dirty="0"/>
              <a:t>は投資開始時点を含む決算期の予想のものを使用</a:t>
            </a:r>
            <a:endParaRPr lang="en-US" altLang="ja-JP" sz="2000" dirty="0"/>
          </a:p>
          <a:p>
            <a:pPr marL="0" indent="0">
              <a:buNone/>
            </a:pPr>
            <a:r>
              <a:rPr kumimoji="1" lang="ja-JP" altLang="en-US" sz="2000" dirty="0"/>
              <a:t>→</a:t>
            </a:r>
            <a:r>
              <a:rPr kumimoji="1" lang="en-US" altLang="ja-JP" sz="2000" dirty="0"/>
              <a:t>BPS</a:t>
            </a:r>
            <a:r>
              <a:rPr kumimoji="1" lang="ja-JP" altLang="en-US" sz="2000" dirty="0"/>
              <a:t>は投資開始時点から見て直近の本決算で発表された実績のものを使用</a:t>
            </a:r>
            <a:endParaRPr kumimoji="1" lang="en-US" altLang="ja-JP" sz="2000" dirty="0"/>
          </a:p>
          <a:p>
            <a:pPr marL="0" indent="0">
              <a:buNone/>
            </a:pPr>
            <a:r>
              <a:rPr lang="ja-JP" altLang="en-US" sz="2000" dirty="0"/>
              <a:t>→予想</a:t>
            </a:r>
            <a:r>
              <a:rPr lang="en-US" altLang="ja-JP" sz="2000" dirty="0"/>
              <a:t>DPS</a:t>
            </a:r>
            <a:r>
              <a:rPr lang="ja-JP" altLang="en-US" sz="2000" dirty="0"/>
              <a:t>に限り、取得が難しい場合は前期の実績</a:t>
            </a:r>
            <a:r>
              <a:rPr lang="en-US" altLang="ja-JP" sz="2000" dirty="0"/>
              <a:t>DPS</a:t>
            </a:r>
            <a:r>
              <a:rPr lang="ja-JP" altLang="en-US" sz="2000" dirty="0"/>
              <a:t>で代用する</a:t>
            </a:r>
            <a:endParaRPr lang="en-US" altLang="ja-JP" sz="2000" dirty="0"/>
          </a:p>
          <a:p>
            <a:pPr marL="0" indent="0">
              <a:buNone/>
            </a:pPr>
            <a:r>
              <a:rPr kumimoji="1" lang="ja-JP" altLang="en-US" sz="2000" dirty="0"/>
              <a:t>→</a:t>
            </a:r>
            <a:r>
              <a:rPr lang="ja-JP" altLang="en-US" sz="2000" dirty="0"/>
              <a:t>財務データが未発表等の理由で取得できない場合分析対象外とする</a:t>
            </a:r>
            <a:endParaRPr kumimoji="1" lang="ja-JP" altLang="en-US" sz="2000" dirty="0"/>
          </a:p>
        </p:txBody>
      </p:sp>
    </p:spTree>
    <p:extLst>
      <p:ext uri="{BB962C8B-B14F-4D97-AF65-F5344CB8AC3E}">
        <p14:creationId xmlns:p14="http://schemas.microsoft.com/office/powerpoint/2010/main" val="3913523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593910-FE8E-489E-8A33-ACA333BE1B3D}"/>
              </a:ext>
            </a:extLst>
          </p:cNvPr>
          <p:cNvSpPr>
            <a:spLocks noGrp="1"/>
          </p:cNvSpPr>
          <p:nvPr>
            <p:ph type="title"/>
          </p:nvPr>
        </p:nvSpPr>
        <p:spPr/>
        <p:txBody>
          <a:bodyPr/>
          <a:lstStyle/>
          <a:p>
            <a:r>
              <a:rPr lang="en-US" altLang="ja-JP" dirty="0"/>
              <a:t>2-2</a:t>
            </a:r>
            <a:r>
              <a:rPr lang="ja-JP" altLang="en-US" dirty="0"/>
              <a:t>．データの取得について</a:t>
            </a:r>
            <a:endParaRPr kumimoji="1" lang="ja-JP" altLang="en-US" dirty="0"/>
          </a:p>
        </p:txBody>
      </p:sp>
      <p:sp>
        <p:nvSpPr>
          <p:cNvPr id="3" name="コンテンツ プレースホルダー 2">
            <a:extLst>
              <a:ext uri="{FF2B5EF4-FFF2-40B4-BE49-F238E27FC236}">
                <a16:creationId xmlns:a16="http://schemas.microsoft.com/office/drawing/2014/main" id="{18BE1B37-24AF-4889-99A9-6E6B0C6C2C73}"/>
              </a:ext>
            </a:extLst>
          </p:cNvPr>
          <p:cNvSpPr>
            <a:spLocks noGrp="1"/>
          </p:cNvSpPr>
          <p:nvPr>
            <p:ph idx="1"/>
          </p:nvPr>
        </p:nvSpPr>
        <p:spPr/>
        <p:txBody>
          <a:bodyPr/>
          <a:lstStyle/>
          <a:p>
            <a:r>
              <a:rPr kumimoji="1" lang="ja-JP" altLang="en-US" dirty="0"/>
              <a:t>日経</a:t>
            </a:r>
            <a:r>
              <a:rPr kumimoji="1" lang="en-US" altLang="ja-JP" dirty="0"/>
              <a:t>FinancialQUEST</a:t>
            </a:r>
            <a:r>
              <a:rPr kumimoji="1" lang="ja-JP" altLang="en-US" dirty="0"/>
              <a:t>を使用するが、取得できない場合個別企業の決算短信を参照</a:t>
            </a:r>
            <a:endParaRPr kumimoji="1" lang="en-US" altLang="ja-JP" dirty="0"/>
          </a:p>
          <a:p>
            <a:r>
              <a:rPr kumimoji="1" lang="ja-JP" altLang="en-US" dirty="0"/>
              <a:t>財務データは連結決算のものを優先的に使用</a:t>
            </a:r>
            <a:endParaRPr lang="en-US" altLang="ja-JP" dirty="0"/>
          </a:p>
          <a:p>
            <a:r>
              <a:rPr kumimoji="1" lang="ja-JP" altLang="en-US" dirty="0"/>
              <a:t>会計基準については日本基準、</a:t>
            </a:r>
            <a:r>
              <a:rPr kumimoji="1" lang="en-US" altLang="ja-JP" dirty="0"/>
              <a:t>SEC</a:t>
            </a:r>
            <a:r>
              <a:rPr kumimoji="1" lang="ja-JP" altLang="en-US" dirty="0"/>
              <a:t>基準、</a:t>
            </a:r>
            <a:r>
              <a:rPr kumimoji="1" lang="en-US" altLang="ja-JP" dirty="0"/>
              <a:t>IFRS</a:t>
            </a:r>
            <a:r>
              <a:rPr kumimoji="1" lang="ja-JP" altLang="en-US" dirty="0"/>
              <a:t>基準の順の優先度で採用する</a:t>
            </a:r>
            <a:endParaRPr kumimoji="1" lang="en-US" altLang="ja-JP" dirty="0"/>
          </a:p>
          <a:p>
            <a:r>
              <a:rPr lang="ja-JP" altLang="en-US" dirty="0"/>
              <a:t>投資指標の計算に使用する予想</a:t>
            </a:r>
            <a:r>
              <a:rPr lang="en-US" altLang="ja-JP" dirty="0"/>
              <a:t>EPS</a:t>
            </a:r>
            <a:r>
              <a:rPr lang="ja-JP" altLang="en-US" dirty="0"/>
              <a:t>、</a:t>
            </a:r>
            <a:r>
              <a:rPr lang="en-US" altLang="ja-JP" dirty="0"/>
              <a:t>BPS</a:t>
            </a:r>
            <a:r>
              <a:rPr lang="ja-JP" altLang="en-US" dirty="0"/>
              <a:t>、予想</a:t>
            </a:r>
            <a:r>
              <a:rPr lang="en-US" altLang="ja-JP" dirty="0"/>
              <a:t>DPS</a:t>
            </a:r>
            <a:r>
              <a:rPr lang="ja-JP" altLang="en-US" dirty="0"/>
              <a:t>は本決算時発表のものを使用する</a:t>
            </a:r>
            <a:endParaRPr kumimoji="1" lang="en-US" altLang="ja-JP" dirty="0"/>
          </a:p>
          <a:p>
            <a:endParaRPr kumimoji="1" lang="ja-JP" altLang="en-US" dirty="0"/>
          </a:p>
        </p:txBody>
      </p:sp>
    </p:spTree>
    <p:extLst>
      <p:ext uri="{BB962C8B-B14F-4D97-AF65-F5344CB8AC3E}">
        <p14:creationId xmlns:p14="http://schemas.microsoft.com/office/powerpoint/2010/main" val="3768073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7059A1-2560-49D3-A3B0-B574B4B5242A}"/>
              </a:ext>
            </a:extLst>
          </p:cNvPr>
          <p:cNvSpPr>
            <a:spLocks noGrp="1"/>
          </p:cNvSpPr>
          <p:nvPr>
            <p:ph type="title"/>
          </p:nvPr>
        </p:nvSpPr>
        <p:spPr/>
        <p:txBody>
          <a:bodyPr/>
          <a:lstStyle/>
          <a:p>
            <a:r>
              <a:rPr kumimoji="1" lang="en-US" altLang="ja-JP" dirty="0"/>
              <a:t>3-1</a:t>
            </a:r>
            <a:r>
              <a:rPr kumimoji="1" lang="ja-JP" altLang="en-US" dirty="0"/>
              <a:t>．分析方法</a:t>
            </a:r>
          </a:p>
        </p:txBody>
      </p:sp>
      <p:sp>
        <p:nvSpPr>
          <p:cNvPr id="3" name="コンテンツ プレースホルダー 2">
            <a:extLst>
              <a:ext uri="{FF2B5EF4-FFF2-40B4-BE49-F238E27FC236}">
                <a16:creationId xmlns:a16="http://schemas.microsoft.com/office/drawing/2014/main" id="{1AC54840-F686-4788-B9BE-E62EC0A3DFEA}"/>
              </a:ext>
            </a:extLst>
          </p:cNvPr>
          <p:cNvSpPr>
            <a:spLocks noGrp="1"/>
          </p:cNvSpPr>
          <p:nvPr>
            <p:ph idx="1"/>
          </p:nvPr>
        </p:nvSpPr>
        <p:spPr/>
        <p:txBody>
          <a:bodyPr/>
          <a:lstStyle/>
          <a:p>
            <a:pPr>
              <a:buClr>
                <a:schemeClr val="tx1"/>
              </a:buClr>
              <a:buFont typeface="+mj-ea"/>
              <a:buAutoNum type="circleNumDbPlain"/>
            </a:pPr>
            <a:r>
              <a:rPr lang="ja-JP" altLang="en-US" dirty="0"/>
              <a:t>各年、指標を比較し割安な順にソート（並び替え）して</a:t>
            </a:r>
            <a:r>
              <a:rPr lang="en-US" altLang="ja-JP" dirty="0"/>
              <a:t>5</a:t>
            </a:r>
            <a:r>
              <a:rPr lang="ja-JP" altLang="en-US" dirty="0"/>
              <a:t>分位に分け</a:t>
            </a:r>
            <a:r>
              <a:rPr lang="en-US" altLang="ja-JP" dirty="0"/>
              <a:t>1</a:t>
            </a:r>
            <a:r>
              <a:rPr lang="ja-JP" altLang="en-US" dirty="0"/>
              <a:t>～</a:t>
            </a:r>
            <a:r>
              <a:rPr lang="en-US" altLang="ja-JP" dirty="0"/>
              <a:t>5</a:t>
            </a:r>
            <a:r>
              <a:rPr lang="ja-JP" altLang="en-US" dirty="0"/>
              <a:t>分位ポートフォリオを作成する</a:t>
            </a:r>
            <a:endParaRPr lang="en-US" altLang="ja-JP" dirty="0"/>
          </a:p>
          <a:p>
            <a:pPr>
              <a:buClr>
                <a:schemeClr val="tx1"/>
              </a:buClr>
              <a:buFont typeface="+mj-ea"/>
              <a:buAutoNum type="circleNumDbPlain"/>
            </a:pPr>
            <a:r>
              <a:rPr kumimoji="1" lang="en-US" altLang="ja-JP" dirty="0"/>
              <a:t>1</a:t>
            </a:r>
            <a:r>
              <a:rPr kumimoji="1" lang="ja-JP" altLang="en-US" dirty="0"/>
              <a:t>分位ポートフォリオを割安株ポートフォリオ、</a:t>
            </a:r>
            <a:r>
              <a:rPr kumimoji="1" lang="en-US" altLang="ja-JP" dirty="0"/>
              <a:t>5</a:t>
            </a:r>
            <a:r>
              <a:rPr kumimoji="1" lang="ja-JP" altLang="en-US" dirty="0"/>
              <a:t>分位ポートフォリオを割高株ポートフォリオとし、割安株ポートフォリオと割高株ポートフォリオの差であるバリュー・プレミアムを計算する</a:t>
            </a:r>
            <a:endParaRPr kumimoji="1" lang="en-US" altLang="ja-JP" dirty="0"/>
          </a:p>
          <a:p>
            <a:pPr>
              <a:buClr>
                <a:schemeClr val="tx1"/>
              </a:buClr>
              <a:buFont typeface="+mj-ea"/>
              <a:buAutoNum type="circleNumDbPlain"/>
            </a:pPr>
            <a:r>
              <a:rPr lang="ja-JP" altLang="en-US" dirty="0"/>
              <a:t>算出されたバリュー・プレミアムが有意な結果であるか検証するため、</a:t>
            </a:r>
            <a:r>
              <a:rPr lang="en-US" altLang="ja-JP" dirty="0"/>
              <a:t>1</a:t>
            </a:r>
            <a:r>
              <a:rPr lang="ja-JP" altLang="en-US" dirty="0"/>
              <a:t>分位の銘柄のリターンと</a:t>
            </a:r>
            <a:r>
              <a:rPr lang="en-US" altLang="ja-JP" dirty="0"/>
              <a:t>5</a:t>
            </a:r>
            <a:r>
              <a:rPr lang="ja-JP" altLang="en-US" dirty="0"/>
              <a:t>分位の銘柄のリターンについて平均の差のｔ検定をおこなう</a:t>
            </a:r>
            <a:endParaRPr lang="en-US" altLang="ja-JP" dirty="0"/>
          </a:p>
          <a:p>
            <a:pPr marL="0" indent="0">
              <a:buClr>
                <a:schemeClr val="tx1"/>
              </a:buClr>
              <a:buNone/>
            </a:pPr>
            <a:endParaRPr lang="en-US" altLang="ja-JP" dirty="0"/>
          </a:p>
          <a:p>
            <a:pPr marL="0" indent="0">
              <a:buClr>
                <a:schemeClr val="tx1"/>
              </a:buClr>
              <a:buNone/>
            </a:pPr>
            <a:r>
              <a:rPr kumimoji="1" lang="ja-JP" altLang="en-US" dirty="0"/>
              <a:t>①～③の手順を指標ごと、年度ごと（</a:t>
            </a:r>
            <a:r>
              <a:rPr kumimoji="1" lang="en-US" altLang="ja-JP" dirty="0"/>
              <a:t>4</a:t>
            </a:r>
            <a:r>
              <a:rPr kumimoji="1" lang="ja-JP" altLang="en-US" dirty="0"/>
              <a:t>指標</a:t>
            </a:r>
            <a:r>
              <a:rPr kumimoji="1" lang="en-US" altLang="ja-JP" dirty="0"/>
              <a:t>×10</a:t>
            </a:r>
            <a:r>
              <a:rPr kumimoji="1" lang="ja-JP" altLang="en-US" dirty="0"/>
              <a:t>年度分＝</a:t>
            </a:r>
            <a:r>
              <a:rPr kumimoji="1" lang="en-US" altLang="ja-JP" dirty="0"/>
              <a:t>40</a:t>
            </a:r>
            <a:r>
              <a:rPr kumimoji="1" lang="ja-JP" altLang="en-US" dirty="0"/>
              <a:t>回）おこなう</a:t>
            </a:r>
            <a:endParaRPr kumimoji="1" lang="en-US" altLang="ja-JP" dirty="0"/>
          </a:p>
        </p:txBody>
      </p:sp>
    </p:spTree>
    <p:extLst>
      <p:ext uri="{BB962C8B-B14F-4D97-AF65-F5344CB8AC3E}">
        <p14:creationId xmlns:p14="http://schemas.microsoft.com/office/powerpoint/2010/main" val="20946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E503B-C9AF-495D-A631-2CA7BD67699E}"/>
              </a:ext>
            </a:extLst>
          </p:cNvPr>
          <p:cNvSpPr>
            <a:spLocks noGrp="1"/>
          </p:cNvSpPr>
          <p:nvPr>
            <p:ph type="title"/>
          </p:nvPr>
        </p:nvSpPr>
        <p:spPr/>
        <p:txBody>
          <a:bodyPr/>
          <a:lstStyle/>
          <a:p>
            <a:r>
              <a:rPr kumimoji="1" lang="en-US" altLang="ja-JP" dirty="0"/>
              <a:t>3-2</a:t>
            </a:r>
            <a:r>
              <a:rPr kumimoji="1" lang="ja-JP" altLang="en-US" dirty="0"/>
              <a:t>．</a:t>
            </a:r>
            <a:r>
              <a:rPr kumimoji="1" lang="en-US" altLang="ja-JP" dirty="0"/>
              <a:t>5</a:t>
            </a:r>
            <a:r>
              <a:rPr kumimoji="1" lang="ja-JP" altLang="en-US" dirty="0"/>
              <a:t>分位への分け方</a:t>
            </a:r>
            <a:br>
              <a:rPr kumimoji="1" lang="en-US" altLang="ja-JP" dirty="0"/>
            </a:br>
            <a:r>
              <a:rPr kumimoji="1" lang="ja-JP" altLang="en-US" dirty="0"/>
              <a:t>～サンプル数が</a:t>
            </a:r>
            <a:r>
              <a:rPr kumimoji="1" lang="en-US" altLang="ja-JP" dirty="0"/>
              <a:t>5</a:t>
            </a:r>
            <a:r>
              <a:rPr kumimoji="1" lang="ja-JP" altLang="en-US" dirty="0"/>
              <a:t>で割り切れない場合～</a:t>
            </a:r>
          </a:p>
        </p:txBody>
      </p:sp>
      <p:sp>
        <p:nvSpPr>
          <p:cNvPr id="3" name="コンテンツ プレースホルダー 2">
            <a:extLst>
              <a:ext uri="{FF2B5EF4-FFF2-40B4-BE49-F238E27FC236}">
                <a16:creationId xmlns:a16="http://schemas.microsoft.com/office/drawing/2014/main" id="{3AFFC5EC-D45B-4EAC-B4F5-2ABC2033B4EE}"/>
              </a:ext>
            </a:extLst>
          </p:cNvPr>
          <p:cNvSpPr>
            <a:spLocks noGrp="1"/>
          </p:cNvSpPr>
          <p:nvPr>
            <p:ph idx="1"/>
          </p:nvPr>
        </p:nvSpPr>
        <p:spPr/>
        <p:txBody>
          <a:bodyPr/>
          <a:lstStyle/>
          <a:p>
            <a:pPr defTabSz="914400">
              <a:lnSpc>
                <a:spcPct val="90000"/>
              </a:lnSpc>
              <a:buSzTx/>
              <a:defRPr/>
            </a:pPr>
            <a:r>
              <a:rPr kumimoji="1" lang="ja-JP" altLang="en-US" sz="2000" b="0" i="0" u="none" strike="noStrike" kern="1200" cap="none" spc="0" normalizeH="0" baseline="0" noProof="0" dirty="0">
                <a:ln>
                  <a:noFill/>
                </a:ln>
                <a:effectLst/>
                <a:uLnTx/>
                <a:uFillTx/>
                <a:latin typeface="+mn-ea"/>
                <a:cs typeface="+mn-cs"/>
              </a:rPr>
              <a:t>サンプルの数が</a:t>
            </a:r>
            <a:r>
              <a:rPr kumimoji="1" lang="en-US" altLang="ja-JP" sz="2000" b="0" i="0" u="none" strike="noStrike" kern="1200" cap="none" spc="0" normalizeH="0" baseline="0" noProof="0" dirty="0">
                <a:ln>
                  <a:noFill/>
                </a:ln>
                <a:effectLst/>
                <a:uLnTx/>
                <a:uFillTx/>
                <a:latin typeface="+mn-ea"/>
                <a:cs typeface="+mn-cs"/>
              </a:rPr>
              <a:t>5</a:t>
            </a:r>
            <a:r>
              <a:rPr kumimoji="1" lang="ja-JP" altLang="en-US" sz="2000" b="0" i="0" u="none" strike="noStrike" kern="1200" cap="none" spc="0" normalizeH="0" baseline="0" noProof="0" dirty="0">
                <a:ln>
                  <a:noFill/>
                </a:ln>
                <a:effectLst/>
                <a:uLnTx/>
                <a:uFillTx/>
                <a:latin typeface="+mn-ea"/>
                <a:cs typeface="+mn-cs"/>
              </a:rPr>
              <a:t>で割り切れない場合は</a:t>
            </a:r>
            <a:r>
              <a:rPr kumimoji="1" lang="en-US" altLang="ja-JP" sz="2000" b="0" i="0" u="none" strike="noStrike" kern="1200" cap="none" spc="0" normalizeH="0" baseline="0" noProof="0" dirty="0">
                <a:ln>
                  <a:noFill/>
                </a:ln>
                <a:effectLst/>
                <a:uLnTx/>
                <a:uFillTx/>
                <a:latin typeface="+mn-ea"/>
                <a:cs typeface="+mn-cs"/>
              </a:rPr>
              <a:t>5</a:t>
            </a:r>
            <a:r>
              <a:rPr kumimoji="1" lang="ja-JP" altLang="en-US" sz="2000" b="0" i="0" u="none" strike="noStrike" kern="1200" cap="none" spc="0" normalizeH="0" baseline="0" noProof="0" dirty="0">
                <a:ln>
                  <a:noFill/>
                </a:ln>
                <a:effectLst/>
                <a:uLnTx/>
                <a:uFillTx/>
                <a:latin typeface="+mn-ea"/>
                <a:cs typeface="+mn-cs"/>
              </a:rPr>
              <a:t>の倍数に切り上げ、</a:t>
            </a:r>
            <a:r>
              <a:rPr kumimoji="1" lang="en-US" altLang="ja-JP" sz="2000" b="0" i="0" u="none" strike="noStrike" kern="1200" cap="none" spc="0" normalizeH="0" baseline="0" noProof="0" dirty="0">
                <a:ln>
                  <a:noFill/>
                </a:ln>
                <a:effectLst/>
                <a:uLnTx/>
                <a:uFillTx/>
                <a:latin typeface="+mn-ea"/>
                <a:cs typeface="+mn-cs"/>
              </a:rPr>
              <a:t>3</a:t>
            </a:r>
            <a:r>
              <a:rPr kumimoji="1" lang="ja-JP" altLang="en-US" sz="2000" b="0" i="0" u="none" strike="noStrike" kern="1200" cap="none" spc="0" normalizeH="0" baseline="0" noProof="0" dirty="0">
                <a:ln>
                  <a:noFill/>
                </a:ln>
                <a:effectLst/>
                <a:uLnTx/>
                <a:uFillTx/>
                <a:latin typeface="+mn-ea"/>
                <a:cs typeface="+mn-cs"/>
              </a:rPr>
              <a:t>分位で帳尻を合わせることとする</a:t>
            </a:r>
            <a:endParaRPr kumimoji="1" lang="en-US" altLang="ja-JP" sz="20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effectLst/>
                <a:uLnTx/>
                <a:uFillTx/>
                <a:latin typeface="+mn-ea"/>
                <a:cs typeface="+mn-cs"/>
              </a:rPr>
              <a:t>(</a:t>
            </a:r>
            <a:r>
              <a:rPr kumimoji="1" lang="ja-JP" altLang="en-US" sz="2000" b="0" i="0" u="none" strike="noStrike" kern="1200" cap="none" spc="0" normalizeH="0" baseline="0" noProof="0" dirty="0">
                <a:ln>
                  <a:noFill/>
                </a:ln>
                <a:effectLst/>
                <a:uLnTx/>
                <a:uFillTx/>
                <a:latin typeface="+mn-ea"/>
                <a:cs typeface="+mn-cs"/>
              </a:rPr>
              <a:t>例</a:t>
            </a:r>
            <a:r>
              <a:rPr kumimoji="1" lang="en-US" altLang="ja-JP" sz="2000" b="0" i="0" u="none" strike="noStrike" kern="1200" cap="none" spc="0" normalizeH="0" baseline="0" noProof="0" dirty="0">
                <a:ln>
                  <a:noFill/>
                </a:ln>
                <a:effectLst/>
                <a:uLnTx/>
                <a:uFillTx/>
                <a:latin typeface="+mn-ea"/>
                <a:cs typeface="+mn-cs"/>
              </a:rPr>
              <a:t>)</a:t>
            </a:r>
            <a:r>
              <a:rPr kumimoji="1" lang="ja-JP" altLang="en-US" sz="2000" b="0" i="0" u="none" strike="noStrike" kern="1200" cap="none" spc="0" normalizeH="0" baseline="0" noProof="0" dirty="0">
                <a:ln>
                  <a:noFill/>
                </a:ln>
                <a:effectLst/>
                <a:uLnTx/>
                <a:uFillTx/>
                <a:latin typeface="+mn-ea"/>
                <a:cs typeface="+mn-cs"/>
              </a:rPr>
              <a:t>サンプル総数が</a:t>
            </a:r>
            <a:r>
              <a:rPr kumimoji="1" lang="en-US" altLang="ja-JP" sz="2000" b="0" i="0" u="none" strike="noStrike" kern="1200" cap="none" spc="0" normalizeH="0" baseline="0" noProof="0" dirty="0">
                <a:ln>
                  <a:noFill/>
                </a:ln>
                <a:effectLst/>
                <a:uLnTx/>
                <a:uFillTx/>
                <a:latin typeface="+mn-ea"/>
                <a:cs typeface="+mn-cs"/>
              </a:rPr>
              <a:t>222</a:t>
            </a:r>
            <a:r>
              <a:rPr kumimoji="1" lang="ja-JP" altLang="en-US" sz="2000" b="0" i="0" u="none" strike="noStrike" kern="1200" cap="none" spc="0" normalizeH="0" baseline="0" noProof="0" dirty="0">
                <a:ln>
                  <a:noFill/>
                </a:ln>
                <a:effectLst/>
                <a:uLnTx/>
                <a:uFillTx/>
                <a:latin typeface="+mn-ea"/>
                <a:cs typeface="+mn-cs"/>
              </a:rPr>
              <a:t>のときの分け方</a:t>
            </a:r>
            <a:endParaRPr kumimoji="1" lang="en-US" altLang="ja-JP" sz="20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effectLst/>
                <a:uLnTx/>
                <a:uFillTx/>
                <a:latin typeface="+mn-ea"/>
                <a:cs typeface="+mn-cs"/>
              </a:rPr>
              <a:t>①</a:t>
            </a:r>
            <a:r>
              <a:rPr kumimoji="1" lang="en-US" altLang="ja-JP" sz="2000" b="0" i="0" u="none" strike="noStrike" kern="1200" cap="none" spc="0" normalizeH="0" baseline="0" noProof="0" dirty="0">
                <a:ln>
                  <a:noFill/>
                </a:ln>
                <a:effectLst/>
                <a:uLnTx/>
                <a:uFillTx/>
                <a:latin typeface="+mn-ea"/>
                <a:cs typeface="+mn-cs"/>
              </a:rPr>
              <a:t>222</a:t>
            </a:r>
            <a:r>
              <a:rPr kumimoji="1" lang="ja-JP" altLang="en-US" sz="2000" b="0" i="0" u="none" strike="noStrike" kern="1200" cap="none" spc="0" normalizeH="0" baseline="0" noProof="0" dirty="0">
                <a:ln>
                  <a:noFill/>
                </a:ln>
                <a:effectLst/>
                <a:uLnTx/>
                <a:uFillTx/>
                <a:latin typeface="+mn-ea"/>
                <a:cs typeface="+mn-cs"/>
              </a:rPr>
              <a:t>→</a:t>
            </a:r>
            <a:r>
              <a:rPr kumimoji="1" lang="en-US" altLang="ja-JP" sz="2000" b="0" i="0" u="none" strike="noStrike" kern="1200" cap="none" spc="0" normalizeH="0" baseline="0" noProof="0" dirty="0">
                <a:ln>
                  <a:noFill/>
                </a:ln>
                <a:effectLst/>
                <a:uLnTx/>
                <a:uFillTx/>
                <a:latin typeface="+mn-ea"/>
                <a:cs typeface="+mn-cs"/>
              </a:rPr>
              <a:t>225</a:t>
            </a:r>
            <a:r>
              <a:rPr kumimoji="1" lang="ja-JP" altLang="en-US" sz="2000" b="0" i="0" u="none" strike="noStrike" kern="1200" cap="none" spc="0" normalizeH="0" baseline="0" noProof="0" dirty="0">
                <a:ln>
                  <a:noFill/>
                </a:ln>
                <a:effectLst/>
                <a:uLnTx/>
                <a:uFillTx/>
                <a:latin typeface="+mn-ea"/>
                <a:cs typeface="+mn-cs"/>
              </a:rPr>
              <a:t>に繰り上げて</a:t>
            </a:r>
            <a:r>
              <a:rPr kumimoji="1" lang="en-US" altLang="ja-JP" sz="2000" b="0" i="0" u="none" strike="noStrike" kern="1200" cap="none" spc="0" normalizeH="0" baseline="0" noProof="0" dirty="0">
                <a:ln>
                  <a:noFill/>
                </a:ln>
                <a:effectLst/>
                <a:uLnTx/>
                <a:uFillTx/>
                <a:latin typeface="+mn-ea"/>
                <a:cs typeface="+mn-cs"/>
              </a:rPr>
              <a:t>5</a:t>
            </a:r>
            <a:r>
              <a:rPr kumimoji="1" lang="ja-JP" altLang="en-US" sz="2000" b="0" i="0" u="none" strike="noStrike" kern="1200" cap="none" spc="0" normalizeH="0" baseline="0" noProof="0" dirty="0">
                <a:ln>
                  <a:noFill/>
                </a:ln>
                <a:effectLst/>
                <a:uLnTx/>
                <a:uFillTx/>
                <a:latin typeface="+mn-ea"/>
                <a:cs typeface="+mn-cs"/>
              </a:rPr>
              <a:t>で割り、仮の</a:t>
            </a:r>
            <a:r>
              <a:rPr kumimoji="1" lang="en-US" altLang="ja-JP" sz="2000" b="0" i="0" u="none" strike="noStrike" kern="1200" cap="none" spc="0" normalizeH="0" baseline="0" noProof="0" dirty="0">
                <a:ln>
                  <a:noFill/>
                </a:ln>
                <a:effectLst/>
                <a:uLnTx/>
                <a:uFillTx/>
                <a:latin typeface="+mn-ea"/>
                <a:cs typeface="+mn-cs"/>
              </a:rPr>
              <a:t>1</a:t>
            </a:r>
            <a:r>
              <a:rPr kumimoji="1" lang="ja-JP" altLang="en-US" sz="2000" b="0" i="0" u="none" strike="noStrike" kern="1200" cap="none" spc="0" normalizeH="0" baseline="0" noProof="0" dirty="0">
                <a:ln>
                  <a:noFill/>
                </a:ln>
                <a:effectLst/>
                <a:uLnTx/>
                <a:uFillTx/>
                <a:latin typeface="+mn-ea"/>
                <a:cs typeface="+mn-cs"/>
              </a:rPr>
              <a:t>分位あたりサンプル数を出す→</a:t>
            </a:r>
            <a:r>
              <a:rPr kumimoji="1" lang="en-US" altLang="ja-JP" sz="2000" b="0" i="0" u="none" strike="noStrike" kern="1200" cap="none" spc="0" normalizeH="0" baseline="0" noProof="0" dirty="0">
                <a:ln>
                  <a:noFill/>
                </a:ln>
                <a:effectLst/>
                <a:uLnTx/>
                <a:uFillTx/>
                <a:latin typeface="+mn-ea"/>
                <a:cs typeface="+mn-cs"/>
              </a:rPr>
              <a:t>45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effectLst/>
                <a:uLnTx/>
                <a:uFillTx/>
                <a:latin typeface="+mn-ea"/>
                <a:cs typeface="+mn-cs"/>
              </a:rPr>
              <a:t>②</a:t>
            </a:r>
            <a:r>
              <a:rPr kumimoji="1" lang="en-US" altLang="ja-JP" sz="2000" b="0" i="0" u="none" strike="noStrike" kern="1200" cap="none" spc="0" normalizeH="0" baseline="0" noProof="0" dirty="0">
                <a:ln>
                  <a:noFill/>
                </a:ln>
                <a:effectLst/>
                <a:uLnTx/>
                <a:uFillTx/>
                <a:latin typeface="+mn-ea"/>
                <a:cs typeface="+mn-cs"/>
              </a:rPr>
              <a:t>1</a:t>
            </a:r>
            <a:r>
              <a:rPr kumimoji="1" lang="ja-JP" altLang="en-US" sz="2000" b="0" i="0" u="none" strike="noStrike" kern="1200" cap="none" spc="0" normalizeH="0" baseline="0" noProof="0" dirty="0">
                <a:ln>
                  <a:noFill/>
                </a:ln>
                <a:effectLst/>
                <a:uLnTx/>
                <a:uFillTx/>
                <a:latin typeface="+mn-ea"/>
                <a:cs typeface="+mn-cs"/>
              </a:rPr>
              <a:t>分位、</a:t>
            </a:r>
            <a:r>
              <a:rPr kumimoji="1" lang="en-US" altLang="ja-JP" sz="2000" b="0" i="0" u="none" strike="noStrike" kern="1200" cap="none" spc="0" normalizeH="0" baseline="0" noProof="0" dirty="0">
                <a:ln>
                  <a:noFill/>
                </a:ln>
                <a:effectLst/>
                <a:uLnTx/>
                <a:uFillTx/>
                <a:latin typeface="+mn-ea"/>
                <a:cs typeface="+mn-cs"/>
              </a:rPr>
              <a:t>2</a:t>
            </a:r>
            <a:r>
              <a:rPr kumimoji="1" lang="ja-JP" altLang="en-US" sz="2000" b="0" i="0" u="none" strike="noStrike" kern="1200" cap="none" spc="0" normalizeH="0" baseline="0" noProof="0" dirty="0">
                <a:ln>
                  <a:noFill/>
                </a:ln>
                <a:effectLst/>
                <a:uLnTx/>
                <a:uFillTx/>
                <a:latin typeface="+mn-ea"/>
                <a:cs typeface="+mn-cs"/>
              </a:rPr>
              <a:t>分位、</a:t>
            </a:r>
            <a:r>
              <a:rPr kumimoji="1" lang="en-US" altLang="ja-JP" sz="2000" b="0" i="0" u="none" strike="noStrike" kern="1200" cap="none" spc="0" normalizeH="0" baseline="0" noProof="0" dirty="0">
                <a:ln>
                  <a:noFill/>
                </a:ln>
                <a:effectLst/>
                <a:uLnTx/>
                <a:uFillTx/>
                <a:latin typeface="+mn-ea"/>
                <a:cs typeface="+mn-cs"/>
              </a:rPr>
              <a:t>4</a:t>
            </a:r>
            <a:r>
              <a:rPr kumimoji="1" lang="ja-JP" altLang="en-US" sz="2000" b="0" i="0" u="none" strike="noStrike" kern="1200" cap="none" spc="0" normalizeH="0" baseline="0" noProof="0" dirty="0">
                <a:ln>
                  <a:noFill/>
                </a:ln>
                <a:effectLst/>
                <a:uLnTx/>
                <a:uFillTx/>
                <a:latin typeface="+mn-ea"/>
                <a:cs typeface="+mn-cs"/>
              </a:rPr>
              <a:t>分位、</a:t>
            </a:r>
            <a:r>
              <a:rPr kumimoji="1" lang="en-US" altLang="ja-JP" sz="2000" b="0" i="0" u="none" strike="noStrike" kern="1200" cap="none" spc="0" normalizeH="0" baseline="0" noProof="0" dirty="0">
                <a:ln>
                  <a:noFill/>
                </a:ln>
                <a:effectLst/>
                <a:uLnTx/>
                <a:uFillTx/>
                <a:latin typeface="+mn-ea"/>
                <a:cs typeface="+mn-cs"/>
              </a:rPr>
              <a:t>5</a:t>
            </a:r>
            <a:r>
              <a:rPr kumimoji="1" lang="ja-JP" altLang="en-US" sz="2000" b="0" i="0" u="none" strike="noStrike" kern="1200" cap="none" spc="0" normalizeH="0" baseline="0" noProof="0" dirty="0">
                <a:ln>
                  <a:noFill/>
                </a:ln>
                <a:effectLst/>
                <a:uLnTx/>
                <a:uFillTx/>
                <a:latin typeface="+mn-ea"/>
                <a:cs typeface="+mn-cs"/>
              </a:rPr>
              <a:t>分位のサンプル数を</a:t>
            </a:r>
            <a:r>
              <a:rPr kumimoji="1" lang="en-US" altLang="ja-JP" sz="2000" b="0" i="0" u="none" strike="noStrike" kern="1200" cap="none" spc="0" normalizeH="0" baseline="0" noProof="0" dirty="0">
                <a:ln>
                  <a:noFill/>
                </a:ln>
                <a:effectLst/>
                <a:uLnTx/>
                <a:uFillTx/>
                <a:latin typeface="+mn-ea"/>
                <a:cs typeface="+mn-cs"/>
              </a:rPr>
              <a:t>45</a:t>
            </a:r>
            <a:r>
              <a:rPr kumimoji="1" lang="ja-JP" altLang="en-US" sz="2000" b="0" i="0" u="none" strike="noStrike" kern="1200" cap="none" spc="0" normalizeH="0" baseline="0" noProof="0" dirty="0">
                <a:ln>
                  <a:noFill/>
                </a:ln>
                <a:effectLst/>
                <a:uLnTx/>
                <a:uFillTx/>
                <a:latin typeface="+mn-ea"/>
                <a:cs typeface="+mn-cs"/>
              </a:rPr>
              <a:t>とする</a:t>
            </a:r>
            <a:endParaRPr kumimoji="1" lang="en-US" altLang="ja-JP" sz="20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effectLst/>
                <a:uLnTx/>
                <a:uFillTx/>
                <a:latin typeface="+mn-ea"/>
                <a:cs typeface="+mn-cs"/>
              </a:rPr>
              <a:t>③サンプル総数から仮の</a:t>
            </a:r>
            <a:r>
              <a:rPr kumimoji="1" lang="en-US" altLang="ja-JP" sz="2000" b="0" i="0" u="none" strike="noStrike" kern="1200" cap="none" spc="0" normalizeH="0" baseline="0" noProof="0" dirty="0">
                <a:ln>
                  <a:noFill/>
                </a:ln>
                <a:effectLst/>
                <a:uLnTx/>
                <a:uFillTx/>
                <a:latin typeface="+mn-ea"/>
                <a:cs typeface="+mn-cs"/>
              </a:rPr>
              <a:t>1</a:t>
            </a:r>
            <a:r>
              <a:rPr kumimoji="1" lang="ja-JP" altLang="en-US" sz="2000" b="0" i="0" u="none" strike="noStrike" kern="1200" cap="none" spc="0" normalizeH="0" baseline="0" noProof="0" dirty="0">
                <a:ln>
                  <a:noFill/>
                </a:ln>
                <a:effectLst/>
                <a:uLnTx/>
                <a:uFillTx/>
                <a:latin typeface="+mn-ea"/>
                <a:cs typeface="+mn-cs"/>
              </a:rPr>
              <a:t>分位あたりサンプル数</a:t>
            </a:r>
            <a:r>
              <a:rPr kumimoji="1" lang="en-US" altLang="ja-JP" sz="2000" b="0" i="0" u="none" strike="noStrike" kern="1200" cap="none" spc="0" normalizeH="0" baseline="0" noProof="0" dirty="0">
                <a:ln>
                  <a:noFill/>
                </a:ln>
                <a:effectLst/>
                <a:uLnTx/>
                <a:uFillTx/>
                <a:latin typeface="+mn-ea"/>
                <a:cs typeface="+mn-cs"/>
              </a:rPr>
              <a:t>×4</a:t>
            </a:r>
            <a:r>
              <a:rPr kumimoji="1" lang="ja-JP" altLang="en-US" sz="2000" b="0" i="0" u="none" strike="noStrike" kern="1200" cap="none" spc="0" normalizeH="0" baseline="0" noProof="0" dirty="0">
                <a:ln>
                  <a:noFill/>
                </a:ln>
                <a:effectLst/>
                <a:uLnTx/>
                <a:uFillTx/>
                <a:latin typeface="+mn-ea"/>
                <a:cs typeface="+mn-cs"/>
              </a:rPr>
              <a:t>を引き、差が</a:t>
            </a:r>
            <a:r>
              <a:rPr kumimoji="1" lang="en-US" altLang="ja-JP" sz="2000" b="0" i="0" u="none" strike="noStrike" kern="1200" cap="none" spc="0" normalizeH="0" baseline="0" noProof="0" dirty="0">
                <a:ln>
                  <a:noFill/>
                </a:ln>
                <a:effectLst/>
                <a:uLnTx/>
                <a:uFillTx/>
                <a:latin typeface="+mn-ea"/>
                <a:cs typeface="+mn-cs"/>
              </a:rPr>
              <a:t>3</a:t>
            </a:r>
            <a:r>
              <a:rPr kumimoji="1" lang="ja-JP" altLang="en-US" sz="2000" b="0" i="0" u="none" strike="noStrike" kern="1200" cap="none" spc="0" normalizeH="0" baseline="0" noProof="0" dirty="0">
                <a:ln>
                  <a:noFill/>
                </a:ln>
                <a:effectLst/>
                <a:uLnTx/>
                <a:uFillTx/>
                <a:latin typeface="+mn-ea"/>
                <a:cs typeface="+mn-cs"/>
              </a:rPr>
              <a:t>分位のサンプル数となる　</a:t>
            </a:r>
            <a:r>
              <a:rPr kumimoji="1" lang="en-US" altLang="ja-JP" sz="2000" b="0" i="0" u="none" strike="noStrike" kern="1200" cap="none" spc="0" normalizeH="0" baseline="0" noProof="0" dirty="0">
                <a:ln>
                  <a:noFill/>
                </a:ln>
                <a:effectLst/>
                <a:uLnTx/>
                <a:uFillTx/>
                <a:latin typeface="+mn-ea"/>
                <a:cs typeface="+mn-cs"/>
              </a:rPr>
              <a:t>222-(45+45+45+45)=42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effectLst/>
                <a:uLnTx/>
                <a:uFillTx/>
                <a:latin typeface="+mn-ea"/>
                <a:cs typeface="+mn-cs"/>
              </a:rPr>
              <a:t>よってサンプル総数が</a:t>
            </a:r>
            <a:r>
              <a:rPr kumimoji="1" lang="en-US" altLang="ja-JP" sz="2000" b="0" i="0" u="none" strike="noStrike" kern="1200" cap="none" spc="0" normalizeH="0" baseline="0" noProof="0" dirty="0">
                <a:ln>
                  <a:noFill/>
                </a:ln>
                <a:effectLst/>
                <a:uLnTx/>
                <a:uFillTx/>
                <a:latin typeface="+mn-ea"/>
                <a:cs typeface="+mn-cs"/>
              </a:rPr>
              <a:t>222</a:t>
            </a:r>
            <a:r>
              <a:rPr kumimoji="1" lang="ja-JP" altLang="en-US" sz="2000" b="0" i="0" u="none" strike="noStrike" kern="1200" cap="none" spc="0" normalizeH="0" baseline="0" noProof="0" dirty="0">
                <a:ln>
                  <a:noFill/>
                </a:ln>
                <a:effectLst/>
                <a:uLnTx/>
                <a:uFillTx/>
                <a:latin typeface="+mn-ea"/>
                <a:cs typeface="+mn-cs"/>
              </a:rPr>
              <a:t>のときの</a:t>
            </a:r>
            <a:r>
              <a:rPr kumimoji="1" lang="en-US" altLang="ja-JP" sz="2000" b="0" i="0" u="none" strike="noStrike" kern="1200" cap="none" spc="0" normalizeH="0" baseline="0" noProof="0" dirty="0">
                <a:ln>
                  <a:noFill/>
                </a:ln>
                <a:effectLst/>
                <a:uLnTx/>
                <a:uFillTx/>
                <a:latin typeface="+mn-ea"/>
                <a:cs typeface="+mn-cs"/>
              </a:rPr>
              <a:t>5</a:t>
            </a:r>
            <a:r>
              <a:rPr kumimoji="1" lang="ja-JP" altLang="en-US" sz="2000" b="0" i="0" u="none" strike="noStrike" kern="1200" cap="none" spc="0" normalizeH="0" baseline="0" noProof="0" dirty="0">
                <a:ln>
                  <a:noFill/>
                </a:ln>
                <a:effectLst/>
                <a:uLnTx/>
                <a:uFillTx/>
                <a:latin typeface="+mn-ea"/>
                <a:cs typeface="+mn-cs"/>
              </a:rPr>
              <a:t>分位の分け方は</a:t>
            </a:r>
            <a:endParaRPr kumimoji="1" lang="en-US" altLang="ja-JP" sz="20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effectLst/>
                <a:uLnTx/>
                <a:uFillTx/>
                <a:latin typeface="+mn-ea"/>
                <a:cs typeface="+mn-cs"/>
              </a:rPr>
              <a:t>1</a:t>
            </a:r>
            <a:r>
              <a:rPr kumimoji="1" lang="ja-JP" altLang="en-US" sz="2000" b="0" i="0" u="none" strike="noStrike" kern="1200" cap="none" spc="0" normalizeH="0" baseline="0" noProof="0" dirty="0">
                <a:ln>
                  <a:noFill/>
                </a:ln>
                <a:effectLst/>
                <a:uLnTx/>
                <a:uFillTx/>
                <a:latin typeface="+mn-ea"/>
                <a:cs typeface="+mn-cs"/>
              </a:rPr>
              <a:t>分位、</a:t>
            </a:r>
            <a:r>
              <a:rPr kumimoji="1" lang="en-US" altLang="ja-JP" sz="2000" b="0" i="0" u="none" strike="noStrike" kern="1200" cap="none" spc="0" normalizeH="0" baseline="0" noProof="0" dirty="0">
                <a:ln>
                  <a:noFill/>
                </a:ln>
                <a:effectLst/>
                <a:uLnTx/>
                <a:uFillTx/>
                <a:latin typeface="+mn-ea"/>
                <a:cs typeface="+mn-cs"/>
              </a:rPr>
              <a:t>2</a:t>
            </a:r>
            <a:r>
              <a:rPr kumimoji="1" lang="ja-JP" altLang="en-US" sz="2000" b="0" i="0" u="none" strike="noStrike" kern="1200" cap="none" spc="0" normalizeH="0" baseline="0" noProof="0" dirty="0">
                <a:ln>
                  <a:noFill/>
                </a:ln>
                <a:effectLst/>
                <a:uLnTx/>
                <a:uFillTx/>
                <a:latin typeface="+mn-ea"/>
                <a:cs typeface="+mn-cs"/>
              </a:rPr>
              <a:t>分位、</a:t>
            </a:r>
            <a:r>
              <a:rPr kumimoji="1" lang="en-US" altLang="ja-JP" sz="2000" b="0" i="0" u="none" strike="noStrike" kern="1200" cap="none" spc="0" normalizeH="0" baseline="0" noProof="0" dirty="0">
                <a:ln>
                  <a:noFill/>
                </a:ln>
                <a:effectLst/>
                <a:uLnTx/>
                <a:uFillTx/>
                <a:latin typeface="+mn-ea"/>
                <a:cs typeface="+mn-cs"/>
              </a:rPr>
              <a:t>4</a:t>
            </a:r>
            <a:r>
              <a:rPr kumimoji="1" lang="ja-JP" altLang="en-US" sz="2000" b="0" i="0" u="none" strike="noStrike" kern="1200" cap="none" spc="0" normalizeH="0" baseline="0" noProof="0" dirty="0">
                <a:ln>
                  <a:noFill/>
                </a:ln>
                <a:effectLst/>
                <a:uLnTx/>
                <a:uFillTx/>
                <a:latin typeface="+mn-ea"/>
                <a:cs typeface="+mn-cs"/>
              </a:rPr>
              <a:t>分位、</a:t>
            </a:r>
            <a:r>
              <a:rPr kumimoji="1" lang="en-US" altLang="ja-JP" sz="2000" b="0" i="0" u="none" strike="noStrike" kern="1200" cap="none" spc="0" normalizeH="0" baseline="0" noProof="0" dirty="0">
                <a:ln>
                  <a:noFill/>
                </a:ln>
                <a:effectLst/>
                <a:uLnTx/>
                <a:uFillTx/>
                <a:latin typeface="+mn-ea"/>
                <a:cs typeface="+mn-cs"/>
              </a:rPr>
              <a:t>5</a:t>
            </a:r>
            <a:r>
              <a:rPr kumimoji="1" lang="ja-JP" altLang="en-US" sz="2000" b="0" i="0" u="none" strike="noStrike" kern="1200" cap="none" spc="0" normalizeH="0" baseline="0" noProof="0" dirty="0">
                <a:ln>
                  <a:noFill/>
                </a:ln>
                <a:effectLst/>
                <a:uLnTx/>
                <a:uFillTx/>
                <a:latin typeface="+mn-ea"/>
                <a:cs typeface="+mn-cs"/>
              </a:rPr>
              <a:t>分位のサンプル数が</a:t>
            </a:r>
            <a:r>
              <a:rPr kumimoji="1" lang="en-US" altLang="ja-JP" sz="2000" b="0" i="0" u="none" strike="noStrike" kern="1200" cap="none" spc="0" normalizeH="0" baseline="0" noProof="0" dirty="0">
                <a:ln>
                  <a:noFill/>
                </a:ln>
                <a:effectLst/>
                <a:uLnTx/>
                <a:uFillTx/>
                <a:latin typeface="+mn-ea"/>
                <a:cs typeface="+mn-cs"/>
              </a:rPr>
              <a:t>45</a:t>
            </a:r>
            <a:r>
              <a:rPr kumimoji="1" lang="ja-JP" altLang="en-US" sz="2000" b="0" i="0" u="none" strike="noStrike" kern="1200" cap="none" spc="0" normalizeH="0" baseline="0" noProof="0" dirty="0">
                <a:ln>
                  <a:noFill/>
                </a:ln>
                <a:effectLst/>
                <a:uLnTx/>
                <a:uFillTx/>
                <a:latin typeface="+mn-ea"/>
                <a:cs typeface="+mn-cs"/>
              </a:rPr>
              <a:t>、</a:t>
            </a:r>
            <a:r>
              <a:rPr kumimoji="1" lang="en-US" altLang="ja-JP" sz="2000" b="0" i="0" u="none" strike="noStrike" kern="1200" cap="none" spc="0" normalizeH="0" baseline="0" noProof="0" dirty="0">
                <a:ln>
                  <a:noFill/>
                </a:ln>
                <a:effectLst/>
                <a:uLnTx/>
                <a:uFillTx/>
                <a:latin typeface="+mn-ea"/>
                <a:cs typeface="+mn-cs"/>
              </a:rPr>
              <a:t>3</a:t>
            </a:r>
            <a:r>
              <a:rPr kumimoji="1" lang="ja-JP" altLang="en-US" sz="2000" b="0" i="0" u="none" strike="noStrike" kern="1200" cap="none" spc="0" normalizeH="0" baseline="0" noProof="0" dirty="0">
                <a:ln>
                  <a:noFill/>
                </a:ln>
                <a:effectLst/>
                <a:uLnTx/>
                <a:uFillTx/>
                <a:latin typeface="+mn-ea"/>
                <a:cs typeface="+mn-cs"/>
              </a:rPr>
              <a:t>分位は</a:t>
            </a:r>
            <a:r>
              <a:rPr kumimoji="1" lang="en-US" altLang="ja-JP" sz="2000" b="0" i="0" u="none" strike="noStrike" kern="1200" cap="none" spc="0" normalizeH="0" baseline="0" noProof="0" dirty="0">
                <a:ln>
                  <a:noFill/>
                </a:ln>
                <a:effectLst/>
                <a:uLnTx/>
                <a:uFillTx/>
                <a:latin typeface="+mn-ea"/>
                <a:cs typeface="+mn-cs"/>
              </a:rPr>
              <a:t>42</a:t>
            </a:r>
            <a:r>
              <a:rPr kumimoji="1" lang="ja-JP" altLang="en-US" sz="2000" b="0" i="0" u="none" strike="noStrike" kern="1200" cap="none" spc="0" normalizeH="0" baseline="0" noProof="0" dirty="0">
                <a:ln>
                  <a:noFill/>
                </a:ln>
                <a:effectLst/>
                <a:uLnTx/>
                <a:uFillTx/>
                <a:latin typeface="+mn-ea"/>
                <a:cs typeface="+mn-cs"/>
              </a:rPr>
              <a:t>となる</a:t>
            </a:r>
            <a:endParaRPr kumimoji="1" lang="en-US" altLang="ja-JP" sz="2000" b="0" i="0" u="none" strike="noStrike" kern="1200" cap="none" spc="0" normalizeH="0" baseline="0" noProof="0" dirty="0">
              <a:ln>
                <a:noFill/>
              </a:ln>
              <a:effectLst/>
              <a:uLnTx/>
              <a:uFillTx/>
              <a:latin typeface="+mn-ea"/>
              <a:cs typeface="+mn-cs"/>
            </a:endParaRPr>
          </a:p>
          <a:p>
            <a:endParaRPr kumimoji="1" lang="ja-JP" altLang="en-US" dirty="0"/>
          </a:p>
        </p:txBody>
      </p:sp>
    </p:spTree>
    <p:extLst>
      <p:ext uri="{BB962C8B-B14F-4D97-AF65-F5344CB8AC3E}">
        <p14:creationId xmlns:p14="http://schemas.microsoft.com/office/powerpoint/2010/main" val="2864524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DDE7E0-FA8C-47CD-9AFA-C64B974EB349}"/>
              </a:ext>
            </a:extLst>
          </p:cNvPr>
          <p:cNvSpPr>
            <a:spLocks noGrp="1"/>
          </p:cNvSpPr>
          <p:nvPr>
            <p:ph type="title"/>
          </p:nvPr>
        </p:nvSpPr>
        <p:spPr/>
        <p:txBody>
          <a:bodyPr/>
          <a:lstStyle/>
          <a:p>
            <a:r>
              <a:rPr kumimoji="1" lang="en-US" altLang="ja-JP" dirty="0"/>
              <a:t>3-3</a:t>
            </a:r>
            <a:r>
              <a:rPr kumimoji="1" lang="ja-JP" altLang="en-US" dirty="0"/>
              <a:t>．総合ランクを用いた割安株選定</a:t>
            </a:r>
            <a:br>
              <a:rPr kumimoji="1" lang="en-US" altLang="ja-JP" dirty="0"/>
            </a:br>
            <a:r>
              <a:rPr kumimoji="1" lang="ja-JP" altLang="en-US" dirty="0"/>
              <a:t>～ランク付けの方法～</a:t>
            </a:r>
          </a:p>
        </p:txBody>
      </p:sp>
      <p:sp>
        <p:nvSpPr>
          <p:cNvPr id="3" name="コンテンツ プレースホルダー 2">
            <a:extLst>
              <a:ext uri="{FF2B5EF4-FFF2-40B4-BE49-F238E27FC236}">
                <a16:creationId xmlns:a16="http://schemas.microsoft.com/office/drawing/2014/main" id="{8BE6C193-E4B1-4754-9C50-767CB0B9E807}"/>
              </a:ext>
            </a:extLst>
          </p:cNvPr>
          <p:cNvSpPr>
            <a:spLocks noGrp="1"/>
          </p:cNvSpPr>
          <p:nvPr>
            <p:ph idx="1"/>
          </p:nvPr>
        </p:nvSpPr>
        <p:spPr/>
        <p:txBody>
          <a:bodyPr/>
          <a:lstStyle/>
          <a:p>
            <a:pPr>
              <a:buClr>
                <a:schemeClr val="tx1"/>
              </a:buClr>
              <a:buFont typeface="+mj-ea"/>
              <a:buAutoNum type="circleNumDbPlain"/>
            </a:pPr>
            <a:r>
              <a:rPr kumimoji="1" lang="ja-JP" altLang="en-US" dirty="0"/>
              <a:t>分析対象銘柄を投資指標ごとに割安順にソートし、順位を付ける（</a:t>
            </a:r>
            <a:r>
              <a:rPr kumimoji="1" lang="en-US" altLang="ja-JP" dirty="0"/>
              <a:t>Excel</a:t>
            </a:r>
            <a:r>
              <a:rPr kumimoji="1" lang="ja-JP" altLang="en-US" dirty="0"/>
              <a:t>の</a:t>
            </a:r>
            <a:r>
              <a:rPr kumimoji="1" lang="en-US" altLang="ja-JP" dirty="0"/>
              <a:t>RANK</a:t>
            </a:r>
            <a:r>
              <a:rPr kumimoji="1" lang="ja-JP" altLang="en-US" dirty="0"/>
              <a:t>関数を使用）</a:t>
            </a:r>
            <a:endParaRPr kumimoji="1" lang="en-US" altLang="ja-JP" dirty="0"/>
          </a:p>
          <a:p>
            <a:pPr>
              <a:buClr>
                <a:schemeClr val="tx1"/>
              </a:buClr>
              <a:buFont typeface="+mj-ea"/>
              <a:buAutoNum type="circleNumDbPlain"/>
            </a:pPr>
            <a:r>
              <a:rPr kumimoji="1" lang="ja-JP" altLang="en-US" dirty="0"/>
              <a:t>予想</a:t>
            </a:r>
            <a:r>
              <a:rPr kumimoji="1" lang="en-US" altLang="ja-JP" dirty="0"/>
              <a:t>PER</a:t>
            </a:r>
            <a:r>
              <a:rPr lang="ja-JP" altLang="en-US" dirty="0"/>
              <a:t>での割安順位、</a:t>
            </a:r>
            <a:r>
              <a:rPr lang="en-US" altLang="ja-JP" dirty="0"/>
              <a:t>PBR</a:t>
            </a:r>
            <a:r>
              <a:rPr lang="ja-JP" altLang="en-US" dirty="0"/>
              <a:t>での割安順位、予想</a:t>
            </a:r>
            <a:r>
              <a:rPr lang="en-US" altLang="ja-JP" dirty="0"/>
              <a:t>DY</a:t>
            </a:r>
            <a:r>
              <a:rPr lang="ja-JP" altLang="en-US" dirty="0"/>
              <a:t>での割安順位の和が低いほど、総合的に割安な銘柄であると判断し、順位の和が小さい順にソートし、</a:t>
            </a:r>
            <a:r>
              <a:rPr lang="en-US" altLang="ja-JP" dirty="0"/>
              <a:t>5</a:t>
            </a:r>
            <a:r>
              <a:rPr lang="ja-JP" altLang="en-US" dirty="0"/>
              <a:t>分位に分ける</a:t>
            </a:r>
            <a:endParaRPr lang="en-US" altLang="ja-JP" dirty="0"/>
          </a:p>
          <a:p>
            <a:pPr>
              <a:buClr>
                <a:schemeClr val="tx1"/>
              </a:buClr>
              <a:buFont typeface="+mj-ea"/>
              <a:buAutoNum type="circleNumDbPlain"/>
            </a:pPr>
            <a:r>
              <a:rPr lang="en-US" altLang="ja-JP" dirty="0"/>
              <a:t>5</a:t>
            </a:r>
            <a:r>
              <a:rPr lang="ja-JP" altLang="en-US" dirty="0"/>
              <a:t>分位に分析対象銘柄を分けた後は予想</a:t>
            </a:r>
            <a:r>
              <a:rPr lang="en-US" altLang="ja-JP" dirty="0"/>
              <a:t>PER</a:t>
            </a:r>
            <a:r>
              <a:rPr lang="ja-JP" altLang="en-US" dirty="0"/>
              <a:t>や</a:t>
            </a:r>
            <a:r>
              <a:rPr lang="en-US" altLang="ja-JP" dirty="0"/>
              <a:t>PBR</a:t>
            </a:r>
            <a:r>
              <a:rPr lang="ja-JP" altLang="en-US" dirty="0"/>
              <a:t>、予想</a:t>
            </a:r>
            <a:r>
              <a:rPr lang="en-US" altLang="ja-JP" dirty="0"/>
              <a:t>DY</a:t>
            </a:r>
            <a:r>
              <a:rPr lang="ja-JP" altLang="en-US" dirty="0"/>
              <a:t>のときと同様にバリュー・プレミアムを計算し、平均の差のｔ検定をおこなう</a:t>
            </a:r>
            <a:endParaRPr lang="en-US" altLang="ja-JP" dirty="0"/>
          </a:p>
          <a:p>
            <a:pPr marL="0" indent="0">
              <a:buClr>
                <a:schemeClr val="tx1"/>
              </a:buClr>
              <a:buNone/>
            </a:pPr>
            <a:endParaRPr kumimoji="1" lang="ja-JP" altLang="en-US" dirty="0"/>
          </a:p>
        </p:txBody>
      </p:sp>
    </p:spTree>
    <p:extLst>
      <p:ext uri="{BB962C8B-B14F-4D97-AF65-F5344CB8AC3E}">
        <p14:creationId xmlns:p14="http://schemas.microsoft.com/office/powerpoint/2010/main" val="2062483445"/>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1875</TotalTime>
  <Words>4617</Words>
  <Application>Microsoft Office PowerPoint</Application>
  <PresentationFormat>ワイド画面</PresentationFormat>
  <Paragraphs>1154</Paragraphs>
  <Slides>29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メイリオ</vt:lpstr>
      <vt:lpstr>游ゴシック</vt:lpstr>
      <vt:lpstr>Arial</vt:lpstr>
      <vt:lpstr>Cambria Math</vt:lpstr>
      <vt:lpstr>Trebuchet MS</vt:lpstr>
      <vt:lpstr>Wingdings</vt:lpstr>
      <vt:lpstr>Wingdings 3</vt:lpstr>
      <vt:lpstr>ファセット</vt:lpstr>
      <vt:lpstr>日経平均株価登録銘柄を対象とした バリュー投資の有効性の検証</vt:lpstr>
      <vt:lpstr>目次</vt:lpstr>
      <vt:lpstr>はじめに</vt:lpstr>
      <vt:lpstr>1．分析期間・分析対象</vt:lpstr>
      <vt:lpstr>2-1．分析に使用する財務データ</vt:lpstr>
      <vt:lpstr>2-2．データの取得について</vt:lpstr>
      <vt:lpstr>3-1．分析方法</vt:lpstr>
      <vt:lpstr>3-2．5分位への分け方 ～サンプル数が5で割り切れない場合～</vt:lpstr>
      <vt:lpstr>3-3．総合ランクを用いた割安株選定 ～ランク付けの方法～</vt:lpstr>
      <vt:lpstr>3-3．総合ランクを用いた割安株選定 ～ランク付けの方法～</vt:lpstr>
      <vt:lpstr>3-4．平均の差のｔ検定とは</vt:lpstr>
      <vt:lpstr>3-5．t値の求め方</vt:lpstr>
      <vt:lpstr>4．10年分の記述統計</vt:lpstr>
      <vt:lpstr>5-1．日経平均株価とは</vt:lpstr>
      <vt:lpstr>5-2．日経平均株価についての参考資料</vt:lpstr>
      <vt:lpstr>6-1．予想PERを用いたバリュー投資結果と考察</vt:lpstr>
      <vt:lpstr>6-1．予想PERを用いたバリュー投資結果 と考察</vt:lpstr>
      <vt:lpstr>6-2．PBRを用いたバリュー投資結果と 考察</vt:lpstr>
      <vt:lpstr>6-2．PBRを用いたバリュー投資結果と 考察</vt:lpstr>
      <vt:lpstr>6-3．予想DYを用いたバリュー投資結果と考察</vt:lpstr>
      <vt:lpstr>6-3．予想DYを用いたバリュー投資結果と考察</vt:lpstr>
      <vt:lpstr>6-4．総合ランクを用いたバリュー投資結果と考察</vt:lpstr>
      <vt:lpstr>6-4．総合ランクを用いたバリュー投資結果と考察</vt:lpstr>
      <vt:lpstr>7．分析結果から導かれる総合的な結論</vt:lpstr>
      <vt:lpstr>8．総合的な結論に対する考察</vt:lpstr>
      <vt:lpstr>8．総合的な結論に対する考察</vt:lpstr>
      <vt:lpstr>8．総合的な結論に対する考察</vt:lpstr>
      <vt:lpstr>9．まとめ</vt:lpstr>
      <vt:lpstr>参考文献/参考ホームページ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日経225銘柄を対象としたバリュー投資の有効性の検証</dc:title>
  <dc:creator>Atsushi Kawasaki</dc:creator>
  <cp:lastModifiedBy>山嵜 輝</cp:lastModifiedBy>
  <cp:revision>142</cp:revision>
  <dcterms:created xsi:type="dcterms:W3CDTF">2021-01-07T01:14:01Z</dcterms:created>
  <dcterms:modified xsi:type="dcterms:W3CDTF">2021-01-30T06:27:52Z</dcterms:modified>
</cp:coreProperties>
</file>