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4" r:id="rId2"/>
  </p:sldMasterIdLst>
  <p:notesMasterIdLst>
    <p:notesMasterId r:id="rId72"/>
  </p:notesMasterIdLst>
  <p:sldIdLst>
    <p:sldId id="256" r:id="rId3"/>
    <p:sldId id="257" r:id="rId4"/>
    <p:sldId id="258" r:id="rId5"/>
    <p:sldId id="260" r:id="rId6"/>
    <p:sldId id="330" r:id="rId7"/>
    <p:sldId id="331" r:id="rId8"/>
    <p:sldId id="329" r:id="rId9"/>
    <p:sldId id="276" r:id="rId10"/>
    <p:sldId id="326" r:id="rId11"/>
    <p:sldId id="277" r:id="rId12"/>
    <p:sldId id="327" r:id="rId13"/>
    <p:sldId id="328" r:id="rId14"/>
    <p:sldId id="267" r:id="rId15"/>
    <p:sldId id="274" r:id="rId16"/>
    <p:sldId id="275" r:id="rId17"/>
    <p:sldId id="268" r:id="rId18"/>
    <p:sldId id="269" r:id="rId19"/>
    <p:sldId id="270" r:id="rId20"/>
    <p:sldId id="271" r:id="rId21"/>
    <p:sldId id="272" r:id="rId22"/>
    <p:sldId id="273" r:id="rId23"/>
    <p:sldId id="278" r:id="rId24"/>
    <p:sldId id="279"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264" r:id="rId67"/>
    <p:sldId id="265" r:id="rId68"/>
    <p:sldId id="322" r:id="rId69"/>
    <p:sldId id="323" r:id="rId70"/>
    <p:sldId id="324" r:id="rId71"/>
  </p:sldIdLst>
  <p:sldSz cx="12192000"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yuny" initials="S" lastIdx="2" clrIdx="0">
    <p:extLst>
      <p:ext uri="{19B8F6BF-5375-455C-9EA6-DF929625EA0E}">
        <p15:presenceInfo xmlns:p15="http://schemas.microsoft.com/office/powerpoint/2012/main" userId="syun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3" Type="http://schemas.openxmlformats.org/officeDocument/2006/relationships/oleObject" Target="file:///C:\&#21330;&#26989;&#35542;&#25991;&#12501;&#12457;&#12523;&#12480;\&#12487;&#12501;&#12457;&#12523;&#12488;&#30906;&#29575;&#12398;&#35336;&#28204;\&#33322;&#31354;&#20250;&#31038;\&#33322;&#31354;&#20250;&#31038;.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21330;&#26989;&#35542;&#25991;&#12501;&#12457;&#12523;&#12480;\&#12487;&#12501;&#12457;&#12523;&#12488;&#30906;&#29575;&#12398;&#35336;&#28204;\&#23478;&#20855;&#12513;&#12540;&#12459;&#12540;\&#23478;&#20855;&#35069;&#36896;&#20250;&#31038;.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21330;&#26989;&#35542;&#25991;&#12501;&#12457;&#12523;&#12480;\&#12487;&#12501;&#12457;&#12523;&#12488;&#30906;&#29575;&#12398;&#35336;&#28204;\&#23478;&#20855;&#12513;&#12540;&#12459;&#12540;\&#23478;&#20855;&#35069;&#36896;&#20250;&#31038;.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21330;&#26989;&#35542;&#25991;&#12501;&#12457;&#12523;&#12480;\&#12487;&#12501;&#12457;&#12523;&#12488;&#30906;&#29575;&#12398;&#35336;&#28204;\&#33258;&#21205;&#36554;&#20250;&#31038;\&#33258;&#21205;&#36554;&#20250;&#31038;.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21330;&#26989;&#35542;&#25991;&#12501;&#12457;&#12523;&#12480;\&#12487;&#12501;&#12457;&#12523;&#12488;&#30906;&#29575;&#12398;&#35336;&#28204;\&#33258;&#21205;&#36554;&#20250;&#31038;\&#33258;&#21205;&#36554;&#20250;&#31038;.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21330;&#26989;&#35542;&#25991;&#12501;&#12457;&#12523;&#12480;\&#12487;&#12501;&#12457;&#12523;&#12488;&#30906;&#29575;&#12398;&#35336;&#28204;\&#33258;&#21205;&#36554;&#20250;&#31038;\&#33258;&#21205;&#36554;&#20250;&#31038;.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21330;&#26989;&#35542;&#25991;&#12501;&#12457;&#12523;&#12480;\&#12487;&#12501;&#12457;&#12523;&#12488;&#30906;&#29575;&#12398;&#35336;&#28204;\&#37444;&#36947;&#20250;&#31038;\&#37444;&#36947;&#20250;&#31038;.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21330;&#26989;&#35542;&#25991;&#12501;&#12457;&#12523;&#12480;\&#12487;&#12501;&#12457;&#12523;&#12488;&#30906;&#29575;&#12398;&#35336;&#28204;\&#37444;&#36947;&#20250;&#31038;\&#37444;&#36947;&#20250;&#31038;.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21330;&#26989;&#35542;&#25991;&#12501;&#12457;&#12523;&#12480;\&#12487;&#12501;&#12457;&#12523;&#12488;&#30906;&#29575;&#12398;&#35336;&#28204;\&#37444;&#36947;&#20250;&#31038;\&#37444;&#36947;&#20250;&#31038;.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21330;&#26989;&#35542;&#25991;&#12501;&#12457;&#12523;&#12480;\&#12487;&#12501;&#12457;&#12523;&#12488;&#30906;&#29575;&#12398;&#35336;&#28204;\&#26053;&#34892;&#20250;&#31038;\&#26053;&#34892;&#20250;&#31038;.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21330;&#26989;&#35542;&#25991;&#12501;&#12457;&#12523;&#12480;\&#12487;&#12501;&#12457;&#12523;&#12488;&#30906;&#29575;&#12398;&#35336;&#28204;\&#23478;&#20855;&#12513;&#12540;&#12459;&#12540;\&#23478;&#20855;&#35069;&#36896;&#20250;&#31038;.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21330;&#26989;&#35542;&#25991;&#12501;&#12457;&#12523;&#12480;\&#12487;&#12501;&#12457;&#12523;&#12488;&#30906;&#29575;&#12398;&#35336;&#28204;\&#33258;&#21205;&#36554;&#20250;&#31038;\&#33258;&#21205;&#36554;&#20250;&#31038;.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21330;&#26989;&#35542;&#25991;&#12501;&#12457;&#12523;&#12480;\&#12487;&#12501;&#12457;&#12523;&#12488;&#30906;&#29575;&#12398;&#35336;&#28204;\&#37444;&#36947;&#20250;&#31038;\&#37444;&#36947;&#20250;&#31038;.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d.docs.live.net/b68c114d70c59447/&#21330;&#26989;&#35542;&#25991;&#12501;&#12457;&#12523;&#12480;/&#12487;&#12501;&#12457;&#12523;&#12488;&#30906;&#29575;&#12398;&#35336;&#28204;/&#33322;&#31354;&#20250;&#31038;/&#33322;&#31354;&#20250;&#31038;.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21330;&#26989;&#35542;&#25991;&#12501;&#12457;&#12523;&#12480;\&#12487;&#12501;&#12457;&#12523;&#12488;&#30906;&#29575;&#12398;&#35336;&#28204;\&#26053;&#34892;&#20250;&#31038;\&#26053;&#34892;&#20250;&#31038;.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21330;&#26989;&#35542;&#25991;&#12501;&#12457;&#12523;&#12480;\&#12487;&#12501;&#12457;&#12523;&#12488;&#30906;&#29575;&#12398;&#35336;&#28204;\&#26053;&#34892;&#20250;&#31038;\&#26053;&#34892;&#20250;&#31038;.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2000" dirty="0"/>
              <a:t>航空会社</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5185913777688207E-2"/>
          <c:y val="0.14038829393531507"/>
          <c:w val="0.87703018231171159"/>
          <c:h val="0.59791701309028533"/>
        </c:manualLayout>
      </c:layout>
      <c:lineChart>
        <c:grouping val="standard"/>
        <c:varyColors val="0"/>
        <c:ser>
          <c:idx val="0"/>
          <c:order val="0"/>
          <c:tx>
            <c:strRef>
              <c:f>Sheet1!$C$2</c:f>
              <c:strCache>
                <c:ptCount val="1"/>
                <c:pt idx="0">
                  <c:v>JAL企業成長率</c:v>
                </c:pt>
              </c:strCache>
            </c:strRef>
          </c:tx>
          <c:spPr>
            <a:ln w="28575" cap="rnd">
              <a:solidFill>
                <a:schemeClr val="accent1"/>
              </a:solidFill>
              <a:round/>
            </a:ln>
            <a:effectLst/>
          </c:spPr>
          <c:marker>
            <c:symbol val="none"/>
          </c:marker>
          <c:cat>
            <c:numRef>
              <c:f>Sheet1!$A$3:$A$162</c:f>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f>Sheet1!$C$3:$C$162</c:f>
              <c:numCache>
                <c:formatCode>General</c:formatCode>
                <c:ptCount val="160"/>
                <c:pt idx="0">
                  <c:v>2.9222325801518015E-3</c:v>
                </c:pt>
                <c:pt idx="1">
                  <c:v>2.25134156204001E-3</c:v>
                </c:pt>
                <c:pt idx="2">
                  <c:v>2.8938275692821183E-3</c:v>
                </c:pt>
                <c:pt idx="3">
                  <c:v>2.0210188510215075E-3</c:v>
                </c:pt>
                <c:pt idx="4">
                  <c:v>1.960068470040004E-3</c:v>
                </c:pt>
                <c:pt idx="5">
                  <c:v>1.905409381917005E-3</c:v>
                </c:pt>
                <c:pt idx="6">
                  <c:v>1.9844941663046808E-3</c:v>
                </c:pt>
                <c:pt idx="7">
                  <c:v>1.940115320560646E-3</c:v>
                </c:pt>
                <c:pt idx="8">
                  <c:v>1.7744349298586392E-3</c:v>
                </c:pt>
                <c:pt idx="9">
                  <c:v>1.8069021501405582E-3</c:v>
                </c:pt>
                <c:pt idx="10">
                  <c:v>2.3164001196695522E-3</c:v>
                </c:pt>
                <c:pt idx="11">
                  <c:v>2.1471439036606218E-3</c:v>
                </c:pt>
                <c:pt idx="12">
                  <c:v>2.6286081377492714E-3</c:v>
                </c:pt>
                <c:pt idx="13">
                  <c:v>2.3640104882622654E-3</c:v>
                </c:pt>
                <c:pt idx="14">
                  <c:v>4.615859345960904E-3</c:v>
                </c:pt>
                <c:pt idx="15">
                  <c:v>4.401080253259442E-3</c:v>
                </c:pt>
                <c:pt idx="16">
                  <c:v>3.5948856726246152E-3</c:v>
                </c:pt>
                <c:pt idx="17">
                  <c:v>4.5119558377396353E-3</c:v>
                </c:pt>
                <c:pt idx="18">
                  <c:v>4.1458746134483155E-3</c:v>
                </c:pt>
                <c:pt idx="19">
                  <c:v>5.0803306569521074E-3</c:v>
                </c:pt>
                <c:pt idx="20">
                  <c:v>4.1439626225204546E-3</c:v>
                </c:pt>
                <c:pt idx="21">
                  <c:v>3.4933624493620119E-3</c:v>
                </c:pt>
                <c:pt idx="22">
                  <c:v>3.4339785660588871E-3</c:v>
                </c:pt>
                <c:pt idx="23">
                  <c:v>3.3839798630754389E-3</c:v>
                </c:pt>
                <c:pt idx="24">
                  <c:v>3.7635579760358037E-3</c:v>
                </c:pt>
                <c:pt idx="25">
                  <c:v>3.1821999185056879E-3</c:v>
                </c:pt>
                <c:pt idx="26">
                  <c:v>2.9808156033235486E-3</c:v>
                </c:pt>
                <c:pt idx="27">
                  <c:v>3.2143741631926533E-3</c:v>
                </c:pt>
                <c:pt idx="28">
                  <c:v>3.1955319107242765E-3</c:v>
                </c:pt>
                <c:pt idx="29">
                  <c:v>3.8531673734235215E-3</c:v>
                </c:pt>
                <c:pt idx="30">
                  <c:v>3.6642074297247858E-3</c:v>
                </c:pt>
                <c:pt idx="31">
                  <c:v>3.6828039250842875E-3</c:v>
                </c:pt>
                <c:pt idx="32">
                  <c:v>4.6032042098002176E-3</c:v>
                </c:pt>
                <c:pt idx="33">
                  <c:v>9.2482678814349555E-3</c:v>
                </c:pt>
                <c:pt idx="34">
                  <c:v>1.3244832251137812E-2</c:v>
                </c:pt>
                <c:pt idx="35">
                  <c:v>1.9973655828241014E-2</c:v>
                </c:pt>
                <c:pt idx="36">
                  <c:v>4.4577054611883125E-2</c:v>
                </c:pt>
                <c:pt idx="37">
                  <c:v>3.62266599529125E-2</c:v>
                </c:pt>
                <c:pt idx="38">
                  <c:v>3.3252291212474007E-2</c:v>
                </c:pt>
                <c:pt idx="39">
                  <c:v>2.3781533981357007E-2</c:v>
                </c:pt>
                <c:pt idx="40">
                  <c:v>1.5464949490509803E-2</c:v>
                </c:pt>
                <c:pt idx="41">
                  <c:v>3.2137249682902158E-2</c:v>
                </c:pt>
                <c:pt idx="42">
                  <c:v>6.4774723293422112E-2</c:v>
                </c:pt>
                <c:pt idx="43">
                  <c:v>5.5481116680616747E-2</c:v>
                </c:pt>
                <c:pt idx="44">
                  <c:v>6.3061837493166795E-2</c:v>
                </c:pt>
                <c:pt idx="45">
                  <c:v>8.1133216957462492E-2</c:v>
                </c:pt>
                <c:pt idx="46">
                  <c:v>9.037568749940128E-2</c:v>
                </c:pt>
                <c:pt idx="47">
                  <c:v>0.11787012817591257</c:v>
                </c:pt>
                <c:pt idx="48">
                  <c:v>0.10553635241765247</c:v>
                </c:pt>
                <c:pt idx="49">
                  <c:v>0.10415697495917958</c:v>
                </c:pt>
                <c:pt idx="50">
                  <c:v>0.11185262144791469</c:v>
                </c:pt>
                <c:pt idx="51">
                  <c:v>0.1000778700495412</c:v>
                </c:pt>
                <c:pt idx="52">
                  <c:v>6.8878634235332331E-2</c:v>
                </c:pt>
                <c:pt idx="53">
                  <c:v>7.268248595344412E-2</c:v>
                </c:pt>
                <c:pt idx="54">
                  <c:v>9.2450028102713536E-2</c:v>
                </c:pt>
                <c:pt idx="55">
                  <c:v>8.7647189316389956E-2</c:v>
                </c:pt>
                <c:pt idx="56">
                  <c:v>9.9387571567837049E-2</c:v>
                </c:pt>
                <c:pt idx="57">
                  <c:v>8.4085208818877544E-2</c:v>
                </c:pt>
                <c:pt idx="58">
                  <c:v>8.8968238912477585E-2</c:v>
                </c:pt>
                <c:pt idx="59">
                  <c:v>8.586715790094851E-2</c:v>
                </c:pt>
                <c:pt idx="60">
                  <c:v>8.2780907951204574E-2</c:v>
                </c:pt>
                <c:pt idx="61">
                  <c:v>6.5298359048195587E-2</c:v>
                </c:pt>
                <c:pt idx="62">
                  <c:v>5.9065498923464549E-2</c:v>
                </c:pt>
                <c:pt idx="63">
                  <c:v>6.0098037796029527E-2</c:v>
                </c:pt>
                <c:pt idx="64">
                  <c:v>5.4442311780898874E-2</c:v>
                </c:pt>
                <c:pt idx="65">
                  <c:v>5.7509351136235294E-2</c:v>
                </c:pt>
                <c:pt idx="66">
                  <c:v>6.2132528514471146E-2</c:v>
                </c:pt>
                <c:pt idx="67">
                  <c:v>4.7302780308502004E-2</c:v>
                </c:pt>
                <c:pt idx="68">
                  <c:v>4.3444791890440426E-2</c:v>
                </c:pt>
                <c:pt idx="69">
                  <c:v>5.4051406471364624E-2</c:v>
                </c:pt>
                <c:pt idx="70">
                  <c:v>4.8488606878665005E-2</c:v>
                </c:pt>
                <c:pt idx="71">
                  <c:v>4.9061714125128192E-2</c:v>
                </c:pt>
                <c:pt idx="72">
                  <c:v>5.9583109519913344E-2</c:v>
                </c:pt>
                <c:pt idx="73">
                  <c:v>6.6021034829690198E-2</c:v>
                </c:pt>
                <c:pt idx="74">
                  <c:v>5.286683830792728E-2</c:v>
                </c:pt>
                <c:pt idx="75">
                  <c:v>5.7292552497668729E-2</c:v>
                </c:pt>
                <c:pt idx="76">
                  <c:v>4.3688332080022055E-2</c:v>
                </c:pt>
                <c:pt idx="77">
                  <c:v>3.862368286850127E-2</c:v>
                </c:pt>
                <c:pt idx="78">
                  <c:v>3.3134569888523299E-2</c:v>
                </c:pt>
                <c:pt idx="79">
                  <c:v>5.8345851856381296E-2</c:v>
                </c:pt>
                <c:pt idx="80">
                  <c:v>4.6169323515139936E-2</c:v>
                </c:pt>
                <c:pt idx="81">
                  <c:v>3.4959229790250956E-2</c:v>
                </c:pt>
                <c:pt idx="82">
                  <c:v>2.5315546422458091E-2</c:v>
                </c:pt>
                <c:pt idx="83">
                  <c:v>2.8759942358665504E-2</c:v>
                </c:pt>
                <c:pt idx="84">
                  <c:v>2.9938571883929614E-2</c:v>
                </c:pt>
                <c:pt idx="85">
                  <c:v>4.4090680738612519E-2</c:v>
                </c:pt>
                <c:pt idx="86">
                  <c:v>3.8826160587276504E-2</c:v>
                </c:pt>
                <c:pt idx="87">
                  <c:v>3.53304363470094E-2</c:v>
                </c:pt>
                <c:pt idx="88">
                  <c:v>2.903845998467635E-2</c:v>
                </c:pt>
                <c:pt idx="89">
                  <c:v>2.6998697864883469E-2</c:v>
                </c:pt>
                <c:pt idx="90">
                  <c:v>2.5752240443517933E-2</c:v>
                </c:pt>
                <c:pt idx="91">
                  <c:v>3.0984783990573788E-2</c:v>
                </c:pt>
                <c:pt idx="92">
                  <c:v>2.2798306612144159E-2</c:v>
                </c:pt>
                <c:pt idx="93">
                  <c:v>1.8270889043199776E-2</c:v>
                </c:pt>
                <c:pt idx="94">
                  <c:v>1.9398689602453063E-2</c:v>
                </c:pt>
                <c:pt idx="95">
                  <c:v>1.9570494112456371E-2</c:v>
                </c:pt>
                <c:pt idx="96">
                  <c:v>2.1591982358644644E-2</c:v>
                </c:pt>
                <c:pt idx="97">
                  <c:v>2.1063248191157596E-2</c:v>
                </c:pt>
                <c:pt idx="98">
                  <c:v>2.0724427389743998E-2</c:v>
                </c:pt>
                <c:pt idx="99">
                  <c:v>2.0029412054737766E-2</c:v>
                </c:pt>
                <c:pt idx="100">
                  <c:v>2.1028241048096037E-2</c:v>
                </c:pt>
                <c:pt idx="101">
                  <c:v>1.5346693146848249E-2</c:v>
                </c:pt>
                <c:pt idx="102">
                  <c:v>1.4351851375814038E-2</c:v>
                </c:pt>
                <c:pt idx="103">
                  <c:v>1.4517695484382283E-2</c:v>
                </c:pt>
                <c:pt idx="104">
                  <c:v>1.6312661642234983E-2</c:v>
                </c:pt>
                <c:pt idx="105">
                  <c:v>2.3237270467476128E-2</c:v>
                </c:pt>
                <c:pt idx="106">
                  <c:v>3.1000132374522354E-2</c:v>
                </c:pt>
                <c:pt idx="107">
                  <c:v>4.9637306099888777E-2</c:v>
                </c:pt>
                <c:pt idx="108">
                  <c:v>3.2525638316837649E-2</c:v>
                </c:pt>
                <c:pt idx="109">
                  <c:v>3.1980973699310966E-2</c:v>
                </c:pt>
                <c:pt idx="110">
                  <c:v>3.3994195093538272E-2</c:v>
                </c:pt>
                <c:pt idx="111">
                  <c:v>2.6840894946472869E-2</c:v>
                </c:pt>
                <c:pt idx="112">
                  <c:v>2.9437134925117483E-2</c:v>
                </c:pt>
                <c:pt idx="113">
                  <c:v>2.4567437965870523E-2</c:v>
                </c:pt>
                <c:pt idx="114">
                  <c:v>2.3827586648332032E-2</c:v>
                </c:pt>
                <c:pt idx="115">
                  <c:v>3.1035611132979951E-2</c:v>
                </c:pt>
                <c:pt idx="116">
                  <c:v>2.6706047892332972E-2</c:v>
                </c:pt>
                <c:pt idx="117">
                  <c:v>3.6696548720979917E-2</c:v>
                </c:pt>
                <c:pt idx="118">
                  <c:v>2.8125193113146017E-2</c:v>
                </c:pt>
                <c:pt idx="119">
                  <c:v>2.683129749547478E-2</c:v>
                </c:pt>
                <c:pt idx="120">
                  <c:v>2.2360060975025201E-2</c:v>
                </c:pt>
                <c:pt idx="121">
                  <c:v>1.8031491152996296E-2</c:v>
                </c:pt>
                <c:pt idx="122">
                  <c:v>1.4255567543609089E-2</c:v>
                </c:pt>
                <c:pt idx="123">
                  <c:v>1.5707238904534335E-2</c:v>
                </c:pt>
                <c:pt idx="124">
                  <c:v>1.7198662825413935E-2</c:v>
                </c:pt>
                <c:pt idx="125">
                  <c:v>1.9284675345442228E-2</c:v>
                </c:pt>
                <c:pt idx="126">
                  <c:v>2.0491695643332173E-2</c:v>
                </c:pt>
                <c:pt idx="127">
                  <c:v>1.7123071625566817E-2</c:v>
                </c:pt>
                <c:pt idx="128">
                  <c:v>1.928743553674836E-2</c:v>
                </c:pt>
                <c:pt idx="129">
                  <c:v>1.7078002534718667E-2</c:v>
                </c:pt>
                <c:pt idx="130">
                  <c:v>1.6225665200082402E-2</c:v>
                </c:pt>
                <c:pt idx="131">
                  <c:v>1.602429967998233E-2</c:v>
                </c:pt>
                <c:pt idx="132">
                  <c:v>1.6927441082787716E-2</c:v>
                </c:pt>
                <c:pt idx="133">
                  <c:v>1.4775949997553122E-2</c:v>
                </c:pt>
                <c:pt idx="134">
                  <c:v>1.5028076370239904E-2</c:v>
                </c:pt>
                <c:pt idx="135">
                  <c:v>1.764174281365908E-2</c:v>
                </c:pt>
                <c:pt idx="136">
                  <c:v>1.7145095253867523E-2</c:v>
                </c:pt>
                <c:pt idx="137">
                  <c:v>2.089072732601949E-2</c:v>
                </c:pt>
                <c:pt idx="138">
                  <c:v>2.1123539789162826E-2</c:v>
                </c:pt>
                <c:pt idx="139">
                  <c:v>2.7696533056374161E-2</c:v>
                </c:pt>
                <c:pt idx="140">
                  <c:v>2.440772892051931E-2</c:v>
                </c:pt>
                <c:pt idx="141">
                  <c:v>1.7271561373971036E-2</c:v>
                </c:pt>
                <c:pt idx="142">
                  <c:v>1.8618587849150679E-2</c:v>
                </c:pt>
                <c:pt idx="143">
                  <c:v>1.7671590233287109E-2</c:v>
                </c:pt>
                <c:pt idx="144">
                  <c:v>1.6499707301480933E-2</c:v>
                </c:pt>
                <c:pt idx="145">
                  <c:v>1.4863354822056328E-2</c:v>
                </c:pt>
                <c:pt idx="146">
                  <c:v>1.4668557327790118E-2</c:v>
                </c:pt>
                <c:pt idx="147">
                  <c:v>1.493831502497037E-2</c:v>
                </c:pt>
                <c:pt idx="148">
                  <c:v>1.4016139524969934E-2</c:v>
                </c:pt>
                <c:pt idx="149">
                  <c:v>1.5327430537368939E-2</c:v>
                </c:pt>
                <c:pt idx="150">
                  <c:v>1.4720071406548626E-2</c:v>
                </c:pt>
                <c:pt idx="151">
                  <c:v>1.414133488420213E-2</c:v>
                </c:pt>
                <c:pt idx="152">
                  <c:v>1.5314138617246901E-2</c:v>
                </c:pt>
                <c:pt idx="153">
                  <c:v>1.3488966888342007E-2</c:v>
                </c:pt>
                <c:pt idx="154">
                  <c:v>1.4380569982714654E-2</c:v>
                </c:pt>
                <c:pt idx="155">
                  <c:v>1.2257720846748933E-2</c:v>
                </c:pt>
                <c:pt idx="156">
                  <c:v>1.3214920802124131E-2</c:v>
                </c:pt>
                <c:pt idx="157">
                  <c:v>1.4474225626268794E-2</c:v>
                </c:pt>
                <c:pt idx="158">
                  <c:v>1.9375052216799044E-2</c:v>
                </c:pt>
                <c:pt idx="159">
                  <c:v>1.4547490669362645E-2</c:v>
                </c:pt>
              </c:numCache>
            </c:numRef>
          </c:val>
          <c:smooth val="0"/>
          <c:extLst>
            <c:ext xmlns:c16="http://schemas.microsoft.com/office/drawing/2014/chart" uri="{C3380CC4-5D6E-409C-BE32-E72D297353CC}">
              <c16:uniqueId val="{00000000-6CE7-4B02-B56B-010CEE51D208}"/>
            </c:ext>
          </c:extLst>
        </c:ser>
        <c:ser>
          <c:idx val="1"/>
          <c:order val="1"/>
          <c:tx>
            <c:strRef>
              <c:f>Sheet1!$E$2</c:f>
              <c:strCache>
                <c:ptCount val="1"/>
                <c:pt idx="0">
                  <c:v>ANA企業成長率</c:v>
                </c:pt>
              </c:strCache>
            </c:strRef>
          </c:tx>
          <c:spPr>
            <a:ln w="28575" cap="rnd">
              <a:solidFill>
                <a:schemeClr val="accent2"/>
              </a:solidFill>
              <a:round/>
            </a:ln>
            <a:effectLst/>
          </c:spPr>
          <c:marker>
            <c:symbol val="none"/>
          </c:marker>
          <c:cat>
            <c:numRef>
              <c:f>Sheet1!$A$3:$A$162</c:f>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f>Sheet1!$E$3:$E$162</c:f>
              <c:numCache>
                <c:formatCode>General</c:formatCode>
                <c:ptCount val="160"/>
                <c:pt idx="0">
                  <c:v>9.2343260472835752E-4</c:v>
                </c:pt>
                <c:pt idx="1">
                  <c:v>5.5430296661539472E-4</c:v>
                </c:pt>
                <c:pt idx="2">
                  <c:v>9.9067525519276264E-4</c:v>
                </c:pt>
                <c:pt idx="3">
                  <c:v>4.9436502234635217E-4</c:v>
                </c:pt>
                <c:pt idx="4">
                  <c:v>4.5554002518457604E-4</c:v>
                </c:pt>
                <c:pt idx="5">
                  <c:v>4.3596864194100985E-4</c:v>
                </c:pt>
                <c:pt idx="6">
                  <c:v>4.6670706154961297E-4</c:v>
                </c:pt>
                <c:pt idx="7">
                  <c:v>3.7724278866150797E-4</c:v>
                </c:pt>
                <c:pt idx="8">
                  <c:v>3.1167316888301662E-4</c:v>
                </c:pt>
                <c:pt idx="9">
                  <c:v>3.2541353845142107E-4</c:v>
                </c:pt>
                <c:pt idx="10">
                  <c:v>5.4512576552011684E-4</c:v>
                </c:pt>
                <c:pt idx="11">
                  <c:v>4.5189868924303396E-4</c:v>
                </c:pt>
                <c:pt idx="12">
                  <c:v>7.1667349994882141E-4</c:v>
                </c:pt>
                <c:pt idx="13">
                  <c:v>5.6196840197068475E-4</c:v>
                </c:pt>
                <c:pt idx="14">
                  <c:v>2.0234193322550939E-3</c:v>
                </c:pt>
                <c:pt idx="15">
                  <c:v>1.8003917914360015E-3</c:v>
                </c:pt>
                <c:pt idx="16">
                  <c:v>1.2259915637467542E-3</c:v>
                </c:pt>
                <c:pt idx="17">
                  <c:v>1.9955636463845675E-3</c:v>
                </c:pt>
                <c:pt idx="18">
                  <c:v>1.6312197023206326E-3</c:v>
                </c:pt>
                <c:pt idx="19">
                  <c:v>2.3477760361538479E-3</c:v>
                </c:pt>
                <c:pt idx="20">
                  <c:v>1.5442614802333319E-3</c:v>
                </c:pt>
                <c:pt idx="21">
                  <c:v>1.1572416643577639E-3</c:v>
                </c:pt>
                <c:pt idx="22">
                  <c:v>1.1608741351483045E-3</c:v>
                </c:pt>
                <c:pt idx="23">
                  <c:v>1.1622241627411638E-3</c:v>
                </c:pt>
                <c:pt idx="24">
                  <c:v>1.3978779521105083E-3</c:v>
                </c:pt>
                <c:pt idx="25">
                  <c:v>9.9756155552541332E-4</c:v>
                </c:pt>
                <c:pt idx="26">
                  <c:v>9.0654147074410501E-4</c:v>
                </c:pt>
                <c:pt idx="27">
                  <c:v>1.0646576758284647E-3</c:v>
                </c:pt>
                <c:pt idx="28">
                  <c:v>1.0889729683641435E-3</c:v>
                </c:pt>
                <c:pt idx="29">
                  <c:v>1.5526389454380708E-3</c:v>
                </c:pt>
                <c:pt idx="30">
                  <c:v>1.3921843828534326E-3</c:v>
                </c:pt>
                <c:pt idx="31">
                  <c:v>1.4660218343993715E-3</c:v>
                </c:pt>
                <c:pt idx="32">
                  <c:v>2.2879688537340405E-3</c:v>
                </c:pt>
                <c:pt idx="33">
                  <c:v>7.3910489351984186E-3</c:v>
                </c:pt>
                <c:pt idx="34">
                  <c:v>1.2357688787519716E-2</c:v>
                </c:pt>
                <c:pt idx="35">
                  <c:v>2.2573646043736059E-2</c:v>
                </c:pt>
                <c:pt idx="36">
                  <c:v>5.5290678745224114E-2</c:v>
                </c:pt>
                <c:pt idx="37">
                  <c:v>4.2442231826713563E-2</c:v>
                </c:pt>
                <c:pt idx="38">
                  <c:v>3.8130465678716773E-2</c:v>
                </c:pt>
                <c:pt idx="39">
                  <c:v>2.518894044271848E-2</c:v>
                </c:pt>
                <c:pt idx="40">
                  <c:v>1.4069579523378341E-2</c:v>
                </c:pt>
                <c:pt idx="41">
                  <c:v>3.6151612972150207E-2</c:v>
                </c:pt>
                <c:pt idx="42">
                  <c:v>7.73589503504446E-2</c:v>
                </c:pt>
                <c:pt idx="43">
                  <c:v>6.3721019628327435E-2</c:v>
                </c:pt>
                <c:pt idx="44">
                  <c:v>7.4313469770725463E-2</c:v>
                </c:pt>
                <c:pt idx="45">
                  <c:v>9.7743056139904694E-2</c:v>
                </c:pt>
                <c:pt idx="46">
                  <c:v>0.10737952698078432</c:v>
                </c:pt>
                <c:pt idx="47">
                  <c:v>0.1360616556624126</c:v>
                </c:pt>
                <c:pt idx="48">
                  <c:v>0.1182519365786068</c:v>
                </c:pt>
                <c:pt idx="49">
                  <c:v>0.10717792038844556</c:v>
                </c:pt>
                <c:pt idx="50">
                  <c:v>0.10507091464058702</c:v>
                </c:pt>
                <c:pt idx="51">
                  <c:v>0.10310172549122207</c:v>
                </c:pt>
                <c:pt idx="52">
                  <c:v>6.8647931397962561E-2</c:v>
                </c:pt>
                <c:pt idx="53">
                  <c:v>7.3664613815572585E-2</c:v>
                </c:pt>
                <c:pt idx="54">
                  <c:v>9.3717039447800993E-2</c:v>
                </c:pt>
                <c:pt idx="55">
                  <c:v>8.5922273006781513E-2</c:v>
                </c:pt>
                <c:pt idx="56">
                  <c:v>0.11047896295908839</c:v>
                </c:pt>
                <c:pt idx="57">
                  <c:v>9.223442977602242E-2</c:v>
                </c:pt>
                <c:pt idx="58">
                  <c:v>0.10555348894095763</c:v>
                </c:pt>
                <c:pt idx="59">
                  <c:v>0.1063717831013848</c:v>
                </c:pt>
                <c:pt idx="60">
                  <c:v>0.10268712013136827</c:v>
                </c:pt>
                <c:pt idx="61">
                  <c:v>7.7409067556644492E-2</c:v>
                </c:pt>
                <c:pt idx="62">
                  <c:v>7.0086065724880547E-2</c:v>
                </c:pt>
                <c:pt idx="63">
                  <c:v>6.9495103750606482E-2</c:v>
                </c:pt>
                <c:pt idx="64">
                  <c:v>6.4315754375404682E-2</c:v>
                </c:pt>
                <c:pt idx="65">
                  <c:v>6.9671949035293099E-2</c:v>
                </c:pt>
                <c:pt idx="66">
                  <c:v>7.5843001104432636E-2</c:v>
                </c:pt>
                <c:pt idx="67">
                  <c:v>5.6168996022858068E-2</c:v>
                </c:pt>
                <c:pt idx="68">
                  <c:v>5.0726939406209384E-2</c:v>
                </c:pt>
                <c:pt idx="69">
                  <c:v>6.3798730419376573E-2</c:v>
                </c:pt>
                <c:pt idx="70">
                  <c:v>5.4874195225542474E-2</c:v>
                </c:pt>
                <c:pt idx="71">
                  <c:v>5.4678171273584493E-2</c:v>
                </c:pt>
                <c:pt idx="72">
                  <c:v>6.6997945814845195E-2</c:v>
                </c:pt>
                <c:pt idx="73">
                  <c:v>7.7336770386110532E-2</c:v>
                </c:pt>
                <c:pt idx="74">
                  <c:v>6.0540170550062077E-2</c:v>
                </c:pt>
                <c:pt idx="75">
                  <c:v>6.7535952646173375E-2</c:v>
                </c:pt>
                <c:pt idx="76">
                  <c:v>5.0069525029492898E-2</c:v>
                </c:pt>
                <c:pt idx="77">
                  <c:v>4.39447490687674E-2</c:v>
                </c:pt>
                <c:pt idx="78">
                  <c:v>4.107528584831651E-2</c:v>
                </c:pt>
                <c:pt idx="79">
                  <c:v>7.4839966858623791E-2</c:v>
                </c:pt>
                <c:pt idx="80">
                  <c:v>6.0240062914602779E-2</c:v>
                </c:pt>
                <c:pt idx="81">
                  <c:v>4.2722823347953756E-2</c:v>
                </c:pt>
                <c:pt idx="82">
                  <c:v>2.6657783383148788E-2</c:v>
                </c:pt>
                <c:pt idx="83">
                  <c:v>3.1279173991967217E-2</c:v>
                </c:pt>
                <c:pt idx="84">
                  <c:v>3.3429902722514088E-2</c:v>
                </c:pt>
                <c:pt idx="85">
                  <c:v>5.16840807180802E-2</c:v>
                </c:pt>
                <c:pt idx="86">
                  <c:v>4.2978908069075561E-2</c:v>
                </c:pt>
                <c:pt idx="87">
                  <c:v>4.0987587911194973E-2</c:v>
                </c:pt>
                <c:pt idx="88">
                  <c:v>3.2123950259771827E-2</c:v>
                </c:pt>
                <c:pt idx="89">
                  <c:v>2.8028315454785672E-2</c:v>
                </c:pt>
                <c:pt idx="90">
                  <c:v>2.659589294318622E-2</c:v>
                </c:pt>
                <c:pt idx="91">
                  <c:v>3.2387756548892879E-2</c:v>
                </c:pt>
                <c:pt idx="92">
                  <c:v>2.1488557133873987E-2</c:v>
                </c:pt>
                <c:pt idx="93">
                  <c:v>1.610693714225956E-2</c:v>
                </c:pt>
                <c:pt idx="94">
                  <c:v>1.7747319173587291E-2</c:v>
                </c:pt>
                <c:pt idx="95">
                  <c:v>1.8046865184197382E-2</c:v>
                </c:pt>
                <c:pt idx="96">
                  <c:v>2.0688242562900177E-2</c:v>
                </c:pt>
                <c:pt idx="97">
                  <c:v>2.0331754468613555E-2</c:v>
                </c:pt>
                <c:pt idx="98">
                  <c:v>2.0001738176252441E-2</c:v>
                </c:pt>
                <c:pt idx="99">
                  <c:v>1.9146630504543391E-2</c:v>
                </c:pt>
                <c:pt idx="100">
                  <c:v>2.1018188365907058E-2</c:v>
                </c:pt>
                <c:pt idx="101">
                  <c:v>1.3776226174476753E-2</c:v>
                </c:pt>
                <c:pt idx="102">
                  <c:v>1.241667002906317E-2</c:v>
                </c:pt>
                <c:pt idx="103">
                  <c:v>1.2572793496383796E-2</c:v>
                </c:pt>
                <c:pt idx="104">
                  <c:v>1.4563445861822651E-2</c:v>
                </c:pt>
                <c:pt idx="105">
                  <c:v>2.2921351730491073E-2</c:v>
                </c:pt>
                <c:pt idx="106">
                  <c:v>3.3756027971693824E-2</c:v>
                </c:pt>
                <c:pt idx="107">
                  <c:v>5.7827069062550272E-2</c:v>
                </c:pt>
                <c:pt idx="108">
                  <c:v>3.4316667798203707E-2</c:v>
                </c:pt>
                <c:pt idx="109">
                  <c:v>3.362612274854701E-2</c:v>
                </c:pt>
                <c:pt idx="110">
                  <c:v>3.5231835609168753E-2</c:v>
                </c:pt>
                <c:pt idx="111">
                  <c:v>2.6237463847831256E-2</c:v>
                </c:pt>
                <c:pt idx="112">
                  <c:v>2.9417588864606714E-2</c:v>
                </c:pt>
                <c:pt idx="113">
                  <c:v>2.3481634179368438E-2</c:v>
                </c:pt>
                <c:pt idx="114">
                  <c:v>2.2875090882267069E-2</c:v>
                </c:pt>
                <c:pt idx="115">
                  <c:v>3.277304660156001E-2</c:v>
                </c:pt>
                <c:pt idx="116">
                  <c:v>2.6446469550067311E-2</c:v>
                </c:pt>
                <c:pt idx="117">
                  <c:v>4.0212360790205882E-2</c:v>
                </c:pt>
                <c:pt idx="118">
                  <c:v>2.8623366778087883E-2</c:v>
                </c:pt>
                <c:pt idx="119">
                  <c:v>2.7218774054699146E-2</c:v>
                </c:pt>
                <c:pt idx="120">
                  <c:v>2.0430829698947297E-2</c:v>
                </c:pt>
                <c:pt idx="121">
                  <c:v>1.5562664429142547E-2</c:v>
                </c:pt>
                <c:pt idx="122">
                  <c:v>1.1119152034466489E-2</c:v>
                </c:pt>
                <c:pt idx="123">
                  <c:v>1.2923660953284179E-2</c:v>
                </c:pt>
                <c:pt idx="124">
                  <c:v>1.5140207325690278E-2</c:v>
                </c:pt>
                <c:pt idx="125">
                  <c:v>1.7669911035471615E-2</c:v>
                </c:pt>
                <c:pt idx="126">
                  <c:v>2.0364474956311319E-2</c:v>
                </c:pt>
                <c:pt idx="127">
                  <c:v>1.5064450810158224E-2</c:v>
                </c:pt>
                <c:pt idx="128">
                  <c:v>1.7563197625375608E-2</c:v>
                </c:pt>
                <c:pt idx="129">
                  <c:v>1.4806611274306384E-2</c:v>
                </c:pt>
                <c:pt idx="130">
                  <c:v>1.2725066165313921E-2</c:v>
                </c:pt>
                <c:pt idx="131">
                  <c:v>1.327074715987436E-2</c:v>
                </c:pt>
                <c:pt idx="132">
                  <c:v>1.462128563794984E-2</c:v>
                </c:pt>
                <c:pt idx="133">
                  <c:v>1.1922800239100235E-2</c:v>
                </c:pt>
                <c:pt idx="134">
                  <c:v>1.2645775996793923E-2</c:v>
                </c:pt>
                <c:pt idx="135">
                  <c:v>1.5588250907605006E-2</c:v>
                </c:pt>
                <c:pt idx="136">
                  <c:v>1.577520849633407E-2</c:v>
                </c:pt>
                <c:pt idx="137">
                  <c:v>2.1714423148287483E-2</c:v>
                </c:pt>
                <c:pt idx="138">
                  <c:v>2.1208870234190217E-2</c:v>
                </c:pt>
                <c:pt idx="139">
                  <c:v>2.9421895161736281E-2</c:v>
                </c:pt>
                <c:pt idx="140">
                  <c:v>2.4763699019682801E-2</c:v>
                </c:pt>
                <c:pt idx="141">
                  <c:v>1.5152626813483632E-2</c:v>
                </c:pt>
                <c:pt idx="142">
                  <c:v>1.6245196365952466E-2</c:v>
                </c:pt>
                <c:pt idx="143">
                  <c:v>1.6264596005758716E-2</c:v>
                </c:pt>
                <c:pt idx="144">
                  <c:v>1.4428840912120279E-2</c:v>
                </c:pt>
                <c:pt idx="145">
                  <c:v>1.1872460191616266E-2</c:v>
                </c:pt>
                <c:pt idx="146">
                  <c:v>1.1856612689487936E-2</c:v>
                </c:pt>
                <c:pt idx="147">
                  <c:v>1.2433153087648034E-2</c:v>
                </c:pt>
                <c:pt idx="148">
                  <c:v>1.2005566787230287E-2</c:v>
                </c:pt>
                <c:pt idx="149">
                  <c:v>1.3561624411483043E-2</c:v>
                </c:pt>
                <c:pt idx="150">
                  <c:v>1.2794729861603672E-2</c:v>
                </c:pt>
                <c:pt idx="151">
                  <c:v>1.2279124431092964E-2</c:v>
                </c:pt>
                <c:pt idx="152">
                  <c:v>1.4203706451189069E-2</c:v>
                </c:pt>
                <c:pt idx="153">
                  <c:v>1.167531711573936E-2</c:v>
                </c:pt>
                <c:pt idx="154">
                  <c:v>1.2822431245504931E-2</c:v>
                </c:pt>
                <c:pt idx="155">
                  <c:v>8.9278300494742002E-3</c:v>
                </c:pt>
                <c:pt idx="156">
                  <c:v>1.0207385413632033E-2</c:v>
                </c:pt>
                <c:pt idx="157">
                  <c:v>1.1525113278842024E-2</c:v>
                </c:pt>
                <c:pt idx="158">
                  <c:v>1.7491918871734458E-2</c:v>
                </c:pt>
                <c:pt idx="159">
                  <c:v>1.097300184875276E-2</c:v>
                </c:pt>
              </c:numCache>
            </c:numRef>
          </c:val>
          <c:smooth val="0"/>
          <c:extLst>
            <c:ext xmlns:c16="http://schemas.microsoft.com/office/drawing/2014/chart" uri="{C3380CC4-5D6E-409C-BE32-E72D297353CC}">
              <c16:uniqueId val="{00000001-6CE7-4B02-B56B-010CEE51D208}"/>
            </c:ext>
          </c:extLst>
        </c:ser>
        <c:dLbls>
          <c:showLegendKey val="0"/>
          <c:showVal val="0"/>
          <c:showCatName val="0"/>
          <c:showSerName val="0"/>
          <c:showPercent val="0"/>
          <c:showBubbleSize val="0"/>
        </c:dLbls>
        <c:smooth val="0"/>
        <c:axId val="696736312"/>
        <c:axId val="696734344"/>
      </c:lineChart>
      <c:dateAx>
        <c:axId val="696736312"/>
        <c:scaling>
          <c:orientation val="minMax"/>
        </c:scaling>
        <c:delete val="0"/>
        <c:axPos val="b"/>
        <c:numFmt formatCode="m&quot;月&quot;d&quot;日&quot;yyyy&quot;年&quot;"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96734344"/>
        <c:crosses val="autoZero"/>
        <c:auto val="1"/>
        <c:lblOffset val="100"/>
        <c:baseTimeUnit val="days"/>
      </c:dateAx>
      <c:valAx>
        <c:axId val="696734344"/>
        <c:scaling>
          <c:orientation val="minMax"/>
          <c:max val="0.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96736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家具メーカーデフォルト確率</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Sheet1!$C$2</c:f>
              <c:strCache>
                <c:ptCount val="1"/>
                <c:pt idx="0">
                  <c:v>ニトリ企業成長率</c:v>
                </c:pt>
              </c:strCache>
            </c:strRef>
          </c:tx>
          <c:spPr>
            <a:ln w="28575" cap="rnd">
              <a:solidFill>
                <a:schemeClr val="accent1"/>
              </a:solidFill>
              <a:round/>
            </a:ln>
            <a:effectLst/>
          </c:spPr>
          <c:marker>
            <c:symbol val="none"/>
          </c:marker>
          <c:cat>
            <c:numRef>
              <c:f>Sheet1!$A$3:$A$162</c:f>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f>Sheet1!$C$3:$C$162</c:f>
              <c:numCache>
                <c:formatCode>General</c:formatCode>
                <c:ptCount val="160"/>
                <c:pt idx="0">
                  <c:v>2.030937174273395E-2</c:v>
                </c:pt>
                <c:pt idx="1">
                  <c:v>1.9606919331538873E-2</c:v>
                </c:pt>
                <c:pt idx="2">
                  <c:v>2.0461032793175998E-2</c:v>
                </c:pt>
                <c:pt idx="3">
                  <c:v>1.9495727008413635E-2</c:v>
                </c:pt>
                <c:pt idx="4">
                  <c:v>1.9353953349911045E-2</c:v>
                </c:pt>
                <c:pt idx="5">
                  <c:v>1.9288919363817773E-2</c:v>
                </c:pt>
                <c:pt idx="6">
                  <c:v>1.9357956437502502E-2</c:v>
                </c:pt>
                <c:pt idx="7">
                  <c:v>1.918838788434658E-2</c:v>
                </c:pt>
                <c:pt idx="8">
                  <c:v>1.8947215372152843E-2</c:v>
                </c:pt>
                <c:pt idx="9">
                  <c:v>1.9035497576636421E-2</c:v>
                </c:pt>
                <c:pt idx="10">
                  <c:v>1.9538515720924854E-2</c:v>
                </c:pt>
                <c:pt idx="11">
                  <c:v>1.9314363275566269E-2</c:v>
                </c:pt>
                <c:pt idx="12">
                  <c:v>1.9813034114141419E-2</c:v>
                </c:pt>
                <c:pt idx="13">
                  <c:v>1.9526269466711418E-2</c:v>
                </c:pt>
                <c:pt idx="14">
                  <c:v>2.1619024288861227E-2</c:v>
                </c:pt>
                <c:pt idx="15">
                  <c:v>2.1390575075782837E-2</c:v>
                </c:pt>
                <c:pt idx="16">
                  <c:v>2.0621688012086008E-2</c:v>
                </c:pt>
                <c:pt idx="17">
                  <c:v>2.1417852842352415E-2</c:v>
                </c:pt>
                <c:pt idx="18">
                  <c:v>2.1066602219702271E-2</c:v>
                </c:pt>
                <c:pt idx="19">
                  <c:v>2.1744924120115985E-2</c:v>
                </c:pt>
                <c:pt idx="20">
                  <c:v>2.1026213310785864E-2</c:v>
                </c:pt>
                <c:pt idx="21">
                  <c:v>2.0546265712923614E-2</c:v>
                </c:pt>
                <c:pt idx="22">
                  <c:v>2.0697779204121174E-2</c:v>
                </c:pt>
                <c:pt idx="23">
                  <c:v>2.0556833799244376E-2</c:v>
                </c:pt>
                <c:pt idx="24">
                  <c:v>2.0830426068607907E-2</c:v>
                </c:pt>
                <c:pt idx="25">
                  <c:v>2.011474291536066E-2</c:v>
                </c:pt>
                <c:pt idx="26">
                  <c:v>2.0035599137095236E-2</c:v>
                </c:pt>
                <c:pt idx="27">
                  <c:v>2.018040273313388E-2</c:v>
                </c:pt>
                <c:pt idx="28">
                  <c:v>1.99334948962787E-2</c:v>
                </c:pt>
                <c:pt idx="29">
                  <c:v>2.0585107934677049E-2</c:v>
                </c:pt>
                <c:pt idx="30">
                  <c:v>2.0379931653859446E-2</c:v>
                </c:pt>
                <c:pt idx="31">
                  <c:v>2.0299403961175858E-2</c:v>
                </c:pt>
                <c:pt idx="32">
                  <c:v>2.1153277955741723E-2</c:v>
                </c:pt>
                <c:pt idx="33">
                  <c:v>2.416719546980135E-2</c:v>
                </c:pt>
                <c:pt idx="34">
                  <c:v>2.6332373644123157E-2</c:v>
                </c:pt>
                <c:pt idx="35">
                  <c:v>2.924490892941169E-2</c:v>
                </c:pt>
                <c:pt idx="36">
                  <c:v>4.0612608138468113E-2</c:v>
                </c:pt>
                <c:pt idx="37">
                  <c:v>3.6720544260515693E-2</c:v>
                </c:pt>
                <c:pt idx="38">
                  <c:v>3.5109067638978385E-2</c:v>
                </c:pt>
                <c:pt idx="39">
                  <c:v>3.0680712698292031E-2</c:v>
                </c:pt>
                <c:pt idx="40">
                  <c:v>2.6531017634361921E-2</c:v>
                </c:pt>
                <c:pt idx="41">
                  <c:v>3.3689460114065019E-2</c:v>
                </c:pt>
                <c:pt idx="42">
                  <c:v>4.658045892637909E-2</c:v>
                </c:pt>
                <c:pt idx="43">
                  <c:v>4.2419198461273448E-2</c:v>
                </c:pt>
                <c:pt idx="44">
                  <c:v>4.5763067075407143E-2</c:v>
                </c:pt>
                <c:pt idx="45">
                  <c:v>5.1556512447492577E-2</c:v>
                </c:pt>
                <c:pt idx="46">
                  <c:v>5.0746158326393474E-2</c:v>
                </c:pt>
                <c:pt idx="47">
                  <c:v>6.4879669149280006E-2</c:v>
                </c:pt>
                <c:pt idx="48">
                  <c:v>5.895892904219259E-2</c:v>
                </c:pt>
                <c:pt idx="49">
                  <c:v>5.8252584785978612E-2</c:v>
                </c:pt>
                <c:pt idx="50">
                  <c:v>6.1512619592068683E-2</c:v>
                </c:pt>
                <c:pt idx="51">
                  <c:v>5.5638599313662905E-2</c:v>
                </c:pt>
                <c:pt idx="52">
                  <c:v>4.3485828057120285E-2</c:v>
                </c:pt>
                <c:pt idx="53">
                  <c:v>4.7331597257873004E-2</c:v>
                </c:pt>
                <c:pt idx="54">
                  <c:v>5.5336353073918161E-2</c:v>
                </c:pt>
                <c:pt idx="55">
                  <c:v>5.3551350445537479E-2</c:v>
                </c:pt>
                <c:pt idx="56">
                  <c:v>5.8025188250553181E-2</c:v>
                </c:pt>
                <c:pt idx="57">
                  <c:v>4.9550181289204298E-2</c:v>
                </c:pt>
                <c:pt idx="58">
                  <c:v>4.9995484524319733E-2</c:v>
                </c:pt>
                <c:pt idx="59">
                  <c:v>4.6694693614245886E-2</c:v>
                </c:pt>
                <c:pt idx="60">
                  <c:v>4.4462107201954267E-2</c:v>
                </c:pt>
                <c:pt idx="61">
                  <c:v>3.8611481863126497E-2</c:v>
                </c:pt>
                <c:pt idx="62">
                  <c:v>3.7641189787010712E-2</c:v>
                </c:pt>
                <c:pt idx="63">
                  <c:v>4.0409626825247805E-2</c:v>
                </c:pt>
                <c:pt idx="64">
                  <c:v>3.8077733195055197E-2</c:v>
                </c:pt>
                <c:pt idx="65">
                  <c:v>3.8821582905381249E-2</c:v>
                </c:pt>
                <c:pt idx="66">
                  <c:v>4.0416874072027098E-2</c:v>
                </c:pt>
                <c:pt idx="67">
                  <c:v>3.4664500905002497E-2</c:v>
                </c:pt>
                <c:pt idx="68">
                  <c:v>3.3752521352723608E-2</c:v>
                </c:pt>
                <c:pt idx="69">
                  <c:v>3.7052749917223016E-2</c:v>
                </c:pt>
                <c:pt idx="70">
                  <c:v>3.5145140303158955E-2</c:v>
                </c:pt>
                <c:pt idx="71">
                  <c:v>3.5257532622926462E-2</c:v>
                </c:pt>
                <c:pt idx="72">
                  <c:v>3.8774390927541584E-2</c:v>
                </c:pt>
                <c:pt idx="73">
                  <c:v>3.9951568635645439E-2</c:v>
                </c:pt>
                <c:pt idx="74">
                  <c:v>3.53100992088499E-2</c:v>
                </c:pt>
                <c:pt idx="75">
                  <c:v>3.6270630959220646E-2</c:v>
                </c:pt>
                <c:pt idx="76">
                  <c:v>3.2485122567145711E-2</c:v>
                </c:pt>
                <c:pt idx="77">
                  <c:v>3.1071783894985192E-2</c:v>
                </c:pt>
                <c:pt idx="78">
                  <c:v>2.937195205792582E-2</c:v>
                </c:pt>
                <c:pt idx="79">
                  <c:v>3.7885184453670034E-2</c:v>
                </c:pt>
                <c:pt idx="80">
                  <c:v>3.1846564328610341E-2</c:v>
                </c:pt>
                <c:pt idx="81">
                  <c:v>2.8552766676175602E-2</c:v>
                </c:pt>
                <c:pt idx="82">
                  <c:v>2.674218952185984E-2</c:v>
                </c:pt>
                <c:pt idx="83">
                  <c:v>2.7456666241967072E-2</c:v>
                </c:pt>
                <c:pt idx="84">
                  <c:v>2.7654561813387376E-2</c:v>
                </c:pt>
                <c:pt idx="85">
                  <c:v>3.2183099981619646E-2</c:v>
                </c:pt>
                <c:pt idx="86">
                  <c:v>3.0118716267054303E-2</c:v>
                </c:pt>
                <c:pt idx="87">
                  <c:v>2.8892032538362793E-2</c:v>
                </c:pt>
                <c:pt idx="88">
                  <c:v>2.725126435341332E-2</c:v>
                </c:pt>
                <c:pt idx="89">
                  <c:v>2.6619944031004289E-2</c:v>
                </c:pt>
                <c:pt idx="90">
                  <c:v>2.6175438649722983E-2</c:v>
                </c:pt>
                <c:pt idx="91">
                  <c:v>2.8239347201853577E-2</c:v>
                </c:pt>
                <c:pt idx="92">
                  <c:v>2.6735878812710709E-2</c:v>
                </c:pt>
                <c:pt idx="93">
                  <c:v>2.6038254129587959E-2</c:v>
                </c:pt>
                <c:pt idx="94">
                  <c:v>2.6259131290698449E-2</c:v>
                </c:pt>
                <c:pt idx="95">
                  <c:v>2.6554058980297657E-2</c:v>
                </c:pt>
                <c:pt idx="96">
                  <c:v>2.6763030625786624E-2</c:v>
                </c:pt>
                <c:pt idx="97">
                  <c:v>2.6800763702434761E-2</c:v>
                </c:pt>
                <c:pt idx="98">
                  <c:v>2.6606313451826555E-2</c:v>
                </c:pt>
                <c:pt idx="99">
                  <c:v>2.6652944930249455E-2</c:v>
                </c:pt>
                <c:pt idx="100">
                  <c:v>2.6927901083210359E-2</c:v>
                </c:pt>
                <c:pt idx="101">
                  <c:v>2.5655984442207444E-2</c:v>
                </c:pt>
                <c:pt idx="102">
                  <c:v>2.5495377992554205E-2</c:v>
                </c:pt>
                <c:pt idx="103">
                  <c:v>2.5537851768712747E-2</c:v>
                </c:pt>
                <c:pt idx="104">
                  <c:v>2.6240427963501817E-2</c:v>
                </c:pt>
                <c:pt idx="105">
                  <c:v>2.8407942763193746E-2</c:v>
                </c:pt>
                <c:pt idx="106">
                  <c:v>3.1495420803045356E-2</c:v>
                </c:pt>
                <c:pt idx="107">
                  <c:v>3.7680397506038327E-2</c:v>
                </c:pt>
                <c:pt idx="108">
                  <c:v>3.193284167760136E-2</c:v>
                </c:pt>
                <c:pt idx="109">
                  <c:v>3.1220964354555257E-2</c:v>
                </c:pt>
                <c:pt idx="110">
                  <c:v>3.1496154747842932E-2</c:v>
                </c:pt>
                <c:pt idx="111">
                  <c:v>2.9033119665802545E-2</c:v>
                </c:pt>
                <c:pt idx="112">
                  <c:v>2.9722286104829423E-2</c:v>
                </c:pt>
                <c:pt idx="113">
                  <c:v>2.7801670232895134E-2</c:v>
                </c:pt>
                <c:pt idx="114">
                  <c:v>2.7331499278886791E-2</c:v>
                </c:pt>
                <c:pt idx="115">
                  <c:v>2.944221878491984E-2</c:v>
                </c:pt>
                <c:pt idx="116">
                  <c:v>2.7582558806898371E-2</c:v>
                </c:pt>
                <c:pt idx="117">
                  <c:v>3.0813538029276919E-2</c:v>
                </c:pt>
                <c:pt idx="118">
                  <c:v>2.8072309715211224E-2</c:v>
                </c:pt>
                <c:pt idx="119">
                  <c:v>2.7325917165664876E-2</c:v>
                </c:pt>
                <c:pt idx="120">
                  <c:v>2.5935799565033009E-2</c:v>
                </c:pt>
                <c:pt idx="121">
                  <c:v>2.4220426939455832E-2</c:v>
                </c:pt>
                <c:pt idx="122">
                  <c:v>2.3019718181323635E-2</c:v>
                </c:pt>
                <c:pt idx="123">
                  <c:v>2.3610462719212508E-2</c:v>
                </c:pt>
                <c:pt idx="124">
                  <c:v>2.4124725586924741E-2</c:v>
                </c:pt>
                <c:pt idx="125">
                  <c:v>2.4489440416309936E-2</c:v>
                </c:pt>
                <c:pt idx="126">
                  <c:v>2.4933982308344614E-2</c:v>
                </c:pt>
                <c:pt idx="127">
                  <c:v>2.4182527883366025E-2</c:v>
                </c:pt>
                <c:pt idx="128">
                  <c:v>2.4680007807156481E-2</c:v>
                </c:pt>
                <c:pt idx="129">
                  <c:v>2.401690390314808E-2</c:v>
                </c:pt>
                <c:pt idx="130">
                  <c:v>2.410575693831524E-2</c:v>
                </c:pt>
                <c:pt idx="131">
                  <c:v>2.3711557831507593E-2</c:v>
                </c:pt>
                <c:pt idx="132">
                  <c:v>2.3629662764447421E-2</c:v>
                </c:pt>
                <c:pt idx="133">
                  <c:v>2.2679068839930962E-2</c:v>
                </c:pt>
                <c:pt idx="134">
                  <c:v>2.2770409255019594E-2</c:v>
                </c:pt>
                <c:pt idx="135">
                  <c:v>2.3769901229093011E-2</c:v>
                </c:pt>
                <c:pt idx="136">
                  <c:v>2.321974201255193E-2</c:v>
                </c:pt>
                <c:pt idx="137">
                  <c:v>2.4427187504140139E-2</c:v>
                </c:pt>
                <c:pt idx="138">
                  <c:v>2.3805222448866153E-2</c:v>
                </c:pt>
                <c:pt idx="139">
                  <c:v>2.5907721438333864E-2</c:v>
                </c:pt>
                <c:pt idx="140">
                  <c:v>2.4451172942141771E-2</c:v>
                </c:pt>
                <c:pt idx="141">
                  <c:v>2.3044878056170476E-2</c:v>
                </c:pt>
                <c:pt idx="142">
                  <c:v>2.3133848141833765E-2</c:v>
                </c:pt>
                <c:pt idx="143">
                  <c:v>2.298699486380526E-2</c:v>
                </c:pt>
                <c:pt idx="144">
                  <c:v>2.3087718232583897E-2</c:v>
                </c:pt>
                <c:pt idx="145">
                  <c:v>2.2937452359158318E-2</c:v>
                </c:pt>
                <c:pt idx="146">
                  <c:v>2.3144435442466041E-2</c:v>
                </c:pt>
                <c:pt idx="147">
                  <c:v>2.3122066638812933E-2</c:v>
                </c:pt>
                <c:pt idx="148">
                  <c:v>2.2841352941813994E-2</c:v>
                </c:pt>
                <c:pt idx="149">
                  <c:v>2.339086436077906E-2</c:v>
                </c:pt>
                <c:pt idx="150">
                  <c:v>2.2908510822334673E-2</c:v>
                </c:pt>
                <c:pt idx="151">
                  <c:v>2.2922998809365193E-2</c:v>
                </c:pt>
                <c:pt idx="152">
                  <c:v>2.1244984355738333E-2</c:v>
                </c:pt>
                <c:pt idx="153">
                  <c:v>2.0653552052599364E-2</c:v>
                </c:pt>
                <c:pt idx="154">
                  <c:v>2.0896369396484631E-2</c:v>
                </c:pt>
                <c:pt idx="155">
                  <c:v>2.0393652629570186E-2</c:v>
                </c:pt>
                <c:pt idx="156">
                  <c:v>2.0752236397052936E-2</c:v>
                </c:pt>
                <c:pt idx="157">
                  <c:v>2.102187884740812E-2</c:v>
                </c:pt>
                <c:pt idx="158">
                  <c:v>2.2961389308607884E-2</c:v>
                </c:pt>
                <c:pt idx="159">
                  <c:v>2.1301896007172947E-2</c:v>
                </c:pt>
              </c:numCache>
            </c:numRef>
          </c:val>
          <c:smooth val="0"/>
          <c:extLst>
            <c:ext xmlns:c16="http://schemas.microsoft.com/office/drawing/2014/chart" uri="{C3380CC4-5D6E-409C-BE32-E72D297353CC}">
              <c16:uniqueId val="{00000000-2C7B-4279-8D07-9FA98CDFB8FB}"/>
            </c:ext>
          </c:extLst>
        </c:ser>
        <c:ser>
          <c:idx val="1"/>
          <c:order val="1"/>
          <c:tx>
            <c:strRef>
              <c:f>Sheet1!$E$2</c:f>
              <c:strCache>
                <c:ptCount val="1"/>
                <c:pt idx="0">
                  <c:v>大塚家具企業成長率</c:v>
                </c:pt>
              </c:strCache>
            </c:strRef>
          </c:tx>
          <c:spPr>
            <a:ln w="28575" cap="rnd">
              <a:solidFill>
                <a:schemeClr val="accent2"/>
              </a:solidFill>
              <a:round/>
            </a:ln>
            <a:effectLst/>
          </c:spPr>
          <c:marker>
            <c:symbol val="none"/>
          </c:marker>
          <c:cat>
            <c:numRef>
              <c:f>Sheet1!$A$3:$A$162</c:f>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f>Sheet1!$E$3:$E$162</c:f>
              <c:numCache>
                <c:formatCode>General</c:formatCode>
                <c:ptCount val="160"/>
                <c:pt idx="0">
                  <c:v>0.28061270497258528</c:v>
                </c:pt>
                <c:pt idx="1">
                  <c:v>0.27939970546128867</c:v>
                </c:pt>
                <c:pt idx="2">
                  <c:v>0.28245814828017612</c:v>
                </c:pt>
                <c:pt idx="3">
                  <c:v>0.27904866100286579</c:v>
                </c:pt>
                <c:pt idx="4">
                  <c:v>0.27967189704803891</c:v>
                </c:pt>
                <c:pt idx="5">
                  <c:v>0.27915192577805115</c:v>
                </c:pt>
                <c:pt idx="6">
                  <c:v>0.27935039163971997</c:v>
                </c:pt>
                <c:pt idx="7">
                  <c:v>0.27998913348141363</c:v>
                </c:pt>
                <c:pt idx="8">
                  <c:v>0.27969430299272829</c:v>
                </c:pt>
                <c:pt idx="9">
                  <c:v>0.27885653950793821</c:v>
                </c:pt>
                <c:pt idx="10">
                  <c:v>0.28178278566346066</c:v>
                </c:pt>
                <c:pt idx="11">
                  <c:v>0.28070908601593514</c:v>
                </c:pt>
                <c:pt idx="12">
                  <c:v>0.28242843972765697</c:v>
                </c:pt>
                <c:pt idx="13">
                  <c:v>0.28282075936335904</c:v>
                </c:pt>
                <c:pt idx="14">
                  <c:v>0.29251932864418867</c:v>
                </c:pt>
                <c:pt idx="15">
                  <c:v>0.29155302419155871</c:v>
                </c:pt>
                <c:pt idx="16">
                  <c:v>0.29159578942673481</c:v>
                </c:pt>
                <c:pt idx="17">
                  <c:v>0.2973866362256814</c:v>
                </c:pt>
                <c:pt idx="18">
                  <c:v>0.29693595037149462</c:v>
                </c:pt>
                <c:pt idx="19">
                  <c:v>0.30031445432674064</c:v>
                </c:pt>
                <c:pt idx="20">
                  <c:v>0.29851927791921218</c:v>
                </c:pt>
                <c:pt idx="21">
                  <c:v>0.29466508853124851</c:v>
                </c:pt>
                <c:pt idx="22">
                  <c:v>0.2924935255819866</c:v>
                </c:pt>
                <c:pt idx="23">
                  <c:v>0.28433487748148306</c:v>
                </c:pt>
                <c:pt idx="24">
                  <c:v>0.28154511454013231</c:v>
                </c:pt>
                <c:pt idx="25">
                  <c:v>0.28284740731168656</c:v>
                </c:pt>
                <c:pt idx="26">
                  <c:v>0.28561718731403352</c:v>
                </c:pt>
                <c:pt idx="27">
                  <c:v>0.2903714625620849</c:v>
                </c:pt>
                <c:pt idx="28">
                  <c:v>0.29065308845568782</c:v>
                </c:pt>
                <c:pt idx="29">
                  <c:v>0.28801789432638225</c:v>
                </c:pt>
                <c:pt idx="30">
                  <c:v>0.28780635260994292</c:v>
                </c:pt>
                <c:pt idx="31">
                  <c:v>0.29012669482585096</c:v>
                </c:pt>
                <c:pt idx="32">
                  <c:v>0.29354286310267858</c:v>
                </c:pt>
                <c:pt idx="33">
                  <c:v>0.30306620103197407</c:v>
                </c:pt>
                <c:pt idx="34">
                  <c:v>0.31006997490530086</c:v>
                </c:pt>
                <c:pt idx="35">
                  <c:v>0.31803273565426443</c:v>
                </c:pt>
                <c:pt idx="36">
                  <c:v>0.34382227752743588</c:v>
                </c:pt>
                <c:pt idx="37">
                  <c:v>0.33568398212349781</c:v>
                </c:pt>
                <c:pt idx="38">
                  <c:v>0.33047400872086474</c:v>
                </c:pt>
                <c:pt idx="39">
                  <c:v>0.32281458619495573</c:v>
                </c:pt>
                <c:pt idx="40">
                  <c:v>0.31676505551703704</c:v>
                </c:pt>
                <c:pt idx="41">
                  <c:v>0.33236394386208429</c:v>
                </c:pt>
                <c:pt idx="42">
                  <c:v>0.35932650464455729</c:v>
                </c:pt>
                <c:pt idx="43">
                  <c:v>0.3535037292749254</c:v>
                </c:pt>
                <c:pt idx="44">
                  <c:v>0.35899900057654183</c:v>
                </c:pt>
                <c:pt idx="45">
                  <c:v>0.36904450646409981</c:v>
                </c:pt>
                <c:pt idx="46">
                  <c:v>0.37709852228144874</c:v>
                </c:pt>
                <c:pt idx="47">
                  <c:v>0.38616417669798053</c:v>
                </c:pt>
                <c:pt idx="48">
                  <c:v>0.38123696845005078</c:v>
                </c:pt>
                <c:pt idx="49">
                  <c:v>0.380664796468838</c:v>
                </c:pt>
                <c:pt idx="50">
                  <c:v>0.38586815870412233</c:v>
                </c:pt>
                <c:pt idx="51">
                  <c:v>0.38205481902481603</c:v>
                </c:pt>
                <c:pt idx="52">
                  <c:v>0.36472533374863375</c:v>
                </c:pt>
                <c:pt idx="53">
                  <c:v>0.36453728974390498</c:v>
                </c:pt>
                <c:pt idx="54">
                  <c:v>0.37687817857962608</c:v>
                </c:pt>
                <c:pt idx="55">
                  <c:v>0.37738524378100852</c:v>
                </c:pt>
                <c:pt idx="56">
                  <c:v>0.38296980262883262</c:v>
                </c:pt>
                <c:pt idx="57">
                  <c:v>0.37631691711867832</c:v>
                </c:pt>
                <c:pt idx="58">
                  <c:v>0.37844994359466705</c:v>
                </c:pt>
                <c:pt idx="59">
                  <c:v>0.37554817453069744</c:v>
                </c:pt>
                <c:pt idx="60">
                  <c:v>0.37778377950608205</c:v>
                </c:pt>
                <c:pt idx="61">
                  <c:v>0.37088419877366452</c:v>
                </c:pt>
                <c:pt idx="62">
                  <c:v>0.3657177897140404</c:v>
                </c:pt>
                <c:pt idx="63">
                  <c:v>0.36857082199731195</c:v>
                </c:pt>
                <c:pt idx="64">
                  <c:v>0.36182021686926702</c:v>
                </c:pt>
                <c:pt idx="65">
                  <c:v>0.36454795160175879</c:v>
                </c:pt>
                <c:pt idx="66">
                  <c:v>0.3680853550970698</c:v>
                </c:pt>
                <c:pt idx="67">
                  <c:v>0.36087195393696103</c:v>
                </c:pt>
                <c:pt idx="68">
                  <c:v>0.35778326206523059</c:v>
                </c:pt>
                <c:pt idx="69">
                  <c:v>0.36238402656155355</c:v>
                </c:pt>
                <c:pt idx="70">
                  <c:v>0.3600636005198109</c:v>
                </c:pt>
                <c:pt idx="71">
                  <c:v>0.35649063128305569</c:v>
                </c:pt>
                <c:pt idx="72">
                  <c:v>0.36550646228683398</c:v>
                </c:pt>
                <c:pt idx="73">
                  <c:v>0.36742644430054988</c:v>
                </c:pt>
                <c:pt idx="74">
                  <c:v>0.36093065130728552</c:v>
                </c:pt>
                <c:pt idx="75">
                  <c:v>0.36138653323238423</c:v>
                </c:pt>
                <c:pt idx="76">
                  <c:v>0.3535194067849588</c:v>
                </c:pt>
                <c:pt idx="77">
                  <c:v>0.35223655297005751</c:v>
                </c:pt>
                <c:pt idx="78">
                  <c:v>0.34851454593556441</c:v>
                </c:pt>
                <c:pt idx="79">
                  <c:v>0.36204655636793326</c:v>
                </c:pt>
                <c:pt idx="80">
                  <c:v>0.35387316500268023</c:v>
                </c:pt>
                <c:pt idx="81">
                  <c:v>0.34288158632329269</c:v>
                </c:pt>
                <c:pt idx="82">
                  <c:v>0.3357471215914799</c:v>
                </c:pt>
                <c:pt idx="83">
                  <c:v>0.33296295945792131</c:v>
                </c:pt>
                <c:pt idx="84">
                  <c:v>0.33161560491740372</c:v>
                </c:pt>
                <c:pt idx="85">
                  <c:v>0.34417827656399158</c:v>
                </c:pt>
                <c:pt idx="86">
                  <c:v>0.33831176206657032</c:v>
                </c:pt>
                <c:pt idx="87">
                  <c:v>0.33102105770455414</c:v>
                </c:pt>
                <c:pt idx="88">
                  <c:v>0.32822517093231851</c:v>
                </c:pt>
                <c:pt idx="89">
                  <c:v>0.32919143634902492</c:v>
                </c:pt>
                <c:pt idx="90">
                  <c:v>0.32899421240825838</c:v>
                </c:pt>
                <c:pt idx="91">
                  <c:v>0.33301985525428757</c:v>
                </c:pt>
                <c:pt idx="92">
                  <c:v>0.32974760621317789</c:v>
                </c:pt>
                <c:pt idx="93">
                  <c:v>0.32111479372660667</c:v>
                </c:pt>
                <c:pt idx="94">
                  <c:v>0.31345908536487443</c:v>
                </c:pt>
                <c:pt idx="95">
                  <c:v>0.31484233995872135</c:v>
                </c:pt>
                <c:pt idx="96">
                  <c:v>0.31842755765644537</c:v>
                </c:pt>
                <c:pt idx="97">
                  <c:v>0.31842755765644537</c:v>
                </c:pt>
                <c:pt idx="98">
                  <c:v>0.3184623140012709</c:v>
                </c:pt>
                <c:pt idx="99">
                  <c:v>0.31907504832202632</c:v>
                </c:pt>
                <c:pt idx="100">
                  <c:v>0.32350874671703966</c:v>
                </c:pt>
                <c:pt idx="101">
                  <c:v>0.3167588909389415</c:v>
                </c:pt>
                <c:pt idx="102">
                  <c:v>0.31703900349896097</c:v>
                </c:pt>
                <c:pt idx="103">
                  <c:v>0.31613436858417421</c:v>
                </c:pt>
                <c:pt idx="104">
                  <c:v>0.31748423154375027</c:v>
                </c:pt>
                <c:pt idx="105">
                  <c:v>0.32527531838877816</c:v>
                </c:pt>
                <c:pt idx="106">
                  <c:v>0.33330553811388453</c:v>
                </c:pt>
                <c:pt idx="107">
                  <c:v>0.34741151880443566</c:v>
                </c:pt>
                <c:pt idx="108">
                  <c:v>0.33591309775939454</c:v>
                </c:pt>
                <c:pt idx="109">
                  <c:v>0.33429568836165652</c:v>
                </c:pt>
                <c:pt idx="110">
                  <c:v>0.33027347740376878</c:v>
                </c:pt>
                <c:pt idx="111">
                  <c:v>0.32529394667069861</c:v>
                </c:pt>
                <c:pt idx="112">
                  <c:v>0.3278789195812693</c:v>
                </c:pt>
                <c:pt idx="113">
                  <c:v>0.32455675577951104</c:v>
                </c:pt>
                <c:pt idx="114">
                  <c:v>0.3207449640889492</c:v>
                </c:pt>
                <c:pt idx="115">
                  <c:v>0.31474019668812159</c:v>
                </c:pt>
                <c:pt idx="116">
                  <c:v>0.3121694145434214</c:v>
                </c:pt>
                <c:pt idx="117">
                  <c:v>0.31546052849462741</c:v>
                </c:pt>
                <c:pt idx="118">
                  <c:v>0.31302104044083512</c:v>
                </c:pt>
                <c:pt idx="119">
                  <c:v>0.31328887256338667</c:v>
                </c:pt>
                <c:pt idx="120">
                  <c:v>0.31605011766307683</c:v>
                </c:pt>
                <c:pt idx="121">
                  <c:v>0.3135134519449132</c:v>
                </c:pt>
                <c:pt idx="122">
                  <c:v>0.30808172400155059</c:v>
                </c:pt>
                <c:pt idx="123">
                  <c:v>0.30700211578250519</c:v>
                </c:pt>
                <c:pt idx="124">
                  <c:v>0.30898175892196572</c:v>
                </c:pt>
                <c:pt idx="125">
                  <c:v>0.308364500084222</c:v>
                </c:pt>
                <c:pt idx="126">
                  <c:v>0.31257263929935164</c:v>
                </c:pt>
                <c:pt idx="127">
                  <c:v>0.3105133526876997</c:v>
                </c:pt>
                <c:pt idx="128">
                  <c:v>0.31250355480827419</c:v>
                </c:pt>
                <c:pt idx="129">
                  <c:v>0.31104496522769037</c:v>
                </c:pt>
                <c:pt idx="130">
                  <c:v>0.30669702984569591</c:v>
                </c:pt>
                <c:pt idx="131">
                  <c:v>0.30405296326876452</c:v>
                </c:pt>
                <c:pt idx="132">
                  <c:v>0.30563663263861385</c:v>
                </c:pt>
                <c:pt idx="133">
                  <c:v>0.30579687797739008</c:v>
                </c:pt>
                <c:pt idx="134">
                  <c:v>0.30650597619149755</c:v>
                </c:pt>
                <c:pt idx="135">
                  <c:v>0.30818535049263995</c:v>
                </c:pt>
                <c:pt idx="136">
                  <c:v>0.30742767730225429</c:v>
                </c:pt>
                <c:pt idx="137">
                  <c:v>0.3118020659977721</c:v>
                </c:pt>
                <c:pt idx="138">
                  <c:v>0.31049960578568048</c:v>
                </c:pt>
                <c:pt idx="139">
                  <c:v>0.32529346422161287</c:v>
                </c:pt>
                <c:pt idx="140">
                  <c:v>0.33050366684452803</c:v>
                </c:pt>
                <c:pt idx="141">
                  <c:v>0.32479867428228337</c:v>
                </c:pt>
                <c:pt idx="142">
                  <c:v>0.3226809827500059</c:v>
                </c:pt>
                <c:pt idx="143">
                  <c:v>0.32238224183822506</c:v>
                </c:pt>
                <c:pt idx="144">
                  <c:v>0.31981137379523839</c:v>
                </c:pt>
                <c:pt idx="145">
                  <c:v>0.3184841243810711</c:v>
                </c:pt>
                <c:pt idx="146">
                  <c:v>0.31888242620260709</c:v>
                </c:pt>
                <c:pt idx="147">
                  <c:v>0.3182709951404048</c:v>
                </c:pt>
                <c:pt idx="148">
                  <c:v>0.31350089003383014</c:v>
                </c:pt>
                <c:pt idx="149">
                  <c:v>0.31468980002778646</c:v>
                </c:pt>
                <c:pt idx="150">
                  <c:v>0.31259081613814255</c:v>
                </c:pt>
                <c:pt idx="151">
                  <c:v>0.31206352642475765</c:v>
                </c:pt>
                <c:pt idx="152">
                  <c:v>0.31386772080738823</c:v>
                </c:pt>
                <c:pt idx="153">
                  <c:v>0.31055525187777072</c:v>
                </c:pt>
                <c:pt idx="154">
                  <c:v>0.31108220470328812</c:v>
                </c:pt>
                <c:pt idx="155">
                  <c:v>0.31020330550174868</c:v>
                </c:pt>
                <c:pt idx="156">
                  <c:v>0.31203737114865632</c:v>
                </c:pt>
                <c:pt idx="157">
                  <c:v>0.31210219038466835</c:v>
                </c:pt>
                <c:pt idx="158">
                  <c:v>0.32107838196514088</c:v>
                </c:pt>
                <c:pt idx="159">
                  <c:v>0.3133045777223904</c:v>
                </c:pt>
              </c:numCache>
            </c:numRef>
          </c:val>
          <c:smooth val="0"/>
          <c:extLst>
            <c:ext xmlns:c16="http://schemas.microsoft.com/office/drawing/2014/chart" uri="{C3380CC4-5D6E-409C-BE32-E72D297353CC}">
              <c16:uniqueId val="{00000001-2C7B-4279-8D07-9FA98CDFB8FB}"/>
            </c:ext>
          </c:extLst>
        </c:ser>
        <c:dLbls>
          <c:showLegendKey val="0"/>
          <c:showVal val="0"/>
          <c:showCatName val="0"/>
          <c:showSerName val="0"/>
          <c:showPercent val="0"/>
          <c:showBubbleSize val="0"/>
        </c:dLbls>
        <c:smooth val="0"/>
        <c:axId val="527015216"/>
        <c:axId val="527016528"/>
      </c:lineChart>
      <c:dateAx>
        <c:axId val="527015216"/>
        <c:scaling>
          <c:orientation val="minMax"/>
        </c:scaling>
        <c:delete val="0"/>
        <c:axPos val="b"/>
        <c:numFmt formatCode="m&quot;月&quot;d&quot;日&quot;yyyy&quot;年&quot;"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27016528"/>
        <c:crosses val="autoZero"/>
        <c:auto val="1"/>
        <c:lblOffset val="100"/>
        <c:baseTimeUnit val="days"/>
      </c:dateAx>
      <c:valAx>
        <c:axId val="527016528"/>
        <c:scaling>
          <c:orientation val="minMax"/>
          <c:max val="0.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27015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家具メーカーデフォルト確率</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Sheet1!$C$2</c:f>
              <c:strCache>
                <c:ptCount val="1"/>
                <c:pt idx="0">
                  <c:v>ニトリ企業成長率</c:v>
                </c:pt>
              </c:strCache>
            </c:strRef>
          </c:tx>
          <c:spPr>
            <a:ln w="28575" cap="rnd">
              <a:solidFill>
                <a:schemeClr val="accent1"/>
              </a:solidFill>
              <a:round/>
            </a:ln>
            <a:effectLst/>
          </c:spPr>
          <c:marker>
            <c:symbol val="none"/>
          </c:marker>
          <c:cat>
            <c:numRef>
              <c:f>Sheet1!$A$3:$A$162</c:f>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f>Sheet1!$C$3:$C$162</c:f>
              <c:numCache>
                <c:formatCode>General</c:formatCode>
                <c:ptCount val="160"/>
                <c:pt idx="0">
                  <c:v>2.030937174273395E-2</c:v>
                </c:pt>
                <c:pt idx="1">
                  <c:v>1.9606919331538873E-2</c:v>
                </c:pt>
                <c:pt idx="2">
                  <c:v>2.0461032793175998E-2</c:v>
                </c:pt>
                <c:pt idx="3">
                  <c:v>1.9495727008413635E-2</c:v>
                </c:pt>
                <c:pt idx="4">
                  <c:v>1.9353953349911045E-2</c:v>
                </c:pt>
                <c:pt idx="5">
                  <c:v>1.9288919363817773E-2</c:v>
                </c:pt>
                <c:pt idx="6">
                  <c:v>1.9357956437502502E-2</c:v>
                </c:pt>
                <c:pt idx="7">
                  <c:v>1.918838788434658E-2</c:v>
                </c:pt>
                <c:pt idx="8">
                  <c:v>1.8947215372152843E-2</c:v>
                </c:pt>
                <c:pt idx="9">
                  <c:v>1.9035497576636421E-2</c:v>
                </c:pt>
                <c:pt idx="10">
                  <c:v>1.9538515720924854E-2</c:v>
                </c:pt>
                <c:pt idx="11">
                  <c:v>1.9314363275566269E-2</c:v>
                </c:pt>
                <c:pt idx="12">
                  <c:v>1.9813034114141419E-2</c:v>
                </c:pt>
                <c:pt idx="13">
                  <c:v>1.9526269466711418E-2</c:v>
                </c:pt>
                <c:pt idx="14">
                  <c:v>2.1619024288861227E-2</c:v>
                </c:pt>
                <c:pt idx="15">
                  <c:v>2.1390575075782837E-2</c:v>
                </c:pt>
                <c:pt idx="16">
                  <c:v>2.0621688012086008E-2</c:v>
                </c:pt>
                <c:pt idx="17">
                  <c:v>2.1417852842352415E-2</c:v>
                </c:pt>
                <c:pt idx="18">
                  <c:v>2.1066602219702271E-2</c:v>
                </c:pt>
                <c:pt idx="19">
                  <c:v>2.1744924120115985E-2</c:v>
                </c:pt>
                <c:pt idx="20">
                  <c:v>2.1026213310785864E-2</c:v>
                </c:pt>
                <c:pt idx="21">
                  <c:v>2.0546265712923614E-2</c:v>
                </c:pt>
                <c:pt idx="22">
                  <c:v>2.0697779204121174E-2</c:v>
                </c:pt>
                <c:pt idx="23">
                  <c:v>2.0556833799244376E-2</c:v>
                </c:pt>
                <c:pt idx="24">
                  <c:v>2.0830426068607907E-2</c:v>
                </c:pt>
                <c:pt idx="25">
                  <c:v>2.011474291536066E-2</c:v>
                </c:pt>
                <c:pt idx="26">
                  <c:v>2.0035599137095236E-2</c:v>
                </c:pt>
                <c:pt idx="27">
                  <c:v>2.018040273313388E-2</c:v>
                </c:pt>
                <c:pt idx="28">
                  <c:v>1.99334948962787E-2</c:v>
                </c:pt>
                <c:pt idx="29">
                  <c:v>2.0585107934677049E-2</c:v>
                </c:pt>
                <c:pt idx="30">
                  <c:v>2.0379931653859446E-2</c:v>
                </c:pt>
                <c:pt idx="31">
                  <c:v>2.0299403961175858E-2</c:v>
                </c:pt>
                <c:pt idx="32">
                  <c:v>2.1153277955741723E-2</c:v>
                </c:pt>
                <c:pt idx="33">
                  <c:v>2.416719546980135E-2</c:v>
                </c:pt>
                <c:pt idx="34">
                  <c:v>2.6332373644123157E-2</c:v>
                </c:pt>
                <c:pt idx="35">
                  <c:v>2.924490892941169E-2</c:v>
                </c:pt>
                <c:pt idx="36">
                  <c:v>4.0612608138468113E-2</c:v>
                </c:pt>
                <c:pt idx="37">
                  <c:v>3.6720544260515693E-2</c:v>
                </c:pt>
                <c:pt idx="38">
                  <c:v>3.5109067638978385E-2</c:v>
                </c:pt>
                <c:pt idx="39">
                  <c:v>3.0680712698292031E-2</c:v>
                </c:pt>
                <c:pt idx="40">
                  <c:v>2.6531017634361921E-2</c:v>
                </c:pt>
                <c:pt idx="41">
                  <c:v>3.3689460114065019E-2</c:v>
                </c:pt>
                <c:pt idx="42">
                  <c:v>4.658045892637909E-2</c:v>
                </c:pt>
                <c:pt idx="43">
                  <c:v>4.2419198461273448E-2</c:v>
                </c:pt>
                <c:pt idx="44">
                  <c:v>4.5763067075407143E-2</c:v>
                </c:pt>
                <c:pt idx="45">
                  <c:v>5.1556512447492577E-2</c:v>
                </c:pt>
                <c:pt idx="46">
                  <c:v>5.0746158326393474E-2</c:v>
                </c:pt>
                <c:pt idx="47">
                  <c:v>6.4879669149280006E-2</c:v>
                </c:pt>
                <c:pt idx="48">
                  <c:v>5.895892904219259E-2</c:v>
                </c:pt>
                <c:pt idx="49">
                  <c:v>5.8252584785978612E-2</c:v>
                </c:pt>
                <c:pt idx="50">
                  <c:v>6.1512619592068683E-2</c:v>
                </c:pt>
                <c:pt idx="51">
                  <c:v>5.5638599313662905E-2</c:v>
                </c:pt>
                <c:pt idx="52">
                  <c:v>4.3485828057120285E-2</c:v>
                </c:pt>
                <c:pt idx="53">
                  <c:v>4.7331597257873004E-2</c:v>
                </c:pt>
                <c:pt idx="54">
                  <c:v>5.5336353073918161E-2</c:v>
                </c:pt>
                <c:pt idx="55">
                  <c:v>5.3551350445537479E-2</c:v>
                </c:pt>
                <c:pt idx="56">
                  <c:v>5.8025188250553181E-2</c:v>
                </c:pt>
                <c:pt idx="57">
                  <c:v>4.9550181289204298E-2</c:v>
                </c:pt>
                <c:pt idx="58">
                  <c:v>4.9995484524319733E-2</c:v>
                </c:pt>
                <c:pt idx="59">
                  <c:v>4.6694693614245886E-2</c:v>
                </c:pt>
                <c:pt idx="60">
                  <c:v>4.4462107201954267E-2</c:v>
                </c:pt>
                <c:pt idx="61">
                  <c:v>3.8611481863126497E-2</c:v>
                </c:pt>
                <c:pt idx="62">
                  <c:v>3.7641189787010712E-2</c:v>
                </c:pt>
                <c:pt idx="63">
                  <c:v>4.0409626825247805E-2</c:v>
                </c:pt>
                <c:pt idx="64">
                  <c:v>3.8077733195055197E-2</c:v>
                </c:pt>
                <c:pt idx="65">
                  <c:v>3.8821582905381249E-2</c:v>
                </c:pt>
                <c:pt idx="66">
                  <c:v>4.0416874072027098E-2</c:v>
                </c:pt>
                <c:pt idx="67">
                  <c:v>3.4664500905002497E-2</c:v>
                </c:pt>
                <c:pt idx="68">
                  <c:v>3.3752521352723608E-2</c:v>
                </c:pt>
                <c:pt idx="69">
                  <c:v>3.7052749917223016E-2</c:v>
                </c:pt>
                <c:pt idx="70">
                  <c:v>3.5145140303158955E-2</c:v>
                </c:pt>
                <c:pt idx="71">
                  <c:v>3.5257532622926462E-2</c:v>
                </c:pt>
                <c:pt idx="72">
                  <c:v>3.8774390927541584E-2</c:v>
                </c:pt>
                <c:pt idx="73">
                  <c:v>3.9951568635645439E-2</c:v>
                </c:pt>
                <c:pt idx="74">
                  <c:v>3.53100992088499E-2</c:v>
                </c:pt>
                <c:pt idx="75">
                  <c:v>3.6270630959220646E-2</c:v>
                </c:pt>
                <c:pt idx="76">
                  <c:v>3.2485122567145711E-2</c:v>
                </c:pt>
                <c:pt idx="77">
                  <c:v>3.1071783894985192E-2</c:v>
                </c:pt>
                <c:pt idx="78">
                  <c:v>2.937195205792582E-2</c:v>
                </c:pt>
                <c:pt idx="79">
                  <c:v>3.7885184453670034E-2</c:v>
                </c:pt>
                <c:pt idx="80">
                  <c:v>3.1846564328610341E-2</c:v>
                </c:pt>
                <c:pt idx="81">
                  <c:v>2.8552766676175602E-2</c:v>
                </c:pt>
                <c:pt idx="82">
                  <c:v>2.674218952185984E-2</c:v>
                </c:pt>
                <c:pt idx="83">
                  <c:v>2.7456666241967072E-2</c:v>
                </c:pt>
                <c:pt idx="84">
                  <c:v>2.7654561813387376E-2</c:v>
                </c:pt>
                <c:pt idx="85">
                  <c:v>3.2183099981619646E-2</c:v>
                </c:pt>
                <c:pt idx="86">
                  <c:v>3.0118716267054303E-2</c:v>
                </c:pt>
                <c:pt idx="87">
                  <c:v>2.8892032538362793E-2</c:v>
                </c:pt>
                <c:pt idx="88">
                  <c:v>2.725126435341332E-2</c:v>
                </c:pt>
                <c:pt idx="89">
                  <c:v>2.6619944031004289E-2</c:v>
                </c:pt>
                <c:pt idx="90">
                  <c:v>2.6175438649722983E-2</c:v>
                </c:pt>
                <c:pt idx="91">
                  <c:v>2.8239347201853577E-2</c:v>
                </c:pt>
                <c:pt idx="92">
                  <c:v>2.6735878812710709E-2</c:v>
                </c:pt>
                <c:pt idx="93">
                  <c:v>2.6038254129587959E-2</c:v>
                </c:pt>
                <c:pt idx="94">
                  <c:v>2.6259131290698449E-2</c:v>
                </c:pt>
                <c:pt idx="95">
                  <c:v>2.6554058980297657E-2</c:v>
                </c:pt>
                <c:pt idx="96">
                  <c:v>2.6763030625786624E-2</c:v>
                </c:pt>
                <c:pt idx="97">
                  <c:v>2.6800763702434761E-2</c:v>
                </c:pt>
                <c:pt idx="98">
                  <c:v>2.6606313451826555E-2</c:v>
                </c:pt>
                <c:pt idx="99">
                  <c:v>2.6652944930249455E-2</c:v>
                </c:pt>
                <c:pt idx="100">
                  <c:v>2.6927901083210359E-2</c:v>
                </c:pt>
                <c:pt idx="101">
                  <c:v>2.5655984442207444E-2</c:v>
                </c:pt>
                <c:pt idx="102">
                  <c:v>2.5495377992554205E-2</c:v>
                </c:pt>
                <c:pt idx="103">
                  <c:v>2.5537851768712747E-2</c:v>
                </c:pt>
                <c:pt idx="104">
                  <c:v>2.6240427963501817E-2</c:v>
                </c:pt>
                <c:pt idx="105">
                  <c:v>2.8407942763193746E-2</c:v>
                </c:pt>
                <c:pt idx="106">
                  <c:v>3.1495420803045356E-2</c:v>
                </c:pt>
                <c:pt idx="107">
                  <c:v>3.7680397506038327E-2</c:v>
                </c:pt>
                <c:pt idx="108">
                  <c:v>3.193284167760136E-2</c:v>
                </c:pt>
                <c:pt idx="109">
                  <c:v>3.1220964354555257E-2</c:v>
                </c:pt>
                <c:pt idx="110">
                  <c:v>3.1496154747842932E-2</c:v>
                </c:pt>
                <c:pt idx="111">
                  <c:v>2.9033119665802545E-2</c:v>
                </c:pt>
                <c:pt idx="112">
                  <c:v>2.9722286104829423E-2</c:v>
                </c:pt>
                <c:pt idx="113">
                  <c:v>2.7801670232895134E-2</c:v>
                </c:pt>
                <c:pt idx="114">
                  <c:v>2.7331499278886791E-2</c:v>
                </c:pt>
                <c:pt idx="115">
                  <c:v>2.944221878491984E-2</c:v>
                </c:pt>
                <c:pt idx="116">
                  <c:v>2.7582558806898371E-2</c:v>
                </c:pt>
                <c:pt idx="117">
                  <c:v>3.0813538029276919E-2</c:v>
                </c:pt>
                <c:pt idx="118">
                  <c:v>2.8072309715211224E-2</c:v>
                </c:pt>
                <c:pt idx="119">
                  <c:v>2.7325917165664876E-2</c:v>
                </c:pt>
                <c:pt idx="120">
                  <c:v>2.5935799565033009E-2</c:v>
                </c:pt>
                <c:pt idx="121">
                  <c:v>2.4220426939455832E-2</c:v>
                </c:pt>
                <c:pt idx="122">
                  <c:v>2.3019718181323635E-2</c:v>
                </c:pt>
                <c:pt idx="123">
                  <c:v>2.3610462719212508E-2</c:v>
                </c:pt>
                <c:pt idx="124">
                  <c:v>2.4124725586924741E-2</c:v>
                </c:pt>
                <c:pt idx="125">
                  <c:v>2.4489440416309936E-2</c:v>
                </c:pt>
                <c:pt idx="126">
                  <c:v>2.4933982308344614E-2</c:v>
                </c:pt>
                <c:pt idx="127">
                  <c:v>2.4182527883366025E-2</c:v>
                </c:pt>
                <c:pt idx="128">
                  <c:v>2.4680007807156481E-2</c:v>
                </c:pt>
                <c:pt idx="129">
                  <c:v>2.401690390314808E-2</c:v>
                </c:pt>
                <c:pt idx="130">
                  <c:v>2.410575693831524E-2</c:v>
                </c:pt>
                <c:pt idx="131">
                  <c:v>2.3711557831507593E-2</c:v>
                </c:pt>
                <c:pt idx="132">
                  <c:v>2.3629662764447421E-2</c:v>
                </c:pt>
                <c:pt idx="133">
                  <c:v>2.2679068839930962E-2</c:v>
                </c:pt>
                <c:pt idx="134">
                  <c:v>2.2770409255019594E-2</c:v>
                </c:pt>
                <c:pt idx="135">
                  <c:v>2.3769901229093011E-2</c:v>
                </c:pt>
                <c:pt idx="136">
                  <c:v>2.321974201255193E-2</c:v>
                </c:pt>
                <c:pt idx="137">
                  <c:v>2.4427187504140139E-2</c:v>
                </c:pt>
                <c:pt idx="138">
                  <c:v>2.3805222448866153E-2</c:v>
                </c:pt>
                <c:pt idx="139">
                  <c:v>2.5907721438333864E-2</c:v>
                </c:pt>
                <c:pt idx="140">
                  <c:v>2.4451172942141771E-2</c:v>
                </c:pt>
                <c:pt idx="141">
                  <c:v>2.3044878056170476E-2</c:v>
                </c:pt>
                <c:pt idx="142">
                  <c:v>2.3133848141833765E-2</c:v>
                </c:pt>
                <c:pt idx="143">
                  <c:v>2.298699486380526E-2</c:v>
                </c:pt>
                <c:pt idx="144">
                  <c:v>2.3087718232583897E-2</c:v>
                </c:pt>
                <c:pt idx="145">
                  <c:v>2.2937452359158318E-2</c:v>
                </c:pt>
                <c:pt idx="146">
                  <c:v>2.3144435442466041E-2</c:v>
                </c:pt>
                <c:pt idx="147">
                  <c:v>2.3122066638812933E-2</c:v>
                </c:pt>
                <c:pt idx="148">
                  <c:v>2.2841352941813994E-2</c:v>
                </c:pt>
                <c:pt idx="149">
                  <c:v>2.339086436077906E-2</c:v>
                </c:pt>
                <c:pt idx="150">
                  <c:v>2.2908510822334673E-2</c:v>
                </c:pt>
                <c:pt idx="151">
                  <c:v>2.2922998809365193E-2</c:v>
                </c:pt>
                <c:pt idx="152">
                  <c:v>2.1244984355738333E-2</c:v>
                </c:pt>
                <c:pt idx="153">
                  <c:v>2.0653552052599364E-2</c:v>
                </c:pt>
                <c:pt idx="154">
                  <c:v>2.0896369396484631E-2</c:v>
                </c:pt>
                <c:pt idx="155">
                  <c:v>2.0393652629570186E-2</c:v>
                </c:pt>
                <c:pt idx="156">
                  <c:v>2.0752236397052936E-2</c:v>
                </c:pt>
                <c:pt idx="157">
                  <c:v>2.102187884740812E-2</c:v>
                </c:pt>
                <c:pt idx="158">
                  <c:v>2.2961389308607884E-2</c:v>
                </c:pt>
                <c:pt idx="159">
                  <c:v>2.1301896007172947E-2</c:v>
                </c:pt>
              </c:numCache>
            </c:numRef>
          </c:val>
          <c:smooth val="0"/>
          <c:extLst>
            <c:ext xmlns:c16="http://schemas.microsoft.com/office/drawing/2014/chart" uri="{C3380CC4-5D6E-409C-BE32-E72D297353CC}">
              <c16:uniqueId val="{00000000-E936-40E0-865D-5F39C5DBE94E}"/>
            </c:ext>
          </c:extLst>
        </c:ser>
        <c:ser>
          <c:idx val="1"/>
          <c:order val="1"/>
          <c:tx>
            <c:strRef>
              <c:f>Sheet1!$E$2</c:f>
              <c:strCache>
                <c:ptCount val="1"/>
                <c:pt idx="0">
                  <c:v>大塚家具企業成長率</c:v>
                </c:pt>
              </c:strCache>
            </c:strRef>
          </c:tx>
          <c:spPr>
            <a:ln w="28575" cap="rnd">
              <a:solidFill>
                <a:schemeClr val="accent2"/>
              </a:solidFill>
              <a:round/>
            </a:ln>
            <a:effectLst/>
          </c:spPr>
          <c:marker>
            <c:symbol val="none"/>
          </c:marker>
          <c:cat>
            <c:numRef>
              <c:f>Sheet1!$A$3:$A$162</c:f>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f>Sheet1!$E$3:$E$162</c:f>
              <c:numCache>
                <c:formatCode>General</c:formatCode>
                <c:ptCount val="160"/>
                <c:pt idx="0">
                  <c:v>0.28061270497258528</c:v>
                </c:pt>
                <c:pt idx="1">
                  <c:v>0.27939970546128867</c:v>
                </c:pt>
                <c:pt idx="2">
                  <c:v>0.28245814828017612</c:v>
                </c:pt>
                <c:pt idx="3">
                  <c:v>0.27904866100286579</c:v>
                </c:pt>
                <c:pt idx="4">
                  <c:v>0.27967189704803891</c:v>
                </c:pt>
                <c:pt idx="5">
                  <c:v>0.27915192577805115</c:v>
                </c:pt>
                <c:pt idx="6">
                  <c:v>0.27935039163971997</c:v>
                </c:pt>
                <c:pt idx="7">
                  <c:v>0.27998913348141363</c:v>
                </c:pt>
                <c:pt idx="8">
                  <c:v>0.27969430299272829</c:v>
                </c:pt>
                <c:pt idx="9">
                  <c:v>0.27885653950793821</c:v>
                </c:pt>
                <c:pt idx="10">
                  <c:v>0.28178278566346066</c:v>
                </c:pt>
                <c:pt idx="11">
                  <c:v>0.28070908601593514</c:v>
                </c:pt>
                <c:pt idx="12">
                  <c:v>0.28242843972765697</c:v>
                </c:pt>
                <c:pt idx="13">
                  <c:v>0.28282075936335904</c:v>
                </c:pt>
                <c:pt idx="14">
                  <c:v>0.29251932864418867</c:v>
                </c:pt>
                <c:pt idx="15">
                  <c:v>0.29155302419155871</c:v>
                </c:pt>
                <c:pt idx="16">
                  <c:v>0.29159578942673481</c:v>
                </c:pt>
                <c:pt idx="17">
                  <c:v>0.2973866362256814</c:v>
                </c:pt>
                <c:pt idx="18">
                  <c:v>0.29693595037149462</c:v>
                </c:pt>
                <c:pt idx="19">
                  <c:v>0.30031445432674064</c:v>
                </c:pt>
                <c:pt idx="20">
                  <c:v>0.29851927791921218</c:v>
                </c:pt>
                <c:pt idx="21">
                  <c:v>0.29466508853124851</c:v>
                </c:pt>
                <c:pt idx="22">
                  <c:v>0.2924935255819866</c:v>
                </c:pt>
                <c:pt idx="23">
                  <c:v>0.28433487748148306</c:v>
                </c:pt>
                <c:pt idx="24">
                  <c:v>0.28154511454013231</c:v>
                </c:pt>
                <c:pt idx="25">
                  <c:v>0.28284740731168656</c:v>
                </c:pt>
                <c:pt idx="26">
                  <c:v>0.28561718731403352</c:v>
                </c:pt>
                <c:pt idx="27">
                  <c:v>0.2903714625620849</c:v>
                </c:pt>
                <c:pt idx="28">
                  <c:v>0.29065308845568782</c:v>
                </c:pt>
                <c:pt idx="29">
                  <c:v>0.28801789432638225</c:v>
                </c:pt>
                <c:pt idx="30">
                  <c:v>0.28780635260994292</c:v>
                </c:pt>
                <c:pt idx="31">
                  <c:v>0.29012669482585096</c:v>
                </c:pt>
                <c:pt idx="32">
                  <c:v>0.29354286310267858</c:v>
                </c:pt>
                <c:pt idx="33">
                  <c:v>0.30306620103197407</c:v>
                </c:pt>
                <c:pt idx="34">
                  <c:v>0.31006997490530086</c:v>
                </c:pt>
                <c:pt idx="35">
                  <c:v>0.31803273565426443</c:v>
                </c:pt>
                <c:pt idx="36">
                  <c:v>0.34382227752743588</c:v>
                </c:pt>
                <c:pt idx="37">
                  <c:v>0.33568398212349781</c:v>
                </c:pt>
                <c:pt idx="38">
                  <c:v>0.33047400872086474</c:v>
                </c:pt>
                <c:pt idx="39">
                  <c:v>0.32281458619495573</c:v>
                </c:pt>
                <c:pt idx="40">
                  <c:v>0.31676505551703704</c:v>
                </c:pt>
                <c:pt idx="41">
                  <c:v>0.33236394386208429</c:v>
                </c:pt>
                <c:pt idx="42">
                  <c:v>0.35932650464455729</c:v>
                </c:pt>
                <c:pt idx="43">
                  <c:v>0.3535037292749254</c:v>
                </c:pt>
                <c:pt idx="44">
                  <c:v>0.35899900057654183</c:v>
                </c:pt>
                <c:pt idx="45">
                  <c:v>0.36904450646409981</c:v>
                </c:pt>
                <c:pt idx="46">
                  <c:v>0.37709852228144874</c:v>
                </c:pt>
                <c:pt idx="47">
                  <c:v>0.38616417669798053</c:v>
                </c:pt>
                <c:pt idx="48">
                  <c:v>0.38123696845005078</c:v>
                </c:pt>
                <c:pt idx="49">
                  <c:v>0.380664796468838</c:v>
                </c:pt>
                <c:pt idx="50">
                  <c:v>0.38586815870412233</c:v>
                </c:pt>
                <c:pt idx="51">
                  <c:v>0.38205481902481603</c:v>
                </c:pt>
                <c:pt idx="52">
                  <c:v>0.36472533374863375</c:v>
                </c:pt>
                <c:pt idx="53">
                  <c:v>0.36453728974390498</c:v>
                </c:pt>
                <c:pt idx="54">
                  <c:v>0.37687817857962608</c:v>
                </c:pt>
                <c:pt idx="55">
                  <c:v>0.37738524378100852</c:v>
                </c:pt>
                <c:pt idx="56">
                  <c:v>0.38296980262883262</c:v>
                </c:pt>
                <c:pt idx="57">
                  <c:v>0.37631691711867832</c:v>
                </c:pt>
                <c:pt idx="58">
                  <c:v>0.37844994359466705</c:v>
                </c:pt>
                <c:pt idx="59">
                  <c:v>0.37554817453069744</c:v>
                </c:pt>
                <c:pt idx="60">
                  <c:v>0.37778377950608205</c:v>
                </c:pt>
                <c:pt idx="61">
                  <c:v>0.37088419877366452</c:v>
                </c:pt>
                <c:pt idx="62">
                  <c:v>0.3657177897140404</c:v>
                </c:pt>
                <c:pt idx="63">
                  <c:v>0.36857082199731195</c:v>
                </c:pt>
                <c:pt idx="64">
                  <c:v>0.36182021686926702</c:v>
                </c:pt>
                <c:pt idx="65">
                  <c:v>0.36454795160175879</c:v>
                </c:pt>
                <c:pt idx="66">
                  <c:v>0.3680853550970698</c:v>
                </c:pt>
                <c:pt idx="67">
                  <c:v>0.36087195393696103</c:v>
                </c:pt>
                <c:pt idx="68">
                  <c:v>0.35778326206523059</c:v>
                </c:pt>
                <c:pt idx="69">
                  <c:v>0.36238402656155355</c:v>
                </c:pt>
                <c:pt idx="70">
                  <c:v>0.3600636005198109</c:v>
                </c:pt>
                <c:pt idx="71">
                  <c:v>0.35649063128305569</c:v>
                </c:pt>
                <c:pt idx="72">
                  <c:v>0.36550646228683398</c:v>
                </c:pt>
                <c:pt idx="73">
                  <c:v>0.36742644430054988</c:v>
                </c:pt>
                <c:pt idx="74">
                  <c:v>0.36093065130728552</c:v>
                </c:pt>
                <c:pt idx="75">
                  <c:v>0.36138653323238423</c:v>
                </c:pt>
                <c:pt idx="76">
                  <c:v>0.3535194067849588</c:v>
                </c:pt>
                <c:pt idx="77">
                  <c:v>0.35223655297005751</c:v>
                </c:pt>
                <c:pt idx="78">
                  <c:v>0.34851454593556441</c:v>
                </c:pt>
                <c:pt idx="79">
                  <c:v>0.36204655636793326</c:v>
                </c:pt>
                <c:pt idx="80">
                  <c:v>0.35387316500268023</c:v>
                </c:pt>
                <c:pt idx="81">
                  <c:v>0.34288158632329269</c:v>
                </c:pt>
                <c:pt idx="82">
                  <c:v>0.3357471215914799</c:v>
                </c:pt>
                <c:pt idx="83">
                  <c:v>0.33296295945792131</c:v>
                </c:pt>
                <c:pt idx="84">
                  <c:v>0.33161560491740372</c:v>
                </c:pt>
                <c:pt idx="85">
                  <c:v>0.34417827656399158</c:v>
                </c:pt>
                <c:pt idx="86">
                  <c:v>0.33831176206657032</c:v>
                </c:pt>
                <c:pt idx="87">
                  <c:v>0.33102105770455414</c:v>
                </c:pt>
                <c:pt idx="88">
                  <c:v>0.32822517093231851</c:v>
                </c:pt>
                <c:pt idx="89">
                  <c:v>0.32919143634902492</c:v>
                </c:pt>
                <c:pt idx="90">
                  <c:v>0.32899421240825838</c:v>
                </c:pt>
                <c:pt idx="91">
                  <c:v>0.33301985525428757</c:v>
                </c:pt>
                <c:pt idx="92">
                  <c:v>0.32974760621317789</c:v>
                </c:pt>
                <c:pt idx="93">
                  <c:v>0.32111479372660667</c:v>
                </c:pt>
                <c:pt idx="94">
                  <c:v>0.31345908536487443</c:v>
                </c:pt>
                <c:pt idx="95">
                  <c:v>0.31484233995872135</c:v>
                </c:pt>
                <c:pt idx="96">
                  <c:v>0.31842755765644537</c:v>
                </c:pt>
                <c:pt idx="97">
                  <c:v>0.31842755765644537</c:v>
                </c:pt>
                <c:pt idx="98">
                  <c:v>0.3184623140012709</c:v>
                </c:pt>
                <c:pt idx="99">
                  <c:v>0.31907504832202632</c:v>
                </c:pt>
                <c:pt idx="100">
                  <c:v>0.32350874671703966</c:v>
                </c:pt>
                <c:pt idx="101">
                  <c:v>0.3167588909389415</c:v>
                </c:pt>
                <c:pt idx="102">
                  <c:v>0.31703900349896097</c:v>
                </c:pt>
                <c:pt idx="103">
                  <c:v>0.31613436858417421</c:v>
                </c:pt>
                <c:pt idx="104">
                  <c:v>0.31748423154375027</c:v>
                </c:pt>
                <c:pt idx="105">
                  <c:v>0.32527531838877816</c:v>
                </c:pt>
                <c:pt idx="106">
                  <c:v>0.33330553811388453</c:v>
                </c:pt>
                <c:pt idx="107">
                  <c:v>0.34741151880443566</c:v>
                </c:pt>
                <c:pt idx="108">
                  <c:v>0.33591309775939454</c:v>
                </c:pt>
                <c:pt idx="109">
                  <c:v>0.33429568836165652</c:v>
                </c:pt>
                <c:pt idx="110">
                  <c:v>0.33027347740376878</c:v>
                </c:pt>
                <c:pt idx="111">
                  <c:v>0.32529394667069861</c:v>
                </c:pt>
                <c:pt idx="112">
                  <c:v>0.3278789195812693</c:v>
                </c:pt>
                <c:pt idx="113">
                  <c:v>0.32455675577951104</c:v>
                </c:pt>
                <c:pt idx="114">
                  <c:v>0.3207449640889492</c:v>
                </c:pt>
                <c:pt idx="115">
                  <c:v>0.31474019668812159</c:v>
                </c:pt>
                <c:pt idx="116">
                  <c:v>0.3121694145434214</c:v>
                </c:pt>
                <c:pt idx="117">
                  <c:v>0.31546052849462741</c:v>
                </c:pt>
                <c:pt idx="118">
                  <c:v>0.31302104044083512</c:v>
                </c:pt>
                <c:pt idx="119">
                  <c:v>0.31328887256338667</c:v>
                </c:pt>
                <c:pt idx="120">
                  <c:v>0.31605011766307683</c:v>
                </c:pt>
                <c:pt idx="121">
                  <c:v>0.3135134519449132</c:v>
                </c:pt>
                <c:pt idx="122">
                  <c:v>0.30808172400155059</c:v>
                </c:pt>
                <c:pt idx="123">
                  <c:v>0.30700211578250519</c:v>
                </c:pt>
                <c:pt idx="124">
                  <c:v>0.30898175892196572</c:v>
                </c:pt>
                <c:pt idx="125">
                  <c:v>0.308364500084222</c:v>
                </c:pt>
                <c:pt idx="126">
                  <c:v>0.31257263929935164</c:v>
                </c:pt>
                <c:pt idx="127">
                  <c:v>0.3105133526876997</c:v>
                </c:pt>
                <c:pt idx="128">
                  <c:v>0.31250355480827419</c:v>
                </c:pt>
                <c:pt idx="129">
                  <c:v>0.31104496522769037</c:v>
                </c:pt>
                <c:pt idx="130">
                  <c:v>0.30669702984569591</c:v>
                </c:pt>
                <c:pt idx="131">
                  <c:v>0.30405296326876452</c:v>
                </c:pt>
                <c:pt idx="132">
                  <c:v>0.30563663263861385</c:v>
                </c:pt>
                <c:pt idx="133">
                  <c:v>0.30579687797739008</c:v>
                </c:pt>
                <c:pt idx="134">
                  <c:v>0.30650597619149755</c:v>
                </c:pt>
                <c:pt idx="135">
                  <c:v>0.30818535049263995</c:v>
                </c:pt>
                <c:pt idx="136">
                  <c:v>0.30742767730225429</c:v>
                </c:pt>
                <c:pt idx="137">
                  <c:v>0.3118020659977721</c:v>
                </c:pt>
                <c:pt idx="138">
                  <c:v>0.31049960578568048</c:v>
                </c:pt>
                <c:pt idx="139">
                  <c:v>0.32529346422161287</c:v>
                </c:pt>
                <c:pt idx="140">
                  <c:v>0.33050366684452803</c:v>
                </c:pt>
                <c:pt idx="141">
                  <c:v>0.32479867428228337</c:v>
                </c:pt>
                <c:pt idx="142">
                  <c:v>0.3226809827500059</c:v>
                </c:pt>
                <c:pt idx="143">
                  <c:v>0.32238224183822506</c:v>
                </c:pt>
                <c:pt idx="144">
                  <c:v>0.31981137379523839</c:v>
                </c:pt>
                <c:pt idx="145">
                  <c:v>0.3184841243810711</c:v>
                </c:pt>
                <c:pt idx="146">
                  <c:v>0.31888242620260709</c:v>
                </c:pt>
                <c:pt idx="147">
                  <c:v>0.3182709951404048</c:v>
                </c:pt>
                <c:pt idx="148">
                  <c:v>0.31350089003383014</c:v>
                </c:pt>
                <c:pt idx="149">
                  <c:v>0.31468980002778646</c:v>
                </c:pt>
                <c:pt idx="150">
                  <c:v>0.31259081613814255</c:v>
                </c:pt>
                <c:pt idx="151">
                  <c:v>0.31206352642475765</c:v>
                </c:pt>
                <c:pt idx="152">
                  <c:v>0.31386772080738823</c:v>
                </c:pt>
                <c:pt idx="153">
                  <c:v>0.31055525187777072</c:v>
                </c:pt>
                <c:pt idx="154">
                  <c:v>0.31108220470328812</c:v>
                </c:pt>
                <c:pt idx="155">
                  <c:v>0.31020330550174868</c:v>
                </c:pt>
                <c:pt idx="156">
                  <c:v>0.31203737114865632</c:v>
                </c:pt>
                <c:pt idx="157">
                  <c:v>0.31210219038466835</c:v>
                </c:pt>
                <c:pt idx="158">
                  <c:v>0.32107838196514088</c:v>
                </c:pt>
                <c:pt idx="159">
                  <c:v>0.3133045777223904</c:v>
                </c:pt>
              </c:numCache>
            </c:numRef>
          </c:val>
          <c:smooth val="0"/>
          <c:extLst>
            <c:ext xmlns:c16="http://schemas.microsoft.com/office/drawing/2014/chart" uri="{C3380CC4-5D6E-409C-BE32-E72D297353CC}">
              <c16:uniqueId val="{00000001-E936-40E0-865D-5F39C5DBE94E}"/>
            </c:ext>
          </c:extLst>
        </c:ser>
        <c:dLbls>
          <c:showLegendKey val="0"/>
          <c:showVal val="0"/>
          <c:showCatName val="0"/>
          <c:showSerName val="0"/>
          <c:showPercent val="0"/>
          <c:showBubbleSize val="0"/>
        </c:dLbls>
        <c:smooth val="0"/>
        <c:axId val="527015216"/>
        <c:axId val="527016528"/>
      </c:lineChart>
      <c:dateAx>
        <c:axId val="527015216"/>
        <c:scaling>
          <c:orientation val="minMax"/>
        </c:scaling>
        <c:delete val="0"/>
        <c:axPos val="b"/>
        <c:numFmt formatCode="m&quot;月&quot;d&quot;日&quot;yyyy&quot;年&quot;"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27016528"/>
        <c:crosses val="autoZero"/>
        <c:auto val="1"/>
        <c:lblOffset val="100"/>
        <c:baseTimeUnit val="days"/>
      </c:dateAx>
      <c:valAx>
        <c:axId val="527016528"/>
        <c:scaling>
          <c:orientation val="minMax"/>
          <c:max val="0.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27015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自動車会社</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Sheet2!$C$2</c:f>
              <c:strCache>
                <c:ptCount val="1"/>
                <c:pt idx="0">
                  <c:v>トヨタ企業価値成長率</c:v>
                </c:pt>
              </c:strCache>
            </c:strRef>
          </c:tx>
          <c:spPr>
            <a:ln w="28575" cap="rnd">
              <a:solidFill>
                <a:schemeClr val="accent1"/>
              </a:solidFill>
              <a:round/>
            </a:ln>
            <a:effectLst/>
          </c:spPr>
          <c:marker>
            <c:symbol val="none"/>
          </c:marker>
          <c:cat>
            <c:numRef>
              <c:f>Sheet2!$A$3:$A$162</c:f>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f>Sheet2!$C$3:$C$162</c:f>
              <c:numCache>
                <c:formatCode>General</c:formatCode>
                <c:ptCount val="160"/>
                <c:pt idx="0">
                  <c:v>2.8655707769943716E-3</c:v>
                </c:pt>
                <c:pt idx="1">
                  <c:v>1.4599543891664569E-3</c:v>
                </c:pt>
                <c:pt idx="2">
                  <c:v>3.1081952312280049E-3</c:v>
                </c:pt>
                <c:pt idx="3">
                  <c:v>1.3357178772680214E-3</c:v>
                </c:pt>
                <c:pt idx="4">
                  <c:v>1.1411796451354572E-3</c:v>
                </c:pt>
                <c:pt idx="5">
                  <c:v>1.0143627063090353E-3</c:v>
                </c:pt>
                <c:pt idx="6">
                  <c:v>1.1488033662655727E-3</c:v>
                </c:pt>
                <c:pt idx="7">
                  <c:v>9.5557786991225637E-4</c:v>
                </c:pt>
                <c:pt idx="8">
                  <c:v>7.2190508819483686E-4</c:v>
                </c:pt>
                <c:pt idx="9">
                  <c:v>7.5507284356923624E-4</c:v>
                </c:pt>
                <c:pt idx="10">
                  <c:v>1.2552831036389985E-3</c:v>
                </c:pt>
                <c:pt idx="11">
                  <c:v>9.8993536185903877E-4</c:v>
                </c:pt>
                <c:pt idx="12">
                  <c:v>1.5828351568582383E-3</c:v>
                </c:pt>
                <c:pt idx="13">
                  <c:v>1.2039101679806625E-3</c:v>
                </c:pt>
                <c:pt idx="14">
                  <c:v>5.6217441548168778E-3</c:v>
                </c:pt>
                <c:pt idx="15">
                  <c:v>5.0071885134012383E-3</c:v>
                </c:pt>
                <c:pt idx="16">
                  <c:v>3.1314202218482318E-3</c:v>
                </c:pt>
                <c:pt idx="17">
                  <c:v>5.4416604667904449E-3</c:v>
                </c:pt>
                <c:pt idx="18">
                  <c:v>4.4373368354436804E-3</c:v>
                </c:pt>
                <c:pt idx="19">
                  <c:v>6.543551444766222E-3</c:v>
                </c:pt>
                <c:pt idx="20">
                  <c:v>4.3051380149496249E-3</c:v>
                </c:pt>
                <c:pt idx="21">
                  <c:v>3.0076198405024181E-3</c:v>
                </c:pt>
                <c:pt idx="22">
                  <c:v>2.9297797132871251E-3</c:v>
                </c:pt>
                <c:pt idx="23">
                  <c:v>2.7280455646226331E-3</c:v>
                </c:pt>
                <c:pt idx="24">
                  <c:v>3.541825057993568E-3</c:v>
                </c:pt>
                <c:pt idx="25">
                  <c:v>2.0784190350227765E-3</c:v>
                </c:pt>
                <c:pt idx="26">
                  <c:v>1.9863521588755571E-3</c:v>
                </c:pt>
                <c:pt idx="27">
                  <c:v>2.2813783490335431E-3</c:v>
                </c:pt>
                <c:pt idx="28">
                  <c:v>1.938317243478167E-3</c:v>
                </c:pt>
                <c:pt idx="29">
                  <c:v>3.4595739022423898E-3</c:v>
                </c:pt>
                <c:pt idx="30">
                  <c:v>3.0570549531795063E-3</c:v>
                </c:pt>
                <c:pt idx="31">
                  <c:v>2.645560423825858E-3</c:v>
                </c:pt>
                <c:pt idx="32">
                  <c:v>4.3643829394467573E-3</c:v>
                </c:pt>
                <c:pt idx="33">
                  <c:v>1.5930853598503953E-2</c:v>
                </c:pt>
                <c:pt idx="34">
                  <c:v>2.5988941162274494E-2</c:v>
                </c:pt>
                <c:pt idx="35">
                  <c:v>4.1877589661247779E-2</c:v>
                </c:pt>
                <c:pt idx="36">
                  <c:v>9.8230242742599547E-2</c:v>
                </c:pt>
                <c:pt idx="37">
                  <c:v>8.1050382131133289E-2</c:v>
                </c:pt>
                <c:pt idx="38">
                  <c:v>7.5744749126248304E-2</c:v>
                </c:pt>
                <c:pt idx="39">
                  <c:v>5.5211270184148335E-2</c:v>
                </c:pt>
                <c:pt idx="40">
                  <c:v>3.2840190843427881E-2</c:v>
                </c:pt>
                <c:pt idx="41">
                  <c:v>7.3330123774737369E-2</c:v>
                </c:pt>
                <c:pt idx="42">
                  <c:v>0.13401536695051619</c:v>
                </c:pt>
                <c:pt idx="43">
                  <c:v>0.11626726676171925</c:v>
                </c:pt>
                <c:pt idx="44">
                  <c:v>0.13025620139120325</c:v>
                </c:pt>
                <c:pt idx="45">
                  <c:v>0.15525016180889789</c:v>
                </c:pt>
                <c:pt idx="46">
                  <c:v>0.1589359601601556</c:v>
                </c:pt>
                <c:pt idx="47">
                  <c:v>0.2012272798293917</c:v>
                </c:pt>
                <c:pt idx="48">
                  <c:v>0.17571506865947675</c:v>
                </c:pt>
                <c:pt idx="49">
                  <c:v>0.17464540378676927</c:v>
                </c:pt>
                <c:pt idx="50">
                  <c:v>0.18211370520162873</c:v>
                </c:pt>
                <c:pt idx="51">
                  <c:v>0.1712710666684881</c:v>
                </c:pt>
                <c:pt idx="52">
                  <c:v>0.12901674830709786</c:v>
                </c:pt>
                <c:pt idx="53">
                  <c:v>0.12772096775652009</c:v>
                </c:pt>
                <c:pt idx="54">
                  <c:v>0.15774785339385483</c:v>
                </c:pt>
                <c:pt idx="55">
                  <c:v>0.14541240400174996</c:v>
                </c:pt>
                <c:pt idx="56">
                  <c:v>0.16275147925483799</c:v>
                </c:pt>
                <c:pt idx="57">
                  <c:v>0.1440538897231112</c:v>
                </c:pt>
                <c:pt idx="58">
                  <c:v>0.1494244425418359</c:v>
                </c:pt>
                <c:pt idx="59">
                  <c:v>0.13904279650865736</c:v>
                </c:pt>
                <c:pt idx="60">
                  <c:v>0.13266655509095793</c:v>
                </c:pt>
                <c:pt idx="61">
                  <c:v>0.1008592503666383</c:v>
                </c:pt>
                <c:pt idx="62">
                  <c:v>9.4812634783326744E-2</c:v>
                </c:pt>
                <c:pt idx="63">
                  <c:v>0.10358611680158536</c:v>
                </c:pt>
                <c:pt idx="64">
                  <c:v>9.526338760818362E-2</c:v>
                </c:pt>
                <c:pt idx="65">
                  <c:v>9.9745383565181006E-2</c:v>
                </c:pt>
                <c:pt idx="66">
                  <c:v>0.10878036263780966</c:v>
                </c:pt>
                <c:pt idx="67">
                  <c:v>7.8013807446141031E-2</c:v>
                </c:pt>
                <c:pt idx="68">
                  <c:v>7.3584661570350082E-2</c:v>
                </c:pt>
                <c:pt idx="69">
                  <c:v>9.1813461281823286E-2</c:v>
                </c:pt>
                <c:pt idx="70">
                  <c:v>7.9716965424724548E-2</c:v>
                </c:pt>
                <c:pt idx="71">
                  <c:v>8.2403093324507098E-2</c:v>
                </c:pt>
                <c:pt idx="72">
                  <c:v>0.10018231801869257</c:v>
                </c:pt>
                <c:pt idx="73">
                  <c:v>0.10665613632095103</c:v>
                </c:pt>
                <c:pt idx="74">
                  <c:v>8.4140337766038145E-2</c:v>
                </c:pt>
                <c:pt idx="75">
                  <c:v>8.9002348052481486E-2</c:v>
                </c:pt>
                <c:pt idx="76">
                  <c:v>6.8148556645781358E-2</c:v>
                </c:pt>
                <c:pt idx="77">
                  <c:v>6.0430347453285002E-2</c:v>
                </c:pt>
                <c:pt idx="78">
                  <c:v>5.1536499607463065E-2</c:v>
                </c:pt>
                <c:pt idx="79">
                  <c:v>9.7518922752704837E-2</c:v>
                </c:pt>
                <c:pt idx="80">
                  <c:v>6.9055152297401973E-2</c:v>
                </c:pt>
                <c:pt idx="81">
                  <c:v>4.9425621265368896E-2</c:v>
                </c:pt>
                <c:pt idx="82">
                  <c:v>3.6790622676702314E-2</c:v>
                </c:pt>
                <c:pt idx="83">
                  <c:v>4.2497996115241958E-2</c:v>
                </c:pt>
                <c:pt idx="84">
                  <c:v>4.5593769477002631E-2</c:v>
                </c:pt>
                <c:pt idx="85">
                  <c:v>7.3827125409750283E-2</c:v>
                </c:pt>
                <c:pt idx="86">
                  <c:v>6.2066227434664875E-2</c:v>
                </c:pt>
                <c:pt idx="87">
                  <c:v>5.478481948587078E-2</c:v>
                </c:pt>
                <c:pt idx="88">
                  <c:v>4.2425006090906187E-2</c:v>
                </c:pt>
                <c:pt idx="89">
                  <c:v>3.8811602177990658E-2</c:v>
                </c:pt>
                <c:pt idx="90">
                  <c:v>3.710830111088028E-2</c:v>
                </c:pt>
                <c:pt idx="91">
                  <c:v>5.010297127970411E-2</c:v>
                </c:pt>
                <c:pt idx="92">
                  <c:v>3.9303123566940532E-2</c:v>
                </c:pt>
                <c:pt idx="93">
                  <c:v>3.1697232623840714E-2</c:v>
                </c:pt>
                <c:pt idx="94">
                  <c:v>3.1688745782315425E-2</c:v>
                </c:pt>
                <c:pt idx="95">
                  <c:v>3.0430400642804882E-2</c:v>
                </c:pt>
                <c:pt idx="96">
                  <c:v>3.3918079697625218E-2</c:v>
                </c:pt>
                <c:pt idx="97">
                  <c:v>3.43408670121036E-2</c:v>
                </c:pt>
                <c:pt idx="98">
                  <c:v>3.2427074508917964E-2</c:v>
                </c:pt>
                <c:pt idx="99">
                  <c:v>3.1214939534171933E-2</c:v>
                </c:pt>
                <c:pt idx="100">
                  <c:v>3.20201659914622E-2</c:v>
                </c:pt>
                <c:pt idx="101">
                  <c:v>2.4735672140925286E-2</c:v>
                </c:pt>
                <c:pt idx="102">
                  <c:v>2.3325654320881482E-2</c:v>
                </c:pt>
                <c:pt idx="103">
                  <c:v>2.3868407728300529E-2</c:v>
                </c:pt>
                <c:pt idx="104">
                  <c:v>2.7597762276520724E-2</c:v>
                </c:pt>
                <c:pt idx="105">
                  <c:v>4.1033313569327788E-2</c:v>
                </c:pt>
                <c:pt idx="106">
                  <c:v>5.807048845124594E-2</c:v>
                </c:pt>
                <c:pt idx="107">
                  <c:v>9.0643833179670577E-2</c:v>
                </c:pt>
                <c:pt idx="108">
                  <c:v>5.749699884968245E-2</c:v>
                </c:pt>
                <c:pt idx="109">
                  <c:v>5.4969843825554497E-2</c:v>
                </c:pt>
                <c:pt idx="110">
                  <c:v>5.717153919039291E-2</c:v>
                </c:pt>
                <c:pt idx="111">
                  <c:v>4.4810492018603168E-2</c:v>
                </c:pt>
                <c:pt idx="112">
                  <c:v>4.8867467597027252E-2</c:v>
                </c:pt>
                <c:pt idx="113">
                  <c:v>3.7473205942277092E-2</c:v>
                </c:pt>
                <c:pt idx="114">
                  <c:v>3.3894568140727492E-2</c:v>
                </c:pt>
                <c:pt idx="115">
                  <c:v>4.7227548306513309E-2</c:v>
                </c:pt>
                <c:pt idx="116">
                  <c:v>3.6303113747221755E-2</c:v>
                </c:pt>
                <c:pt idx="117">
                  <c:v>5.4871207787832429E-2</c:v>
                </c:pt>
                <c:pt idx="118">
                  <c:v>4.1276674739581874E-2</c:v>
                </c:pt>
                <c:pt idx="119">
                  <c:v>3.8412504285361505E-2</c:v>
                </c:pt>
                <c:pt idx="120">
                  <c:v>2.9240707604864712E-2</c:v>
                </c:pt>
                <c:pt idx="121">
                  <c:v>2.0137562808167937E-2</c:v>
                </c:pt>
                <c:pt idx="122">
                  <c:v>1.3563336855343052E-2</c:v>
                </c:pt>
                <c:pt idx="123">
                  <c:v>1.6885116100400145E-2</c:v>
                </c:pt>
                <c:pt idx="124">
                  <c:v>1.9731427775121105E-2</c:v>
                </c:pt>
                <c:pt idx="125">
                  <c:v>2.1738701161419075E-2</c:v>
                </c:pt>
                <c:pt idx="126">
                  <c:v>2.5772498355377767E-2</c:v>
                </c:pt>
                <c:pt idx="127">
                  <c:v>1.9782041048856329E-2</c:v>
                </c:pt>
                <c:pt idx="128">
                  <c:v>2.2576518855609903E-2</c:v>
                </c:pt>
                <c:pt idx="129">
                  <c:v>1.8191689523705316E-2</c:v>
                </c:pt>
                <c:pt idx="130">
                  <c:v>1.913905949810479E-2</c:v>
                </c:pt>
                <c:pt idx="131">
                  <c:v>1.6926585908508558E-2</c:v>
                </c:pt>
                <c:pt idx="132">
                  <c:v>1.6670989111725161E-2</c:v>
                </c:pt>
                <c:pt idx="133">
                  <c:v>1.2323422848580328E-2</c:v>
                </c:pt>
                <c:pt idx="134">
                  <c:v>1.3110597286614378E-2</c:v>
                </c:pt>
                <c:pt idx="135">
                  <c:v>1.7761618290541695E-2</c:v>
                </c:pt>
                <c:pt idx="136">
                  <c:v>1.575957912837795E-2</c:v>
                </c:pt>
                <c:pt idx="137">
                  <c:v>2.3809247174603112E-2</c:v>
                </c:pt>
                <c:pt idx="138">
                  <c:v>2.0341532731379036E-2</c:v>
                </c:pt>
                <c:pt idx="139">
                  <c:v>3.5197816204604375E-2</c:v>
                </c:pt>
                <c:pt idx="140">
                  <c:v>2.5092549054823769E-2</c:v>
                </c:pt>
                <c:pt idx="141">
                  <c:v>1.5555266265845297E-2</c:v>
                </c:pt>
                <c:pt idx="142">
                  <c:v>1.5198766974270549E-2</c:v>
                </c:pt>
                <c:pt idx="143">
                  <c:v>1.3446267701451102E-2</c:v>
                </c:pt>
                <c:pt idx="144">
                  <c:v>1.3438867843466909E-2</c:v>
                </c:pt>
                <c:pt idx="145">
                  <c:v>1.1334416483540069E-2</c:v>
                </c:pt>
                <c:pt idx="146">
                  <c:v>1.1587739027124781E-2</c:v>
                </c:pt>
                <c:pt idx="147">
                  <c:v>1.1232346009259741E-2</c:v>
                </c:pt>
                <c:pt idx="148">
                  <c:v>1.0726385991675056E-2</c:v>
                </c:pt>
                <c:pt idx="149">
                  <c:v>1.3157656361854042E-2</c:v>
                </c:pt>
                <c:pt idx="150">
                  <c:v>1.0949419886479364E-2</c:v>
                </c:pt>
                <c:pt idx="151">
                  <c:v>1.080518780656625E-2</c:v>
                </c:pt>
                <c:pt idx="152">
                  <c:v>1.5051641764904046E-2</c:v>
                </c:pt>
                <c:pt idx="153">
                  <c:v>1.2321307884137017E-2</c:v>
                </c:pt>
                <c:pt idx="154">
                  <c:v>1.3472109822391116E-2</c:v>
                </c:pt>
                <c:pt idx="155">
                  <c:v>1.1272556411824531E-2</c:v>
                </c:pt>
                <c:pt idx="156">
                  <c:v>1.3063976916112024E-2</c:v>
                </c:pt>
                <c:pt idx="157">
                  <c:v>1.451907715424257E-2</c:v>
                </c:pt>
                <c:pt idx="158">
                  <c:v>2.5400026041662901E-2</c:v>
                </c:pt>
                <c:pt idx="159">
                  <c:v>1.6530523896322188E-2</c:v>
                </c:pt>
              </c:numCache>
            </c:numRef>
          </c:val>
          <c:smooth val="0"/>
          <c:extLst>
            <c:ext xmlns:c16="http://schemas.microsoft.com/office/drawing/2014/chart" uri="{C3380CC4-5D6E-409C-BE32-E72D297353CC}">
              <c16:uniqueId val="{00000000-14DE-4A72-868C-4CEF2DB5534F}"/>
            </c:ext>
          </c:extLst>
        </c:ser>
        <c:ser>
          <c:idx val="1"/>
          <c:order val="1"/>
          <c:tx>
            <c:strRef>
              <c:f>Sheet2!$E$2</c:f>
              <c:strCache>
                <c:ptCount val="1"/>
                <c:pt idx="0">
                  <c:v>HONDA企業価値収益率</c:v>
                </c:pt>
              </c:strCache>
            </c:strRef>
          </c:tx>
          <c:spPr>
            <a:ln w="28575" cap="rnd">
              <a:solidFill>
                <a:schemeClr val="accent2"/>
              </a:solidFill>
              <a:round/>
            </a:ln>
            <a:effectLst/>
          </c:spPr>
          <c:marker>
            <c:symbol val="none"/>
          </c:marker>
          <c:cat>
            <c:numRef>
              <c:f>Sheet2!$A$3:$A$162</c:f>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f>Sheet2!$E$3:$E$162</c:f>
              <c:numCache>
                <c:formatCode>General</c:formatCode>
                <c:ptCount val="160"/>
                <c:pt idx="0">
                  <c:v>3.1430497591646157E-2</c:v>
                </c:pt>
                <c:pt idx="1">
                  <c:v>2.1965846295178986E-2</c:v>
                </c:pt>
                <c:pt idx="2">
                  <c:v>3.2666147983096271E-2</c:v>
                </c:pt>
                <c:pt idx="3">
                  <c:v>2.119608398345911E-2</c:v>
                </c:pt>
                <c:pt idx="4">
                  <c:v>1.9696994516431476E-2</c:v>
                </c:pt>
                <c:pt idx="5">
                  <c:v>1.8855520277125802E-2</c:v>
                </c:pt>
                <c:pt idx="6">
                  <c:v>2.019504503899109E-2</c:v>
                </c:pt>
                <c:pt idx="7">
                  <c:v>1.8993710124448251E-2</c:v>
                </c:pt>
                <c:pt idx="8">
                  <c:v>1.6016424897246102E-2</c:v>
                </c:pt>
                <c:pt idx="9">
                  <c:v>1.6763385432654297E-2</c:v>
                </c:pt>
                <c:pt idx="10">
                  <c:v>2.2647354343690026E-2</c:v>
                </c:pt>
                <c:pt idx="11">
                  <c:v>2.0112441312760042E-2</c:v>
                </c:pt>
                <c:pt idx="12">
                  <c:v>2.5754640463539178E-2</c:v>
                </c:pt>
                <c:pt idx="13">
                  <c:v>2.4052192123405199E-2</c:v>
                </c:pt>
                <c:pt idx="14">
                  <c:v>4.9439663699487178E-2</c:v>
                </c:pt>
                <c:pt idx="15">
                  <c:v>4.9113863703055573E-2</c:v>
                </c:pt>
                <c:pt idx="16">
                  <c:v>3.8102628207948762E-2</c:v>
                </c:pt>
                <c:pt idx="17">
                  <c:v>4.959137912781994E-2</c:v>
                </c:pt>
                <c:pt idx="18">
                  <c:v>4.6065721492562363E-2</c:v>
                </c:pt>
                <c:pt idx="19">
                  <c:v>5.4985943245260314E-2</c:v>
                </c:pt>
                <c:pt idx="20">
                  <c:v>4.6119842613870331E-2</c:v>
                </c:pt>
                <c:pt idx="21">
                  <c:v>3.8666582486239949E-2</c:v>
                </c:pt>
                <c:pt idx="22">
                  <c:v>3.7332103005404134E-2</c:v>
                </c:pt>
                <c:pt idx="23">
                  <c:v>3.8221900102029215E-2</c:v>
                </c:pt>
                <c:pt idx="24">
                  <c:v>3.8886969148559283E-2</c:v>
                </c:pt>
                <c:pt idx="25">
                  <c:v>3.0243033375133316E-2</c:v>
                </c:pt>
                <c:pt idx="26">
                  <c:v>2.8380883504854106E-2</c:v>
                </c:pt>
                <c:pt idx="27">
                  <c:v>3.091927726319426E-2</c:v>
                </c:pt>
                <c:pt idx="28">
                  <c:v>2.8780820856112669E-2</c:v>
                </c:pt>
                <c:pt idx="29">
                  <c:v>3.5670278886993714E-2</c:v>
                </c:pt>
                <c:pt idx="30">
                  <c:v>3.3156113150408777E-2</c:v>
                </c:pt>
                <c:pt idx="31">
                  <c:v>3.1033172538585983E-2</c:v>
                </c:pt>
                <c:pt idx="32">
                  <c:v>4.0519106993316435E-2</c:v>
                </c:pt>
                <c:pt idx="33">
                  <c:v>7.7056791327286031E-2</c:v>
                </c:pt>
                <c:pt idx="34">
                  <c:v>9.7288103322037953E-2</c:v>
                </c:pt>
                <c:pt idx="35">
                  <c:v>0.12229447509663958</c:v>
                </c:pt>
                <c:pt idx="36">
                  <c:v>0.19410970844596329</c:v>
                </c:pt>
                <c:pt idx="37">
                  <c:v>0.17593821790794351</c:v>
                </c:pt>
                <c:pt idx="38">
                  <c:v>0.16956997581521019</c:v>
                </c:pt>
                <c:pt idx="39">
                  <c:v>0.14367699609920456</c:v>
                </c:pt>
                <c:pt idx="40">
                  <c:v>0.10706361536409981</c:v>
                </c:pt>
                <c:pt idx="41">
                  <c:v>0.16611462540938474</c:v>
                </c:pt>
                <c:pt idx="42">
                  <c:v>0.23472322278830551</c:v>
                </c:pt>
                <c:pt idx="43">
                  <c:v>0.21714324181130618</c:v>
                </c:pt>
                <c:pt idx="44">
                  <c:v>0.23133485701678821</c:v>
                </c:pt>
                <c:pt idx="45">
                  <c:v>0.25362802331526002</c:v>
                </c:pt>
                <c:pt idx="46">
                  <c:v>0.26135382704479715</c:v>
                </c:pt>
                <c:pt idx="47">
                  <c:v>0.29777348544841331</c:v>
                </c:pt>
                <c:pt idx="48">
                  <c:v>0.28395313651711457</c:v>
                </c:pt>
                <c:pt idx="49">
                  <c:v>0.27996475828173739</c:v>
                </c:pt>
                <c:pt idx="50">
                  <c:v>0.28782092286567362</c:v>
                </c:pt>
                <c:pt idx="51">
                  <c:v>0.2781129720338969</c:v>
                </c:pt>
                <c:pt idx="52">
                  <c:v>0.23466767831737034</c:v>
                </c:pt>
                <c:pt idx="53">
                  <c:v>0.23132485614472534</c:v>
                </c:pt>
                <c:pt idx="54">
                  <c:v>0.25841001342294301</c:v>
                </c:pt>
                <c:pt idx="55">
                  <c:v>0.25111858735617143</c:v>
                </c:pt>
                <c:pt idx="56">
                  <c:v>0.26340572166075371</c:v>
                </c:pt>
                <c:pt idx="57">
                  <c:v>0.248046078826623</c:v>
                </c:pt>
                <c:pt idx="58">
                  <c:v>0.25779376059413894</c:v>
                </c:pt>
                <c:pt idx="59">
                  <c:v>0.25272792371504882</c:v>
                </c:pt>
                <c:pt idx="60">
                  <c:v>0.25126223988411733</c:v>
                </c:pt>
                <c:pt idx="61">
                  <c:v>0.21782371309613768</c:v>
                </c:pt>
                <c:pt idx="62">
                  <c:v>0.20803654330717733</c:v>
                </c:pt>
                <c:pt idx="63">
                  <c:v>0.21516784422520735</c:v>
                </c:pt>
                <c:pt idx="64">
                  <c:v>0.2054981746454724</c:v>
                </c:pt>
                <c:pt idx="65">
                  <c:v>0.20963662847621406</c:v>
                </c:pt>
                <c:pt idx="66">
                  <c:v>0.22162032970546977</c:v>
                </c:pt>
                <c:pt idx="67">
                  <c:v>0.18994892705350555</c:v>
                </c:pt>
                <c:pt idx="68">
                  <c:v>0.18591779796929606</c:v>
                </c:pt>
                <c:pt idx="69">
                  <c:v>0.20988014991494744</c:v>
                </c:pt>
                <c:pt idx="70">
                  <c:v>0.18664035047274166</c:v>
                </c:pt>
                <c:pt idx="71">
                  <c:v>0.188349619146291</c:v>
                </c:pt>
                <c:pt idx="72">
                  <c:v>0.21020602375658184</c:v>
                </c:pt>
                <c:pt idx="73">
                  <c:v>0.21854178147051234</c:v>
                </c:pt>
                <c:pt idx="74">
                  <c:v>0.19002067883106277</c:v>
                </c:pt>
                <c:pt idx="75">
                  <c:v>0.19402263278170886</c:v>
                </c:pt>
                <c:pt idx="76">
                  <c:v>0.16667063160953743</c:v>
                </c:pt>
                <c:pt idx="77">
                  <c:v>0.16083982785332218</c:v>
                </c:pt>
                <c:pt idx="78">
                  <c:v>0.14023365052436687</c:v>
                </c:pt>
                <c:pt idx="79">
                  <c:v>0.20143740387052761</c:v>
                </c:pt>
                <c:pt idx="80">
                  <c:v>0.17135632034627979</c:v>
                </c:pt>
                <c:pt idx="81">
                  <c:v>0.13812006534819632</c:v>
                </c:pt>
                <c:pt idx="82">
                  <c:v>0.11783757286416757</c:v>
                </c:pt>
                <c:pt idx="83">
                  <c:v>0.12970636513683659</c:v>
                </c:pt>
                <c:pt idx="84">
                  <c:v>0.13123900377529238</c:v>
                </c:pt>
                <c:pt idx="85">
                  <c:v>0.1722611643558872</c:v>
                </c:pt>
                <c:pt idx="86">
                  <c:v>0.15523763222936995</c:v>
                </c:pt>
                <c:pt idx="87">
                  <c:v>0.14352674729906345</c:v>
                </c:pt>
                <c:pt idx="88">
                  <c:v>0.12394115403418288</c:v>
                </c:pt>
                <c:pt idx="89">
                  <c:v>0.11834267741516839</c:v>
                </c:pt>
                <c:pt idx="90">
                  <c:v>0.11556948615450059</c:v>
                </c:pt>
                <c:pt idx="91">
                  <c:v>0.13548321970909383</c:v>
                </c:pt>
                <c:pt idx="92">
                  <c:v>0.11499498049906239</c:v>
                </c:pt>
                <c:pt idx="93">
                  <c:v>0.10172428381601573</c:v>
                </c:pt>
                <c:pt idx="94">
                  <c:v>9.9841998882219493E-2</c:v>
                </c:pt>
                <c:pt idx="95">
                  <c:v>9.7656402959758054E-2</c:v>
                </c:pt>
                <c:pt idx="96">
                  <c:v>0.10533255190268864</c:v>
                </c:pt>
                <c:pt idx="97">
                  <c:v>0.10476307599355772</c:v>
                </c:pt>
                <c:pt idx="98">
                  <c:v>0.10105913832785443</c:v>
                </c:pt>
                <c:pt idx="99">
                  <c:v>9.7941016963476499E-2</c:v>
                </c:pt>
                <c:pt idx="100">
                  <c:v>9.9467369662935137E-2</c:v>
                </c:pt>
                <c:pt idx="101">
                  <c:v>8.3070860798067733E-2</c:v>
                </c:pt>
                <c:pt idx="102">
                  <c:v>8.149598760437414E-2</c:v>
                </c:pt>
                <c:pt idx="103">
                  <c:v>8.2375448301464621E-2</c:v>
                </c:pt>
                <c:pt idx="104">
                  <c:v>8.8113429889491182E-2</c:v>
                </c:pt>
                <c:pt idx="105">
                  <c:v>0.11503562009979747</c:v>
                </c:pt>
                <c:pt idx="106">
                  <c:v>0.14076875159839211</c:v>
                </c:pt>
                <c:pt idx="107">
                  <c:v>0.18071609349396675</c:v>
                </c:pt>
                <c:pt idx="108">
                  <c:v>0.13587570083938322</c:v>
                </c:pt>
                <c:pt idx="109">
                  <c:v>0.13283256178918759</c:v>
                </c:pt>
                <c:pt idx="110">
                  <c:v>0.13560530948038663</c:v>
                </c:pt>
                <c:pt idx="111">
                  <c:v>0.11925364744797212</c:v>
                </c:pt>
                <c:pt idx="112">
                  <c:v>0.12561273992573335</c:v>
                </c:pt>
                <c:pt idx="113">
                  <c:v>0.10873484588454549</c:v>
                </c:pt>
                <c:pt idx="114">
                  <c:v>0.10578499852734334</c:v>
                </c:pt>
                <c:pt idx="115">
                  <c:v>0.12677506672157057</c:v>
                </c:pt>
                <c:pt idx="116">
                  <c:v>0.11188230201113625</c:v>
                </c:pt>
                <c:pt idx="117">
                  <c:v>0.14077803980216702</c:v>
                </c:pt>
                <c:pt idx="118">
                  <c:v>4.9760422997511405E-2</c:v>
                </c:pt>
                <c:pt idx="119">
                  <c:v>4.6903599550859251E-2</c:v>
                </c:pt>
                <c:pt idx="120">
                  <c:v>3.6745671463611788E-2</c:v>
                </c:pt>
                <c:pt idx="121">
                  <c:v>2.5652677188860031E-2</c:v>
                </c:pt>
                <c:pt idx="122">
                  <c:v>1.7924165520920722E-2</c:v>
                </c:pt>
                <c:pt idx="123">
                  <c:v>2.1979860993380982E-2</c:v>
                </c:pt>
                <c:pt idx="124">
                  <c:v>2.5827928115254438E-2</c:v>
                </c:pt>
                <c:pt idx="125">
                  <c:v>2.8180566225819798E-2</c:v>
                </c:pt>
                <c:pt idx="126">
                  <c:v>3.337817146529818E-2</c:v>
                </c:pt>
                <c:pt idx="127">
                  <c:v>2.4721770007933009E-2</c:v>
                </c:pt>
                <c:pt idx="128">
                  <c:v>2.8527471113169025E-2</c:v>
                </c:pt>
                <c:pt idx="129">
                  <c:v>2.2507405619428305E-2</c:v>
                </c:pt>
                <c:pt idx="130">
                  <c:v>2.3219691017052912E-2</c:v>
                </c:pt>
                <c:pt idx="131">
                  <c:v>2.1442535977587187E-2</c:v>
                </c:pt>
                <c:pt idx="132">
                  <c:v>2.1351365362219162E-2</c:v>
                </c:pt>
                <c:pt idx="133">
                  <c:v>1.6621336760171728E-2</c:v>
                </c:pt>
                <c:pt idx="134">
                  <c:v>1.7072051802056759E-2</c:v>
                </c:pt>
                <c:pt idx="135">
                  <c:v>2.2898280583238118E-2</c:v>
                </c:pt>
                <c:pt idx="136">
                  <c:v>2.0576913388128771E-2</c:v>
                </c:pt>
                <c:pt idx="137">
                  <c:v>2.8939903343510966E-2</c:v>
                </c:pt>
                <c:pt idx="138">
                  <c:v>2.4898518437534815E-2</c:v>
                </c:pt>
                <c:pt idx="139">
                  <c:v>4.2732538393567332E-2</c:v>
                </c:pt>
                <c:pt idx="140">
                  <c:v>3.0439580988046742E-2</c:v>
                </c:pt>
                <c:pt idx="141">
                  <c:v>1.8420583557413498E-2</c:v>
                </c:pt>
                <c:pt idx="142">
                  <c:v>1.7869991928333568E-2</c:v>
                </c:pt>
                <c:pt idx="143">
                  <c:v>2.044980058846527E-2</c:v>
                </c:pt>
                <c:pt idx="144">
                  <c:v>2.3395475912599027E-2</c:v>
                </c:pt>
                <c:pt idx="145">
                  <c:v>1.9202370522092851E-2</c:v>
                </c:pt>
                <c:pt idx="146">
                  <c:v>1.9429759098900032E-2</c:v>
                </c:pt>
                <c:pt idx="147">
                  <c:v>1.9088154674647858E-2</c:v>
                </c:pt>
                <c:pt idx="148">
                  <c:v>1.8354885413554324E-2</c:v>
                </c:pt>
                <c:pt idx="149">
                  <c:v>2.1174032757223085E-2</c:v>
                </c:pt>
                <c:pt idx="150">
                  <c:v>1.9017567707804533E-2</c:v>
                </c:pt>
                <c:pt idx="151">
                  <c:v>1.8676730892873562E-2</c:v>
                </c:pt>
                <c:pt idx="152">
                  <c:v>2.5024000492056515E-2</c:v>
                </c:pt>
                <c:pt idx="153">
                  <c:v>2.1289294246870264E-2</c:v>
                </c:pt>
                <c:pt idx="154">
                  <c:v>2.3314720037151924E-2</c:v>
                </c:pt>
                <c:pt idx="155">
                  <c:v>1.9330703449824887E-2</c:v>
                </c:pt>
                <c:pt idx="156">
                  <c:v>2.1398097498824358E-2</c:v>
                </c:pt>
                <c:pt idx="157">
                  <c:v>2.3348346992719368E-2</c:v>
                </c:pt>
                <c:pt idx="158">
                  <c:v>3.6669344780499873E-2</c:v>
                </c:pt>
                <c:pt idx="159">
                  <c:v>2.4555719187759992E-2</c:v>
                </c:pt>
              </c:numCache>
            </c:numRef>
          </c:val>
          <c:smooth val="0"/>
          <c:extLst>
            <c:ext xmlns:c16="http://schemas.microsoft.com/office/drawing/2014/chart" uri="{C3380CC4-5D6E-409C-BE32-E72D297353CC}">
              <c16:uniqueId val="{00000001-14DE-4A72-868C-4CEF2DB5534F}"/>
            </c:ext>
          </c:extLst>
        </c:ser>
        <c:ser>
          <c:idx val="2"/>
          <c:order val="2"/>
          <c:tx>
            <c:strRef>
              <c:f>Sheet2!$G$2</c:f>
              <c:strCache>
                <c:ptCount val="1"/>
                <c:pt idx="0">
                  <c:v>日産企業価値収益率</c:v>
                </c:pt>
              </c:strCache>
            </c:strRef>
          </c:tx>
          <c:spPr>
            <a:ln w="28575" cap="rnd">
              <a:solidFill>
                <a:schemeClr val="accent3"/>
              </a:solidFill>
              <a:round/>
            </a:ln>
            <a:effectLst/>
          </c:spPr>
          <c:marker>
            <c:symbol val="none"/>
          </c:marker>
          <c:cat>
            <c:numRef>
              <c:f>Sheet2!$A$3:$A$162</c:f>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f>Sheet2!$G$3:$G$162</c:f>
              <c:numCache>
                <c:formatCode>General</c:formatCode>
                <c:ptCount val="160"/>
                <c:pt idx="0">
                  <c:v>5.9147609793100721E-2</c:v>
                </c:pt>
                <c:pt idx="1">
                  <c:v>4.9347527524633783E-2</c:v>
                </c:pt>
                <c:pt idx="2">
                  <c:v>5.975297681708306E-2</c:v>
                </c:pt>
                <c:pt idx="3">
                  <c:v>4.6413027308246591E-2</c:v>
                </c:pt>
                <c:pt idx="4">
                  <c:v>4.6248525779706159E-2</c:v>
                </c:pt>
                <c:pt idx="5">
                  <c:v>4.9692906407136896E-2</c:v>
                </c:pt>
                <c:pt idx="6">
                  <c:v>4.8381185530335477E-2</c:v>
                </c:pt>
                <c:pt idx="7">
                  <c:v>4.7121439833678738E-2</c:v>
                </c:pt>
                <c:pt idx="8">
                  <c:v>4.2655247729319279E-2</c:v>
                </c:pt>
                <c:pt idx="9">
                  <c:v>4.309277824365626E-2</c:v>
                </c:pt>
                <c:pt idx="10">
                  <c:v>4.9211365823278168E-2</c:v>
                </c:pt>
                <c:pt idx="11">
                  <c:v>4.7151200375542462E-2</c:v>
                </c:pt>
                <c:pt idx="12">
                  <c:v>5.4553924001811395E-2</c:v>
                </c:pt>
                <c:pt idx="13">
                  <c:v>5.2935522545549583E-2</c:v>
                </c:pt>
                <c:pt idx="14">
                  <c:v>7.9977475634110909E-2</c:v>
                </c:pt>
                <c:pt idx="15">
                  <c:v>7.7184498226431655E-2</c:v>
                </c:pt>
                <c:pt idx="16">
                  <c:v>6.8886207708000677E-2</c:v>
                </c:pt>
                <c:pt idx="17">
                  <c:v>7.7945291507543493E-2</c:v>
                </c:pt>
                <c:pt idx="18">
                  <c:v>7.3832812124577901E-2</c:v>
                </c:pt>
                <c:pt idx="19">
                  <c:v>8.354075151202528E-2</c:v>
                </c:pt>
                <c:pt idx="20">
                  <c:v>7.6486025744107303E-2</c:v>
                </c:pt>
                <c:pt idx="21">
                  <c:v>6.9696750673094512E-2</c:v>
                </c:pt>
                <c:pt idx="22">
                  <c:v>6.8098933264525124E-2</c:v>
                </c:pt>
                <c:pt idx="23">
                  <c:v>6.8605793553601593E-2</c:v>
                </c:pt>
                <c:pt idx="24">
                  <c:v>7.4205659468227408E-2</c:v>
                </c:pt>
                <c:pt idx="25">
                  <c:v>6.9055727640566E-2</c:v>
                </c:pt>
                <c:pt idx="26">
                  <c:v>7.0603308797726527E-2</c:v>
                </c:pt>
                <c:pt idx="27">
                  <c:v>9.0022574728959789E-2</c:v>
                </c:pt>
                <c:pt idx="28">
                  <c:v>9.1320850728782224E-2</c:v>
                </c:pt>
                <c:pt idx="29">
                  <c:v>0.10291618931058585</c:v>
                </c:pt>
                <c:pt idx="30">
                  <c:v>9.6314993407108279E-2</c:v>
                </c:pt>
                <c:pt idx="31">
                  <c:v>9.6123441692151659E-2</c:v>
                </c:pt>
                <c:pt idx="32">
                  <c:v>0.10667533559200092</c:v>
                </c:pt>
                <c:pt idx="33">
                  <c:v>0.14746500714725075</c:v>
                </c:pt>
                <c:pt idx="34">
                  <c:v>0.16576806732705662</c:v>
                </c:pt>
                <c:pt idx="35">
                  <c:v>0.1912360616868625</c:v>
                </c:pt>
                <c:pt idx="36">
                  <c:v>0.24767549211353318</c:v>
                </c:pt>
                <c:pt idx="37">
                  <c:v>0.23394932121593082</c:v>
                </c:pt>
                <c:pt idx="38">
                  <c:v>0.23453584626524554</c:v>
                </c:pt>
                <c:pt idx="39">
                  <c:v>0.21005178355063178</c:v>
                </c:pt>
                <c:pt idx="40">
                  <c:v>0.18423328351626897</c:v>
                </c:pt>
                <c:pt idx="41">
                  <c:v>0.23653823108958985</c:v>
                </c:pt>
                <c:pt idx="42">
                  <c:v>0.29597763788022979</c:v>
                </c:pt>
                <c:pt idx="43">
                  <c:v>0.28015062018704628</c:v>
                </c:pt>
                <c:pt idx="44">
                  <c:v>0.28804296624217229</c:v>
                </c:pt>
                <c:pt idx="45">
                  <c:v>0.30724207692677108</c:v>
                </c:pt>
                <c:pt idx="46">
                  <c:v>0.30918341408999062</c:v>
                </c:pt>
                <c:pt idx="47">
                  <c:v>0.33900772851467115</c:v>
                </c:pt>
                <c:pt idx="48">
                  <c:v>0.32608082623622903</c:v>
                </c:pt>
                <c:pt idx="49">
                  <c:v>0.32221528806767619</c:v>
                </c:pt>
                <c:pt idx="50">
                  <c:v>0.32616653108241211</c:v>
                </c:pt>
                <c:pt idx="51">
                  <c:v>0.3254319743146632</c:v>
                </c:pt>
                <c:pt idx="52">
                  <c:v>0.29819676889646274</c:v>
                </c:pt>
                <c:pt idx="53">
                  <c:v>0.2929611287835483</c:v>
                </c:pt>
                <c:pt idx="54">
                  <c:v>0.31881551562145238</c:v>
                </c:pt>
                <c:pt idx="55">
                  <c:v>0.31259143813262863</c:v>
                </c:pt>
                <c:pt idx="56">
                  <c:v>0.32139117823271252</c:v>
                </c:pt>
                <c:pt idx="57">
                  <c:v>0.31649700195146169</c:v>
                </c:pt>
                <c:pt idx="58">
                  <c:v>0.3234762935770612</c:v>
                </c:pt>
                <c:pt idx="59">
                  <c:v>0.32468714821676153</c:v>
                </c:pt>
                <c:pt idx="60">
                  <c:v>0.32299513628244714</c:v>
                </c:pt>
                <c:pt idx="61">
                  <c:v>0.29489684758668122</c:v>
                </c:pt>
                <c:pt idx="62">
                  <c:v>0.28838149176015554</c:v>
                </c:pt>
                <c:pt idx="63">
                  <c:v>0.29143452722384011</c:v>
                </c:pt>
                <c:pt idx="64">
                  <c:v>0.28162085849473939</c:v>
                </c:pt>
                <c:pt idx="65">
                  <c:v>0.27919379430416569</c:v>
                </c:pt>
                <c:pt idx="66">
                  <c:v>0.2869608287292898</c:v>
                </c:pt>
                <c:pt idx="67">
                  <c:v>0.26224362591429384</c:v>
                </c:pt>
                <c:pt idx="68">
                  <c:v>0.26176947921351246</c:v>
                </c:pt>
                <c:pt idx="69">
                  <c:v>0.28217658398144241</c:v>
                </c:pt>
                <c:pt idx="70">
                  <c:v>0.26958426402421976</c:v>
                </c:pt>
                <c:pt idx="71">
                  <c:v>0.26922550764932135</c:v>
                </c:pt>
                <c:pt idx="72">
                  <c:v>0.28771772406582763</c:v>
                </c:pt>
                <c:pt idx="73">
                  <c:v>0.29981267407095091</c:v>
                </c:pt>
                <c:pt idx="74">
                  <c:v>0.27673234079899561</c:v>
                </c:pt>
                <c:pt idx="75">
                  <c:v>0.28268549369328333</c:v>
                </c:pt>
                <c:pt idx="76">
                  <c:v>0.25999301931147789</c:v>
                </c:pt>
                <c:pt idx="77">
                  <c:v>0.2495892967692005</c:v>
                </c:pt>
                <c:pt idx="78">
                  <c:v>0.23896803722155813</c:v>
                </c:pt>
                <c:pt idx="79">
                  <c:v>0.28775513005166042</c:v>
                </c:pt>
                <c:pt idx="80">
                  <c:v>0.27096598704961405</c:v>
                </c:pt>
                <c:pt idx="81">
                  <c:v>0.24578651997452294</c:v>
                </c:pt>
                <c:pt idx="82">
                  <c:v>0.21626509988995171</c:v>
                </c:pt>
                <c:pt idx="83">
                  <c:v>0.22494369587803029</c:v>
                </c:pt>
                <c:pt idx="84">
                  <c:v>0.23124225704286949</c:v>
                </c:pt>
                <c:pt idx="85">
                  <c:v>0.26063198489471817</c:v>
                </c:pt>
                <c:pt idx="86">
                  <c:v>0.24272259861083029</c:v>
                </c:pt>
                <c:pt idx="87">
                  <c:v>0.23794477072227616</c:v>
                </c:pt>
                <c:pt idx="88">
                  <c:v>0.21682682547768015</c:v>
                </c:pt>
                <c:pt idx="89">
                  <c:v>0.21418151851799541</c:v>
                </c:pt>
                <c:pt idx="90">
                  <c:v>0.21025068626210711</c:v>
                </c:pt>
                <c:pt idx="91">
                  <c:v>0.22932358994463353</c:v>
                </c:pt>
                <c:pt idx="92">
                  <c:v>0.21759743936615092</c:v>
                </c:pt>
                <c:pt idx="93">
                  <c:v>0.20200746251162058</c:v>
                </c:pt>
                <c:pt idx="94">
                  <c:v>0.19249828703341068</c:v>
                </c:pt>
                <c:pt idx="95">
                  <c:v>0.17831849930962868</c:v>
                </c:pt>
                <c:pt idx="96">
                  <c:v>0.20319324081385295</c:v>
                </c:pt>
                <c:pt idx="97">
                  <c:v>0.19766249375272496</c:v>
                </c:pt>
                <c:pt idx="98">
                  <c:v>0.19669368952251506</c:v>
                </c:pt>
                <c:pt idx="99">
                  <c:v>0.18242502320310411</c:v>
                </c:pt>
                <c:pt idx="100">
                  <c:v>0.18897091207784056</c:v>
                </c:pt>
                <c:pt idx="101">
                  <c:v>0.16955614659495064</c:v>
                </c:pt>
                <c:pt idx="102">
                  <c:v>0.1532003855654655</c:v>
                </c:pt>
                <c:pt idx="103">
                  <c:v>0.16356944549496702</c:v>
                </c:pt>
                <c:pt idx="104">
                  <c:v>0.16935724953219516</c:v>
                </c:pt>
                <c:pt idx="105">
                  <c:v>0.20406709585040078</c:v>
                </c:pt>
                <c:pt idx="106">
                  <c:v>0.22318598100777895</c:v>
                </c:pt>
                <c:pt idx="107">
                  <c:v>0.25759473780949976</c:v>
                </c:pt>
                <c:pt idx="108">
                  <c:v>0.21664974285514232</c:v>
                </c:pt>
                <c:pt idx="109">
                  <c:v>0.21764823770818162</c:v>
                </c:pt>
                <c:pt idx="110">
                  <c:v>0.22251182943428499</c:v>
                </c:pt>
                <c:pt idx="111">
                  <c:v>0.20935293887446929</c:v>
                </c:pt>
                <c:pt idx="112">
                  <c:v>0.21542888292146736</c:v>
                </c:pt>
                <c:pt idx="113">
                  <c:v>0.1993373568408201</c:v>
                </c:pt>
                <c:pt idx="114">
                  <c:v>0.19841910552787911</c:v>
                </c:pt>
                <c:pt idx="115">
                  <c:v>0.21850382376662675</c:v>
                </c:pt>
                <c:pt idx="116">
                  <c:v>0.20437738561801436</c:v>
                </c:pt>
                <c:pt idx="117">
                  <c:v>0.23138331858194416</c:v>
                </c:pt>
                <c:pt idx="118">
                  <c:v>0.19859587510884488</c:v>
                </c:pt>
                <c:pt idx="119">
                  <c:v>0.19649646705979054</c:v>
                </c:pt>
                <c:pt idx="120">
                  <c:v>0.18277484063112648</c:v>
                </c:pt>
                <c:pt idx="121">
                  <c:v>0.16984446449834933</c:v>
                </c:pt>
                <c:pt idx="122">
                  <c:v>0.14744814622473323</c:v>
                </c:pt>
                <c:pt idx="123">
                  <c:v>0.16118446274416487</c:v>
                </c:pt>
                <c:pt idx="124">
                  <c:v>0.17005099296658097</c:v>
                </c:pt>
                <c:pt idx="125">
                  <c:v>0.17750798165801607</c:v>
                </c:pt>
                <c:pt idx="126">
                  <c:v>0.18665645907293071</c:v>
                </c:pt>
                <c:pt idx="127">
                  <c:v>0.17042515284005655</c:v>
                </c:pt>
                <c:pt idx="128">
                  <c:v>0.17587018191946377</c:v>
                </c:pt>
                <c:pt idx="129">
                  <c:v>0.15474183901222791</c:v>
                </c:pt>
                <c:pt idx="130">
                  <c:v>0.14372042425389683</c:v>
                </c:pt>
                <c:pt idx="131">
                  <c:v>0.1418449171046989</c:v>
                </c:pt>
                <c:pt idx="132">
                  <c:v>0.14729116529736536</c:v>
                </c:pt>
                <c:pt idx="133">
                  <c:v>0.1377839337304822</c:v>
                </c:pt>
                <c:pt idx="134">
                  <c:v>0.13953205321959486</c:v>
                </c:pt>
                <c:pt idx="135">
                  <c:v>0.14708449263254364</c:v>
                </c:pt>
                <c:pt idx="136">
                  <c:v>0.15055606729896479</c:v>
                </c:pt>
                <c:pt idx="137">
                  <c:v>0.18495668669490853</c:v>
                </c:pt>
                <c:pt idx="138">
                  <c:v>0.17628076391167777</c:v>
                </c:pt>
                <c:pt idx="139">
                  <c:v>0.2018027838328601</c:v>
                </c:pt>
                <c:pt idx="140">
                  <c:v>0.18377740163324494</c:v>
                </c:pt>
                <c:pt idx="141">
                  <c:v>0.15661757082272054</c:v>
                </c:pt>
                <c:pt idx="142">
                  <c:v>0.16135364616130904</c:v>
                </c:pt>
                <c:pt idx="143">
                  <c:v>0.16435483112548169</c:v>
                </c:pt>
                <c:pt idx="144">
                  <c:v>0.16437401897378104</c:v>
                </c:pt>
                <c:pt idx="145">
                  <c:v>0.15031795466572487</c:v>
                </c:pt>
                <c:pt idx="146">
                  <c:v>0.14846949155579145</c:v>
                </c:pt>
                <c:pt idx="147">
                  <c:v>0.14702032881239871</c:v>
                </c:pt>
                <c:pt idx="148">
                  <c:v>0.14400747815364398</c:v>
                </c:pt>
                <c:pt idx="149">
                  <c:v>0.14744269592576364</c:v>
                </c:pt>
                <c:pt idx="150">
                  <c:v>0.14438627864656908</c:v>
                </c:pt>
                <c:pt idx="151">
                  <c:v>0.14229897375074499</c:v>
                </c:pt>
                <c:pt idx="152">
                  <c:v>0.15334183504418036</c:v>
                </c:pt>
                <c:pt idx="153">
                  <c:v>0.14522151399195113</c:v>
                </c:pt>
                <c:pt idx="154">
                  <c:v>0.14872948003331632</c:v>
                </c:pt>
                <c:pt idx="155">
                  <c:v>0.13891789168472496</c:v>
                </c:pt>
                <c:pt idx="156">
                  <c:v>0.14167317495174672</c:v>
                </c:pt>
                <c:pt idx="157">
                  <c:v>0.14893428219485347</c:v>
                </c:pt>
                <c:pt idx="158">
                  <c:v>0.164086655959476</c:v>
                </c:pt>
                <c:pt idx="159">
                  <c:v>0.1477737150508989</c:v>
                </c:pt>
              </c:numCache>
            </c:numRef>
          </c:val>
          <c:smooth val="0"/>
          <c:extLst>
            <c:ext xmlns:c16="http://schemas.microsoft.com/office/drawing/2014/chart" uri="{C3380CC4-5D6E-409C-BE32-E72D297353CC}">
              <c16:uniqueId val="{00000002-14DE-4A72-868C-4CEF2DB5534F}"/>
            </c:ext>
          </c:extLst>
        </c:ser>
        <c:dLbls>
          <c:showLegendKey val="0"/>
          <c:showVal val="0"/>
          <c:showCatName val="0"/>
          <c:showSerName val="0"/>
          <c:showPercent val="0"/>
          <c:showBubbleSize val="0"/>
        </c:dLbls>
        <c:smooth val="0"/>
        <c:axId val="695726192"/>
        <c:axId val="695728816"/>
      </c:lineChart>
      <c:dateAx>
        <c:axId val="695726192"/>
        <c:scaling>
          <c:orientation val="minMax"/>
        </c:scaling>
        <c:delete val="0"/>
        <c:axPos val="b"/>
        <c:numFmt formatCode="m&quot;月&quot;d&quot;日&quot;yyyy&quot;年&quot;"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95728816"/>
        <c:crosses val="autoZero"/>
        <c:auto val="1"/>
        <c:lblOffset val="100"/>
        <c:baseTimeUnit val="days"/>
      </c:dateAx>
      <c:valAx>
        <c:axId val="695728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95726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t>トヨタ自動車</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Sheet2!$C$2</c:f>
              <c:strCache>
                <c:ptCount val="1"/>
                <c:pt idx="0">
                  <c:v>トヨタ企業価値成長率</c:v>
                </c:pt>
              </c:strCache>
            </c:strRef>
          </c:tx>
          <c:spPr>
            <a:ln w="28575" cap="rnd">
              <a:solidFill>
                <a:schemeClr val="accent1"/>
              </a:solidFill>
              <a:round/>
            </a:ln>
            <a:effectLst/>
          </c:spPr>
          <c:marker>
            <c:symbol val="none"/>
          </c:marker>
          <c:cat>
            <c:numRef>
              <c:f>Sheet2!$A$3:$A$162</c:f>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f>Sheet2!$C$3:$C$162</c:f>
              <c:numCache>
                <c:formatCode>General</c:formatCode>
                <c:ptCount val="160"/>
                <c:pt idx="0">
                  <c:v>2.8655707769943716E-3</c:v>
                </c:pt>
                <c:pt idx="1">
                  <c:v>1.4599543891664569E-3</c:v>
                </c:pt>
                <c:pt idx="2">
                  <c:v>3.1081952312280049E-3</c:v>
                </c:pt>
                <c:pt idx="3">
                  <c:v>1.3357178772680214E-3</c:v>
                </c:pt>
                <c:pt idx="4">
                  <c:v>1.1411796451354572E-3</c:v>
                </c:pt>
                <c:pt idx="5">
                  <c:v>1.0143627063090353E-3</c:v>
                </c:pt>
                <c:pt idx="6">
                  <c:v>1.1488033662655727E-3</c:v>
                </c:pt>
                <c:pt idx="7">
                  <c:v>9.5557786991225637E-4</c:v>
                </c:pt>
                <c:pt idx="8">
                  <c:v>7.2190508819483686E-4</c:v>
                </c:pt>
                <c:pt idx="9">
                  <c:v>7.5507284356923624E-4</c:v>
                </c:pt>
                <c:pt idx="10">
                  <c:v>1.2552831036389985E-3</c:v>
                </c:pt>
                <c:pt idx="11">
                  <c:v>9.8993536185903877E-4</c:v>
                </c:pt>
                <c:pt idx="12">
                  <c:v>1.5828351568582383E-3</c:v>
                </c:pt>
                <c:pt idx="13">
                  <c:v>1.2039101679806625E-3</c:v>
                </c:pt>
                <c:pt idx="14">
                  <c:v>5.6217441548168778E-3</c:v>
                </c:pt>
                <c:pt idx="15">
                  <c:v>5.0071885134012383E-3</c:v>
                </c:pt>
                <c:pt idx="16">
                  <c:v>3.1314202218482318E-3</c:v>
                </c:pt>
                <c:pt idx="17">
                  <c:v>5.4416604667904449E-3</c:v>
                </c:pt>
                <c:pt idx="18">
                  <c:v>4.4373368354436804E-3</c:v>
                </c:pt>
                <c:pt idx="19">
                  <c:v>6.543551444766222E-3</c:v>
                </c:pt>
                <c:pt idx="20">
                  <c:v>4.3051380149496249E-3</c:v>
                </c:pt>
                <c:pt idx="21">
                  <c:v>3.0076198405024181E-3</c:v>
                </c:pt>
                <c:pt idx="22">
                  <c:v>2.9297797132871251E-3</c:v>
                </c:pt>
                <c:pt idx="23">
                  <c:v>2.7280455646226331E-3</c:v>
                </c:pt>
                <c:pt idx="24">
                  <c:v>3.541825057993568E-3</c:v>
                </c:pt>
                <c:pt idx="25">
                  <c:v>2.0784190350227765E-3</c:v>
                </c:pt>
                <c:pt idx="26">
                  <c:v>1.9863521588755571E-3</c:v>
                </c:pt>
                <c:pt idx="27">
                  <c:v>2.2813783490335431E-3</c:v>
                </c:pt>
                <c:pt idx="28">
                  <c:v>1.938317243478167E-3</c:v>
                </c:pt>
                <c:pt idx="29">
                  <c:v>3.4595739022423898E-3</c:v>
                </c:pt>
                <c:pt idx="30">
                  <c:v>3.0570549531795063E-3</c:v>
                </c:pt>
                <c:pt idx="31">
                  <c:v>2.645560423825858E-3</c:v>
                </c:pt>
                <c:pt idx="32">
                  <c:v>4.3643829394467573E-3</c:v>
                </c:pt>
                <c:pt idx="33">
                  <c:v>1.5930853598503953E-2</c:v>
                </c:pt>
                <c:pt idx="34">
                  <c:v>2.5988941162274494E-2</c:v>
                </c:pt>
                <c:pt idx="35">
                  <c:v>4.1877589661247779E-2</c:v>
                </c:pt>
                <c:pt idx="36">
                  <c:v>9.8230242742599547E-2</c:v>
                </c:pt>
                <c:pt idx="37">
                  <c:v>8.1050382131133289E-2</c:v>
                </c:pt>
                <c:pt idx="38">
                  <c:v>7.5744749126248304E-2</c:v>
                </c:pt>
                <c:pt idx="39">
                  <c:v>5.5211270184148335E-2</c:v>
                </c:pt>
                <c:pt idx="40">
                  <c:v>3.2840190843427881E-2</c:v>
                </c:pt>
                <c:pt idx="41">
                  <c:v>7.3330123774737369E-2</c:v>
                </c:pt>
                <c:pt idx="42">
                  <c:v>0.13401536695051619</c:v>
                </c:pt>
                <c:pt idx="43">
                  <c:v>0.11626726676171925</c:v>
                </c:pt>
                <c:pt idx="44">
                  <c:v>0.13025620139120325</c:v>
                </c:pt>
                <c:pt idx="45">
                  <c:v>0.15525016180889789</c:v>
                </c:pt>
                <c:pt idx="46">
                  <c:v>0.1589359601601556</c:v>
                </c:pt>
                <c:pt idx="47">
                  <c:v>0.2012272798293917</c:v>
                </c:pt>
                <c:pt idx="48">
                  <c:v>0.17571506865947675</c:v>
                </c:pt>
                <c:pt idx="49">
                  <c:v>0.17464540378676927</c:v>
                </c:pt>
                <c:pt idx="50">
                  <c:v>0.18211370520162873</c:v>
                </c:pt>
                <c:pt idx="51">
                  <c:v>0.1712710666684881</c:v>
                </c:pt>
                <c:pt idx="52">
                  <c:v>0.12901674830709786</c:v>
                </c:pt>
                <c:pt idx="53">
                  <c:v>0.12772096775652009</c:v>
                </c:pt>
                <c:pt idx="54">
                  <c:v>0.15774785339385483</c:v>
                </c:pt>
                <c:pt idx="55">
                  <c:v>0.14541240400174996</c:v>
                </c:pt>
                <c:pt idx="56">
                  <c:v>0.16275147925483799</c:v>
                </c:pt>
                <c:pt idx="57">
                  <c:v>0.1440538897231112</c:v>
                </c:pt>
                <c:pt idx="58">
                  <c:v>0.1494244425418359</c:v>
                </c:pt>
                <c:pt idx="59">
                  <c:v>0.13904279650865736</c:v>
                </c:pt>
                <c:pt idx="60">
                  <c:v>0.13266655509095793</c:v>
                </c:pt>
                <c:pt idx="61">
                  <c:v>0.1008592503666383</c:v>
                </c:pt>
                <c:pt idx="62">
                  <c:v>9.4812634783326744E-2</c:v>
                </c:pt>
                <c:pt idx="63">
                  <c:v>0.10358611680158536</c:v>
                </c:pt>
                <c:pt idx="64">
                  <c:v>9.526338760818362E-2</c:v>
                </c:pt>
                <c:pt idx="65">
                  <c:v>9.9745383565181006E-2</c:v>
                </c:pt>
                <c:pt idx="66">
                  <c:v>0.10878036263780966</c:v>
                </c:pt>
                <c:pt idx="67">
                  <c:v>7.8013807446141031E-2</c:v>
                </c:pt>
                <c:pt idx="68">
                  <c:v>7.3584661570350082E-2</c:v>
                </c:pt>
                <c:pt idx="69">
                  <c:v>9.1813461281823286E-2</c:v>
                </c:pt>
                <c:pt idx="70">
                  <c:v>7.9716965424724548E-2</c:v>
                </c:pt>
                <c:pt idx="71">
                  <c:v>8.2403093324507098E-2</c:v>
                </c:pt>
                <c:pt idx="72">
                  <c:v>0.10018231801869257</c:v>
                </c:pt>
                <c:pt idx="73">
                  <c:v>0.10665613632095103</c:v>
                </c:pt>
                <c:pt idx="74">
                  <c:v>8.4140337766038145E-2</c:v>
                </c:pt>
                <c:pt idx="75">
                  <c:v>8.9002348052481486E-2</c:v>
                </c:pt>
                <c:pt idx="76">
                  <c:v>6.8148556645781358E-2</c:v>
                </c:pt>
                <c:pt idx="77">
                  <c:v>6.0430347453285002E-2</c:v>
                </c:pt>
                <c:pt idx="78">
                  <c:v>5.1536499607463065E-2</c:v>
                </c:pt>
                <c:pt idx="79">
                  <c:v>9.7518922752704837E-2</c:v>
                </c:pt>
                <c:pt idx="80">
                  <c:v>6.9055152297401973E-2</c:v>
                </c:pt>
                <c:pt idx="81">
                  <c:v>4.9425621265368896E-2</c:v>
                </c:pt>
                <c:pt idx="82">
                  <c:v>3.6790622676702314E-2</c:v>
                </c:pt>
                <c:pt idx="83">
                  <c:v>4.2497996115241958E-2</c:v>
                </c:pt>
                <c:pt idx="84">
                  <c:v>4.5593769477002631E-2</c:v>
                </c:pt>
                <c:pt idx="85">
                  <c:v>7.3827125409750283E-2</c:v>
                </c:pt>
                <c:pt idx="86">
                  <c:v>6.2066227434664875E-2</c:v>
                </c:pt>
                <c:pt idx="87">
                  <c:v>5.478481948587078E-2</c:v>
                </c:pt>
                <c:pt idx="88">
                  <c:v>4.2425006090906187E-2</c:v>
                </c:pt>
                <c:pt idx="89">
                  <c:v>3.8811602177990658E-2</c:v>
                </c:pt>
                <c:pt idx="90">
                  <c:v>3.710830111088028E-2</c:v>
                </c:pt>
                <c:pt idx="91">
                  <c:v>5.010297127970411E-2</c:v>
                </c:pt>
                <c:pt idx="92">
                  <c:v>3.9303123566940532E-2</c:v>
                </c:pt>
                <c:pt idx="93">
                  <c:v>3.1697232623840714E-2</c:v>
                </c:pt>
                <c:pt idx="94">
                  <c:v>3.1688745782315425E-2</c:v>
                </c:pt>
                <c:pt idx="95">
                  <c:v>3.0430400642804882E-2</c:v>
                </c:pt>
                <c:pt idx="96">
                  <c:v>3.3918079697625218E-2</c:v>
                </c:pt>
                <c:pt idx="97">
                  <c:v>3.43408670121036E-2</c:v>
                </c:pt>
                <c:pt idx="98">
                  <c:v>3.2427074508917964E-2</c:v>
                </c:pt>
                <c:pt idx="99">
                  <c:v>3.1214939534171933E-2</c:v>
                </c:pt>
                <c:pt idx="100">
                  <c:v>3.20201659914622E-2</c:v>
                </c:pt>
                <c:pt idx="101">
                  <c:v>2.4735672140925286E-2</c:v>
                </c:pt>
                <c:pt idx="102">
                  <c:v>2.3325654320881482E-2</c:v>
                </c:pt>
                <c:pt idx="103">
                  <c:v>2.3868407728300529E-2</c:v>
                </c:pt>
                <c:pt idx="104">
                  <c:v>2.7597762276520724E-2</c:v>
                </c:pt>
                <c:pt idx="105">
                  <c:v>4.1033313569327788E-2</c:v>
                </c:pt>
                <c:pt idx="106">
                  <c:v>5.807048845124594E-2</c:v>
                </c:pt>
                <c:pt idx="107">
                  <c:v>9.0643833179670577E-2</c:v>
                </c:pt>
                <c:pt idx="108">
                  <c:v>5.749699884968245E-2</c:v>
                </c:pt>
                <c:pt idx="109">
                  <c:v>5.4969843825554497E-2</c:v>
                </c:pt>
                <c:pt idx="110">
                  <c:v>5.717153919039291E-2</c:v>
                </c:pt>
                <c:pt idx="111">
                  <c:v>4.4810492018603168E-2</c:v>
                </c:pt>
                <c:pt idx="112">
                  <c:v>4.8867467597027252E-2</c:v>
                </c:pt>
                <c:pt idx="113">
                  <c:v>3.7473205942277092E-2</c:v>
                </c:pt>
                <c:pt idx="114">
                  <c:v>3.3894568140727492E-2</c:v>
                </c:pt>
                <c:pt idx="115">
                  <c:v>4.7227548306513309E-2</c:v>
                </c:pt>
                <c:pt idx="116">
                  <c:v>3.6303113747221755E-2</c:v>
                </c:pt>
                <c:pt idx="117">
                  <c:v>5.4871207787832429E-2</c:v>
                </c:pt>
                <c:pt idx="118">
                  <c:v>4.1276674739581874E-2</c:v>
                </c:pt>
                <c:pt idx="119">
                  <c:v>3.8412504285361505E-2</c:v>
                </c:pt>
                <c:pt idx="120">
                  <c:v>2.9240707604864712E-2</c:v>
                </c:pt>
                <c:pt idx="121">
                  <c:v>2.0137562808167937E-2</c:v>
                </c:pt>
                <c:pt idx="122">
                  <c:v>1.3563336855343052E-2</c:v>
                </c:pt>
                <c:pt idx="123">
                  <c:v>1.6885116100400145E-2</c:v>
                </c:pt>
                <c:pt idx="124">
                  <c:v>1.9731427775121105E-2</c:v>
                </c:pt>
                <c:pt idx="125">
                  <c:v>2.1738701161419075E-2</c:v>
                </c:pt>
                <c:pt idx="126">
                  <c:v>2.5772498355377767E-2</c:v>
                </c:pt>
                <c:pt idx="127">
                  <c:v>1.9782041048856329E-2</c:v>
                </c:pt>
                <c:pt idx="128">
                  <c:v>2.2576518855609903E-2</c:v>
                </c:pt>
                <c:pt idx="129">
                  <c:v>1.8191689523705316E-2</c:v>
                </c:pt>
                <c:pt idx="130">
                  <c:v>1.913905949810479E-2</c:v>
                </c:pt>
                <c:pt idx="131">
                  <c:v>1.6926585908508558E-2</c:v>
                </c:pt>
                <c:pt idx="132">
                  <c:v>1.6670989111725161E-2</c:v>
                </c:pt>
                <c:pt idx="133">
                  <c:v>1.2323422848580328E-2</c:v>
                </c:pt>
                <c:pt idx="134">
                  <c:v>1.3110597286614378E-2</c:v>
                </c:pt>
                <c:pt idx="135">
                  <c:v>1.7761618290541695E-2</c:v>
                </c:pt>
                <c:pt idx="136">
                  <c:v>1.575957912837795E-2</c:v>
                </c:pt>
                <c:pt idx="137">
                  <c:v>2.3809247174603112E-2</c:v>
                </c:pt>
                <c:pt idx="138">
                  <c:v>2.0341532731379036E-2</c:v>
                </c:pt>
                <c:pt idx="139">
                  <c:v>3.5197816204604375E-2</c:v>
                </c:pt>
                <c:pt idx="140">
                  <c:v>2.5092549054823769E-2</c:v>
                </c:pt>
                <c:pt idx="141">
                  <c:v>1.5555266265845297E-2</c:v>
                </c:pt>
                <c:pt idx="142">
                  <c:v>1.5198766974270549E-2</c:v>
                </c:pt>
                <c:pt idx="143">
                  <c:v>1.3446267701451102E-2</c:v>
                </c:pt>
                <c:pt idx="144">
                  <c:v>1.3438867843466909E-2</c:v>
                </c:pt>
                <c:pt idx="145">
                  <c:v>1.1334416483540069E-2</c:v>
                </c:pt>
                <c:pt idx="146">
                  <c:v>1.1587739027124781E-2</c:v>
                </c:pt>
                <c:pt idx="147">
                  <c:v>1.1232346009259741E-2</c:v>
                </c:pt>
                <c:pt idx="148">
                  <c:v>1.0726385991675056E-2</c:v>
                </c:pt>
                <c:pt idx="149">
                  <c:v>1.3157656361854042E-2</c:v>
                </c:pt>
                <c:pt idx="150">
                  <c:v>1.0949419886479364E-2</c:v>
                </c:pt>
                <c:pt idx="151">
                  <c:v>1.080518780656625E-2</c:v>
                </c:pt>
                <c:pt idx="152">
                  <c:v>1.5051641764904046E-2</c:v>
                </c:pt>
                <c:pt idx="153">
                  <c:v>1.2321307884137017E-2</c:v>
                </c:pt>
                <c:pt idx="154">
                  <c:v>1.3472109822391116E-2</c:v>
                </c:pt>
                <c:pt idx="155">
                  <c:v>1.1272556411824531E-2</c:v>
                </c:pt>
                <c:pt idx="156">
                  <c:v>1.3063976916112024E-2</c:v>
                </c:pt>
                <c:pt idx="157">
                  <c:v>1.451907715424257E-2</c:v>
                </c:pt>
                <c:pt idx="158">
                  <c:v>2.5400026041662901E-2</c:v>
                </c:pt>
                <c:pt idx="159">
                  <c:v>1.6530523896322188E-2</c:v>
                </c:pt>
              </c:numCache>
            </c:numRef>
          </c:val>
          <c:smooth val="0"/>
          <c:extLst>
            <c:ext xmlns:c16="http://schemas.microsoft.com/office/drawing/2014/chart" uri="{C3380CC4-5D6E-409C-BE32-E72D297353CC}">
              <c16:uniqueId val="{00000000-5694-4F34-AEDA-F9B157DB3A31}"/>
            </c:ext>
          </c:extLst>
        </c:ser>
        <c:dLbls>
          <c:showLegendKey val="0"/>
          <c:showVal val="0"/>
          <c:showCatName val="0"/>
          <c:showSerName val="0"/>
          <c:showPercent val="0"/>
          <c:showBubbleSize val="0"/>
        </c:dLbls>
        <c:smooth val="0"/>
        <c:axId val="695726192"/>
        <c:axId val="695728816"/>
        <c:extLst>
          <c:ext xmlns:c15="http://schemas.microsoft.com/office/drawing/2012/chart" uri="{02D57815-91ED-43cb-92C2-25804820EDAC}">
            <c15:filteredLineSeries>
              <c15:ser>
                <c:idx val="1"/>
                <c:order val="1"/>
                <c:tx>
                  <c:strRef>
                    <c:extLst>
                      <c:ext uri="{02D57815-91ED-43cb-92C2-25804820EDAC}">
                        <c15:formulaRef>
                          <c15:sqref>Sheet2!$E$2</c15:sqref>
                        </c15:formulaRef>
                      </c:ext>
                    </c:extLst>
                    <c:strCache>
                      <c:ptCount val="1"/>
                      <c:pt idx="0">
                        <c:v>HONDA企業価値収益率</c:v>
                      </c:pt>
                    </c:strCache>
                  </c:strRef>
                </c:tx>
                <c:spPr>
                  <a:ln w="28575" cap="rnd">
                    <a:solidFill>
                      <a:schemeClr val="accent2"/>
                    </a:solidFill>
                    <a:round/>
                  </a:ln>
                  <a:effectLst/>
                </c:spPr>
                <c:marker>
                  <c:symbol val="none"/>
                </c:marker>
                <c:cat>
                  <c:numRef>
                    <c:extLst>
                      <c:ext uri="{02D57815-91ED-43cb-92C2-25804820EDAC}">
                        <c15:formulaRef>
                          <c15:sqref>Sheet2!$A$3:$A$162</c15:sqref>
                        </c15:formulaRef>
                      </c:ext>
                    </c:extLst>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extLst>
                      <c:ext uri="{02D57815-91ED-43cb-92C2-25804820EDAC}">
                        <c15:formulaRef>
                          <c15:sqref>Sheet2!$E$3:$E$162</c15:sqref>
                        </c15:formulaRef>
                      </c:ext>
                    </c:extLst>
                    <c:numCache>
                      <c:formatCode>General</c:formatCode>
                      <c:ptCount val="160"/>
                      <c:pt idx="0">
                        <c:v>3.1430497591646157E-2</c:v>
                      </c:pt>
                      <c:pt idx="1">
                        <c:v>2.1965846295178986E-2</c:v>
                      </c:pt>
                      <c:pt idx="2">
                        <c:v>3.2666147983096271E-2</c:v>
                      </c:pt>
                      <c:pt idx="3">
                        <c:v>2.119608398345911E-2</c:v>
                      </c:pt>
                      <c:pt idx="4">
                        <c:v>1.9696994516431476E-2</c:v>
                      </c:pt>
                      <c:pt idx="5">
                        <c:v>1.8855520277125802E-2</c:v>
                      </c:pt>
                      <c:pt idx="6">
                        <c:v>2.019504503899109E-2</c:v>
                      </c:pt>
                      <c:pt idx="7">
                        <c:v>1.8993710124448251E-2</c:v>
                      </c:pt>
                      <c:pt idx="8">
                        <c:v>1.6016424897246102E-2</c:v>
                      </c:pt>
                      <c:pt idx="9">
                        <c:v>1.6763385432654297E-2</c:v>
                      </c:pt>
                      <c:pt idx="10">
                        <c:v>2.2647354343690026E-2</c:v>
                      </c:pt>
                      <c:pt idx="11">
                        <c:v>2.0112441312760042E-2</c:v>
                      </c:pt>
                      <c:pt idx="12">
                        <c:v>2.5754640463539178E-2</c:v>
                      </c:pt>
                      <c:pt idx="13">
                        <c:v>2.4052192123405199E-2</c:v>
                      </c:pt>
                      <c:pt idx="14">
                        <c:v>4.9439663699487178E-2</c:v>
                      </c:pt>
                      <c:pt idx="15">
                        <c:v>4.9113863703055573E-2</c:v>
                      </c:pt>
                      <c:pt idx="16">
                        <c:v>3.8102628207948762E-2</c:v>
                      </c:pt>
                      <c:pt idx="17">
                        <c:v>4.959137912781994E-2</c:v>
                      </c:pt>
                      <c:pt idx="18">
                        <c:v>4.6065721492562363E-2</c:v>
                      </c:pt>
                      <c:pt idx="19">
                        <c:v>5.4985943245260314E-2</c:v>
                      </c:pt>
                      <c:pt idx="20">
                        <c:v>4.6119842613870331E-2</c:v>
                      </c:pt>
                      <c:pt idx="21">
                        <c:v>3.8666582486239949E-2</c:v>
                      </c:pt>
                      <c:pt idx="22">
                        <c:v>3.7332103005404134E-2</c:v>
                      </c:pt>
                      <c:pt idx="23">
                        <c:v>3.8221900102029215E-2</c:v>
                      </c:pt>
                      <c:pt idx="24">
                        <c:v>3.8886969148559283E-2</c:v>
                      </c:pt>
                      <c:pt idx="25">
                        <c:v>3.0243033375133316E-2</c:v>
                      </c:pt>
                      <c:pt idx="26">
                        <c:v>2.8380883504854106E-2</c:v>
                      </c:pt>
                      <c:pt idx="27">
                        <c:v>3.091927726319426E-2</c:v>
                      </c:pt>
                      <c:pt idx="28">
                        <c:v>2.8780820856112669E-2</c:v>
                      </c:pt>
                      <c:pt idx="29">
                        <c:v>3.5670278886993714E-2</c:v>
                      </c:pt>
                      <c:pt idx="30">
                        <c:v>3.3156113150408777E-2</c:v>
                      </c:pt>
                      <c:pt idx="31">
                        <c:v>3.1033172538585983E-2</c:v>
                      </c:pt>
                      <c:pt idx="32">
                        <c:v>4.0519106993316435E-2</c:v>
                      </c:pt>
                      <c:pt idx="33">
                        <c:v>7.7056791327286031E-2</c:v>
                      </c:pt>
                      <c:pt idx="34">
                        <c:v>9.7288103322037953E-2</c:v>
                      </c:pt>
                      <c:pt idx="35">
                        <c:v>0.12229447509663958</c:v>
                      </c:pt>
                      <c:pt idx="36">
                        <c:v>0.19410970844596329</c:v>
                      </c:pt>
                      <c:pt idx="37">
                        <c:v>0.17593821790794351</c:v>
                      </c:pt>
                      <c:pt idx="38">
                        <c:v>0.16956997581521019</c:v>
                      </c:pt>
                      <c:pt idx="39">
                        <c:v>0.14367699609920456</c:v>
                      </c:pt>
                      <c:pt idx="40">
                        <c:v>0.10706361536409981</c:v>
                      </c:pt>
                      <c:pt idx="41">
                        <c:v>0.16611462540938474</c:v>
                      </c:pt>
                      <c:pt idx="42">
                        <c:v>0.23472322278830551</c:v>
                      </c:pt>
                      <c:pt idx="43">
                        <c:v>0.21714324181130618</c:v>
                      </c:pt>
                      <c:pt idx="44">
                        <c:v>0.23133485701678821</c:v>
                      </c:pt>
                      <c:pt idx="45">
                        <c:v>0.25362802331526002</c:v>
                      </c:pt>
                      <c:pt idx="46">
                        <c:v>0.26135382704479715</c:v>
                      </c:pt>
                      <c:pt idx="47">
                        <c:v>0.29777348544841331</c:v>
                      </c:pt>
                      <c:pt idx="48">
                        <c:v>0.28395313651711457</c:v>
                      </c:pt>
                      <c:pt idx="49">
                        <c:v>0.27996475828173739</c:v>
                      </c:pt>
                      <c:pt idx="50">
                        <c:v>0.28782092286567362</c:v>
                      </c:pt>
                      <c:pt idx="51">
                        <c:v>0.2781129720338969</c:v>
                      </c:pt>
                      <c:pt idx="52">
                        <c:v>0.23466767831737034</c:v>
                      </c:pt>
                      <c:pt idx="53">
                        <c:v>0.23132485614472534</c:v>
                      </c:pt>
                      <c:pt idx="54">
                        <c:v>0.25841001342294301</c:v>
                      </c:pt>
                      <c:pt idx="55">
                        <c:v>0.25111858735617143</c:v>
                      </c:pt>
                      <c:pt idx="56">
                        <c:v>0.26340572166075371</c:v>
                      </c:pt>
                      <c:pt idx="57">
                        <c:v>0.248046078826623</c:v>
                      </c:pt>
                      <c:pt idx="58">
                        <c:v>0.25779376059413894</c:v>
                      </c:pt>
                      <c:pt idx="59">
                        <c:v>0.25272792371504882</c:v>
                      </c:pt>
                      <c:pt idx="60">
                        <c:v>0.25126223988411733</c:v>
                      </c:pt>
                      <c:pt idx="61">
                        <c:v>0.21782371309613768</c:v>
                      </c:pt>
                      <c:pt idx="62">
                        <c:v>0.20803654330717733</c:v>
                      </c:pt>
                      <c:pt idx="63">
                        <c:v>0.21516784422520735</c:v>
                      </c:pt>
                      <c:pt idx="64">
                        <c:v>0.2054981746454724</c:v>
                      </c:pt>
                      <c:pt idx="65">
                        <c:v>0.20963662847621406</c:v>
                      </c:pt>
                      <c:pt idx="66">
                        <c:v>0.22162032970546977</c:v>
                      </c:pt>
                      <c:pt idx="67">
                        <c:v>0.18994892705350555</c:v>
                      </c:pt>
                      <c:pt idx="68">
                        <c:v>0.18591779796929606</c:v>
                      </c:pt>
                      <c:pt idx="69">
                        <c:v>0.20988014991494744</c:v>
                      </c:pt>
                      <c:pt idx="70">
                        <c:v>0.18664035047274166</c:v>
                      </c:pt>
                      <c:pt idx="71">
                        <c:v>0.188349619146291</c:v>
                      </c:pt>
                      <c:pt idx="72">
                        <c:v>0.21020602375658184</c:v>
                      </c:pt>
                      <c:pt idx="73">
                        <c:v>0.21854178147051234</c:v>
                      </c:pt>
                      <c:pt idx="74">
                        <c:v>0.19002067883106277</c:v>
                      </c:pt>
                      <c:pt idx="75">
                        <c:v>0.19402263278170886</c:v>
                      </c:pt>
                      <c:pt idx="76">
                        <c:v>0.16667063160953743</c:v>
                      </c:pt>
                      <c:pt idx="77">
                        <c:v>0.16083982785332218</c:v>
                      </c:pt>
                      <c:pt idx="78">
                        <c:v>0.14023365052436687</c:v>
                      </c:pt>
                      <c:pt idx="79">
                        <c:v>0.20143740387052761</c:v>
                      </c:pt>
                      <c:pt idx="80">
                        <c:v>0.17135632034627979</c:v>
                      </c:pt>
                      <c:pt idx="81">
                        <c:v>0.13812006534819632</c:v>
                      </c:pt>
                      <c:pt idx="82">
                        <c:v>0.11783757286416757</c:v>
                      </c:pt>
                      <c:pt idx="83">
                        <c:v>0.12970636513683659</c:v>
                      </c:pt>
                      <c:pt idx="84">
                        <c:v>0.13123900377529238</c:v>
                      </c:pt>
                      <c:pt idx="85">
                        <c:v>0.1722611643558872</c:v>
                      </c:pt>
                      <c:pt idx="86">
                        <c:v>0.15523763222936995</c:v>
                      </c:pt>
                      <c:pt idx="87">
                        <c:v>0.14352674729906345</c:v>
                      </c:pt>
                      <c:pt idx="88">
                        <c:v>0.12394115403418288</c:v>
                      </c:pt>
                      <c:pt idx="89">
                        <c:v>0.11834267741516839</c:v>
                      </c:pt>
                      <c:pt idx="90">
                        <c:v>0.11556948615450059</c:v>
                      </c:pt>
                      <c:pt idx="91">
                        <c:v>0.13548321970909383</c:v>
                      </c:pt>
                      <c:pt idx="92">
                        <c:v>0.11499498049906239</c:v>
                      </c:pt>
                      <c:pt idx="93">
                        <c:v>0.10172428381601573</c:v>
                      </c:pt>
                      <c:pt idx="94">
                        <c:v>9.9841998882219493E-2</c:v>
                      </c:pt>
                      <c:pt idx="95">
                        <c:v>9.7656402959758054E-2</c:v>
                      </c:pt>
                      <c:pt idx="96">
                        <c:v>0.10533255190268864</c:v>
                      </c:pt>
                      <c:pt idx="97">
                        <c:v>0.10476307599355772</c:v>
                      </c:pt>
                      <c:pt idx="98">
                        <c:v>0.10105913832785443</c:v>
                      </c:pt>
                      <c:pt idx="99">
                        <c:v>9.7941016963476499E-2</c:v>
                      </c:pt>
                      <c:pt idx="100">
                        <c:v>9.9467369662935137E-2</c:v>
                      </c:pt>
                      <c:pt idx="101">
                        <c:v>8.3070860798067733E-2</c:v>
                      </c:pt>
                      <c:pt idx="102">
                        <c:v>8.149598760437414E-2</c:v>
                      </c:pt>
                      <c:pt idx="103">
                        <c:v>8.2375448301464621E-2</c:v>
                      </c:pt>
                      <c:pt idx="104">
                        <c:v>8.8113429889491182E-2</c:v>
                      </c:pt>
                      <c:pt idx="105">
                        <c:v>0.11503562009979747</c:v>
                      </c:pt>
                      <c:pt idx="106">
                        <c:v>0.14076875159839211</c:v>
                      </c:pt>
                      <c:pt idx="107">
                        <c:v>0.18071609349396675</c:v>
                      </c:pt>
                      <c:pt idx="108">
                        <c:v>0.13587570083938322</c:v>
                      </c:pt>
                      <c:pt idx="109">
                        <c:v>0.13283256178918759</c:v>
                      </c:pt>
                      <c:pt idx="110">
                        <c:v>0.13560530948038663</c:v>
                      </c:pt>
                      <c:pt idx="111">
                        <c:v>0.11925364744797212</c:v>
                      </c:pt>
                      <c:pt idx="112">
                        <c:v>0.12561273992573335</c:v>
                      </c:pt>
                      <c:pt idx="113">
                        <c:v>0.10873484588454549</c:v>
                      </c:pt>
                      <c:pt idx="114">
                        <c:v>0.10578499852734334</c:v>
                      </c:pt>
                      <c:pt idx="115">
                        <c:v>0.12677506672157057</c:v>
                      </c:pt>
                      <c:pt idx="116">
                        <c:v>0.11188230201113625</c:v>
                      </c:pt>
                      <c:pt idx="117">
                        <c:v>0.14077803980216702</c:v>
                      </c:pt>
                      <c:pt idx="118">
                        <c:v>4.9760422997511405E-2</c:v>
                      </c:pt>
                      <c:pt idx="119">
                        <c:v>4.6903599550859251E-2</c:v>
                      </c:pt>
                      <c:pt idx="120">
                        <c:v>3.6745671463611788E-2</c:v>
                      </c:pt>
                      <c:pt idx="121">
                        <c:v>2.5652677188860031E-2</c:v>
                      </c:pt>
                      <c:pt idx="122">
                        <c:v>1.7924165520920722E-2</c:v>
                      </c:pt>
                      <c:pt idx="123">
                        <c:v>2.1979860993380982E-2</c:v>
                      </c:pt>
                      <c:pt idx="124">
                        <c:v>2.5827928115254438E-2</c:v>
                      </c:pt>
                      <c:pt idx="125">
                        <c:v>2.8180566225819798E-2</c:v>
                      </c:pt>
                      <c:pt idx="126">
                        <c:v>3.337817146529818E-2</c:v>
                      </c:pt>
                      <c:pt idx="127">
                        <c:v>2.4721770007933009E-2</c:v>
                      </c:pt>
                      <c:pt idx="128">
                        <c:v>2.8527471113169025E-2</c:v>
                      </c:pt>
                      <c:pt idx="129">
                        <c:v>2.2507405619428305E-2</c:v>
                      </c:pt>
                      <c:pt idx="130">
                        <c:v>2.3219691017052912E-2</c:v>
                      </c:pt>
                      <c:pt idx="131">
                        <c:v>2.1442535977587187E-2</c:v>
                      </c:pt>
                      <c:pt idx="132">
                        <c:v>2.1351365362219162E-2</c:v>
                      </c:pt>
                      <c:pt idx="133">
                        <c:v>1.6621336760171728E-2</c:v>
                      </c:pt>
                      <c:pt idx="134">
                        <c:v>1.7072051802056759E-2</c:v>
                      </c:pt>
                      <c:pt idx="135">
                        <c:v>2.2898280583238118E-2</c:v>
                      </c:pt>
                      <c:pt idx="136">
                        <c:v>2.0576913388128771E-2</c:v>
                      </c:pt>
                      <c:pt idx="137">
                        <c:v>2.8939903343510966E-2</c:v>
                      </c:pt>
                      <c:pt idx="138">
                        <c:v>2.4898518437534815E-2</c:v>
                      </c:pt>
                      <c:pt idx="139">
                        <c:v>4.2732538393567332E-2</c:v>
                      </c:pt>
                      <c:pt idx="140">
                        <c:v>3.0439580988046742E-2</c:v>
                      </c:pt>
                      <c:pt idx="141">
                        <c:v>1.8420583557413498E-2</c:v>
                      </c:pt>
                      <c:pt idx="142">
                        <c:v>1.7869991928333568E-2</c:v>
                      </c:pt>
                      <c:pt idx="143">
                        <c:v>2.044980058846527E-2</c:v>
                      </c:pt>
                      <c:pt idx="144">
                        <c:v>2.3395475912599027E-2</c:v>
                      </c:pt>
                      <c:pt idx="145">
                        <c:v>1.9202370522092851E-2</c:v>
                      </c:pt>
                      <c:pt idx="146">
                        <c:v>1.9429759098900032E-2</c:v>
                      </c:pt>
                      <c:pt idx="147">
                        <c:v>1.9088154674647858E-2</c:v>
                      </c:pt>
                      <c:pt idx="148">
                        <c:v>1.8354885413554324E-2</c:v>
                      </c:pt>
                      <c:pt idx="149">
                        <c:v>2.1174032757223085E-2</c:v>
                      </c:pt>
                      <c:pt idx="150">
                        <c:v>1.9017567707804533E-2</c:v>
                      </c:pt>
                      <c:pt idx="151">
                        <c:v>1.8676730892873562E-2</c:v>
                      </c:pt>
                      <c:pt idx="152">
                        <c:v>2.5024000492056515E-2</c:v>
                      </c:pt>
                      <c:pt idx="153">
                        <c:v>2.1289294246870264E-2</c:v>
                      </c:pt>
                      <c:pt idx="154">
                        <c:v>2.3314720037151924E-2</c:v>
                      </c:pt>
                      <c:pt idx="155">
                        <c:v>1.9330703449824887E-2</c:v>
                      </c:pt>
                      <c:pt idx="156">
                        <c:v>2.1398097498824358E-2</c:v>
                      </c:pt>
                      <c:pt idx="157">
                        <c:v>2.3348346992719368E-2</c:v>
                      </c:pt>
                      <c:pt idx="158">
                        <c:v>3.6669344780499873E-2</c:v>
                      </c:pt>
                      <c:pt idx="159">
                        <c:v>2.4555719187759992E-2</c:v>
                      </c:pt>
                    </c:numCache>
                  </c:numRef>
                </c:val>
                <c:smooth val="0"/>
                <c:extLst>
                  <c:ext xmlns:c16="http://schemas.microsoft.com/office/drawing/2014/chart" uri="{C3380CC4-5D6E-409C-BE32-E72D297353CC}">
                    <c16:uniqueId val="{00000001-5694-4F34-AEDA-F9B157DB3A31}"/>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Sheet2!$G$2</c15:sqref>
                        </c15:formulaRef>
                      </c:ext>
                    </c:extLst>
                    <c:strCache>
                      <c:ptCount val="1"/>
                      <c:pt idx="0">
                        <c:v>日産企業価値収益率</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Sheet2!$A$3:$A$162</c15:sqref>
                        </c15:formulaRef>
                      </c:ext>
                    </c:extLst>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extLst xmlns:c15="http://schemas.microsoft.com/office/drawing/2012/chart">
                      <c:ext xmlns:c15="http://schemas.microsoft.com/office/drawing/2012/chart" uri="{02D57815-91ED-43cb-92C2-25804820EDAC}">
                        <c15:formulaRef>
                          <c15:sqref>Sheet2!$G$3:$G$162</c15:sqref>
                        </c15:formulaRef>
                      </c:ext>
                    </c:extLst>
                    <c:numCache>
                      <c:formatCode>General</c:formatCode>
                      <c:ptCount val="160"/>
                      <c:pt idx="0">
                        <c:v>5.9147609793100721E-2</c:v>
                      </c:pt>
                      <c:pt idx="1">
                        <c:v>4.9347527524633783E-2</c:v>
                      </c:pt>
                      <c:pt idx="2">
                        <c:v>5.975297681708306E-2</c:v>
                      </c:pt>
                      <c:pt idx="3">
                        <c:v>4.6413027308246591E-2</c:v>
                      </c:pt>
                      <c:pt idx="4">
                        <c:v>4.6248525779706159E-2</c:v>
                      </c:pt>
                      <c:pt idx="5">
                        <c:v>4.9692906407136896E-2</c:v>
                      </c:pt>
                      <c:pt idx="6">
                        <c:v>4.8381185530335477E-2</c:v>
                      </c:pt>
                      <c:pt idx="7">
                        <c:v>4.7121439833678738E-2</c:v>
                      </c:pt>
                      <c:pt idx="8">
                        <c:v>4.2655247729319279E-2</c:v>
                      </c:pt>
                      <c:pt idx="9">
                        <c:v>4.309277824365626E-2</c:v>
                      </c:pt>
                      <c:pt idx="10">
                        <c:v>4.9211365823278168E-2</c:v>
                      </c:pt>
                      <c:pt idx="11">
                        <c:v>4.7151200375542462E-2</c:v>
                      </c:pt>
                      <c:pt idx="12">
                        <c:v>5.4553924001811395E-2</c:v>
                      </c:pt>
                      <c:pt idx="13">
                        <c:v>5.2935522545549583E-2</c:v>
                      </c:pt>
                      <c:pt idx="14">
                        <c:v>7.9977475634110909E-2</c:v>
                      </c:pt>
                      <c:pt idx="15">
                        <c:v>7.7184498226431655E-2</c:v>
                      </c:pt>
                      <c:pt idx="16">
                        <c:v>6.8886207708000677E-2</c:v>
                      </c:pt>
                      <c:pt idx="17">
                        <c:v>7.7945291507543493E-2</c:v>
                      </c:pt>
                      <c:pt idx="18">
                        <c:v>7.3832812124577901E-2</c:v>
                      </c:pt>
                      <c:pt idx="19">
                        <c:v>8.354075151202528E-2</c:v>
                      </c:pt>
                      <c:pt idx="20">
                        <c:v>7.6486025744107303E-2</c:v>
                      </c:pt>
                      <c:pt idx="21">
                        <c:v>6.9696750673094512E-2</c:v>
                      </c:pt>
                      <c:pt idx="22">
                        <c:v>6.8098933264525124E-2</c:v>
                      </c:pt>
                      <c:pt idx="23">
                        <c:v>6.8605793553601593E-2</c:v>
                      </c:pt>
                      <c:pt idx="24">
                        <c:v>7.4205659468227408E-2</c:v>
                      </c:pt>
                      <c:pt idx="25">
                        <c:v>6.9055727640566E-2</c:v>
                      </c:pt>
                      <c:pt idx="26">
                        <c:v>7.0603308797726527E-2</c:v>
                      </c:pt>
                      <c:pt idx="27">
                        <c:v>9.0022574728959789E-2</c:v>
                      </c:pt>
                      <c:pt idx="28">
                        <c:v>9.1320850728782224E-2</c:v>
                      </c:pt>
                      <c:pt idx="29">
                        <c:v>0.10291618931058585</c:v>
                      </c:pt>
                      <c:pt idx="30">
                        <c:v>9.6314993407108279E-2</c:v>
                      </c:pt>
                      <c:pt idx="31">
                        <c:v>9.6123441692151659E-2</c:v>
                      </c:pt>
                      <c:pt idx="32">
                        <c:v>0.10667533559200092</c:v>
                      </c:pt>
                      <c:pt idx="33">
                        <c:v>0.14746500714725075</c:v>
                      </c:pt>
                      <c:pt idx="34">
                        <c:v>0.16576806732705662</c:v>
                      </c:pt>
                      <c:pt idx="35">
                        <c:v>0.1912360616868625</c:v>
                      </c:pt>
                      <c:pt idx="36">
                        <c:v>0.24767549211353318</c:v>
                      </c:pt>
                      <c:pt idx="37">
                        <c:v>0.23394932121593082</c:v>
                      </c:pt>
                      <c:pt idx="38">
                        <c:v>0.23453584626524554</c:v>
                      </c:pt>
                      <c:pt idx="39">
                        <c:v>0.21005178355063178</c:v>
                      </c:pt>
                      <c:pt idx="40">
                        <c:v>0.18423328351626897</c:v>
                      </c:pt>
                      <c:pt idx="41">
                        <c:v>0.23653823108958985</c:v>
                      </c:pt>
                      <c:pt idx="42">
                        <c:v>0.29597763788022979</c:v>
                      </c:pt>
                      <c:pt idx="43">
                        <c:v>0.28015062018704628</c:v>
                      </c:pt>
                      <c:pt idx="44">
                        <c:v>0.28804296624217229</c:v>
                      </c:pt>
                      <c:pt idx="45">
                        <c:v>0.30724207692677108</c:v>
                      </c:pt>
                      <c:pt idx="46">
                        <c:v>0.30918341408999062</c:v>
                      </c:pt>
                      <c:pt idx="47">
                        <c:v>0.33900772851467115</c:v>
                      </c:pt>
                      <c:pt idx="48">
                        <c:v>0.32608082623622903</c:v>
                      </c:pt>
                      <c:pt idx="49">
                        <c:v>0.32221528806767619</c:v>
                      </c:pt>
                      <c:pt idx="50">
                        <c:v>0.32616653108241211</c:v>
                      </c:pt>
                      <c:pt idx="51">
                        <c:v>0.3254319743146632</c:v>
                      </c:pt>
                      <c:pt idx="52">
                        <c:v>0.29819676889646274</c:v>
                      </c:pt>
                      <c:pt idx="53">
                        <c:v>0.2929611287835483</c:v>
                      </c:pt>
                      <c:pt idx="54">
                        <c:v>0.31881551562145238</c:v>
                      </c:pt>
                      <c:pt idx="55">
                        <c:v>0.31259143813262863</c:v>
                      </c:pt>
                      <c:pt idx="56">
                        <c:v>0.32139117823271252</c:v>
                      </c:pt>
                      <c:pt idx="57">
                        <c:v>0.31649700195146169</c:v>
                      </c:pt>
                      <c:pt idx="58">
                        <c:v>0.3234762935770612</c:v>
                      </c:pt>
                      <c:pt idx="59">
                        <c:v>0.32468714821676153</c:v>
                      </c:pt>
                      <c:pt idx="60">
                        <c:v>0.32299513628244714</c:v>
                      </c:pt>
                      <c:pt idx="61">
                        <c:v>0.29489684758668122</c:v>
                      </c:pt>
                      <c:pt idx="62">
                        <c:v>0.28838149176015554</c:v>
                      </c:pt>
                      <c:pt idx="63">
                        <c:v>0.29143452722384011</c:v>
                      </c:pt>
                      <c:pt idx="64">
                        <c:v>0.28162085849473939</c:v>
                      </c:pt>
                      <c:pt idx="65">
                        <c:v>0.27919379430416569</c:v>
                      </c:pt>
                      <c:pt idx="66">
                        <c:v>0.2869608287292898</c:v>
                      </c:pt>
                      <c:pt idx="67">
                        <c:v>0.26224362591429384</c:v>
                      </c:pt>
                      <c:pt idx="68">
                        <c:v>0.26176947921351246</c:v>
                      </c:pt>
                      <c:pt idx="69">
                        <c:v>0.28217658398144241</c:v>
                      </c:pt>
                      <c:pt idx="70">
                        <c:v>0.26958426402421976</c:v>
                      </c:pt>
                      <c:pt idx="71">
                        <c:v>0.26922550764932135</c:v>
                      </c:pt>
                      <c:pt idx="72">
                        <c:v>0.28771772406582763</c:v>
                      </c:pt>
                      <c:pt idx="73">
                        <c:v>0.29981267407095091</c:v>
                      </c:pt>
                      <c:pt idx="74">
                        <c:v>0.27673234079899561</c:v>
                      </c:pt>
                      <c:pt idx="75">
                        <c:v>0.28268549369328333</c:v>
                      </c:pt>
                      <c:pt idx="76">
                        <c:v>0.25999301931147789</c:v>
                      </c:pt>
                      <c:pt idx="77">
                        <c:v>0.2495892967692005</c:v>
                      </c:pt>
                      <c:pt idx="78">
                        <c:v>0.23896803722155813</c:v>
                      </c:pt>
                      <c:pt idx="79">
                        <c:v>0.28775513005166042</c:v>
                      </c:pt>
                      <c:pt idx="80">
                        <c:v>0.27096598704961405</c:v>
                      </c:pt>
                      <c:pt idx="81">
                        <c:v>0.24578651997452294</c:v>
                      </c:pt>
                      <c:pt idx="82">
                        <c:v>0.21626509988995171</c:v>
                      </c:pt>
                      <c:pt idx="83">
                        <c:v>0.22494369587803029</c:v>
                      </c:pt>
                      <c:pt idx="84">
                        <c:v>0.23124225704286949</c:v>
                      </c:pt>
                      <c:pt idx="85">
                        <c:v>0.26063198489471817</c:v>
                      </c:pt>
                      <c:pt idx="86">
                        <c:v>0.24272259861083029</c:v>
                      </c:pt>
                      <c:pt idx="87">
                        <c:v>0.23794477072227616</c:v>
                      </c:pt>
                      <c:pt idx="88">
                        <c:v>0.21682682547768015</c:v>
                      </c:pt>
                      <c:pt idx="89">
                        <c:v>0.21418151851799541</c:v>
                      </c:pt>
                      <c:pt idx="90">
                        <c:v>0.21025068626210711</c:v>
                      </c:pt>
                      <c:pt idx="91">
                        <c:v>0.22932358994463353</c:v>
                      </c:pt>
                      <c:pt idx="92">
                        <c:v>0.21759743936615092</c:v>
                      </c:pt>
                      <c:pt idx="93">
                        <c:v>0.20200746251162058</c:v>
                      </c:pt>
                      <c:pt idx="94">
                        <c:v>0.19249828703341068</c:v>
                      </c:pt>
                      <c:pt idx="95">
                        <c:v>0.17831849930962868</c:v>
                      </c:pt>
                      <c:pt idx="96">
                        <c:v>0.20319324081385295</c:v>
                      </c:pt>
                      <c:pt idx="97">
                        <c:v>0.19766249375272496</c:v>
                      </c:pt>
                      <c:pt idx="98">
                        <c:v>0.19669368952251506</c:v>
                      </c:pt>
                      <c:pt idx="99">
                        <c:v>0.18242502320310411</c:v>
                      </c:pt>
                      <c:pt idx="100">
                        <c:v>0.18897091207784056</c:v>
                      </c:pt>
                      <c:pt idx="101">
                        <c:v>0.16955614659495064</c:v>
                      </c:pt>
                      <c:pt idx="102">
                        <c:v>0.1532003855654655</c:v>
                      </c:pt>
                      <c:pt idx="103">
                        <c:v>0.16356944549496702</c:v>
                      </c:pt>
                      <c:pt idx="104">
                        <c:v>0.16935724953219516</c:v>
                      </c:pt>
                      <c:pt idx="105">
                        <c:v>0.20406709585040078</c:v>
                      </c:pt>
                      <c:pt idx="106">
                        <c:v>0.22318598100777895</c:v>
                      </c:pt>
                      <c:pt idx="107">
                        <c:v>0.25759473780949976</c:v>
                      </c:pt>
                      <c:pt idx="108">
                        <c:v>0.21664974285514232</c:v>
                      </c:pt>
                      <c:pt idx="109">
                        <c:v>0.21764823770818162</c:v>
                      </c:pt>
                      <c:pt idx="110">
                        <c:v>0.22251182943428499</c:v>
                      </c:pt>
                      <c:pt idx="111">
                        <c:v>0.20935293887446929</c:v>
                      </c:pt>
                      <c:pt idx="112">
                        <c:v>0.21542888292146736</c:v>
                      </c:pt>
                      <c:pt idx="113">
                        <c:v>0.1993373568408201</c:v>
                      </c:pt>
                      <c:pt idx="114">
                        <c:v>0.19841910552787911</c:v>
                      </c:pt>
                      <c:pt idx="115">
                        <c:v>0.21850382376662675</c:v>
                      </c:pt>
                      <c:pt idx="116">
                        <c:v>0.20437738561801436</c:v>
                      </c:pt>
                      <c:pt idx="117">
                        <c:v>0.23138331858194416</c:v>
                      </c:pt>
                      <c:pt idx="118">
                        <c:v>0.19859587510884488</c:v>
                      </c:pt>
                      <c:pt idx="119">
                        <c:v>0.19649646705979054</c:v>
                      </c:pt>
                      <c:pt idx="120">
                        <c:v>0.18277484063112648</c:v>
                      </c:pt>
                      <c:pt idx="121">
                        <c:v>0.16984446449834933</c:v>
                      </c:pt>
                      <c:pt idx="122">
                        <c:v>0.14744814622473323</c:v>
                      </c:pt>
                      <c:pt idx="123">
                        <c:v>0.16118446274416487</c:v>
                      </c:pt>
                      <c:pt idx="124">
                        <c:v>0.17005099296658097</c:v>
                      </c:pt>
                      <c:pt idx="125">
                        <c:v>0.17750798165801607</c:v>
                      </c:pt>
                      <c:pt idx="126">
                        <c:v>0.18665645907293071</c:v>
                      </c:pt>
                      <c:pt idx="127">
                        <c:v>0.17042515284005655</c:v>
                      </c:pt>
                      <c:pt idx="128">
                        <c:v>0.17587018191946377</c:v>
                      </c:pt>
                      <c:pt idx="129">
                        <c:v>0.15474183901222791</c:v>
                      </c:pt>
                      <c:pt idx="130">
                        <c:v>0.14372042425389683</c:v>
                      </c:pt>
                      <c:pt idx="131">
                        <c:v>0.1418449171046989</c:v>
                      </c:pt>
                      <c:pt idx="132">
                        <c:v>0.14729116529736536</c:v>
                      </c:pt>
                      <c:pt idx="133">
                        <c:v>0.1377839337304822</c:v>
                      </c:pt>
                      <c:pt idx="134">
                        <c:v>0.13953205321959486</c:v>
                      </c:pt>
                      <c:pt idx="135">
                        <c:v>0.14708449263254364</c:v>
                      </c:pt>
                      <c:pt idx="136">
                        <c:v>0.15055606729896479</c:v>
                      </c:pt>
                      <c:pt idx="137">
                        <c:v>0.18495668669490853</c:v>
                      </c:pt>
                      <c:pt idx="138">
                        <c:v>0.17628076391167777</c:v>
                      </c:pt>
                      <c:pt idx="139">
                        <c:v>0.2018027838328601</c:v>
                      </c:pt>
                      <c:pt idx="140">
                        <c:v>0.18377740163324494</c:v>
                      </c:pt>
                      <c:pt idx="141">
                        <c:v>0.15661757082272054</c:v>
                      </c:pt>
                      <c:pt idx="142">
                        <c:v>0.16135364616130904</c:v>
                      </c:pt>
                      <c:pt idx="143">
                        <c:v>0.16435483112548169</c:v>
                      </c:pt>
                      <c:pt idx="144">
                        <c:v>0.16437401897378104</c:v>
                      </c:pt>
                      <c:pt idx="145">
                        <c:v>0.15031795466572487</c:v>
                      </c:pt>
                      <c:pt idx="146">
                        <c:v>0.14846949155579145</c:v>
                      </c:pt>
                      <c:pt idx="147">
                        <c:v>0.14702032881239871</c:v>
                      </c:pt>
                      <c:pt idx="148">
                        <c:v>0.14400747815364398</c:v>
                      </c:pt>
                      <c:pt idx="149">
                        <c:v>0.14744269592576364</c:v>
                      </c:pt>
                      <c:pt idx="150">
                        <c:v>0.14438627864656908</c:v>
                      </c:pt>
                      <c:pt idx="151">
                        <c:v>0.14229897375074499</c:v>
                      </c:pt>
                      <c:pt idx="152">
                        <c:v>0.15334183504418036</c:v>
                      </c:pt>
                      <c:pt idx="153">
                        <c:v>0.14522151399195113</c:v>
                      </c:pt>
                      <c:pt idx="154">
                        <c:v>0.14872948003331632</c:v>
                      </c:pt>
                      <c:pt idx="155">
                        <c:v>0.13891789168472496</c:v>
                      </c:pt>
                      <c:pt idx="156">
                        <c:v>0.14167317495174672</c:v>
                      </c:pt>
                      <c:pt idx="157">
                        <c:v>0.14893428219485347</c:v>
                      </c:pt>
                      <c:pt idx="158">
                        <c:v>0.164086655959476</c:v>
                      </c:pt>
                      <c:pt idx="159">
                        <c:v>0.1477737150508989</c:v>
                      </c:pt>
                    </c:numCache>
                  </c:numRef>
                </c:val>
                <c:smooth val="0"/>
                <c:extLst xmlns:c15="http://schemas.microsoft.com/office/drawing/2012/chart">
                  <c:ext xmlns:c16="http://schemas.microsoft.com/office/drawing/2014/chart" uri="{C3380CC4-5D6E-409C-BE32-E72D297353CC}">
                    <c16:uniqueId val="{00000002-5694-4F34-AEDA-F9B157DB3A31}"/>
                  </c:ext>
                </c:extLst>
              </c15:ser>
            </c15:filteredLineSeries>
          </c:ext>
        </c:extLst>
      </c:lineChart>
      <c:dateAx>
        <c:axId val="695726192"/>
        <c:scaling>
          <c:orientation val="minMax"/>
        </c:scaling>
        <c:delete val="0"/>
        <c:axPos val="b"/>
        <c:numFmt formatCode="m&quot;月&quot;d&quot;日&quot;yyyy&quot;年&quot;"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95728816"/>
        <c:crosses val="autoZero"/>
        <c:auto val="1"/>
        <c:lblOffset val="100"/>
        <c:baseTimeUnit val="days"/>
      </c:dateAx>
      <c:valAx>
        <c:axId val="695728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95726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dirty="0"/>
              <a:t>HONDA</a:t>
            </a:r>
            <a:endParaRPr lang="ja-JP" alt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1"/>
          <c:order val="1"/>
          <c:tx>
            <c:strRef>
              <c:f>Sheet2!$E$2</c:f>
              <c:strCache>
                <c:ptCount val="1"/>
                <c:pt idx="0">
                  <c:v>HONDA企業価値収益率</c:v>
                </c:pt>
              </c:strCache>
            </c:strRef>
          </c:tx>
          <c:spPr>
            <a:ln w="28575" cap="rnd">
              <a:solidFill>
                <a:schemeClr val="accent2"/>
              </a:solidFill>
              <a:round/>
            </a:ln>
            <a:effectLst/>
          </c:spPr>
          <c:marker>
            <c:symbol val="none"/>
          </c:marker>
          <c:cat>
            <c:numRef>
              <c:f>Sheet2!$A$3:$A$162</c:f>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f>Sheet2!$E$3:$E$162</c:f>
              <c:numCache>
                <c:formatCode>General</c:formatCode>
                <c:ptCount val="160"/>
                <c:pt idx="0">
                  <c:v>3.1430497591646157E-2</c:v>
                </c:pt>
                <c:pt idx="1">
                  <c:v>2.1965846295178986E-2</c:v>
                </c:pt>
                <c:pt idx="2">
                  <c:v>3.2666147983096271E-2</c:v>
                </c:pt>
                <c:pt idx="3">
                  <c:v>2.119608398345911E-2</c:v>
                </c:pt>
                <c:pt idx="4">
                  <c:v>1.9696994516431476E-2</c:v>
                </c:pt>
                <c:pt idx="5">
                  <c:v>1.8855520277125802E-2</c:v>
                </c:pt>
                <c:pt idx="6">
                  <c:v>2.019504503899109E-2</c:v>
                </c:pt>
                <c:pt idx="7">
                  <c:v>1.8993710124448251E-2</c:v>
                </c:pt>
                <c:pt idx="8">
                  <c:v>1.6016424897246102E-2</c:v>
                </c:pt>
                <c:pt idx="9">
                  <c:v>1.6763385432654297E-2</c:v>
                </c:pt>
                <c:pt idx="10">
                  <c:v>2.2647354343690026E-2</c:v>
                </c:pt>
                <c:pt idx="11">
                  <c:v>2.0112441312760042E-2</c:v>
                </c:pt>
                <c:pt idx="12">
                  <c:v>2.5754640463539178E-2</c:v>
                </c:pt>
                <c:pt idx="13">
                  <c:v>2.4052192123405199E-2</c:v>
                </c:pt>
                <c:pt idx="14">
                  <c:v>4.9439663699487178E-2</c:v>
                </c:pt>
                <c:pt idx="15">
                  <c:v>4.9113863703055573E-2</c:v>
                </c:pt>
                <c:pt idx="16">
                  <c:v>3.8102628207948762E-2</c:v>
                </c:pt>
                <c:pt idx="17">
                  <c:v>4.959137912781994E-2</c:v>
                </c:pt>
                <c:pt idx="18">
                  <c:v>4.6065721492562363E-2</c:v>
                </c:pt>
                <c:pt idx="19">
                  <c:v>5.4985943245260314E-2</c:v>
                </c:pt>
                <c:pt idx="20">
                  <c:v>4.6119842613870331E-2</c:v>
                </c:pt>
                <c:pt idx="21">
                  <c:v>3.8666582486239949E-2</c:v>
                </c:pt>
                <c:pt idx="22">
                  <c:v>3.7332103005404134E-2</c:v>
                </c:pt>
                <c:pt idx="23">
                  <c:v>3.8221900102029215E-2</c:v>
                </c:pt>
                <c:pt idx="24">
                  <c:v>3.8886969148559283E-2</c:v>
                </c:pt>
                <c:pt idx="25">
                  <c:v>3.0243033375133316E-2</c:v>
                </c:pt>
                <c:pt idx="26">
                  <c:v>2.8380883504854106E-2</c:v>
                </c:pt>
                <c:pt idx="27">
                  <c:v>3.091927726319426E-2</c:v>
                </c:pt>
                <c:pt idx="28">
                  <c:v>2.8780820856112669E-2</c:v>
                </c:pt>
                <c:pt idx="29">
                  <c:v>3.5670278886993714E-2</c:v>
                </c:pt>
                <c:pt idx="30">
                  <c:v>3.3156113150408777E-2</c:v>
                </c:pt>
                <c:pt idx="31">
                  <c:v>3.1033172538585983E-2</c:v>
                </c:pt>
                <c:pt idx="32">
                  <c:v>4.0519106993316435E-2</c:v>
                </c:pt>
                <c:pt idx="33">
                  <c:v>7.7056791327286031E-2</c:v>
                </c:pt>
                <c:pt idx="34">
                  <c:v>9.7288103322037953E-2</c:v>
                </c:pt>
                <c:pt idx="35">
                  <c:v>0.12229447509663958</c:v>
                </c:pt>
                <c:pt idx="36">
                  <c:v>0.19410970844596329</c:v>
                </c:pt>
                <c:pt idx="37">
                  <c:v>0.17593821790794351</c:v>
                </c:pt>
                <c:pt idx="38">
                  <c:v>0.16956997581521019</c:v>
                </c:pt>
                <c:pt idx="39">
                  <c:v>0.14367699609920456</c:v>
                </c:pt>
                <c:pt idx="40">
                  <c:v>0.10706361536409981</c:v>
                </c:pt>
                <c:pt idx="41">
                  <c:v>0.16611462540938474</c:v>
                </c:pt>
                <c:pt idx="42">
                  <c:v>0.23472322278830551</c:v>
                </c:pt>
                <c:pt idx="43">
                  <c:v>0.21714324181130618</c:v>
                </c:pt>
                <c:pt idx="44">
                  <c:v>0.23133485701678821</c:v>
                </c:pt>
                <c:pt idx="45">
                  <c:v>0.25362802331526002</c:v>
                </c:pt>
                <c:pt idx="46">
                  <c:v>0.26135382704479715</c:v>
                </c:pt>
                <c:pt idx="47">
                  <c:v>0.29777348544841331</c:v>
                </c:pt>
                <c:pt idx="48">
                  <c:v>0.28395313651711457</c:v>
                </c:pt>
                <c:pt idx="49">
                  <c:v>0.27996475828173739</c:v>
                </c:pt>
                <c:pt idx="50">
                  <c:v>0.28782092286567362</c:v>
                </c:pt>
                <c:pt idx="51">
                  <c:v>0.2781129720338969</c:v>
                </c:pt>
                <c:pt idx="52">
                  <c:v>0.23466767831737034</c:v>
                </c:pt>
                <c:pt idx="53">
                  <c:v>0.23132485614472534</c:v>
                </c:pt>
                <c:pt idx="54">
                  <c:v>0.25841001342294301</c:v>
                </c:pt>
                <c:pt idx="55">
                  <c:v>0.25111858735617143</c:v>
                </c:pt>
                <c:pt idx="56">
                  <c:v>0.26340572166075371</c:v>
                </c:pt>
                <c:pt idx="57">
                  <c:v>0.248046078826623</c:v>
                </c:pt>
                <c:pt idx="58">
                  <c:v>0.25779376059413894</c:v>
                </c:pt>
                <c:pt idx="59">
                  <c:v>0.25272792371504882</c:v>
                </c:pt>
                <c:pt idx="60">
                  <c:v>0.25126223988411733</c:v>
                </c:pt>
                <c:pt idx="61">
                  <c:v>0.21782371309613768</c:v>
                </c:pt>
                <c:pt idx="62">
                  <c:v>0.20803654330717733</c:v>
                </c:pt>
                <c:pt idx="63">
                  <c:v>0.21516784422520735</c:v>
                </c:pt>
                <c:pt idx="64">
                  <c:v>0.2054981746454724</c:v>
                </c:pt>
                <c:pt idx="65">
                  <c:v>0.20963662847621406</c:v>
                </c:pt>
                <c:pt idx="66">
                  <c:v>0.22162032970546977</c:v>
                </c:pt>
                <c:pt idx="67">
                  <c:v>0.18994892705350555</c:v>
                </c:pt>
                <c:pt idx="68">
                  <c:v>0.18591779796929606</c:v>
                </c:pt>
                <c:pt idx="69">
                  <c:v>0.20988014991494744</c:v>
                </c:pt>
                <c:pt idx="70">
                  <c:v>0.18664035047274166</c:v>
                </c:pt>
                <c:pt idx="71">
                  <c:v>0.188349619146291</c:v>
                </c:pt>
                <c:pt idx="72">
                  <c:v>0.21020602375658184</c:v>
                </c:pt>
                <c:pt idx="73">
                  <c:v>0.21854178147051234</c:v>
                </c:pt>
                <c:pt idx="74">
                  <c:v>0.19002067883106277</c:v>
                </c:pt>
                <c:pt idx="75">
                  <c:v>0.19402263278170886</c:v>
                </c:pt>
                <c:pt idx="76">
                  <c:v>0.16667063160953743</c:v>
                </c:pt>
                <c:pt idx="77">
                  <c:v>0.16083982785332218</c:v>
                </c:pt>
                <c:pt idx="78">
                  <c:v>0.14023365052436687</c:v>
                </c:pt>
                <c:pt idx="79">
                  <c:v>0.20143740387052761</c:v>
                </c:pt>
                <c:pt idx="80">
                  <c:v>0.17135632034627979</c:v>
                </c:pt>
                <c:pt idx="81">
                  <c:v>0.13812006534819632</c:v>
                </c:pt>
                <c:pt idx="82">
                  <c:v>0.11783757286416757</c:v>
                </c:pt>
                <c:pt idx="83">
                  <c:v>0.12970636513683659</c:v>
                </c:pt>
                <c:pt idx="84">
                  <c:v>0.13123900377529238</c:v>
                </c:pt>
                <c:pt idx="85">
                  <c:v>0.1722611643558872</c:v>
                </c:pt>
                <c:pt idx="86">
                  <c:v>0.15523763222936995</c:v>
                </c:pt>
                <c:pt idx="87">
                  <c:v>0.14352674729906345</c:v>
                </c:pt>
                <c:pt idx="88">
                  <c:v>0.12394115403418288</c:v>
                </c:pt>
                <c:pt idx="89">
                  <c:v>0.11834267741516839</c:v>
                </c:pt>
                <c:pt idx="90">
                  <c:v>0.11556948615450059</c:v>
                </c:pt>
                <c:pt idx="91">
                  <c:v>0.13548321970909383</c:v>
                </c:pt>
                <c:pt idx="92">
                  <c:v>0.11499498049906239</c:v>
                </c:pt>
                <c:pt idx="93">
                  <c:v>0.10172428381601573</c:v>
                </c:pt>
                <c:pt idx="94">
                  <c:v>9.9841998882219493E-2</c:v>
                </c:pt>
                <c:pt idx="95">
                  <c:v>9.7656402959758054E-2</c:v>
                </c:pt>
                <c:pt idx="96">
                  <c:v>0.10533255190268864</c:v>
                </c:pt>
                <c:pt idx="97">
                  <c:v>0.10476307599355772</c:v>
                </c:pt>
                <c:pt idx="98">
                  <c:v>0.10105913832785443</c:v>
                </c:pt>
                <c:pt idx="99">
                  <c:v>9.7941016963476499E-2</c:v>
                </c:pt>
                <c:pt idx="100">
                  <c:v>9.9467369662935137E-2</c:v>
                </c:pt>
                <c:pt idx="101">
                  <c:v>8.3070860798067733E-2</c:v>
                </c:pt>
                <c:pt idx="102">
                  <c:v>8.149598760437414E-2</c:v>
                </c:pt>
                <c:pt idx="103">
                  <c:v>8.2375448301464621E-2</c:v>
                </c:pt>
                <c:pt idx="104">
                  <c:v>8.8113429889491182E-2</c:v>
                </c:pt>
                <c:pt idx="105">
                  <c:v>0.11503562009979747</c:v>
                </c:pt>
                <c:pt idx="106">
                  <c:v>0.14076875159839211</c:v>
                </c:pt>
                <c:pt idx="107">
                  <c:v>0.18071609349396675</c:v>
                </c:pt>
                <c:pt idx="108">
                  <c:v>0.13587570083938322</c:v>
                </c:pt>
                <c:pt idx="109">
                  <c:v>0.13283256178918759</c:v>
                </c:pt>
                <c:pt idx="110">
                  <c:v>0.13560530948038663</c:v>
                </c:pt>
                <c:pt idx="111">
                  <c:v>0.11925364744797212</c:v>
                </c:pt>
                <c:pt idx="112">
                  <c:v>0.12561273992573335</c:v>
                </c:pt>
                <c:pt idx="113">
                  <c:v>0.10873484588454549</c:v>
                </c:pt>
                <c:pt idx="114">
                  <c:v>0.10578499852734334</c:v>
                </c:pt>
                <c:pt idx="115">
                  <c:v>0.12677506672157057</c:v>
                </c:pt>
                <c:pt idx="116">
                  <c:v>0.11188230201113625</c:v>
                </c:pt>
                <c:pt idx="117">
                  <c:v>0.14077803980216702</c:v>
                </c:pt>
                <c:pt idx="118">
                  <c:v>4.9760422997511405E-2</c:v>
                </c:pt>
                <c:pt idx="119">
                  <c:v>4.6903599550859251E-2</c:v>
                </c:pt>
                <c:pt idx="120">
                  <c:v>3.6745671463611788E-2</c:v>
                </c:pt>
                <c:pt idx="121">
                  <c:v>2.5652677188860031E-2</c:v>
                </c:pt>
                <c:pt idx="122">
                  <c:v>1.7924165520920722E-2</c:v>
                </c:pt>
                <c:pt idx="123">
                  <c:v>2.1979860993380982E-2</c:v>
                </c:pt>
                <c:pt idx="124">
                  <c:v>2.5827928115254438E-2</c:v>
                </c:pt>
                <c:pt idx="125">
                  <c:v>2.8180566225819798E-2</c:v>
                </c:pt>
                <c:pt idx="126">
                  <c:v>3.337817146529818E-2</c:v>
                </c:pt>
                <c:pt idx="127">
                  <c:v>2.4721770007933009E-2</c:v>
                </c:pt>
                <c:pt idx="128">
                  <c:v>2.8527471113169025E-2</c:v>
                </c:pt>
                <c:pt idx="129">
                  <c:v>2.2507405619428305E-2</c:v>
                </c:pt>
                <c:pt idx="130">
                  <c:v>2.3219691017052912E-2</c:v>
                </c:pt>
                <c:pt idx="131">
                  <c:v>2.1442535977587187E-2</c:v>
                </c:pt>
                <c:pt idx="132">
                  <c:v>2.1351365362219162E-2</c:v>
                </c:pt>
                <c:pt idx="133">
                  <c:v>1.6621336760171728E-2</c:v>
                </c:pt>
                <c:pt idx="134">
                  <c:v>1.7072051802056759E-2</c:v>
                </c:pt>
                <c:pt idx="135">
                  <c:v>2.2898280583238118E-2</c:v>
                </c:pt>
                <c:pt idx="136">
                  <c:v>2.0576913388128771E-2</c:v>
                </c:pt>
                <c:pt idx="137">
                  <c:v>2.8939903343510966E-2</c:v>
                </c:pt>
                <c:pt idx="138">
                  <c:v>2.4898518437534815E-2</c:v>
                </c:pt>
                <c:pt idx="139">
                  <c:v>4.2732538393567332E-2</c:v>
                </c:pt>
                <c:pt idx="140">
                  <c:v>3.0439580988046742E-2</c:v>
                </c:pt>
                <c:pt idx="141">
                  <c:v>1.8420583557413498E-2</c:v>
                </c:pt>
                <c:pt idx="142">
                  <c:v>1.7869991928333568E-2</c:v>
                </c:pt>
                <c:pt idx="143">
                  <c:v>2.044980058846527E-2</c:v>
                </c:pt>
                <c:pt idx="144">
                  <c:v>2.3395475912599027E-2</c:v>
                </c:pt>
                <c:pt idx="145">
                  <c:v>1.9202370522092851E-2</c:v>
                </c:pt>
                <c:pt idx="146">
                  <c:v>1.9429759098900032E-2</c:v>
                </c:pt>
                <c:pt idx="147">
                  <c:v>1.9088154674647858E-2</c:v>
                </c:pt>
                <c:pt idx="148">
                  <c:v>1.8354885413554324E-2</c:v>
                </c:pt>
                <c:pt idx="149">
                  <c:v>2.1174032757223085E-2</c:v>
                </c:pt>
                <c:pt idx="150">
                  <c:v>1.9017567707804533E-2</c:v>
                </c:pt>
                <c:pt idx="151">
                  <c:v>1.8676730892873562E-2</c:v>
                </c:pt>
                <c:pt idx="152">
                  <c:v>2.5024000492056515E-2</c:v>
                </c:pt>
                <c:pt idx="153">
                  <c:v>2.1289294246870264E-2</c:v>
                </c:pt>
                <c:pt idx="154">
                  <c:v>2.3314720037151924E-2</c:v>
                </c:pt>
                <c:pt idx="155">
                  <c:v>1.9330703449824887E-2</c:v>
                </c:pt>
                <c:pt idx="156">
                  <c:v>2.1398097498824358E-2</c:v>
                </c:pt>
                <c:pt idx="157">
                  <c:v>2.3348346992719368E-2</c:v>
                </c:pt>
                <c:pt idx="158">
                  <c:v>3.6669344780499873E-2</c:v>
                </c:pt>
                <c:pt idx="159">
                  <c:v>2.4555719187759992E-2</c:v>
                </c:pt>
              </c:numCache>
            </c:numRef>
          </c:val>
          <c:smooth val="0"/>
          <c:extLst>
            <c:ext xmlns:c16="http://schemas.microsoft.com/office/drawing/2014/chart" uri="{C3380CC4-5D6E-409C-BE32-E72D297353CC}">
              <c16:uniqueId val="{00000000-6288-4A53-8EB9-579F0C2B76E0}"/>
            </c:ext>
          </c:extLst>
        </c:ser>
        <c:dLbls>
          <c:showLegendKey val="0"/>
          <c:showVal val="0"/>
          <c:showCatName val="0"/>
          <c:showSerName val="0"/>
          <c:showPercent val="0"/>
          <c:showBubbleSize val="0"/>
        </c:dLbls>
        <c:smooth val="0"/>
        <c:axId val="695726192"/>
        <c:axId val="695728816"/>
        <c:extLst>
          <c:ext xmlns:c15="http://schemas.microsoft.com/office/drawing/2012/chart" uri="{02D57815-91ED-43cb-92C2-25804820EDAC}">
            <c15:filteredLineSeries>
              <c15:ser>
                <c:idx val="0"/>
                <c:order val="0"/>
                <c:tx>
                  <c:strRef>
                    <c:extLst>
                      <c:ext uri="{02D57815-91ED-43cb-92C2-25804820EDAC}">
                        <c15:formulaRef>
                          <c15:sqref>Sheet2!$C$2</c15:sqref>
                        </c15:formulaRef>
                      </c:ext>
                    </c:extLst>
                    <c:strCache>
                      <c:ptCount val="1"/>
                      <c:pt idx="0">
                        <c:v>トヨタ企業価値成長率</c:v>
                      </c:pt>
                    </c:strCache>
                  </c:strRef>
                </c:tx>
                <c:spPr>
                  <a:ln w="28575" cap="rnd">
                    <a:solidFill>
                      <a:schemeClr val="accent1"/>
                    </a:solidFill>
                    <a:round/>
                  </a:ln>
                  <a:effectLst/>
                </c:spPr>
                <c:marker>
                  <c:symbol val="none"/>
                </c:marker>
                <c:cat>
                  <c:numRef>
                    <c:extLst>
                      <c:ext uri="{02D57815-91ED-43cb-92C2-25804820EDAC}">
                        <c15:formulaRef>
                          <c15:sqref>Sheet2!$A$3:$A$162</c15:sqref>
                        </c15:formulaRef>
                      </c:ext>
                    </c:extLst>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extLst>
                      <c:ext uri="{02D57815-91ED-43cb-92C2-25804820EDAC}">
                        <c15:formulaRef>
                          <c15:sqref>Sheet2!$C$3:$C$162</c15:sqref>
                        </c15:formulaRef>
                      </c:ext>
                    </c:extLst>
                    <c:numCache>
                      <c:formatCode>General</c:formatCode>
                      <c:ptCount val="160"/>
                      <c:pt idx="0">
                        <c:v>2.8655707769943716E-3</c:v>
                      </c:pt>
                      <c:pt idx="1">
                        <c:v>1.4599543891664569E-3</c:v>
                      </c:pt>
                      <c:pt idx="2">
                        <c:v>3.1081952312280049E-3</c:v>
                      </c:pt>
                      <c:pt idx="3">
                        <c:v>1.3357178772680214E-3</c:v>
                      </c:pt>
                      <c:pt idx="4">
                        <c:v>1.1411796451354572E-3</c:v>
                      </c:pt>
                      <c:pt idx="5">
                        <c:v>1.0143627063090353E-3</c:v>
                      </c:pt>
                      <c:pt idx="6">
                        <c:v>1.1488033662655727E-3</c:v>
                      </c:pt>
                      <c:pt idx="7">
                        <c:v>9.5557786991225637E-4</c:v>
                      </c:pt>
                      <c:pt idx="8">
                        <c:v>7.2190508819483686E-4</c:v>
                      </c:pt>
                      <c:pt idx="9">
                        <c:v>7.5507284356923624E-4</c:v>
                      </c:pt>
                      <c:pt idx="10">
                        <c:v>1.2552831036389985E-3</c:v>
                      </c:pt>
                      <c:pt idx="11">
                        <c:v>9.8993536185903877E-4</c:v>
                      </c:pt>
                      <c:pt idx="12">
                        <c:v>1.5828351568582383E-3</c:v>
                      </c:pt>
                      <c:pt idx="13">
                        <c:v>1.2039101679806625E-3</c:v>
                      </c:pt>
                      <c:pt idx="14">
                        <c:v>5.6217441548168778E-3</c:v>
                      </c:pt>
                      <c:pt idx="15">
                        <c:v>5.0071885134012383E-3</c:v>
                      </c:pt>
                      <c:pt idx="16">
                        <c:v>3.1314202218482318E-3</c:v>
                      </c:pt>
                      <c:pt idx="17">
                        <c:v>5.4416604667904449E-3</c:v>
                      </c:pt>
                      <c:pt idx="18">
                        <c:v>4.4373368354436804E-3</c:v>
                      </c:pt>
                      <c:pt idx="19">
                        <c:v>6.543551444766222E-3</c:v>
                      </c:pt>
                      <c:pt idx="20">
                        <c:v>4.3051380149496249E-3</c:v>
                      </c:pt>
                      <c:pt idx="21">
                        <c:v>3.0076198405024181E-3</c:v>
                      </c:pt>
                      <c:pt idx="22">
                        <c:v>2.9297797132871251E-3</c:v>
                      </c:pt>
                      <c:pt idx="23">
                        <c:v>2.7280455646226331E-3</c:v>
                      </c:pt>
                      <c:pt idx="24">
                        <c:v>3.541825057993568E-3</c:v>
                      </c:pt>
                      <c:pt idx="25">
                        <c:v>2.0784190350227765E-3</c:v>
                      </c:pt>
                      <c:pt idx="26">
                        <c:v>1.9863521588755571E-3</c:v>
                      </c:pt>
                      <c:pt idx="27">
                        <c:v>2.2813783490335431E-3</c:v>
                      </c:pt>
                      <c:pt idx="28">
                        <c:v>1.938317243478167E-3</c:v>
                      </c:pt>
                      <c:pt idx="29">
                        <c:v>3.4595739022423898E-3</c:v>
                      </c:pt>
                      <c:pt idx="30">
                        <c:v>3.0570549531795063E-3</c:v>
                      </c:pt>
                      <c:pt idx="31">
                        <c:v>2.645560423825858E-3</c:v>
                      </c:pt>
                      <c:pt idx="32">
                        <c:v>4.3643829394467573E-3</c:v>
                      </c:pt>
                      <c:pt idx="33">
                        <c:v>1.5930853598503953E-2</c:v>
                      </c:pt>
                      <c:pt idx="34">
                        <c:v>2.5988941162274494E-2</c:v>
                      </c:pt>
                      <c:pt idx="35">
                        <c:v>4.1877589661247779E-2</c:v>
                      </c:pt>
                      <c:pt idx="36">
                        <c:v>9.8230242742599547E-2</c:v>
                      </c:pt>
                      <c:pt idx="37">
                        <c:v>8.1050382131133289E-2</c:v>
                      </c:pt>
                      <c:pt idx="38">
                        <c:v>7.5744749126248304E-2</c:v>
                      </c:pt>
                      <c:pt idx="39">
                        <c:v>5.5211270184148335E-2</c:v>
                      </c:pt>
                      <c:pt idx="40">
                        <c:v>3.2840190843427881E-2</c:v>
                      </c:pt>
                      <c:pt idx="41">
                        <c:v>7.3330123774737369E-2</c:v>
                      </c:pt>
                      <c:pt idx="42">
                        <c:v>0.13401536695051619</c:v>
                      </c:pt>
                      <c:pt idx="43">
                        <c:v>0.11626726676171925</c:v>
                      </c:pt>
                      <c:pt idx="44">
                        <c:v>0.13025620139120325</c:v>
                      </c:pt>
                      <c:pt idx="45">
                        <c:v>0.15525016180889789</c:v>
                      </c:pt>
                      <c:pt idx="46">
                        <c:v>0.1589359601601556</c:v>
                      </c:pt>
                      <c:pt idx="47">
                        <c:v>0.2012272798293917</c:v>
                      </c:pt>
                      <c:pt idx="48">
                        <c:v>0.17571506865947675</c:v>
                      </c:pt>
                      <c:pt idx="49">
                        <c:v>0.17464540378676927</c:v>
                      </c:pt>
                      <c:pt idx="50">
                        <c:v>0.18211370520162873</c:v>
                      </c:pt>
                      <c:pt idx="51">
                        <c:v>0.1712710666684881</c:v>
                      </c:pt>
                      <c:pt idx="52">
                        <c:v>0.12901674830709786</c:v>
                      </c:pt>
                      <c:pt idx="53">
                        <c:v>0.12772096775652009</c:v>
                      </c:pt>
                      <c:pt idx="54">
                        <c:v>0.15774785339385483</c:v>
                      </c:pt>
                      <c:pt idx="55">
                        <c:v>0.14541240400174996</c:v>
                      </c:pt>
                      <c:pt idx="56">
                        <c:v>0.16275147925483799</c:v>
                      </c:pt>
                      <c:pt idx="57">
                        <c:v>0.1440538897231112</c:v>
                      </c:pt>
                      <c:pt idx="58">
                        <c:v>0.1494244425418359</c:v>
                      </c:pt>
                      <c:pt idx="59">
                        <c:v>0.13904279650865736</c:v>
                      </c:pt>
                      <c:pt idx="60">
                        <c:v>0.13266655509095793</c:v>
                      </c:pt>
                      <c:pt idx="61">
                        <c:v>0.1008592503666383</c:v>
                      </c:pt>
                      <c:pt idx="62">
                        <c:v>9.4812634783326744E-2</c:v>
                      </c:pt>
                      <c:pt idx="63">
                        <c:v>0.10358611680158536</c:v>
                      </c:pt>
                      <c:pt idx="64">
                        <c:v>9.526338760818362E-2</c:v>
                      </c:pt>
                      <c:pt idx="65">
                        <c:v>9.9745383565181006E-2</c:v>
                      </c:pt>
                      <c:pt idx="66">
                        <c:v>0.10878036263780966</c:v>
                      </c:pt>
                      <c:pt idx="67">
                        <c:v>7.8013807446141031E-2</c:v>
                      </c:pt>
                      <c:pt idx="68">
                        <c:v>7.3584661570350082E-2</c:v>
                      </c:pt>
                      <c:pt idx="69">
                        <c:v>9.1813461281823286E-2</c:v>
                      </c:pt>
                      <c:pt idx="70">
                        <c:v>7.9716965424724548E-2</c:v>
                      </c:pt>
                      <c:pt idx="71">
                        <c:v>8.2403093324507098E-2</c:v>
                      </c:pt>
                      <c:pt idx="72">
                        <c:v>0.10018231801869257</c:v>
                      </c:pt>
                      <c:pt idx="73">
                        <c:v>0.10665613632095103</c:v>
                      </c:pt>
                      <c:pt idx="74">
                        <c:v>8.4140337766038145E-2</c:v>
                      </c:pt>
                      <c:pt idx="75">
                        <c:v>8.9002348052481486E-2</c:v>
                      </c:pt>
                      <c:pt idx="76">
                        <c:v>6.8148556645781358E-2</c:v>
                      </c:pt>
                      <c:pt idx="77">
                        <c:v>6.0430347453285002E-2</c:v>
                      </c:pt>
                      <c:pt idx="78">
                        <c:v>5.1536499607463065E-2</c:v>
                      </c:pt>
                      <c:pt idx="79">
                        <c:v>9.7518922752704837E-2</c:v>
                      </c:pt>
                      <c:pt idx="80">
                        <c:v>6.9055152297401973E-2</c:v>
                      </c:pt>
                      <c:pt idx="81">
                        <c:v>4.9425621265368896E-2</c:v>
                      </c:pt>
                      <c:pt idx="82">
                        <c:v>3.6790622676702314E-2</c:v>
                      </c:pt>
                      <c:pt idx="83">
                        <c:v>4.2497996115241958E-2</c:v>
                      </c:pt>
                      <c:pt idx="84">
                        <c:v>4.5593769477002631E-2</c:v>
                      </c:pt>
                      <c:pt idx="85">
                        <c:v>7.3827125409750283E-2</c:v>
                      </c:pt>
                      <c:pt idx="86">
                        <c:v>6.2066227434664875E-2</c:v>
                      </c:pt>
                      <c:pt idx="87">
                        <c:v>5.478481948587078E-2</c:v>
                      </c:pt>
                      <c:pt idx="88">
                        <c:v>4.2425006090906187E-2</c:v>
                      </c:pt>
                      <c:pt idx="89">
                        <c:v>3.8811602177990658E-2</c:v>
                      </c:pt>
                      <c:pt idx="90">
                        <c:v>3.710830111088028E-2</c:v>
                      </c:pt>
                      <c:pt idx="91">
                        <c:v>5.010297127970411E-2</c:v>
                      </c:pt>
                      <c:pt idx="92">
                        <c:v>3.9303123566940532E-2</c:v>
                      </c:pt>
                      <c:pt idx="93">
                        <c:v>3.1697232623840714E-2</c:v>
                      </c:pt>
                      <c:pt idx="94">
                        <c:v>3.1688745782315425E-2</c:v>
                      </c:pt>
                      <c:pt idx="95">
                        <c:v>3.0430400642804882E-2</c:v>
                      </c:pt>
                      <c:pt idx="96">
                        <c:v>3.3918079697625218E-2</c:v>
                      </c:pt>
                      <c:pt idx="97">
                        <c:v>3.43408670121036E-2</c:v>
                      </c:pt>
                      <c:pt idx="98">
                        <c:v>3.2427074508917964E-2</c:v>
                      </c:pt>
                      <c:pt idx="99">
                        <c:v>3.1214939534171933E-2</c:v>
                      </c:pt>
                      <c:pt idx="100">
                        <c:v>3.20201659914622E-2</c:v>
                      </c:pt>
                      <c:pt idx="101">
                        <c:v>2.4735672140925286E-2</c:v>
                      </c:pt>
                      <c:pt idx="102">
                        <c:v>2.3325654320881482E-2</c:v>
                      </c:pt>
                      <c:pt idx="103">
                        <c:v>2.3868407728300529E-2</c:v>
                      </c:pt>
                      <c:pt idx="104">
                        <c:v>2.7597762276520724E-2</c:v>
                      </c:pt>
                      <c:pt idx="105">
                        <c:v>4.1033313569327788E-2</c:v>
                      </c:pt>
                      <c:pt idx="106">
                        <c:v>5.807048845124594E-2</c:v>
                      </c:pt>
                      <c:pt idx="107">
                        <c:v>9.0643833179670577E-2</c:v>
                      </c:pt>
                      <c:pt idx="108">
                        <c:v>5.749699884968245E-2</c:v>
                      </c:pt>
                      <c:pt idx="109">
                        <c:v>5.4969843825554497E-2</c:v>
                      </c:pt>
                      <c:pt idx="110">
                        <c:v>5.717153919039291E-2</c:v>
                      </c:pt>
                      <c:pt idx="111">
                        <c:v>4.4810492018603168E-2</c:v>
                      </c:pt>
                      <c:pt idx="112">
                        <c:v>4.8867467597027252E-2</c:v>
                      </c:pt>
                      <c:pt idx="113">
                        <c:v>3.7473205942277092E-2</c:v>
                      </c:pt>
                      <c:pt idx="114">
                        <c:v>3.3894568140727492E-2</c:v>
                      </c:pt>
                      <c:pt idx="115">
                        <c:v>4.7227548306513309E-2</c:v>
                      </c:pt>
                      <c:pt idx="116">
                        <c:v>3.6303113747221755E-2</c:v>
                      </c:pt>
                      <c:pt idx="117">
                        <c:v>5.4871207787832429E-2</c:v>
                      </c:pt>
                      <c:pt idx="118">
                        <c:v>4.1276674739581874E-2</c:v>
                      </c:pt>
                      <c:pt idx="119">
                        <c:v>3.8412504285361505E-2</c:v>
                      </c:pt>
                      <c:pt idx="120">
                        <c:v>2.9240707604864712E-2</c:v>
                      </c:pt>
                      <c:pt idx="121">
                        <c:v>2.0137562808167937E-2</c:v>
                      </c:pt>
                      <c:pt idx="122">
                        <c:v>1.3563336855343052E-2</c:v>
                      </c:pt>
                      <c:pt idx="123">
                        <c:v>1.6885116100400145E-2</c:v>
                      </c:pt>
                      <c:pt idx="124">
                        <c:v>1.9731427775121105E-2</c:v>
                      </c:pt>
                      <c:pt idx="125">
                        <c:v>2.1738701161419075E-2</c:v>
                      </c:pt>
                      <c:pt idx="126">
                        <c:v>2.5772498355377767E-2</c:v>
                      </c:pt>
                      <c:pt idx="127">
                        <c:v>1.9782041048856329E-2</c:v>
                      </c:pt>
                      <c:pt idx="128">
                        <c:v>2.2576518855609903E-2</c:v>
                      </c:pt>
                      <c:pt idx="129">
                        <c:v>1.8191689523705316E-2</c:v>
                      </c:pt>
                      <c:pt idx="130">
                        <c:v>1.913905949810479E-2</c:v>
                      </c:pt>
                      <c:pt idx="131">
                        <c:v>1.6926585908508558E-2</c:v>
                      </c:pt>
                      <c:pt idx="132">
                        <c:v>1.6670989111725161E-2</c:v>
                      </c:pt>
                      <c:pt idx="133">
                        <c:v>1.2323422848580328E-2</c:v>
                      </c:pt>
                      <c:pt idx="134">
                        <c:v>1.3110597286614378E-2</c:v>
                      </c:pt>
                      <c:pt idx="135">
                        <c:v>1.7761618290541695E-2</c:v>
                      </c:pt>
                      <c:pt idx="136">
                        <c:v>1.575957912837795E-2</c:v>
                      </c:pt>
                      <c:pt idx="137">
                        <c:v>2.3809247174603112E-2</c:v>
                      </c:pt>
                      <c:pt idx="138">
                        <c:v>2.0341532731379036E-2</c:v>
                      </c:pt>
                      <c:pt idx="139">
                        <c:v>3.5197816204604375E-2</c:v>
                      </c:pt>
                      <c:pt idx="140">
                        <c:v>2.5092549054823769E-2</c:v>
                      </c:pt>
                      <c:pt idx="141">
                        <c:v>1.5555266265845297E-2</c:v>
                      </c:pt>
                      <c:pt idx="142">
                        <c:v>1.5198766974270549E-2</c:v>
                      </c:pt>
                      <c:pt idx="143">
                        <c:v>1.3446267701451102E-2</c:v>
                      </c:pt>
                      <c:pt idx="144">
                        <c:v>1.3438867843466909E-2</c:v>
                      </c:pt>
                      <c:pt idx="145">
                        <c:v>1.1334416483540069E-2</c:v>
                      </c:pt>
                      <c:pt idx="146">
                        <c:v>1.1587739027124781E-2</c:v>
                      </c:pt>
                      <c:pt idx="147">
                        <c:v>1.1232346009259741E-2</c:v>
                      </c:pt>
                      <c:pt idx="148">
                        <c:v>1.0726385991675056E-2</c:v>
                      </c:pt>
                      <c:pt idx="149">
                        <c:v>1.3157656361854042E-2</c:v>
                      </c:pt>
                      <c:pt idx="150">
                        <c:v>1.0949419886479364E-2</c:v>
                      </c:pt>
                      <c:pt idx="151">
                        <c:v>1.080518780656625E-2</c:v>
                      </c:pt>
                      <c:pt idx="152">
                        <c:v>1.5051641764904046E-2</c:v>
                      </c:pt>
                      <c:pt idx="153">
                        <c:v>1.2321307884137017E-2</c:v>
                      </c:pt>
                      <c:pt idx="154">
                        <c:v>1.3472109822391116E-2</c:v>
                      </c:pt>
                      <c:pt idx="155">
                        <c:v>1.1272556411824531E-2</c:v>
                      </c:pt>
                      <c:pt idx="156">
                        <c:v>1.3063976916112024E-2</c:v>
                      </c:pt>
                      <c:pt idx="157">
                        <c:v>1.451907715424257E-2</c:v>
                      </c:pt>
                      <c:pt idx="158">
                        <c:v>2.5400026041662901E-2</c:v>
                      </c:pt>
                      <c:pt idx="159">
                        <c:v>1.6530523896322188E-2</c:v>
                      </c:pt>
                    </c:numCache>
                  </c:numRef>
                </c:val>
                <c:smooth val="0"/>
                <c:extLst>
                  <c:ext xmlns:c16="http://schemas.microsoft.com/office/drawing/2014/chart" uri="{C3380CC4-5D6E-409C-BE32-E72D297353CC}">
                    <c16:uniqueId val="{00000001-6288-4A53-8EB9-579F0C2B76E0}"/>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Sheet2!$G$2</c15:sqref>
                        </c15:formulaRef>
                      </c:ext>
                    </c:extLst>
                    <c:strCache>
                      <c:ptCount val="1"/>
                      <c:pt idx="0">
                        <c:v>日産企業価値収益率</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Sheet2!$A$3:$A$162</c15:sqref>
                        </c15:formulaRef>
                      </c:ext>
                    </c:extLst>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extLst xmlns:c15="http://schemas.microsoft.com/office/drawing/2012/chart">
                      <c:ext xmlns:c15="http://schemas.microsoft.com/office/drawing/2012/chart" uri="{02D57815-91ED-43cb-92C2-25804820EDAC}">
                        <c15:formulaRef>
                          <c15:sqref>Sheet2!$G$3:$G$162</c15:sqref>
                        </c15:formulaRef>
                      </c:ext>
                    </c:extLst>
                    <c:numCache>
                      <c:formatCode>General</c:formatCode>
                      <c:ptCount val="160"/>
                      <c:pt idx="0">
                        <c:v>5.9147609793100721E-2</c:v>
                      </c:pt>
                      <c:pt idx="1">
                        <c:v>4.9347527524633783E-2</c:v>
                      </c:pt>
                      <c:pt idx="2">
                        <c:v>5.975297681708306E-2</c:v>
                      </c:pt>
                      <c:pt idx="3">
                        <c:v>4.6413027308246591E-2</c:v>
                      </c:pt>
                      <c:pt idx="4">
                        <c:v>4.6248525779706159E-2</c:v>
                      </c:pt>
                      <c:pt idx="5">
                        <c:v>4.9692906407136896E-2</c:v>
                      </c:pt>
                      <c:pt idx="6">
                        <c:v>4.8381185530335477E-2</c:v>
                      </c:pt>
                      <c:pt idx="7">
                        <c:v>4.7121439833678738E-2</c:v>
                      </c:pt>
                      <c:pt idx="8">
                        <c:v>4.2655247729319279E-2</c:v>
                      </c:pt>
                      <c:pt idx="9">
                        <c:v>4.309277824365626E-2</c:v>
                      </c:pt>
                      <c:pt idx="10">
                        <c:v>4.9211365823278168E-2</c:v>
                      </c:pt>
                      <c:pt idx="11">
                        <c:v>4.7151200375542462E-2</c:v>
                      </c:pt>
                      <c:pt idx="12">
                        <c:v>5.4553924001811395E-2</c:v>
                      </c:pt>
                      <c:pt idx="13">
                        <c:v>5.2935522545549583E-2</c:v>
                      </c:pt>
                      <c:pt idx="14">
                        <c:v>7.9977475634110909E-2</c:v>
                      </c:pt>
                      <c:pt idx="15">
                        <c:v>7.7184498226431655E-2</c:v>
                      </c:pt>
                      <c:pt idx="16">
                        <c:v>6.8886207708000677E-2</c:v>
                      </c:pt>
                      <c:pt idx="17">
                        <c:v>7.7945291507543493E-2</c:v>
                      </c:pt>
                      <c:pt idx="18">
                        <c:v>7.3832812124577901E-2</c:v>
                      </c:pt>
                      <c:pt idx="19">
                        <c:v>8.354075151202528E-2</c:v>
                      </c:pt>
                      <c:pt idx="20">
                        <c:v>7.6486025744107303E-2</c:v>
                      </c:pt>
                      <c:pt idx="21">
                        <c:v>6.9696750673094512E-2</c:v>
                      </c:pt>
                      <c:pt idx="22">
                        <c:v>6.8098933264525124E-2</c:v>
                      </c:pt>
                      <c:pt idx="23">
                        <c:v>6.8605793553601593E-2</c:v>
                      </c:pt>
                      <c:pt idx="24">
                        <c:v>7.4205659468227408E-2</c:v>
                      </c:pt>
                      <c:pt idx="25">
                        <c:v>6.9055727640566E-2</c:v>
                      </c:pt>
                      <c:pt idx="26">
                        <c:v>7.0603308797726527E-2</c:v>
                      </c:pt>
                      <c:pt idx="27">
                        <c:v>9.0022574728959789E-2</c:v>
                      </c:pt>
                      <c:pt idx="28">
                        <c:v>9.1320850728782224E-2</c:v>
                      </c:pt>
                      <c:pt idx="29">
                        <c:v>0.10291618931058585</c:v>
                      </c:pt>
                      <c:pt idx="30">
                        <c:v>9.6314993407108279E-2</c:v>
                      </c:pt>
                      <c:pt idx="31">
                        <c:v>9.6123441692151659E-2</c:v>
                      </c:pt>
                      <c:pt idx="32">
                        <c:v>0.10667533559200092</c:v>
                      </c:pt>
                      <c:pt idx="33">
                        <c:v>0.14746500714725075</c:v>
                      </c:pt>
                      <c:pt idx="34">
                        <c:v>0.16576806732705662</c:v>
                      </c:pt>
                      <c:pt idx="35">
                        <c:v>0.1912360616868625</c:v>
                      </c:pt>
                      <c:pt idx="36">
                        <c:v>0.24767549211353318</c:v>
                      </c:pt>
                      <c:pt idx="37">
                        <c:v>0.23394932121593082</c:v>
                      </c:pt>
                      <c:pt idx="38">
                        <c:v>0.23453584626524554</c:v>
                      </c:pt>
                      <c:pt idx="39">
                        <c:v>0.21005178355063178</c:v>
                      </c:pt>
                      <c:pt idx="40">
                        <c:v>0.18423328351626897</c:v>
                      </c:pt>
                      <c:pt idx="41">
                        <c:v>0.23653823108958985</c:v>
                      </c:pt>
                      <c:pt idx="42">
                        <c:v>0.29597763788022979</c:v>
                      </c:pt>
                      <c:pt idx="43">
                        <c:v>0.28015062018704628</c:v>
                      </c:pt>
                      <c:pt idx="44">
                        <c:v>0.28804296624217229</c:v>
                      </c:pt>
                      <c:pt idx="45">
                        <c:v>0.30724207692677108</c:v>
                      </c:pt>
                      <c:pt idx="46">
                        <c:v>0.30918341408999062</c:v>
                      </c:pt>
                      <c:pt idx="47">
                        <c:v>0.33900772851467115</c:v>
                      </c:pt>
                      <c:pt idx="48">
                        <c:v>0.32608082623622903</c:v>
                      </c:pt>
                      <c:pt idx="49">
                        <c:v>0.32221528806767619</c:v>
                      </c:pt>
                      <c:pt idx="50">
                        <c:v>0.32616653108241211</c:v>
                      </c:pt>
                      <c:pt idx="51">
                        <c:v>0.3254319743146632</c:v>
                      </c:pt>
                      <c:pt idx="52">
                        <c:v>0.29819676889646274</c:v>
                      </c:pt>
                      <c:pt idx="53">
                        <c:v>0.2929611287835483</c:v>
                      </c:pt>
                      <c:pt idx="54">
                        <c:v>0.31881551562145238</c:v>
                      </c:pt>
                      <c:pt idx="55">
                        <c:v>0.31259143813262863</c:v>
                      </c:pt>
                      <c:pt idx="56">
                        <c:v>0.32139117823271252</c:v>
                      </c:pt>
                      <c:pt idx="57">
                        <c:v>0.31649700195146169</c:v>
                      </c:pt>
                      <c:pt idx="58">
                        <c:v>0.3234762935770612</c:v>
                      </c:pt>
                      <c:pt idx="59">
                        <c:v>0.32468714821676153</c:v>
                      </c:pt>
                      <c:pt idx="60">
                        <c:v>0.32299513628244714</c:v>
                      </c:pt>
                      <c:pt idx="61">
                        <c:v>0.29489684758668122</c:v>
                      </c:pt>
                      <c:pt idx="62">
                        <c:v>0.28838149176015554</c:v>
                      </c:pt>
                      <c:pt idx="63">
                        <c:v>0.29143452722384011</c:v>
                      </c:pt>
                      <c:pt idx="64">
                        <c:v>0.28162085849473939</c:v>
                      </c:pt>
                      <c:pt idx="65">
                        <c:v>0.27919379430416569</c:v>
                      </c:pt>
                      <c:pt idx="66">
                        <c:v>0.2869608287292898</c:v>
                      </c:pt>
                      <c:pt idx="67">
                        <c:v>0.26224362591429384</c:v>
                      </c:pt>
                      <c:pt idx="68">
                        <c:v>0.26176947921351246</c:v>
                      </c:pt>
                      <c:pt idx="69">
                        <c:v>0.28217658398144241</c:v>
                      </c:pt>
                      <c:pt idx="70">
                        <c:v>0.26958426402421976</c:v>
                      </c:pt>
                      <c:pt idx="71">
                        <c:v>0.26922550764932135</c:v>
                      </c:pt>
                      <c:pt idx="72">
                        <c:v>0.28771772406582763</c:v>
                      </c:pt>
                      <c:pt idx="73">
                        <c:v>0.29981267407095091</c:v>
                      </c:pt>
                      <c:pt idx="74">
                        <c:v>0.27673234079899561</c:v>
                      </c:pt>
                      <c:pt idx="75">
                        <c:v>0.28268549369328333</c:v>
                      </c:pt>
                      <c:pt idx="76">
                        <c:v>0.25999301931147789</c:v>
                      </c:pt>
                      <c:pt idx="77">
                        <c:v>0.2495892967692005</c:v>
                      </c:pt>
                      <c:pt idx="78">
                        <c:v>0.23896803722155813</c:v>
                      </c:pt>
                      <c:pt idx="79">
                        <c:v>0.28775513005166042</c:v>
                      </c:pt>
                      <c:pt idx="80">
                        <c:v>0.27096598704961405</c:v>
                      </c:pt>
                      <c:pt idx="81">
                        <c:v>0.24578651997452294</c:v>
                      </c:pt>
                      <c:pt idx="82">
                        <c:v>0.21626509988995171</c:v>
                      </c:pt>
                      <c:pt idx="83">
                        <c:v>0.22494369587803029</c:v>
                      </c:pt>
                      <c:pt idx="84">
                        <c:v>0.23124225704286949</c:v>
                      </c:pt>
                      <c:pt idx="85">
                        <c:v>0.26063198489471817</c:v>
                      </c:pt>
                      <c:pt idx="86">
                        <c:v>0.24272259861083029</c:v>
                      </c:pt>
                      <c:pt idx="87">
                        <c:v>0.23794477072227616</c:v>
                      </c:pt>
                      <c:pt idx="88">
                        <c:v>0.21682682547768015</c:v>
                      </c:pt>
                      <c:pt idx="89">
                        <c:v>0.21418151851799541</c:v>
                      </c:pt>
                      <c:pt idx="90">
                        <c:v>0.21025068626210711</c:v>
                      </c:pt>
                      <c:pt idx="91">
                        <c:v>0.22932358994463353</c:v>
                      </c:pt>
                      <c:pt idx="92">
                        <c:v>0.21759743936615092</c:v>
                      </c:pt>
                      <c:pt idx="93">
                        <c:v>0.20200746251162058</c:v>
                      </c:pt>
                      <c:pt idx="94">
                        <c:v>0.19249828703341068</c:v>
                      </c:pt>
                      <c:pt idx="95">
                        <c:v>0.17831849930962868</c:v>
                      </c:pt>
                      <c:pt idx="96">
                        <c:v>0.20319324081385295</c:v>
                      </c:pt>
                      <c:pt idx="97">
                        <c:v>0.19766249375272496</c:v>
                      </c:pt>
                      <c:pt idx="98">
                        <c:v>0.19669368952251506</c:v>
                      </c:pt>
                      <c:pt idx="99">
                        <c:v>0.18242502320310411</c:v>
                      </c:pt>
                      <c:pt idx="100">
                        <c:v>0.18897091207784056</c:v>
                      </c:pt>
                      <c:pt idx="101">
                        <c:v>0.16955614659495064</c:v>
                      </c:pt>
                      <c:pt idx="102">
                        <c:v>0.1532003855654655</c:v>
                      </c:pt>
                      <c:pt idx="103">
                        <c:v>0.16356944549496702</c:v>
                      </c:pt>
                      <c:pt idx="104">
                        <c:v>0.16935724953219516</c:v>
                      </c:pt>
                      <c:pt idx="105">
                        <c:v>0.20406709585040078</c:v>
                      </c:pt>
                      <c:pt idx="106">
                        <c:v>0.22318598100777895</c:v>
                      </c:pt>
                      <c:pt idx="107">
                        <c:v>0.25759473780949976</c:v>
                      </c:pt>
                      <c:pt idx="108">
                        <c:v>0.21664974285514232</c:v>
                      </c:pt>
                      <c:pt idx="109">
                        <c:v>0.21764823770818162</c:v>
                      </c:pt>
                      <c:pt idx="110">
                        <c:v>0.22251182943428499</c:v>
                      </c:pt>
                      <c:pt idx="111">
                        <c:v>0.20935293887446929</c:v>
                      </c:pt>
                      <c:pt idx="112">
                        <c:v>0.21542888292146736</c:v>
                      </c:pt>
                      <c:pt idx="113">
                        <c:v>0.1993373568408201</c:v>
                      </c:pt>
                      <c:pt idx="114">
                        <c:v>0.19841910552787911</c:v>
                      </c:pt>
                      <c:pt idx="115">
                        <c:v>0.21850382376662675</c:v>
                      </c:pt>
                      <c:pt idx="116">
                        <c:v>0.20437738561801436</c:v>
                      </c:pt>
                      <c:pt idx="117">
                        <c:v>0.23138331858194416</c:v>
                      </c:pt>
                      <c:pt idx="118">
                        <c:v>0.19859587510884488</c:v>
                      </c:pt>
                      <c:pt idx="119">
                        <c:v>0.19649646705979054</c:v>
                      </c:pt>
                      <c:pt idx="120">
                        <c:v>0.18277484063112648</c:v>
                      </c:pt>
                      <c:pt idx="121">
                        <c:v>0.16984446449834933</c:v>
                      </c:pt>
                      <c:pt idx="122">
                        <c:v>0.14744814622473323</c:v>
                      </c:pt>
                      <c:pt idx="123">
                        <c:v>0.16118446274416487</c:v>
                      </c:pt>
                      <c:pt idx="124">
                        <c:v>0.17005099296658097</c:v>
                      </c:pt>
                      <c:pt idx="125">
                        <c:v>0.17750798165801607</c:v>
                      </c:pt>
                      <c:pt idx="126">
                        <c:v>0.18665645907293071</c:v>
                      </c:pt>
                      <c:pt idx="127">
                        <c:v>0.17042515284005655</c:v>
                      </c:pt>
                      <c:pt idx="128">
                        <c:v>0.17587018191946377</c:v>
                      </c:pt>
                      <c:pt idx="129">
                        <c:v>0.15474183901222791</c:v>
                      </c:pt>
                      <c:pt idx="130">
                        <c:v>0.14372042425389683</c:v>
                      </c:pt>
                      <c:pt idx="131">
                        <c:v>0.1418449171046989</c:v>
                      </c:pt>
                      <c:pt idx="132">
                        <c:v>0.14729116529736536</c:v>
                      </c:pt>
                      <c:pt idx="133">
                        <c:v>0.1377839337304822</c:v>
                      </c:pt>
                      <c:pt idx="134">
                        <c:v>0.13953205321959486</c:v>
                      </c:pt>
                      <c:pt idx="135">
                        <c:v>0.14708449263254364</c:v>
                      </c:pt>
                      <c:pt idx="136">
                        <c:v>0.15055606729896479</c:v>
                      </c:pt>
                      <c:pt idx="137">
                        <c:v>0.18495668669490853</c:v>
                      </c:pt>
                      <c:pt idx="138">
                        <c:v>0.17628076391167777</c:v>
                      </c:pt>
                      <c:pt idx="139">
                        <c:v>0.2018027838328601</c:v>
                      </c:pt>
                      <c:pt idx="140">
                        <c:v>0.18377740163324494</c:v>
                      </c:pt>
                      <c:pt idx="141">
                        <c:v>0.15661757082272054</c:v>
                      </c:pt>
                      <c:pt idx="142">
                        <c:v>0.16135364616130904</c:v>
                      </c:pt>
                      <c:pt idx="143">
                        <c:v>0.16435483112548169</c:v>
                      </c:pt>
                      <c:pt idx="144">
                        <c:v>0.16437401897378104</c:v>
                      </c:pt>
                      <c:pt idx="145">
                        <c:v>0.15031795466572487</c:v>
                      </c:pt>
                      <c:pt idx="146">
                        <c:v>0.14846949155579145</c:v>
                      </c:pt>
                      <c:pt idx="147">
                        <c:v>0.14702032881239871</c:v>
                      </c:pt>
                      <c:pt idx="148">
                        <c:v>0.14400747815364398</c:v>
                      </c:pt>
                      <c:pt idx="149">
                        <c:v>0.14744269592576364</c:v>
                      </c:pt>
                      <c:pt idx="150">
                        <c:v>0.14438627864656908</c:v>
                      </c:pt>
                      <c:pt idx="151">
                        <c:v>0.14229897375074499</c:v>
                      </c:pt>
                      <c:pt idx="152">
                        <c:v>0.15334183504418036</c:v>
                      </c:pt>
                      <c:pt idx="153">
                        <c:v>0.14522151399195113</c:v>
                      </c:pt>
                      <c:pt idx="154">
                        <c:v>0.14872948003331632</c:v>
                      </c:pt>
                      <c:pt idx="155">
                        <c:v>0.13891789168472496</c:v>
                      </c:pt>
                      <c:pt idx="156">
                        <c:v>0.14167317495174672</c:v>
                      </c:pt>
                      <c:pt idx="157">
                        <c:v>0.14893428219485347</c:v>
                      </c:pt>
                      <c:pt idx="158">
                        <c:v>0.164086655959476</c:v>
                      </c:pt>
                      <c:pt idx="159">
                        <c:v>0.1477737150508989</c:v>
                      </c:pt>
                    </c:numCache>
                  </c:numRef>
                </c:val>
                <c:smooth val="0"/>
                <c:extLst xmlns:c15="http://schemas.microsoft.com/office/drawing/2012/chart">
                  <c:ext xmlns:c16="http://schemas.microsoft.com/office/drawing/2014/chart" uri="{C3380CC4-5D6E-409C-BE32-E72D297353CC}">
                    <c16:uniqueId val="{00000002-6288-4A53-8EB9-579F0C2B76E0}"/>
                  </c:ext>
                </c:extLst>
              </c15:ser>
            </c15:filteredLineSeries>
          </c:ext>
        </c:extLst>
      </c:lineChart>
      <c:dateAx>
        <c:axId val="695726192"/>
        <c:scaling>
          <c:orientation val="minMax"/>
        </c:scaling>
        <c:delete val="0"/>
        <c:axPos val="b"/>
        <c:numFmt formatCode="m&quot;月&quot;d&quot;日&quot;yyyy&quot;年&quot;"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95728816"/>
        <c:crosses val="autoZero"/>
        <c:auto val="1"/>
        <c:lblOffset val="100"/>
        <c:baseTimeUnit val="days"/>
      </c:dateAx>
      <c:valAx>
        <c:axId val="695728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95726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t>日産自動車</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2"/>
          <c:order val="2"/>
          <c:tx>
            <c:strRef>
              <c:f>Sheet2!$G$2</c:f>
              <c:strCache>
                <c:ptCount val="1"/>
                <c:pt idx="0">
                  <c:v>日産企業価値収益率</c:v>
                </c:pt>
              </c:strCache>
            </c:strRef>
          </c:tx>
          <c:spPr>
            <a:ln w="28575" cap="rnd">
              <a:solidFill>
                <a:schemeClr val="accent3"/>
              </a:solidFill>
              <a:round/>
            </a:ln>
            <a:effectLst/>
          </c:spPr>
          <c:marker>
            <c:symbol val="none"/>
          </c:marker>
          <c:cat>
            <c:numRef>
              <c:f>Sheet2!$A$3:$A$162</c:f>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f>Sheet2!$G$3:$G$162</c:f>
              <c:numCache>
                <c:formatCode>General</c:formatCode>
                <c:ptCount val="160"/>
                <c:pt idx="0">
                  <c:v>5.9147609793100721E-2</c:v>
                </c:pt>
                <c:pt idx="1">
                  <c:v>4.9347527524633783E-2</c:v>
                </c:pt>
                <c:pt idx="2">
                  <c:v>5.975297681708306E-2</c:v>
                </c:pt>
                <c:pt idx="3">
                  <c:v>4.6413027308246591E-2</c:v>
                </c:pt>
                <c:pt idx="4">
                  <c:v>4.6248525779706159E-2</c:v>
                </c:pt>
                <c:pt idx="5">
                  <c:v>4.9692906407136896E-2</c:v>
                </c:pt>
                <c:pt idx="6">
                  <c:v>4.8381185530335477E-2</c:v>
                </c:pt>
                <c:pt idx="7">
                  <c:v>4.7121439833678738E-2</c:v>
                </c:pt>
                <c:pt idx="8">
                  <c:v>4.2655247729319279E-2</c:v>
                </c:pt>
                <c:pt idx="9">
                  <c:v>4.309277824365626E-2</c:v>
                </c:pt>
                <c:pt idx="10">
                  <c:v>4.9211365823278168E-2</c:v>
                </c:pt>
                <c:pt idx="11">
                  <c:v>4.7151200375542462E-2</c:v>
                </c:pt>
                <c:pt idx="12">
                  <c:v>5.4553924001811395E-2</c:v>
                </c:pt>
                <c:pt idx="13">
                  <c:v>5.2935522545549583E-2</c:v>
                </c:pt>
                <c:pt idx="14">
                  <c:v>7.9977475634110909E-2</c:v>
                </c:pt>
                <c:pt idx="15">
                  <c:v>7.7184498226431655E-2</c:v>
                </c:pt>
                <c:pt idx="16">
                  <c:v>6.8886207708000677E-2</c:v>
                </c:pt>
                <c:pt idx="17">
                  <c:v>7.7945291507543493E-2</c:v>
                </c:pt>
                <c:pt idx="18">
                  <c:v>7.3832812124577901E-2</c:v>
                </c:pt>
                <c:pt idx="19">
                  <c:v>8.354075151202528E-2</c:v>
                </c:pt>
                <c:pt idx="20">
                  <c:v>7.6486025744107303E-2</c:v>
                </c:pt>
                <c:pt idx="21">
                  <c:v>6.9696750673094512E-2</c:v>
                </c:pt>
                <c:pt idx="22">
                  <c:v>6.8098933264525124E-2</c:v>
                </c:pt>
                <c:pt idx="23">
                  <c:v>6.8605793553601593E-2</c:v>
                </c:pt>
                <c:pt idx="24">
                  <c:v>7.4205659468227408E-2</c:v>
                </c:pt>
                <c:pt idx="25">
                  <c:v>6.9055727640566E-2</c:v>
                </c:pt>
                <c:pt idx="26">
                  <c:v>7.0603308797726527E-2</c:v>
                </c:pt>
                <c:pt idx="27">
                  <c:v>9.0022574728959789E-2</c:v>
                </c:pt>
                <c:pt idx="28">
                  <c:v>9.1320850728782224E-2</c:v>
                </c:pt>
                <c:pt idx="29">
                  <c:v>0.10291618931058585</c:v>
                </c:pt>
                <c:pt idx="30">
                  <c:v>9.6314993407108279E-2</c:v>
                </c:pt>
                <c:pt idx="31">
                  <c:v>9.6123441692151659E-2</c:v>
                </c:pt>
                <c:pt idx="32">
                  <c:v>0.10667533559200092</c:v>
                </c:pt>
                <c:pt idx="33">
                  <c:v>0.14746500714725075</c:v>
                </c:pt>
                <c:pt idx="34">
                  <c:v>0.16576806732705662</c:v>
                </c:pt>
                <c:pt idx="35">
                  <c:v>0.1912360616868625</c:v>
                </c:pt>
                <c:pt idx="36">
                  <c:v>0.24767549211353318</c:v>
                </c:pt>
                <c:pt idx="37">
                  <c:v>0.23394932121593082</c:v>
                </c:pt>
                <c:pt idx="38">
                  <c:v>0.23453584626524554</c:v>
                </c:pt>
                <c:pt idx="39">
                  <c:v>0.21005178355063178</c:v>
                </c:pt>
                <c:pt idx="40">
                  <c:v>0.18423328351626897</c:v>
                </c:pt>
                <c:pt idx="41">
                  <c:v>0.23653823108958985</c:v>
                </c:pt>
                <c:pt idx="42">
                  <c:v>0.29597763788022979</c:v>
                </c:pt>
                <c:pt idx="43">
                  <c:v>0.28015062018704628</c:v>
                </c:pt>
                <c:pt idx="44">
                  <c:v>0.28804296624217229</c:v>
                </c:pt>
                <c:pt idx="45">
                  <c:v>0.30724207692677108</c:v>
                </c:pt>
                <c:pt idx="46">
                  <c:v>0.30918341408999062</c:v>
                </c:pt>
                <c:pt idx="47">
                  <c:v>0.33900772851467115</c:v>
                </c:pt>
                <c:pt idx="48">
                  <c:v>0.32608082623622903</c:v>
                </c:pt>
                <c:pt idx="49">
                  <c:v>0.32221528806767619</c:v>
                </c:pt>
                <c:pt idx="50">
                  <c:v>0.32616653108241211</c:v>
                </c:pt>
                <c:pt idx="51">
                  <c:v>0.3254319743146632</c:v>
                </c:pt>
                <c:pt idx="52">
                  <c:v>0.29819676889646274</c:v>
                </c:pt>
                <c:pt idx="53">
                  <c:v>0.2929611287835483</c:v>
                </c:pt>
                <c:pt idx="54">
                  <c:v>0.31881551562145238</c:v>
                </c:pt>
                <c:pt idx="55">
                  <c:v>0.31259143813262863</c:v>
                </c:pt>
                <c:pt idx="56">
                  <c:v>0.32139117823271252</c:v>
                </c:pt>
                <c:pt idx="57">
                  <c:v>0.31649700195146169</c:v>
                </c:pt>
                <c:pt idx="58">
                  <c:v>0.3234762935770612</c:v>
                </c:pt>
                <c:pt idx="59">
                  <c:v>0.32468714821676153</c:v>
                </c:pt>
                <c:pt idx="60">
                  <c:v>0.32299513628244714</c:v>
                </c:pt>
                <c:pt idx="61">
                  <c:v>0.29489684758668122</c:v>
                </c:pt>
                <c:pt idx="62">
                  <c:v>0.28838149176015554</c:v>
                </c:pt>
                <c:pt idx="63">
                  <c:v>0.29143452722384011</c:v>
                </c:pt>
                <c:pt idx="64">
                  <c:v>0.28162085849473939</c:v>
                </c:pt>
                <c:pt idx="65">
                  <c:v>0.27919379430416569</c:v>
                </c:pt>
                <c:pt idx="66">
                  <c:v>0.2869608287292898</c:v>
                </c:pt>
                <c:pt idx="67">
                  <c:v>0.26224362591429384</c:v>
                </c:pt>
                <c:pt idx="68">
                  <c:v>0.26176947921351246</c:v>
                </c:pt>
                <c:pt idx="69">
                  <c:v>0.28217658398144241</c:v>
                </c:pt>
                <c:pt idx="70">
                  <c:v>0.26958426402421976</c:v>
                </c:pt>
                <c:pt idx="71">
                  <c:v>0.26922550764932135</c:v>
                </c:pt>
                <c:pt idx="72">
                  <c:v>0.28771772406582763</c:v>
                </c:pt>
                <c:pt idx="73">
                  <c:v>0.29981267407095091</c:v>
                </c:pt>
                <c:pt idx="74">
                  <c:v>0.27673234079899561</c:v>
                </c:pt>
                <c:pt idx="75">
                  <c:v>0.28268549369328333</c:v>
                </c:pt>
                <c:pt idx="76">
                  <c:v>0.25999301931147789</c:v>
                </c:pt>
                <c:pt idx="77">
                  <c:v>0.2495892967692005</c:v>
                </c:pt>
                <c:pt idx="78">
                  <c:v>0.23896803722155813</c:v>
                </c:pt>
                <c:pt idx="79">
                  <c:v>0.28775513005166042</c:v>
                </c:pt>
                <c:pt idx="80">
                  <c:v>0.27096598704961405</c:v>
                </c:pt>
                <c:pt idx="81">
                  <c:v>0.24578651997452294</c:v>
                </c:pt>
                <c:pt idx="82">
                  <c:v>0.21626509988995171</c:v>
                </c:pt>
                <c:pt idx="83">
                  <c:v>0.22494369587803029</c:v>
                </c:pt>
                <c:pt idx="84">
                  <c:v>0.23124225704286949</c:v>
                </c:pt>
                <c:pt idx="85">
                  <c:v>0.26063198489471817</c:v>
                </c:pt>
                <c:pt idx="86">
                  <c:v>0.24272259861083029</c:v>
                </c:pt>
                <c:pt idx="87">
                  <c:v>0.23794477072227616</c:v>
                </c:pt>
                <c:pt idx="88">
                  <c:v>0.21682682547768015</c:v>
                </c:pt>
                <c:pt idx="89">
                  <c:v>0.21418151851799541</c:v>
                </c:pt>
                <c:pt idx="90">
                  <c:v>0.21025068626210711</c:v>
                </c:pt>
                <c:pt idx="91">
                  <c:v>0.22932358994463353</c:v>
                </c:pt>
                <c:pt idx="92">
                  <c:v>0.21759743936615092</c:v>
                </c:pt>
                <c:pt idx="93">
                  <c:v>0.20200746251162058</c:v>
                </c:pt>
                <c:pt idx="94">
                  <c:v>0.19249828703341068</c:v>
                </c:pt>
                <c:pt idx="95">
                  <c:v>0.17831849930962868</c:v>
                </c:pt>
                <c:pt idx="96">
                  <c:v>0.20319324081385295</c:v>
                </c:pt>
                <c:pt idx="97">
                  <c:v>0.19766249375272496</c:v>
                </c:pt>
                <c:pt idx="98">
                  <c:v>0.19669368952251506</c:v>
                </c:pt>
                <c:pt idx="99">
                  <c:v>0.18242502320310411</c:v>
                </c:pt>
                <c:pt idx="100">
                  <c:v>0.18897091207784056</c:v>
                </c:pt>
                <c:pt idx="101">
                  <c:v>0.16955614659495064</c:v>
                </c:pt>
                <c:pt idx="102">
                  <c:v>0.1532003855654655</c:v>
                </c:pt>
                <c:pt idx="103">
                  <c:v>0.16356944549496702</c:v>
                </c:pt>
                <c:pt idx="104">
                  <c:v>0.16935724953219516</c:v>
                </c:pt>
                <c:pt idx="105">
                  <c:v>0.20406709585040078</c:v>
                </c:pt>
                <c:pt idx="106">
                  <c:v>0.22318598100777895</c:v>
                </c:pt>
                <c:pt idx="107">
                  <c:v>0.25759473780949976</c:v>
                </c:pt>
                <c:pt idx="108">
                  <c:v>0.21664974285514232</c:v>
                </c:pt>
                <c:pt idx="109">
                  <c:v>0.21764823770818162</c:v>
                </c:pt>
                <c:pt idx="110">
                  <c:v>0.22251182943428499</c:v>
                </c:pt>
                <c:pt idx="111">
                  <c:v>0.20935293887446929</c:v>
                </c:pt>
                <c:pt idx="112">
                  <c:v>0.21542888292146736</c:v>
                </c:pt>
                <c:pt idx="113">
                  <c:v>0.1993373568408201</c:v>
                </c:pt>
                <c:pt idx="114">
                  <c:v>0.19841910552787911</c:v>
                </c:pt>
                <c:pt idx="115">
                  <c:v>0.21850382376662675</c:v>
                </c:pt>
                <c:pt idx="116">
                  <c:v>0.20437738561801436</c:v>
                </c:pt>
                <c:pt idx="117">
                  <c:v>0.23138331858194416</c:v>
                </c:pt>
                <c:pt idx="118">
                  <c:v>0.19859587510884488</c:v>
                </c:pt>
                <c:pt idx="119">
                  <c:v>0.19649646705979054</c:v>
                </c:pt>
                <c:pt idx="120">
                  <c:v>0.18277484063112648</c:v>
                </c:pt>
                <c:pt idx="121">
                  <c:v>0.16984446449834933</c:v>
                </c:pt>
                <c:pt idx="122">
                  <c:v>0.14744814622473323</c:v>
                </c:pt>
                <c:pt idx="123">
                  <c:v>0.16118446274416487</c:v>
                </c:pt>
                <c:pt idx="124">
                  <c:v>0.17005099296658097</c:v>
                </c:pt>
                <c:pt idx="125">
                  <c:v>0.17750798165801607</c:v>
                </c:pt>
                <c:pt idx="126">
                  <c:v>0.18665645907293071</c:v>
                </c:pt>
                <c:pt idx="127">
                  <c:v>0.17042515284005655</c:v>
                </c:pt>
                <c:pt idx="128">
                  <c:v>0.17587018191946377</c:v>
                </c:pt>
                <c:pt idx="129">
                  <c:v>0.15474183901222791</c:v>
                </c:pt>
                <c:pt idx="130">
                  <c:v>0.14372042425389683</c:v>
                </c:pt>
                <c:pt idx="131">
                  <c:v>0.1418449171046989</c:v>
                </c:pt>
                <c:pt idx="132">
                  <c:v>0.14729116529736536</c:v>
                </c:pt>
                <c:pt idx="133">
                  <c:v>0.1377839337304822</c:v>
                </c:pt>
                <c:pt idx="134">
                  <c:v>0.13953205321959486</c:v>
                </c:pt>
                <c:pt idx="135">
                  <c:v>0.14708449263254364</c:v>
                </c:pt>
                <c:pt idx="136">
                  <c:v>0.15055606729896479</c:v>
                </c:pt>
                <c:pt idx="137">
                  <c:v>0.18495668669490853</c:v>
                </c:pt>
                <c:pt idx="138">
                  <c:v>0.17628076391167777</c:v>
                </c:pt>
                <c:pt idx="139">
                  <c:v>0.2018027838328601</c:v>
                </c:pt>
                <c:pt idx="140">
                  <c:v>0.18377740163324494</c:v>
                </c:pt>
                <c:pt idx="141">
                  <c:v>0.15661757082272054</c:v>
                </c:pt>
                <c:pt idx="142">
                  <c:v>0.16135364616130904</c:v>
                </c:pt>
                <c:pt idx="143">
                  <c:v>0.16435483112548169</c:v>
                </c:pt>
                <c:pt idx="144">
                  <c:v>0.16437401897378104</c:v>
                </c:pt>
                <c:pt idx="145">
                  <c:v>0.15031795466572487</c:v>
                </c:pt>
                <c:pt idx="146">
                  <c:v>0.14846949155579145</c:v>
                </c:pt>
                <c:pt idx="147">
                  <c:v>0.14702032881239871</c:v>
                </c:pt>
                <c:pt idx="148">
                  <c:v>0.14400747815364398</c:v>
                </c:pt>
                <c:pt idx="149">
                  <c:v>0.14744269592576364</c:v>
                </c:pt>
                <c:pt idx="150">
                  <c:v>0.14438627864656908</c:v>
                </c:pt>
                <c:pt idx="151">
                  <c:v>0.14229897375074499</c:v>
                </c:pt>
                <c:pt idx="152">
                  <c:v>0.15334183504418036</c:v>
                </c:pt>
                <c:pt idx="153">
                  <c:v>0.14522151399195113</c:v>
                </c:pt>
                <c:pt idx="154">
                  <c:v>0.14872948003331632</c:v>
                </c:pt>
                <c:pt idx="155">
                  <c:v>0.13891789168472496</c:v>
                </c:pt>
                <c:pt idx="156">
                  <c:v>0.14167317495174672</c:v>
                </c:pt>
                <c:pt idx="157">
                  <c:v>0.14893428219485347</c:v>
                </c:pt>
                <c:pt idx="158">
                  <c:v>0.164086655959476</c:v>
                </c:pt>
                <c:pt idx="159">
                  <c:v>0.1477737150508989</c:v>
                </c:pt>
              </c:numCache>
            </c:numRef>
          </c:val>
          <c:smooth val="0"/>
          <c:extLst>
            <c:ext xmlns:c16="http://schemas.microsoft.com/office/drawing/2014/chart" uri="{C3380CC4-5D6E-409C-BE32-E72D297353CC}">
              <c16:uniqueId val="{00000000-8EC1-4BF1-B716-DBCCAF126D6B}"/>
            </c:ext>
          </c:extLst>
        </c:ser>
        <c:dLbls>
          <c:showLegendKey val="0"/>
          <c:showVal val="0"/>
          <c:showCatName val="0"/>
          <c:showSerName val="0"/>
          <c:showPercent val="0"/>
          <c:showBubbleSize val="0"/>
        </c:dLbls>
        <c:smooth val="0"/>
        <c:axId val="695726192"/>
        <c:axId val="695728816"/>
        <c:extLst>
          <c:ext xmlns:c15="http://schemas.microsoft.com/office/drawing/2012/chart" uri="{02D57815-91ED-43cb-92C2-25804820EDAC}">
            <c15:filteredLineSeries>
              <c15:ser>
                <c:idx val="0"/>
                <c:order val="0"/>
                <c:tx>
                  <c:strRef>
                    <c:extLst>
                      <c:ext uri="{02D57815-91ED-43cb-92C2-25804820EDAC}">
                        <c15:formulaRef>
                          <c15:sqref>Sheet2!$C$2</c15:sqref>
                        </c15:formulaRef>
                      </c:ext>
                    </c:extLst>
                    <c:strCache>
                      <c:ptCount val="1"/>
                      <c:pt idx="0">
                        <c:v>トヨタ企業価値成長率</c:v>
                      </c:pt>
                    </c:strCache>
                  </c:strRef>
                </c:tx>
                <c:spPr>
                  <a:ln w="28575" cap="rnd">
                    <a:solidFill>
                      <a:schemeClr val="accent1"/>
                    </a:solidFill>
                    <a:round/>
                  </a:ln>
                  <a:effectLst/>
                </c:spPr>
                <c:marker>
                  <c:symbol val="none"/>
                </c:marker>
                <c:cat>
                  <c:numRef>
                    <c:extLst>
                      <c:ext uri="{02D57815-91ED-43cb-92C2-25804820EDAC}">
                        <c15:formulaRef>
                          <c15:sqref>Sheet2!$A$3:$A$162</c15:sqref>
                        </c15:formulaRef>
                      </c:ext>
                    </c:extLst>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extLst>
                      <c:ext uri="{02D57815-91ED-43cb-92C2-25804820EDAC}">
                        <c15:formulaRef>
                          <c15:sqref>Sheet2!$C$3:$C$162</c15:sqref>
                        </c15:formulaRef>
                      </c:ext>
                    </c:extLst>
                    <c:numCache>
                      <c:formatCode>General</c:formatCode>
                      <c:ptCount val="160"/>
                      <c:pt idx="0">
                        <c:v>2.8655707769943716E-3</c:v>
                      </c:pt>
                      <c:pt idx="1">
                        <c:v>1.4599543891664569E-3</c:v>
                      </c:pt>
                      <c:pt idx="2">
                        <c:v>3.1081952312280049E-3</c:v>
                      </c:pt>
                      <c:pt idx="3">
                        <c:v>1.3357178772680214E-3</c:v>
                      </c:pt>
                      <c:pt idx="4">
                        <c:v>1.1411796451354572E-3</c:v>
                      </c:pt>
                      <c:pt idx="5">
                        <c:v>1.0143627063090353E-3</c:v>
                      </c:pt>
                      <c:pt idx="6">
                        <c:v>1.1488033662655727E-3</c:v>
                      </c:pt>
                      <c:pt idx="7">
                        <c:v>9.5557786991225637E-4</c:v>
                      </c:pt>
                      <c:pt idx="8">
                        <c:v>7.2190508819483686E-4</c:v>
                      </c:pt>
                      <c:pt idx="9">
                        <c:v>7.5507284356923624E-4</c:v>
                      </c:pt>
                      <c:pt idx="10">
                        <c:v>1.2552831036389985E-3</c:v>
                      </c:pt>
                      <c:pt idx="11">
                        <c:v>9.8993536185903877E-4</c:v>
                      </c:pt>
                      <c:pt idx="12">
                        <c:v>1.5828351568582383E-3</c:v>
                      </c:pt>
                      <c:pt idx="13">
                        <c:v>1.2039101679806625E-3</c:v>
                      </c:pt>
                      <c:pt idx="14">
                        <c:v>5.6217441548168778E-3</c:v>
                      </c:pt>
                      <c:pt idx="15">
                        <c:v>5.0071885134012383E-3</c:v>
                      </c:pt>
                      <c:pt idx="16">
                        <c:v>3.1314202218482318E-3</c:v>
                      </c:pt>
                      <c:pt idx="17">
                        <c:v>5.4416604667904449E-3</c:v>
                      </c:pt>
                      <c:pt idx="18">
                        <c:v>4.4373368354436804E-3</c:v>
                      </c:pt>
                      <c:pt idx="19">
                        <c:v>6.543551444766222E-3</c:v>
                      </c:pt>
                      <c:pt idx="20">
                        <c:v>4.3051380149496249E-3</c:v>
                      </c:pt>
                      <c:pt idx="21">
                        <c:v>3.0076198405024181E-3</c:v>
                      </c:pt>
                      <c:pt idx="22">
                        <c:v>2.9297797132871251E-3</c:v>
                      </c:pt>
                      <c:pt idx="23">
                        <c:v>2.7280455646226331E-3</c:v>
                      </c:pt>
                      <c:pt idx="24">
                        <c:v>3.541825057993568E-3</c:v>
                      </c:pt>
                      <c:pt idx="25">
                        <c:v>2.0784190350227765E-3</c:v>
                      </c:pt>
                      <c:pt idx="26">
                        <c:v>1.9863521588755571E-3</c:v>
                      </c:pt>
                      <c:pt idx="27">
                        <c:v>2.2813783490335431E-3</c:v>
                      </c:pt>
                      <c:pt idx="28">
                        <c:v>1.938317243478167E-3</c:v>
                      </c:pt>
                      <c:pt idx="29">
                        <c:v>3.4595739022423898E-3</c:v>
                      </c:pt>
                      <c:pt idx="30">
                        <c:v>3.0570549531795063E-3</c:v>
                      </c:pt>
                      <c:pt idx="31">
                        <c:v>2.645560423825858E-3</c:v>
                      </c:pt>
                      <c:pt idx="32">
                        <c:v>4.3643829394467573E-3</c:v>
                      </c:pt>
                      <c:pt idx="33">
                        <c:v>1.5930853598503953E-2</c:v>
                      </c:pt>
                      <c:pt idx="34">
                        <c:v>2.5988941162274494E-2</c:v>
                      </c:pt>
                      <c:pt idx="35">
                        <c:v>4.1877589661247779E-2</c:v>
                      </c:pt>
                      <c:pt idx="36">
                        <c:v>9.8230242742599547E-2</c:v>
                      </c:pt>
                      <c:pt idx="37">
                        <c:v>8.1050382131133289E-2</c:v>
                      </c:pt>
                      <c:pt idx="38">
                        <c:v>7.5744749126248304E-2</c:v>
                      </c:pt>
                      <c:pt idx="39">
                        <c:v>5.5211270184148335E-2</c:v>
                      </c:pt>
                      <c:pt idx="40">
                        <c:v>3.2840190843427881E-2</c:v>
                      </c:pt>
                      <c:pt idx="41">
                        <c:v>7.3330123774737369E-2</c:v>
                      </c:pt>
                      <c:pt idx="42">
                        <c:v>0.13401536695051619</c:v>
                      </c:pt>
                      <c:pt idx="43">
                        <c:v>0.11626726676171925</c:v>
                      </c:pt>
                      <c:pt idx="44">
                        <c:v>0.13025620139120325</c:v>
                      </c:pt>
                      <c:pt idx="45">
                        <c:v>0.15525016180889789</c:v>
                      </c:pt>
                      <c:pt idx="46">
                        <c:v>0.1589359601601556</c:v>
                      </c:pt>
                      <c:pt idx="47">
                        <c:v>0.2012272798293917</c:v>
                      </c:pt>
                      <c:pt idx="48">
                        <c:v>0.17571506865947675</c:v>
                      </c:pt>
                      <c:pt idx="49">
                        <c:v>0.17464540378676927</c:v>
                      </c:pt>
                      <c:pt idx="50">
                        <c:v>0.18211370520162873</c:v>
                      </c:pt>
                      <c:pt idx="51">
                        <c:v>0.1712710666684881</c:v>
                      </c:pt>
                      <c:pt idx="52">
                        <c:v>0.12901674830709786</c:v>
                      </c:pt>
                      <c:pt idx="53">
                        <c:v>0.12772096775652009</c:v>
                      </c:pt>
                      <c:pt idx="54">
                        <c:v>0.15774785339385483</c:v>
                      </c:pt>
                      <c:pt idx="55">
                        <c:v>0.14541240400174996</c:v>
                      </c:pt>
                      <c:pt idx="56">
                        <c:v>0.16275147925483799</c:v>
                      </c:pt>
                      <c:pt idx="57">
                        <c:v>0.1440538897231112</c:v>
                      </c:pt>
                      <c:pt idx="58">
                        <c:v>0.1494244425418359</c:v>
                      </c:pt>
                      <c:pt idx="59">
                        <c:v>0.13904279650865736</c:v>
                      </c:pt>
                      <c:pt idx="60">
                        <c:v>0.13266655509095793</c:v>
                      </c:pt>
                      <c:pt idx="61">
                        <c:v>0.1008592503666383</c:v>
                      </c:pt>
                      <c:pt idx="62">
                        <c:v>9.4812634783326744E-2</c:v>
                      </c:pt>
                      <c:pt idx="63">
                        <c:v>0.10358611680158536</c:v>
                      </c:pt>
                      <c:pt idx="64">
                        <c:v>9.526338760818362E-2</c:v>
                      </c:pt>
                      <c:pt idx="65">
                        <c:v>9.9745383565181006E-2</c:v>
                      </c:pt>
                      <c:pt idx="66">
                        <c:v>0.10878036263780966</c:v>
                      </c:pt>
                      <c:pt idx="67">
                        <c:v>7.8013807446141031E-2</c:v>
                      </c:pt>
                      <c:pt idx="68">
                        <c:v>7.3584661570350082E-2</c:v>
                      </c:pt>
                      <c:pt idx="69">
                        <c:v>9.1813461281823286E-2</c:v>
                      </c:pt>
                      <c:pt idx="70">
                        <c:v>7.9716965424724548E-2</c:v>
                      </c:pt>
                      <c:pt idx="71">
                        <c:v>8.2403093324507098E-2</c:v>
                      </c:pt>
                      <c:pt idx="72">
                        <c:v>0.10018231801869257</c:v>
                      </c:pt>
                      <c:pt idx="73">
                        <c:v>0.10665613632095103</c:v>
                      </c:pt>
                      <c:pt idx="74">
                        <c:v>8.4140337766038145E-2</c:v>
                      </c:pt>
                      <c:pt idx="75">
                        <c:v>8.9002348052481486E-2</c:v>
                      </c:pt>
                      <c:pt idx="76">
                        <c:v>6.8148556645781358E-2</c:v>
                      </c:pt>
                      <c:pt idx="77">
                        <c:v>6.0430347453285002E-2</c:v>
                      </c:pt>
                      <c:pt idx="78">
                        <c:v>5.1536499607463065E-2</c:v>
                      </c:pt>
                      <c:pt idx="79">
                        <c:v>9.7518922752704837E-2</c:v>
                      </c:pt>
                      <c:pt idx="80">
                        <c:v>6.9055152297401973E-2</c:v>
                      </c:pt>
                      <c:pt idx="81">
                        <c:v>4.9425621265368896E-2</c:v>
                      </c:pt>
                      <c:pt idx="82">
                        <c:v>3.6790622676702314E-2</c:v>
                      </c:pt>
                      <c:pt idx="83">
                        <c:v>4.2497996115241958E-2</c:v>
                      </c:pt>
                      <c:pt idx="84">
                        <c:v>4.5593769477002631E-2</c:v>
                      </c:pt>
                      <c:pt idx="85">
                        <c:v>7.3827125409750283E-2</c:v>
                      </c:pt>
                      <c:pt idx="86">
                        <c:v>6.2066227434664875E-2</c:v>
                      </c:pt>
                      <c:pt idx="87">
                        <c:v>5.478481948587078E-2</c:v>
                      </c:pt>
                      <c:pt idx="88">
                        <c:v>4.2425006090906187E-2</c:v>
                      </c:pt>
                      <c:pt idx="89">
                        <c:v>3.8811602177990658E-2</c:v>
                      </c:pt>
                      <c:pt idx="90">
                        <c:v>3.710830111088028E-2</c:v>
                      </c:pt>
                      <c:pt idx="91">
                        <c:v>5.010297127970411E-2</c:v>
                      </c:pt>
                      <c:pt idx="92">
                        <c:v>3.9303123566940532E-2</c:v>
                      </c:pt>
                      <c:pt idx="93">
                        <c:v>3.1697232623840714E-2</c:v>
                      </c:pt>
                      <c:pt idx="94">
                        <c:v>3.1688745782315425E-2</c:v>
                      </c:pt>
                      <c:pt idx="95">
                        <c:v>3.0430400642804882E-2</c:v>
                      </c:pt>
                      <c:pt idx="96">
                        <c:v>3.3918079697625218E-2</c:v>
                      </c:pt>
                      <c:pt idx="97">
                        <c:v>3.43408670121036E-2</c:v>
                      </c:pt>
                      <c:pt idx="98">
                        <c:v>3.2427074508917964E-2</c:v>
                      </c:pt>
                      <c:pt idx="99">
                        <c:v>3.1214939534171933E-2</c:v>
                      </c:pt>
                      <c:pt idx="100">
                        <c:v>3.20201659914622E-2</c:v>
                      </c:pt>
                      <c:pt idx="101">
                        <c:v>2.4735672140925286E-2</c:v>
                      </c:pt>
                      <c:pt idx="102">
                        <c:v>2.3325654320881482E-2</c:v>
                      </c:pt>
                      <c:pt idx="103">
                        <c:v>2.3868407728300529E-2</c:v>
                      </c:pt>
                      <c:pt idx="104">
                        <c:v>2.7597762276520724E-2</c:v>
                      </c:pt>
                      <c:pt idx="105">
                        <c:v>4.1033313569327788E-2</c:v>
                      </c:pt>
                      <c:pt idx="106">
                        <c:v>5.807048845124594E-2</c:v>
                      </c:pt>
                      <c:pt idx="107">
                        <c:v>9.0643833179670577E-2</c:v>
                      </c:pt>
                      <c:pt idx="108">
                        <c:v>5.749699884968245E-2</c:v>
                      </c:pt>
                      <c:pt idx="109">
                        <c:v>5.4969843825554497E-2</c:v>
                      </c:pt>
                      <c:pt idx="110">
                        <c:v>5.717153919039291E-2</c:v>
                      </c:pt>
                      <c:pt idx="111">
                        <c:v>4.4810492018603168E-2</c:v>
                      </c:pt>
                      <c:pt idx="112">
                        <c:v>4.8867467597027252E-2</c:v>
                      </c:pt>
                      <c:pt idx="113">
                        <c:v>3.7473205942277092E-2</c:v>
                      </c:pt>
                      <c:pt idx="114">
                        <c:v>3.3894568140727492E-2</c:v>
                      </c:pt>
                      <c:pt idx="115">
                        <c:v>4.7227548306513309E-2</c:v>
                      </c:pt>
                      <c:pt idx="116">
                        <c:v>3.6303113747221755E-2</c:v>
                      </c:pt>
                      <c:pt idx="117">
                        <c:v>5.4871207787832429E-2</c:v>
                      </c:pt>
                      <c:pt idx="118">
                        <c:v>4.1276674739581874E-2</c:v>
                      </c:pt>
                      <c:pt idx="119">
                        <c:v>3.8412504285361505E-2</c:v>
                      </c:pt>
                      <c:pt idx="120">
                        <c:v>2.9240707604864712E-2</c:v>
                      </c:pt>
                      <c:pt idx="121">
                        <c:v>2.0137562808167937E-2</c:v>
                      </c:pt>
                      <c:pt idx="122">
                        <c:v>1.3563336855343052E-2</c:v>
                      </c:pt>
                      <c:pt idx="123">
                        <c:v>1.6885116100400145E-2</c:v>
                      </c:pt>
                      <c:pt idx="124">
                        <c:v>1.9731427775121105E-2</c:v>
                      </c:pt>
                      <c:pt idx="125">
                        <c:v>2.1738701161419075E-2</c:v>
                      </c:pt>
                      <c:pt idx="126">
                        <c:v>2.5772498355377767E-2</c:v>
                      </c:pt>
                      <c:pt idx="127">
                        <c:v>1.9782041048856329E-2</c:v>
                      </c:pt>
                      <c:pt idx="128">
                        <c:v>2.2576518855609903E-2</c:v>
                      </c:pt>
                      <c:pt idx="129">
                        <c:v>1.8191689523705316E-2</c:v>
                      </c:pt>
                      <c:pt idx="130">
                        <c:v>1.913905949810479E-2</c:v>
                      </c:pt>
                      <c:pt idx="131">
                        <c:v>1.6926585908508558E-2</c:v>
                      </c:pt>
                      <c:pt idx="132">
                        <c:v>1.6670989111725161E-2</c:v>
                      </c:pt>
                      <c:pt idx="133">
                        <c:v>1.2323422848580328E-2</c:v>
                      </c:pt>
                      <c:pt idx="134">
                        <c:v>1.3110597286614378E-2</c:v>
                      </c:pt>
                      <c:pt idx="135">
                        <c:v>1.7761618290541695E-2</c:v>
                      </c:pt>
                      <c:pt idx="136">
                        <c:v>1.575957912837795E-2</c:v>
                      </c:pt>
                      <c:pt idx="137">
                        <c:v>2.3809247174603112E-2</c:v>
                      </c:pt>
                      <c:pt idx="138">
                        <c:v>2.0341532731379036E-2</c:v>
                      </c:pt>
                      <c:pt idx="139">
                        <c:v>3.5197816204604375E-2</c:v>
                      </c:pt>
                      <c:pt idx="140">
                        <c:v>2.5092549054823769E-2</c:v>
                      </c:pt>
                      <c:pt idx="141">
                        <c:v>1.5555266265845297E-2</c:v>
                      </c:pt>
                      <c:pt idx="142">
                        <c:v>1.5198766974270549E-2</c:v>
                      </c:pt>
                      <c:pt idx="143">
                        <c:v>1.3446267701451102E-2</c:v>
                      </c:pt>
                      <c:pt idx="144">
                        <c:v>1.3438867843466909E-2</c:v>
                      </c:pt>
                      <c:pt idx="145">
                        <c:v>1.1334416483540069E-2</c:v>
                      </c:pt>
                      <c:pt idx="146">
                        <c:v>1.1587739027124781E-2</c:v>
                      </c:pt>
                      <c:pt idx="147">
                        <c:v>1.1232346009259741E-2</c:v>
                      </c:pt>
                      <c:pt idx="148">
                        <c:v>1.0726385991675056E-2</c:v>
                      </c:pt>
                      <c:pt idx="149">
                        <c:v>1.3157656361854042E-2</c:v>
                      </c:pt>
                      <c:pt idx="150">
                        <c:v>1.0949419886479364E-2</c:v>
                      </c:pt>
                      <c:pt idx="151">
                        <c:v>1.080518780656625E-2</c:v>
                      </c:pt>
                      <c:pt idx="152">
                        <c:v>1.5051641764904046E-2</c:v>
                      </c:pt>
                      <c:pt idx="153">
                        <c:v>1.2321307884137017E-2</c:v>
                      </c:pt>
                      <c:pt idx="154">
                        <c:v>1.3472109822391116E-2</c:v>
                      </c:pt>
                      <c:pt idx="155">
                        <c:v>1.1272556411824531E-2</c:v>
                      </c:pt>
                      <c:pt idx="156">
                        <c:v>1.3063976916112024E-2</c:v>
                      </c:pt>
                      <c:pt idx="157">
                        <c:v>1.451907715424257E-2</c:v>
                      </c:pt>
                      <c:pt idx="158">
                        <c:v>2.5400026041662901E-2</c:v>
                      </c:pt>
                      <c:pt idx="159">
                        <c:v>1.6530523896322188E-2</c:v>
                      </c:pt>
                    </c:numCache>
                  </c:numRef>
                </c:val>
                <c:smooth val="0"/>
                <c:extLst>
                  <c:ext xmlns:c16="http://schemas.microsoft.com/office/drawing/2014/chart" uri="{C3380CC4-5D6E-409C-BE32-E72D297353CC}">
                    <c16:uniqueId val="{00000001-8EC1-4BF1-B716-DBCCAF126D6B}"/>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Sheet2!$E$2</c15:sqref>
                        </c15:formulaRef>
                      </c:ext>
                    </c:extLst>
                    <c:strCache>
                      <c:ptCount val="1"/>
                      <c:pt idx="0">
                        <c:v>HONDA企業価値収益率</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Sheet2!$A$3:$A$162</c15:sqref>
                        </c15:formulaRef>
                      </c:ext>
                    </c:extLst>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extLst xmlns:c15="http://schemas.microsoft.com/office/drawing/2012/chart">
                      <c:ext xmlns:c15="http://schemas.microsoft.com/office/drawing/2012/chart" uri="{02D57815-91ED-43cb-92C2-25804820EDAC}">
                        <c15:formulaRef>
                          <c15:sqref>Sheet2!$E$3:$E$162</c15:sqref>
                        </c15:formulaRef>
                      </c:ext>
                    </c:extLst>
                    <c:numCache>
                      <c:formatCode>General</c:formatCode>
                      <c:ptCount val="160"/>
                      <c:pt idx="0">
                        <c:v>3.1430497591646157E-2</c:v>
                      </c:pt>
                      <c:pt idx="1">
                        <c:v>2.1965846295178986E-2</c:v>
                      </c:pt>
                      <c:pt idx="2">
                        <c:v>3.2666147983096271E-2</c:v>
                      </c:pt>
                      <c:pt idx="3">
                        <c:v>2.119608398345911E-2</c:v>
                      </c:pt>
                      <c:pt idx="4">
                        <c:v>1.9696994516431476E-2</c:v>
                      </c:pt>
                      <c:pt idx="5">
                        <c:v>1.8855520277125802E-2</c:v>
                      </c:pt>
                      <c:pt idx="6">
                        <c:v>2.019504503899109E-2</c:v>
                      </c:pt>
                      <c:pt idx="7">
                        <c:v>1.8993710124448251E-2</c:v>
                      </c:pt>
                      <c:pt idx="8">
                        <c:v>1.6016424897246102E-2</c:v>
                      </c:pt>
                      <c:pt idx="9">
                        <c:v>1.6763385432654297E-2</c:v>
                      </c:pt>
                      <c:pt idx="10">
                        <c:v>2.2647354343690026E-2</c:v>
                      </c:pt>
                      <c:pt idx="11">
                        <c:v>2.0112441312760042E-2</c:v>
                      </c:pt>
                      <c:pt idx="12">
                        <c:v>2.5754640463539178E-2</c:v>
                      </c:pt>
                      <c:pt idx="13">
                        <c:v>2.4052192123405199E-2</c:v>
                      </c:pt>
                      <c:pt idx="14">
                        <c:v>4.9439663699487178E-2</c:v>
                      </c:pt>
                      <c:pt idx="15">
                        <c:v>4.9113863703055573E-2</c:v>
                      </c:pt>
                      <c:pt idx="16">
                        <c:v>3.8102628207948762E-2</c:v>
                      </c:pt>
                      <c:pt idx="17">
                        <c:v>4.959137912781994E-2</c:v>
                      </c:pt>
                      <c:pt idx="18">
                        <c:v>4.6065721492562363E-2</c:v>
                      </c:pt>
                      <c:pt idx="19">
                        <c:v>5.4985943245260314E-2</c:v>
                      </c:pt>
                      <c:pt idx="20">
                        <c:v>4.6119842613870331E-2</c:v>
                      </c:pt>
                      <c:pt idx="21">
                        <c:v>3.8666582486239949E-2</c:v>
                      </c:pt>
                      <c:pt idx="22">
                        <c:v>3.7332103005404134E-2</c:v>
                      </c:pt>
                      <c:pt idx="23">
                        <c:v>3.8221900102029215E-2</c:v>
                      </c:pt>
                      <c:pt idx="24">
                        <c:v>3.8886969148559283E-2</c:v>
                      </c:pt>
                      <c:pt idx="25">
                        <c:v>3.0243033375133316E-2</c:v>
                      </c:pt>
                      <c:pt idx="26">
                        <c:v>2.8380883504854106E-2</c:v>
                      </c:pt>
                      <c:pt idx="27">
                        <c:v>3.091927726319426E-2</c:v>
                      </c:pt>
                      <c:pt idx="28">
                        <c:v>2.8780820856112669E-2</c:v>
                      </c:pt>
                      <c:pt idx="29">
                        <c:v>3.5670278886993714E-2</c:v>
                      </c:pt>
                      <c:pt idx="30">
                        <c:v>3.3156113150408777E-2</c:v>
                      </c:pt>
                      <c:pt idx="31">
                        <c:v>3.1033172538585983E-2</c:v>
                      </c:pt>
                      <c:pt idx="32">
                        <c:v>4.0519106993316435E-2</c:v>
                      </c:pt>
                      <c:pt idx="33">
                        <c:v>7.7056791327286031E-2</c:v>
                      </c:pt>
                      <c:pt idx="34">
                        <c:v>9.7288103322037953E-2</c:v>
                      </c:pt>
                      <c:pt idx="35">
                        <c:v>0.12229447509663958</c:v>
                      </c:pt>
                      <c:pt idx="36">
                        <c:v>0.19410970844596329</c:v>
                      </c:pt>
                      <c:pt idx="37">
                        <c:v>0.17593821790794351</c:v>
                      </c:pt>
                      <c:pt idx="38">
                        <c:v>0.16956997581521019</c:v>
                      </c:pt>
                      <c:pt idx="39">
                        <c:v>0.14367699609920456</c:v>
                      </c:pt>
                      <c:pt idx="40">
                        <c:v>0.10706361536409981</c:v>
                      </c:pt>
                      <c:pt idx="41">
                        <c:v>0.16611462540938474</c:v>
                      </c:pt>
                      <c:pt idx="42">
                        <c:v>0.23472322278830551</c:v>
                      </c:pt>
                      <c:pt idx="43">
                        <c:v>0.21714324181130618</c:v>
                      </c:pt>
                      <c:pt idx="44">
                        <c:v>0.23133485701678821</c:v>
                      </c:pt>
                      <c:pt idx="45">
                        <c:v>0.25362802331526002</c:v>
                      </c:pt>
                      <c:pt idx="46">
                        <c:v>0.26135382704479715</c:v>
                      </c:pt>
                      <c:pt idx="47">
                        <c:v>0.29777348544841331</c:v>
                      </c:pt>
                      <c:pt idx="48">
                        <c:v>0.28395313651711457</c:v>
                      </c:pt>
                      <c:pt idx="49">
                        <c:v>0.27996475828173739</c:v>
                      </c:pt>
                      <c:pt idx="50">
                        <c:v>0.28782092286567362</c:v>
                      </c:pt>
                      <c:pt idx="51">
                        <c:v>0.2781129720338969</c:v>
                      </c:pt>
                      <c:pt idx="52">
                        <c:v>0.23466767831737034</c:v>
                      </c:pt>
                      <c:pt idx="53">
                        <c:v>0.23132485614472534</c:v>
                      </c:pt>
                      <c:pt idx="54">
                        <c:v>0.25841001342294301</c:v>
                      </c:pt>
                      <c:pt idx="55">
                        <c:v>0.25111858735617143</c:v>
                      </c:pt>
                      <c:pt idx="56">
                        <c:v>0.26340572166075371</c:v>
                      </c:pt>
                      <c:pt idx="57">
                        <c:v>0.248046078826623</c:v>
                      </c:pt>
                      <c:pt idx="58">
                        <c:v>0.25779376059413894</c:v>
                      </c:pt>
                      <c:pt idx="59">
                        <c:v>0.25272792371504882</c:v>
                      </c:pt>
                      <c:pt idx="60">
                        <c:v>0.25126223988411733</c:v>
                      </c:pt>
                      <c:pt idx="61">
                        <c:v>0.21782371309613768</c:v>
                      </c:pt>
                      <c:pt idx="62">
                        <c:v>0.20803654330717733</c:v>
                      </c:pt>
                      <c:pt idx="63">
                        <c:v>0.21516784422520735</c:v>
                      </c:pt>
                      <c:pt idx="64">
                        <c:v>0.2054981746454724</c:v>
                      </c:pt>
                      <c:pt idx="65">
                        <c:v>0.20963662847621406</c:v>
                      </c:pt>
                      <c:pt idx="66">
                        <c:v>0.22162032970546977</c:v>
                      </c:pt>
                      <c:pt idx="67">
                        <c:v>0.18994892705350555</c:v>
                      </c:pt>
                      <c:pt idx="68">
                        <c:v>0.18591779796929606</c:v>
                      </c:pt>
                      <c:pt idx="69">
                        <c:v>0.20988014991494744</c:v>
                      </c:pt>
                      <c:pt idx="70">
                        <c:v>0.18664035047274166</c:v>
                      </c:pt>
                      <c:pt idx="71">
                        <c:v>0.188349619146291</c:v>
                      </c:pt>
                      <c:pt idx="72">
                        <c:v>0.21020602375658184</c:v>
                      </c:pt>
                      <c:pt idx="73">
                        <c:v>0.21854178147051234</c:v>
                      </c:pt>
                      <c:pt idx="74">
                        <c:v>0.19002067883106277</c:v>
                      </c:pt>
                      <c:pt idx="75">
                        <c:v>0.19402263278170886</c:v>
                      </c:pt>
                      <c:pt idx="76">
                        <c:v>0.16667063160953743</c:v>
                      </c:pt>
                      <c:pt idx="77">
                        <c:v>0.16083982785332218</c:v>
                      </c:pt>
                      <c:pt idx="78">
                        <c:v>0.14023365052436687</c:v>
                      </c:pt>
                      <c:pt idx="79">
                        <c:v>0.20143740387052761</c:v>
                      </c:pt>
                      <c:pt idx="80">
                        <c:v>0.17135632034627979</c:v>
                      </c:pt>
                      <c:pt idx="81">
                        <c:v>0.13812006534819632</c:v>
                      </c:pt>
                      <c:pt idx="82">
                        <c:v>0.11783757286416757</c:v>
                      </c:pt>
                      <c:pt idx="83">
                        <c:v>0.12970636513683659</c:v>
                      </c:pt>
                      <c:pt idx="84">
                        <c:v>0.13123900377529238</c:v>
                      </c:pt>
                      <c:pt idx="85">
                        <c:v>0.1722611643558872</c:v>
                      </c:pt>
                      <c:pt idx="86">
                        <c:v>0.15523763222936995</c:v>
                      </c:pt>
                      <c:pt idx="87">
                        <c:v>0.14352674729906345</c:v>
                      </c:pt>
                      <c:pt idx="88">
                        <c:v>0.12394115403418288</c:v>
                      </c:pt>
                      <c:pt idx="89">
                        <c:v>0.11834267741516839</c:v>
                      </c:pt>
                      <c:pt idx="90">
                        <c:v>0.11556948615450059</c:v>
                      </c:pt>
                      <c:pt idx="91">
                        <c:v>0.13548321970909383</c:v>
                      </c:pt>
                      <c:pt idx="92">
                        <c:v>0.11499498049906239</c:v>
                      </c:pt>
                      <c:pt idx="93">
                        <c:v>0.10172428381601573</c:v>
                      </c:pt>
                      <c:pt idx="94">
                        <c:v>9.9841998882219493E-2</c:v>
                      </c:pt>
                      <c:pt idx="95">
                        <c:v>9.7656402959758054E-2</c:v>
                      </c:pt>
                      <c:pt idx="96">
                        <c:v>0.10533255190268864</c:v>
                      </c:pt>
                      <c:pt idx="97">
                        <c:v>0.10476307599355772</c:v>
                      </c:pt>
                      <c:pt idx="98">
                        <c:v>0.10105913832785443</c:v>
                      </c:pt>
                      <c:pt idx="99">
                        <c:v>9.7941016963476499E-2</c:v>
                      </c:pt>
                      <c:pt idx="100">
                        <c:v>9.9467369662935137E-2</c:v>
                      </c:pt>
                      <c:pt idx="101">
                        <c:v>8.3070860798067733E-2</c:v>
                      </c:pt>
                      <c:pt idx="102">
                        <c:v>8.149598760437414E-2</c:v>
                      </c:pt>
                      <c:pt idx="103">
                        <c:v>8.2375448301464621E-2</c:v>
                      </c:pt>
                      <c:pt idx="104">
                        <c:v>8.8113429889491182E-2</c:v>
                      </c:pt>
                      <c:pt idx="105">
                        <c:v>0.11503562009979747</c:v>
                      </c:pt>
                      <c:pt idx="106">
                        <c:v>0.14076875159839211</c:v>
                      </c:pt>
                      <c:pt idx="107">
                        <c:v>0.18071609349396675</c:v>
                      </c:pt>
                      <c:pt idx="108">
                        <c:v>0.13587570083938322</c:v>
                      </c:pt>
                      <c:pt idx="109">
                        <c:v>0.13283256178918759</c:v>
                      </c:pt>
                      <c:pt idx="110">
                        <c:v>0.13560530948038663</c:v>
                      </c:pt>
                      <c:pt idx="111">
                        <c:v>0.11925364744797212</c:v>
                      </c:pt>
                      <c:pt idx="112">
                        <c:v>0.12561273992573335</c:v>
                      </c:pt>
                      <c:pt idx="113">
                        <c:v>0.10873484588454549</c:v>
                      </c:pt>
                      <c:pt idx="114">
                        <c:v>0.10578499852734334</c:v>
                      </c:pt>
                      <c:pt idx="115">
                        <c:v>0.12677506672157057</c:v>
                      </c:pt>
                      <c:pt idx="116">
                        <c:v>0.11188230201113625</c:v>
                      </c:pt>
                      <c:pt idx="117">
                        <c:v>0.14077803980216702</c:v>
                      </c:pt>
                      <c:pt idx="118">
                        <c:v>4.9760422997511405E-2</c:v>
                      </c:pt>
                      <c:pt idx="119">
                        <c:v>4.6903599550859251E-2</c:v>
                      </c:pt>
                      <c:pt idx="120">
                        <c:v>3.6745671463611788E-2</c:v>
                      </c:pt>
                      <c:pt idx="121">
                        <c:v>2.5652677188860031E-2</c:v>
                      </c:pt>
                      <c:pt idx="122">
                        <c:v>1.7924165520920722E-2</c:v>
                      </c:pt>
                      <c:pt idx="123">
                        <c:v>2.1979860993380982E-2</c:v>
                      </c:pt>
                      <c:pt idx="124">
                        <c:v>2.5827928115254438E-2</c:v>
                      </c:pt>
                      <c:pt idx="125">
                        <c:v>2.8180566225819798E-2</c:v>
                      </c:pt>
                      <c:pt idx="126">
                        <c:v>3.337817146529818E-2</c:v>
                      </c:pt>
                      <c:pt idx="127">
                        <c:v>2.4721770007933009E-2</c:v>
                      </c:pt>
                      <c:pt idx="128">
                        <c:v>2.8527471113169025E-2</c:v>
                      </c:pt>
                      <c:pt idx="129">
                        <c:v>2.2507405619428305E-2</c:v>
                      </c:pt>
                      <c:pt idx="130">
                        <c:v>2.3219691017052912E-2</c:v>
                      </c:pt>
                      <c:pt idx="131">
                        <c:v>2.1442535977587187E-2</c:v>
                      </c:pt>
                      <c:pt idx="132">
                        <c:v>2.1351365362219162E-2</c:v>
                      </c:pt>
                      <c:pt idx="133">
                        <c:v>1.6621336760171728E-2</c:v>
                      </c:pt>
                      <c:pt idx="134">
                        <c:v>1.7072051802056759E-2</c:v>
                      </c:pt>
                      <c:pt idx="135">
                        <c:v>2.2898280583238118E-2</c:v>
                      </c:pt>
                      <c:pt idx="136">
                        <c:v>2.0576913388128771E-2</c:v>
                      </c:pt>
                      <c:pt idx="137">
                        <c:v>2.8939903343510966E-2</c:v>
                      </c:pt>
                      <c:pt idx="138">
                        <c:v>2.4898518437534815E-2</c:v>
                      </c:pt>
                      <c:pt idx="139">
                        <c:v>4.2732538393567332E-2</c:v>
                      </c:pt>
                      <c:pt idx="140">
                        <c:v>3.0439580988046742E-2</c:v>
                      </c:pt>
                      <c:pt idx="141">
                        <c:v>1.8420583557413498E-2</c:v>
                      </c:pt>
                      <c:pt idx="142">
                        <c:v>1.7869991928333568E-2</c:v>
                      </c:pt>
                      <c:pt idx="143">
                        <c:v>2.044980058846527E-2</c:v>
                      </c:pt>
                      <c:pt idx="144">
                        <c:v>2.3395475912599027E-2</c:v>
                      </c:pt>
                      <c:pt idx="145">
                        <c:v>1.9202370522092851E-2</c:v>
                      </c:pt>
                      <c:pt idx="146">
                        <c:v>1.9429759098900032E-2</c:v>
                      </c:pt>
                      <c:pt idx="147">
                        <c:v>1.9088154674647858E-2</c:v>
                      </c:pt>
                      <c:pt idx="148">
                        <c:v>1.8354885413554324E-2</c:v>
                      </c:pt>
                      <c:pt idx="149">
                        <c:v>2.1174032757223085E-2</c:v>
                      </c:pt>
                      <c:pt idx="150">
                        <c:v>1.9017567707804533E-2</c:v>
                      </c:pt>
                      <c:pt idx="151">
                        <c:v>1.8676730892873562E-2</c:v>
                      </c:pt>
                      <c:pt idx="152">
                        <c:v>2.5024000492056515E-2</c:v>
                      </c:pt>
                      <c:pt idx="153">
                        <c:v>2.1289294246870264E-2</c:v>
                      </c:pt>
                      <c:pt idx="154">
                        <c:v>2.3314720037151924E-2</c:v>
                      </c:pt>
                      <c:pt idx="155">
                        <c:v>1.9330703449824887E-2</c:v>
                      </c:pt>
                      <c:pt idx="156">
                        <c:v>2.1398097498824358E-2</c:v>
                      </c:pt>
                      <c:pt idx="157">
                        <c:v>2.3348346992719368E-2</c:v>
                      </c:pt>
                      <c:pt idx="158">
                        <c:v>3.6669344780499873E-2</c:v>
                      </c:pt>
                      <c:pt idx="159">
                        <c:v>2.4555719187759992E-2</c:v>
                      </c:pt>
                    </c:numCache>
                  </c:numRef>
                </c:val>
                <c:smooth val="0"/>
                <c:extLst xmlns:c15="http://schemas.microsoft.com/office/drawing/2012/chart">
                  <c:ext xmlns:c16="http://schemas.microsoft.com/office/drawing/2014/chart" uri="{C3380CC4-5D6E-409C-BE32-E72D297353CC}">
                    <c16:uniqueId val="{00000002-8EC1-4BF1-B716-DBCCAF126D6B}"/>
                  </c:ext>
                </c:extLst>
              </c15:ser>
            </c15:filteredLineSeries>
          </c:ext>
        </c:extLst>
      </c:lineChart>
      <c:dateAx>
        <c:axId val="695726192"/>
        <c:scaling>
          <c:orientation val="minMax"/>
        </c:scaling>
        <c:delete val="0"/>
        <c:axPos val="b"/>
        <c:numFmt formatCode="m&quot;月&quot;d&quot;日&quot;yyyy&quot;年&quot;"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95728816"/>
        <c:crosses val="autoZero"/>
        <c:auto val="1"/>
        <c:lblOffset val="100"/>
        <c:baseTimeUnit val="days"/>
      </c:dateAx>
      <c:valAx>
        <c:axId val="695728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95726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t>主要</a:t>
            </a:r>
            <a:r>
              <a:rPr lang="en-US" altLang="ja-JP" dirty="0"/>
              <a:t>4</a:t>
            </a:r>
            <a:r>
              <a:rPr lang="ja-JP" altLang="en-US" dirty="0"/>
              <a:t>地域の自動車販売台数前年比の推移</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Sheet2!$T$13</c:f>
              <c:strCache>
                <c:ptCount val="1"/>
                <c:pt idx="0">
                  <c:v>日本</c:v>
                </c:pt>
              </c:strCache>
            </c:strRef>
          </c:tx>
          <c:spPr>
            <a:ln w="28575" cap="rnd">
              <a:solidFill>
                <a:schemeClr val="accent1"/>
              </a:solidFill>
              <a:round/>
            </a:ln>
            <a:effectLst/>
          </c:spPr>
          <c:marker>
            <c:symbol val="none"/>
          </c:marker>
          <c:cat>
            <c:strRef>
              <c:f>Sheet2!$U$12:$AB$12</c:f>
              <c:strCache>
                <c:ptCount val="8"/>
                <c:pt idx="0">
                  <c:v>1月</c:v>
                </c:pt>
                <c:pt idx="1">
                  <c:v>2月</c:v>
                </c:pt>
                <c:pt idx="2">
                  <c:v>3月</c:v>
                </c:pt>
                <c:pt idx="3">
                  <c:v>4月</c:v>
                </c:pt>
                <c:pt idx="4">
                  <c:v>5月</c:v>
                </c:pt>
                <c:pt idx="5">
                  <c:v>6月</c:v>
                </c:pt>
                <c:pt idx="6">
                  <c:v>7月</c:v>
                </c:pt>
                <c:pt idx="7">
                  <c:v>8月</c:v>
                </c:pt>
              </c:strCache>
            </c:strRef>
          </c:cat>
          <c:val>
            <c:numRef>
              <c:f>Sheet2!$U$13:$AB$13</c:f>
              <c:numCache>
                <c:formatCode>General</c:formatCode>
                <c:ptCount val="8"/>
                <c:pt idx="0">
                  <c:v>88.9</c:v>
                </c:pt>
                <c:pt idx="1">
                  <c:v>89.3</c:v>
                </c:pt>
                <c:pt idx="2">
                  <c:v>89.8</c:v>
                </c:pt>
                <c:pt idx="3">
                  <c:v>74.5</c:v>
                </c:pt>
                <c:pt idx="4">
                  <c:v>59.8</c:v>
                </c:pt>
                <c:pt idx="5">
                  <c:v>74</c:v>
                </c:pt>
                <c:pt idx="6">
                  <c:v>79.599999999999994</c:v>
                </c:pt>
                <c:pt idx="7">
                  <c:v>81.5</c:v>
                </c:pt>
              </c:numCache>
            </c:numRef>
          </c:val>
          <c:smooth val="0"/>
          <c:extLst>
            <c:ext xmlns:c16="http://schemas.microsoft.com/office/drawing/2014/chart" uri="{C3380CC4-5D6E-409C-BE32-E72D297353CC}">
              <c16:uniqueId val="{00000000-3ADD-424D-905B-217697D9AFF1}"/>
            </c:ext>
          </c:extLst>
        </c:ser>
        <c:ser>
          <c:idx val="1"/>
          <c:order val="1"/>
          <c:tx>
            <c:strRef>
              <c:f>Sheet2!$T$14</c:f>
              <c:strCache>
                <c:ptCount val="1"/>
                <c:pt idx="0">
                  <c:v>中国</c:v>
                </c:pt>
              </c:strCache>
            </c:strRef>
          </c:tx>
          <c:spPr>
            <a:ln w="28575" cap="rnd">
              <a:solidFill>
                <a:schemeClr val="accent2"/>
              </a:solidFill>
              <a:round/>
            </a:ln>
            <a:effectLst/>
          </c:spPr>
          <c:marker>
            <c:symbol val="none"/>
          </c:marker>
          <c:cat>
            <c:strRef>
              <c:f>Sheet2!$U$12:$AB$12</c:f>
              <c:strCache>
                <c:ptCount val="8"/>
                <c:pt idx="0">
                  <c:v>1月</c:v>
                </c:pt>
                <c:pt idx="1">
                  <c:v>2月</c:v>
                </c:pt>
                <c:pt idx="2">
                  <c:v>3月</c:v>
                </c:pt>
                <c:pt idx="3">
                  <c:v>4月</c:v>
                </c:pt>
                <c:pt idx="4">
                  <c:v>5月</c:v>
                </c:pt>
                <c:pt idx="5">
                  <c:v>6月</c:v>
                </c:pt>
                <c:pt idx="6">
                  <c:v>7月</c:v>
                </c:pt>
                <c:pt idx="7">
                  <c:v>8月</c:v>
                </c:pt>
              </c:strCache>
            </c:strRef>
          </c:cat>
          <c:val>
            <c:numRef>
              <c:f>Sheet2!$U$14:$AB$14</c:f>
              <c:numCache>
                <c:formatCode>General</c:formatCode>
                <c:ptCount val="8"/>
                <c:pt idx="0">
                  <c:v>81.400000000000006</c:v>
                </c:pt>
                <c:pt idx="1">
                  <c:v>20.9</c:v>
                </c:pt>
                <c:pt idx="2">
                  <c:v>56.7</c:v>
                </c:pt>
                <c:pt idx="3">
                  <c:v>104.5</c:v>
                </c:pt>
                <c:pt idx="4">
                  <c:v>118.7</c:v>
                </c:pt>
                <c:pt idx="5">
                  <c:v>111.9</c:v>
                </c:pt>
                <c:pt idx="6">
                  <c:v>116.8</c:v>
                </c:pt>
                <c:pt idx="7">
                  <c:v>111.6</c:v>
                </c:pt>
              </c:numCache>
            </c:numRef>
          </c:val>
          <c:smooth val="0"/>
          <c:extLst>
            <c:ext xmlns:c16="http://schemas.microsoft.com/office/drawing/2014/chart" uri="{C3380CC4-5D6E-409C-BE32-E72D297353CC}">
              <c16:uniqueId val="{00000001-3ADD-424D-905B-217697D9AFF1}"/>
            </c:ext>
          </c:extLst>
        </c:ser>
        <c:ser>
          <c:idx val="2"/>
          <c:order val="2"/>
          <c:tx>
            <c:strRef>
              <c:f>Sheet2!$T$15</c:f>
              <c:strCache>
                <c:ptCount val="1"/>
                <c:pt idx="0">
                  <c:v>アメリカ</c:v>
                </c:pt>
              </c:strCache>
            </c:strRef>
          </c:tx>
          <c:spPr>
            <a:ln w="28575" cap="rnd">
              <a:solidFill>
                <a:schemeClr val="accent3"/>
              </a:solidFill>
              <a:round/>
            </a:ln>
            <a:effectLst/>
          </c:spPr>
          <c:marker>
            <c:symbol val="none"/>
          </c:marker>
          <c:cat>
            <c:strRef>
              <c:f>Sheet2!$U$12:$AB$12</c:f>
              <c:strCache>
                <c:ptCount val="8"/>
                <c:pt idx="0">
                  <c:v>1月</c:v>
                </c:pt>
                <c:pt idx="1">
                  <c:v>2月</c:v>
                </c:pt>
                <c:pt idx="2">
                  <c:v>3月</c:v>
                </c:pt>
                <c:pt idx="3">
                  <c:v>4月</c:v>
                </c:pt>
                <c:pt idx="4">
                  <c:v>5月</c:v>
                </c:pt>
                <c:pt idx="5">
                  <c:v>6月</c:v>
                </c:pt>
                <c:pt idx="6">
                  <c:v>7月</c:v>
                </c:pt>
                <c:pt idx="7">
                  <c:v>8月</c:v>
                </c:pt>
              </c:strCache>
            </c:strRef>
          </c:cat>
          <c:val>
            <c:numRef>
              <c:f>Sheet2!$U$15:$AB$15</c:f>
              <c:numCache>
                <c:formatCode>General</c:formatCode>
                <c:ptCount val="8"/>
                <c:pt idx="0">
                  <c:v>100.9</c:v>
                </c:pt>
                <c:pt idx="1">
                  <c:v>108.6</c:v>
                </c:pt>
                <c:pt idx="2">
                  <c:v>61.5</c:v>
                </c:pt>
                <c:pt idx="3">
                  <c:v>53.4</c:v>
                </c:pt>
                <c:pt idx="4">
                  <c:v>69.900000000000006</c:v>
                </c:pt>
                <c:pt idx="5">
                  <c:v>73.599999999999994</c:v>
                </c:pt>
                <c:pt idx="6">
                  <c:v>87.8</c:v>
                </c:pt>
                <c:pt idx="7">
                  <c:v>79.8</c:v>
                </c:pt>
              </c:numCache>
            </c:numRef>
          </c:val>
          <c:smooth val="0"/>
          <c:extLst>
            <c:ext xmlns:c16="http://schemas.microsoft.com/office/drawing/2014/chart" uri="{C3380CC4-5D6E-409C-BE32-E72D297353CC}">
              <c16:uniqueId val="{00000002-3ADD-424D-905B-217697D9AFF1}"/>
            </c:ext>
          </c:extLst>
        </c:ser>
        <c:ser>
          <c:idx val="3"/>
          <c:order val="3"/>
          <c:tx>
            <c:strRef>
              <c:f>Sheet2!$T$16</c:f>
              <c:strCache>
                <c:ptCount val="1"/>
                <c:pt idx="0">
                  <c:v>欧州</c:v>
                </c:pt>
              </c:strCache>
            </c:strRef>
          </c:tx>
          <c:spPr>
            <a:ln w="28575" cap="rnd">
              <a:solidFill>
                <a:schemeClr val="accent4"/>
              </a:solidFill>
              <a:round/>
            </a:ln>
            <a:effectLst/>
          </c:spPr>
          <c:marker>
            <c:symbol val="none"/>
          </c:marker>
          <c:cat>
            <c:strRef>
              <c:f>Sheet2!$U$12:$AB$12</c:f>
              <c:strCache>
                <c:ptCount val="8"/>
                <c:pt idx="0">
                  <c:v>1月</c:v>
                </c:pt>
                <c:pt idx="1">
                  <c:v>2月</c:v>
                </c:pt>
                <c:pt idx="2">
                  <c:v>3月</c:v>
                </c:pt>
                <c:pt idx="3">
                  <c:v>4月</c:v>
                </c:pt>
                <c:pt idx="4">
                  <c:v>5月</c:v>
                </c:pt>
                <c:pt idx="5">
                  <c:v>6月</c:v>
                </c:pt>
                <c:pt idx="6">
                  <c:v>7月</c:v>
                </c:pt>
                <c:pt idx="7">
                  <c:v>8月</c:v>
                </c:pt>
              </c:strCache>
            </c:strRef>
          </c:cat>
          <c:val>
            <c:numRef>
              <c:f>Sheet2!$U$16:$AB$16</c:f>
              <c:numCache>
                <c:formatCode>General</c:formatCode>
                <c:ptCount val="8"/>
                <c:pt idx="0">
                  <c:v>92.5</c:v>
                </c:pt>
                <c:pt idx="1">
                  <c:v>92.6</c:v>
                </c:pt>
                <c:pt idx="2">
                  <c:v>44.9</c:v>
                </c:pt>
                <c:pt idx="3">
                  <c:v>23.7</c:v>
                </c:pt>
                <c:pt idx="4">
                  <c:v>47.7</c:v>
                </c:pt>
                <c:pt idx="5">
                  <c:v>77.7</c:v>
                </c:pt>
                <c:pt idx="6">
                  <c:v>94.3</c:v>
                </c:pt>
                <c:pt idx="7">
                  <c:v>81.099999999999994</c:v>
                </c:pt>
              </c:numCache>
            </c:numRef>
          </c:val>
          <c:smooth val="0"/>
          <c:extLst>
            <c:ext xmlns:c16="http://schemas.microsoft.com/office/drawing/2014/chart" uri="{C3380CC4-5D6E-409C-BE32-E72D297353CC}">
              <c16:uniqueId val="{00000003-3ADD-424D-905B-217697D9AFF1}"/>
            </c:ext>
          </c:extLst>
        </c:ser>
        <c:dLbls>
          <c:showLegendKey val="0"/>
          <c:showVal val="0"/>
          <c:showCatName val="0"/>
          <c:showSerName val="0"/>
          <c:showPercent val="0"/>
          <c:showBubbleSize val="0"/>
        </c:dLbls>
        <c:smooth val="0"/>
        <c:axId val="547003016"/>
        <c:axId val="547006624"/>
      </c:lineChart>
      <c:catAx>
        <c:axId val="547003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47006624"/>
        <c:crosses val="autoZero"/>
        <c:auto val="1"/>
        <c:lblAlgn val="ctr"/>
        <c:lblOffset val="100"/>
        <c:noMultiLvlLbl val="0"/>
      </c:catAx>
      <c:valAx>
        <c:axId val="547006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47003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鉄道会社</a:t>
            </a:r>
            <a:endParaRPr lang="en-US" altLang="ja-JP"/>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Sheet2!$C$1</c:f>
              <c:strCache>
                <c:ptCount val="1"/>
                <c:pt idx="0">
                  <c:v>JR東日本企業成長率</c:v>
                </c:pt>
              </c:strCache>
            </c:strRef>
          </c:tx>
          <c:spPr>
            <a:ln w="28575" cap="rnd">
              <a:solidFill>
                <a:schemeClr val="accent1"/>
              </a:solidFill>
              <a:round/>
            </a:ln>
            <a:effectLst/>
          </c:spPr>
          <c:marker>
            <c:symbol val="none"/>
          </c:marker>
          <c:cat>
            <c:numRef>
              <c:f>Sheet2!$A$2:$A$161</c:f>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f>Sheet2!$C$2:$C$161</c:f>
              <c:numCache>
                <c:formatCode>General</c:formatCode>
                <c:ptCount val="160"/>
                <c:pt idx="0">
                  <c:v>4.1422747834315163E-3</c:v>
                </c:pt>
                <c:pt idx="1">
                  <c:v>3.0168574195230122E-3</c:v>
                </c:pt>
                <c:pt idx="2">
                  <c:v>4.2269638574083078E-3</c:v>
                </c:pt>
                <c:pt idx="3">
                  <c:v>2.8045269188639466E-3</c:v>
                </c:pt>
                <c:pt idx="4">
                  <c:v>2.5158281329406566E-3</c:v>
                </c:pt>
                <c:pt idx="5">
                  <c:v>2.3677645669732024E-3</c:v>
                </c:pt>
                <c:pt idx="6">
                  <c:v>2.466508679721886E-3</c:v>
                </c:pt>
                <c:pt idx="7">
                  <c:v>2.335690698580853E-3</c:v>
                </c:pt>
                <c:pt idx="8">
                  <c:v>2.0508310724529004E-3</c:v>
                </c:pt>
                <c:pt idx="9">
                  <c:v>2.0898637050706802E-3</c:v>
                </c:pt>
                <c:pt idx="10">
                  <c:v>2.6315305908612215E-3</c:v>
                </c:pt>
                <c:pt idx="11">
                  <c:v>2.3652375073099567E-3</c:v>
                </c:pt>
                <c:pt idx="12">
                  <c:v>3.0121492826702674E-3</c:v>
                </c:pt>
                <c:pt idx="13">
                  <c:v>2.5723912523790745E-3</c:v>
                </c:pt>
                <c:pt idx="14">
                  <c:v>5.6956884636269441E-3</c:v>
                </c:pt>
                <c:pt idx="15">
                  <c:v>5.4185558606522745E-3</c:v>
                </c:pt>
                <c:pt idx="16">
                  <c:v>4.0070707243901865E-3</c:v>
                </c:pt>
                <c:pt idx="17">
                  <c:v>5.5070417780076755E-3</c:v>
                </c:pt>
                <c:pt idx="18">
                  <c:v>5.2902270874085238E-3</c:v>
                </c:pt>
                <c:pt idx="19">
                  <c:v>6.9359679405151323E-3</c:v>
                </c:pt>
                <c:pt idx="20">
                  <c:v>5.3669536127162994E-3</c:v>
                </c:pt>
                <c:pt idx="21">
                  <c:v>4.3287772809976139E-3</c:v>
                </c:pt>
                <c:pt idx="22">
                  <c:v>4.3515083068921788E-3</c:v>
                </c:pt>
                <c:pt idx="23">
                  <c:v>4.2753528058508813E-3</c:v>
                </c:pt>
                <c:pt idx="24">
                  <c:v>4.9600182852918562E-3</c:v>
                </c:pt>
                <c:pt idx="25">
                  <c:v>4.0275177169108046E-3</c:v>
                </c:pt>
                <c:pt idx="26">
                  <c:v>3.9777248988370571E-3</c:v>
                </c:pt>
                <c:pt idx="27">
                  <c:v>4.373356352001089E-3</c:v>
                </c:pt>
                <c:pt idx="28">
                  <c:v>4.537436589841677E-3</c:v>
                </c:pt>
                <c:pt idx="29">
                  <c:v>6.0492534830450381E-3</c:v>
                </c:pt>
                <c:pt idx="30">
                  <c:v>5.3645251756154E-3</c:v>
                </c:pt>
                <c:pt idx="31">
                  <c:v>5.7829511172524037E-3</c:v>
                </c:pt>
                <c:pt idx="32">
                  <c:v>7.2721181611883857E-3</c:v>
                </c:pt>
                <c:pt idx="33">
                  <c:v>1.5994456002207415E-2</c:v>
                </c:pt>
                <c:pt idx="34">
                  <c:v>2.3169767953714587E-2</c:v>
                </c:pt>
                <c:pt idx="35">
                  <c:v>3.4250651877599937E-2</c:v>
                </c:pt>
                <c:pt idx="36">
                  <c:v>7.4023454523849189E-2</c:v>
                </c:pt>
                <c:pt idx="37">
                  <c:v>6.2138739021002656E-2</c:v>
                </c:pt>
                <c:pt idx="38">
                  <c:v>5.8433053333170497E-2</c:v>
                </c:pt>
                <c:pt idx="39">
                  <c:v>4.2982250209112664E-2</c:v>
                </c:pt>
                <c:pt idx="40">
                  <c:v>2.7173406352149057E-2</c:v>
                </c:pt>
                <c:pt idx="41">
                  <c:v>5.4912393937755669E-2</c:v>
                </c:pt>
                <c:pt idx="42">
                  <c:v>0.10110267439297684</c:v>
                </c:pt>
                <c:pt idx="43">
                  <c:v>8.5508807740219017E-2</c:v>
                </c:pt>
                <c:pt idx="44">
                  <c:v>9.4788547321921102E-2</c:v>
                </c:pt>
                <c:pt idx="45">
                  <c:v>0.11482372127520352</c:v>
                </c:pt>
                <c:pt idx="46">
                  <c:v>0.12291623532387283</c:v>
                </c:pt>
                <c:pt idx="47">
                  <c:v>0.15400452634131484</c:v>
                </c:pt>
                <c:pt idx="48">
                  <c:v>0.13081400920090583</c:v>
                </c:pt>
                <c:pt idx="49">
                  <c:v>0.12461203271236419</c:v>
                </c:pt>
                <c:pt idx="50">
                  <c:v>0.1309843059652816</c:v>
                </c:pt>
                <c:pt idx="51">
                  <c:v>0.11703905316260124</c:v>
                </c:pt>
                <c:pt idx="52">
                  <c:v>8.4977659892079033E-2</c:v>
                </c:pt>
                <c:pt idx="53">
                  <c:v>9.2551420003760307E-2</c:v>
                </c:pt>
                <c:pt idx="54">
                  <c:v>0.11670675388091034</c:v>
                </c:pt>
                <c:pt idx="55">
                  <c:v>0.10471854204731988</c:v>
                </c:pt>
                <c:pt idx="56">
                  <c:v>0.11750834555409242</c:v>
                </c:pt>
                <c:pt idx="57">
                  <c:v>0.10238447023818059</c:v>
                </c:pt>
                <c:pt idx="58">
                  <c:v>0.11146923795941868</c:v>
                </c:pt>
                <c:pt idx="59">
                  <c:v>0.1052746473391676</c:v>
                </c:pt>
                <c:pt idx="60">
                  <c:v>9.9347855002237875E-2</c:v>
                </c:pt>
                <c:pt idx="61">
                  <c:v>7.562976886292086E-2</c:v>
                </c:pt>
                <c:pt idx="62">
                  <c:v>6.8272810708037243E-2</c:v>
                </c:pt>
                <c:pt idx="63">
                  <c:v>7.0063016242125839E-2</c:v>
                </c:pt>
                <c:pt idx="64">
                  <c:v>6.6215232711793068E-2</c:v>
                </c:pt>
                <c:pt idx="65">
                  <c:v>6.7881616030242467E-2</c:v>
                </c:pt>
                <c:pt idx="66">
                  <c:v>7.4582266475831202E-2</c:v>
                </c:pt>
                <c:pt idx="67">
                  <c:v>5.4140731347538884E-2</c:v>
                </c:pt>
                <c:pt idx="68">
                  <c:v>5.0109678835370541E-2</c:v>
                </c:pt>
                <c:pt idx="69">
                  <c:v>6.1833052189793132E-2</c:v>
                </c:pt>
                <c:pt idx="70">
                  <c:v>5.8016100256871331E-2</c:v>
                </c:pt>
                <c:pt idx="71">
                  <c:v>5.8635512581134752E-2</c:v>
                </c:pt>
                <c:pt idx="72">
                  <c:v>7.006064259117166E-2</c:v>
                </c:pt>
                <c:pt idx="73">
                  <c:v>7.3658646029471891E-2</c:v>
                </c:pt>
                <c:pt idx="74">
                  <c:v>5.8696309232698259E-2</c:v>
                </c:pt>
                <c:pt idx="75">
                  <c:v>6.3128624774180631E-2</c:v>
                </c:pt>
                <c:pt idx="76">
                  <c:v>4.7897971892982859E-2</c:v>
                </c:pt>
                <c:pt idx="77">
                  <c:v>4.435925654389717E-2</c:v>
                </c:pt>
                <c:pt idx="78">
                  <c:v>4.1551559545482918E-2</c:v>
                </c:pt>
                <c:pt idx="79">
                  <c:v>7.4576580022821526E-2</c:v>
                </c:pt>
                <c:pt idx="80">
                  <c:v>5.7111594031691623E-2</c:v>
                </c:pt>
                <c:pt idx="81">
                  <c:v>3.9157709892502626E-2</c:v>
                </c:pt>
                <c:pt idx="82">
                  <c:v>2.8397576406296629E-2</c:v>
                </c:pt>
                <c:pt idx="83">
                  <c:v>3.2355635679892289E-2</c:v>
                </c:pt>
                <c:pt idx="84">
                  <c:v>3.3523476850591184E-2</c:v>
                </c:pt>
                <c:pt idx="85">
                  <c:v>5.0117057665622362E-2</c:v>
                </c:pt>
                <c:pt idx="86">
                  <c:v>4.4057602127124347E-2</c:v>
                </c:pt>
                <c:pt idx="87">
                  <c:v>4.0482701961479697E-2</c:v>
                </c:pt>
                <c:pt idx="88">
                  <c:v>3.2420463039536211E-2</c:v>
                </c:pt>
                <c:pt idx="89">
                  <c:v>2.8793137093824209E-2</c:v>
                </c:pt>
                <c:pt idx="90">
                  <c:v>2.9217354159449812E-2</c:v>
                </c:pt>
                <c:pt idx="91">
                  <c:v>3.7180912066509447E-2</c:v>
                </c:pt>
                <c:pt idx="92">
                  <c:v>2.7499876424986962E-2</c:v>
                </c:pt>
                <c:pt idx="93">
                  <c:v>2.2311348077946012E-2</c:v>
                </c:pt>
                <c:pt idx="94">
                  <c:v>2.4320592637904259E-2</c:v>
                </c:pt>
                <c:pt idx="95">
                  <c:v>2.4531159718080051E-2</c:v>
                </c:pt>
                <c:pt idx="96">
                  <c:v>2.523085461277454E-2</c:v>
                </c:pt>
                <c:pt idx="97">
                  <c:v>2.6759626923237956E-2</c:v>
                </c:pt>
                <c:pt idx="98">
                  <c:v>2.4541586398637089E-2</c:v>
                </c:pt>
                <c:pt idx="99">
                  <c:v>2.3743955744142144E-2</c:v>
                </c:pt>
                <c:pt idx="100">
                  <c:v>2.4944975298163558E-2</c:v>
                </c:pt>
                <c:pt idx="101">
                  <c:v>1.9955838729135485E-2</c:v>
                </c:pt>
                <c:pt idx="102">
                  <c:v>1.8829587031515518E-2</c:v>
                </c:pt>
                <c:pt idx="103">
                  <c:v>1.9600056462378709E-2</c:v>
                </c:pt>
                <c:pt idx="104">
                  <c:v>2.2313968246461431E-2</c:v>
                </c:pt>
                <c:pt idx="105">
                  <c:v>3.0751366437707584E-2</c:v>
                </c:pt>
                <c:pt idx="106">
                  <c:v>4.1801088809774442E-2</c:v>
                </c:pt>
                <c:pt idx="107">
                  <c:v>6.5052465276884686E-2</c:v>
                </c:pt>
                <c:pt idx="108">
                  <c:v>4.431033293004568E-2</c:v>
                </c:pt>
                <c:pt idx="109">
                  <c:v>4.3915404327056068E-2</c:v>
                </c:pt>
                <c:pt idx="110">
                  <c:v>4.4662164365319321E-2</c:v>
                </c:pt>
                <c:pt idx="111">
                  <c:v>3.7083197394360667E-2</c:v>
                </c:pt>
                <c:pt idx="112">
                  <c:v>4.0954119249121096E-2</c:v>
                </c:pt>
                <c:pt idx="113">
                  <c:v>3.3624527242317161E-2</c:v>
                </c:pt>
                <c:pt idx="114">
                  <c:v>3.3268619114849102E-2</c:v>
                </c:pt>
                <c:pt idx="115">
                  <c:v>4.3424398774653226E-2</c:v>
                </c:pt>
                <c:pt idx="116">
                  <c:v>3.5152906450226944E-2</c:v>
                </c:pt>
                <c:pt idx="117">
                  <c:v>4.9893507576148938E-2</c:v>
                </c:pt>
                <c:pt idx="118">
                  <c:v>4.1869810287959844E-2</c:v>
                </c:pt>
                <c:pt idx="119">
                  <c:v>3.9881426526998172E-2</c:v>
                </c:pt>
                <c:pt idx="120">
                  <c:v>3.3750471759853531E-2</c:v>
                </c:pt>
                <c:pt idx="121">
                  <c:v>2.7167165274794545E-2</c:v>
                </c:pt>
                <c:pt idx="122">
                  <c:v>2.1578016366209804E-2</c:v>
                </c:pt>
                <c:pt idx="123">
                  <c:v>2.580520137853622E-2</c:v>
                </c:pt>
                <c:pt idx="124">
                  <c:v>2.827406424032048E-2</c:v>
                </c:pt>
                <c:pt idx="125">
                  <c:v>3.0442510699198358E-2</c:v>
                </c:pt>
                <c:pt idx="126">
                  <c:v>3.3257934887858061E-2</c:v>
                </c:pt>
                <c:pt idx="127">
                  <c:v>2.8623057427278633E-2</c:v>
                </c:pt>
                <c:pt idx="128">
                  <c:v>3.1601916032449696E-2</c:v>
                </c:pt>
                <c:pt idx="129">
                  <c:v>2.6758005824054049E-2</c:v>
                </c:pt>
                <c:pt idx="130">
                  <c:v>2.6829837278476414E-2</c:v>
                </c:pt>
                <c:pt idx="131">
                  <c:v>2.5895526316862063E-2</c:v>
                </c:pt>
                <c:pt idx="132">
                  <c:v>2.7063736344193946E-2</c:v>
                </c:pt>
                <c:pt idx="133">
                  <c:v>2.399115782203378E-2</c:v>
                </c:pt>
                <c:pt idx="134">
                  <c:v>2.6750941646193915E-2</c:v>
                </c:pt>
                <c:pt idx="135">
                  <c:v>2.9712838667073881E-2</c:v>
                </c:pt>
                <c:pt idx="136">
                  <c:v>2.8706906185382144E-2</c:v>
                </c:pt>
                <c:pt idx="137">
                  <c:v>3.703936993988878E-2</c:v>
                </c:pt>
                <c:pt idx="138">
                  <c:v>3.8581492067347394E-2</c:v>
                </c:pt>
                <c:pt idx="139">
                  <c:v>5.4498611531264389E-2</c:v>
                </c:pt>
                <c:pt idx="140">
                  <c:v>4.9214655103614856E-2</c:v>
                </c:pt>
                <c:pt idx="141">
                  <c:v>3.3293268234314485E-2</c:v>
                </c:pt>
                <c:pt idx="142">
                  <c:v>3.6147413720884626E-2</c:v>
                </c:pt>
                <c:pt idx="143">
                  <c:v>3.7884698526268218E-2</c:v>
                </c:pt>
                <c:pt idx="144">
                  <c:v>3.6176577281825495E-2</c:v>
                </c:pt>
                <c:pt idx="145">
                  <c:v>3.152215411650193E-2</c:v>
                </c:pt>
                <c:pt idx="146">
                  <c:v>2.9659994781888334E-2</c:v>
                </c:pt>
                <c:pt idx="147">
                  <c:v>2.9276781623686188E-2</c:v>
                </c:pt>
                <c:pt idx="148">
                  <c:v>2.9346769076379019E-2</c:v>
                </c:pt>
                <c:pt idx="149">
                  <c:v>3.3797912457605966E-2</c:v>
                </c:pt>
                <c:pt idx="150">
                  <c:v>3.1861917936029049E-2</c:v>
                </c:pt>
                <c:pt idx="151">
                  <c:v>3.0127212664389579E-2</c:v>
                </c:pt>
                <c:pt idx="152">
                  <c:v>3.3455872402485411E-2</c:v>
                </c:pt>
                <c:pt idx="153">
                  <c:v>2.9401537421206103E-2</c:v>
                </c:pt>
                <c:pt idx="154">
                  <c:v>3.1461277981461144E-2</c:v>
                </c:pt>
                <c:pt idx="155">
                  <c:v>2.8114751991898928E-2</c:v>
                </c:pt>
                <c:pt idx="156">
                  <c:v>2.9875281442057949E-2</c:v>
                </c:pt>
                <c:pt idx="157">
                  <c:v>3.3409299915515389E-2</c:v>
                </c:pt>
                <c:pt idx="158">
                  <c:v>4.1583330493844675E-2</c:v>
                </c:pt>
                <c:pt idx="159">
                  <c:v>3.147383916286111E-2</c:v>
                </c:pt>
              </c:numCache>
            </c:numRef>
          </c:val>
          <c:smooth val="0"/>
          <c:extLst>
            <c:ext xmlns:c16="http://schemas.microsoft.com/office/drawing/2014/chart" uri="{C3380CC4-5D6E-409C-BE32-E72D297353CC}">
              <c16:uniqueId val="{00000000-8CEA-4EBE-9F43-DE7EAB5E5772}"/>
            </c:ext>
          </c:extLst>
        </c:ser>
        <c:ser>
          <c:idx val="1"/>
          <c:order val="1"/>
          <c:tx>
            <c:strRef>
              <c:f>Sheet2!$E$1</c:f>
              <c:strCache>
                <c:ptCount val="1"/>
                <c:pt idx="0">
                  <c:v>JR西日本企業成長率</c:v>
                </c:pt>
              </c:strCache>
            </c:strRef>
          </c:tx>
          <c:spPr>
            <a:ln w="28575" cap="rnd">
              <a:solidFill>
                <a:schemeClr val="accent2"/>
              </a:solidFill>
              <a:round/>
            </a:ln>
            <a:effectLst/>
          </c:spPr>
          <c:marker>
            <c:symbol val="none"/>
          </c:marker>
          <c:cat>
            <c:numRef>
              <c:f>Sheet2!$A$2:$A$161</c:f>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f>Sheet2!$E$2:$E$161</c:f>
              <c:numCache>
                <c:formatCode>General</c:formatCode>
                <c:ptCount val="160"/>
                <c:pt idx="0">
                  <c:v>1.0703200802403858E-3</c:v>
                </c:pt>
                <c:pt idx="1">
                  <c:v>7.4157947462046231E-4</c:v>
                </c:pt>
                <c:pt idx="2">
                  <c:v>1.0881304758163513E-3</c:v>
                </c:pt>
                <c:pt idx="3">
                  <c:v>7.2638091845774388E-4</c:v>
                </c:pt>
                <c:pt idx="4">
                  <c:v>6.8312976698853593E-4</c:v>
                </c:pt>
                <c:pt idx="5">
                  <c:v>6.6538276948523395E-4</c:v>
                </c:pt>
                <c:pt idx="6">
                  <c:v>7.0603588321707992E-4</c:v>
                </c:pt>
                <c:pt idx="7">
                  <c:v>6.7405017647920488E-4</c:v>
                </c:pt>
                <c:pt idx="8">
                  <c:v>6.1487545211488727E-4</c:v>
                </c:pt>
                <c:pt idx="9">
                  <c:v>6.0854165436098953E-4</c:v>
                </c:pt>
                <c:pt idx="10">
                  <c:v>7.4975290575879816E-4</c:v>
                </c:pt>
                <c:pt idx="11">
                  <c:v>6.9134886666449955E-4</c:v>
                </c:pt>
                <c:pt idx="12">
                  <c:v>8.7465163343327919E-4</c:v>
                </c:pt>
                <c:pt idx="13">
                  <c:v>7.5984120457212251E-4</c:v>
                </c:pt>
                <c:pt idx="14">
                  <c:v>1.6697031213084453E-3</c:v>
                </c:pt>
                <c:pt idx="15">
                  <c:v>1.61562943028597E-3</c:v>
                </c:pt>
                <c:pt idx="16">
                  <c:v>1.2184899337259942E-3</c:v>
                </c:pt>
                <c:pt idx="17">
                  <c:v>1.5808911193101332E-3</c:v>
                </c:pt>
                <c:pt idx="18">
                  <c:v>1.442468420002315E-3</c:v>
                </c:pt>
                <c:pt idx="19">
                  <c:v>2.1604373614259446E-3</c:v>
                </c:pt>
                <c:pt idx="20">
                  <c:v>1.4990960127666019E-3</c:v>
                </c:pt>
                <c:pt idx="21">
                  <c:v>1.2733509471350769E-3</c:v>
                </c:pt>
                <c:pt idx="22">
                  <c:v>1.2363176106924207E-3</c:v>
                </c:pt>
                <c:pt idx="23">
                  <c:v>1.1853363174108265E-3</c:v>
                </c:pt>
                <c:pt idx="24">
                  <c:v>1.4319887700280269E-3</c:v>
                </c:pt>
                <c:pt idx="25">
                  <c:v>1.1215782067538723E-3</c:v>
                </c:pt>
                <c:pt idx="26">
                  <c:v>1.0815597931486656E-3</c:v>
                </c:pt>
                <c:pt idx="27">
                  <c:v>1.1919904109716161E-3</c:v>
                </c:pt>
                <c:pt idx="28">
                  <c:v>1.18916332776612E-3</c:v>
                </c:pt>
                <c:pt idx="29">
                  <c:v>1.569990677692312E-3</c:v>
                </c:pt>
                <c:pt idx="30">
                  <c:v>1.4184057603529516E-3</c:v>
                </c:pt>
                <c:pt idx="31">
                  <c:v>1.5581494374361381E-3</c:v>
                </c:pt>
                <c:pt idx="32">
                  <c:v>2.1331077275834557E-3</c:v>
                </c:pt>
                <c:pt idx="33">
                  <c:v>5.3096243160204023E-3</c:v>
                </c:pt>
                <c:pt idx="34">
                  <c:v>8.5797985664792936E-3</c:v>
                </c:pt>
                <c:pt idx="35">
                  <c:v>1.3590226040503786E-2</c:v>
                </c:pt>
                <c:pt idx="36">
                  <c:v>3.6783358088504678E-2</c:v>
                </c:pt>
                <c:pt idx="37">
                  <c:v>2.842694861306708E-2</c:v>
                </c:pt>
                <c:pt idx="38">
                  <c:v>2.6478489731321789E-2</c:v>
                </c:pt>
                <c:pt idx="39">
                  <c:v>1.8470229867199817E-2</c:v>
                </c:pt>
                <c:pt idx="40">
                  <c:v>1.1440122041237963E-2</c:v>
                </c:pt>
                <c:pt idx="41">
                  <c:v>2.780630171681879E-2</c:v>
                </c:pt>
                <c:pt idx="42">
                  <c:v>6.1756875380134003E-2</c:v>
                </c:pt>
                <c:pt idx="43">
                  <c:v>5.1693814251421846E-2</c:v>
                </c:pt>
                <c:pt idx="44">
                  <c:v>6.208752072380673E-2</c:v>
                </c:pt>
                <c:pt idx="45">
                  <c:v>7.5916970848405943E-2</c:v>
                </c:pt>
                <c:pt idx="46">
                  <c:v>8.3916325627276966E-2</c:v>
                </c:pt>
                <c:pt idx="47">
                  <c:v>0.11145176045854104</c:v>
                </c:pt>
                <c:pt idx="48">
                  <c:v>9.5951255425825832E-2</c:v>
                </c:pt>
                <c:pt idx="49">
                  <c:v>9.1723434088916297E-2</c:v>
                </c:pt>
                <c:pt idx="50">
                  <c:v>8.4197363486916033E-2</c:v>
                </c:pt>
                <c:pt idx="51">
                  <c:v>7.4154894012609468E-2</c:v>
                </c:pt>
                <c:pt idx="52">
                  <c:v>5.243089831577135E-2</c:v>
                </c:pt>
                <c:pt idx="53">
                  <c:v>5.2344671903597657E-2</c:v>
                </c:pt>
                <c:pt idx="54">
                  <c:v>6.9179576813272678E-2</c:v>
                </c:pt>
                <c:pt idx="55">
                  <c:v>5.8506038185324891E-2</c:v>
                </c:pt>
                <c:pt idx="56">
                  <c:v>6.9177526058082972E-2</c:v>
                </c:pt>
                <c:pt idx="57">
                  <c:v>5.7506697869914025E-2</c:v>
                </c:pt>
                <c:pt idx="58">
                  <c:v>6.1399457802270817E-2</c:v>
                </c:pt>
                <c:pt idx="59">
                  <c:v>5.6317750508023394E-2</c:v>
                </c:pt>
                <c:pt idx="60">
                  <c:v>5.132039190820966E-2</c:v>
                </c:pt>
                <c:pt idx="61">
                  <c:v>3.6579741690696735E-2</c:v>
                </c:pt>
                <c:pt idx="62">
                  <c:v>3.2854725661004718E-2</c:v>
                </c:pt>
                <c:pt idx="63">
                  <c:v>3.5984797307304299E-2</c:v>
                </c:pt>
                <c:pt idx="64">
                  <c:v>3.6028311006637288E-2</c:v>
                </c:pt>
                <c:pt idx="65">
                  <c:v>3.7043710391294955E-2</c:v>
                </c:pt>
                <c:pt idx="66">
                  <c:v>4.4293138064716811E-2</c:v>
                </c:pt>
                <c:pt idx="67">
                  <c:v>3.1289681458311153E-2</c:v>
                </c:pt>
                <c:pt idx="68">
                  <c:v>2.8884340965374768E-2</c:v>
                </c:pt>
                <c:pt idx="69">
                  <c:v>3.8401074454693665E-2</c:v>
                </c:pt>
                <c:pt idx="70">
                  <c:v>3.5182145229720727E-2</c:v>
                </c:pt>
                <c:pt idx="71">
                  <c:v>3.6161819802780659E-2</c:v>
                </c:pt>
                <c:pt idx="72">
                  <c:v>4.4048331228024824E-2</c:v>
                </c:pt>
                <c:pt idx="73">
                  <c:v>4.5769029502869131E-2</c:v>
                </c:pt>
                <c:pt idx="74">
                  <c:v>3.4647333422826825E-2</c:v>
                </c:pt>
                <c:pt idx="75">
                  <c:v>3.8427191098940272E-2</c:v>
                </c:pt>
                <c:pt idx="76">
                  <c:v>2.9568661396505071E-2</c:v>
                </c:pt>
                <c:pt idx="77">
                  <c:v>2.7188749674272036E-2</c:v>
                </c:pt>
                <c:pt idx="78">
                  <c:v>2.2890054974893558E-2</c:v>
                </c:pt>
                <c:pt idx="79">
                  <c:v>4.9099316511028709E-2</c:v>
                </c:pt>
                <c:pt idx="80">
                  <c:v>3.8211169938650348E-2</c:v>
                </c:pt>
                <c:pt idx="81">
                  <c:v>2.5081726993718436E-2</c:v>
                </c:pt>
                <c:pt idx="82">
                  <c:v>1.6713128721311695E-2</c:v>
                </c:pt>
                <c:pt idx="83">
                  <c:v>1.9292393809929122E-2</c:v>
                </c:pt>
                <c:pt idx="84">
                  <c:v>2.1196148315335638E-2</c:v>
                </c:pt>
                <c:pt idx="85">
                  <c:v>3.1692054448928558E-2</c:v>
                </c:pt>
                <c:pt idx="86">
                  <c:v>2.7558553032618519E-2</c:v>
                </c:pt>
                <c:pt idx="87">
                  <c:v>2.6096429819093225E-2</c:v>
                </c:pt>
                <c:pt idx="88">
                  <c:v>2.122837011244158E-2</c:v>
                </c:pt>
                <c:pt idx="89">
                  <c:v>1.8667513715961169E-2</c:v>
                </c:pt>
                <c:pt idx="90">
                  <c:v>1.8544096521801195E-2</c:v>
                </c:pt>
                <c:pt idx="91">
                  <c:v>2.254450080491343E-2</c:v>
                </c:pt>
                <c:pt idx="92">
                  <c:v>1.5962939271181652E-2</c:v>
                </c:pt>
                <c:pt idx="93">
                  <c:v>1.1045834827701849E-2</c:v>
                </c:pt>
                <c:pt idx="94">
                  <c:v>1.25364792597502E-2</c:v>
                </c:pt>
                <c:pt idx="95">
                  <c:v>1.3123100865376356E-2</c:v>
                </c:pt>
                <c:pt idx="96">
                  <c:v>1.4451044811766544E-2</c:v>
                </c:pt>
                <c:pt idx="97">
                  <c:v>1.5414632368742867E-2</c:v>
                </c:pt>
                <c:pt idx="98">
                  <c:v>1.4458635253481239E-2</c:v>
                </c:pt>
                <c:pt idx="99">
                  <c:v>1.4262446916384262E-2</c:v>
                </c:pt>
                <c:pt idx="100">
                  <c:v>1.6006730821069667E-2</c:v>
                </c:pt>
                <c:pt idx="101">
                  <c:v>1.3467471470551879E-2</c:v>
                </c:pt>
                <c:pt idx="102">
                  <c:v>1.1918906831851468E-2</c:v>
                </c:pt>
                <c:pt idx="103">
                  <c:v>1.2518694449641588E-2</c:v>
                </c:pt>
                <c:pt idx="104">
                  <c:v>1.4517755422890369E-2</c:v>
                </c:pt>
                <c:pt idx="105">
                  <c:v>2.0555002435585949E-2</c:v>
                </c:pt>
                <c:pt idx="106">
                  <c:v>2.8505869317603145E-2</c:v>
                </c:pt>
                <c:pt idx="107">
                  <c:v>4.4837521673957811E-2</c:v>
                </c:pt>
                <c:pt idx="108">
                  <c:v>2.9439422846273836E-2</c:v>
                </c:pt>
                <c:pt idx="109">
                  <c:v>2.9286150076575368E-2</c:v>
                </c:pt>
                <c:pt idx="110">
                  <c:v>3.1121610398460512E-2</c:v>
                </c:pt>
                <c:pt idx="111">
                  <c:v>2.512843516877462E-2</c:v>
                </c:pt>
                <c:pt idx="112">
                  <c:v>2.7876982723604893E-2</c:v>
                </c:pt>
                <c:pt idx="113">
                  <c:v>2.2707711170663211E-2</c:v>
                </c:pt>
                <c:pt idx="114">
                  <c:v>2.0857820177575079E-2</c:v>
                </c:pt>
                <c:pt idx="115">
                  <c:v>2.796859860063711E-2</c:v>
                </c:pt>
                <c:pt idx="116">
                  <c:v>2.2700048309234565E-2</c:v>
                </c:pt>
                <c:pt idx="117">
                  <c:v>3.2420022364242337E-2</c:v>
                </c:pt>
                <c:pt idx="118">
                  <c:v>2.8272638670042045E-2</c:v>
                </c:pt>
                <c:pt idx="119">
                  <c:v>2.7143819872380862E-2</c:v>
                </c:pt>
                <c:pt idx="120">
                  <c:v>2.3081738108730272E-2</c:v>
                </c:pt>
                <c:pt idx="121">
                  <c:v>1.9382192904606996E-2</c:v>
                </c:pt>
                <c:pt idx="122">
                  <c:v>1.6091672656653327E-2</c:v>
                </c:pt>
                <c:pt idx="123">
                  <c:v>2.0092023585867216E-2</c:v>
                </c:pt>
                <c:pt idx="124">
                  <c:v>2.1731034971701882E-2</c:v>
                </c:pt>
                <c:pt idx="125">
                  <c:v>2.4433436427994691E-2</c:v>
                </c:pt>
                <c:pt idx="126">
                  <c:v>2.8182112073248115E-2</c:v>
                </c:pt>
                <c:pt idx="127">
                  <c:v>2.523811347842082E-2</c:v>
                </c:pt>
                <c:pt idx="128">
                  <c:v>2.9136043140229394E-2</c:v>
                </c:pt>
                <c:pt idx="129">
                  <c:v>2.4798129713508692E-2</c:v>
                </c:pt>
                <c:pt idx="130">
                  <c:v>2.2458300356963716E-2</c:v>
                </c:pt>
                <c:pt idx="131">
                  <c:v>2.29618437362798E-2</c:v>
                </c:pt>
                <c:pt idx="132">
                  <c:v>2.4165879821245007E-2</c:v>
                </c:pt>
                <c:pt idx="133">
                  <c:v>2.2754467083013315E-2</c:v>
                </c:pt>
                <c:pt idx="134">
                  <c:v>2.4378830420643167E-2</c:v>
                </c:pt>
                <c:pt idx="135">
                  <c:v>2.764133810168647E-2</c:v>
                </c:pt>
                <c:pt idx="136">
                  <c:v>2.7461659892383965E-2</c:v>
                </c:pt>
                <c:pt idx="137">
                  <c:v>3.4510236932152639E-2</c:v>
                </c:pt>
                <c:pt idx="138">
                  <c:v>3.5719742995498772E-2</c:v>
                </c:pt>
                <c:pt idx="139">
                  <c:v>4.8773535874042595E-2</c:v>
                </c:pt>
                <c:pt idx="140">
                  <c:v>4.4390971287217543E-2</c:v>
                </c:pt>
                <c:pt idx="141">
                  <c:v>3.0089567320166353E-2</c:v>
                </c:pt>
                <c:pt idx="142">
                  <c:v>3.2659938571325792E-2</c:v>
                </c:pt>
                <c:pt idx="143">
                  <c:v>3.3915003973327057E-2</c:v>
                </c:pt>
                <c:pt idx="144">
                  <c:v>3.1602666442620012E-2</c:v>
                </c:pt>
                <c:pt idx="145">
                  <c:v>2.6083492294754575E-2</c:v>
                </c:pt>
                <c:pt idx="146">
                  <c:v>2.5679804149660448E-2</c:v>
                </c:pt>
                <c:pt idx="147">
                  <c:v>2.5294285362316281E-2</c:v>
                </c:pt>
                <c:pt idx="148">
                  <c:v>2.3797108185534859E-2</c:v>
                </c:pt>
                <c:pt idx="149">
                  <c:v>2.7190108256990128E-2</c:v>
                </c:pt>
                <c:pt idx="150">
                  <c:v>2.5503547613333767E-2</c:v>
                </c:pt>
                <c:pt idx="151">
                  <c:v>2.5116036223109772E-2</c:v>
                </c:pt>
                <c:pt idx="152">
                  <c:v>2.7700180346009406E-2</c:v>
                </c:pt>
                <c:pt idx="153">
                  <c:v>2.3999991923241804E-2</c:v>
                </c:pt>
                <c:pt idx="154">
                  <c:v>2.4893168220689089E-2</c:v>
                </c:pt>
                <c:pt idx="155">
                  <c:v>2.2065311266496631E-2</c:v>
                </c:pt>
                <c:pt idx="156">
                  <c:v>2.380220425978204E-2</c:v>
                </c:pt>
                <c:pt idx="157">
                  <c:v>2.6202796465281963E-2</c:v>
                </c:pt>
                <c:pt idx="158">
                  <c:v>3.1062402058062814E-2</c:v>
                </c:pt>
                <c:pt idx="159">
                  <c:v>2.2461705023851777E-2</c:v>
                </c:pt>
              </c:numCache>
            </c:numRef>
          </c:val>
          <c:smooth val="0"/>
          <c:extLst>
            <c:ext xmlns:c16="http://schemas.microsoft.com/office/drawing/2014/chart" uri="{C3380CC4-5D6E-409C-BE32-E72D297353CC}">
              <c16:uniqueId val="{00000001-8CEA-4EBE-9F43-DE7EAB5E5772}"/>
            </c:ext>
          </c:extLst>
        </c:ser>
        <c:ser>
          <c:idx val="2"/>
          <c:order val="2"/>
          <c:tx>
            <c:strRef>
              <c:f>Sheet2!$G$1</c:f>
              <c:strCache>
                <c:ptCount val="1"/>
                <c:pt idx="0">
                  <c:v>JR東海企業成長率</c:v>
                </c:pt>
              </c:strCache>
            </c:strRef>
          </c:tx>
          <c:spPr>
            <a:ln w="28575" cap="rnd">
              <a:solidFill>
                <a:schemeClr val="accent3"/>
              </a:solidFill>
              <a:round/>
            </a:ln>
            <a:effectLst/>
          </c:spPr>
          <c:marker>
            <c:symbol val="none"/>
          </c:marker>
          <c:cat>
            <c:numRef>
              <c:f>Sheet2!$A$2:$A$161</c:f>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f>Sheet2!$G$2:$G$161</c:f>
              <c:numCache>
                <c:formatCode>General</c:formatCode>
                <c:ptCount val="160"/>
                <c:pt idx="0">
                  <c:v>1.5067137848525166E-2</c:v>
                </c:pt>
                <c:pt idx="1">
                  <c:v>1.1521169703250036E-2</c:v>
                </c:pt>
                <c:pt idx="2">
                  <c:v>1.5550986251238682E-2</c:v>
                </c:pt>
                <c:pt idx="3">
                  <c:v>1.109251841710473E-2</c:v>
                </c:pt>
                <c:pt idx="4">
                  <c:v>1.0481837122891972E-2</c:v>
                </c:pt>
                <c:pt idx="5">
                  <c:v>1.0241136228971394E-2</c:v>
                </c:pt>
                <c:pt idx="6">
                  <c:v>1.0845732707064817E-2</c:v>
                </c:pt>
                <c:pt idx="7">
                  <c:v>1.007196527040719E-2</c:v>
                </c:pt>
                <c:pt idx="8">
                  <c:v>9.0575900413312569E-3</c:v>
                </c:pt>
                <c:pt idx="9">
                  <c:v>9.1295566583029474E-3</c:v>
                </c:pt>
                <c:pt idx="10">
                  <c:v>1.1204950255377396E-2</c:v>
                </c:pt>
                <c:pt idx="11">
                  <c:v>1.0349975475653686E-2</c:v>
                </c:pt>
                <c:pt idx="12">
                  <c:v>1.248026795385865E-2</c:v>
                </c:pt>
                <c:pt idx="13">
                  <c:v>1.08330589235022E-2</c:v>
                </c:pt>
                <c:pt idx="14">
                  <c:v>1.9678083554253559E-2</c:v>
                </c:pt>
                <c:pt idx="15">
                  <c:v>1.9253885841223964E-2</c:v>
                </c:pt>
                <c:pt idx="16">
                  <c:v>1.5474302084968857E-2</c:v>
                </c:pt>
                <c:pt idx="17">
                  <c:v>1.9493595520288867E-2</c:v>
                </c:pt>
                <c:pt idx="18">
                  <c:v>1.80956284136332E-2</c:v>
                </c:pt>
                <c:pt idx="19">
                  <c:v>2.0988462632463182E-2</c:v>
                </c:pt>
                <c:pt idx="20">
                  <c:v>1.6940382096349585E-2</c:v>
                </c:pt>
                <c:pt idx="21">
                  <c:v>1.4552162725532653E-2</c:v>
                </c:pt>
                <c:pt idx="22">
                  <c:v>1.4664836321613165E-2</c:v>
                </c:pt>
                <c:pt idx="23">
                  <c:v>1.4481225830498224E-2</c:v>
                </c:pt>
                <c:pt idx="24">
                  <c:v>1.5826298486003681E-2</c:v>
                </c:pt>
                <c:pt idx="25">
                  <c:v>1.298469248884313E-2</c:v>
                </c:pt>
                <c:pt idx="26">
                  <c:v>1.2754836159028402E-2</c:v>
                </c:pt>
                <c:pt idx="27">
                  <c:v>1.3871482592064586E-2</c:v>
                </c:pt>
                <c:pt idx="28">
                  <c:v>1.4005375613539687E-2</c:v>
                </c:pt>
                <c:pt idx="29">
                  <c:v>1.7381846047288738E-2</c:v>
                </c:pt>
                <c:pt idx="30">
                  <c:v>1.6005933282779515E-2</c:v>
                </c:pt>
                <c:pt idx="31">
                  <c:v>1.7068122271727694E-2</c:v>
                </c:pt>
                <c:pt idx="32">
                  <c:v>2.1100820767647094E-2</c:v>
                </c:pt>
                <c:pt idx="33">
                  <c:v>4.1381204556718773E-2</c:v>
                </c:pt>
                <c:pt idx="34">
                  <c:v>5.4679196642030567E-2</c:v>
                </c:pt>
                <c:pt idx="35">
                  <c:v>7.3494858703944288E-2</c:v>
                </c:pt>
                <c:pt idx="36">
                  <c:v>0.12816423457180545</c:v>
                </c:pt>
                <c:pt idx="37">
                  <c:v>0.10857795828658698</c:v>
                </c:pt>
                <c:pt idx="38">
                  <c:v>0.10461809003768635</c:v>
                </c:pt>
                <c:pt idx="39">
                  <c:v>8.5289037322372516E-2</c:v>
                </c:pt>
                <c:pt idx="40">
                  <c:v>6.2772860206040407E-2</c:v>
                </c:pt>
                <c:pt idx="41">
                  <c:v>0.10490648920776188</c:v>
                </c:pt>
                <c:pt idx="42">
                  <c:v>0.16014161048626419</c:v>
                </c:pt>
                <c:pt idx="43">
                  <c:v>0.14220820327163489</c:v>
                </c:pt>
                <c:pt idx="44">
                  <c:v>0.15894741840459101</c:v>
                </c:pt>
                <c:pt idx="45">
                  <c:v>0.1800789278828947</c:v>
                </c:pt>
                <c:pt idx="46">
                  <c:v>0.18626257634266283</c:v>
                </c:pt>
                <c:pt idx="47">
                  <c:v>0.21759493360645807</c:v>
                </c:pt>
                <c:pt idx="48">
                  <c:v>0.19889019224436474</c:v>
                </c:pt>
                <c:pt idx="49">
                  <c:v>0.19099447910622444</c:v>
                </c:pt>
                <c:pt idx="50">
                  <c:v>0.19104604685523635</c:v>
                </c:pt>
                <c:pt idx="51">
                  <c:v>0.17339922946546357</c:v>
                </c:pt>
                <c:pt idx="52">
                  <c:v>0.14379591999204158</c:v>
                </c:pt>
                <c:pt idx="53">
                  <c:v>0.14825152256275204</c:v>
                </c:pt>
                <c:pt idx="54">
                  <c:v>0.17655272303162214</c:v>
                </c:pt>
                <c:pt idx="55">
                  <c:v>0.1663933613210285</c:v>
                </c:pt>
                <c:pt idx="56">
                  <c:v>0.17973046226378059</c:v>
                </c:pt>
                <c:pt idx="57">
                  <c:v>0.16181499279713268</c:v>
                </c:pt>
                <c:pt idx="58">
                  <c:v>0.16778236229932594</c:v>
                </c:pt>
                <c:pt idx="59">
                  <c:v>0.16075024856561987</c:v>
                </c:pt>
                <c:pt idx="60">
                  <c:v>0.15420370993552573</c:v>
                </c:pt>
                <c:pt idx="61">
                  <c:v>0.12843057656780862</c:v>
                </c:pt>
                <c:pt idx="62">
                  <c:v>0.11825213504020621</c:v>
                </c:pt>
                <c:pt idx="63">
                  <c:v>0.1221289511673343</c:v>
                </c:pt>
                <c:pt idx="64">
                  <c:v>0.11830324677511049</c:v>
                </c:pt>
                <c:pt idx="65">
                  <c:v>0.12070874988960405</c:v>
                </c:pt>
                <c:pt idx="66">
                  <c:v>0.12957174760560861</c:v>
                </c:pt>
                <c:pt idx="67">
                  <c:v>0.10330516155616598</c:v>
                </c:pt>
                <c:pt idx="68">
                  <c:v>9.7587346066152492E-2</c:v>
                </c:pt>
                <c:pt idx="69">
                  <c:v>0.11464530118841061</c:v>
                </c:pt>
                <c:pt idx="70">
                  <c:v>0.10646497558551841</c:v>
                </c:pt>
                <c:pt idx="71">
                  <c:v>0.11032220386514903</c:v>
                </c:pt>
                <c:pt idx="72">
                  <c:v>0.12578477952399961</c:v>
                </c:pt>
                <c:pt idx="73">
                  <c:v>0.130238205818902</c:v>
                </c:pt>
                <c:pt idx="74">
                  <c:v>0.11003438229405331</c:v>
                </c:pt>
                <c:pt idx="75">
                  <c:v>0.11570861207199426</c:v>
                </c:pt>
                <c:pt idx="76">
                  <c:v>9.6592563562156633E-2</c:v>
                </c:pt>
                <c:pt idx="77">
                  <c:v>9.1635130982364588E-2</c:v>
                </c:pt>
                <c:pt idx="78">
                  <c:v>8.35993904091972E-2</c:v>
                </c:pt>
                <c:pt idx="79">
                  <c:v>0.1260812242488292</c:v>
                </c:pt>
                <c:pt idx="80">
                  <c:v>0.10334319296500104</c:v>
                </c:pt>
                <c:pt idx="81">
                  <c:v>7.8270659500184359E-2</c:v>
                </c:pt>
                <c:pt idx="82">
                  <c:v>6.2782550183772559E-2</c:v>
                </c:pt>
                <c:pt idx="83">
                  <c:v>6.8006336825641375E-2</c:v>
                </c:pt>
                <c:pt idx="84">
                  <c:v>6.8893349689438485E-2</c:v>
                </c:pt>
                <c:pt idx="85">
                  <c:v>9.340886664094597E-2</c:v>
                </c:pt>
                <c:pt idx="86">
                  <c:v>8.2780986729720091E-2</c:v>
                </c:pt>
                <c:pt idx="87">
                  <c:v>7.7902925110495375E-2</c:v>
                </c:pt>
                <c:pt idx="88">
                  <c:v>6.5941060026058013E-2</c:v>
                </c:pt>
                <c:pt idx="89">
                  <c:v>6.2273110939124021E-2</c:v>
                </c:pt>
                <c:pt idx="90">
                  <c:v>6.1827068980062301E-2</c:v>
                </c:pt>
                <c:pt idx="91">
                  <c:v>7.3682227629216987E-2</c:v>
                </c:pt>
                <c:pt idx="92">
                  <c:v>6.0806319311874586E-2</c:v>
                </c:pt>
                <c:pt idx="93">
                  <c:v>5.1491429924150539E-2</c:v>
                </c:pt>
                <c:pt idx="94">
                  <c:v>5.4961847323123023E-2</c:v>
                </c:pt>
                <c:pt idx="95">
                  <c:v>5.5827990493866657E-2</c:v>
                </c:pt>
                <c:pt idx="96">
                  <c:v>5.7997896317058824E-2</c:v>
                </c:pt>
                <c:pt idx="97">
                  <c:v>5.9218634654449764E-2</c:v>
                </c:pt>
                <c:pt idx="98">
                  <c:v>5.6804002795591155E-2</c:v>
                </c:pt>
                <c:pt idx="99">
                  <c:v>5.6153855238087975E-2</c:v>
                </c:pt>
                <c:pt idx="100">
                  <c:v>5.8509686967081122E-2</c:v>
                </c:pt>
                <c:pt idx="101">
                  <c:v>4.9773051148629587E-2</c:v>
                </c:pt>
                <c:pt idx="102">
                  <c:v>4.8568870240805244E-2</c:v>
                </c:pt>
                <c:pt idx="103">
                  <c:v>4.9079602526369712E-2</c:v>
                </c:pt>
                <c:pt idx="104">
                  <c:v>5.3729279539522702E-2</c:v>
                </c:pt>
                <c:pt idx="105">
                  <c:v>6.7120113967394424E-2</c:v>
                </c:pt>
                <c:pt idx="106">
                  <c:v>8.3974945592774922E-2</c:v>
                </c:pt>
                <c:pt idx="107">
                  <c:v>0.11467095583110695</c:v>
                </c:pt>
                <c:pt idx="108">
                  <c:v>8.6376429140520197E-2</c:v>
                </c:pt>
                <c:pt idx="109">
                  <c:v>8.5501593959811412E-2</c:v>
                </c:pt>
                <c:pt idx="110">
                  <c:v>8.9122629389843916E-2</c:v>
                </c:pt>
                <c:pt idx="111">
                  <c:v>7.5198717363091694E-2</c:v>
                </c:pt>
                <c:pt idx="112">
                  <c:v>8.262970141360039E-2</c:v>
                </c:pt>
                <c:pt idx="113">
                  <c:v>7.0934206139994502E-2</c:v>
                </c:pt>
                <c:pt idx="114">
                  <c:v>6.9024092896811648E-2</c:v>
                </c:pt>
                <c:pt idx="115">
                  <c:v>8.2366772365055588E-2</c:v>
                </c:pt>
                <c:pt idx="116">
                  <c:v>6.9296205149381479E-2</c:v>
                </c:pt>
                <c:pt idx="117">
                  <c:v>9.0602561458745387E-2</c:v>
                </c:pt>
                <c:pt idx="118">
                  <c:v>7.481205644378415E-2</c:v>
                </c:pt>
                <c:pt idx="119">
                  <c:v>7.3364775283818615E-2</c:v>
                </c:pt>
                <c:pt idx="120">
                  <c:v>6.4312114609754084E-2</c:v>
                </c:pt>
                <c:pt idx="121">
                  <c:v>5.4379420841273604E-2</c:v>
                </c:pt>
                <c:pt idx="122">
                  <c:v>4.6224772575823955E-2</c:v>
                </c:pt>
                <c:pt idx="123">
                  <c:v>5.3121130684972172E-2</c:v>
                </c:pt>
                <c:pt idx="124">
                  <c:v>5.8451953688829654E-2</c:v>
                </c:pt>
                <c:pt idx="125">
                  <c:v>6.2094906130725915E-2</c:v>
                </c:pt>
                <c:pt idx="126">
                  <c:v>6.8427388298480898E-2</c:v>
                </c:pt>
                <c:pt idx="127">
                  <c:v>6.0324685896695582E-2</c:v>
                </c:pt>
                <c:pt idx="128">
                  <c:v>6.7131101168245555E-2</c:v>
                </c:pt>
                <c:pt idx="129">
                  <c:v>5.8538693373424017E-2</c:v>
                </c:pt>
                <c:pt idx="130">
                  <c:v>5.8334731372962738E-2</c:v>
                </c:pt>
                <c:pt idx="131">
                  <c:v>5.7066357742726483E-2</c:v>
                </c:pt>
                <c:pt idx="132">
                  <c:v>5.8129818596377322E-2</c:v>
                </c:pt>
                <c:pt idx="133">
                  <c:v>5.2839344757557215E-2</c:v>
                </c:pt>
                <c:pt idx="134">
                  <c:v>5.729404329165879E-2</c:v>
                </c:pt>
                <c:pt idx="135">
                  <c:v>6.5215856080527074E-2</c:v>
                </c:pt>
                <c:pt idx="136">
                  <c:v>6.5005097853218577E-2</c:v>
                </c:pt>
                <c:pt idx="137">
                  <c:v>7.6878035809388484E-2</c:v>
                </c:pt>
                <c:pt idx="138">
                  <c:v>7.8226087208917092E-2</c:v>
                </c:pt>
                <c:pt idx="139">
                  <c:v>9.806721823118196E-2</c:v>
                </c:pt>
                <c:pt idx="140">
                  <c:v>9.0145067574363857E-2</c:v>
                </c:pt>
                <c:pt idx="141">
                  <c:v>6.6457558635236016E-2</c:v>
                </c:pt>
                <c:pt idx="142">
                  <c:v>6.9383542853260982E-2</c:v>
                </c:pt>
                <c:pt idx="143">
                  <c:v>6.8749137351199072E-2</c:v>
                </c:pt>
                <c:pt idx="144">
                  <c:v>6.5855515706429987E-2</c:v>
                </c:pt>
                <c:pt idx="145">
                  <c:v>5.7801826763433942E-2</c:v>
                </c:pt>
                <c:pt idx="146">
                  <c:v>5.6170947609200668E-2</c:v>
                </c:pt>
                <c:pt idx="147">
                  <c:v>5.5858765260596951E-2</c:v>
                </c:pt>
                <c:pt idx="148">
                  <c:v>5.5360315225191532E-2</c:v>
                </c:pt>
                <c:pt idx="149">
                  <c:v>6.0258131998955203E-2</c:v>
                </c:pt>
                <c:pt idx="150">
                  <c:v>5.7846432663697135E-2</c:v>
                </c:pt>
                <c:pt idx="151">
                  <c:v>5.6178115188064447E-2</c:v>
                </c:pt>
                <c:pt idx="152">
                  <c:v>6.1983172487222432E-2</c:v>
                </c:pt>
                <c:pt idx="153">
                  <c:v>5.6625335049077435E-2</c:v>
                </c:pt>
                <c:pt idx="154">
                  <c:v>5.9529098915954363E-2</c:v>
                </c:pt>
                <c:pt idx="155">
                  <c:v>5.2546704991836071E-2</c:v>
                </c:pt>
                <c:pt idx="156">
                  <c:v>5.5284145405226373E-2</c:v>
                </c:pt>
                <c:pt idx="157">
                  <c:v>5.9126080313106621E-2</c:v>
                </c:pt>
                <c:pt idx="158">
                  <c:v>7.122057305754155E-2</c:v>
                </c:pt>
                <c:pt idx="159">
                  <c:v>5.5196618934557365E-2</c:v>
                </c:pt>
              </c:numCache>
            </c:numRef>
          </c:val>
          <c:smooth val="0"/>
          <c:extLst>
            <c:ext xmlns:c16="http://schemas.microsoft.com/office/drawing/2014/chart" uri="{C3380CC4-5D6E-409C-BE32-E72D297353CC}">
              <c16:uniqueId val="{00000002-8CEA-4EBE-9F43-DE7EAB5E5772}"/>
            </c:ext>
          </c:extLst>
        </c:ser>
        <c:dLbls>
          <c:showLegendKey val="0"/>
          <c:showVal val="0"/>
          <c:showCatName val="0"/>
          <c:showSerName val="0"/>
          <c:showPercent val="0"/>
          <c:showBubbleSize val="0"/>
        </c:dLbls>
        <c:smooth val="0"/>
        <c:axId val="600930616"/>
        <c:axId val="600932912"/>
      </c:lineChart>
      <c:dateAx>
        <c:axId val="600930616"/>
        <c:scaling>
          <c:orientation val="minMax"/>
        </c:scaling>
        <c:delete val="0"/>
        <c:axPos val="b"/>
        <c:numFmt formatCode="m&quot;月&quot;d&quot;日&quot;yyyy&quot;年&quot;"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00932912"/>
        <c:crosses val="autoZero"/>
        <c:auto val="1"/>
        <c:lblOffset val="100"/>
        <c:baseTimeUnit val="days"/>
      </c:dateAx>
      <c:valAx>
        <c:axId val="600932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00930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鉄道会社</a:t>
            </a:r>
            <a:endParaRPr lang="en-US" altLang="ja-JP"/>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Sheet2!$C$1</c:f>
              <c:strCache>
                <c:ptCount val="1"/>
                <c:pt idx="0">
                  <c:v>JR東日本企業成長率</c:v>
                </c:pt>
              </c:strCache>
            </c:strRef>
          </c:tx>
          <c:spPr>
            <a:ln w="28575" cap="rnd">
              <a:solidFill>
                <a:schemeClr val="accent1"/>
              </a:solidFill>
              <a:round/>
            </a:ln>
            <a:effectLst/>
          </c:spPr>
          <c:marker>
            <c:symbol val="none"/>
          </c:marker>
          <c:cat>
            <c:numRef>
              <c:f>Sheet2!$A$2:$A$161</c:f>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f>Sheet2!$C$2:$C$161</c:f>
              <c:numCache>
                <c:formatCode>General</c:formatCode>
                <c:ptCount val="160"/>
                <c:pt idx="0">
                  <c:v>4.1422747834315163E-3</c:v>
                </c:pt>
                <c:pt idx="1">
                  <c:v>3.0168574195230122E-3</c:v>
                </c:pt>
                <c:pt idx="2">
                  <c:v>4.2269638574083078E-3</c:v>
                </c:pt>
                <c:pt idx="3">
                  <c:v>2.8045269188639466E-3</c:v>
                </c:pt>
                <c:pt idx="4">
                  <c:v>2.5158281329406566E-3</c:v>
                </c:pt>
                <c:pt idx="5">
                  <c:v>2.3677645669732024E-3</c:v>
                </c:pt>
                <c:pt idx="6">
                  <c:v>2.466508679721886E-3</c:v>
                </c:pt>
                <c:pt idx="7">
                  <c:v>2.335690698580853E-3</c:v>
                </c:pt>
                <c:pt idx="8">
                  <c:v>2.0508310724529004E-3</c:v>
                </c:pt>
                <c:pt idx="9">
                  <c:v>2.0898637050706802E-3</c:v>
                </c:pt>
                <c:pt idx="10">
                  <c:v>2.6315305908612215E-3</c:v>
                </c:pt>
                <c:pt idx="11">
                  <c:v>2.3652375073099567E-3</c:v>
                </c:pt>
                <c:pt idx="12">
                  <c:v>3.0121492826702674E-3</c:v>
                </c:pt>
                <c:pt idx="13">
                  <c:v>2.5723912523790745E-3</c:v>
                </c:pt>
                <c:pt idx="14">
                  <c:v>5.6956884636269441E-3</c:v>
                </c:pt>
                <c:pt idx="15">
                  <c:v>5.4185558606522745E-3</c:v>
                </c:pt>
                <c:pt idx="16">
                  <c:v>4.0070707243901865E-3</c:v>
                </c:pt>
                <c:pt idx="17">
                  <c:v>5.5070417780076755E-3</c:v>
                </c:pt>
                <c:pt idx="18">
                  <c:v>5.2902270874085238E-3</c:v>
                </c:pt>
                <c:pt idx="19">
                  <c:v>6.9359679405151323E-3</c:v>
                </c:pt>
                <c:pt idx="20">
                  <c:v>5.3669536127162994E-3</c:v>
                </c:pt>
                <c:pt idx="21">
                  <c:v>4.3287772809976139E-3</c:v>
                </c:pt>
                <c:pt idx="22">
                  <c:v>4.3515083068921788E-3</c:v>
                </c:pt>
                <c:pt idx="23">
                  <c:v>4.2753528058508813E-3</c:v>
                </c:pt>
                <c:pt idx="24">
                  <c:v>4.9600182852918562E-3</c:v>
                </c:pt>
                <c:pt idx="25">
                  <c:v>4.0275177169108046E-3</c:v>
                </c:pt>
                <c:pt idx="26">
                  <c:v>3.9777248988370571E-3</c:v>
                </c:pt>
                <c:pt idx="27">
                  <c:v>4.373356352001089E-3</c:v>
                </c:pt>
                <c:pt idx="28">
                  <c:v>4.537436589841677E-3</c:v>
                </c:pt>
                <c:pt idx="29">
                  <c:v>6.0492534830450381E-3</c:v>
                </c:pt>
                <c:pt idx="30">
                  <c:v>5.3645251756154E-3</c:v>
                </c:pt>
                <c:pt idx="31">
                  <c:v>5.7829511172524037E-3</c:v>
                </c:pt>
                <c:pt idx="32">
                  <c:v>7.2721181611883857E-3</c:v>
                </c:pt>
                <c:pt idx="33">
                  <c:v>1.5994456002207415E-2</c:v>
                </c:pt>
                <c:pt idx="34">
                  <c:v>2.3169767953714587E-2</c:v>
                </c:pt>
                <c:pt idx="35">
                  <c:v>3.4250651877599937E-2</c:v>
                </c:pt>
                <c:pt idx="36">
                  <c:v>7.4023454523849189E-2</c:v>
                </c:pt>
                <c:pt idx="37">
                  <c:v>6.2138739021002656E-2</c:v>
                </c:pt>
                <c:pt idx="38">
                  <c:v>5.8433053333170497E-2</c:v>
                </c:pt>
                <c:pt idx="39">
                  <c:v>4.2982250209112664E-2</c:v>
                </c:pt>
                <c:pt idx="40">
                  <c:v>2.7173406352149057E-2</c:v>
                </c:pt>
                <c:pt idx="41">
                  <c:v>5.4912393937755669E-2</c:v>
                </c:pt>
                <c:pt idx="42">
                  <c:v>0.10110267439297684</c:v>
                </c:pt>
                <c:pt idx="43">
                  <c:v>8.5508807740219017E-2</c:v>
                </c:pt>
                <c:pt idx="44">
                  <c:v>9.4788547321921102E-2</c:v>
                </c:pt>
                <c:pt idx="45">
                  <c:v>0.11482372127520352</c:v>
                </c:pt>
                <c:pt idx="46">
                  <c:v>0.12291623532387283</c:v>
                </c:pt>
                <c:pt idx="47">
                  <c:v>0.15400452634131484</c:v>
                </c:pt>
                <c:pt idx="48">
                  <c:v>0.13081400920090583</c:v>
                </c:pt>
                <c:pt idx="49">
                  <c:v>0.12461203271236419</c:v>
                </c:pt>
                <c:pt idx="50">
                  <c:v>0.1309843059652816</c:v>
                </c:pt>
                <c:pt idx="51">
                  <c:v>0.11703905316260124</c:v>
                </c:pt>
                <c:pt idx="52">
                  <c:v>8.4977659892079033E-2</c:v>
                </c:pt>
                <c:pt idx="53">
                  <c:v>9.2551420003760307E-2</c:v>
                </c:pt>
                <c:pt idx="54">
                  <c:v>0.11670675388091034</c:v>
                </c:pt>
                <c:pt idx="55">
                  <c:v>0.10471854204731988</c:v>
                </c:pt>
                <c:pt idx="56">
                  <c:v>0.11750834555409242</c:v>
                </c:pt>
                <c:pt idx="57">
                  <c:v>0.10238447023818059</c:v>
                </c:pt>
                <c:pt idx="58">
                  <c:v>0.11146923795941868</c:v>
                </c:pt>
                <c:pt idx="59">
                  <c:v>0.1052746473391676</c:v>
                </c:pt>
                <c:pt idx="60">
                  <c:v>9.9347855002237875E-2</c:v>
                </c:pt>
                <c:pt idx="61">
                  <c:v>7.562976886292086E-2</c:v>
                </c:pt>
                <c:pt idx="62">
                  <c:v>6.8272810708037243E-2</c:v>
                </c:pt>
                <c:pt idx="63">
                  <c:v>7.0063016242125839E-2</c:v>
                </c:pt>
                <c:pt idx="64">
                  <c:v>6.6215232711793068E-2</c:v>
                </c:pt>
                <c:pt idx="65">
                  <c:v>6.7881616030242467E-2</c:v>
                </c:pt>
                <c:pt idx="66">
                  <c:v>7.4582266475831202E-2</c:v>
                </c:pt>
                <c:pt idx="67">
                  <c:v>5.4140731347538884E-2</c:v>
                </c:pt>
                <c:pt idx="68">
                  <c:v>5.0109678835370541E-2</c:v>
                </c:pt>
                <c:pt idx="69">
                  <c:v>6.1833052189793132E-2</c:v>
                </c:pt>
                <c:pt idx="70">
                  <c:v>5.8016100256871331E-2</c:v>
                </c:pt>
                <c:pt idx="71">
                  <c:v>5.8635512581134752E-2</c:v>
                </c:pt>
                <c:pt idx="72">
                  <c:v>7.006064259117166E-2</c:v>
                </c:pt>
                <c:pt idx="73">
                  <c:v>7.3658646029471891E-2</c:v>
                </c:pt>
                <c:pt idx="74">
                  <c:v>5.8696309232698259E-2</c:v>
                </c:pt>
                <c:pt idx="75">
                  <c:v>6.3128624774180631E-2</c:v>
                </c:pt>
                <c:pt idx="76">
                  <c:v>4.7897971892982859E-2</c:v>
                </c:pt>
                <c:pt idx="77">
                  <c:v>4.435925654389717E-2</c:v>
                </c:pt>
                <c:pt idx="78">
                  <c:v>4.1551559545482918E-2</c:v>
                </c:pt>
                <c:pt idx="79">
                  <c:v>7.4576580022821526E-2</c:v>
                </c:pt>
                <c:pt idx="80">
                  <c:v>5.7111594031691623E-2</c:v>
                </c:pt>
                <c:pt idx="81">
                  <c:v>3.9157709892502626E-2</c:v>
                </c:pt>
                <c:pt idx="82">
                  <c:v>2.8397576406296629E-2</c:v>
                </c:pt>
                <c:pt idx="83">
                  <c:v>3.2355635679892289E-2</c:v>
                </c:pt>
                <c:pt idx="84">
                  <c:v>3.3523476850591184E-2</c:v>
                </c:pt>
                <c:pt idx="85">
                  <c:v>5.0117057665622362E-2</c:v>
                </c:pt>
                <c:pt idx="86">
                  <c:v>4.4057602127124347E-2</c:v>
                </c:pt>
                <c:pt idx="87">
                  <c:v>4.0482701961479697E-2</c:v>
                </c:pt>
                <c:pt idx="88">
                  <c:v>3.2420463039536211E-2</c:v>
                </c:pt>
                <c:pt idx="89">
                  <c:v>2.8793137093824209E-2</c:v>
                </c:pt>
                <c:pt idx="90">
                  <c:v>2.9217354159449812E-2</c:v>
                </c:pt>
                <c:pt idx="91">
                  <c:v>3.7180912066509447E-2</c:v>
                </c:pt>
                <c:pt idx="92">
                  <c:v>2.7499876424986962E-2</c:v>
                </c:pt>
                <c:pt idx="93">
                  <c:v>2.2311348077946012E-2</c:v>
                </c:pt>
                <c:pt idx="94">
                  <c:v>2.4320592637904259E-2</c:v>
                </c:pt>
                <c:pt idx="95">
                  <c:v>2.4531159718080051E-2</c:v>
                </c:pt>
                <c:pt idx="96">
                  <c:v>2.523085461277454E-2</c:v>
                </c:pt>
                <c:pt idx="97">
                  <c:v>2.6759626923237956E-2</c:v>
                </c:pt>
                <c:pt idx="98">
                  <c:v>2.4541586398637089E-2</c:v>
                </c:pt>
                <c:pt idx="99">
                  <c:v>2.3743955744142144E-2</c:v>
                </c:pt>
                <c:pt idx="100">
                  <c:v>2.4944975298163558E-2</c:v>
                </c:pt>
                <c:pt idx="101">
                  <c:v>1.9955838729135485E-2</c:v>
                </c:pt>
                <c:pt idx="102">
                  <c:v>1.8829587031515518E-2</c:v>
                </c:pt>
                <c:pt idx="103">
                  <c:v>1.9600056462378709E-2</c:v>
                </c:pt>
                <c:pt idx="104">
                  <c:v>2.2313968246461431E-2</c:v>
                </c:pt>
                <c:pt idx="105">
                  <c:v>3.0751366437707584E-2</c:v>
                </c:pt>
                <c:pt idx="106">
                  <c:v>4.1801088809774442E-2</c:v>
                </c:pt>
                <c:pt idx="107">
                  <c:v>6.5052465276884686E-2</c:v>
                </c:pt>
                <c:pt idx="108">
                  <c:v>4.431033293004568E-2</c:v>
                </c:pt>
                <c:pt idx="109">
                  <c:v>4.3915404327056068E-2</c:v>
                </c:pt>
                <c:pt idx="110">
                  <c:v>4.4662164365319321E-2</c:v>
                </c:pt>
                <c:pt idx="111">
                  <c:v>3.7083197394360667E-2</c:v>
                </c:pt>
                <c:pt idx="112">
                  <c:v>4.0954119249121096E-2</c:v>
                </c:pt>
                <c:pt idx="113">
                  <c:v>3.3624527242317161E-2</c:v>
                </c:pt>
                <c:pt idx="114">
                  <c:v>3.3268619114849102E-2</c:v>
                </c:pt>
                <c:pt idx="115">
                  <c:v>4.3424398774653226E-2</c:v>
                </c:pt>
                <c:pt idx="116">
                  <c:v>3.5152906450226944E-2</c:v>
                </c:pt>
                <c:pt idx="117">
                  <c:v>4.9893507576148938E-2</c:v>
                </c:pt>
                <c:pt idx="118">
                  <c:v>4.1869810287959844E-2</c:v>
                </c:pt>
                <c:pt idx="119">
                  <c:v>3.9881426526998172E-2</c:v>
                </c:pt>
                <c:pt idx="120">
                  <c:v>3.3750471759853531E-2</c:v>
                </c:pt>
                <c:pt idx="121">
                  <c:v>2.7167165274794545E-2</c:v>
                </c:pt>
                <c:pt idx="122">
                  <c:v>2.1578016366209804E-2</c:v>
                </c:pt>
                <c:pt idx="123">
                  <c:v>2.580520137853622E-2</c:v>
                </c:pt>
                <c:pt idx="124">
                  <c:v>2.827406424032048E-2</c:v>
                </c:pt>
                <c:pt idx="125">
                  <c:v>3.0442510699198358E-2</c:v>
                </c:pt>
                <c:pt idx="126">
                  <c:v>3.3257934887858061E-2</c:v>
                </c:pt>
                <c:pt idx="127">
                  <c:v>2.8623057427278633E-2</c:v>
                </c:pt>
                <c:pt idx="128">
                  <c:v>3.1601916032449696E-2</c:v>
                </c:pt>
                <c:pt idx="129">
                  <c:v>2.6758005824054049E-2</c:v>
                </c:pt>
                <c:pt idx="130">
                  <c:v>2.6829837278476414E-2</c:v>
                </c:pt>
                <c:pt idx="131">
                  <c:v>2.5895526316862063E-2</c:v>
                </c:pt>
                <c:pt idx="132">
                  <c:v>2.7063736344193946E-2</c:v>
                </c:pt>
                <c:pt idx="133">
                  <c:v>2.399115782203378E-2</c:v>
                </c:pt>
                <c:pt idx="134">
                  <c:v>2.6750941646193915E-2</c:v>
                </c:pt>
                <c:pt idx="135">
                  <c:v>2.9712838667073881E-2</c:v>
                </c:pt>
                <c:pt idx="136">
                  <c:v>2.8706906185382144E-2</c:v>
                </c:pt>
                <c:pt idx="137">
                  <c:v>3.703936993988878E-2</c:v>
                </c:pt>
                <c:pt idx="138">
                  <c:v>3.8581492067347394E-2</c:v>
                </c:pt>
                <c:pt idx="139">
                  <c:v>5.4498611531264389E-2</c:v>
                </c:pt>
                <c:pt idx="140">
                  <c:v>4.9214655103614856E-2</c:v>
                </c:pt>
                <c:pt idx="141">
                  <c:v>3.3293268234314485E-2</c:v>
                </c:pt>
                <c:pt idx="142">
                  <c:v>3.6147413720884626E-2</c:v>
                </c:pt>
                <c:pt idx="143">
                  <c:v>3.7884698526268218E-2</c:v>
                </c:pt>
                <c:pt idx="144">
                  <c:v>3.6176577281825495E-2</c:v>
                </c:pt>
                <c:pt idx="145">
                  <c:v>3.152215411650193E-2</c:v>
                </c:pt>
                <c:pt idx="146">
                  <c:v>2.9659994781888334E-2</c:v>
                </c:pt>
                <c:pt idx="147">
                  <c:v>2.9276781623686188E-2</c:v>
                </c:pt>
                <c:pt idx="148">
                  <c:v>2.9346769076379019E-2</c:v>
                </c:pt>
                <c:pt idx="149">
                  <c:v>3.3797912457605966E-2</c:v>
                </c:pt>
                <c:pt idx="150">
                  <c:v>3.1861917936029049E-2</c:v>
                </c:pt>
                <c:pt idx="151">
                  <c:v>3.0127212664389579E-2</c:v>
                </c:pt>
                <c:pt idx="152">
                  <c:v>3.3455872402485411E-2</c:v>
                </c:pt>
                <c:pt idx="153">
                  <c:v>2.9401537421206103E-2</c:v>
                </c:pt>
                <c:pt idx="154">
                  <c:v>3.1461277981461144E-2</c:v>
                </c:pt>
                <c:pt idx="155">
                  <c:v>2.8114751991898928E-2</c:v>
                </c:pt>
                <c:pt idx="156">
                  <c:v>2.9875281442057949E-2</c:v>
                </c:pt>
                <c:pt idx="157">
                  <c:v>3.3409299915515389E-2</c:v>
                </c:pt>
                <c:pt idx="158">
                  <c:v>4.1583330493844675E-2</c:v>
                </c:pt>
                <c:pt idx="159">
                  <c:v>3.147383916286111E-2</c:v>
                </c:pt>
              </c:numCache>
            </c:numRef>
          </c:val>
          <c:smooth val="0"/>
          <c:extLst>
            <c:ext xmlns:c16="http://schemas.microsoft.com/office/drawing/2014/chart" uri="{C3380CC4-5D6E-409C-BE32-E72D297353CC}">
              <c16:uniqueId val="{00000000-FB1C-43FF-BD17-4DFF0EF61842}"/>
            </c:ext>
          </c:extLst>
        </c:ser>
        <c:ser>
          <c:idx val="1"/>
          <c:order val="1"/>
          <c:tx>
            <c:strRef>
              <c:f>Sheet2!$E$1</c:f>
              <c:strCache>
                <c:ptCount val="1"/>
                <c:pt idx="0">
                  <c:v>JR西日本企業成長率</c:v>
                </c:pt>
              </c:strCache>
            </c:strRef>
          </c:tx>
          <c:spPr>
            <a:ln w="28575" cap="rnd">
              <a:solidFill>
                <a:schemeClr val="accent2"/>
              </a:solidFill>
              <a:round/>
            </a:ln>
            <a:effectLst/>
          </c:spPr>
          <c:marker>
            <c:symbol val="none"/>
          </c:marker>
          <c:cat>
            <c:numRef>
              <c:f>Sheet2!$A$2:$A$161</c:f>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f>Sheet2!$E$2:$E$161</c:f>
              <c:numCache>
                <c:formatCode>General</c:formatCode>
                <c:ptCount val="160"/>
                <c:pt idx="0">
                  <c:v>1.0703200802403858E-3</c:v>
                </c:pt>
                <c:pt idx="1">
                  <c:v>7.4157947462046231E-4</c:v>
                </c:pt>
                <c:pt idx="2">
                  <c:v>1.0881304758163513E-3</c:v>
                </c:pt>
                <c:pt idx="3">
                  <c:v>7.2638091845774388E-4</c:v>
                </c:pt>
                <c:pt idx="4">
                  <c:v>6.8312976698853593E-4</c:v>
                </c:pt>
                <c:pt idx="5">
                  <c:v>6.6538276948523395E-4</c:v>
                </c:pt>
                <c:pt idx="6">
                  <c:v>7.0603588321707992E-4</c:v>
                </c:pt>
                <c:pt idx="7">
                  <c:v>6.7405017647920488E-4</c:v>
                </c:pt>
                <c:pt idx="8">
                  <c:v>6.1487545211488727E-4</c:v>
                </c:pt>
                <c:pt idx="9">
                  <c:v>6.0854165436098953E-4</c:v>
                </c:pt>
                <c:pt idx="10">
                  <c:v>7.4975290575879816E-4</c:v>
                </c:pt>
                <c:pt idx="11">
                  <c:v>6.9134886666449955E-4</c:v>
                </c:pt>
                <c:pt idx="12">
                  <c:v>8.7465163343327919E-4</c:v>
                </c:pt>
                <c:pt idx="13">
                  <c:v>7.5984120457212251E-4</c:v>
                </c:pt>
                <c:pt idx="14">
                  <c:v>1.6697031213084453E-3</c:v>
                </c:pt>
                <c:pt idx="15">
                  <c:v>1.61562943028597E-3</c:v>
                </c:pt>
                <c:pt idx="16">
                  <c:v>1.2184899337259942E-3</c:v>
                </c:pt>
                <c:pt idx="17">
                  <c:v>1.5808911193101332E-3</c:v>
                </c:pt>
                <c:pt idx="18">
                  <c:v>1.442468420002315E-3</c:v>
                </c:pt>
                <c:pt idx="19">
                  <c:v>2.1604373614259446E-3</c:v>
                </c:pt>
                <c:pt idx="20">
                  <c:v>1.4990960127666019E-3</c:v>
                </c:pt>
                <c:pt idx="21">
                  <c:v>1.2733509471350769E-3</c:v>
                </c:pt>
                <c:pt idx="22">
                  <c:v>1.2363176106924207E-3</c:v>
                </c:pt>
                <c:pt idx="23">
                  <c:v>1.1853363174108265E-3</c:v>
                </c:pt>
                <c:pt idx="24">
                  <c:v>1.4319887700280269E-3</c:v>
                </c:pt>
                <c:pt idx="25">
                  <c:v>1.1215782067538723E-3</c:v>
                </c:pt>
                <c:pt idx="26">
                  <c:v>1.0815597931486656E-3</c:v>
                </c:pt>
                <c:pt idx="27">
                  <c:v>1.1919904109716161E-3</c:v>
                </c:pt>
                <c:pt idx="28">
                  <c:v>1.18916332776612E-3</c:v>
                </c:pt>
                <c:pt idx="29">
                  <c:v>1.569990677692312E-3</c:v>
                </c:pt>
                <c:pt idx="30">
                  <c:v>1.4184057603529516E-3</c:v>
                </c:pt>
                <c:pt idx="31">
                  <c:v>1.5581494374361381E-3</c:v>
                </c:pt>
                <c:pt idx="32">
                  <c:v>2.1331077275834557E-3</c:v>
                </c:pt>
                <c:pt idx="33">
                  <c:v>5.3096243160204023E-3</c:v>
                </c:pt>
                <c:pt idx="34">
                  <c:v>8.5797985664792936E-3</c:v>
                </c:pt>
                <c:pt idx="35">
                  <c:v>1.3590226040503786E-2</c:v>
                </c:pt>
                <c:pt idx="36">
                  <c:v>3.6783358088504678E-2</c:v>
                </c:pt>
                <c:pt idx="37">
                  <c:v>2.842694861306708E-2</c:v>
                </c:pt>
                <c:pt idx="38">
                  <c:v>2.6478489731321789E-2</c:v>
                </c:pt>
                <c:pt idx="39">
                  <c:v>1.8470229867199817E-2</c:v>
                </c:pt>
                <c:pt idx="40">
                  <c:v>1.1440122041237963E-2</c:v>
                </c:pt>
                <c:pt idx="41">
                  <c:v>2.780630171681879E-2</c:v>
                </c:pt>
                <c:pt idx="42">
                  <c:v>6.1756875380134003E-2</c:v>
                </c:pt>
                <c:pt idx="43">
                  <c:v>5.1693814251421846E-2</c:v>
                </c:pt>
                <c:pt idx="44">
                  <c:v>6.208752072380673E-2</c:v>
                </c:pt>
                <c:pt idx="45">
                  <c:v>7.5916970848405943E-2</c:v>
                </c:pt>
                <c:pt idx="46">
                  <c:v>8.3916325627276966E-2</c:v>
                </c:pt>
                <c:pt idx="47">
                  <c:v>0.11145176045854104</c:v>
                </c:pt>
                <c:pt idx="48">
                  <c:v>9.5951255425825832E-2</c:v>
                </c:pt>
                <c:pt idx="49">
                  <c:v>9.1723434088916297E-2</c:v>
                </c:pt>
                <c:pt idx="50">
                  <c:v>8.4197363486916033E-2</c:v>
                </c:pt>
                <c:pt idx="51">
                  <c:v>7.4154894012609468E-2</c:v>
                </c:pt>
                <c:pt idx="52">
                  <c:v>5.243089831577135E-2</c:v>
                </c:pt>
                <c:pt idx="53">
                  <c:v>5.2344671903597657E-2</c:v>
                </c:pt>
                <c:pt idx="54">
                  <c:v>6.9179576813272678E-2</c:v>
                </c:pt>
                <c:pt idx="55">
                  <c:v>5.8506038185324891E-2</c:v>
                </c:pt>
                <c:pt idx="56">
                  <c:v>6.9177526058082972E-2</c:v>
                </c:pt>
                <c:pt idx="57">
                  <c:v>5.7506697869914025E-2</c:v>
                </c:pt>
                <c:pt idx="58">
                  <c:v>6.1399457802270817E-2</c:v>
                </c:pt>
                <c:pt idx="59">
                  <c:v>5.6317750508023394E-2</c:v>
                </c:pt>
                <c:pt idx="60">
                  <c:v>5.132039190820966E-2</c:v>
                </c:pt>
                <c:pt idx="61">
                  <c:v>3.6579741690696735E-2</c:v>
                </c:pt>
                <c:pt idx="62">
                  <c:v>3.2854725661004718E-2</c:v>
                </c:pt>
                <c:pt idx="63">
                  <c:v>3.5984797307304299E-2</c:v>
                </c:pt>
                <c:pt idx="64">
                  <c:v>3.6028311006637288E-2</c:v>
                </c:pt>
                <c:pt idx="65">
                  <c:v>3.7043710391294955E-2</c:v>
                </c:pt>
                <c:pt idx="66">
                  <c:v>4.4293138064716811E-2</c:v>
                </c:pt>
                <c:pt idx="67">
                  <c:v>3.1289681458311153E-2</c:v>
                </c:pt>
                <c:pt idx="68">
                  <c:v>2.8884340965374768E-2</c:v>
                </c:pt>
                <c:pt idx="69">
                  <c:v>3.8401074454693665E-2</c:v>
                </c:pt>
                <c:pt idx="70">
                  <c:v>3.5182145229720727E-2</c:v>
                </c:pt>
                <c:pt idx="71">
                  <c:v>3.6161819802780659E-2</c:v>
                </c:pt>
                <c:pt idx="72">
                  <c:v>4.4048331228024824E-2</c:v>
                </c:pt>
                <c:pt idx="73">
                  <c:v>4.5769029502869131E-2</c:v>
                </c:pt>
                <c:pt idx="74">
                  <c:v>3.4647333422826825E-2</c:v>
                </c:pt>
                <c:pt idx="75">
                  <c:v>3.8427191098940272E-2</c:v>
                </c:pt>
                <c:pt idx="76">
                  <c:v>2.9568661396505071E-2</c:v>
                </c:pt>
                <c:pt idx="77">
                  <c:v>2.7188749674272036E-2</c:v>
                </c:pt>
                <c:pt idx="78">
                  <c:v>2.2890054974893558E-2</c:v>
                </c:pt>
                <c:pt idx="79">
                  <c:v>4.9099316511028709E-2</c:v>
                </c:pt>
                <c:pt idx="80">
                  <c:v>3.8211169938650348E-2</c:v>
                </c:pt>
                <c:pt idx="81">
                  <c:v>2.5081726993718436E-2</c:v>
                </c:pt>
                <c:pt idx="82">
                  <c:v>1.6713128721311695E-2</c:v>
                </c:pt>
                <c:pt idx="83">
                  <c:v>1.9292393809929122E-2</c:v>
                </c:pt>
                <c:pt idx="84">
                  <c:v>2.1196148315335638E-2</c:v>
                </c:pt>
                <c:pt idx="85">
                  <c:v>3.1692054448928558E-2</c:v>
                </c:pt>
                <c:pt idx="86">
                  <c:v>2.7558553032618519E-2</c:v>
                </c:pt>
                <c:pt idx="87">
                  <c:v>2.6096429819093225E-2</c:v>
                </c:pt>
                <c:pt idx="88">
                  <c:v>2.122837011244158E-2</c:v>
                </c:pt>
                <c:pt idx="89">
                  <c:v>1.8667513715961169E-2</c:v>
                </c:pt>
                <c:pt idx="90">
                  <c:v>1.8544096521801195E-2</c:v>
                </c:pt>
                <c:pt idx="91">
                  <c:v>2.254450080491343E-2</c:v>
                </c:pt>
                <c:pt idx="92">
                  <c:v>1.5962939271181652E-2</c:v>
                </c:pt>
                <c:pt idx="93">
                  <c:v>1.1045834827701849E-2</c:v>
                </c:pt>
                <c:pt idx="94">
                  <c:v>1.25364792597502E-2</c:v>
                </c:pt>
                <c:pt idx="95">
                  <c:v>1.3123100865376356E-2</c:v>
                </c:pt>
                <c:pt idx="96">
                  <c:v>1.4451044811766544E-2</c:v>
                </c:pt>
                <c:pt idx="97">
                  <c:v>1.5414632368742867E-2</c:v>
                </c:pt>
                <c:pt idx="98">
                  <c:v>1.4458635253481239E-2</c:v>
                </c:pt>
                <c:pt idx="99">
                  <c:v>1.4262446916384262E-2</c:v>
                </c:pt>
                <c:pt idx="100">
                  <c:v>1.6006730821069667E-2</c:v>
                </c:pt>
                <c:pt idx="101">
                  <c:v>1.3467471470551879E-2</c:v>
                </c:pt>
                <c:pt idx="102">
                  <c:v>1.1918906831851468E-2</c:v>
                </c:pt>
                <c:pt idx="103">
                  <c:v>1.2518694449641588E-2</c:v>
                </c:pt>
                <c:pt idx="104">
                  <c:v>1.4517755422890369E-2</c:v>
                </c:pt>
                <c:pt idx="105">
                  <c:v>2.0555002435585949E-2</c:v>
                </c:pt>
                <c:pt idx="106">
                  <c:v>2.8505869317603145E-2</c:v>
                </c:pt>
                <c:pt idx="107">
                  <c:v>4.4837521673957811E-2</c:v>
                </c:pt>
                <c:pt idx="108">
                  <c:v>2.9439422846273836E-2</c:v>
                </c:pt>
                <c:pt idx="109">
                  <c:v>2.9286150076575368E-2</c:v>
                </c:pt>
                <c:pt idx="110">
                  <c:v>3.1121610398460512E-2</c:v>
                </c:pt>
                <c:pt idx="111">
                  <c:v>2.512843516877462E-2</c:v>
                </c:pt>
                <c:pt idx="112">
                  <c:v>2.7876982723604893E-2</c:v>
                </c:pt>
                <c:pt idx="113">
                  <c:v>2.2707711170663211E-2</c:v>
                </c:pt>
                <c:pt idx="114">
                  <c:v>2.0857820177575079E-2</c:v>
                </c:pt>
                <c:pt idx="115">
                  <c:v>2.796859860063711E-2</c:v>
                </c:pt>
                <c:pt idx="116">
                  <c:v>2.2700048309234565E-2</c:v>
                </c:pt>
                <c:pt idx="117">
                  <c:v>3.2420022364242337E-2</c:v>
                </c:pt>
                <c:pt idx="118">
                  <c:v>2.8272638670042045E-2</c:v>
                </c:pt>
                <c:pt idx="119">
                  <c:v>2.7143819872380862E-2</c:v>
                </c:pt>
                <c:pt idx="120">
                  <c:v>2.3081738108730272E-2</c:v>
                </c:pt>
                <c:pt idx="121">
                  <c:v>1.9382192904606996E-2</c:v>
                </c:pt>
                <c:pt idx="122">
                  <c:v>1.6091672656653327E-2</c:v>
                </c:pt>
                <c:pt idx="123">
                  <c:v>2.0092023585867216E-2</c:v>
                </c:pt>
                <c:pt idx="124">
                  <c:v>2.1731034971701882E-2</c:v>
                </c:pt>
                <c:pt idx="125">
                  <c:v>2.4433436427994691E-2</c:v>
                </c:pt>
                <c:pt idx="126">
                  <c:v>2.8182112073248115E-2</c:v>
                </c:pt>
                <c:pt idx="127">
                  <c:v>2.523811347842082E-2</c:v>
                </c:pt>
                <c:pt idx="128">
                  <c:v>2.9136043140229394E-2</c:v>
                </c:pt>
                <c:pt idx="129">
                  <c:v>2.4798129713508692E-2</c:v>
                </c:pt>
                <c:pt idx="130">
                  <c:v>2.2458300356963716E-2</c:v>
                </c:pt>
                <c:pt idx="131">
                  <c:v>2.29618437362798E-2</c:v>
                </c:pt>
                <c:pt idx="132">
                  <c:v>2.4165879821245007E-2</c:v>
                </c:pt>
                <c:pt idx="133">
                  <c:v>2.2754467083013315E-2</c:v>
                </c:pt>
                <c:pt idx="134">
                  <c:v>2.4378830420643167E-2</c:v>
                </c:pt>
                <c:pt idx="135">
                  <c:v>2.764133810168647E-2</c:v>
                </c:pt>
                <c:pt idx="136">
                  <c:v>2.7461659892383965E-2</c:v>
                </c:pt>
                <c:pt idx="137">
                  <c:v>3.4510236932152639E-2</c:v>
                </c:pt>
                <c:pt idx="138">
                  <c:v>3.5719742995498772E-2</c:v>
                </c:pt>
                <c:pt idx="139">
                  <c:v>4.8773535874042595E-2</c:v>
                </c:pt>
                <c:pt idx="140">
                  <c:v>4.4390971287217543E-2</c:v>
                </c:pt>
                <c:pt idx="141">
                  <c:v>3.0089567320166353E-2</c:v>
                </c:pt>
                <c:pt idx="142">
                  <c:v>3.2659938571325792E-2</c:v>
                </c:pt>
                <c:pt idx="143">
                  <c:v>3.3915003973327057E-2</c:v>
                </c:pt>
                <c:pt idx="144">
                  <c:v>3.1602666442620012E-2</c:v>
                </c:pt>
                <c:pt idx="145">
                  <c:v>2.6083492294754575E-2</c:v>
                </c:pt>
                <c:pt idx="146">
                  <c:v>2.5679804149660448E-2</c:v>
                </c:pt>
                <c:pt idx="147">
                  <c:v>2.5294285362316281E-2</c:v>
                </c:pt>
                <c:pt idx="148">
                  <c:v>2.3797108185534859E-2</c:v>
                </c:pt>
                <c:pt idx="149">
                  <c:v>2.7190108256990128E-2</c:v>
                </c:pt>
                <c:pt idx="150">
                  <c:v>2.5503547613333767E-2</c:v>
                </c:pt>
                <c:pt idx="151">
                  <c:v>2.5116036223109772E-2</c:v>
                </c:pt>
                <c:pt idx="152">
                  <c:v>2.7700180346009406E-2</c:v>
                </c:pt>
                <c:pt idx="153">
                  <c:v>2.3999991923241804E-2</c:v>
                </c:pt>
                <c:pt idx="154">
                  <c:v>2.4893168220689089E-2</c:v>
                </c:pt>
                <c:pt idx="155">
                  <c:v>2.2065311266496631E-2</c:v>
                </c:pt>
                <c:pt idx="156">
                  <c:v>2.380220425978204E-2</c:v>
                </c:pt>
                <c:pt idx="157">
                  <c:v>2.6202796465281963E-2</c:v>
                </c:pt>
                <c:pt idx="158">
                  <c:v>3.1062402058062814E-2</c:v>
                </c:pt>
                <c:pt idx="159">
                  <c:v>2.2461705023851777E-2</c:v>
                </c:pt>
              </c:numCache>
            </c:numRef>
          </c:val>
          <c:smooth val="0"/>
          <c:extLst>
            <c:ext xmlns:c16="http://schemas.microsoft.com/office/drawing/2014/chart" uri="{C3380CC4-5D6E-409C-BE32-E72D297353CC}">
              <c16:uniqueId val="{00000001-FB1C-43FF-BD17-4DFF0EF61842}"/>
            </c:ext>
          </c:extLst>
        </c:ser>
        <c:ser>
          <c:idx val="2"/>
          <c:order val="2"/>
          <c:tx>
            <c:strRef>
              <c:f>Sheet2!$G$1</c:f>
              <c:strCache>
                <c:ptCount val="1"/>
                <c:pt idx="0">
                  <c:v>JR東海企業成長率</c:v>
                </c:pt>
              </c:strCache>
            </c:strRef>
          </c:tx>
          <c:spPr>
            <a:ln w="28575" cap="rnd">
              <a:solidFill>
                <a:schemeClr val="accent3"/>
              </a:solidFill>
              <a:round/>
            </a:ln>
            <a:effectLst/>
          </c:spPr>
          <c:marker>
            <c:symbol val="none"/>
          </c:marker>
          <c:cat>
            <c:numRef>
              <c:f>Sheet2!$A$2:$A$161</c:f>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f>Sheet2!$G$2:$G$161</c:f>
              <c:numCache>
                <c:formatCode>General</c:formatCode>
                <c:ptCount val="160"/>
                <c:pt idx="0">
                  <c:v>1.5067137848525166E-2</c:v>
                </c:pt>
                <c:pt idx="1">
                  <c:v>1.1521169703250036E-2</c:v>
                </c:pt>
                <c:pt idx="2">
                  <c:v>1.5550986251238682E-2</c:v>
                </c:pt>
                <c:pt idx="3">
                  <c:v>1.109251841710473E-2</c:v>
                </c:pt>
                <c:pt idx="4">
                  <c:v>1.0481837122891972E-2</c:v>
                </c:pt>
                <c:pt idx="5">
                  <c:v>1.0241136228971394E-2</c:v>
                </c:pt>
                <c:pt idx="6">
                  <c:v>1.0845732707064817E-2</c:v>
                </c:pt>
                <c:pt idx="7">
                  <c:v>1.007196527040719E-2</c:v>
                </c:pt>
                <c:pt idx="8">
                  <c:v>9.0575900413312569E-3</c:v>
                </c:pt>
                <c:pt idx="9">
                  <c:v>9.1295566583029474E-3</c:v>
                </c:pt>
                <c:pt idx="10">
                  <c:v>1.1204950255377396E-2</c:v>
                </c:pt>
                <c:pt idx="11">
                  <c:v>1.0349975475653686E-2</c:v>
                </c:pt>
                <c:pt idx="12">
                  <c:v>1.248026795385865E-2</c:v>
                </c:pt>
                <c:pt idx="13">
                  <c:v>1.08330589235022E-2</c:v>
                </c:pt>
                <c:pt idx="14">
                  <c:v>1.9678083554253559E-2</c:v>
                </c:pt>
                <c:pt idx="15">
                  <c:v>1.9253885841223964E-2</c:v>
                </c:pt>
                <c:pt idx="16">
                  <c:v>1.5474302084968857E-2</c:v>
                </c:pt>
                <c:pt idx="17">
                  <c:v>1.9493595520288867E-2</c:v>
                </c:pt>
                <c:pt idx="18">
                  <c:v>1.80956284136332E-2</c:v>
                </c:pt>
                <c:pt idx="19">
                  <c:v>2.0988462632463182E-2</c:v>
                </c:pt>
                <c:pt idx="20">
                  <c:v>1.6940382096349585E-2</c:v>
                </c:pt>
                <c:pt idx="21">
                  <c:v>1.4552162725532653E-2</c:v>
                </c:pt>
                <c:pt idx="22">
                  <c:v>1.4664836321613165E-2</c:v>
                </c:pt>
                <c:pt idx="23">
                  <c:v>1.4481225830498224E-2</c:v>
                </c:pt>
                <c:pt idx="24">
                  <c:v>1.5826298486003681E-2</c:v>
                </c:pt>
                <c:pt idx="25">
                  <c:v>1.298469248884313E-2</c:v>
                </c:pt>
                <c:pt idx="26">
                  <c:v>1.2754836159028402E-2</c:v>
                </c:pt>
                <c:pt idx="27">
                  <c:v>1.3871482592064586E-2</c:v>
                </c:pt>
                <c:pt idx="28">
                  <c:v>1.4005375613539687E-2</c:v>
                </c:pt>
                <c:pt idx="29">
                  <c:v>1.7381846047288738E-2</c:v>
                </c:pt>
                <c:pt idx="30">
                  <c:v>1.6005933282779515E-2</c:v>
                </c:pt>
                <c:pt idx="31">
                  <c:v>1.7068122271727694E-2</c:v>
                </c:pt>
                <c:pt idx="32">
                  <c:v>2.1100820767647094E-2</c:v>
                </c:pt>
                <c:pt idx="33">
                  <c:v>4.1381204556718773E-2</c:v>
                </c:pt>
                <c:pt idx="34">
                  <c:v>5.4679196642030567E-2</c:v>
                </c:pt>
                <c:pt idx="35">
                  <c:v>7.3494858703944288E-2</c:v>
                </c:pt>
                <c:pt idx="36">
                  <c:v>0.12816423457180545</c:v>
                </c:pt>
                <c:pt idx="37">
                  <c:v>0.10857795828658698</c:v>
                </c:pt>
                <c:pt idx="38">
                  <c:v>0.10461809003768635</c:v>
                </c:pt>
                <c:pt idx="39">
                  <c:v>8.5289037322372516E-2</c:v>
                </c:pt>
                <c:pt idx="40">
                  <c:v>6.2772860206040407E-2</c:v>
                </c:pt>
                <c:pt idx="41">
                  <c:v>0.10490648920776188</c:v>
                </c:pt>
                <c:pt idx="42">
                  <c:v>0.16014161048626419</c:v>
                </c:pt>
                <c:pt idx="43">
                  <c:v>0.14220820327163489</c:v>
                </c:pt>
                <c:pt idx="44">
                  <c:v>0.15894741840459101</c:v>
                </c:pt>
                <c:pt idx="45">
                  <c:v>0.1800789278828947</c:v>
                </c:pt>
                <c:pt idx="46">
                  <c:v>0.18626257634266283</c:v>
                </c:pt>
                <c:pt idx="47">
                  <c:v>0.21759493360645807</c:v>
                </c:pt>
                <c:pt idx="48">
                  <c:v>0.19889019224436474</c:v>
                </c:pt>
                <c:pt idx="49">
                  <c:v>0.19099447910622444</c:v>
                </c:pt>
                <c:pt idx="50">
                  <c:v>0.19104604685523635</c:v>
                </c:pt>
                <c:pt idx="51">
                  <c:v>0.17339922946546357</c:v>
                </c:pt>
                <c:pt idx="52">
                  <c:v>0.14379591999204158</c:v>
                </c:pt>
                <c:pt idx="53">
                  <c:v>0.14825152256275204</c:v>
                </c:pt>
                <c:pt idx="54">
                  <c:v>0.17655272303162214</c:v>
                </c:pt>
                <c:pt idx="55">
                  <c:v>0.1663933613210285</c:v>
                </c:pt>
                <c:pt idx="56">
                  <c:v>0.17973046226378059</c:v>
                </c:pt>
                <c:pt idx="57">
                  <c:v>0.16181499279713268</c:v>
                </c:pt>
                <c:pt idx="58">
                  <c:v>0.16778236229932594</c:v>
                </c:pt>
                <c:pt idx="59">
                  <c:v>0.16075024856561987</c:v>
                </c:pt>
                <c:pt idx="60">
                  <c:v>0.15420370993552573</c:v>
                </c:pt>
                <c:pt idx="61">
                  <c:v>0.12843057656780862</c:v>
                </c:pt>
                <c:pt idx="62">
                  <c:v>0.11825213504020621</c:v>
                </c:pt>
                <c:pt idx="63">
                  <c:v>0.1221289511673343</c:v>
                </c:pt>
                <c:pt idx="64">
                  <c:v>0.11830324677511049</c:v>
                </c:pt>
                <c:pt idx="65">
                  <c:v>0.12070874988960405</c:v>
                </c:pt>
                <c:pt idx="66">
                  <c:v>0.12957174760560861</c:v>
                </c:pt>
                <c:pt idx="67">
                  <c:v>0.10330516155616598</c:v>
                </c:pt>
                <c:pt idx="68">
                  <c:v>9.7587346066152492E-2</c:v>
                </c:pt>
                <c:pt idx="69">
                  <c:v>0.11464530118841061</c:v>
                </c:pt>
                <c:pt idx="70">
                  <c:v>0.10646497558551841</c:v>
                </c:pt>
                <c:pt idx="71">
                  <c:v>0.11032220386514903</c:v>
                </c:pt>
                <c:pt idx="72">
                  <c:v>0.12578477952399961</c:v>
                </c:pt>
                <c:pt idx="73">
                  <c:v>0.130238205818902</c:v>
                </c:pt>
                <c:pt idx="74">
                  <c:v>0.11003438229405331</c:v>
                </c:pt>
                <c:pt idx="75">
                  <c:v>0.11570861207199426</c:v>
                </c:pt>
                <c:pt idx="76">
                  <c:v>9.6592563562156633E-2</c:v>
                </c:pt>
                <c:pt idx="77">
                  <c:v>9.1635130982364588E-2</c:v>
                </c:pt>
                <c:pt idx="78">
                  <c:v>8.35993904091972E-2</c:v>
                </c:pt>
                <c:pt idx="79">
                  <c:v>0.1260812242488292</c:v>
                </c:pt>
                <c:pt idx="80">
                  <c:v>0.10334319296500104</c:v>
                </c:pt>
                <c:pt idx="81">
                  <c:v>7.8270659500184359E-2</c:v>
                </c:pt>
                <c:pt idx="82">
                  <c:v>6.2782550183772559E-2</c:v>
                </c:pt>
                <c:pt idx="83">
                  <c:v>6.8006336825641375E-2</c:v>
                </c:pt>
                <c:pt idx="84">
                  <c:v>6.8893349689438485E-2</c:v>
                </c:pt>
                <c:pt idx="85">
                  <c:v>9.340886664094597E-2</c:v>
                </c:pt>
                <c:pt idx="86">
                  <c:v>8.2780986729720091E-2</c:v>
                </c:pt>
                <c:pt idx="87">
                  <c:v>7.7902925110495375E-2</c:v>
                </c:pt>
                <c:pt idx="88">
                  <c:v>6.5941060026058013E-2</c:v>
                </c:pt>
                <c:pt idx="89">
                  <c:v>6.2273110939124021E-2</c:v>
                </c:pt>
                <c:pt idx="90">
                  <c:v>6.1827068980062301E-2</c:v>
                </c:pt>
                <c:pt idx="91">
                  <c:v>7.3682227629216987E-2</c:v>
                </c:pt>
                <c:pt idx="92">
                  <c:v>6.0806319311874586E-2</c:v>
                </c:pt>
                <c:pt idx="93">
                  <c:v>5.1491429924150539E-2</c:v>
                </c:pt>
                <c:pt idx="94">
                  <c:v>5.4961847323123023E-2</c:v>
                </c:pt>
                <c:pt idx="95">
                  <c:v>5.5827990493866657E-2</c:v>
                </c:pt>
                <c:pt idx="96">
                  <c:v>5.7997896317058824E-2</c:v>
                </c:pt>
                <c:pt idx="97">
                  <c:v>5.9218634654449764E-2</c:v>
                </c:pt>
                <c:pt idx="98">
                  <c:v>5.6804002795591155E-2</c:v>
                </c:pt>
                <c:pt idx="99">
                  <c:v>5.6153855238087975E-2</c:v>
                </c:pt>
                <c:pt idx="100">
                  <c:v>5.8509686967081122E-2</c:v>
                </c:pt>
                <c:pt idx="101">
                  <c:v>4.9773051148629587E-2</c:v>
                </c:pt>
                <c:pt idx="102">
                  <c:v>4.8568870240805244E-2</c:v>
                </c:pt>
                <c:pt idx="103">
                  <c:v>4.9079602526369712E-2</c:v>
                </c:pt>
                <c:pt idx="104">
                  <c:v>5.3729279539522702E-2</c:v>
                </c:pt>
                <c:pt idx="105">
                  <c:v>6.7120113967394424E-2</c:v>
                </c:pt>
                <c:pt idx="106">
                  <c:v>8.3974945592774922E-2</c:v>
                </c:pt>
                <c:pt idx="107">
                  <c:v>0.11467095583110695</c:v>
                </c:pt>
                <c:pt idx="108">
                  <c:v>8.6376429140520197E-2</c:v>
                </c:pt>
                <c:pt idx="109">
                  <c:v>8.5501593959811412E-2</c:v>
                </c:pt>
                <c:pt idx="110">
                  <c:v>8.9122629389843916E-2</c:v>
                </c:pt>
                <c:pt idx="111">
                  <c:v>7.5198717363091694E-2</c:v>
                </c:pt>
                <c:pt idx="112">
                  <c:v>8.262970141360039E-2</c:v>
                </c:pt>
                <c:pt idx="113">
                  <c:v>7.0934206139994502E-2</c:v>
                </c:pt>
                <c:pt idx="114">
                  <c:v>6.9024092896811648E-2</c:v>
                </c:pt>
                <c:pt idx="115">
                  <c:v>8.2366772365055588E-2</c:v>
                </c:pt>
                <c:pt idx="116">
                  <c:v>6.9296205149381479E-2</c:v>
                </c:pt>
                <c:pt idx="117">
                  <c:v>9.0602561458745387E-2</c:v>
                </c:pt>
                <c:pt idx="118">
                  <c:v>7.481205644378415E-2</c:v>
                </c:pt>
                <c:pt idx="119">
                  <c:v>7.3364775283818615E-2</c:v>
                </c:pt>
                <c:pt idx="120">
                  <c:v>6.4312114609754084E-2</c:v>
                </c:pt>
                <c:pt idx="121">
                  <c:v>5.4379420841273604E-2</c:v>
                </c:pt>
                <c:pt idx="122">
                  <c:v>4.6224772575823955E-2</c:v>
                </c:pt>
                <c:pt idx="123">
                  <c:v>5.3121130684972172E-2</c:v>
                </c:pt>
                <c:pt idx="124">
                  <c:v>5.8451953688829654E-2</c:v>
                </c:pt>
                <c:pt idx="125">
                  <c:v>6.2094906130725915E-2</c:v>
                </c:pt>
                <c:pt idx="126">
                  <c:v>6.8427388298480898E-2</c:v>
                </c:pt>
                <c:pt idx="127">
                  <c:v>6.0324685896695582E-2</c:v>
                </c:pt>
                <c:pt idx="128">
                  <c:v>6.7131101168245555E-2</c:v>
                </c:pt>
                <c:pt idx="129">
                  <c:v>5.8538693373424017E-2</c:v>
                </c:pt>
                <c:pt idx="130">
                  <c:v>5.8334731372962738E-2</c:v>
                </c:pt>
                <c:pt idx="131">
                  <c:v>5.7066357742726483E-2</c:v>
                </c:pt>
                <c:pt idx="132">
                  <c:v>5.8129818596377322E-2</c:v>
                </c:pt>
                <c:pt idx="133">
                  <c:v>5.2839344757557215E-2</c:v>
                </c:pt>
                <c:pt idx="134">
                  <c:v>5.729404329165879E-2</c:v>
                </c:pt>
                <c:pt idx="135">
                  <c:v>6.5215856080527074E-2</c:v>
                </c:pt>
                <c:pt idx="136">
                  <c:v>6.5005097853218577E-2</c:v>
                </c:pt>
                <c:pt idx="137">
                  <c:v>7.6878035809388484E-2</c:v>
                </c:pt>
                <c:pt idx="138">
                  <c:v>7.8226087208917092E-2</c:v>
                </c:pt>
                <c:pt idx="139">
                  <c:v>9.806721823118196E-2</c:v>
                </c:pt>
                <c:pt idx="140">
                  <c:v>9.0145067574363857E-2</c:v>
                </c:pt>
                <c:pt idx="141">
                  <c:v>6.6457558635236016E-2</c:v>
                </c:pt>
                <c:pt idx="142">
                  <c:v>6.9383542853260982E-2</c:v>
                </c:pt>
                <c:pt idx="143">
                  <c:v>6.8749137351199072E-2</c:v>
                </c:pt>
                <c:pt idx="144">
                  <c:v>6.5855515706429987E-2</c:v>
                </c:pt>
                <c:pt idx="145">
                  <c:v>5.7801826763433942E-2</c:v>
                </c:pt>
                <c:pt idx="146">
                  <c:v>5.6170947609200668E-2</c:v>
                </c:pt>
                <c:pt idx="147">
                  <c:v>5.5858765260596951E-2</c:v>
                </c:pt>
                <c:pt idx="148">
                  <c:v>5.5360315225191532E-2</c:v>
                </c:pt>
                <c:pt idx="149">
                  <c:v>6.0258131998955203E-2</c:v>
                </c:pt>
                <c:pt idx="150">
                  <c:v>5.7846432663697135E-2</c:v>
                </c:pt>
                <c:pt idx="151">
                  <c:v>5.6178115188064447E-2</c:v>
                </c:pt>
                <c:pt idx="152">
                  <c:v>6.1983172487222432E-2</c:v>
                </c:pt>
                <c:pt idx="153">
                  <c:v>5.6625335049077435E-2</c:v>
                </c:pt>
                <c:pt idx="154">
                  <c:v>5.9529098915954363E-2</c:v>
                </c:pt>
                <c:pt idx="155">
                  <c:v>5.2546704991836071E-2</c:v>
                </c:pt>
                <c:pt idx="156">
                  <c:v>5.5284145405226373E-2</c:v>
                </c:pt>
                <c:pt idx="157">
                  <c:v>5.9126080313106621E-2</c:v>
                </c:pt>
                <c:pt idx="158">
                  <c:v>7.122057305754155E-2</c:v>
                </c:pt>
                <c:pt idx="159">
                  <c:v>5.5196618934557365E-2</c:v>
                </c:pt>
              </c:numCache>
            </c:numRef>
          </c:val>
          <c:smooth val="0"/>
          <c:extLst>
            <c:ext xmlns:c16="http://schemas.microsoft.com/office/drawing/2014/chart" uri="{C3380CC4-5D6E-409C-BE32-E72D297353CC}">
              <c16:uniqueId val="{00000002-FB1C-43FF-BD17-4DFF0EF61842}"/>
            </c:ext>
          </c:extLst>
        </c:ser>
        <c:dLbls>
          <c:showLegendKey val="0"/>
          <c:showVal val="0"/>
          <c:showCatName val="0"/>
          <c:showSerName val="0"/>
          <c:showPercent val="0"/>
          <c:showBubbleSize val="0"/>
        </c:dLbls>
        <c:smooth val="0"/>
        <c:axId val="600930616"/>
        <c:axId val="600932912"/>
      </c:lineChart>
      <c:dateAx>
        <c:axId val="600930616"/>
        <c:scaling>
          <c:orientation val="minMax"/>
        </c:scaling>
        <c:delete val="0"/>
        <c:axPos val="b"/>
        <c:numFmt formatCode="m&quot;月&quot;d&quot;日&quot;yyyy&quot;年&quot;"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00932912"/>
        <c:crosses val="autoZero"/>
        <c:auto val="1"/>
        <c:lblOffset val="100"/>
        <c:baseTimeUnit val="days"/>
      </c:dateAx>
      <c:valAx>
        <c:axId val="600932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00930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新幹線の月次利用人数の前年比</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Sheet2!$U$3</c:f>
              <c:strCache>
                <c:ptCount val="1"/>
                <c:pt idx="0">
                  <c:v>JR東日本</c:v>
                </c:pt>
              </c:strCache>
            </c:strRef>
          </c:tx>
          <c:spPr>
            <a:solidFill>
              <a:schemeClr val="accent1"/>
            </a:solidFill>
            <a:ln>
              <a:noFill/>
            </a:ln>
            <a:effectLst/>
          </c:spPr>
          <c:invertIfNegative val="0"/>
          <c:cat>
            <c:strRef>
              <c:f>Sheet2!$V$2:$AC$2</c:f>
              <c:strCache>
                <c:ptCount val="8"/>
                <c:pt idx="0">
                  <c:v>1月</c:v>
                </c:pt>
                <c:pt idx="1">
                  <c:v>2月</c:v>
                </c:pt>
                <c:pt idx="2">
                  <c:v>3月</c:v>
                </c:pt>
                <c:pt idx="3">
                  <c:v>4月</c:v>
                </c:pt>
                <c:pt idx="4">
                  <c:v>5月</c:v>
                </c:pt>
                <c:pt idx="5">
                  <c:v>6月</c:v>
                </c:pt>
                <c:pt idx="6">
                  <c:v>7月</c:v>
                </c:pt>
                <c:pt idx="7">
                  <c:v>8月</c:v>
                </c:pt>
              </c:strCache>
            </c:strRef>
          </c:cat>
          <c:val>
            <c:numRef>
              <c:f>Sheet2!$V$3:$AC$3</c:f>
              <c:numCache>
                <c:formatCode>0.0%</c:formatCode>
                <c:ptCount val="8"/>
                <c:pt idx="0">
                  <c:v>1.0209999999999999</c:v>
                </c:pt>
                <c:pt idx="1">
                  <c:v>0.85699999999999998</c:v>
                </c:pt>
                <c:pt idx="2">
                  <c:v>0.34799999999999998</c:v>
                </c:pt>
                <c:pt idx="3">
                  <c:v>2.1000000000000001E-2</c:v>
                </c:pt>
                <c:pt idx="4">
                  <c:v>5.5E-2</c:v>
                </c:pt>
                <c:pt idx="5">
                  <c:v>0.26400000000000001</c:v>
                </c:pt>
                <c:pt idx="6">
                  <c:v>0.26300000000000001</c:v>
                </c:pt>
                <c:pt idx="7">
                  <c:v>0.23799999999999999</c:v>
                </c:pt>
              </c:numCache>
            </c:numRef>
          </c:val>
          <c:extLst>
            <c:ext xmlns:c16="http://schemas.microsoft.com/office/drawing/2014/chart" uri="{C3380CC4-5D6E-409C-BE32-E72D297353CC}">
              <c16:uniqueId val="{00000000-30DA-4F63-87F9-D6DC9B5602F6}"/>
            </c:ext>
          </c:extLst>
        </c:ser>
        <c:ser>
          <c:idx val="1"/>
          <c:order val="1"/>
          <c:tx>
            <c:strRef>
              <c:f>Sheet2!$U$4</c:f>
              <c:strCache>
                <c:ptCount val="1"/>
                <c:pt idx="0">
                  <c:v>JR西日本</c:v>
                </c:pt>
              </c:strCache>
            </c:strRef>
          </c:tx>
          <c:spPr>
            <a:solidFill>
              <a:schemeClr val="accent2"/>
            </a:solidFill>
            <a:ln>
              <a:noFill/>
            </a:ln>
            <a:effectLst/>
          </c:spPr>
          <c:invertIfNegative val="0"/>
          <c:cat>
            <c:strRef>
              <c:f>Sheet2!$V$2:$AC$2</c:f>
              <c:strCache>
                <c:ptCount val="8"/>
                <c:pt idx="0">
                  <c:v>1月</c:v>
                </c:pt>
                <c:pt idx="1">
                  <c:v>2月</c:v>
                </c:pt>
                <c:pt idx="2">
                  <c:v>3月</c:v>
                </c:pt>
                <c:pt idx="3">
                  <c:v>4月</c:v>
                </c:pt>
                <c:pt idx="4">
                  <c:v>5月</c:v>
                </c:pt>
                <c:pt idx="5">
                  <c:v>6月</c:v>
                </c:pt>
                <c:pt idx="6">
                  <c:v>7月</c:v>
                </c:pt>
                <c:pt idx="7">
                  <c:v>8月</c:v>
                </c:pt>
              </c:strCache>
            </c:strRef>
          </c:cat>
          <c:val>
            <c:numRef>
              <c:f>Sheet2!$V$4:$AC$4</c:f>
              <c:numCache>
                <c:formatCode>0.0%</c:formatCode>
                <c:ptCount val="8"/>
                <c:pt idx="0">
                  <c:v>1.032</c:v>
                </c:pt>
                <c:pt idx="1">
                  <c:v>0.85599999999999998</c:v>
                </c:pt>
                <c:pt idx="2">
                  <c:v>0.375</c:v>
                </c:pt>
                <c:pt idx="3">
                  <c:v>0.10100000000000001</c:v>
                </c:pt>
                <c:pt idx="4">
                  <c:v>0.124</c:v>
                </c:pt>
                <c:pt idx="5">
                  <c:v>0.33700000000000002</c:v>
                </c:pt>
                <c:pt idx="6">
                  <c:v>0.33800000000000002</c:v>
                </c:pt>
                <c:pt idx="7">
                  <c:v>0.28100000000000003</c:v>
                </c:pt>
              </c:numCache>
            </c:numRef>
          </c:val>
          <c:extLst>
            <c:ext xmlns:c16="http://schemas.microsoft.com/office/drawing/2014/chart" uri="{C3380CC4-5D6E-409C-BE32-E72D297353CC}">
              <c16:uniqueId val="{00000001-30DA-4F63-87F9-D6DC9B5602F6}"/>
            </c:ext>
          </c:extLst>
        </c:ser>
        <c:ser>
          <c:idx val="2"/>
          <c:order val="2"/>
          <c:tx>
            <c:strRef>
              <c:f>Sheet2!$U$5</c:f>
              <c:strCache>
                <c:ptCount val="1"/>
                <c:pt idx="0">
                  <c:v>JR東海</c:v>
                </c:pt>
              </c:strCache>
            </c:strRef>
          </c:tx>
          <c:spPr>
            <a:solidFill>
              <a:schemeClr val="accent3"/>
            </a:solidFill>
            <a:ln>
              <a:noFill/>
            </a:ln>
            <a:effectLst/>
          </c:spPr>
          <c:invertIfNegative val="0"/>
          <c:cat>
            <c:strRef>
              <c:f>Sheet2!$V$2:$AC$2</c:f>
              <c:strCache>
                <c:ptCount val="8"/>
                <c:pt idx="0">
                  <c:v>1月</c:v>
                </c:pt>
                <c:pt idx="1">
                  <c:v>2月</c:v>
                </c:pt>
                <c:pt idx="2">
                  <c:v>3月</c:v>
                </c:pt>
                <c:pt idx="3">
                  <c:v>4月</c:v>
                </c:pt>
                <c:pt idx="4">
                  <c:v>5月</c:v>
                </c:pt>
                <c:pt idx="5">
                  <c:v>6月</c:v>
                </c:pt>
                <c:pt idx="6">
                  <c:v>7月</c:v>
                </c:pt>
                <c:pt idx="7">
                  <c:v>8月</c:v>
                </c:pt>
              </c:strCache>
            </c:strRef>
          </c:cat>
          <c:val>
            <c:numRef>
              <c:f>Sheet2!$V$5:$AC$5</c:f>
              <c:numCache>
                <c:formatCode>0.0%</c:formatCode>
                <c:ptCount val="8"/>
                <c:pt idx="0">
                  <c:v>1.03</c:v>
                </c:pt>
                <c:pt idx="1">
                  <c:v>0.92</c:v>
                </c:pt>
                <c:pt idx="2">
                  <c:v>0.41</c:v>
                </c:pt>
                <c:pt idx="3">
                  <c:v>0.1</c:v>
                </c:pt>
                <c:pt idx="4">
                  <c:v>0.1</c:v>
                </c:pt>
                <c:pt idx="5">
                  <c:v>0.28000000000000003</c:v>
                </c:pt>
                <c:pt idx="6">
                  <c:v>0.32</c:v>
                </c:pt>
                <c:pt idx="7">
                  <c:v>0.25</c:v>
                </c:pt>
              </c:numCache>
            </c:numRef>
          </c:val>
          <c:extLst>
            <c:ext xmlns:c16="http://schemas.microsoft.com/office/drawing/2014/chart" uri="{C3380CC4-5D6E-409C-BE32-E72D297353CC}">
              <c16:uniqueId val="{00000002-30DA-4F63-87F9-D6DC9B5602F6}"/>
            </c:ext>
          </c:extLst>
        </c:ser>
        <c:dLbls>
          <c:showLegendKey val="0"/>
          <c:showVal val="0"/>
          <c:showCatName val="0"/>
          <c:showSerName val="0"/>
          <c:showPercent val="0"/>
          <c:showBubbleSize val="0"/>
        </c:dLbls>
        <c:gapWidth val="219"/>
        <c:overlap val="-27"/>
        <c:axId val="617145776"/>
        <c:axId val="617144464"/>
      </c:barChart>
      <c:catAx>
        <c:axId val="617145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17144464"/>
        <c:crosses val="autoZero"/>
        <c:auto val="1"/>
        <c:lblAlgn val="ctr"/>
        <c:lblOffset val="100"/>
        <c:noMultiLvlLbl val="0"/>
      </c:catAx>
      <c:valAx>
        <c:axId val="6171444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17145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ja-JP" altLang="en-US" sz="1800" dirty="0"/>
              <a:t>旅行会社</a:t>
            </a:r>
            <a:endParaRPr lang="en-US" altLang="ja-JP"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Sheet1!$C$2</c:f>
              <c:strCache>
                <c:ptCount val="1"/>
                <c:pt idx="0">
                  <c:v>HIS企業成長率</c:v>
                </c:pt>
              </c:strCache>
            </c:strRef>
          </c:tx>
          <c:spPr>
            <a:ln w="28575" cap="rnd">
              <a:solidFill>
                <a:schemeClr val="accent1"/>
              </a:solidFill>
              <a:round/>
            </a:ln>
            <a:effectLst/>
          </c:spPr>
          <c:marker>
            <c:symbol val="none"/>
          </c:marker>
          <c:cat>
            <c:numRef>
              <c:f>Sheet1!$A$3:$A$162</c:f>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f>Sheet1!$C$3:$C$162</c:f>
              <c:numCache>
                <c:formatCode>General</c:formatCode>
                <c:ptCount val="160"/>
                <c:pt idx="0">
                  <c:v>0.13270877698246361</c:v>
                </c:pt>
                <c:pt idx="1">
                  <c:v>0.13032306465624907</c:v>
                </c:pt>
                <c:pt idx="2">
                  <c:v>0.13618092442020721</c:v>
                </c:pt>
                <c:pt idx="3">
                  <c:v>0.13002503487025924</c:v>
                </c:pt>
                <c:pt idx="4">
                  <c:v>0.12780620289995956</c:v>
                </c:pt>
                <c:pt idx="5">
                  <c:v>0.12927450415308819</c:v>
                </c:pt>
                <c:pt idx="6">
                  <c:v>0.13102756927775128</c:v>
                </c:pt>
                <c:pt idx="7">
                  <c:v>0.13017478668564386</c:v>
                </c:pt>
                <c:pt idx="8">
                  <c:v>0.12998770153006198</c:v>
                </c:pt>
                <c:pt idx="9">
                  <c:v>0.13302269307028347</c:v>
                </c:pt>
                <c:pt idx="10">
                  <c:v>0.14178504591380298</c:v>
                </c:pt>
                <c:pt idx="11">
                  <c:v>0.14154546681970873</c:v>
                </c:pt>
                <c:pt idx="12">
                  <c:v>0.1446817232296955</c:v>
                </c:pt>
                <c:pt idx="13">
                  <c:v>0.14421163533781423</c:v>
                </c:pt>
                <c:pt idx="14">
                  <c:v>0.15957002818835192</c:v>
                </c:pt>
                <c:pt idx="15">
                  <c:v>0.16048199773488064</c:v>
                </c:pt>
                <c:pt idx="16">
                  <c:v>0.15596274606993127</c:v>
                </c:pt>
                <c:pt idx="17">
                  <c:v>0.15974112130642221</c:v>
                </c:pt>
                <c:pt idx="18">
                  <c:v>0.15970181966076863</c:v>
                </c:pt>
                <c:pt idx="19">
                  <c:v>0.16251415629969451</c:v>
                </c:pt>
                <c:pt idx="20">
                  <c:v>0.15628713706388411</c:v>
                </c:pt>
                <c:pt idx="21">
                  <c:v>0.14982763929791351</c:v>
                </c:pt>
                <c:pt idx="22">
                  <c:v>0.14675144907019733</c:v>
                </c:pt>
                <c:pt idx="23">
                  <c:v>0.15013155307775319</c:v>
                </c:pt>
                <c:pt idx="24">
                  <c:v>0.1528382083292549</c:v>
                </c:pt>
                <c:pt idx="25">
                  <c:v>0.14970540718918982</c:v>
                </c:pt>
                <c:pt idx="26">
                  <c:v>0.14844486002124277</c:v>
                </c:pt>
                <c:pt idx="27">
                  <c:v>0.15304835279030909</c:v>
                </c:pt>
                <c:pt idx="28">
                  <c:v>0.15911304682015209</c:v>
                </c:pt>
                <c:pt idx="29">
                  <c:v>0.15990306756937755</c:v>
                </c:pt>
                <c:pt idx="30">
                  <c:v>0.15761351134391238</c:v>
                </c:pt>
                <c:pt idx="31">
                  <c:v>0.1604807825041652</c:v>
                </c:pt>
                <c:pt idx="32">
                  <c:v>0.16310152188637655</c:v>
                </c:pt>
                <c:pt idx="33">
                  <c:v>0.17916998719873808</c:v>
                </c:pt>
                <c:pt idx="34">
                  <c:v>0.18436998540489746</c:v>
                </c:pt>
                <c:pt idx="35">
                  <c:v>0.1991582465479465</c:v>
                </c:pt>
                <c:pt idx="36">
                  <c:v>0.22185409907041748</c:v>
                </c:pt>
                <c:pt idx="37">
                  <c:v>0.21295257730393793</c:v>
                </c:pt>
                <c:pt idx="38">
                  <c:v>0.22537645474257184</c:v>
                </c:pt>
                <c:pt idx="39">
                  <c:v>0.21912145602190847</c:v>
                </c:pt>
                <c:pt idx="40">
                  <c:v>0.21293523634408337</c:v>
                </c:pt>
                <c:pt idx="41">
                  <c:v>0.23570932852651483</c:v>
                </c:pt>
                <c:pt idx="42">
                  <c:v>0.2652068483231329</c:v>
                </c:pt>
                <c:pt idx="43">
                  <c:v>0.25436768104016949</c:v>
                </c:pt>
                <c:pt idx="44">
                  <c:v>0.26615276370235275</c:v>
                </c:pt>
                <c:pt idx="45">
                  <c:v>0.29006390454001224</c:v>
                </c:pt>
                <c:pt idx="46">
                  <c:v>0.2919897759907617</c:v>
                </c:pt>
                <c:pt idx="47">
                  <c:v>0.30366427945166519</c:v>
                </c:pt>
                <c:pt idx="48">
                  <c:v>0.30395096858784809</c:v>
                </c:pt>
                <c:pt idx="49">
                  <c:v>0.31263476452655525</c:v>
                </c:pt>
                <c:pt idx="50">
                  <c:v>0.32673518562604753</c:v>
                </c:pt>
                <c:pt idx="51">
                  <c:v>0.3032558209450249</c:v>
                </c:pt>
                <c:pt idx="52">
                  <c:v>0.27830785640516448</c:v>
                </c:pt>
                <c:pt idx="53">
                  <c:v>0.27793006758484834</c:v>
                </c:pt>
                <c:pt idx="54">
                  <c:v>0.29233385989927907</c:v>
                </c:pt>
                <c:pt idx="55">
                  <c:v>0.29277208501231511</c:v>
                </c:pt>
                <c:pt idx="56">
                  <c:v>0.30206645183652747</c:v>
                </c:pt>
                <c:pt idx="57">
                  <c:v>0.29409203878816603</c:v>
                </c:pt>
                <c:pt idx="58">
                  <c:v>0.30716306706938046</c:v>
                </c:pt>
                <c:pt idx="59">
                  <c:v>0.30798536839097346</c:v>
                </c:pt>
                <c:pt idx="60">
                  <c:v>0.31531618068471068</c:v>
                </c:pt>
                <c:pt idx="61">
                  <c:v>0.30759581829639604</c:v>
                </c:pt>
                <c:pt idx="62">
                  <c:v>0.29952963062642524</c:v>
                </c:pt>
                <c:pt idx="63">
                  <c:v>0.29609120176502035</c:v>
                </c:pt>
                <c:pt idx="64">
                  <c:v>0.28016750595417073</c:v>
                </c:pt>
                <c:pt idx="65">
                  <c:v>0.29190029855237698</c:v>
                </c:pt>
                <c:pt idx="66">
                  <c:v>0.29856906304288011</c:v>
                </c:pt>
                <c:pt idx="67">
                  <c:v>0.29058124819325865</c:v>
                </c:pt>
                <c:pt idx="68">
                  <c:v>0.28555843867161712</c:v>
                </c:pt>
                <c:pt idx="69">
                  <c:v>0.29338192888121134</c:v>
                </c:pt>
                <c:pt idx="70">
                  <c:v>0.28546306454767356</c:v>
                </c:pt>
                <c:pt idx="71">
                  <c:v>0.2804462661420179</c:v>
                </c:pt>
                <c:pt idx="72">
                  <c:v>0.29115411625768783</c:v>
                </c:pt>
                <c:pt idx="73">
                  <c:v>0.30233717200630345</c:v>
                </c:pt>
                <c:pt idx="74">
                  <c:v>0.29065541033813574</c:v>
                </c:pt>
                <c:pt idx="75">
                  <c:v>0.29479436155519861</c:v>
                </c:pt>
                <c:pt idx="76">
                  <c:v>0.28435572465519343</c:v>
                </c:pt>
                <c:pt idx="77">
                  <c:v>0.2771594474742447</c:v>
                </c:pt>
                <c:pt idx="78">
                  <c:v>0.26448465117839842</c:v>
                </c:pt>
                <c:pt idx="79">
                  <c:v>0.28036093559317543</c:v>
                </c:pt>
                <c:pt idx="80">
                  <c:v>0.2786771152147613</c:v>
                </c:pt>
                <c:pt idx="81">
                  <c:v>0.25927554075365239</c:v>
                </c:pt>
                <c:pt idx="82">
                  <c:v>0.23202405908770485</c:v>
                </c:pt>
                <c:pt idx="83">
                  <c:v>0.23626136501073061</c:v>
                </c:pt>
                <c:pt idx="84">
                  <c:v>0.24055352783850703</c:v>
                </c:pt>
                <c:pt idx="85">
                  <c:v>0.25172243533326483</c:v>
                </c:pt>
                <c:pt idx="86">
                  <c:v>0.24721502626091463</c:v>
                </c:pt>
                <c:pt idx="87">
                  <c:v>0.24409509840390092</c:v>
                </c:pt>
                <c:pt idx="88">
                  <c:v>0.23431249336471188</c:v>
                </c:pt>
                <c:pt idx="89">
                  <c:v>0.22942432710219471</c:v>
                </c:pt>
                <c:pt idx="90">
                  <c:v>0.22228579655821259</c:v>
                </c:pt>
                <c:pt idx="91">
                  <c:v>0.21937735760085775</c:v>
                </c:pt>
                <c:pt idx="92">
                  <c:v>0.20147809603969552</c:v>
                </c:pt>
                <c:pt idx="93">
                  <c:v>0.19417263269865448</c:v>
                </c:pt>
                <c:pt idx="94">
                  <c:v>0.1970537403060367</c:v>
                </c:pt>
                <c:pt idx="95">
                  <c:v>0.20354037371702946</c:v>
                </c:pt>
                <c:pt idx="96">
                  <c:v>0.20935361112005976</c:v>
                </c:pt>
                <c:pt idx="97">
                  <c:v>0.20617007635141815</c:v>
                </c:pt>
                <c:pt idx="98">
                  <c:v>0.20470258413043144</c:v>
                </c:pt>
                <c:pt idx="99">
                  <c:v>0.20251509522052508</c:v>
                </c:pt>
                <c:pt idx="100">
                  <c:v>0.21014141563458824</c:v>
                </c:pt>
                <c:pt idx="101">
                  <c:v>0.20203434020095068</c:v>
                </c:pt>
                <c:pt idx="102">
                  <c:v>0.19836862934307095</c:v>
                </c:pt>
                <c:pt idx="103">
                  <c:v>0.20049026486263077</c:v>
                </c:pt>
                <c:pt idx="104">
                  <c:v>0.20372015002872856</c:v>
                </c:pt>
                <c:pt idx="105">
                  <c:v>0.21554110852544772</c:v>
                </c:pt>
                <c:pt idx="106">
                  <c:v>0.22360480272127342</c:v>
                </c:pt>
                <c:pt idx="107">
                  <c:v>0.24503531886692298</c:v>
                </c:pt>
                <c:pt idx="108">
                  <c:v>0.22451240143243995</c:v>
                </c:pt>
                <c:pt idx="109">
                  <c:v>0.2233696307462312</c:v>
                </c:pt>
                <c:pt idx="110">
                  <c:v>0.22647696780308454</c:v>
                </c:pt>
                <c:pt idx="111">
                  <c:v>0.21912952818669262</c:v>
                </c:pt>
                <c:pt idx="112">
                  <c:v>0.22182150066168135</c:v>
                </c:pt>
                <c:pt idx="113">
                  <c:v>0.21783784306643444</c:v>
                </c:pt>
                <c:pt idx="114">
                  <c:v>0.22143797903708984</c:v>
                </c:pt>
                <c:pt idx="115">
                  <c:v>0.23848594264146639</c:v>
                </c:pt>
                <c:pt idx="116">
                  <c:v>0.24184482288338921</c:v>
                </c:pt>
                <c:pt idx="117">
                  <c:v>0.25561667337026422</c:v>
                </c:pt>
                <c:pt idx="118">
                  <c:v>0.24548510575476234</c:v>
                </c:pt>
                <c:pt idx="119">
                  <c:v>0.24444907559493878</c:v>
                </c:pt>
                <c:pt idx="120">
                  <c:v>0.24096937914054467</c:v>
                </c:pt>
                <c:pt idx="121">
                  <c:v>0.23840913809179815</c:v>
                </c:pt>
                <c:pt idx="122">
                  <c:v>0.22952960509805298</c:v>
                </c:pt>
                <c:pt idx="123">
                  <c:v>0.23261198195712071</c:v>
                </c:pt>
                <c:pt idx="124">
                  <c:v>0.2339755683072092</c:v>
                </c:pt>
                <c:pt idx="125">
                  <c:v>0.23932744692659574</c:v>
                </c:pt>
                <c:pt idx="126">
                  <c:v>0.24014204560156038</c:v>
                </c:pt>
                <c:pt idx="127">
                  <c:v>0.23697695992495221</c:v>
                </c:pt>
                <c:pt idx="128">
                  <c:v>0.23934441878827181</c:v>
                </c:pt>
                <c:pt idx="129">
                  <c:v>0.2335313100515948</c:v>
                </c:pt>
                <c:pt idx="130">
                  <c:v>0.23199879867472434</c:v>
                </c:pt>
                <c:pt idx="131">
                  <c:v>0.23533354740676915</c:v>
                </c:pt>
                <c:pt idx="132">
                  <c:v>0.24187627833874881</c:v>
                </c:pt>
                <c:pt idx="133">
                  <c:v>0.2380414626470507</c:v>
                </c:pt>
                <c:pt idx="134">
                  <c:v>0.23449463357312397</c:v>
                </c:pt>
                <c:pt idx="135">
                  <c:v>0.24150637955749382</c:v>
                </c:pt>
                <c:pt idx="136">
                  <c:v>0.24555351649362239</c:v>
                </c:pt>
                <c:pt idx="137">
                  <c:v>0.26045870039440888</c:v>
                </c:pt>
                <c:pt idx="138">
                  <c:v>0.273301642551257</c:v>
                </c:pt>
                <c:pt idx="139">
                  <c:v>0.28076880707193252</c:v>
                </c:pt>
                <c:pt idx="140">
                  <c:v>0.28536695684461993</c:v>
                </c:pt>
                <c:pt idx="141">
                  <c:v>0.26502253628200168</c:v>
                </c:pt>
                <c:pt idx="142">
                  <c:v>0.27008887842304996</c:v>
                </c:pt>
                <c:pt idx="143">
                  <c:v>0.26802147892730321</c:v>
                </c:pt>
                <c:pt idx="144">
                  <c:v>0.26151289588478099</c:v>
                </c:pt>
                <c:pt idx="145">
                  <c:v>0.23973788874428384</c:v>
                </c:pt>
                <c:pt idx="146">
                  <c:v>0.2366340837168853</c:v>
                </c:pt>
                <c:pt idx="147">
                  <c:v>0.23677011618762275</c:v>
                </c:pt>
                <c:pt idx="148">
                  <c:v>0.23685234196829946</c:v>
                </c:pt>
                <c:pt idx="149">
                  <c:v>0.23592850536641144</c:v>
                </c:pt>
                <c:pt idx="150">
                  <c:v>0.23910206230939859</c:v>
                </c:pt>
                <c:pt idx="151">
                  <c:v>0.23270285940502861</c:v>
                </c:pt>
                <c:pt idx="152">
                  <c:v>0.22930011297904884</c:v>
                </c:pt>
                <c:pt idx="153">
                  <c:v>0.21858871996203141</c:v>
                </c:pt>
                <c:pt idx="154">
                  <c:v>0.22174405325306842</c:v>
                </c:pt>
                <c:pt idx="155">
                  <c:v>0.21626725364609306</c:v>
                </c:pt>
                <c:pt idx="156">
                  <c:v>0.20988253890229783</c:v>
                </c:pt>
                <c:pt idx="157">
                  <c:v>0.21257420981991801</c:v>
                </c:pt>
                <c:pt idx="158">
                  <c:v>0.2194298450002822</c:v>
                </c:pt>
                <c:pt idx="159">
                  <c:v>0.21000032526544962</c:v>
                </c:pt>
              </c:numCache>
            </c:numRef>
          </c:val>
          <c:smooth val="0"/>
          <c:extLst>
            <c:ext xmlns:c16="http://schemas.microsoft.com/office/drawing/2014/chart" uri="{C3380CC4-5D6E-409C-BE32-E72D297353CC}">
              <c16:uniqueId val="{00000000-0DF3-4F8D-B5CF-7E0BE83F3C89}"/>
            </c:ext>
          </c:extLst>
        </c:ser>
        <c:ser>
          <c:idx val="1"/>
          <c:order val="1"/>
          <c:tx>
            <c:strRef>
              <c:f>Sheet1!$E$2</c:f>
              <c:strCache>
                <c:ptCount val="1"/>
                <c:pt idx="0">
                  <c:v>近畿ツーリスト企業成長率</c:v>
                </c:pt>
              </c:strCache>
            </c:strRef>
          </c:tx>
          <c:spPr>
            <a:ln w="28575" cap="rnd">
              <a:solidFill>
                <a:schemeClr val="accent2"/>
              </a:solidFill>
              <a:round/>
            </a:ln>
            <a:effectLst/>
          </c:spPr>
          <c:marker>
            <c:symbol val="none"/>
          </c:marker>
          <c:cat>
            <c:numRef>
              <c:f>Sheet1!$A$3:$A$162</c:f>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f>Sheet1!$E$3:$E$162</c:f>
              <c:numCache>
                <c:formatCode>General</c:formatCode>
                <c:ptCount val="160"/>
                <c:pt idx="0">
                  <c:v>0.11347962369881744</c:v>
                </c:pt>
                <c:pt idx="1">
                  <c:v>0.10772988240130252</c:v>
                </c:pt>
                <c:pt idx="2">
                  <c:v>0.11595348542328322</c:v>
                </c:pt>
                <c:pt idx="3">
                  <c:v>0.1052542833805313</c:v>
                </c:pt>
                <c:pt idx="4">
                  <c:v>0.10423786047885257</c:v>
                </c:pt>
                <c:pt idx="5">
                  <c:v>0.10565998752023782</c:v>
                </c:pt>
                <c:pt idx="6">
                  <c:v>0.1075875582771267</c:v>
                </c:pt>
                <c:pt idx="7">
                  <c:v>0.10829036131020524</c:v>
                </c:pt>
                <c:pt idx="8">
                  <c:v>0.10636116720503531</c:v>
                </c:pt>
                <c:pt idx="9">
                  <c:v>0.1059093499636963</c:v>
                </c:pt>
                <c:pt idx="10">
                  <c:v>0.1087545479828617</c:v>
                </c:pt>
                <c:pt idx="11">
                  <c:v>0.10874735583793037</c:v>
                </c:pt>
                <c:pt idx="12">
                  <c:v>0.11371509979515552</c:v>
                </c:pt>
                <c:pt idx="13">
                  <c:v>0.11517993226229696</c:v>
                </c:pt>
                <c:pt idx="14">
                  <c:v>0.12892685950064958</c:v>
                </c:pt>
                <c:pt idx="15">
                  <c:v>0.1296619155382267</c:v>
                </c:pt>
                <c:pt idx="16">
                  <c:v>0.12722751943565444</c:v>
                </c:pt>
                <c:pt idx="17">
                  <c:v>0.13494627066560577</c:v>
                </c:pt>
                <c:pt idx="18">
                  <c:v>0.13201680476301184</c:v>
                </c:pt>
                <c:pt idx="19">
                  <c:v>0.13978833988462042</c:v>
                </c:pt>
                <c:pt idx="20">
                  <c:v>0.13209698398106492</c:v>
                </c:pt>
                <c:pt idx="21">
                  <c:v>0.12878637209904434</c:v>
                </c:pt>
                <c:pt idx="22">
                  <c:v>0.12835954810315481</c:v>
                </c:pt>
                <c:pt idx="23">
                  <c:v>0.12806444560173177</c:v>
                </c:pt>
                <c:pt idx="24">
                  <c:v>0.13536646572794608</c:v>
                </c:pt>
                <c:pt idx="25">
                  <c:v>0.13271226900410785</c:v>
                </c:pt>
                <c:pt idx="26">
                  <c:v>0.13350362925169823</c:v>
                </c:pt>
                <c:pt idx="27">
                  <c:v>0.13832986845346479</c:v>
                </c:pt>
                <c:pt idx="28">
                  <c:v>0.14252646455432719</c:v>
                </c:pt>
                <c:pt idx="29">
                  <c:v>0.14784517872129674</c:v>
                </c:pt>
                <c:pt idx="30">
                  <c:v>0.14931851118151282</c:v>
                </c:pt>
                <c:pt idx="31">
                  <c:v>0.14919626564877869</c:v>
                </c:pt>
                <c:pt idx="32">
                  <c:v>0.15258689307822232</c:v>
                </c:pt>
                <c:pt idx="33">
                  <c:v>0.1780017953665303</c:v>
                </c:pt>
                <c:pt idx="34">
                  <c:v>0.19179594160835181</c:v>
                </c:pt>
                <c:pt idx="35">
                  <c:v>0.21282534491795926</c:v>
                </c:pt>
                <c:pt idx="36">
                  <c:v>0.25501389064139385</c:v>
                </c:pt>
                <c:pt idx="37">
                  <c:v>0.23881774080180632</c:v>
                </c:pt>
                <c:pt idx="38">
                  <c:v>0.23917496957598972</c:v>
                </c:pt>
                <c:pt idx="39">
                  <c:v>0.22495433811278423</c:v>
                </c:pt>
                <c:pt idx="40">
                  <c:v>0.21266869403979707</c:v>
                </c:pt>
                <c:pt idx="41">
                  <c:v>0.24338109854166284</c:v>
                </c:pt>
                <c:pt idx="42">
                  <c:v>0.29000366221983132</c:v>
                </c:pt>
                <c:pt idx="43">
                  <c:v>0.27593938812208008</c:v>
                </c:pt>
                <c:pt idx="44">
                  <c:v>0.29120223492830055</c:v>
                </c:pt>
                <c:pt idx="45">
                  <c:v>0.31083288016777466</c:v>
                </c:pt>
                <c:pt idx="46">
                  <c:v>0.32321790833807285</c:v>
                </c:pt>
                <c:pt idx="47">
                  <c:v>0.34097081686534281</c:v>
                </c:pt>
                <c:pt idx="48">
                  <c:v>0.32702006905754988</c:v>
                </c:pt>
                <c:pt idx="49">
                  <c:v>0.32755064742095763</c:v>
                </c:pt>
                <c:pt idx="50">
                  <c:v>0.33126092222433312</c:v>
                </c:pt>
                <c:pt idx="51">
                  <c:v>0.31833356993640105</c:v>
                </c:pt>
                <c:pt idx="52">
                  <c:v>0.280373155102626</c:v>
                </c:pt>
                <c:pt idx="53">
                  <c:v>0.29123481666900819</c:v>
                </c:pt>
                <c:pt idx="54">
                  <c:v>0.31300520353776834</c:v>
                </c:pt>
                <c:pt idx="55">
                  <c:v>0.31011308368396412</c:v>
                </c:pt>
                <c:pt idx="56">
                  <c:v>0.3237933302572597</c:v>
                </c:pt>
                <c:pt idx="57">
                  <c:v>0.3089711443908516</c:v>
                </c:pt>
                <c:pt idx="58">
                  <c:v>0.31206299774298651</c:v>
                </c:pt>
                <c:pt idx="59">
                  <c:v>0.30806405653135693</c:v>
                </c:pt>
                <c:pt idx="60">
                  <c:v>0.3061452452648592</c:v>
                </c:pt>
                <c:pt idx="61">
                  <c:v>0.28964974810494759</c:v>
                </c:pt>
                <c:pt idx="62">
                  <c:v>0.27655778075427156</c:v>
                </c:pt>
                <c:pt idx="63">
                  <c:v>0.27119179963353368</c:v>
                </c:pt>
                <c:pt idx="64">
                  <c:v>0.26681252521553411</c:v>
                </c:pt>
                <c:pt idx="65">
                  <c:v>0.27901063043267371</c:v>
                </c:pt>
                <c:pt idx="66">
                  <c:v>0.28499040432053352</c:v>
                </c:pt>
                <c:pt idx="67">
                  <c:v>0.26952164074648088</c:v>
                </c:pt>
                <c:pt idx="68">
                  <c:v>0.26634835521306344</c:v>
                </c:pt>
                <c:pt idx="69">
                  <c:v>0.27421216586774588</c:v>
                </c:pt>
                <c:pt idx="70">
                  <c:v>0.26339622938041707</c:v>
                </c:pt>
                <c:pt idx="71">
                  <c:v>0.25715693236000003</c:v>
                </c:pt>
                <c:pt idx="72">
                  <c:v>0.26942670496936283</c:v>
                </c:pt>
                <c:pt idx="73">
                  <c:v>0.2775806444572213</c:v>
                </c:pt>
                <c:pt idx="74">
                  <c:v>0.25957232750400233</c:v>
                </c:pt>
                <c:pt idx="75">
                  <c:v>0.26360637397840347</c:v>
                </c:pt>
                <c:pt idx="76">
                  <c:v>0.25243879276190917</c:v>
                </c:pt>
                <c:pt idx="77">
                  <c:v>0.23766204411667805</c:v>
                </c:pt>
                <c:pt idx="78">
                  <c:v>0.22615719839963888</c:v>
                </c:pt>
                <c:pt idx="79">
                  <c:v>0.25480266733284657</c:v>
                </c:pt>
                <c:pt idx="80">
                  <c:v>0.23691371095399191</c:v>
                </c:pt>
                <c:pt idx="81">
                  <c:v>0.21849320447556009</c:v>
                </c:pt>
                <c:pt idx="82">
                  <c:v>0.19467376888887036</c:v>
                </c:pt>
                <c:pt idx="83">
                  <c:v>0.19823463423267537</c:v>
                </c:pt>
                <c:pt idx="84">
                  <c:v>0.20455436775013572</c:v>
                </c:pt>
                <c:pt idx="85">
                  <c:v>0.22091394171313827</c:v>
                </c:pt>
                <c:pt idx="86">
                  <c:v>0.22286538164399045</c:v>
                </c:pt>
                <c:pt idx="87">
                  <c:v>0.21536147867523231</c:v>
                </c:pt>
                <c:pt idx="88">
                  <c:v>0.19948925009720073</c:v>
                </c:pt>
                <c:pt idx="89">
                  <c:v>0.1960492284334078</c:v>
                </c:pt>
                <c:pt idx="90">
                  <c:v>0.19341128573711178</c:v>
                </c:pt>
                <c:pt idx="91">
                  <c:v>0.19407708240596394</c:v>
                </c:pt>
                <c:pt idx="92">
                  <c:v>0.17318751650905778</c:v>
                </c:pt>
                <c:pt idx="93">
                  <c:v>0.16683049500005959</c:v>
                </c:pt>
                <c:pt idx="94">
                  <c:v>0.1706525710671008</c:v>
                </c:pt>
                <c:pt idx="95">
                  <c:v>0.17299981065246142</c:v>
                </c:pt>
                <c:pt idx="96">
                  <c:v>0.17102759991244451</c:v>
                </c:pt>
                <c:pt idx="97">
                  <c:v>0.17405762533136668</c:v>
                </c:pt>
                <c:pt idx="98">
                  <c:v>0.17217823641678429</c:v>
                </c:pt>
                <c:pt idx="99">
                  <c:v>0.17518392913810465</c:v>
                </c:pt>
                <c:pt idx="100">
                  <c:v>0.17557974132918824</c:v>
                </c:pt>
                <c:pt idx="101">
                  <c:v>0.17011645289037233</c:v>
                </c:pt>
                <c:pt idx="102">
                  <c:v>0.16773952291896957</c:v>
                </c:pt>
                <c:pt idx="103">
                  <c:v>0.17095124454871638</c:v>
                </c:pt>
                <c:pt idx="104">
                  <c:v>0.17838016599834375</c:v>
                </c:pt>
                <c:pt idx="105">
                  <c:v>0.19760408347533917</c:v>
                </c:pt>
                <c:pt idx="106">
                  <c:v>0.20437476532281298</c:v>
                </c:pt>
                <c:pt idx="107">
                  <c:v>0.23347504765859303</c:v>
                </c:pt>
                <c:pt idx="108">
                  <c:v>0.207247378941331</c:v>
                </c:pt>
                <c:pt idx="109">
                  <c:v>0.20817014670040959</c:v>
                </c:pt>
                <c:pt idx="110">
                  <c:v>0.20964590880805337</c:v>
                </c:pt>
                <c:pt idx="111">
                  <c:v>0.19467479609908575</c:v>
                </c:pt>
                <c:pt idx="112">
                  <c:v>0.19444545544188338</c:v>
                </c:pt>
                <c:pt idx="113">
                  <c:v>0.18931905273533886</c:v>
                </c:pt>
                <c:pt idx="114">
                  <c:v>0.18914669363157594</c:v>
                </c:pt>
                <c:pt idx="115">
                  <c:v>0.19921718068230826</c:v>
                </c:pt>
                <c:pt idx="116">
                  <c:v>0.19730982951121642</c:v>
                </c:pt>
                <c:pt idx="117">
                  <c:v>0.2159424535919561</c:v>
                </c:pt>
                <c:pt idx="118">
                  <c:v>0.20587188063428913</c:v>
                </c:pt>
                <c:pt idx="119">
                  <c:v>0.20684520666577563</c:v>
                </c:pt>
                <c:pt idx="120">
                  <c:v>0.20045281194347894</c:v>
                </c:pt>
                <c:pt idx="121">
                  <c:v>0.19333157107308283</c:v>
                </c:pt>
                <c:pt idx="122">
                  <c:v>0.18331950432037877</c:v>
                </c:pt>
                <c:pt idx="123">
                  <c:v>0.18803992544423426</c:v>
                </c:pt>
                <c:pt idx="124">
                  <c:v>0.1943644965211925</c:v>
                </c:pt>
                <c:pt idx="125">
                  <c:v>0.20179739112848794</c:v>
                </c:pt>
                <c:pt idx="126">
                  <c:v>0.19042493834085072</c:v>
                </c:pt>
                <c:pt idx="127">
                  <c:v>0.19285067523649713</c:v>
                </c:pt>
                <c:pt idx="128">
                  <c:v>0.20245423605588406</c:v>
                </c:pt>
                <c:pt idx="129">
                  <c:v>0.1922662652850248</c:v>
                </c:pt>
                <c:pt idx="130">
                  <c:v>0.19565285342850372</c:v>
                </c:pt>
                <c:pt idx="131">
                  <c:v>0.1950854258480556</c:v>
                </c:pt>
                <c:pt idx="132">
                  <c:v>0.20206321771298774</c:v>
                </c:pt>
                <c:pt idx="133">
                  <c:v>0.19224627021121954</c:v>
                </c:pt>
                <c:pt idx="134">
                  <c:v>0.19226639797692904</c:v>
                </c:pt>
                <c:pt idx="135">
                  <c:v>0.19947403298953104</c:v>
                </c:pt>
                <c:pt idx="136">
                  <c:v>0.2032742278882409</c:v>
                </c:pt>
                <c:pt idx="137">
                  <c:v>0.21741943236897932</c:v>
                </c:pt>
                <c:pt idx="138">
                  <c:v>0.22380671379681619</c:v>
                </c:pt>
                <c:pt idx="139">
                  <c:v>0.24092840305533963</c:v>
                </c:pt>
                <c:pt idx="140">
                  <c:v>0.23881121823428286</c:v>
                </c:pt>
                <c:pt idx="141">
                  <c:v>0.22370757097033681</c:v>
                </c:pt>
                <c:pt idx="142">
                  <c:v>0.23083297145759163</c:v>
                </c:pt>
                <c:pt idx="143">
                  <c:v>0.23642710586727983</c:v>
                </c:pt>
                <c:pt idx="144">
                  <c:v>0.23311072356964163</c:v>
                </c:pt>
                <c:pt idx="145">
                  <c:v>0.22645899406326142</c:v>
                </c:pt>
                <c:pt idx="146">
                  <c:v>0.21393202183228452</c:v>
                </c:pt>
                <c:pt idx="147">
                  <c:v>0.21636839273249459</c:v>
                </c:pt>
                <c:pt idx="148">
                  <c:v>0.21509127838072126</c:v>
                </c:pt>
                <c:pt idx="149">
                  <c:v>0.21613809877001783</c:v>
                </c:pt>
                <c:pt idx="150">
                  <c:v>0.21838516610177502</c:v>
                </c:pt>
                <c:pt idx="151">
                  <c:v>0.2126746454023058</c:v>
                </c:pt>
                <c:pt idx="152">
                  <c:v>0.21490504445459113</c:v>
                </c:pt>
                <c:pt idx="153">
                  <c:v>0.20673899087765477</c:v>
                </c:pt>
                <c:pt idx="154">
                  <c:v>0.21019732415313946</c:v>
                </c:pt>
                <c:pt idx="155">
                  <c:v>0.20091656574441433</c:v>
                </c:pt>
                <c:pt idx="156">
                  <c:v>0.18954622284636685</c:v>
                </c:pt>
                <c:pt idx="157">
                  <c:v>0.18054625024077114</c:v>
                </c:pt>
                <c:pt idx="158">
                  <c:v>0.19706540107977941</c:v>
                </c:pt>
                <c:pt idx="159">
                  <c:v>0.1827922621130339</c:v>
                </c:pt>
              </c:numCache>
            </c:numRef>
          </c:val>
          <c:smooth val="0"/>
          <c:extLst>
            <c:ext xmlns:c16="http://schemas.microsoft.com/office/drawing/2014/chart" uri="{C3380CC4-5D6E-409C-BE32-E72D297353CC}">
              <c16:uniqueId val="{00000001-0DF3-4F8D-B5CF-7E0BE83F3C89}"/>
            </c:ext>
          </c:extLst>
        </c:ser>
        <c:dLbls>
          <c:showLegendKey val="0"/>
          <c:showVal val="0"/>
          <c:showCatName val="0"/>
          <c:showSerName val="0"/>
          <c:showPercent val="0"/>
          <c:showBubbleSize val="0"/>
        </c:dLbls>
        <c:smooth val="0"/>
        <c:axId val="629718896"/>
        <c:axId val="629716928"/>
      </c:lineChart>
      <c:dateAx>
        <c:axId val="629718896"/>
        <c:scaling>
          <c:orientation val="minMax"/>
        </c:scaling>
        <c:delete val="0"/>
        <c:axPos val="b"/>
        <c:numFmt formatCode="m&quot;月&quot;d&quot;日&quot;yyyy&quot;年&quot;"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29716928"/>
        <c:crosses val="autoZero"/>
        <c:auto val="1"/>
        <c:lblOffset val="100"/>
        <c:baseTimeUnit val="days"/>
      </c:dateAx>
      <c:valAx>
        <c:axId val="629716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29718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ja-JP" altLang="en-US" sz="1800" dirty="0"/>
              <a:t>家具インテリア会社</a:t>
            </a:r>
            <a:endParaRPr lang="en-US" altLang="ja-JP"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Sheet1!$C$2</c:f>
              <c:strCache>
                <c:ptCount val="1"/>
                <c:pt idx="0">
                  <c:v>ニトリ企業成長率</c:v>
                </c:pt>
              </c:strCache>
            </c:strRef>
          </c:tx>
          <c:spPr>
            <a:ln w="28575" cap="rnd">
              <a:solidFill>
                <a:schemeClr val="accent1"/>
              </a:solidFill>
              <a:round/>
            </a:ln>
            <a:effectLst/>
          </c:spPr>
          <c:marker>
            <c:symbol val="none"/>
          </c:marker>
          <c:cat>
            <c:numRef>
              <c:f>Sheet1!$A$3:$A$162</c:f>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f>Sheet1!$C$3:$C$162</c:f>
              <c:numCache>
                <c:formatCode>General</c:formatCode>
                <c:ptCount val="160"/>
                <c:pt idx="0">
                  <c:v>2.030937174273395E-2</c:v>
                </c:pt>
                <c:pt idx="1">
                  <c:v>1.9606919331538873E-2</c:v>
                </c:pt>
                <c:pt idx="2">
                  <c:v>2.0461032793175998E-2</c:v>
                </c:pt>
                <c:pt idx="3">
                  <c:v>1.9495727008413635E-2</c:v>
                </c:pt>
                <c:pt idx="4">
                  <c:v>1.9353953349911045E-2</c:v>
                </c:pt>
                <c:pt idx="5">
                  <c:v>1.9288919363817773E-2</c:v>
                </c:pt>
                <c:pt idx="6">
                  <c:v>1.9357956437502502E-2</c:v>
                </c:pt>
                <c:pt idx="7">
                  <c:v>1.918838788434658E-2</c:v>
                </c:pt>
                <c:pt idx="8">
                  <c:v>1.8947215372152843E-2</c:v>
                </c:pt>
                <c:pt idx="9">
                  <c:v>1.9035497576636421E-2</c:v>
                </c:pt>
                <c:pt idx="10">
                  <c:v>1.9538515720924854E-2</c:v>
                </c:pt>
                <c:pt idx="11">
                  <c:v>1.9314363275566269E-2</c:v>
                </c:pt>
                <c:pt idx="12">
                  <c:v>1.9813034114141419E-2</c:v>
                </c:pt>
                <c:pt idx="13">
                  <c:v>1.9526269466711418E-2</c:v>
                </c:pt>
                <c:pt idx="14">
                  <c:v>2.1619024288861227E-2</c:v>
                </c:pt>
                <c:pt idx="15">
                  <c:v>2.1390575075782837E-2</c:v>
                </c:pt>
                <c:pt idx="16">
                  <c:v>2.0621688012086008E-2</c:v>
                </c:pt>
                <c:pt idx="17">
                  <c:v>2.1417852842352415E-2</c:v>
                </c:pt>
                <c:pt idx="18">
                  <c:v>2.1066602219702271E-2</c:v>
                </c:pt>
                <c:pt idx="19">
                  <c:v>2.1744924120115985E-2</c:v>
                </c:pt>
                <c:pt idx="20">
                  <c:v>2.1026213310785864E-2</c:v>
                </c:pt>
                <c:pt idx="21">
                  <c:v>2.0546265712923614E-2</c:v>
                </c:pt>
                <c:pt idx="22">
                  <c:v>2.0697779204121174E-2</c:v>
                </c:pt>
                <c:pt idx="23">
                  <c:v>2.0556833799244376E-2</c:v>
                </c:pt>
                <c:pt idx="24">
                  <c:v>2.0830426068607907E-2</c:v>
                </c:pt>
                <c:pt idx="25">
                  <c:v>2.011474291536066E-2</c:v>
                </c:pt>
                <c:pt idx="26">
                  <c:v>2.0035599137095236E-2</c:v>
                </c:pt>
                <c:pt idx="27">
                  <c:v>2.018040273313388E-2</c:v>
                </c:pt>
                <c:pt idx="28">
                  <c:v>1.99334948962787E-2</c:v>
                </c:pt>
                <c:pt idx="29">
                  <c:v>2.0585107934677049E-2</c:v>
                </c:pt>
                <c:pt idx="30">
                  <c:v>2.0379931653859446E-2</c:v>
                </c:pt>
                <c:pt idx="31">
                  <c:v>2.0299403961175858E-2</c:v>
                </c:pt>
                <c:pt idx="32">
                  <c:v>2.1153277955741723E-2</c:v>
                </c:pt>
                <c:pt idx="33">
                  <c:v>2.416719546980135E-2</c:v>
                </c:pt>
                <c:pt idx="34">
                  <c:v>2.6332373644123157E-2</c:v>
                </c:pt>
                <c:pt idx="35">
                  <c:v>2.924490892941169E-2</c:v>
                </c:pt>
                <c:pt idx="36">
                  <c:v>4.0612608138468113E-2</c:v>
                </c:pt>
                <c:pt idx="37">
                  <c:v>3.6720544260515693E-2</c:v>
                </c:pt>
                <c:pt idx="38">
                  <c:v>3.5109067638978385E-2</c:v>
                </c:pt>
                <c:pt idx="39">
                  <c:v>3.0680712698292031E-2</c:v>
                </c:pt>
                <c:pt idx="40">
                  <c:v>2.6531017634361921E-2</c:v>
                </c:pt>
                <c:pt idx="41">
                  <c:v>3.3689460114065019E-2</c:v>
                </c:pt>
                <c:pt idx="42">
                  <c:v>4.658045892637909E-2</c:v>
                </c:pt>
                <c:pt idx="43">
                  <c:v>4.2419198461273448E-2</c:v>
                </c:pt>
                <c:pt idx="44">
                  <c:v>4.5763067075407143E-2</c:v>
                </c:pt>
                <c:pt idx="45">
                  <c:v>5.1556512447492577E-2</c:v>
                </c:pt>
                <c:pt idx="46">
                  <c:v>5.0746158326393474E-2</c:v>
                </c:pt>
                <c:pt idx="47">
                  <c:v>6.4879669149280006E-2</c:v>
                </c:pt>
                <c:pt idx="48">
                  <c:v>5.895892904219259E-2</c:v>
                </c:pt>
                <c:pt idx="49">
                  <c:v>5.8252584785978612E-2</c:v>
                </c:pt>
                <c:pt idx="50">
                  <c:v>6.1512619592068683E-2</c:v>
                </c:pt>
                <c:pt idx="51">
                  <c:v>5.5638599313662905E-2</c:v>
                </c:pt>
                <c:pt idx="52">
                  <c:v>4.3485828057120285E-2</c:v>
                </c:pt>
                <c:pt idx="53">
                  <c:v>4.7331597257873004E-2</c:v>
                </c:pt>
                <c:pt idx="54">
                  <c:v>5.5336353073918161E-2</c:v>
                </c:pt>
                <c:pt idx="55">
                  <c:v>5.3551350445537479E-2</c:v>
                </c:pt>
                <c:pt idx="56">
                  <c:v>5.8025188250553181E-2</c:v>
                </c:pt>
                <c:pt idx="57">
                  <c:v>4.9550181289204298E-2</c:v>
                </c:pt>
                <c:pt idx="58">
                  <c:v>4.9995484524319733E-2</c:v>
                </c:pt>
                <c:pt idx="59">
                  <c:v>4.6694693614245886E-2</c:v>
                </c:pt>
                <c:pt idx="60">
                  <c:v>4.4462107201954267E-2</c:v>
                </c:pt>
                <c:pt idx="61">
                  <c:v>3.8611481863126497E-2</c:v>
                </c:pt>
                <c:pt idx="62">
                  <c:v>3.7641189787010712E-2</c:v>
                </c:pt>
                <c:pt idx="63">
                  <c:v>4.0409626825247805E-2</c:v>
                </c:pt>
                <c:pt idx="64">
                  <c:v>3.8077733195055197E-2</c:v>
                </c:pt>
                <c:pt idx="65">
                  <c:v>3.8821582905381249E-2</c:v>
                </c:pt>
                <c:pt idx="66">
                  <c:v>4.0416874072027098E-2</c:v>
                </c:pt>
                <c:pt idx="67">
                  <c:v>3.4664500905002497E-2</c:v>
                </c:pt>
                <c:pt idx="68">
                  <c:v>3.3752521352723608E-2</c:v>
                </c:pt>
                <c:pt idx="69">
                  <c:v>3.7052749917223016E-2</c:v>
                </c:pt>
                <c:pt idx="70">
                  <c:v>3.5145140303158955E-2</c:v>
                </c:pt>
                <c:pt idx="71">
                  <c:v>3.5257532622926462E-2</c:v>
                </c:pt>
                <c:pt idx="72">
                  <c:v>3.8774390927541584E-2</c:v>
                </c:pt>
                <c:pt idx="73">
                  <c:v>3.9951568635645439E-2</c:v>
                </c:pt>
                <c:pt idx="74">
                  <c:v>3.53100992088499E-2</c:v>
                </c:pt>
                <c:pt idx="75">
                  <c:v>3.6270630959220646E-2</c:v>
                </c:pt>
                <c:pt idx="76">
                  <c:v>3.2485122567145711E-2</c:v>
                </c:pt>
                <c:pt idx="77">
                  <c:v>3.1071783894985192E-2</c:v>
                </c:pt>
                <c:pt idx="78">
                  <c:v>2.937195205792582E-2</c:v>
                </c:pt>
                <c:pt idx="79">
                  <c:v>3.7885184453670034E-2</c:v>
                </c:pt>
                <c:pt idx="80">
                  <c:v>3.1846564328610341E-2</c:v>
                </c:pt>
                <c:pt idx="81">
                  <c:v>2.8552766676175602E-2</c:v>
                </c:pt>
                <c:pt idx="82">
                  <c:v>2.674218952185984E-2</c:v>
                </c:pt>
                <c:pt idx="83">
                  <c:v>2.7456666241967072E-2</c:v>
                </c:pt>
                <c:pt idx="84">
                  <c:v>2.7654561813387376E-2</c:v>
                </c:pt>
                <c:pt idx="85">
                  <c:v>3.2183099981619646E-2</c:v>
                </c:pt>
                <c:pt idx="86">
                  <c:v>3.0118716267054303E-2</c:v>
                </c:pt>
                <c:pt idx="87">
                  <c:v>2.8892032538362793E-2</c:v>
                </c:pt>
                <c:pt idx="88">
                  <c:v>2.725126435341332E-2</c:v>
                </c:pt>
                <c:pt idx="89">
                  <c:v>2.6619944031004289E-2</c:v>
                </c:pt>
                <c:pt idx="90">
                  <c:v>2.6175438649722983E-2</c:v>
                </c:pt>
                <c:pt idx="91">
                  <c:v>2.8239347201853577E-2</c:v>
                </c:pt>
                <c:pt idx="92">
                  <c:v>2.6735878812710709E-2</c:v>
                </c:pt>
                <c:pt idx="93">
                  <c:v>2.6038254129587959E-2</c:v>
                </c:pt>
                <c:pt idx="94">
                  <c:v>2.6259131290698449E-2</c:v>
                </c:pt>
                <c:pt idx="95">
                  <c:v>2.6554058980297657E-2</c:v>
                </c:pt>
                <c:pt idx="96">
                  <c:v>2.6763030625786624E-2</c:v>
                </c:pt>
                <c:pt idx="97">
                  <c:v>2.6800763702434761E-2</c:v>
                </c:pt>
                <c:pt idx="98">
                  <c:v>2.6606313451826555E-2</c:v>
                </c:pt>
                <c:pt idx="99">
                  <c:v>2.6652944930249455E-2</c:v>
                </c:pt>
                <c:pt idx="100">
                  <c:v>2.6927901083210359E-2</c:v>
                </c:pt>
                <c:pt idx="101">
                  <c:v>2.5655984442207444E-2</c:v>
                </c:pt>
                <c:pt idx="102">
                  <c:v>2.5495377992554205E-2</c:v>
                </c:pt>
                <c:pt idx="103">
                  <c:v>2.5537851768712747E-2</c:v>
                </c:pt>
                <c:pt idx="104">
                  <c:v>2.6240427963501817E-2</c:v>
                </c:pt>
                <c:pt idx="105">
                  <c:v>2.8407942763193746E-2</c:v>
                </c:pt>
                <c:pt idx="106">
                  <c:v>3.1495420803045356E-2</c:v>
                </c:pt>
                <c:pt idx="107">
                  <c:v>3.7680397506038327E-2</c:v>
                </c:pt>
                <c:pt idx="108">
                  <c:v>3.193284167760136E-2</c:v>
                </c:pt>
                <c:pt idx="109">
                  <c:v>3.1220964354555257E-2</c:v>
                </c:pt>
                <c:pt idx="110">
                  <c:v>3.1496154747842932E-2</c:v>
                </c:pt>
                <c:pt idx="111">
                  <c:v>2.9033119665802545E-2</c:v>
                </c:pt>
                <c:pt idx="112">
                  <c:v>2.9722286104829423E-2</c:v>
                </c:pt>
                <c:pt idx="113">
                  <c:v>2.7801670232895134E-2</c:v>
                </c:pt>
                <c:pt idx="114">
                  <c:v>2.7331499278886791E-2</c:v>
                </c:pt>
                <c:pt idx="115">
                  <c:v>2.944221878491984E-2</c:v>
                </c:pt>
                <c:pt idx="116">
                  <c:v>2.7582558806898371E-2</c:v>
                </c:pt>
                <c:pt idx="117">
                  <c:v>3.0813538029276919E-2</c:v>
                </c:pt>
                <c:pt idx="118">
                  <c:v>2.8072309715211224E-2</c:v>
                </c:pt>
                <c:pt idx="119">
                  <c:v>2.7325917165664876E-2</c:v>
                </c:pt>
                <c:pt idx="120">
                  <c:v>2.5935799565033009E-2</c:v>
                </c:pt>
                <c:pt idx="121">
                  <c:v>2.4220426939455832E-2</c:v>
                </c:pt>
                <c:pt idx="122">
                  <c:v>2.3019718181323635E-2</c:v>
                </c:pt>
                <c:pt idx="123">
                  <c:v>2.3610462719212508E-2</c:v>
                </c:pt>
                <c:pt idx="124">
                  <c:v>2.4124725586924741E-2</c:v>
                </c:pt>
                <c:pt idx="125">
                  <c:v>2.4489440416309936E-2</c:v>
                </c:pt>
                <c:pt idx="126">
                  <c:v>2.4933982308344614E-2</c:v>
                </c:pt>
                <c:pt idx="127">
                  <c:v>2.4182527883366025E-2</c:v>
                </c:pt>
                <c:pt idx="128">
                  <c:v>2.4680007807156481E-2</c:v>
                </c:pt>
                <c:pt idx="129">
                  <c:v>2.401690390314808E-2</c:v>
                </c:pt>
                <c:pt idx="130">
                  <c:v>2.410575693831524E-2</c:v>
                </c:pt>
                <c:pt idx="131">
                  <c:v>2.3711557831507593E-2</c:v>
                </c:pt>
                <c:pt idx="132">
                  <c:v>2.3629662764447421E-2</c:v>
                </c:pt>
                <c:pt idx="133">
                  <c:v>2.2679068839930962E-2</c:v>
                </c:pt>
                <c:pt idx="134">
                  <c:v>2.2770409255019594E-2</c:v>
                </c:pt>
                <c:pt idx="135">
                  <c:v>2.3769901229093011E-2</c:v>
                </c:pt>
                <c:pt idx="136">
                  <c:v>2.321974201255193E-2</c:v>
                </c:pt>
                <c:pt idx="137">
                  <c:v>2.4427187504140139E-2</c:v>
                </c:pt>
                <c:pt idx="138">
                  <c:v>2.3805222448866153E-2</c:v>
                </c:pt>
                <c:pt idx="139">
                  <c:v>2.5907721438333864E-2</c:v>
                </c:pt>
                <c:pt idx="140">
                  <c:v>2.4451172942141771E-2</c:v>
                </c:pt>
                <c:pt idx="141">
                  <c:v>2.3044878056170476E-2</c:v>
                </c:pt>
                <c:pt idx="142">
                  <c:v>2.3133848141833765E-2</c:v>
                </c:pt>
                <c:pt idx="143">
                  <c:v>2.298699486380526E-2</c:v>
                </c:pt>
                <c:pt idx="144">
                  <c:v>2.3087718232583897E-2</c:v>
                </c:pt>
                <c:pt idx="145">
                  <c:v>2.2937452359158318E-2</c:v>
                </c:pt>
                <c:pt idx="146">
                  <c:v>2.3144435442466041E-2</c:v>
                </c:pt>
                <c:pt idx="147">
                  <c:v>2.3122066638812933E-2</c:v>
                </c:pt>
                <c:pt idx="148">
                  <c:v>2.2841352941813994E-2</c:v>
                </c:pt>
                <c:pt idx="149">
                  <c:v>2.339086436077906E-2</c:v>
                </c:pt>
                <c:pt idx="150">
                  <c:v>2.2908510822334673E-2</c:v>
                </c:pt>
                <c:pt idx="151">
                  <c:v>2.2922998809365193E-2</c:v>
                </c:pt>
                <c:pt idx="152">
                  <c:v>2.1244984355738333E-2</c:v>
                </c:pt>
                <c:pt idx="153">
                  <c:v>2.0653552052599364E-2</c:v>
                </c:pt>
                <c:pt idx="154">
                  <c:v>2.0896369396484631E-2</c:v>
                </c:pt>
                <c:pt idx="155">
                  <c:v>2.0393652629570186E-2</c:v>
                </c:pt>
                <c:pt idx="156">
                  <c:v>2.0752236397052936E-2</c:v>
                </c:pt>
                <c:pt idx="157">
                  <c:v>2.102187884740812E-2</c:v>
                </c:pt>
                <c:pt idx="158">
                  <c:v>2.2961389308607884E-2</c:v>
                </c:pt>
                <c:pt idx="159">
                  <c:v>2.1301896007172947E-2</c:v>
                </c:pt>
              </c:numCache>
            </c:numRef>
          </c:val>
          <c:smooth val="0"/>
          <c:extLst>
            <c:ext xmlns:c16="http://schemas.microsoft.com/office/drawing/2014/chart" uri="{C3380CC4-5D6E-409C-BE32-E72D297353CC}">
              <c16:uniqueId val="{00000000-541A-416F-A26F-3FB9634B8732}"/>
            </c:ext>
          </c:extLst>
        </c:ser>
        <c:ser>
          <c:idx val="1"/>
          <c:order val="1"/>
          <c:tx>
            <c:strRef>
              <c:f>Sheet1!$E$2</c:f>
              <c:strCache>
                <c:ptCount val="1"/>
                <c:pt idx="0">
                  <c:v>大塚家具企業成長率</c:v>
                </c:pt>
              </c:strCache>
            </c:strRef>
          </c:tx>
          <c:spPr>
            <a:ln w="28575" cap="rnd">
              <a:solidFill>
                <a:schemeClr val="accent2"/>
              </a:solidFill>
              <a:round/>
            </a:ln>
            <a:effectLst/>
          </c:spPr>
          <c:marker>
            <c:symbol val="none"/>
          </c:marker>
          <c:cat>
            <c:numRef>
              <c:f>Sheet1!$A$3:$A$162</c:f>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f>Sheet1!$E$3:$E$162</c:f>
              <c:numCache>
                <c:formatCode>General</c:formatCode>
                <c:ptCount val="160"/>
                <c:pt idx="0">
                  <c:v>0.28061270497258528</c:v>
                </c:pt>
                <c:pt idx="1">
                  <c:v>0.27939970546128867</c:v>
                </c:pt>
                <c:pt idx="2">
                  <c:v>0.28245814828017612</c:v>
                </c:pt>
                <c:pt idx="3">
                  <c:v>0.27904866100286579</c:v>
                </c:pt>
                <c:pt idx="4">
                  <c:v>0.27967189704803891</c:v>
                </c:pt>
                <c:pt idx="5">
                  <c:v>0.27915192577805115</c:v>
                </c:pt>
                <c:pt idx="6">
                  <c:v>0.27935039163971997</c:v>
                </c:pt>
                <c:pt idx="7">
                  <c:v>0.27998913348141363</c:v>
                </c:pt>
                <c:pt idx="8">
                  <c:v>0.27969430299272829</c:v>
                </c:pt>
                <c:pt idx="9">
                  <c:v>0.27885653950793821</c:v>
                </c:pt>
                <c:pt idx="10">
                  <c:v>0.28178278566346066</c:v>
                </c:pt>
                <c:pt idx="11">
                  <c:v>0.28070908601593514</c:v>
                </c:pt>
                <c:pt idx="12">
                  <c:v>0.28242843972765697</c:v>
                </c:pt>
                <c:pt idx="13">
                  <c:v>0.28282075936335904</c:v>
                </c:pt>
                <c:pt idx="14">
                  <c:v>0.29251932864418867</c:v>
                </c:pt>
                <c:pt idx="15">
                  <c:v>0.29155302419155871</c:v>
                </c:pt>
                <c:pt idx="16">
                  <c:v>0.29159578942673481</c:v>
                </c:pt>
                <c:pt idx="17">
                  <c:v>0.2973866362256814</c:v>
                </c:pt>
                <c:pt idx="18">
                  <c:v>0.29693595037149462</c:v>
                </c:pt>
                <c:pt idx="19">
                  <c:v>0.30031445432674064</c:v>
                </c:pt>
                <c:pt idx="20">
                  <c:v>0.29851927791921218</c:v>
                </c:pt>
                <c:pt idx="21">
                  <c:v>0.29466508853124851</c:v>
                </c:pt>
                <c:pt idx="22">
                  <c:v>0.2924935255819866</c:v>
                </c:pt>
                <c:pt idx="23">
                  <c:v>0.28433487748148306</c:v>
                </c:pt>
                <c:pt idx="24">
                  <c:v>0.28154511454013231</c:v>
                </c:pt>
                <c:pt idx="25">
                  <c:v>0.28284740731168656</c:v>
                </c:pt>
                <c:pt idx="26">
                  <c:v>0.28561718731403352</c:v>
                </c:pt>
                <c:pt idx="27">
                  <c:v>0.2903714625620849</c:v>
                </c:pt>
                <c:pt idx="28">
                  <c:v>0.29065308845568782</c:v>
                </c:pt>
                <c:pt idx="29">
                  <c:v>0.28801789432638225</c:v>
                </c:pt>
                <c:pt idx="30">
                  <c:v>0.28780635260994292</c:v>
                </c:pt>
                <c:pt idx="31">
                  <c:v>0.29012669482585096</c:v>
                </c:pt>
                <c:pt idx="32">
                  <c:v>0.29354286310267858</c:v>
                </c:pt>
                <c:pt idx="33">
                  <c:v>0.30306620103197407</c:v>
                </c:pt>
                <c:pt idx="34">
                  <c:v>0.31006997490530086</c:v>
                </c:pt>
                <c:pt idx="35">
                  <c:v>0.31803273565426443</c:v>
                </c:pt>
                <c:pt idx="36">
                  <c:v>0.34382227752743588</c:v>
                </c:pt>
                <c:pt idx="37">
                  <c:v>0.33568398212349781</c:v>
                </c:pt>
                <c:pt idx="38">
                  <c:v>0.33047400872086474</c:v>
                </c:pt>
                <c:pt idx="39">
                  <c:v>0.32281458619495573</c:v>
                </c:pt>
                <c:pt idx="40">
                  <c:v>0.31676505551703704</c:v>
                </c:pt>
                <c:pt idx="41">
                  <c:v>0.33236394386208429</c:v>
                </c:pt>
                <c:pt idx="42">
                  <c:v>0.35932650464455729</c:v>
                </c:pt>
                <c:pt idx="43">
                  <c:v>0.3535037292749254</c:v>
                </c:pt>
                <c:pt idx="44">
                  <c:v>0.35899900057654183</c:v>
                </c:pt>
                <c:pt idx="45">
                  <c:v>0.36904450646409981</c:v>
                </c:pt>
                <c:pt idx="46">
                  <c:v>0.37709852228144874</c:v>
                </c:pt>
                <c:pt idx="47">
                  <c:v>0.38616417669798053</c:v>
                </c:pt>
                <c:pt idx="48">
                  <c:v>0.38123696845005078</c:v>
                </c:pt>
                <c:pt idx="49">
                  <c:v>0.380664796468838</c:v>
                </c:pt>
                <c:pt idx="50">
                  <c:v>0.38586815870412233</c:v>
                </c:pt>
                <c:pt idx="51">
                  <c:v>0.38205481902481603</c:v>
                </c:pt>
                <c:pt idx="52">
                  <c:v>0.36472533374863375</c:v>
                </c:pt>
                <c:pt idx="53">
                  <c:v>0.36453728974390498</c:v>
                </c:pt>
                <c:pt idx="54">
                  <c:v>0.37687817857962608</c:v>
                </c:pt>
                <c:pt idx="55">
                  <c:v>0.37738524378100852</c:v>
                </c:pt>
                <c:pt idx="56">
                  <c:v>0.38296980262883262</c:v>
                </c:pt>
                <c:pt idx="57">
                  <c:v>0.37631691711867832</c:v>
                </c:pt>
                <c:pt idx="58">
                  <c:v>0.37844994359466705</c:v>
                </c:pt>
                <c:pt idx="59">
                  <c:v>0.37554817453069744</c:v>
                </c:pt>
                <c:pt idx="60">
                  <c:v>0.37778377950608205</c:v>
                </c:pt>
                <c:pt idx="61">
                  <c:v>0.37088419877366452</c:v>
                </c:pt>
                <c:pt idx="62">
                  <c:v>0.3657177897140404</c:v>
                </c:pt>
                <c:pt idx="63">
                  <c:v>0.36857082199731195</c:v>
                </c:pt>
                <c:pt idx="64">
                  <c:v>0.36182021686926702</c:v>
                </c:pt>
                <c:pt idx="65">
                  <c:v>0.36454795160175879</c:v>
                </c:pt>
                <c:pt idx="66">
                  <c:v>0.3680853550970698</c:v>
                </c:pt>
                <c:pt idx="67">
                  <c:v>0.36087195393696103</c:v>
                </c:pt>
                <c:pt idx="68">
                  <c:v>0.35778326206523059</c:v>
                </c:pt>
                <c:pt idx="69">
                  <c:v>0.36238402656155355</c:v>
                </c:pt>
                <c:pt idx="70">
                  <c:v>0.3600636005198109</c:v>
                </c:pt>
                <c:pt idx="71">
                  <c:v>0.35649063128305569</c:v>
                </c:pt>
                <c:pt idx="72">
                  <c:v>0.36550646228683398</c:v>
                </c:pt>
                <c:pt idx="73">
                  <c:v>0.36742644430054988</c:v>
                </c:pt>
                <c:pt idx="74">
                  <c:v>0.36093065130728552</c:v>
                </c:pt>
                <c:pt idx="75">
                  <c:v>0.36138653323238423</c:v>
                </c:pt>
                <c:pt idx="76">
                  <c:v>0.3535194067849588</c:v>
                </c:pt>
                <c:pt idx="77">
                  <c:v>0.35223655297005751</c:v>
                </c:pt>
                <c:pt idx="78">
                  <c:v>0.34851454593556441</c:v>
                </c:pt>
                <c:pt idx="79">
                  <c:v>0.36204655636793326</c:v>
                </c:pt>
                <c:pt idx="80">
                  <c:v>0.35387316500268023</c:v>
                </c:pt>
                <c:pt idx="81">
                  <c:v>0.34288158632329269</c:v>
                </c:pt>
                <c:pt idx="82">
                  <c:v>0.3357471215914799</c:v>
                </c:pt>
                <c:pt idx="83">
                  <c:v>0.33296295945792131</c:v>
                </c:pt>
                <c:pt idx="84">
                  <c:v>0.33161560491740372</c:v>
                </c:pt>
                <c:pt idx="85">
                  <c:v>0.34417827656399158</c:v>
                </c:pt>
                <c:pt idx="86">
                  <c:v>0.33831176206657032</c:v>
                </c:pt>
                <c:pt idx="87">
                  <c:v>0.33102105770455414</c:v>
                </c:pt>
                <c:pt idx="88">
                  <c:v>0.32822517093231851</c:v>
                </c:pt>
                <c:pt idx="89">
                  <c:v>0.32919143634902492</c:v>
                </c:pt>
                <c:pt idx="90">
                  <c:v>0.32899421240825838</c:v>
                </c:pt>
                <c:pt idx="91">
                  <c:v>0.33301985525428757</c:v>
                </c:pt>
                <c:pt idx="92">
                  <c:v>0.32974760621317789</c:v>
                </c:pt>
                <c:pt idx="93">
                  <c:v>0.32111479372660667</c:v>
                </c:pt>
                <c:pt idx="94">
                  <c:v>0.31345908536487443</c:v>
                </c:pt>
                <c:pt idx="95">
                  <c:v>0.31484233995872135</c:v>
                </c:pt>
                <c:pt idx="96">
                  <c:v>0.31842755765644537</c:v>
                </c:pt>
                <c:pt idx="97">
                  <c:v>0.31842755765644537</c:v>
                </c:pt>
                <c:pt idx="98">
                  <c:v>0.3184623140012709</c:v>
                </c:pt>
                <c:pt idx="99">
                  <c:v>0.31907504832202632</c:v>
                </c:pt>
                <c:pt idx="100">
                  <c:v>0.32350874671703966</c:v>
                </c:pt>
                <c:pt idx="101">
                  <c:v>0.3167588909389415</c:v>
                </c:pt>
                <c:pt idx="102">
                  <c:v>0.31703900349896097</c:v>
                </c:pt>
                <c:pt idx="103">
                  <c:v>0.31613436858417421</c:v>
                </c:pt>
                <c:pt idx="104">
                  <c:v>0.31748423154375027</c:v>
                </c:pt>
                <c:pt idx="105">
                  <c:v>0.32527531838877816</c:v>
                </c:pt>
                <c:pt idx="106">
                  <c:v>0.33330553811388453</c:v>
                </c:pt>
                <c:pt idx="107">
                  <c:v>0.34741151880443566</c:v>
                </c:pt>
                <c:pt idx="108">
                  <c:v>0.33591309775939454</c:v>
                </c:pt>
                <c:pt idx="109">
                  <c:v>0.33429568836165652</c:v>
                </c:pt>
                <c:pt idx="110">
                  <c:v>0.33027347740376878</c:v>
                </c:pt>
                <c:pt idx="111">
                  <c:v>0.32529394667069861</c:v>
                </c:pt>
                <c:pt idx="112">
                  <c:v>0.3278789195812693</c:v>
                </c:pt>
                <c:pt idx="113">
                  <c:v>0.32455675577951104</c:v>
                </c:pt>
                <c:pt idx="114">
                  <c:v>0.3207449640889492</c:v>
                </c:pt>
                <c:pt idx="115">
                  <c:v>0.31474019668812159</c:v>
                </c:pt>
                <c:pt idx="116">
                  <c:v>0.3121694145434214</c:v>
                </c:pt>
                <c:pt idx="117">
                  <c:v>0.31546052849462741</c:v>
                </c:pt>
                <c:pt idx="118">
                  <c:v>0.31302104044083512</c:v>
                </c:pt>
                <c:pt idx="119">
                  <c:v>0.31328887256338667</c:v>
                </c:pt>
                <c:pt idx="120">
                  <c:v>0.31605011766307683</c:v>
                </c:pt>
                <c:pt idx="121">
                  <c:v>0.3135134519449132</c:v>
                </c:pt>
                <c:pt idx="122">
                  <c:v>0.30808172400155059</c:v>
                </c:pt>
                <c:pt idx="123">
                  <c:v>0.30700211578250519</c:v>
                </c:pt>
                <c:pt idx="124">
                  <c:v>0.30898175892196572</c:v>
                </c:pt>
                <c:pt idx="125">
                  <c:v>0.308364500084222</c:v>
                </c:pt>
                <c:pt idx="126">
                  <c:v>0.31257263929935164</c:v>
                </c:pt>
                <c:pt idx="127">
                  <c:v>0.3105133526876997</c:v>
                </c:pt>
                <c:pt idx="128">
                  <c:v>0.31250355480827419</c:v>
                </c:pt>
                <c:pt idx="129">
                  <c:v>0.31104496522769037</c:v>
                </c:pt>
                <c:pt idx="130">
                  <c:v>0.30669702984569591</c:v>
                </c:pt>
                <c:pt idx="131">
                  <c:v>0.30405296326876452</c:v>
                </c:pt>
                <c:pt idx="132">
                  <c:v>0.30563663263861385</c:v>
                </c:pt>
                <c:pt idx="133">
                  <c:v>0.30579687797739008</c:v>
                </c:pt>
                <c:pt idx="134">
                  <c:v>0.30650597619149755</c:v>
                </c:pt>
                <c:pt idx="135">
                  <c:v>0.30818535049263995</c:v>
                </c:pt>
                <c:pt idx="136">
                  <c:v>0.30742767730225429</c:v>
                </c:pt>
                <c:pt idx="137">
                  <c:v>0.3118020659977721</c:v>
                </c:pt>
                <c:pt idx="138">
                  <c:v>0.31049960578568048</c:v>
                </c:pt>
                <c:pt idx="139">
                  <c:v>0.32529346422161287</c:v>
                </c:pt>
                <c:pt idx="140">
                  <c:v>0.33050366684452803</c:v>
                </c:pt>
                <c:pt idx="141">
                  <c:v>0.32479867428228337</c:v>
                </c:pt>
                <c:pt idx="142">
                  <c:v>0.3226809827500059</c:v>
                </c:pt>
                <c:pt idx="143">
                  <c:v>0.32238224183822506</c:v>
                </c:pt>
                <c:pt idx="144">
                  <c:v>0.31981137379523839</c:v>
                </c:pt>
                <c:pt idx="145">
                  <c:v>0.3184841243810711</c:v>
                </c:pt>
                <c:pt idx="146">
                  <c:v>0.31888242620260709</c:v>
                </c:pt>
                <c:pt idx="147">
                  <c:v>0.3182709951404048</c:v>
                </c:pt>
                <c:pt idx="148">
                  <c:v>0.31350089003383014</c:v>
                </c:pt>
                <c:pt idx="149">
                  <c:v>0.31468980002778646</c:v>
                </c:pt>
                <c:pt idx="150">
                  <c:v>0.31259081613814255</c:v>
                </c:pt>
                <c:pt idx="151">
                  <c:v>0.31206352642475765</c:v>
                </c:pt>
                <c:pt idx="152">
                  <c:v>0.31386772080738823</c:v>
                </c:pt>
                <c:pt idx="153">
                  <c:v>0.31055525187777072</c:v>
                </c:pt>
                <c:pt idx="154">
                  <c:v>0.31108220470328812</c:v>
                </c:pt>
                <c:pt idx="155">
                  <c:v>0.31020330550174868</c:v>
                </c:pt>
                <c:pt idx="156">
                  <c:v>0.31203737114865632</c:v>
                </c:pt>
                <c:pt idx="157">
                  <c:v>0.31210219038466835</c:v>
                </c:pt>
                <c:pt idx="158">
                  <c:v>0.32107838196514088</c:v>
                </c:pt>
                <c:pt idx="159">
                  <c:v>0.3133045777223904</c:v>
                </c:pt>
              </c:numCache>
            </c:numRef>
          </c:val>
          <c:smooth val="0"/>
          <c:extLst>
            <c:ext xmlns:c16="http://schemas.microsoft.com/office/drawing/2014/chart" uri="{C3380CC4-5D6E-409C-BE32-E72D297353CC}">
              <c16:uniqueId val="{00000001-541A-416F-A26F-3FB9634B8732}"/>
            </c:ext>
          </c:extLst>
        </c:ser>
        <c:dLbls>
          <c:showLegendKey val="0"/>
          <c:showVal val="0"/>
          <c:showCatName val="0"/>
          <c:showSerName val="0"/>
          <c:showPercent val="0"/>
          <c:showBubbleSize val="0"/>
        </c:dLbls>
        <c:smooth val="0"/>
        <c:axId val="527015216"/>
        <c:axId val="527016528"/>
      </c:lineChart>
      <c:dateAx>
        <c:axId val="527015216"/>
        <c:scaling>
          <c:orientation val="minMax"/>
        </c:scaling>
        <c:delete val="0"/>
        <c:axPos val="b"/>
        <c:numFmt formatCode="m&quot;月&quot;d&quot;日&quot;yyyy&quot;年&quot;"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27016528"/>
        <c:crosses val="autoZero"/>
        <c:auto val="1"/>
        <c:lblOffset val="100"/>
        <c:baseTimeUnit val="days"/>
      </c:dateAx>
      <c:valAx>
        <c:axId val="527016528"/>
        <c:scaling>
          <c:orientation val="minMax"/>
          <c:max val="0.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27015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自動車会社</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Sheet2!$C$2</c:f>
              <c:strCache>
                <c:ptCount val="1"/>
                <c:pt idx="0">
                  <c:v>トヨタ企業価値成長率</c:v>
                </c:pt>
              </c:strCache>
            </c:strRef>
          </c:tx>
          <c:spPr>
            <a:ln w="28575" cap="rnd">
              <a:solidFill>
                <a:schemeClr val="accent1"/>
              </a:solidFill>
              <a:round/>
            </a:ln>
            <a:effectLst/>
          </c:spPr>
          <c:marker>
            <c:symbol val="none"/>
          </c:marker>
          <c:cat>
            <c:numRef>
              <c:f>Sheet2!$A$3:$A$162</c:f>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f>Sheet2!$C$3:$C$162</c:f>
              <c:numCache>
                <c:formatCode>General</c:formatCode>
                <c:ptCount val="160"/>
                <c:pt idx="0">
                  <c:v>2.8655707769943716E-3</c:v>
                </c:pt>
                <c:pt idx="1">
                  <c:v>1.4599543891664569E-3</c:v>
                </c:pt>
                <c:pt idx="2">
                  <c:v>3.1081952312280049E-3</c:v>
                </c:pt>
                <c:pt idx="3">
                  <c:v>1.3357178772680214E-3</c:v>
                </c:pt>
                <c:pt idx="4">
                  <c:v>1.1411796451354572E-3</c:v>
                </c:pt>
                <c:pt idx="5">
                  <c:v>1.0143627063090353E-3</c:v>
                </c:pt>
                <c:pt idx="6">
                  <c:v>1.1488033662655727E-3</c:v>
                </c:pt>
                <c:pt idx="7">
                  <c:v>9.5557786991225637E-4</c:v>
                </c:pt>
                <c:pt idx="8">
                  <c:v>7.2190508819483686E-4</c:v>
                </c:pt>
                <c:pt idx="9">
                  <c:v>7.5507284356923624E-4</c:v>
                </c:pt>
                <c:pt idx="10">
                  <c:v>1.2552831036389985E-3</c:v>
                </c:pt>
                <c:pt idx="11">
                  <c:v>9.8993536185903877E-4</c:v>
                </c:pt>
                <c:pt idx="12">
                  <c:v>1.5828351568582383E-3</c:v>
                </c:pt>
                <c:pt idx="13">
                  <c:v>1.2039101679806625E-3</c:v>
                </c:pt>
                <c:pt idx="14">
                  <c:v>5.6217441548168778E-3</c:v>
                </c:pt>
                <c:pt idx="15">
                  <c:v>5.0071885134012383E-3</c:v>
                </c:pt>
                <c:pt idx="16">
                  <c:v>3.1314202218482318E-3</c:v>
                </c:pt>
                <c:pt idx="17">
                  <c:v>5.4416604667904449E-3</c:v>
                </c:pt>
                <c:pt idx="18">
                  <c:v>4.4373368354436804E-3</c:v>
                </c:pt>
                <c:pt idx="19">
                  <c:v>6.543551444766222E-3</c:v>
                </c:pt>
                <c:pt idx="20">
                  <c:v>4.3051380149496249E-3</c:v>
                </c:pt>
                <c:pt idx="21">
                  <c:v>3.0076198405024181E-3</c:v>
                </c:pt>
                <c:pt idx="22">
                  <c:v>2.9297797132871251E-3</c:v>
                </c:pt>
                <c:pt idx="23">
                  <c:v>2.7280455646226331E-3</c:v>
                </c:pt>
                <c:pt idx="24">
                  <c:v>3.541825057993568E-3</c:v>
                </c:pt>
                <c:pt idx="25">
                  <c:v>2.0784190350227765E-3</c:v>
                </c:pt>
                <c:pt idx="26">
                  <c:v>1.9863521588755571E-3</c:v>
                </c:pt>
                <c:pt idx="27">
                  <c:v>2.2813783490335431E-3</c:v>
                </c:pt>
                <c:pt idx="28">
                  <c:v>1.938317243478167E-3</c:v>
                </c:pt>
                <c:pt idx="29">
                  <c:v>3.4595739022423898E-3</c:v>
                </c:pt>
                <c:pt idx="30">
                  <c:v>3.0570549531795063E-3</c:v>
                </c:pt>
                <c:pt idx="31">
                  <c:v>2.645560423825858E-3</c:v>
                </c:pt>
                <c:pt idx="32">
                  <c:v>4.3643829394467573E-3</c:v>
                </c:pt>
                <c:pt idx="33">
                  <c:v>1.5930853598503953E-2</c:v>
                </c:pt>
                <c:pt idx="34">
                  <c:v>2.5988941162274494E-2</c:v>
                </c:pt>
                <c:pt idx="35">
                  <c:v>4.1877589661247779E-2</c:v>
                </c:pt>
                <c:pt idx="36">
                  <c:v>9.8230242742599547E-2</c:v>
                </c:pt>
                <c:pt idx="37">
                  <c:v>8.1050382131133289E-2</c:v>
                </c:pt>
                <c:pt idx="38">
                  <c:v>7.5744749126248304E-2</c:v>
                </c:pt>
                <c:pt idx="39">
                  <c:v>5.5211270184148335E-2</c:v>
                </c:pt>
                <c:pt idx="40">
                  <c:v>3.2840190843427881E-2</c:v>
                </c:pt>
                <c:pt idx="41">
                  <c:v>7.3330123774737369E-2</c:v>
                </c:pt>
                <c:pt idx="42">
                  <c:v>0.13401536695051619</c:v>
                </c:pt>
                <c:pt idx="43">
                  <c:v>0.11626726676171925</c:v>
                </c:pt>
                <c:pt idx="44">
                  <c:v>0.13025620139120325</c:v>
                </c:pt>
                <c:pt idx="45">
                  <c:v>0.15525016180889789</c:v>
                </c:pt>
                <c:pt idx="46">
                  <c:v>0.1589359601601556</c:v>
                </c:pt>
                <c:pt idx="47">
                  <c:v>0.2012272798293917</c:v>
                </c:pt>
                <c:pt idx="48">
                  <c:v>0.17571506865947675</c:v>
                </c:pt>
                <c:pt idx="49">
                  <c:v>0.17464540378676927</c:v>
                </c:pt>
                <c:pt idx="50">
                  <c:v>0.18211370520162873</c:v>
                </c:pt>
                <c:pt idx="51">
                  <c:v>0.1712710666684881</c:v>
                </c:pt>
                <c:pt idx="52">
                  <c:v>0.12901674830709786</c:v>
                </c:pt>
                <c:pt idx="53">
                  <c:v>0.12772096775652009</c:v>
                </c:pt>
                <c:pt idx="54">
                  <c:v>0.15774785339385483</c:v>
                </c:pt>
                <c:pt idx="55">
                  <c:v>0.14541240400174996</c:v>
                </c:pt>
                <c:pt idx="56">
                  <c:v>0.16275147925483799</c:v>
                </c:pt>
                <c:pt idx="57">
                  <c:v>0.1440538897231112</c:v>
                </c:pt>
                <c:pt idx="58">
                  <c:v>0.1494244425418359</c:v>
                </c:pt>
                <c:pt idx="59">
                  <c:v>0.13904279650865736</c:v>
                </c:pt>
                <c:pt idx="60">
                  <c:v>0.13266655509095793</c:v>
                </c:pt>
                <c:pt idx="61">
                  <c:v>0.1008592503666383</c:v>
                </c:pt>
                <c:pt idx="62">
                  <c:v>9.4812634783326744E-2</c:v>
                </c:pt>
                <c:pt idx="63">
                  <c:v>0.10358611680158536</c:v>
                </c:pt>
                <c:pt idx="64">
                  <c:v>9.526338760818362E-2</c:v>
                </c:pt>
                <c:pt idx="65">
                  <c:v>9.9745383565181006E-2</c:v>
                </c:pt>
                <c:pt idx="66">
                  <c:v>0.10878036263780966</c:v>
                </c:pt>
                <c:pt idx="67">
                  <c:v>7.8013807446141031E-2</c:v>
                </c:pt>
                <c:pt idx="68">
                  <c:v>7.3584661570350082E-2</c:v>
                </c:pt>
                <c:pt idx="69">
                  <c:v>9.1813461281823286E-2</c:v>
                </c:pt>
                <c:pt idx="70">
                  <c:v>7.9716965424724548E-2</c:v>
                </c:pt>
                <c:pt idx="71">
                  <c:v>8.2403093324507098E-2</c:v>
                </c:pt>
                <c:pt idx="72">
                  <c:v>0.10018231801869257</c:v>
                </c:pt>
                <c:pt idx="73">
                  <c:v>0.10665613632095103</c:v>
                </c:pt>
                <c:pt idx="74">
                  <c:v>8.4140337766038145E-2</c:v>
                </c:pt>
                <c:pt idx="75">
                  <c:v>8.9002348052481486E-2</c:v>
                </c:pt>
                <c:pt idx="76">
                  <c:v>6.8148556645781358E-2</c:v>
                </c:pt>
                <c:pt idx="77">
                  <c:v>6.0430347453285002E-2</c:v>
                </c:pt>
                <c:pt idx="78">
                  <c:v>5.1536499607463065E-2</c:v>
                </c:pt>
                <c:pt idx="79">
                  <c:v>9.7518922752704837E-2</c:v>
                </c:pt>
                <c:pt idx="80">
                  <c:v>6.9055152297401973E-2</c:v>
                </c:pt>
                <c:pt idx="81">
                  <c:v>4.9425621265368896E-2</c:v>
                </c:pt>
                <c:pt idx="82">
                  <c:v>3.6790622676702314E-2</c:v>
                </c:pt>
                <c:pt idx="83">
                  <c:v>4.2497996115241958E-2</c:v>
                </c:pt>
                <c:pt idx="84">
                  <c:v>4.5593769477002631E-2</c:v>
                </c:pt>
                <c:pt idx="85">
                  <c:v>7.3827125409750283E-2</c:v>
                </c:pt>
                <c:pt idx="86">
                  <c:v>6.2066227434664875E-2</c:v>
                </c:pt>
                <c:pt idx="87">
                  <c:v>5.478481948587078E-2</c:v>
                </c:pt>
                <c:pt idx="88">
                  <c:v>4.2425006090906187E-2</c:v>
                </c:pt>
                <c:pt idx="89">
                  <c:v>3.8811602177990658E-2</c:v>
                </c:pt>
                <c:pt idx="90">
                  <c:v>3.710830111088028E-2</c:v>
                </c:pt>
                <c:pt idx="91">
                  <c:v>5.010297127970411E-2</c:v>
                </c:pt>
                <c:pt idx="92">
                  <c:v>3.9303123566940532E-2</c:v>
                </c:pt>
                <c:pt idx="93">
                  <c:v>3.1697232623840714E-2</c:v>
                </c:pt>
                <c:pt idx="94">
                  <c:v>3.1688745782315425E-2</c:v>
                </c:pt>
                <c:pt idx="95">
                  <c:v>3.0430400642804882E-2</c:v>
                </c:pt>
                <c:pt idx="96">
                  <c:v>3.3918079697625218E-2</c:v>
                </c:pt>
                <c:pt idx="97">
                  <c:v>3.43408670121036E-2</c:v>
                </c:pt>
                <c:pt idx="98">
                  <c:v>3.2427074508917964E-2</c:v>
                </c:pt>
                <c:pt idx="99">
                  <c:v>3.1214939534171933E-2</c:v>
                </c:pt>
                <c:pt idx="100">
                  <c:v>3.20201659914622E-2</c:v>
                </c:pt>
                <c:pt idx="101">
                  <c:v>2.4735672140925286E-2</c:v>
                </c:pt>
                <c:pt idx="102">
                  <c:v>2.3325654320881482E-2</c:v>
                </c:pt>
                <c:pt idx="103">
                  <c:v>2.3868407728300529E-2</c:v>
                </c:pt>
                <c:pt idx="104">
                  <c:v>2.7597762276520724E-2</c:v>
                </c:pt>
                <c:pt idx="105">
                  <c:v>4.1033313569327788E-2</c:v>
                </c:pt>
                <c:pt idx="106">
                  <c:v>5.807048845124594E-2</c:v>
                </c:pt>
                <c:pt idx="107">
                  <c:v>9.0643833179670577E-2</c:v>
                </c:pt>
                <c:pt idx="108">
                  <c:v>5.749699884968245E-2</c:v>
                </c:pt>
                <c:pt idx="109">
                  <c:v>5.4969843825554497E-2</c:v>
                </c:pt>
                <c:pt idx="110">
                  <c:v>5.717153919039291E-2</c:v>
                </c:pt>
                <c:pt idx="111">
                  <c:v>4.4810492018603168E-2</c:v>
                </c:pt>
                <c:pt idx="112">
                  <c:v>4.8867467597027252E-2</c:v>
                </c:pt>
                <c:pt idx="113">
                  <c:v>3.7473205942277092E-2</c:v>
                </c:pt>
                <c:pt idx="114">
                  <c:v>3.3894568140727492E-2</c:v>
                </c:pt>
                <c:pt idx="115">
                  <c:v>4.7227548306513309E-2</c:v>
                </c:pt>
                <c:pt idx="116">
                  <c:v>3.6303113747221755E-2</c:v>
                </c:pt>
                <c:pt idx="117">
                  <c:v>5.4871207787832429E-2</c:v>
                </c:pt>
                <c:pt idx="118">
                  <c:v>4.1276674739581874E-2</c:v>
                </c:pt>
                <c:pt idx="119">
                  <c:v>3.8412504285361505E-2</c:v>
                </c:pt>
                <c:pt idx="120">
                  <c:v>2.9240707604864712E-2</c:v>
                </c:pt>
                <c:pt idx="121">
                  <c:v>2.0137562808167937E-2</c:v>
                </c:pt>
                <c:pt idx="122">
                  <c:v>1.3563336855343052E-2</c:v>
                </c:pt>
                <c:pt idx="123">
                  <c:v>1.6885116100400145E-2</c:v>
                </c:pt>
                <c:pt idx="124">
                  <c:v>1.9731427775121105E-2</c:v>
                </c:pt>
                <c:pt idx="125">
                  <c:v>2.1738701161419075E-2</c:v>
                </c:pt>
                <c:pt idx="126">
                  <c:v>2.5772498355377767E-2</c:v>
                </c:pt>
                <c:pt idx="127">
                  <c:v>1.9782041048856329E-2</c:v>
                </c:pt>
                <c:pt idx="128">
                  <c:v>2.2576518855609903E-2</c:v>
                </c:pt>
                <c:pt idx="129">
                  <c:v>1.8191689523705316E-2</c:v>
                </c:pt>
                <c:pt idx="130">
                  <c:v>1.913905949810479E-2</c:v>
                </c:pt>
                <c:pt idx="131">
                  <c:v>1.6926585908508558E-2</c:v>
                </c:pt>
                <c:pt idx="132">
                  <c:v>1.6670989111725161E-2</c:v>
                </c:pt>
                <c:pt idx="133">
                  <c:v>1.2323422848580328E-2</c:v>
                </c:pt>
                <c:pt idx="134">
                  <c:v>1.3110597286614378E-2</c:v>
                </c:pt>
                <c:pt idx="135">
                  <c:v>1.7761618290541695E-2</c:v>
                </c:pt>
                <c:pt idx="136">
                  <c:v>1.575957912837795E-2</c:v>
                </c:pt>
                <c:pt idx="137">
                  <c:v>2.3809247174603112E-2</c:v>
                </c:pt>
                <c:pt idx="138">
                  <c:v>2.0341532731379036E-2</c:v>
                </c:pt>
                <c:pt idx="139">
                  <c:v>3.5197816204604375E-2</c:v>
                </c:pt>
                <c:pt idx="140">
                  <c:v>2.5092549054823769E-2</c:v>
                </c:pt>
                <c:pt idx="141">
                  <c:v>1.5555266265845297E-2</c:v>
                </c:pt>
                <c:pt idx="142">
                  <c:v>1.5198766974270549E-2</c:v>
                </c:pt>
                <c:pt idx="143">
                  <c:v>1.3446267701451102E-2</c:v>
                </c:pt>
                <c:pt idx="144">
                  <c:v>1.3438867843466909E-2</c:v>
                </c:pt>
                <c:pt idx="145">
                  <c:v>1.1334416483540069E-2</c:v>
                </c:pt>
                <c:pt idx="146">
                  <c:v>1.1587739027124781E-2</c:v>
                </c:pt>
                <c:pt idx="147">
                  <c:v>1.1232346009259741E-2</c:v>
                </c:pt>
                <c:pt idx="148">
                  <c:v>1.0726385991675056E-2</c:v>
                </c:pt>
                <c:pt idx="149">
                  <c:v>1.3157656361854042E-2</c:v>
                </c:pt>
                <c:pt idx="150">
                  <c:v>1.0949419886479364E-2</c:v>
                </c:pt>
                <c:pt idx="151">
                  <c:v>1.080518780656625E-2</c:v>
                </c:pt>
                <c:pt idx="152">
                  <c:v>1.5051641764904046E-2</c:v>
                </c:pt>
                <c:pt idx="153">
                  <c:v>1.2321307884137017E-2</c:v>
                </c:pt>
                <c:pt idx="154">
                  <c:v>1.3472109822391116E-2</c:v>
                </c:pt>
                <c:pt idx="155">
                  <c:v>1.1272556411824531E-2</c:v>
                </c:pt>
                <c:pt idx="156">
                  <c:v>1.3063976916112024E-2</c:v>
                </c:pt>
                <c:pt idx="157">
                  <c:v>1.451907715424257E-2</c:v>
                </c:pt>
                <c:pt idx="158">
                  <c:v>2.5400026041662901E-2</c:v>
                </c:pt>
                <c:pt idx="159">
                  <c:v>1.6530523896322188E-2</c:v>
                </c:pt>
              </c:numCache>
            </c:numRef>
          </c:val>
          <c:smooth val="0"/>
          <c:extLst>
            <c:ext xmlns:c16="http://schemas.microsoft.com/office/drawing/2014/chart" uri="{C3380CC4-5D6E-409C-BE32-E72D297353CC}">
              <c16:uniqueId val="{00000000-40B6-454A-BB45-9E1C08565EB6}"/>
            </c:ext>
          </c:extLst>
        </c:ser>
        <c:ser>
          <c:idx val="1"/>
          <c:order val="1"/>
          <c:tx>
            <c:strRef>
              <c:f>Sheet2!$E$2</c:f>
              <c:strCache>
                <c:ptCount val="1"/>
                <c:pt idx="0">
                  <c:v>HONDA企業価値収益率</c:v>
                </c:pt>
              </c:strCache>
            </c:strRef>
          </c:tx>
          <c:spPr>
            <a:ln w="28575" cap="rnd">
              <a:solidFill>
                <a:schemeClr val="accent2"/>
              </a:solidFill>
              <a:round/>
            </a:ln>
            <a:effectLst/>
          </c:spPr>
          <c:marker>
            <c:symbol val="none"/>
          </c:marker>
          <c:cat>
            <c:numRef>
              <c:f>Sheet2!$A$3:$A$162</c:f>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f>Sheet2!$E$3:$E$162</c:f>
              <c:numCache>
                <c:formatCode>General</c:formatCode>
                <c:ptCount val="160"/>
                <c:pt idx="0">
                  <c:v>3.1430497591646157E-2</c:v>
                </c:pt>
                <c:pt idx="1">
                  <c:v>2.1965846295178986E-2</c:v>
                </c:pt>
                <c:pt idx="2">
                  <c:v>3.2666147983096271E-2</c:v>
                </c:pt>
                <c:pt idx="3">
                  <c:v>2.119608398345911E-2</c:v>
                </c:pt>
                <c:pt idx="4">
                  <c:v>1.9696994516431476E-2</c:v>
                </c:pt>
                <c:pt idx="5">
                  <c:v>1.8855520277125802E-2</c:v>
                </c:pt>
                <c:pt idx="6">
                  <c:v>2.019504503899109E-2</c:v>
                </c:pt>
                <c:pt idx="7">
                  <c:v>1.8993710124448251E-2</c:v>
                </c:pt>
                <c:pt idx="8">
                  <c:v>1.6016424897246102E-2</c:v>
                </c:pt>
                <c:pt idx="9">
                  <c:v>1.6763385432654297E-2</c:v>
                </c:pt>
                <c:pt idx="10">
                  <c:v>2.2647354343690026E-2</c:v>
                </c:pt>
                <c:pt idx="11">
                  <c:v>2.0112441312760042E-2</c:v>
                </c:pt>
                <c:pt idx="12">
                  <c:v>2.5754640463539178E-2</c:v>
                </c:pt>
                <c:pt idx="13">
                  <c:v>2.4052192123405199E-2</c:v>
                </c:pt>
                <c:pt idx="14">
                  <c:v>4.9439663699487178E-2</c:v>
                </c:pt>
                <c:pt idx="15">
                  <c:v>4.9113863703055573E-2</c:v>
                </c:pt>
                <c:pt idx="16">
                  <c:v>3.8102628207948762E-2</c:v>
                </c:pt>
                <c:pt idx="17">
                  <c:v>4.959137912781994E-2</c:v>
                </c:pt>
                <c:pt idx="18">
                  <c:v>4.6065721492562363E-2</c:v>
                </c:pt>
                <c:pt idx="19">
                  <c:v>5.4985943245260314E-2</c:v>
                </c:pt>
                <c:pt idx="20">
                  <c:v>4.6119842613870331E-2</c:v>
                </c:pt>
                <c:pt idx="21">
                  <c:v>3.8666582486239949E-2</c:v>
                </c:pt>
                <c:pt idx="22">
                  <c:v>3.7332103005404134E-2</c:v>
                </c:pt>
                <c:pt idx="23">
                  <c:v>3.8221900102029215E-2</c:v>
                </c:pt>
                <c:pt idx="24">
                  <c:v>3.8886969148559283E-2</c:v>
                </c:pt>
                <c:pt idx="25">
                  <c:v>3.0243033375133316E-2</c:v>
                </c:pt>
                <c:pt idx="26">
                  <c:v>2.8380883504854106E-2</c:v>
                </c:pt>
                <c:pt idx="27">
                  <c:v>3.091927726319426E-2</c:v>
                </c:pt>
                <c:pt idx="28">
                  <c:v>2.8780820856112669E-2</c:v>
                </c:pt>
                <c:pt idx="29">
                  <c:v>3.5670278886993714E-2</c:v>
                </c:pt>
                <c:pt idx="30">
                  <c:v>3.3156113150408777E-2</c:v>
                </c:pt>
                <c:pt idx="31">
                  <c:v>3.1033172538585983E-2</c:v>
                </c:pt>
                <c:pt idx="32">
                  <c:v>4.0519106993316435E-2</c:v>
                </c:pt>
                <c:pt idx="33">
                  <c:v>7.7056791327286031E-2</c:v>
                </c:pt>
                <c:pt idx="34">
                  <c:v>9.7288103322037953E-2</c:v>
                </c:pt>
                <c:pt idx="35">
                  <c:v>0.12229447509663958</c:v>
                </c:pt>
                <c:pt idx="36">
                  <c:v>0.19410970844596329</c:v>
                </c:pt>
                <c:pt idx="37">
                  <c:v>0.17593821790794351</c:v>
                </c:pt>
                <c:pt idx="38">
                  <c:v>0.16956997581521019</c:v>
                </c:pt>
                <c:pt idx="39">
                  <c:v>0.14367699609920456</c:v>
                </c:pt>
                <c:pt idx="40">
                  <c:v>0.10706361536409981</c:v>
                </c:pt>
                <c:pt idx="41">
                  <c:v>0.16611462540938474</c:v>
                </c:pt>
                <c:pt idx="42">
                  <c:v>0.23472322278830551</c:v>
                </c:pt>
                <c:pt idx="43">
                  <c:v>0.21714324181130618</c:v>
                </c:pt>
                <c:pt idx="44">
                  <c:v>0.23133485701678821</c:v>
                </c:pt>
                <c:pt idx="45">
                  <c:v>0.25362802331526002</c:v>
                </c:pt>
                <c:pt idx="46">
                  <c:v>0.26135382704479715</c:v>
                </c:pt>
                <c:pt idx="47">
                  <c:v>0.29777348544841331</c:v>
                </c:pt>
                <c:pt idx="48">
                  <c:v>0.28395313651711457</c:v>
                </c:pt>
                <c:pt idx="49">
                  <c:v>0.27996475828173739</c:v>
                </c:pt>
                <c:pt idx="50">
                  <c:v>0.28782092286567362</c:v>
                </c:pt>
                <c:pt idx="51">
                  <c:v>0.2781129720338969</c:v>
                </c:pt>
                <c:pt idx="52">
                  <c:v>0.23466767831737034</c:v>
                </c:pt>
                <c:pt idx="53">
                  <c:v>0.23132485614472534</c:v>
                </c:pt>
                <c:pt idx="54">
                  <c:v>0.25841001342294301</c:v>
                </c:pt>
                <c:pt idx="55">
                  <c:v>0.25111858735617143</c:v>
                </c:pt>
                <c:pt idx="56">
                  <c:v>0.26340572166075371</c:v>
                </c:pt>
                <c:pt idx="57">
                  <c:v>0.248046078826623</c:v>
                </c:pt>
                <c:pt idx="58">
                  <c:v>0.25779376059413894</c:v>
                </c:pt>
                <c:pt idx="59">
                  <c:v>0.25272792371504882</c:v>
                </c:pt>
                <c:pt idx="60">
                  <c:v>0.25126223988411733</c:v>
                </c:pt>
                <c:pt idx="61">
                  <c:v>0.21782371309613768</c:v>
                </c:pt>
                <c:pt idx="62">
                  <c:v>0.20803654330717733</c:v>
                </c:pt>
                <c:pt idx="63">
                  <c:v>0.21516784422520735</c:v>
                </c:pt>
                <c:pt idx="64">
                  <c:v>0.2054981746454724</c:v>
                </c:pt>
                <c:pt idx="65">
                  <c:v>0.20963662847621406</c:v>
                </c:pt>
                <c:pt idx="66">
                  <c:v>0.22162032970546977</c:v>
                </c:pt>
                <c:pt idx="67">
                  <c:v>0.18994892705350555</c:v>
                </c:pt>
                <c:pt idx="68">
                  <c:v>0.18591779796929606</c:v>
                </c:pt>
                <c:pt idx="69">
                  <c:v>0.20988014991494744</c:v>
                </c:pt>
                <c:pt idx="70">
                  <c:v>0.18664035047274166</c:v>
                </c:pt>
                <c:pt idx="71">
                  <c:v>0.188349619146291</c:v>
                </c:pt>
                <c:pt idx="72">
                  <c:v>0.21020602375658184</c:v>
                </c:pt>
                <c:pt idx="73">
                  <c:v>0.21854178147051234</c:v>
                </c:pt>
                <c:pt idx="74">
                  <c:v>0.19002067883106277</c:v>
                </c:pt>
                <c:pt idx="75">
                  <c:v>0.19402263278170886</c:v>
                </c:pt>
                <c:pt idx="76">
                  <c:v>0.16667063160953743</c:v>
                </c:pt>
                <c:pt idx="77">
                  <c:v>0.16083982785332218</c:v>
                </c:pt>
                <c:pt idx="78">
                  <c:v>0.14023365052436687</c:v>
                </c:pt>
                <c:pt idx="79">
                  <c:v>0.20143740387052761</c:v>
                </c:pt>
                <c:pt idx="80">
                  <c:v>0.17135632034627979</c:v>
                </c:pt>
                <c:pt idx="81">
                  <c:v>0.13812006534819632</c:v>
                </c:pt>
                <c:pt idx="82">
                  <c:v>0.11783757286416757</c:v>
                </c:pt>
                <c:pt idx="83">
                  <c:v>0.12970636513683659</c:v>
                </c:pt>
                <c:pt idx="84">
                  <c:v>0.13123900377529238</c:v>
                </c:pt>
                <c:pt idx="85">
                  <c:v>0.1722611643558872</c:v>
                </c:pt>
                <c:pt idx="86">
                  <c:v>0.15523763222936995</c:v>
                </c:pt>
                <c:pt idx="87">
                  <c:v>0.14352674729906345</c:v>
                </c:pt>
                <c:pt idx="88">
                  <c:v>0.12394115403418288</c:v>
                </c:pt>
                <c:pt idx="89">
                  <c:v>0.11834267741516839</c:v>
                </c:pt>
                <c:pt idx="90">
                  <c:v>0.11556948615450059</c:v>
                </c:pt>
                <c:pt idx="91">
                  <c:v>0.13548321970909383</c:v>
                </c:pt>
                <c:pt idx="92">
                  <c:v>0.11499498049906239</c:v>
                </c:pt>
                <c:pt idx="93">
                  <c:v>0.10172428381601573</c:v>
                </c:pt>
                <c:pt idx="94">
                  <c:v>9.9841998882219493E-2</c:v>
                </c:pt>
                <c:pt idx="95">
                  <c:v>9.7656402959758054E-2</c:v>
                </c:pt>
                <c:pt idx="96">
                  <c:v>0.10533255190268864</c:v>
                </c:pt>
                <c:pt idx="97">
                  <c:v>0.10476307599355772</c:v>
                </c:pt>
                <c:pt idx="98">
                  <c:v>0.10105913832785443</c:v>
                </c:pt>
                <c:pt idx="99">
                  <c:v>9.7941016963476499E-2</c:v>
                </c:pt>
                <c:pt idx="100">
                  <c:v>9.9467369662935137E-2</c:v>
                </c:pt>
                <c:pt idx="101">
                  <c:v>8.3070860798067733E-2</c:v>
                </c:pt>
                <c:pt idx="102">
                  <c:v>8.149598760437414E-2</c:v>
                </c:pt>
                <c:pt idx="103">
                  <c:v>8.2375448301464621E-2</c:v>
                </c:pt>
                <c:pt idx="104">
                  <c:v>8.8113429889491182E-2</c:v>
                </c:pt>
                <c:pt idx="105">
                  <c:v>0.11503562009979747</c:v>
                </c:pt>
                <c:pt idx="106">
                  <c:v>0.14076875159839211</c:v>
                </c:pt>
                <c:pt idx="107">
                  <c:v>0.18071609349396675</c:v>
                </c:pt>
                <c:pt idx="108">
                  <c:v>0.13587570083938322</c:v>
                </c:pt>
                <c:pt idx="109">
                  <c:v>0.13283256178918759</c:v>
                </c:pt>
                <c:pt idx="110">
                  <c:v>0.13560530948038663</c:v>
                </c:pt>
                <c:pt idx="111">
                  <c:v>0.11925364744797212</c:v>
                </c:pt>
                <c:pt idx="112">
                  <c:v>0.12561273992573335</c:v>
                </c:pt>
                <c:pt idx="113">
                  <c:v>0.10873484588454549</c:v>
                </c:pt>
                <c:pt idx="114">
                  <c:v>0.10578499852734334</c:v>
                </c:pt>
                <c:pt idx="115">
                  <c:v>0.12677506672157057</c:v>
                </c:pt>
                <c:pt idx="116">
                  <c:v>0.11188230201113625</c:v>
                </c:pt>
                <c:pt idx="117">
                  <c:v>0.14077803980216702</c:v>
                </c:pt>
                <c:pt idx="118">
                  <c:v>4.9760422997511405E-2</c:v>
                </c:pt>
                <c:pt idx="119">
                  <c:v>4.6903599550859251E-2</c:v>
                </c:pt>
                <c:pt idx="120">
                  <c:v>3.6745671463611788E-2</c:v>
                </c:pt>
                <c:pt idx="121">
                  <c:v>2.5652677188860031E-2</c:v>
                </c:pt>
                <c:pt idx="122">
                  <c:v>1.7924165520920722E-2</c:v>
                </c:pt>
                <c:pt idx="123">
                  <c:v>2.1979860993380982E-2</c:v>
                </c:pt>
                <c:pt idx="124">
                  <c:v>2.5827928115254438E-2</c:v>
                </c:pt>
                <c:pt idx="125">
                  <c:v>2.8180566225819798E-2</c:v>
                </c:pt>
                <c:pt idx="126">
                  <c:v>3.337817146529818E-2</c:v>
                </c:pt>
                <c:pt idx="127">
                  <c:v>2.4721770007933009E-2</c:v>
                </c:pt>
                <c:pt idx="128">
                  <c:v>2.8527471113169025E-2</c:v>
                </c:pt>
                <c:pt idx="129">
                  <c:v>2.2507405619428305E-2</c:v>
                </c:pt>
                <c:pt idx="130">
                  <c:v>2.3219691017052912E-2</c:v>
                </c:pt>
                <c:pt idx="131">
                  <c:v>2.1442535977587187E-2</c:v>
                </c:pt>
                <c:pt idx="132">
                  <c:v>2.1351365362219162E-2</c:v>
                </c:pt>
                <c:pt idx="133">
                  <c:v>1.6621336760171728E-2</c:v>
                </c:pt>
                <c:pt idx="134">
                  <c:v>1.7072051802056759E-2</c:v>
                </c:pt>
                <c:pt idx="135">
                  <c:v>2.2898280583238118E-2</c:v>
                </c:pt>
                <c:pt idx="136">
                  <c:v>2.0576913388128771E-2</c:v>
                </c:pt>
                <c:pt idx="137">
                  <c:v>2.8939903343510966E-2</c:v>
                </c:pt>
                <c:pt idx="138">
                  <c:v>2.4898518437534815E-2</c:v>
                </c:pt>
                <c:pt idx="139">
                  <c:v>4.2732538393567332E-2</c:v>
                </c:pt>
                <c:pt idx="140">
                  <c:v>3.0439580988046742E-2</c:v>
                </c:pt>
                <c:pt idx="141">
                  <c:v>1.8420583557413498E-2</c:v>
                </c:pt>
                <c:pt idx="142">
                  <c:v>1.7869991928333568E-2</c:v>
                </c:pt>
                <c:pt idx="143">
                  <c:v>2.044980058846527E-2</c:v>
                </c:pt>
                <c:pt idx="144">
                  <c:v>2.3395475912599027E-2</c:v>
                </c:pt>
                <c:pt idx="145">
                  <c:v>1.9202370522092851E-2</c:v>
                </c:pt>
                <c:pt idx="146">
                  <c:v>1.9429759098900032E-2</c:v>
                </c:pt>
                <c:pt idx="147">
                  <c:v>1.9088154674647858E-2</c:v>
                </c:pt>
                <c:pt idx="148">
                  <c:v>1.8354885413554324E-2</c:v>
                </c:pt>
                <c:pt idx="149">
                  <c:v>2.1174032757223085E-2</c:v>
                </c:pt>
                <c:pt idx="150">
                  <c:v>1.9017567707804533E-2</c:v>
                </c:pt>
                <c:pt idx="151">
                  <c:v>1.8676730892873562E-2</c:v>
                </c:pt>
                <c:pt idx="152">
                  <c:v>2.5024000492056515E-2</c:v>
                </c:pt>
                <c:pt idx="153">
                  <c:v>2.1289294246870264E-2</c:v>
                </c:pt>
                <c:pt idx="154">
                  <c:v>2.3314720037151924E-2</c:v>
                </c:pt>
                <c:pt idx="155">
                  <c:v>1.9330703449824887E-2</c:v>
                </c:pt>
                <c:pt idx="156">
                  <c:v>2.1398097498824358E-2</c:v>
                </c:pt>
                <c:pt idx="157">
                  <c:v>2.3348346992719368E-2</c:v>
                </c:pt>
                <c:pt idx="158">
                  <c:v>3.6669344780499873E-2</c:v>
                </c:pt>
                <c:pt idx="159">
                  <c:v>2.4555719187759992E-2</c:v>
                </c:pt>
              </c:numCache>
            </c:numRef>
          </c:val>
          <c:smooth val="0"/>
          <c:extLst>
            <c:ext xmlns:c16="http://schemas.microsoft.com/office/drawing/2014/chart" uri="{C3380CC4-5D6E-409C-BE32-E72D297353CC}">
              <c16:uniqueId val="{00000001-40B6-454A-BB45-9E1C08565EB6}"/>
            </c:ext>
          </c:extLst>
        </c:ser>
        <c:ser>
          <c:idx val="2"/>
          <c:order val="2"/>
          <c:tx>
            <c:strRef>
              <c:f>Sheet2!$G$2</c:f>
              <c:strCache>
                <c:ptCount val="1"/>
                <c:pt idx="0">
                  <c:v>日産企業価値収益率</c:v>
                </c:pt>
              </c:strCache>
            </c:strRef>
          </c:tx>
          <c:spPr>
            <a:ln w="28575" cap="rnd">
              <a:solidFill>
                <a:schemeClr val="accent3"/>
              </a:solidFill>
              <a:round/>
            </a:ln>
            <a:effectLst/>
          </c:spPr>
          <c:marker>
            <c:symbol val="none"/>
          </c:marker>
          <c:cat>
            <c:numRef>
              <c:f>Sheet2!$A$3:$A$162</c:f>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f>Sheet2!$G$3:$G$162</c:f>
              <c:numCache>
                <c:formatCode>General</c:formatCode>
                <c:ptCount val="160"/>
                <c:pt idx="0">
                  <c:v>5.9147609793100721E-2</c:v>
                </c:pt>
                <c:pt idx="1">
                  <c:v>4.9347527524633783E-2</c:v>
                </c:pt>
                <c:pt idx="2">
                  <c:v>5.975297681708306E-2</c:v>
                </c:pt>
                <c:pt idx="3">
                  <c:v>4.6413027308246591E-2</c:v>
                </c:pt>
                <c:pt idx="4">
                  <c:v>4.6248525779706159E-2</c:v>
                </c:pt>
                <c:pt idx="5">
                  <c:v>4.9692906407136896E-2</c:v>
                </c:pt>
                <c:pt idx="6">
                  <c:v>4.8381185530335477E-2</c:v>
                </c:pt>
                <c:pt idx="7">
                  <c:v>4.7121439833678738E-2</c:v>
                </c:pt>
                <c:pt idx="8">
                  <c:v>4.2655247729319279E-2</c:v>
                </c:pt>
                <c:pt idx="9">
                  <c:v>4.309277824365626E-2</c:v>
                </c:pt>
                <c:pt idx="10">
                  <c:v>4.9211365823278168E-2</c:v>
                </c:pt>
                <c:pt idx="11">
                  <c:v>4.7151200375542462E-2</c:v>
                </c:pt>
                <c:pt idx="12">
                  <c:v>5.4553924001811395E-2</c:v>
                </c:pt>
                <c:pt idx="13">
                  <c:v>5.2935522545549583E-2</c:v>
                </c:pt>
                <c:pt idx="14">
                  <c:v>7.9977475634110909E-2</c:v>
                </c:pt>
                <c:pt idx="15">
                  <c:v>7.7184498226431655E-2</c:v>
                </c:pt>
                <c:pt idx="16">
                  <c:v>6.8886207708000677E-2</c:v>
                </c:pt>
                <c:pt idx="17">
                  <c:v>7.7945291507543493E-2</c:v>
                </c:pt>
                <c:pt idx="18">
                  <c:v>7.3832812124577901E-2</c:v>
                </c:pt>
                <c:pt idx="19">
                  <c:v>8.354075151202528E-2</c:v>
                </c:pt>
                <c:pt idx="20">
                  <c:v>7.6486025744107303E-2</c:v>
                </c:pt>
                <c:pt idx="21">
                  <c:v>6.9696750673094512E-2</c:v>
                </c:pt>
                <c:pt idx="22">
                  <c:v>6.8098933264525124E-2</c:v>
                </c:pt>
                <c:pt idx="23">
                  <c:v>6.8605793553601593E-2</c:v>
                </c:pt>
                <c:pt idx="24">
                  <c:v>7.4205659468227408E-2</c:v>
                </c:pt>
                <c:pt idx="25">
                  <c:v>6.9055727640566E-2</c:v>
                </c:pt>
                <c:pt idx="26">
                  <c:v>7.0603308797726527E-2</c:v>
                </c:pt>
                <c:pt idx="27">
                  <c:v>9.0022574728959789E-2</c:v>
                </c:pt>
                <c:pt idx="28">
                  <c:v>9.1320850728782224E-2</c:v>
                </c:pt>
                <c:pt idx="29">
                  <c:v>0.10291618931058585</c:v>
                </c:pt>
                <c:pt idx="30">
                  <c:v>9.6314993407108279E-2</c:v>
                </c:pt>
                <c:pt idx="31">
                  <c:v>9.6123441692151659E-2</c:v>
                </c:pt>
                <c:pt idx="32">
                  <c:v>0.10667533559200092</c:v>
                </c:pt>
                <c:pt idx="33">
                  <c:v>0.14746500714725075</c:v>
                </c:pt>
                <c:pt idx="34">
                  <c:v>0.16576806732705662</c:v>
                </c:pt>
                <c:pt idx="35">
                  <c:v>0.1912360616868625</c:v>
                </c:pt>
                <c:pt idx="36">
                  <c:v>0.24767549211353318</c:v>
                </c:pt>
                <c:pt idx="37">
                  <c:v>0.23394932121593082</c:v>
                </c:pt>
                <c:pt idx="38">
                  <c:v>0.23453584626524554</c:v>
                </c:pt>
                <c:pt idx="39">
                  <c:v>0.21005178355063178</c:v>
                </c:pt>
                <c:pt idx="40">
                  <c:v>0.18423328351626897</c:v>
                </c:pt>
                <c:pt idx="41">
                  <c:v>0.23653823108958985</c:v>
                </c:pt>
                <c:pt idx="42">
                  <c:v>0.29597763788022979</c:v>
                </c:pt>
                <c:pt idx="43">
                  <c:v>0.28015062018704628</c:v>
                </c:pt>
                <c:pt idx="44">
                  <c:v>0.28804296624217229</c:v>
                </c:pt>
                <c:pt idx="45">
                  <c:v>0.30724207692677108</c:v>
                </c:pt>
                <c:pt idx="46">
                  <c:v>0.30918341408999062</c:v>
                </c:pt>
                <c:pt idx="47">
                  <c:v>0.33900772851467115</c:v>
                </c:pt>
                <c:pt idx="48">
                  <c:v>0.32608082623622903</c:v>
                </c:pt>
                <c:pt idx="49">
                  <c:v>0.32221528806767619</c:v>
                </c:pt>
                <c:pt idx="50">
                  <c:v>0.32616653108241211</c:v>
                </c:pt>
                <c:pt idx="51">
                  <c:v>0.3254319743146632</c:v>
                </c:pt>
                <c:pt idx="52">
                  <c:v>0.29819676889646274</c:v>
                </c:pt>
                <c:pt idx="53">
                  <c:v>0.2929611287835483</c:v>
                </c:pt>
                <c:pt idx="54">
                  <c:v>0.31881551562145238</c:v>
                </c:pt>
                <c:pt idx="55">
                  <c:v>0.31259143813262863</c:v>
                </c:pt>
                <c:pt idx="56">
                  <c:v>0.32139117823271252</c:v>
                </c:pt>
                <c:pt idx="57">
                  <c:v>0.31649700195146169</c:v>
                </c:pt>
                <c:pt idx="58">
                  <c:v>0.3234762935770612</c:v>
                </c:pt>
                <c:pt idx="59">
                  <c:v>0.32468714821676153</c:v>
                </c:pt>
                <c:pt idx="60">
                  <c:v>0.32299513628244714</c:v>
                </c:pt>
                <c:pt idx="61">
                  <c:v>0.29489684758668122</c:v>
                </c:pt>
                <c:pt idx="62">
                  <c:v>0.28838149176015554</c:v>
                </c:pt>
                <c:pt idx="63">
                  <c:v>0.29143452722384011</c:v>
                </c:pt>
                <c:pt idx="64">
                  <c:v>0.28162085849473939</c:v>
                </c:pt>
                <c:pt idx="65">
                  <c:v>0.27919379430416569</c:v>
                </c:pt>
                <c:pt idx="66">
                  <c:v>0.2869608287292898</c:v>
                </c:pt>
                <c:pt idx="67">
                  <c:v>0.26224362591429384</c:v>
                </c:pt>
                <c:pt idx="68">
                  <c:v>0.26176947921351246</c:v>
                </c:pt>
                <c:pt idx="69">
                  <c:v>0.28217658398144241</c:v>
                </c:pt>
                <c:pt idx="70">
                  <c:v>0.26958426402421976</c:v>
                </c:pt>
                <c:pt idx="71">
                  <c:v>0.26922550764932135</c:v>
                </c:pt>
                <c:pt idx="72">
                  <c:v>0.28771772406582763</c:v>
                </c:pt>
                <c:pt idx="73">
                  <c:v>0.29981267407095091</c:v>
                </c:pt>
                <c:pt idx="74">
                  <c:v>0.27673234079899561</c:v>
                </c:pt>
                <c:pt idx="75">
                  <c:v>0.28268549369328333</c:v>
                </c:pt>
                <c:pt idx="76">
                  <c:v>0.25999301931147789</c:v>
                </c:pt>
                <c:pt idx="77">
                  <c:v>0.2495892967692005</c:v>
                </c:pt>
                <c:pt idx="78">
                  <c:v>0.23896803722155813</c:v>
                </c:pt>
                <c:pt idx="79">
                  <c:v>0.28775513005166042</c:v>
                </c:pt>
                <c:pt idx="80">
                  <c:v>0.27096598704961405</c:v>
                </c:pt>
                <c:pt idx="81">
                  <c:v>0.24578651997452294</c:v>
                </c:pt>
                <c:pt idx="82">
                  <c:v>0.21626509988995171</c:v>
                </c:pt>
                <c:pt idx="83">
                  <c:v>0.22494369587803029</c:v>
                </c:pt>
                <c:pt idx="84">
                  <c:v>0.23124225704286949</c:v>
                </c:pt>
                <c:pt idx="85">
                  <c:v>0.26063198489471817</c:v>
                </c:pt>
                <c:pt idx="86">
                  <c:v>0.24272259861083029</c:v>
                </c:pt>
                <c:pt idx="87">
                  <c:v>0.23794477072227616</c:v>
                </c:pt>
                <c:pt idx="88">
                  <c:v>0.21682682547768015</c:v>
                </c:pt>
                <c:pt idx="89">
                  <c:v>0.21418151851799541</c:v>
                </c:pt>
                <c:pt idx="90">
                  <c:v>0.21025068626210711</c:v>
                </c:pt>
                <c:pt idx="91">
                  <c:v>0.22932358994463353</c:v>
                </c:pt>
                <c:pt idx="92">
                  <c:v>0.21759743936615092</c:v>
                </c:pt>
                <c:pt idx="93">
                  <c:v>0.20200746251162058</c:v>
                </c:pt>
                <c:pt idx="94">
                  <c:v>0.19249828703341068</c:v>
                </c:pt>
                <c:pt idx="95">
                  <c:v>0.17831849930962868</c:v>
                </c:pt>
                <c:pt idx="96">
                  <c:v>0.20319324081385295</c:v>
                </c:pt>
                <c:pt idx="97">
                  <c:v>0.19766249375272496</c:v>
                </c:pt>
                <c:pt idx="98">
                  <c:v>0.19669368952251506</c:v>
                </c:pt>
                <c:pt idx="99">
                  <c:v>0.18242502320310411</c:v>
                </c:pt>
                <c:pt idx="100">
                  <c:v>0.18897091207784056</c:v>
                </c:pt>
                <c:pt idx="101">
                  <c:v>0.16955614659495064</c:v>
                </c:pt>
                <c:pt idx="102">
                  <c:v>0.1532003855654655</c:v>
                </c:pt>
                <c:pt idx="103">
                  <c:v>0.16356944549496702</c:v>
                </c:pt>
                <c:pt idx="104">
                  <c:v>0.16935724953219516</c:v>
                </c:pt>
                <c:pt idx="105">
                  <c:v>0.20406709585040078</c:v>
                </c:pt>
                <c:pt idx="106">
                  <c:v>0.22318598100777895</c:v>
                </c:pt>
                <c:pt idx="107">
                  <c:v>0.25759473780949976</c:v>
                </c:pt>
                <c:pt idx="108">
                  <c:v>0.21664974285514232</c:v>
                </c:pt>
                <c:pt idx="109">
                  <c:v>0.21764823770818162</c:v>
                </c:pt>
                <c:pt idx="110">
                  <c:v>0.22251182943428499</c:v>
                </c:pt>
                <c:pt idx="111">
                  <c:v>0.20935293887446929</c:v>
                </c:pt>
                <c:pt idx="112">
                  <c:v>0.21542888292146736</c:v>
                </c:pt>
                <c:pt idx="113">
                  <c:v>0.1993373568408201</c:v>
                </c:pt>
                <c:pt idx="114">
                  <c:v>0.19841910552787911</c:v>
                </c:pt>
                <c:pt idx="115">
                  <c:v>0.21850382376662675</c:v>
                </c:pt>
                <c:pt idx="116">
                  <c:v>0.20437738561801436</c:v>
                </c:pt>
                <c:pt idx="117">
                  <c:v>0.23138331858194416</c:v>
                </c:pt>
                <c:pt idx="118">
                  <c:v>0.19859587510884488</c:v>
                </c:pt>
                <c:pt idx="119">
                  <c:v>0.19649646705979054</c:v>
                </c:pt>
                <c:pt idx="120">
                  <c:v>0.18277484063112648</c:v>
                </c:pt>
                <c:pt idx="121">
                  <c:v>0.16984446449834933</c:v>
                </c:pt>
                <c:pt idx="122">
                  <c:v>0.14744814622473323</c:v>
                </c:pt>
                <c:pt idx="123">
                  <c:v>0.16118446274416487</c:v>
                </c:pt>
                <c:pt idx="124">
                  <c:v>0.17005099296658097</c:v>
                </c:pt>
                <c:pt idx="125">
                  <c:v>0.17750798165801607</c:v>
                </c:pt>
                <c:pt idx="126">
                  <c:v>0.18665645907293071</c:v>
                </c:pt>
                <c:pt idx="127">
                  <c:v>0.17042515284005655</c:v>
                </c:pt>
                <c:pt idx="128">
                  <c:v>0.17587018191946377</c:v>
                </c:pt>
                <c:pt idx="129">
                  <c:v>0.15474183901222791</c:v>
                </c:pt>
                <c:pt idx="130">
                  <c:v>0.14372042425389683</c:v>
                </c:pt>
                <c:pt idx="131">
                  <c:v>0.1418449171046989</c:v>
                </c:pt>
                <c:pt idx="132">
                  <c:v>0.14729116529736536</c:v>
                </c:pt>
                <c:pt idx="133">
                  <c:v>0.1377839337304822</c:v>
                </c:pt>
                <c:pt idx="134">
                  <c:v>0.13953205321959486</c:v>
                </c:pt>
                <c:pt idx="135">
                  <c:v>0.14708449263254364</c:v>
                </c:pt>
                <c:pt idx="136">
                  <c:v>0.15055606729896479</c:v>
                </c:pt>
                <c:pt idx="137">
                  <c:v>0.18495668669490853</c:v>
                </c:pt>
                <c:pt idx="138">
                  <c:v>0.17628076391167777</c:v>
                </c:pt>
                <c:pt idx="139">
                  <c:v>0.2018027838328601</c:v>
                </c:pt>
                <c:pt idx="140">
                  <c:v>0.18377740163324494</c:v>
                </c:pt>
                <c:pt idx="141">
                  <c:v>0.15661757082272054</c:v>
                </c:pt>
                <c:pt idx="142">
                  <c:v>0.16135364616130904</c:v>
                </c:pt>
                <c:pt idx="143">
                  <c:v>0.16435483112548169</c:v>
                </c:pt>
                <c:pt idx="144">
                  <c:v>0.16437401897378104</c:v>
                </c:pt>
                <c:pt idx="145">
                  <c:v>0.15031795466572487</c:v>
                </c:pt>
                <c:pt idx="146">
                  <c:v>0.14846949155579145</c:v>
                </c:pt>
                <c:pt idx="147">
                  <c:v>0.14702032881239871</c:v>
                </c:pt>
                <c:pt idx="148">
                  <c:v>0.14400747815364398</c:v>
                </c:pt>
                <c:pt idx="149">
                  <c:v>0.14744269592576364</c:v>
                </c:pt>
                <c:pt idx="150">
                  <c:v>0.14438627864656908</c:v>
                </c:pt>
                <c:pt idx="151">
                  <c:v>0.14229897375074499</c:v>
                </c:pt>
                <c:pt idx="152">
                  <c:v>0.15334183504418036</c:v>
                </c:pt>
                <c:pt idx="153">
                  <c:v>0.14522151399195113</c:v>
                </c:pt>
                <c:pt idx="154">
                  <c:v>0.14872948003331632</c:v>
                </c:pt>
                <c:pt idx="155">
                  <c:v>0.13891789168472496</c:v>
                </c:pt>
                <c:pt idx="156">
                  <c:v>0.14167317495174672</c:v>
                </c:pt>
                <c:pt idx="157">
                  <c:v>0.14893428219485347</c:v>
                </c:pt>
                <c:pt idx="158">
                  <c:v>0.164086655959476</c:v>
                </c:pt>
                <c:pt idx="159">
                  <c:v>0.1477737150508989</c:v>
                </c:pt>
              </c:numCache>
            </c:numRef>
          </c:val>
          <c:smooth val="0"/>
          <c:extLst>
            <c:ext xmlns:c16="http://schemas.microsoft.com/office/drawing/2014/chart" uri="{C3380CC4-5D6E-409C-BE32-E72D297353CC}">
              <c16:uniqueId val="{00000002-40B6-454A-BB45-9E1C08565EB6}"/>
            </c:ext>
          </c:extLst>
        </c:ser>
        <c:dLbls>
          <c:showLegendKey val="0"/>
          <c:showVal val="0"/>
          <c:showCatName val="0"/>
          <c:showSerName val="0"/>
          <c:showPercent val="0"/>
          <c:showBubbleSize val="0"/>
        </c:dLbls>
        <c:smooth val="0"/>
        <c:axId val="695726192"/>
        <c:axId val="695728816"/>
      </c:lineChart>
      <c:dateAx>
        <c:axId val="695726192"/>
        <c:scaling>
          <c:orientation val="minMax"/>
        </c:scaling>
        <c:delete val="0"/>
        <c:axPos val="b"/>
        <c:numFmt formatCode="m&quot;月&quot;d&quot;日&quot;yyyy&quot;年&quot;"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95728816"/>
        <c:crosses val="autoZero"/>
        <c:auto val="1"/>
        <c:lblOffset val="100"/>
        <c:baseTimeUnit val="days"/>
      </c:dateAx>
      <c:valAx>
        <c:axId val="695728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95726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鉄道会社</a:t>
            </a:r>
            <a:endParaRPr lang="en-US" altLang="ja-JP"/>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4.1206358230571519E-2"/>
          <c:y val="0.11618044591675138"/>
          <c:w val="0.94473148118136641"/>
          <c:h val="0.74407142681163019"/>
        </c:manualLayout>
      </c:layout>
      <c:lineChart>
        <c:grouping val="standard"/>
        <c:varyColors val="0"/>
        <c:ser>
          <c:idx val="0"/>
          <c:order val="0"/>
          <c:tx>
            <c:strRef>
              <c:f>Sheet2!$C$1</c:f>
              <c:strCache>
                <c:ptCount val="1"/>
                <c:pt idx="0">
                  <c:v>JR東日本企業成長率</c:v>
                </c:pt>
              </c:strCache>
            </c:strRef>
          </c:tx>
          <c:spPr>
            <a:ln w="28575" cap="rnd">
              <a:solidFill>
                <a:schemeClr val="accent1"/>
              </a:solidFill>
              <a:round/>
            </a:ln>
            <a:effectLst/>
          </c:spPr>
          <c:marker>
            <c:symbol val="none"/>
          </c:marker>
          <c:cat>
            <c:numRef>
              <c:f>Sheet2!$A$2:$A$161</c:f>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f>Sheet2!$C$2:$C$161</c:f>
              <c:numCache>
                <c:formatCode>General</c:formatCode>
                <c:ptCount val="160"/>
                <c:pt idx="0">
                  <c:v>4.1422747834315163E-3</c:v>
                </c:pt>
                <c:pt idx="1">
                  <c:v>3.0168574195230122E-3</c:v>
                </c:pt>
                <c:pt idx="2">
                  <c:v>4.2269638574083078E-3</c:v>
                </c:pt>
                <c:pt idx="3">
                  <c:v>2.8045269188639466E-3</c:v>
                </c:pt>
                <c:pt idx="4">
                  <c:v>2.5158281329406566E-3</c:v>
                </c:pt>
                <c:pt idx="5">
                  <c:v>2.3677645669732024E-3</c:v>
                </c:pt>
                <c:pt idx="6">
                  <c:v>2.466508679721886E-3</c:v>
                </c:pt>
                <c:pt idx="7">
                  <c:v>2.335690698580853E-3</c:v>
                </c:pt>
                <c:pt idx="8">
                  <c:v>2.0508310724529004E-3</c:v>
                </c:pt>
                <c:pt idx="9">
                  <c:v>2.0898637050706802E-3</c:v>
                </c:pt>
                <c:pt idx="10">
                  <c:v>2.6315305908612215E-3</c:v>
                </c:pt>
                <c:pt idx="11">
                  <c:v>2.3652375073099567E-3</c:v>
                </c:pt>
                <c:pt idx="12">
                  <c:v>3.0121492826702674E-3</c:v>
                </c:pt>
                <c:pt idx="13">
                  <c:v>2.5723912523790745E-3</c:v>
                </c:pt>
                <c:pt idx="14">
                  <c:v>5.6956884636269441E-3</c:v>
                </c:pt>
                <c:pt idx="15">
                  <c:v>5.4185558606522745E-3</c:v>
                </c:pt>
                <c:pt idx="16">
                  <c:v>4.0070707243901865E-3</c:v>
                </c:pt>
                <c:pt idx="17">
                  <c:v>5.5070417780076755E-3</c:v>
                </c:pt>
                <c:pt idx="18">
                  <c:v>5.2902270874085238E-3</c:v>
                </c:pt>
                <c:pt idx="19">
                  <c:v>6.9359679405151323E-3</c:v>
                </c:pt>
                <c:pt idx="20">
                  <c:v>5.3669536127162994E-3</c:v>
                </c:pt>
                <c:pt idx="21">
                  <c:v>4.3287772809976139E-3</c:v>
                </c:pt>
                <c:pt idx="22">
                  <c:v>4.3515083068921788E-3</c:v>
                </c:pt>
                <c:pt idx="23">
                  <c:v>4.2753528058508813E-3</c:v>
                </c:pt>
                <c:pt idx="24">
                  <c:v>4.9600182852918562E-3</c:v>
                </c:pt>
                <c:pt idx="25">
                  <c:v>4.0275177169108046E-3</c:v>
                </c:pt>
                <c:pt idx="26">
                  <c:v>3.9777248988370571E-3</c:v>
                </c:pt>
                <c:pt idx="27">
                  <c:v>4.373356352001089E-3</c:v>
                </c:pt>
                <c:pt idx="28">
                  <c:v>4.537436589841677E-3</c:v>
                </c:pt>
                <c:pt idx="29">
                  <c:v>6.0492534830450381E-3</c:v>
                </c:pt>
                <c:pt idx="30">
                  <c:v>5.3645251756154E-3</c:v>
                </c:pt>
                <c:pt idx="31">
                  <c:v>5.7829511172524037E-3</c:v>
                </c:pt>
                <c:pt idx="32">
                  <c:v>7.2721181611883857E-3</c:v>
                </c:pt>
                <c:pt idx="33">
                  <c:v>1.5994456002207415E-2</c:v>
                </c:pt>
                <c:pt idx="34">
                  <c:v>2.3169767953714587E-2</c:v>
                </c:pt>
                <c:pt idx="35">
                  <c:v>3.4250651877599937E-2</c:v>
                </c:pt>
                <c:pt idx="36">
                  <c:v>7.4023454523849189E-2</c:v>
                </c:pt>
                <c:pt idx="37">
                  <c:v>6.2138739021002656E-2</c:v>
                </c:pt>
                <c:pt idx="38">
                  <c:v>5.8433053333170497E-2</c:v>
                </c:pt>
                <c:pt idx="39">
                  <c:v>4.2982250209112664E-2</c:v>
                </c:pt>
                <c:pt idx="40">
                  <c:v>2.7173406352149057E-2</c:v>
                </c:pt>
                <c:pt idx="41">
                  <c:v>5.4912393937755669E-2</c:v>
                </c:pt>
                <c:pt idx="42">
                  <c:v>0.10110267439297684</c:v>
                </c:pt>
                <c:pt idx="43">
                  <c:v>8.5508807740219017E-2</c:v>
                </c:pt>
                <c:pt idx="44">
                  <c:v>9.4788547321921102E-2</c:v>
                </c:pt>
                <c:pt idx="45">
                  <c:v>0.11482372127520352</c:v>
                </c:pt>
                <c:pt idx="46">
                  <c:v>0.12291623532387283</c:v>
                </c:pt>
                <c:pt idx="47">
                  <c:v>0.15400452634131484</c:v>
                </c:pt>
                <c:pt idx="48">
                  <c:v>0.13081400920090583</c:v>
                </c:pt>
                <c:pt idx="49">
                  <c:v>0.12461203271236419</c:v>
                </c:pt>
                <c:pt idx="50">
                  <c:v>0.1309843059652816</c:v>
                </c:pt>
                <c:pt idx="51">
                  <c:v>0.11703905316260124</c:v>
                </c:pt>
                <c:pt idx="52">
                  <c:v>8.4977659892079033E-2</c:v>
                </c:pt>
                <c:pt idx="53">
                  <c:v>9.2551420003760307E-2</c:v>
                </c:pt>
                <c:pt idx="54">
                  <c:v>0.11670675388091034</c:v>
                </c:pt>
                <c:pt idx="55">
                  <c:v>0.10471854204731988</c:v>
                </c:pt>
                <c:pt idx="56">
                  <c:v>0.11750834555409242</c:v>
                </c:pt>
                <c:pt idx="57">
                  <c:v>0.10238447023818059</c:v>
                </c:pt>
                <c:pt idx="58">
                  <c:v>0.11146923795941868</c:v>
                </c:pt>
                <c:pt idx="59">
                  <c:v>0.1052746473391676</c:v>
                </c:pt>
                <c:pt idx="60">
                  <c:v>9.9347855002237875E-2</c:v>
                </c:pt>
                <c:pt idx="61">
                  <c:v>7.562976886292086E-2</c:v>
                </c:pt>
                <c:pt idx="62">
                  <c:v>6.8272810708037243E-2</c:v>
                </c:pt>
                <c:pt idx="63">
                  <c:v>7.0063016242125839E-2</c:v>
                </c:pt>
                <c:pt idx="64">
                  <c:v>6.6215232711793068E-2</c:v>
                </c:pt>
                <c:pt idx="65">
                  <c:v>6.7881616030242467E-2</c:v>
                </c:pt>
                <c:pt idx="66">
                  <c:v>7.4582266475831202E-2</c:v>
                </c:pt>
                <c:pt idx="67">
                  <c:v>5.4140731347538884E-2</c:v>
                </c:pt>
                <c:pt idx="68">
                  <c:v>5.0109678835370541E-2</c:v>
                </c:pt>
                <c:pt idx="69">
                  <c:v>6.1833052189793132E-2</c:v>
                </c:pt>
                <c:pt idx="70">
                  <c:v>5.8016100256871331E-2</c:v>
                </c:pt>
                <c:pt idx="71">
                  <c:v>5.8635512581134752E-2</c:v>
                </c:pt>
                <c:pt idx="72">
                  <c:v>7.006064259117166E-2</c:v>
                </c:pt>
                <c:pt idx="73">
                  <c:v>7.3658646029471891E-2</c:v>
                </c:pt>
                <c:pt idx="74">
                  <c:v>5.8696309232698259E-2</c:v>
                </c:pt>
                <c:pt idx="75">
                  <c:v>6.3128624774180631E-2</c:v>
                </c:pt>
                <c:pt idx="76">
                  <c:v>4.7897971892982859E-2</c:v>
                </c:pt>
                <c:pt idx="77">
                  <c:v>4.435925654389717E-2</c:v>
                </c:pt>
                <c:pt idx="78">
                  <c:v>4.1551559545482918E-2</c:v>
                </c:pt>
                <c:pt idx="79">
                  <c:v>7.4576580022821526E-2</c:v>
                </c:pt>
                <c:pt idx="80">
                  <c:v>5.7111594031691623E-2</c:v>
                </c:pt>
                <c:pt idx="81">
                  <c:v>3.9157709892502626E-2</c:v>
                </c:pt>
                <c:pt idx="82">
                  <c:v>2.8397576406296629E-2</c:v>
                </c:pt>
                <c:pt idx="83">
                  <c:v>3.2355635679892289E-2</c:v>
                </c:pt>
                <c:pt idx="84">
                  <c:v>3.3523476850591184E-2</c:v>
                </c:pt>
                <c:pt idx="85">
                  <c:v>5.0117057665622362E-2</c:v>
                </c:pt>
                <c:pt idx="86">
                  <c:v>4.4057602127124347E-2</c:v>
                </c:pt>
                <c:pt idx="87">
                  <c:v>4.0482701961479697E-2</c:v>
                </c:pt>
                <c:pt idx="88">
                  <c:v>3.2420463039536211E-2</c:v>
                </c:pt>
                <c:pt idx="89">
                  <c:v>2.8793137093824209E-2</c:v>
                </c:pt>
                <c:pt idx="90">
                  <c:v>2.9217354159449812E-2</c:v>
                </c:pt>
                <c:pt idx="91">
                  <c:v>3.7180912066509447E-2</c:v>
                </c:pt>
                <c:pt idx="92">
                  <c:v>2.7499876424986962E-2</c:v>
                </c:pt>
                <c:pt idx="93">
                  <c:v>2.2311348077946012E-2</c:v>
                </c:pt>
                <c:pt idx="94">
                  <c:v>2.4320592637904259E-2</c:v>
                </c:pt>
                <c:pt idx="95">
                  <c:v>2.4531159718080051E-2</c:v>
                </c:pt>
                <c:pt idx="96">
                  <c:v>2.523085461277454E-2</c:v>
                </c:pt>
                <c:pt idx="97">
                  <c:v>2.6759626923237956E-2</c:v>
                </c:pt>
                <c:pt idx="98">
                  <c:v>2.4541586398637089E-2</c:v>
                </c:pt>
                <c:pt idx="99">
                  <c:v>2.3743955744142144E-2</c:v>
                </c:pt>
                <c:pt idx="100">
                  <c:v>2.4944975298163558E-2</c:v>
                </c:pt>
                <c:pt idx="101">
                  <c:v>1.9955838729135485E-2</c:v>
                </c:pt>
                <c:pt idx="102">
                  <c:v>1.8829587031515518E-2</c:v>
                </c:pt>
                <c:pt idx="103">
                  <c:v>1.9600056462378709E-2</c:v>
                </c:pt>
                <c:pt idx="104">
                  <c:v>2.2313968246461431E-2</c:v>
                </c:pt>
                <c:pt idx="105">
                  <c:v>3.0751366437707584E-2</c:v>
                </c:pt>
                <c:pt idx="106">
                  <c:v>4.1801088809774442E-2</c:v>
                </c:pt>
                <c:pt idx="107">
                  <c:v>6.5052465276884686E-2</c:v>
                </c:pt>
                <c:pt idx="108">
                  <c:v>4.431033293004568E-2</c:v>
                </c:pt>
                <c:pt idx="109">
                  <c:v>4.3915404327056068E-2</c:v>
                </c:pt>
                <c:pt idx="110">
                  <c:v>4.4662164365319321E-2</c:v>
                </c:pt>
                <c:pt idx="111">
                  <c:v>3.7083197394360667E-2</c:v>
                </c:pt>
                <c:pt idx="112">
                  <c:v>4.0954119249121096E-2</c:v>
                </c:pt>
                <c:pt idx="113">
                  <c:v>3.3624527242317161E-2</c:v>
                </c:pt>
                <c:pt idx="114">
                  <c:v>3.3268619114849102E-2</c:v>
                </c:pt>
                <c:pt idx="115">
                  <c:v>4.3424398774653226E-2</c:v>
                </c:pt>
                <c:pt idx="116">
                  <c:v>3.5152906450226944E-2</c:v>
                </c:pt>
                <c:pt idx="117">
                  <c:v>4.9893507576148938E-2</c:v>
                </c:pt>
                <c:pt idx="118">
                  <c:v>4.1869810287959844E-2</c:v>
                </c:pt>
                <c:pt idx="119">
                  <c:v>3.9881426526998172E-2</c:v>
                </c:pt>
                <c:pt idx="120">
                  <c:v>3.3750471759853531E-2</c:v>
                </c:pt>
                <c:pt idx="121">
                  <c:v>2.7167165274794545E-2</c:v>
                </c:pt>
                <c:pt idx="122">
                  <c:v>2.1578016366209804E-2</c:v>
                </c:pt>
                <c:pt idx="123">
                  <c:v>2.580520137853622E-2</c:v>
                </c:pt>
                <c:pt idx="124">
                  <c:v>2.827406424032048E-2</c:v>
                </c:pt>
                <c:pt idx="125">
                  <c:v>3.0442510699198358E-2</c:v>
                </c:pt>
                <c:pt idx="126">
                  <c:v>3.3257934887858061E-2</c:v>
                </c:pt>
                <c:pt idx="127">
                  <c:v>2.8623057427278633E-2</c:v>
                </c:pt>
                <c:pt idx="128">
                  <c:v>3.1601916032449696E-2</c:v>
                </c:pt>
                <c:pt idx="129">
                  <c:v>2.6758005824054049E-2</c:v>
                </c:pt>
                <c:pt idx="130">
                  <c:v>2.6829837278476414E-2</c:v>
                </c:pt>
                <c:pt idx="131">
                  <c:v>2.5895526316862063E-2</c:v>
                </c:pt>
                <c:pt idx="132">
                  <c:v>2.7063736344193946E-2</c:v>
                </c:pt>
                <c:pt idx="133">
                  <c:v>2.399115782203378E-2</c:v>
                </c:pt>
                <c:pt idx="134">
                  <c:v>2.6750941646193915E-2</c:v>
                </c:pt>
                <c:pt idx="135">
                  <c:v>2.9712838667073881E-2</c:v>
                </c:pt>
                <c:pt idx="136">
                  <c:v>2.8706906185382144E-2</c:v>
                </c:pt>
                <c:pt idx="137">
                  <c:v>3.703936993988878E-2</c:v>
                </c:pt>
                <c:pt idx="138">
                  <c:v>3.8581492067347394E-2</c:v>
                </c:pt>
                <c:pt idx="139">
                  <c:v>5.4498611531264389E-2</c:v>
                </c:pt>
                <c:pt idx="140">
                  <c:v>4.9214655103614856E-2</c:v>
                </c:pt>
                <c:pt idx="141">
                  <c:v>3.3293268234314485E-2</c:v>
                </c:pt>
                <c:pt idx="142">
                  <c:v>3.6147413720884626E-2</c:v>
                </c:pt>
                <c:pt idx="143">
                  <c:v>3.7884698526268218E-2</c:v>
                </c:pt>
                <c:pt idx="144">
                  <c:v>3.6176577281825495E-2</c:v>
                </c:pt>
                <c:pt idx="145">
                  <c:v>3.152215411650193E-2</c:v>
                </c:pt>
                <c:pt idx="146">
                  <c:v>2.9659994781888334E-2</c:v>
                </c:pt>
                <c:pt idx="147">
                  <c:v>2.9276781623686188E-2</c:v>
                </c:pt>
                <c:pt idx="148">
                  <c:v>2.9346769076379019E-2</c:v>
                </c:pt>
                <c:pt idx="149">
                  <c:v>3.3797912457605966E-2</c:v>
                </c:pt>
                <c:pt idx="150">
                  <c:v>3.1861917936029049E-2</c:v>
                </c:pt>
                <c:pt idx="151">
                  <c:v>3.0127212664389579E-2</c:v>
                </c:pt>
                <c:pt idx="152">
                  <c:v>3.3455872402485411E-2</c:v>
                </c:pt>
                <c:pt idx="153">
                  <c:v>2.9401537421206103E-2</c:v>
                </c:pt>
                <c:pt idx="154">
                  <c:v>3.1461277981461144E-2</c:v>
                </c:pt>
                <c:pt idx="155">
                  <c:v>2.8114751991898928E-2</c:v>
                </c:pt>
                <c:pt idx="156">
                  <c:v>2.9875281442057949E-2</c:v>
                </c:pt>
                <c:pt idx="157">
                  <c:v>3.3409299915515389E-2</c:v>
                </c:pt>
                <c:pt idx="158">
                  <c:v>4.1583330493844675E-2</c:v>
                </c:pt>
                <c:pt idx="159">
                  <c:v>3.147383916286111E-2</c:v>
                </c:pt>
              </c:numCache>
            </c:numRef>
          </c:val>
          <c:smooth val="0"/>
          <c:extLst>
            <c:ext xmlns:c16="http://schemas.microsoft.com/office/drawing/2014/chart" uri="{C3380CC4-5D6E-409C-BE32-E72D297353CC}">
              <c16:uniqueId val="{00000000-84A7-4F2B-85B6-405DC60D41D4}"/>
            </c:ext>
          </c:extLst>
        </c:ser>
        <c:ser>
          <c:idx val="1"/>
          <c:order val="1"/>
          <c:tx>
            <c:strRef>
              <c:f>Sheet2!$E$1</c:f>
              <c:strCache>
                <c:ptCount val="1"/>
                <c:pt idx="0">
                  <c:v>JR西日本企業成長率</c:v>
                </c:pt>
              </c:strCache>
            </c:strRef>
          </c:tx>
          <c:spPr>
            <a:ln w="28575" cap="rnd">
              <a:solidFill>
                <a:schemeClr val="accent2"/>
              </a:solidFill>
              <a:round/>
            </a:ln>
            <a:effectLst/>
          </c:spPr>
          <c:marker>
            <c:symbol val="none"/>
          </c:marker>
          <c:cat>
            <c:numRef>
              <c:f>Sheet2!$A$2:$A$161</c:f>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f>Sheet2!$E$2:$E$161</c:f>
              <c:numCache>
                <c:formatCode>General</c:formatCode>
                <c:ptCount val="160"/>
                <c:pt idx="0">
                  <c:v>1.0703200802403858E-3</c:v>
                </c:pt>
                <c:pt idx="1">
                  <c:v>7.4157947462046231E-4</c:v>
                </c:pt>
                <c:pt idx="2">
                  <c:v>1.0881304758163513E-3</c:v>
                </c:pt>
                <c:pt idx="3">
                  <c:v>7.2638091845774388E-4</c:v>
                </c:pt>
                <c:pt idx="4">
                  <c:v>6.8312976698853593E-4</c:v>
                </c:pt>
                <c:pt idx="5">
                  <c:v>6.6538276948523395E-4</c:v>
                </c:pt>
                <c:pt idx="6">
                  <c:v>7.0603588321707992E-4</c:v>
                </c:pt>
                <c:pt idx="7">
                  <c:v>6.7405017647920488E-4</c:v>
                </c:pt>
                <c:pt idx="8">
                  <c:v>6.1487545211488727E-4</c:v>
                </c:pt>
                <c:pt idx="9">
                  <c:v>6.0854165436098953E-4</c:v>
                </c:pt>
                <c:pt idx="10">
                  <c:v>7.4975290575879816E-4</c:v>
                </c:pt>
                <c:pt idx="11">
                  <c:v>6.9134886666449955E-4</c:v>
                </c:pt>
                <c:pt idx="12">
                  <c:v>8.7465163343327919E-4</c:v>
                </c:pt>
                <c:pt idx="13">
                  <c:v>7.5984120457212251E-4</c:v>
                </c:pt>
                <c:pt idx="14">
                  <c:v>1.6697031213084453E-3</c:v>
                </c:pt>
                <c:pt idx="15">
                  <c:v>1.61562943028597E-3</c:v>
                </c:pt>
                <c:pt idx="16">
                  <c:v>1.2184899337259942E-3</c:v>
                </c:pt>
                <c:pt idx="17">
                  <c:v>1.5808911193101332E-3</c:v>
                </c:pt>
                <c:pt idx="18">
                  <c:v>1.442468420002315E-3</c:v>
                </c:pt>
                <c:pt idx="19">
                  <c:v>2.1604373614259446E-3</c:v>
                </c:pt>
                <c:pt idx="20">
                  <c:v>1.4990960127666019E-3</c:v>
                </c:pt>
                <c:pt idx="21">
                  <c:v>1.2733509471350769E-3</c:v>
                </c:pt>
                <c:pt idx="22">
                  <c:v>1.2363176106924207E-3</c:v>
                </c:pt>
                <c:pt idx="23">
                  <c:v>1.1853363174108265E-3</c:v>
                </c:pt>
                <c:pt idx="24">
                  <c:v>1.4319887700280269E-3</c:v>
                </c:pt>
                <c:pt idx="25">
                  <c:v>1.1215782067538723E-3</c:v>
                </c:pt>
                <c:pt idx="26">
                  <c:v>1.0815597931486656E-3</c:v>
                </c:pt>
                <c:pt idx="27">
                  <c:v>1.1919904109716161E-3</c:v>
                </c:pt>
                <c:pt idx="28">
                  <c:v>1.18916332776612E-3</c:v>
                </c:pt>
                <c:pt idx="29">
                  <c:v>1.569990677692312E-3</c:v>
                </c:pt>
                <c:pt idx="30">
                  <c:v>1.4184057603529516E-3</c:v>
                </c:pt>
                <c:pt idx="31">
                  <c:v>1.5581494374361381E-3</c:v>
                </c:pt>
                <c:pt idx="32">
                  <c:v>2.1331077275834557E-3</c:v>
                </c:pt>
                <c:pt idx="33">
                  <c:v>5.3096243160204023E-3</c:v>
                </c:pt>
                <c:pt idx="34">
                  <c:v>8.5797985664792936E-3</c:v>
                </c:pt>
                <c:pt idx="35">
                  <c:v>1.3590226040503786E-2</c:v>
                </c:pt>
                <c:pt idx="36">
                  <c:v>3.6783358088504678E-2</c:v>
                </c:pt>
                <c:pt idx="37">
                  <c:v>2.842694861306708E-2</c:v>
                </c:pt>
                <c:pt idx="38">
                  <c:v>2.6478489731321789E-2</c:v>
                </c:pt>
                <c:pt idx="39">
                  <c:v>1.8470229867199817E-2</c:v>
                </c:pt>
                <c:pt idx="40">
                  <c:v>1.1440122041237963E-2</c:v>
                </c:pt>
                <c:pt idx="41">
                  <c:v>2.780630171681879E-2</c:v>
                </c:pt>
                <c:pt idx="42">
                  <c:v>6.1756875380134003E-2</c:v>
                </c:pt>
                <c:pt idx="43">
                  <c:v>5.1693814251421846E-2</c:v>
                </c:pt>
                <c:pt idx="44">
                  <c:v>6.208752072380673E-2</c:v>
                </c:pt>
                <c:pt idx="45">
                  <c:v>7.5916970848405943E-2</c:v>
                </c:pt>
                <c:pt idx="46">
                  <c:v>8.3916325627276966E-2</c:v>
                </c:pt>
                <c:pt idx="47">
                  <c:v>0.11145176045854104</c:v>
                </c:pt>
                <c:pt idx="48">
                  <c:v>9.5951255425825832E-2</c:v>
                </c:pt>
                <c:pt idx="49">
                  <c:v>9.1723434088916297E-2</c:v>
                </c:pt>
                <c:pt idx="50">
                  <c:v>8.4197363486916033E-2</c:v>
                </c:pt>
                <c:pt idx="51">
                  <c:v>7.4154894012609468E-2</c:v>
                </c:pt>
                <c:pt idx="52">
                  <c:v>5.243089831577135E-2</c:v>
                </c:pt>
                <c:pt idx="53">
                  <c:v>5.2344671903597657E-2</c:v>
                </c:pt>
                <c:pt idx="54">
                  <c:v>6.9179576813272678E-2</c:v>
                </c:pt>
                <c:pt idx="55">
                  <c:v>5.8506038185324891E-2</c:v>
                </c:pt>
                <c:pt idx="56">
                  <c:v>6.9177526058082972E-2</c:v>
                </c:pt>
                <c:pt idx="57">
                  <c:v>5.7506697869914025E-2</c:v>
                </c:pt>
                <c:pt idx="58">
                  <c:v>6.1399457802270817E-2</c:v>
                </c:pt>
                <c:pt idx="59">
                  <c:v>5.6317750508023394E-2</c:v>
                </c:pt>
                <c:pt idx="60">
                  <c:v>5.132039190820966E-2</c:v>
                </c:pt>
                <c:pt idx="61">
                  <c:v>3.6579741690696735E-2</c:v>
                </c:pt>
                <c:pt idx="62">
                  <c:v>3.2854725661004718E-2</c:v>
                </c:pt>
                <c:pt idx="63">
                  <c:v>3.5984797307304299E-2</c:v>
                </c:pt>
                <c:pt idx="64">
                  <c:v>3.6028311006637288E-2</c:v>
                </c:pt>
                <c:pt idx="65">
                  <c:v>3.7043710391294955E-2</c:v>
                </c:pt>
                <c:pt idx="66">
                  <c:v>4.4293138064716811E-2</c:v>
                </c:pt>
                <c:pt idx="67">
                  <c:v>3.1289681458311153E-2</c:v>
                </c:pt>
                <c:pt idx="68">
                  <c:v>2.8884340965374768E-2</c:v>
                </c:pt>
                <c:pt idx="69">
                  <c:v>3.8401074454693665E-2</c:v>
                </c:pt>
                <c:pt idx="70">
                  <c:v>3.5182145229720727E-2</c:v>
                </c:pt>
                <c:pt idx="71">
                  <c:v>3.6161819802780659E-2</c:v>
                </c:pt>
                <c:pt idx="72">
                  <c:v>4.4048331228024824E-2</c:v>
                </c:pt>
                <c:pt idx="73">
                  <c:v>4.5769029502869131E-2</c:v>
                </c:pt>
                <c:pt idx="74">
                  <c:v>3.4647333422826825E-2</c:v>
                </c:pt>
                <c:pt idx="75">
                  <c:v>3.8427191098940272E-2</c:v>
                </c:pt>
                <c:pt idx="76">
                  <c:v>2.9568661396505071E-2</c:v>
                </c:pt>
                <c:pt idx="77">
                  <c:v>2.7188749674272036E-2</c:v>
                </c:pt>
                <c:pt idx="78">
                  <c:v>2.2890054974893558E-2</c:v>
                </c:pt>
                <c:pt idx="79">
                  <c:v>4.9099316511028709E-2</c:v>
                </c:pt>
                <c:pt idx="80">
                  <c:v>3.8211169938650348E-2</c:v>
                </c:pt>
                <c:pt idx="81">
                  <c:v>2.5081726993718436E-2</c:v>
                </c:pt>
                <c:pt idx="82">
                  <c:v>1.6713128721311695E-2</c:v>
                </c:pt>
                <c:pt idx="83">
                  <c:v>1.9292393809929122E-2</c:v>
                </c:pt>
                <c:pt idx="84">
                  <c:v>2.1196148315335638E-2</c:v>
                </c:pt>
                <c:pt idx="85">
                  <c:v>3.1692054448928558E-2</c:v>
                </c:pt>
                <c:pt idx="86">
                  <c:v>2.7558553032618519E-2</c:v>
                </c:pt>
                <c:pt idx="87">
                  <c:v>2.6096429819093225E-2</c:v>
                </c:pt>
                <c:pt idx="88">
                  <c:v>2.122837011244158E-2</c:v>
                </c:pt>
                <c:pt idx="89">
                  <c:v>1.8667513715961169E-2</c:v>
                </c:pt>
                <c:pt idx="90">
                  <c:v>1.8544096521801195E-2</c:v>
                </c:pt>
                <c:pt idx="91">
                  <c:v>2.254450080491343E-2</c:v>
                </c:pt>
                <c:pt idx="92">
                  <c:v>1.5962939271181652E-2</c:v>
                </c:pt>
                <c:pt idx="93">
                  <c:v>1.1045834827701849E-2</c:v>
                </c:pt>
                <c:pt idx="94">
                  <c:v>1.25364792597502E-2</c:v>
                </c:pt>
                <c:pt idx="95">
                  <c:v>1.3123100865376356E-2</c:v>
                </c:pt>
                <c:pt idx="96">
                  <c:v>1.4451044811766544E-2</c:v>
                </c:pt>
                <c:pt idx="97">
                  <c:v>1.5414632368742867E-2</c:v>
                </c:pt>
                <c:pt idx="98">
                  <c:v>1.4458635253481239E-2</c:v>
                </c:pt>
                <c:pt idx="99">
                  <c:v>1.4262446916384262E-2</c:v>
                </c:pt>
                <c:pt idx="100">
                  <c:v>1.6006730821069667E-2</c:v>
                </c:pt>
                <c:pt idx="101">
                  <c:v>1.3467471470551879E-2</c:v>
                </c:pt>
                <c:pt idx="102">
                  <c:v>1.1918906831851468E-2</c:v>
                </c:pt>
                <c:pt idx="103">
                  <c:v>1.2518694449641588E-2</c:v>
                </c:pt>
                <c:pt idx="104">
                  <c:v>1.4517755422890369E-2</c:v>
                </c:pt>
                <c:pt idx="105">
                  <c:v>2.0555002435585949E-2</c:v>
                </c:pt>
                <c:pt idx="106">
                  <c:v>2.8505869317603145E-2</c:v>
                </c:pt>
                <c:pt idx="107">
                  <c:v>4.4837521673957811E-2</c:v>
                </c:pt>
                <c:pt idx="108">
                  <c:v>2.9439422846273836E-2</c:v>
                </c:pt>
                <c:pt idx="109">
                  <c:v>2.9286150076575368E-2</c:v>
                </c:pt>
                <c:pt idx="110">
                  <c:v>3.1121610398460512E-2</c:v>
                </c:pt>
                <c:pt idx="111">
                  <c:v>2.512843516877462E-2</c:v>
                </c:pt>
                <c:pt idx="112">
                  <c:v>2.7876982723604893E-2</c:v>
                </c:pt>
                <c:pt idx="113">
                  <c:v>2.2707711170663211E-2</c:v>
                </c:pt>
                <c:pt idx="114">
                  <c:v>2.0857820177575079E-2</c:v>
                </c:pt>
                <c:pt idx="115">
                  <c:v>2.796859860063711E-2</c:v>
                </c:pt>
                <c:pt idx="116">
                  <c:v>2.2700048309234565E-2</c:v>
                </c:pt>
                <c:pt idx="117">
                  <c:v>3.2420022364242337E-2</c:v>
                </c:pt>
                <c:pt idx="118">
                  <c:v>2.8272638670042045E-2</c:v>
                </c:pt>
                <c:pt idx="119">
                  <c:v>2.7143819872380862E-2</c:v>
                </c:pt>
                <c:pt idx="120">
                  <c:v>2.3081738108730272E-2</c:v>
                </c:pt>
                <c:pt idx="121">
                  <c:v>1.9382192904606996E-2</c:v>
                </c:pt>
                <c:pt idx="122">
                  <c:v>1.6091672656653327E-2</c:v>
                </c:pt>
                <c:pt idx="123">
                  <c:v>2.0092023585867216E-2</c:v>
                </c:pt>
                <c:pt idx="124">
                  <c:v>2.1731034971701882E-2</c:v>
                </c:pt>
                <c:pt idx="125">
                  <c:v>2.4433436427994691E-2</c:v>
                </c:pt>
                <c:pt idx="126">
                  <c:v>2.8182112073248115E-2</c:v>
                </c:pt>
                <c:pt idx="127">
                  <c:v>2.523811347842082E-2</c:v>
                </c:pt>
                <c:pt idx="128">
                  <c:v>2.9136043140229394E-2</c:v>
                </c:pt>
                <c:pt idx="129">
                  <c:v>2.4798129713508692E-2</c:v>
                </c:pt>
                <c:pt idx="130">
                  <c:v>2.2458300356963716E-2</c:v>
                </c:pt>
                <c:pt idx="131">
                  <c:v>2.29618437362798E-2</c:v>
                </c:pt>
                <c:pt idx="132">
                  <c:v>2.4165879821245007E-2</c:v>
                </c:pt>
                <c:pt idx="133">
                  <c:v>2.2754467083013315E-2</c:v>
                </c:pt>
                <c:pt idx="134">
                  <c:v>2.4378830420643167E-2</c:v>
                </c:pt>
                <c:pt idx="135">
                  <c:v>2.764133810168647E-2</c:v>
                </c:pt>
                <c:pt idx="136">
                  <c:v>2.7461659892383965E-2</c:v>
                </c:pt>
                <c:pt idx="137">
                  <c:v>3.4510236932152639E-2</c:v>
                </c:pt>
                <c:pt idx="138">
                  <c:v>3.5719742995498772E-2</c:v>
                </c:pt>
                <c:pt idx="139">
                  <c:v>4.8773535874042595E-2</c:v>
                </c:pt>
                <c:pt idx="140">
                  <c:v>4.4390971287217543E-2</c:v>
                </c:pt>
                <c:pt idx="141">
                  <c:v>3.0089567320166353E-2</c:v>
                </c:pt>
                <c:pt idx="142">
                  <c:v>3.2659938571325792E-2</c:v>
                </c:pt>
                <c:pt idx="143">
                  <c:v>3.3915003973327057E-2</c:v>
                </c:pt>
                <c:pt idx="144">
                  <c:v>3.1602666442620012E-2</c:v>
                </c:pt>
                <c:pt idx="145">
                  <c:v>2.6083492294754575E-2</c:v>
                </c:pt>
                <c:pt idx="146">
                  <c:v>2.5679804149660448E-2</c:v>
                </c:pt>
                <c:pt idx="147">
                  <c:v>2.5294285362316281E-2</c:v>
                </c:pt>
                <c:pt idx="148">
                  <c:v>2.3797108185534859E-2</c:v>
                </c:pt>
                <c:pt idx="149">
                  <c:v>2.7190108256990128E-2</c:v>
                </c:pt>
                <c:pt idx="150">
                  <c:v>2.5503547613333767E-2</c:v>
                </c:pt>
                <c:pt idx="151">
                  <c:v>2.5116036223109772E-2</c:v>
                </c:pt>
                <c:pt idx="152">
                  <c:v>2.7700180346009406E-2</c:v>
                </c:pt>
                <c:pt idx="153">
                  <c:v>2.3999991923241804E-2</c:v>
                </c:pt>
                <c:pt idx="154">
                  <c:v>2.4893168220689089E-2</c:v>
                </c:pt>
                <c:pt idx="155">
                  <c:v>2.2065311266496631E-2</c:v>
                </c:pt>
                <c:pt idx="156">
                  <c:v>2.380220425978204E-2</c:v>
                </c:pt>
                <c:pt idx="157">
                  <c:v>2.6202796465281963E-2</c:v>
                </c:pt>
                <c:pt idx="158">
                  <c:v>3.1062402058062814E-2</c:v>
                </c:pt>
                <c:pt idx="159">
                  <c:v>2.2461705023851777E-2</c:v>
                </c:pt>
              </c:numCache>
            </c:numRef>
          </c:val>
          <c:smooth val="0"/>
          <c:extLst>
            <c:ext xmlns:c16="http://schemas.microsoft.com/office/drawing/2014/chart" uri="{C3380CC4-5D6E-409C-BE32-E72D297353CC}">
              <c16:uniqueId val="{00000001-84A7-4F2B-85B6-405DC60D41D4}"/>
            </c:ext>
          </c:extLst>
        </c:ser>
        <c:ser>
          <c:idx val="2"/>
          <c:order val="2"/>
          <c:tx>
            <c:strRef>
              <c:f>Sheet2!$G$1</c:f>
              <c:strCache>
                <c:ptCount val="1"/>
                <c:pt idx="0">
                  <c:v>JR東海企業成長率</c:v>
                </c:pt>
              </c:strCache>
            </c:strRef>
          </c:tx>
          <c:spPr>
            <a:ln w="28575" cap="rnd">
              <a:solidFill>
                <a:schemeClr val="accent3"/>
              </a:solidFill>
              <a:round/>
            </a:ln>
            <a:effectLst/>
          </c:spPr>
          <c:marker>
            <c:symbol val="none"/>
          </c:marker>
          <c:cat>
            <c:numRef>
              <c:f>Sheet2!$A$2:$A$161</c:f>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f>Sheet2!$G$2:$G$161</c:f>
              <c:numCache>
                <c:formatCode>General</c:formatCode>
                <c:ptCount val="160"/>
                <c:pt idx="0">
                  <c:v>1.5067137848525166E-2</c:v>
                </c:pt>
                <c:pt idx="1">
                  <c:v>1.1521169703250036E-2</c:v>
                </c:pt>
                <c:pt idx="2">
                  <c:v>1.5550986251238682E-2</c:v>
                </c:pt>
                <c:pt idx="3">
                  <c:v>1.109251841710473E-2</c:v>
                </c:pt>
                <c:pt idx="4">
                  <c:v>1.0481837122891972E-2</c:v>
                </c:pt>
                <c:pt idx="5">
                  <c:v>1.0241136228971394E-2</c:v>
                </c:pt>
                <c:pt idx="6">
                  <c:v>1.0845732707064817E-2</c:v>
                </c:pt>
                <c:pt idx="7">
                  <c:v>1.007196527040719E-2</c:v>
                </c:pt>
                <c:pt idx="8">
                  <c:v>9.0575900413312569E-3</c:v>
                </c:pt>
                <c:pt idx="9">
                  <c:v>9.1295566583029474E-3</c:v>
                </c:pt>
                <c:pt idx="10">
                  <c:v>1.1204950255377396E-2</c:v>
                </c:pt>
                <c:pt idx="11">
                  <c:v>1.0349975475653686E-2</c:v>
                </c:pt>
                <c:pt idx="12">
                  <c:v>1.248026795385865E-2</c:v>
                </c:pt>
                <c:pt idx="13">
                  <c:v>1.08330589235022E-2</c:v>
                </c:pt>
                <c:pt idx="14">
                  <c:v>1.9678083554253559E-2</c:v>
                </c:pt>
                <c:pt idx="15">
                  <c:v>1.9253885841223964E-2</c:v>
                </c:pt>
                <c:pt idx="16">
                  <c:v>1.5474302084968857E-2</c:v>
                </c:pt>
                <c:pt idx="17">
                  <c:v>1.9493595520288867E-2</c:v>
                </c:pt>
                <c:pt idx="18">
                  <c:v>1.80956284136332E-2</c:v>
                </c:pt>
                <c:pt idx="19">
                  <c:v>2.0988462632463182E-2</c:v>
                </c:pt>
                <c:pt idx="20">
                  <c:v>1.6940382096349585E-2</c:v>
                </c:pt>
                <c:pt idx="21">
                  <c:v>1.4552162725532653E-2</c:v>
                </c:pt>
                <c:pt idx="22">
                  <c:v>1.4664836321613165E-2</c:v>
                </c:pt>
                <c:pt idx="23">
                  <c:v>1.4481225830498224E-2</c:v>
                </c:pt>
                <c:pt idx="24">
                  <c:v>1.5826298486003681E-2</c:v>
                </c:pt>
                <c:pt idx="25">
                  <c:v>1.298469248884313E-2</c:v>
                </c:pt>
                <c:pt idx="26">
                  <c:v>1.2754836159028402E-2</c:v>
                </c:pt>
                <c:pt idx="27">
                  <c:v>1.3871482592064586E-2</c:v>
                </c:pt>
                <c:pt idx="28">
                  <c:v>1.4005375613539687E-2</c:v>
                </c:pt>
                <c:pt idx="29">
                  <c:v>1.7381846047288738E-2</c:v>
                </c:pt>
                <c:pt idx="30">
                  <c:v>1.6005933282779515E-2</c:v>
                </c:pt>
                <c:pt idx="31">
                  <c:v>1.7068122271727694E-2</c:v>
                </c:pt>
                <c:pt idx="32">
                  <c:v>2.1100820767647094E-2</c:v>
                </c:pt>
                <c:pt idx="33">
                  <c:v>4.1381204556718773E-2</c:v>
                </c:pt>
                <c:pt idx="34">
                  <c:v>5.4679196642030567E-2</c:v>
                </c:pt>
                <c:pt idx="35">
                  <c:v>7.3494858703944288E-2</c:v>
                </c:pt>
                <c:pt idx="36">
                  <c:v>0.12816423457180545</c:v>
                </c:pt>
                <c:pt idx="37">
                  <c:v>0.10857795828658698</c:v>
                </c:pt>
                <c:pt idx="38">
                  <c:v>0.10461809003768635</c:v>
                </c:pt>
                <c:pt idx="39">
                  <c:v>8.5289037322372516E-2</c:v>
                </c:pt>
                <c:pt idx="40">
                  <c:v>6.2772860206040407E-2</c:v>
                </c:pt>
                <c:pt idx="41">
                  <c:v>0.10490648920776188</c:v>
                </c:pt>
                <c:pt idx="42">
                  <c:v>0.16014161048626419</c:v>
                </c:pt>
                <c:pt idx="43">
                  <c:v>0.14220820327163489</c:v>
                </c:pt>
                <c:pt idx="44">
                  <c:v>0.15894741840459101</c:v>
                </c:pt>
                <c:pt idx="45">
                  <c:v>0.1800789278828947</c:v>
                </c:pt>
                <c:pt idx="46">
                  <c:v>0.18626257634266283</c:v>
                </c:pt>
                <c:pt idx="47">
                  <c:v>0.21759493360645807</c:v>
                </c:pt>
                <c:pt idx="48">
                  <c:v>0.19889019224436474</c:v>
                </c:pt>
                <c:pt idx="49">
                  <c:v>0.19099447910622444</c:v>
                </c:pt>
                <c:pt idx="50">
                  <c:v>0.19104604685523635</c:v>
                </c:pt>
                <c:pt idx="51">
                  <c:v>0.17339922946546357</c:v>
                </c:pt>
                <c:pt idx="52">
                  <c:v>0.14379591999204158</c:v>
                </c:pt>
                <c:pt idx="53">
                  <c:v>0.14825152256275204</c:v>
                </c:pt>
                <c:pt idx="54">
                  <c:v>0.17655272303162214</c:v>
                </c:pt>
                <c:pt idx="55">
                  <c:v>0.1663933613210285</c:v>
                </c:pt>
                <c:pt idx="56">
                  <c:v>0.17973046226378059</c:v>
                </c:pt>
                <c:pt idx="57">
                  <c:v>0.16181499279713268</c:v>
                </c:pt>
                <c:pt idx="58">
                  <c:v>0.16778236229932594</c:v>
                </c:pt>
                <c:pt idx="59">
                  <c:v>0.16075024856561987</c:v>
                </c:pt>
                <c:pt idx="60">
                  <c:v>0.15420370993552573</c:v>
                </c:pt>
                <c:pt idx="61">
                  <c:v>0.12843057656780862</c:v>
                </c:pt>
                <c:pt idx="62">
                  <c:v>0.11825213504020621</c:v>
                </c:pt>
                <c:pt idx="63">
                  <c:v>0.1221289511673343</c:v>
                </c:pt>
                <c:pt idx="64">
                  <c:v>0.11830324677511049</c:v>
                </c:pt>
                <c:pt idx="65">
                  <c:v>0.12070874988960405</c:v>
                </c:pt>
                <c:pt idx="66">
                  <c:v>0.12957174760560861</c:v>
                </c:pt>
                <c:pt idx="67">
                  <c:v>0.10330516155616598</c:v>
                </c:pt>
                <c:pt idx="68">
                  <c:v>9.7587346066152492E-2</c:v>
                </c:pt>
                <c:pt idx="69">
                  <c:v>0.11464530118841061</c:v>
                </c:pt>
                <c:pt idx="70">
                  <c:v>0.10646497558551841</c:v>
                </c:pt>
                <c:pt idx="71">
                  <c:v>0.11032220386514903</c:v>
                </c:pt>
                <c:pt idx="72">
                  <c:v>0.12578477952399961</c:v>
                </c:pt>
                <c:pt idx="73">
                  <c:v>0.130238205818902</c:v>
                </c:pt>
                <c:pt idx="74">
                  <c:v>0.11003438229405331</c:v>
                </c:pt>
                <c:pt idx="75">
                  <c:v>0.11570861207199426</c:v>
                </c:pt>
                <c:pt idx="76">
                  <c:v>9.6592563562156633E-2</c:v>
                </c:pt>
                <c:pt idx="77">
                  <c:v>9.1635130982364588E-2</c:v>
                </c:pt>
                <c:pt idx="78">
                  <c:v>8.35993904091972E-2</c:v>
                </c:pt>
                <c:pt idx="79">
                  <c:v>0.1260812242488292</c:v>
                </c:pt>
                <c:pt idx="80">
                  <c:v>0.10334319296500104</c:v>
                </c:pt>
                <c:pt idx="81">
                  <c:v>7.8270659500184359E-2</c:v>
                </c:pt>
                <c:pt idx="82">
                  <c:v>6.2782550183772559E-2</c:v>
                </c:pt>
                <c:pt idx="83">
                  <c:v>6.8006336825641375E-2</c:v>
                </c:pt>
                <c:pt idx="84">
                  <c:v>6.8893349689438485E-2</c:v>
                </c:pt>
                <c:pt idx="85">
                  <c:v>9.340886664094597E-2</c:v>
                </c:pt>
                <c:pt idx="86">
                  <c:v>8.2780986729720091E-2</c:v>
                </c:pt>
                <c:pt idx="87">
                  <c:v>7.7902925110495375E-2</c:v>
                </c:pt>
                <c:pt idx="88">
                  <c:v>6.5941060026058013E-2</c:v>
                </c:pt>
                <c:pt idx="89">
                  <c:v>6.2273110939124021E-2</c:v>
                </c:pt>
                <c:pt idx="90">
                  <c:v>6.1827068980062301E-2</c:v>
                </c:pt>
                <c:pt idx="91">
                  <c:v>7.3682227629216987E-2</c:v>
                </c:pt>
                <c:pt idx="92">
                  <c:v>6.0806319311874586E-2</c:v>
                </c:pt>
                <c:pt idx="93">
                  <c:v>5.1491429924150539E-2</c:v>
                </c:pt>
                <c:pt idx="94">
                  <c:v>5.4961847323123023E-2</c:v>
                </c:pt>
                <c:pt idx="95">
                  <c:v>5.5827990493866657E-2</c:v>
                </c:pt>
                <c:pt idx="96">
                  <c:v>5.7997896317058824E-2</c:v>
                </c:pt>
                <c:pt idx="97">
                  <c:v>5.9218634654449764E-2</c:v>
                </c:pt>
                <c:pt idx="98">
                  <c:v>5.6804002795591155E-2</c:v>
                </c:pt>
                <c:pt idx="99">
                  <c:v>5.6153855238087975E-2</c:v>
                </c:pt>
                <c:pt idx="100">
                  <c:v>5.8509686967081122E-2</c:v>
                </c:pt>
                <c:pt idx="101">
                  <c:v>4.9773051148629587E-2</c:v>
                </c:pt>
                <c:pt idx="102">
                  <c:v>4.8568870240805244E-2</c:v>
                </c:pt>
                <c:pt idx="103">
                  <c:v>4.9079602526369712E-2</c:v>
                </c:pt>
                <c:pt idx="104">
                  <c:v>5.3729279539522702E-2</c:v>
                </c:pt>
                <c:pt idx="105">
                  <c:v>6.7120113967394424E-2</c:v>
                </c:pt>
                <c:pt idx="106">
                  <c:v>8.3974945592774922E-2</c:v>
                </c:pt>
                <c:pt idx="107">
                  <c:v>0.11467095583110695</c:v>
                </c:pt>
                <c:pt idx="108">
                  <c:v>8.6376429140520197E-2</c:v>
                </c:pt>
                <c:pt idx="109">
                  <c:v>8.5501593959811412E-2</c:v>
                </c:pt>
                <c:pt idx="110">
                  <c:v>8.9122629389843916E-2</c:v>
                </c:pt>
                <c:pt idx="111">
                  <c:v>7.5198717363091694E-2</c:v>
                </c:pt>
                <c:pt idx="112">
                  <c:v>8.262970141360039E-2</c:v>
                </c:pt>
                <c:pt idx="113">
                  <c:v>7.0934206139994502E-2</c:v>
                </c:pt>
                <c:pt idx="114">
                  <c:v>6.9024092896811648E-2</c:v>
                </c:pt>
                <c:pt idx="115">
                  <c:v>8.2366772365055588E-2</c:v>
                </c:pt>
                <c:pt idx="116">
                  <c:v>6.9296205149381479E-2</c:v>
                </c:pt>
                <c:pt idx="117">
                  <c:v>9.0602561458745387E-2</c:v>
                </c:pt>
                <c:pt idx="118">
                  <c:v>7.481205644378415E-2</c:v>
                </c:pt>
                <c:pt idx="119">
                  <c:v>7.3364775283818615E-2</c:v>
                </c:pt>
                <c:pt idx="120">
                  <c:v>6.4312114609754084E-2</c:v>
                </c:pt>
                <c:pt idx="121">
                  <c:v>5.4379420841273604E-2</c:v>
                </c:pt>
                <c:pt idx="122">
                  <c:v>4.6224772575823955E-2</c:v>
                </c:pt>
                <c:pt idx="123">
                  <c:v>5.3121130684972172E-2</c:v>
                </c:pt>
                <c:pt idx="124">
                  <c:v>5.8451953688829654E-2</c:v>
                </c:pt>
                <c:pt idx="125">
                  <c:v>6.2094906130725915E-2</c:v>
                </c:pt>
                <c:pt idx="126">
                  <c:v>6.8427388298480898E-2</c:v>
                </c:pt>
                <c:pt idx="127">
                  <c:v>6.0324685896695582E-2</c:v>
                </c:pt>
                <c:pt idx="128">
                  <c:v>6.7131101168245555E-2</c:v>
                </c:pt>
                <c:pt idx="129">
                  <c:v>5.8538693373424017E-2</c:v>
                </c:pt>
                <c:pt idx="130">
                  <c:v>5.8334731372962738E-2</c:v>
                </c:pt>
                <c:pt idx="131">
                  <c:v>5.7066357742726483E-2</c:v>
                </c:pt>
                <c:pt idx="132">
                  <c:v>5.8129818596377322E-2</c:v>
                </c:pt>
                <c:pt idx="133">
                  <c:v>5.2839344757557215E-2</c:v>
                </c:pt>
                <c:pt idx="134">
                  <c:v>5.729404329165879E-2</c:v>
                </c:pt>
                <c:pt idx="135">
                  <c:v>6.5215856080527074E-2</c:v>
                </c:pt>
                <c:pt idx="136">
                  <c:v>6.5005097853218577E-2</c:v>
                </c:pt>
                <c:pt idx="137">
                  <c:v>7.6878035809388484E-2</c:v>
                </c:pt>
                <c:pt idx="138">
                  <c:v>7.8226087208917092E-2</c:v>
                </c:pt>
                <c:pt idx="139">
                  <c:v>9.806721823118196E-2</c:v>
                </c:pt>
                <c:pt idx="140">
                  <c:v>9.0145067574363857E-2</c:v>
                </c:pt>
                <c:pt idx="141">
                  <c:v>6.6457558635236016E-2</c:v>
                </c:pt>
                <c:pt idx="142">
                  <c:v>6.9383542853260982E-2</c:v>
                </c:pt>
                <c:pt idx="143">
                  <c:v>6.8749137351199072E-2</c:v>
                </c:pt>
                <c:pt idx="144">
                  <c:v>6.5855515706429987E-2</c:v>
                </c:pt>
                <c:pt idx="145">
                  <c:v>5.7801826763433942E-2</c:v>
                </c:pt>
                <c:pt idx="146">
                  <c:v>5.6170947609200668E-2</c:v>
                </c:pt>
                <c:pt idx="147">
                  <c:v>5.5858765260596951E-2</c:v>
                </c:pt>
                <c:pt idx="148">
                  <c:v>5.5360315225191532E-2</c:v>
                </c:pt>
                <c:pt idx="149">
                  <c:v>6.0258131998955203E-2</c:v>
                </c:pt>
                <c:pt idx="150">
                  <c:v>5.7846432663697135E-2</c:v>
                </c:pt>
                <c:pt idx="151">
                  <c:v>5.6178115188064447E-2</c:v>
                </c:pt>
                <c:pt idx="152">
                  <c:v>6.1983172487222432E-2</c:v>
                </c:pt>
                <c:pt idx="153">
                  <c:v>5.6625335049077435E-2</c:v>
                </c:pt>
                <c:pt idx="154">
                  <c:v>5.9529098915954363E-2</c:v>
                </c:pt>
                <c:pt idx="155">
                  <c:v>5.2546704991836071E-2</c:v>
                </c:pt>
                <c:pt idx="156">
                  <c:v>5.5284145405226373E-2</c:v>
                </c:pt>
                <c:pt idx="157">
                  <c:v>5.9126080313106621E-2</c:v>
                </c:pt>
                <c:pt idx="158">
                  <c:v>7.122057305754155E-2</c:v>
                </c:pt>
                <c:pt idx="159">
                  <c:v>5.5196618934557365E-2</c:v>
                </c:pt>
              </c:numCache>
            </c:numRef>
          </c:val>
          <c:smooth val="0"/>
          <c:extLst>
            <c:ext xmlns:c16="http://schemas.microsoft.com/office/drawing/2014/chart" uri="{C3380CC4-5D6E-409C-BE32-E72D297353CC}">
              <c16:uniqueId val="{00000002-84A7-4F2B-85B6-405DC60D41D4}"/>
            </c:ext>
          </c:extLst>
        </c:ser>
        <c:dLbls>
          <c:showLegendKey val="0"/>
          <c:showVal val="0"/>
          <c:showCatName val="0"/>
          <c:showSerName val="0"/>
          <c:showPercent val="0"/>
          <c:showBubbleSize val="0"/>
        </c:dLbls>
        <c:smooth val="0"/>
        <c:axId val="600930616"/>
        <c:axId val="600932912"/>
      </c:lineChart>
      <c:dateAx>
        <c:axId val="600930616"/>
        <c:scaling>
          <c:orientation val="minMax"/>
        </c:scaling>
        <c:delete val="0"/>
        <c:axPos val="b"/>
        <c:numFmt formatCode="m&quot;月&quot;d&quot;日&quot;yyyy&quot;年&quot;"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00932912"/>
        <c:crosses val="autoZero"/>
        <c:auto val="1"/>
        <c:lblOffset val="100"/>
        <c:baseTimeUnit val="days"/>
      </c:dateAx>
      <c:valAx>
        <c:axId val="600932912"/>
        <c:scaling>
          <c:orientation val="minMax"/>
          <c:max val="0.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00930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航空会社デフォルト確率</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Sheet1!$C$2</c:f>
              <c:strCache>
                <c:ptCount val="1"/>
                <c:pt idx="0">
                  <c:v>JAL企業成長率</c:v>
                </c:pt>
              </c:strCache>
            </c:strRef>
          </c:tx>
          <c:spPr>
            <a:ln w="28575" cap="rnd">
              <a:solidFill>
                <a:schemeClr val="accent1"/>
              </a:solidFill>
              <a:round/>
            </a:ln>
            <a:effectLst/>
          </c:spPr>
          <c:marker>
            <c:symbol val="none"/>
          </c:marker>
          <c:cat>
            <c:numRef>
              <c:f>Sheet1!$A$3:$A$162</c:f>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f>Sheet1!$C$3:$C$162</c:f>
              <c:numCache>
                <c:formatCode>General</c:formatCode>
                <c:ptCount val="160"/>
                <c:pt idx="0">
                  <c:v>2.9222325801518015E-3</c:v>
                </c:pt>
                <c:pt idx="1">
                  <c:v>2.25134156204001E-3</c:v>
                </c:pt>
                <c:pt idx="2">
                  <c:v>2.8938275692821183E-3</c:v>
                </c:pt>
                <c:pt idx="3">
                  <c:v>2.0210188510215075E-3</c:v>
                </c:pt>
                <c:pt idx="4">
                  <c:v>1.960068470040004E-3</c:v>
                </c:pt>
                <c:pt idx="5">
                  <c:v>1.905409381917005E-3</c:v>
                </c:pt>
                <c:pt idx="6">
                  <c:v>1.9844941663046808E-3</c:v>
                </c:pt>
                <c:pt idx="7">
                  <c:v>1.940115320560646E-3</c:v>
                </c:pt>
                <c:pt idx="8">
                  <c:v>1.7744349298586392E-3</c:v>
                </c:pt>
                <c:pt idx="9">
                  <c:v>1.8069021501405582E-3</c:v>
                </c:pt>
                <c:pt idx="10">
                  <c:v>2.3164001196695522E-3</c:v>
                </c:pt>
                <c:pt idx="11">
                  <c:v>2.1471439036606218E-3</c:v>
                </c:pt>
                <c:pt idx="12">
                  <c:v>2.6286081377492714E-3</c:v>
                </c:pt>
                <c:pt idx="13">
                  <c:v>2.3640104882622654E-3</c:v>
                </c:pt>
                <c:pt idx="14">
                  <c:v>4.615859345960904E-3</c:v>
                </c:pt>
                <c:pt idx="15">
                  <c:v>4.401080253259442E-3</c:v>
                </c:pt>
                <c:pt idx="16">
                  <c:v>3.5948856726246152E-3</c:v>
                </c:pt>
                <c:pt idx="17">
                  <c:v>4.5119558377396353E-3</c:v>
                </c:pt>
                <c:pt idx="18">
                  <c:v>4.1458746134483155E-3</c:v>
                </c:pt>
                <c:pt idx="19">
                  <c:v>5.0803306569521074E-3</c:v>
                </c:pt>
                <c:pt idx="20">
                  <c:v>4.1439626225204546E-3</c:v>
                </c:pt>
                <c:pt idx="21">
                  <c:v>3.4933624493620119E-3</c:v>
                </c:pt>
                <c:pt idx="22">
                  <c:v>3.4339785660588871E-3</c:v>
                </c:pt>
                <c:pt idx="23">
                  <c:v>3.3839798630754389E-3</c:v>
                </c:pt>
                <c:pt idx="24">
                  <c:v>3.7635579760358037E-3</c:v>
                </c:pt>
                <c:pt idx="25">
                  <c:v>3.1821999185056879E-3</c:v>
                </c:pt>
                <c:pt idx="26">
                  <c:v>2.9808156033235486E-3</c:v>
                </c:pt>
                <c:pt idx="27">
                  <c:v>3.2143741631926533E-3</c:v>
                </c:pt>
                <c:pt idx="28">
                  <c:v>3.1955319107242765E-3</c:v>
                </c:pt>
                <c:pt idx="29">
                  <c:v>3.8531673734235215E-3</c:v>
                </c:pt>
                <c:pt idx="30">
                  <c:v>3.6642074297247858E-3</c:v>
                </c:pt>
                <c:pt idx="31">
                  <c:v>3.6828039250842875E-3</c:v>
                </c:pt>
                <c:pt idx="32">
                  <c:v>4.6032042098002176E-3</c:v>
                </c:pt>
                <c:pt idx="33">
                  <c:v>9.2482678814349555E-3</c:v>
                </c:pt>
                <c:pt idx="34">
                  <c:v>1.3244832251137812E-2</c:v>
                </c:pt>
                <c:pt idx="35">
                  <c:v>1.9973655828241014E-2</c:v>
                </c:pt>
                <c:pt idx="36">
                  <c:v>4.4577054611883125E-2</c:v>
                </c:pt>
                <c:pt idx="37">
                  <c:v>3.62266599529125E-2</c:v>
                </c:pt>
                <c:pt idx="38">
                  <c:v>3.3252291212474007E-2</c:v>
                </c:pt>
                <c:pt idx="39">
                  <c:v>2.3781533981357007E-2</c:v>
                </c:pt>
                <c:pt idx="40">
                  <c:v>1.5464949490509803E-2</c:v>
                </c:pt>
                <c:pt idx="41">
                  <c:v>3.2137249682902158E-2</c:v>
                </c:pt>
                <c:pt idx="42">
                  <c:v>6.4774723293422112E-2</c:v>
                </c:pt>
                <c:pt idx="43">
                  <c:v>5.5481116680616747E-2</c:v>
                </c:pt>
                <c:pt idx="44">
                  <c:v>6.3061837493166795E-2</c:v>
                </c:pt>
                <c:pt idx="45">
                  <c:v>8.1133216957462492E-2</c:v>
                </c:pt>
                <c:pt idx="46">
                  <c:v>9.037568749940128E-2</c:v>
                </c:pt>
                <c:pt idx="47">
                  <c:v>0.11787012817591257</c:v>
                </c:pt>
                <c:pt idx="48">
                  <c:v>0.10553635241765247</c:v>
                </c:pt>
                <c:pt idx="49">
                  <c:v>0.10415697495917958</c:v>
                </c:pt>
                <c:pt idx="50">
                  <c:v>0.11185262144791469</c:v>
                </c:pt>
                <c:pt idx="51">
                  <c:v>0.1000778700495412</c:v>
                </c:pt>
                <c:pt idx="52">
                  <c:v>6.8878634235332331E-2</c:v>
                </c:pt>
                <c:pt idx="53">
                  <c:v>7.268248595344412E-2</c:v>
                </c:pt>
                <c:pt idx="54">
                  <c:v>9.2450028102713536E-2</c:v>
                </c:pt>
                <c:pt idx="55">
                  <c:v>8.7647189316389956E-2</c:v>
                </c:pt>
                <c:pt idx="56">
                  <c:v>9.9387571567837049E-2</c:v>
                </c:pt>
                <c:pt idx="57">
                  <c:v>8.4085208818877544E-2</c:v>
                </c:pt>
                <c:pt idx="58">
                  <c:v>8.8968238912477585E-2</c:v>
                </c:pt>
                <c:pt idx="59">
                  <c:v>8.586715790094851E-2</c:v>
                </c:pt>
                <c:pt idx="60">
                  <c:v>8.2780907951204574E-2</c:v>
                </c:pt>
                <c:pt idx="61">
                  <c:v>6.5298359048195587E-2</c:v>
                </c:pt>
                <c:pt idx="62">
                  <c:v>5.9065498923464549E-2</c:v>
                </c:pt>
                <c:pt idx="63">
                  <c:v>6.0098037796029527E-2</c:v>
                </c:pt>
                <c:pt idx="64">
                  <c:v>5.4442311780898874E-2</c:v>
                </c:pt>
                <c:pt idx="65">
                  <c:v>5.7509351136235294E-2</c:v>
                </c:pt>
                <c:pt idx="66">
                  <c:v>6.2132528514471146E-2</c:v>
                </c:pt>
                <c:pt idx="67">
                  <c:v>4.7302780308502004E-2</c:v>
                </c:pt>
                <c:pt idx="68">
                  <c:v>4.3444791890440426E-2</c:v>
                </c:pt>
                <c:pt idx="69">
                  <c:v>5.4051406471364624E-2</c:v>
                </c:pt>
                <c:pt idx="70">
                  <c:v>4.8488606878665005E-2</c:v>
                </c:pt>
                <c:pt idx="71">
                  <c:v>4.9061714125128192E-2</c:v>
                </c:pt>
                <c:pt idx="72">
                  <c:v>5.9583109519913344E-2</c:v>
                </c:pt>
                <c:pt idx="73">
                  <c:v>6.6021034829690198E-2</c:v>
                </c:pt>
                <c:pt idx="74">
                  <c:v>5.286683830792728E-2</c:v>
                </c:pt>
                <c:pt idx="75">
                  <c:v>5.7292552497668729E-2</c:v>
                </c:pt>
                <c:pt idx="76">
                  <c:v>4.3688332080022055E-2</c:v>
                </c:pt>
                <c:pt idx="77">
                  <c:v>3.862368286850127E-2</c:v>
                </c:pt>
                <c:pt idx="78">
                  <c:v>3.3134569888523299E-2</c:v>
                </c:pt>
                <c:pt idx="79">
                  <c:v>5.8345851856381296E-2</c:v>
                </c:pt>
                <c:pt idx="80">
                  <c:v>4.6169323515139936E-2</c:v>
                </c:pt>
                <c:pt idx="81">
                  <c:v>3.4959229790250956E-2</c:v>
                </c:pt>
                <c:pt idx="82">
                  <c:v>2.5315546422458091E-2</c:v>
                </c:pt>
                <c:pt idx="83">
                  <c:v>2.8759942358665504E-2</c:v>
                </c:pt>
                <c:pt idx="84">
                  <c:v>2.9938571883929614E-2</c:v>
                </c:pt>
                <c:pt idx="85">
                  <c:v>4.4090680738612519E-2</c:v>
                </c:pt>
                <c:pt idx="86">
                  <c:v>3.8826160587276504E-2</c:v>
                </c:pt>
                <c:pt idx="87">
                  <c:v>3.53304363470094E-2</c:v>
                </c:pt>
                <c:pt idx="88">
                  <c:v>2.903845998467635E-2</c:v>
                </c:pt>
                <c:pt idx="89">
                  <c:v>2.6998697864883469E-2</c:v>
                </c:pt>
                <c:pt idx="90">
                  <c:v>2.5752240443517933E-2</c:v>
                </c:pt>
                <c:pt idx="91">
                  <c:v>3.0984783990573788E-2</c:v>
                </c:pt>
                <c:pt idx="92">
                  <c:v>2.2798306612144159E-2</c:v>
                </c:pt>
                <c:pt idx="93">
                  <c:v>1.8270889043199776E-2</c:v>
                </c:pt>
                <c:pt idx="94">
                  <c:v>1.9398689602453063E-2</c:v>
                </c:pt>
                <c:pt idx="95">
                  <c:v>1.9570494112456371E-2</c:v>
                </c:pt>
                <c:pt idx="96">
                  <c:v>2.1591982358644644E-2</c:v>
                </c:pt>
                <c:pt idx="97">
                  <c:v>2.1063248191157596E-2</c:v>
                </c:pt>
                <c:pt idx="98">
                  <c:v>2.0724427389743998E-2</c:v>
                </c:pt>
                <c:pt idx="99">
                  <c:v>2.0029412054737766E-2</c:v>
                </c:pt>
                <c:pt idx="100">
                  <c:v>2.1028241048096037E-2</c:v>
                </c:pt>
                <c:pt idx="101">
                  <c:v>1.5346693146848249E-2</c:v>
                </c:pt>
                <c:pt idx="102">
                  <c:v>1.4351851375814038E-2</c:v>
                </c:pt>
                <c:pt idx="103">
                  <c:v>1.4517695484382283E-2</c:v>
                </c:pt>
                <c:pt idx="104">
                  <c:v>1.6312661642234983E-2</c:v>
                </c:pt>
                <c:pt idx="105">
                  <c:v>2.3237270467476128E-2</c:v>
                </c:pt>
                <c:pt idx="106">
                  <c:v>3.1000132374522354E-2</c:v>
                </c:pt>
                <c:pt idx="107">
                  <c:v>4.9637306099888777E-2</c:v>
                </c:pt>
                <c:pt idx="108">
                  <c:v>3.2525638316837649E-2</c:v>
                </c:pt>
                <c:pt idx="109">
                  <c:v>3.1980973699310966E-2</c:v>
                </c:pt>
                <c:pt idx="110">
                  <c:v>3.3994195093538272E-2</c:v>
                </c:pt>
                <c:pt idx="111">
                  <c:v>2.6840894946472869E-2</c:v>
                </c:pt>
                <c:pt idx="112">
                  <c:v>2.9437134925117483E-2</c:v>
                </c:pt>
                <c:pt idx="113">
                  <c:v>2.4567437965870523E-2</c:v>
                </c:pt>
                <c:pt idx="114">
                  <c:v>2.3827586648332032E-2</c:v>
                </c:pt>
                <c:pt idx="115">
                  <c:v>3.1035611132979951E-2</c:v>
                </c:pt>
                <c:pt idx="116">
                  <c:v>2.6706047892332972E-2</c:v>
                </c:pt>
                <c:pt idx="117">
                  <c:v>3.6696548720979917E-2</c:v>
                </c:pt>
                <c:pt idx="118">
                  <c:v>2.8125193113146017E-2</c:v>
                </c:pt>
                <c:pt idx="119">
                  <c:v>2.683129749547478E-2</c:v>
                </c:pt>
                <c:pt idx="120">
                  <c:v>2.2360060975025201E-2</c:v>
                </c:pt>
                <c:pt idx="121">
                  <c:v>1.8031491152996296E-2</c:v>
                </c:pt>
                <c:pt idx="122">
                  <c:v>1.4255567543609089E-2</c:v>
                </c:pt>
                <c:pt idx="123">
                  <c:v>1.5707238904534335E-2</c:v>
                </c:pt>
                <c:pt idx="124">
                  <c:v>1.7198662825413935E-2</c:v>
                </c:pt>
                <c:pt idx="125">
                  <c:v>1.9284675345442228E-2</c:v>
                </c:pt>
                <c:pt idx="126">
                  <c:v>2.0491695643332173E-2</c:v>
                </c:pt>
                <c:pt idx="127">
                  <c:v>1.7123071625566817E-2</c:v>
                </c:pt>
                <c:pt idx="128">
                  <c:v>1.928743553674836E-2</c:v>
                </c:pt>
                <c:pt idx="129">
                  <c:v>1.7078002534718667E-2</c:v>
                </c:pt>
                <c:pt idx="130">
                  <c:v>1.6225665200082402E-2</c:v>
                </c:pt>
                <c:pt idx="131">
                  <c:v>1.602429967998233E-2</c:v>
                </c:pt>
                <c:pt idx="132">
                  <c:v>1.6927441082787716E-2</c:v>
                </c:pt>
                <c:pt idx="133">
                  <c:v>1.4775949997553122E-2</c:v>
                </c:pt>
                <c:pt idx="134">
                  <c:v>1.5028076370239904E-2</c:v>
                </c:pt>
                <c:pt idx="135">
                  <c:v>1.764174281365908E-2</c:v>
                </c:pt>
                <c:pt idx="136">
                  <c:v>1.7145095253867523E-2</c:v>
                </c:pt>
                <c:pt idx="137">
                  <c:v>2.089072732601949E-2</c:v>
                </c:pt>
                <c:pt idx="138">
                  <c:v>2.1123539789162826E-2</c:v>
                </c:pt>
                <c:pt idx="139">
                  <c:v>2.7696533056374161E-2</c:v>
                </c:pt>
                <c:pt idx="140">
                  <c:v>2.440772892051931E-2</c:v>
                </c:pt>
                <c:pt idx="141">
                  <c:v>1.7271561373971036E-2</c:v>
                </c:pt>
                <c:pt idx="142">
                  <c:v>1.8618587849150679E-2</c:v>
                </c:pt>
                <c:pt idx="143">
                  <c:v>1.7671590233287109E-2</c:v>
                </c:pt>
                <c:pt idx="144">
                  <c:v>1.6499707301480933E-2</c:v>
                </c:pt>
                <c:pt idx="145">
                  <c:v>1.4863354822056328E-2</c:v>
                </c:pt>
                <c:pt idx="146">
                  <c:v>1.4668557327790118E-2</c:v>
                </c:pt>
                <c:pt idx="147">
                  <c:v>1.493831502497037E-2</c:v>
                </c:pt>
                <c:pt idx="148">
                  <c:v>1.4016139524969934E-2</c:v>
                </c:pt>
                <c:pt idx="149">
                  <c:v>1.5327430537368939E-2</c:v>
                </c:pt>
                <c:pt idx="150">
                  <c:v>1.4720071406548626E-2</c:v>
                </c:pt>
                <c:pt idx="151">
                  <c:v>1.414133488420213E-2</c:v>
                </c:pt>
                <c:pt idx="152">
                  <c:v>1.5314138617246901E-2</c:v>
                </c:pt>
                <c:pt idx="153">
                  <c:v>1.3488966888342007E-2</c:v>
                </c:pt>
                <c:pt idx="154">
                  <c:v>1.4380569982714654E-2</c:v>
                </c:pt>
                <c:pt idx="155">
                  <c:v>1.2257720846748933E-2</c:v>
                </c:pt>
                <c:pt idx="156">
                  <c:v>1.3214920802124131E-2</c:v>
                </c:pt>
                <c:pt idx="157">
                  <c:v>1.4474225626268794E-2</c:v>
                </c:pt>
                <c:pt idx="158">
                  <c:v>1.9375052216799044E-2</c:v>
                </c:pt>
                <c:pt idx="159">
                  <c:v>1.4547490669362645E-2</c:v>
                </c:pt>
              </c:numCache>
            </c:numRef>
          </c:val>
          <c:smooth val="0"/>
          <c:extLst>
            <c:ext xmlns:c16="http://schemas.microsoft.com/office/drawing/2014/chart" uri="{C3380CC4-5D6E-409C-BE32-E72D297353CC}">
              <c16:uniqueId val="{00000000-FF16-4C7F-8CE9-9ED6E38B7C7F}"/>
            </c:ext>
          </c:extLst>
        </c:ser>
        <c:ser>
          <c:idx val="1"/>
          <c:order val="1"/>
          <c:tx>
            <c:strRef>
              <c:f>Sheet1!$E$2</c:f>
              <c:strCache>
                <c:ptCount val="1"/>
                <c:pt idx="0">
                  <c:v>ANA企業成長率</c:v>
                </c:pt>
              </c:strCache>
            </c:strRef>
          </c:tx>
          <c:spPr>
            <a:ln w="28575" cap="rnd">
              <a:solidFill>
                <a:schemeClr val="accent2"/>
              </a:solidFill>
              <a:round/>
            </a:ln>
            <a:effectLst/>
          </c:spPr>
          <c:marker>
            <c:symbol val="none"/>
          </c:marker>
          <c:cat>
            <c:numRef>
              <c:f>Sheet1!$A$3:$A$162</c:f>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f>Sheet1!$E$3:$E$162</c:f>
              <c:numCache>
                <c:formatCode>General</c:formatCode>
                <c:ptCount val="160"/>
                <c:pt idx="0">
                  <c:v>9.2343260472835752E-4</c:v>
                </c:pt>
                <c:pt idx="1">
                  <c:v>5.5430296661539472E-4</c:v>
                </c:pt>
                <c:pt idx="2">
                  <c:v>9.9067525519276264E-4</c:v>
                </c:pt>
                <c:pt idx="3">
                  <c:v>4.9436502234635217E-4</c:v>
                </c:pt>
                <c:pt idx="4">
                  <c:v>4.5554002518457604E-4</c:v>
                </c:pt>
                <c:pt idx="5">
                  <c:v>4.3596864194100985E-4</c:v>
                </c:pt>
                <c:pt idx="6">
                  <c:v>4.6670706154961297E-4</c:v>
                </c:pt>
                <c:pt idx="7">
                  <c:v>3.7724278866150797E-4</c:v>
                </c:pt>
                <c:pt idx="8">
                  <c:v>3.1167316888301662E-4</c:v>
                </c:pt>
                <c:pt idx="9">
                  <c:v>3.2541353845142107E-4</c:v>
                </c:pt>
                <c:pt idx="10">
                  <c:v>5.4512576552011684E-4</c:v>
                </c:pt>
                <c:pt idx="11">
                  <c:v>4.5189868924303396E-4</c:v>
                </c:pt>
                <c:pt idx="12">
                  <c:v>7.1667349994882141E-4</c:v>
                </c:pt>
                <c:pt idx="13">
                  <c:v>5.6196840197068475E-4</c:v>
                </c:pt>
                <c:pt idx="14">
                  <c:v>2.0234193322550939E-3</c:v>
                </c:pt>
                <c:pt idx="15">
                  <c:v>1.8003917914360015E-3</c:v>
                </c:pt>
                <c:pt idx="16">
                  <c:v>1.2259915637467542E-3</c:v>
                </c:pt>
                <c:pt idx="17">
                  <c:v>1.9955636463845675E-3</c:v>
                </c:pt>
                <c:pt idx="18">
                  <c:v>1.6312197023206326E-3</c:v>
                </c:pt>
                <c:pt idx="19">
                  <c:v>2.3477760361538479E-3</c:v>
                </c:pt>
                <c:pt idx="20">
                  <c:v>1.5442614802333319E-3</c:v>
                </c:pt>
                <c:pt idx="21">
                  <c:v>1.1572416643577639E-3</c:v>
                </c:pt>
                <c:pt idx="22">
                  <c:v>1.1608741351483045E-3</c:v>
                </c:pt>
                <c:pt idx="23">
                  <c:v>1.1622241627411638E-3</c:v>
                </c:pt>
                <c:pt idx="24">
                  <c:v>1.3978779521105083E-3</c:v>
                </c:pt>
                <c:pt idx="25">
                  <c:v>9.9756155552541332E-4</c:v>
                </c:pt>
                <c:pt idx="26">
                  <c:v>9.0654147074410501E-4</c:v>
                </c:pt>
                <c:pt idx="27">
                  <c:v>1.0646576758284647E-3</c:v>
                </c:pt>
                <c:pt idx="28">
                  <c:v>1.0889729683641435E-3</c:v>
                </c:pt>
                <c:pt idx="29">
                  <c:v>1.5526389454380708E-3</c:v>
                </c:pt>
                <c:pt idx="30">
                  <c:v>1.3921843828534326E-3</c:v>
                </c:pt>
                <c:pt idx="31">
                  <c:v>1.4660218343993715E-3</c:v>
                </c:pt>
                <c:pt idx="32">
                  <c:v>2.2879688537340405E-3</c:v>
                </c:pt>
                <c:pt idx="33">
                  <c:v>7.3910489351984186E-3</c:v>
                </c:pt>
                <c:pt idx="34">
                  <c:v>1.2357688787519716E-2</c:v>
                </c:pt>
                <c:pt idx="35">
                  <c:v>2.2573646043736059E-2</c:v>
                </c:pt>
                <c:pt idx="36">
                  <c:v>5.5290678745224114E-2</c:v>
                </c:pt>
                <c:pt idx="37">
                  <c:v>4.2442231826713563E-2</c:v>
                </c:pt>
                <c:pt idx="38">
                  <c:v>3.8130465678716773E-2</c:v>
                </c:pt>
                <c:pt idx="39">
                  <c:v>2.518894044271848E-2</c:v>
                </c:pt>
                <c:pt idx="40">
                  <c:v>1.4069579523378341E-2</c:v>
                </c:pt>
                <c:pt idx="41">
                  <c:v>3.6151612972150207E-2</c:v>
                </c:pt>
                <c:pt idx="42">
                  <c:v>7.73589503504446E-2</c:v>
                </c:pt>
                <c:pt idx="43">
                  <c:v>6.3721019628327435E-2</c:v>
                </c:pt>
                <c:pt idx="44">
                  <c:v>7.4313469770725463E-2</c:v>
                </c:pt>
                <c:pt idx="45">
                  <c:v>9.7743056139904694E-2</c:v>
                </c:pt>
                <c:pt idx="46">
                  <c:v>0.10737952698078432</c:v>
                </c:pt>
                <c:pt idx="47">
                  <c:v>0.1360616556624126</c:v>
                </c:pt>
                <c:pt idx="48">
                  <c:v>0.1182519365786068</c:v>
                </c:pt>
                <c:pt idx="49">
                  <c:v>0.10717792038844556</c:v>
                </c:pt>
                <c:pt idx="50">
                  <c:v>0.10507091464058702</c:v>
                </c:pt>
                <c:pt idx="51">
                  <c:v>0.10310172549122207</c:v>
                </c:pt>
                <c:pt idx="52">
                  <c:v>6.8647931397962561E-2</c:v>
                </c:pt>
                <c:pt idx="53">
                  <c:v>7.3664613815572585E-2</c:v>
                </c:pt>
                <c:pt idx="54">
                  <c:v>9.3717039447800993E-2</c:v>
                </c:pt>
                <c:pt idx="55">
                  <c:v>8.5922273006781513E-2</c:v>
                </c:pt>
                <c:pt idx="56">
                  <c:v>0.11047896295908839</c:v>
                </c:pt>
                <c:pt idx="57">
                  <c:v>9.223442977602242E-2</c:v>
                </c:pt>
                <c:pt idx="58">
                  <c:v>0.10555348894095763</c:v>
                </c:pt>
                <c:pt idx="59">
                  <c:v>0.1063717831013848</c:v>
                </c:pt>
                <c:pt idx="60">
                  <c:v>0.10268712013136827</c:v>
                </c:pt>
                <c:pt idx="61">
                  <c:v>7.7409067556644492E-2</c:v>
                </c:pt>
                <c:pt idx="62">
                  <c:v>7.0086065724880547E-2</c:v>
                </c:pt>
                <c:pt idx="63">
                  <c:v>6.9495103750606482E-2</c:v>
                </c:pt>
                <c:pt idx="64">
                  <c:v>6.4315754375404682E-2</c:v>
                </c:pt>
                <c:pt idx="65">
                  <c:v>6.9671949035293099E-2</c:v>
                </c:pt>
                <c:pt idx="66">
                  <c:v>7.5843001104432636E-2</c:v>
                </c:pt>
                <c:pt idx="67">
                  <c:v>5.6168996022858068E-2</c:v>
                </c:pt>
                <c:pt idx="68">
                  <c:v>5.0726939406209384E-2</c:v>
                </c:pt>
                <c:pt idx="69">
                  <c:v>6.3798730419376573E-2</c:v>
                </c:pt>
                <c:pt idx="70">
                  <c:v>5.4874195225542474E-2</c:v>
                </c:pt>
                <c:pt idx="71">
                  <c:v>5.4678171273584493E-2</c:v>
                </c:pt>
                <c:pt idx="72">
                  <c:v>6.6997945814845195E-2</c:v>
                </c:pt>
                <c:pt idx="73">
                  <c:v>7.7336770386110532E-2</c:v>
                </c:pt>
                <c:pt idx="74">
                  <c:v>6.0540170550062077E-2</c:v>
                </c:pt>
                <c:pt idx="75">
                  <c:v>6.7535952646173375E-2</c:v>
                </c:pt>
                <c:pt idx="76">
                  <c:v>5.0069525029492898E-2</c:v>
                </c:pt>
                <c:pt idx="77">
                  <c:v>4.39447490687674E-2</c:v>
                </c:pt>
                <c:pt idx="78">
                  <c:v>4.107528584831651E-2</c:v>
                </c:pt>
                <c:pt idx="79">
                  <c:v>7.4839966858623791E-2</c:v>
                </c:pt>
                <c:pt idx="80">
                  <c:v>6.0240062914602779E-2</c:v>
                </c:pt>
                <c:pt idx="81">
                  <c:v>4.2722823347953756E-2</c:v>
                </c:pt>
                <c:pt idx="82">
                  <c:v>2.6657783383148788E-2</c:v>
                </c:pt>
                <c:pt idx="83">
                  <c:v>3.1279173991967217E-2</c:v>
                </c:pt>
                <c:pt idx="84">
                  <c:v>3.3429902722514088E-2</c:v>
                </c:pt>
                <c:pt idx="85">
                  <c:v>5.16840807180802E-2</c:v>
                </c:pt>
                <c:pt idx="86">
                  <c:v>4.2978908069075561E-2</c:v>
                </c:pt>
                <c:pt idx="87">
                  <c:v>4.0987587911194973E-2</c:v>
                </c:pt>
                <c:pt idx="88">
                  <c:v>3.2123950259771827E-2</c:v>
                </c:pt>
                <c:pt idx="89">
                  <c:v>2.8028315454785672E-2</c:v>
                </c:pt>
                <c:pt idx="90">
                  <c:v>2.659589294318622E-2</c:v>
                </c:pt>
                <c:pt idx="91">
                  <c:v>3.2387756548892879E-2</c:v>
                </c:pt>
                <c:pt idx="92">
                  <c:v>2.1488557133873987E-2</c:v>
                </c:pt>
                <c:pt idx="93">
                  <c:v>1.610693714225956E-2</c:v>
                </c:pt>
                <c:pt idx="94">
                  <c:v>1.7747319173587291E-2</c:v>
                </c:pt>
                <c:pt idx="95">
                  <c:v>1.8046865184197382E-2</c:v>
                </c:pt>
                <c:pt idx="96">
                  <c:v>2.0688242562900177E-2</c:v>
                </c:pt>
                <c:pt idx="97">
                  <c:v>2.0331754468613555E-2</c:v>
                </c:pt>
                <c:pt idx="98">
                  <c:v>2.0001738176252441E-2</c:v>
                </c:pt>
                <c:pt idx="99">
                  <c:v>1.9146630504543391E-2</c:v>
                </c:pt>
                <c:pt idx="100">
                  <c:v>2.1018188365907058E-2</c:v>
                </c:pt>
                <c:pt idx="101">
                  <c:v>1.3776226174476753E-2</c:v>
                </c:pt>
                <c:pt idx="102">
                  <c:v>1.241667002906317E-2</c:v>
                </c:pt>
                <c:pt idx="103">
                  <c:v>1.2572793496383796E-2</c:v>
                </c:pt>
                <c:pt idx="104">
                  <c:v>1.4563445861822651E-2</c:v>
                </c:pt>
                <c:pt idx="105">
                  <c:v>2.2921351730491073E-2</c:v>
                </c:pt>
                <c:pt idx="106">
                  <c:v>3.3756027971693824E-2</c:v>
                </c:pt>
                <c:pt idx="107">
                  <c:v>5.7827069062550272E-2</c:v>
                </c:pt>
                <c:pt idx="108">
                  <c:v>3.4316667798203707E-2</c:v>
                </c:pt>
                <c:pt idx="109">
                  <c:v>3.362612274854701E-2</c:v>
                </c:pt>
                <c:pt idx="110">
                  <c:v>3.5231835609168753E-2</c:v>
                </c:pt>
                <c:pt idx="111">
                  <c:v>2.6237463847831256E-2</c:v>
                </c:pt>
                <c:pt idx="112">
                  <c:v>2.9417588864606714E-2</c:v>
                </c:pt>
                <c:pt idx="113">
                  <c:v>2.3481634179368438E-2</c:v>
                </c:pt>
                <c:pt idx="114">
                  <c:v>2.2875090882267069E-2</c:v>
                </c:pt>
                <c:pt idx="115">
                  <c:v>3.277304660156001E-2</c:v>
                </c:pt>
                <c:pt idx="116">
                  <c:v>2.6446469550067311E-2</c:v>
                </c:pt>
                <c:pt idx="117">
                  <c:v>4.0212360790205882E-2</c:v>
                </c:pt>
                <c:pt idx="118">
                  <c:v>2.8623366778087883E-2</c:v>
                </c:pt>
                <c:pt idx="119">
                  <c:v>2.7218774054699146E-2</c:v>
                </c:pt>
                <c:pt idx="120">
                  <c:v>2.0430829698947297E-2</c:v>
                </c:pt>
                <c:pt idx="121">
                  <c:v>1.5562664429142547E-2</c:v>
                </c:pt>
                <c:pt idx="122">
                  <c:v>1.1119152034466489E-2</c:v>
                </c:pt>
                <c:pt idx="123">
                  <c:v>1.2923660953284179E-2</c:v>
                </c:pt>
                <c:pt idx="124">
                  <c:v>1.5140207325690278E-2</c:v>
                </c:pt>
                <c:pt idx="125">
                  <c:v>1.7669911035471615E-2</c:v>
                </c:pt>
                <c:pt idx="126">
                  <c:v>2.0364474956311319E-2</c:v>
                </c:pt>
                <c:pt idx="127">
                  <c:v>1.5064450810158224E-2</c:v>
                </c:pt>
                <c:pt idx="128">
                  <c:v>1.7563197625375608E-2</c:v>
                </c:pt>
                <c:pt idx="129">
                  <c:v>1.4806611274306384E-2</c:v>
                </c:pt>
                <c:pt idx="130">
                  <c:v>1.2725066165313921E-2</c:v>
                </c:pt>
                <c:pt idx="131">
                  <c:v>1.327074715987436E-2</c:v>
                </c:pt>
                <c:pt idx="132">
                  <c:v>1.462128563794984E-2</c:v>
                </c:pt>
                <c:pt idx="133">
                  <c:v>1.1922800239100235E-2</c:v>
                </c:pt>
                <c:pt idx="134">
                  <c:v>1.2645775996793923E-2</c:v>
                </c:pt>
                <c:pt idx="135">
                  <c:v>1.5588250907605006E-2</c:v>
                </c:pt>
                <c:pt idx="136">
                  <c:v>1.577520849633407E-2</c:v>
                </c:pt>
                <c:pt idx="137">
                  <c:v>2.1714423148287483E-2</c:v>
                </c:pt>
                <c:pt idx="138">
                  <c:v>2.1208870234190217E-2</c:v>
                </c:pt>
                <c:pt idx="139">
                  <c:v>2.9421895161736281E-2</c:v>
                </c:pt>
                <c:pt idx="140">
                  <c:v>2.4763699019682801E-2</c:v>
                </c:pt>
                <c:pt idx="141">
                  <c:v>1.5152626813483632E-2</c:v>
                </c:pt>
                <c:pt idx="142">
                  <c:v>1.6245196365952466E-2</c:v>
                </c:pt>
                <c:pt idx="143">
                  <c:v>1.6264596005758716E-2</c:v>
                </c:pt>
                <c:pt idx="144">
                  <c:v>1.4428840912120279E-2</c:v>
                </c:pt>
                <c:pt idx="145">
                  <c:v>1.1872460191616266E-2</c:v>
                </c:pt>
                <c:pt idx="146">
                  <c:v>1.1856612689487936E-2</c:v>
                </c:pt>
                <c:pt idx="147">
                  <c:v>1.2433153087648034E-2</c:v>
                </c:pt>
                <c:pt idx="148">
                  <c:v>1.2005566787230287E-2</c:v>
                </c:pt>
                <c:pt idx="149">
                  <c:v>1.3561624411483043E-2</c:v>
                </c:pt>
                <c:pt idx="150">
                  <c:v>1.2794729861603672E-2</c:v>
                </c:pt>
                <c:pt idx="151">
                  <c:v>1.2279124431092964E-2</c:v>
                </c:pt>
                <c:pt idx="152">
                  <c:v>1.4203706451189069E-2</c:v>
                </c:pt>
                <c:pt idx="153">
                  <c:v>1.167531711573936E-2</c:v>
                </c:pt>
                <c:pt idx="154">
                  <c:v>1.2822431245504931E-2</c:v>
                </c:pt>
                <c:pt idx="155">
                  <c:v>8.9278300494742002E-3</c:v>
                </c:pt>
                <c:pt idx="156">
                  <c:v>1.0207385413632033E-2</c:v>
                </c:pt>
                <c:pt idx="157">
                  <c:v>1.1525113278842024E-2</c:v>
                </c:pt>
                <c:pt idx="158">
                  <c:v>1.7491918871734458E-2</c:v>
                </c:pt>
                <c:pt idx="159">
                  <c:v>1.097300184875276E-2</c:v>
                </c:pt>
              </c:numCache>
            </c:numRef>
          </c:val>
          <c:smooth val="0"/>
          <c:extLst>
            <c:ext xmlns:c16="http://schemas.microsoft.com/office/drawing/2014/chart" uri="{C3380CC4-5D6E-409C-BE32-E72D297353CC}">
              <c16:uniqueId val="{00000001-FF16-4C7F-8CE9-9ED6E38B7C7F}"/>
            </c:ext>
          </c:extLst>
        </c:ser>
        <c:dLbls>
          <c:showLegendKey val="0"/>
          <c:showVal val="0"/>
          <c:showCatName val="0"/>
          <c:showSerName val="0"/>
          <c:showPercent val="0"/>
          <c:showBubbleSize val="0"/>
        </c:dLbls>
        <c:smooth val="0"/>
        <c:axId val="622839824"/>
        <c:axId val="622831624"/>
      </c:lineChart>
      <c:dateAx>
        <c:axId val="622839824"/>
        <c:scaling>
          <c:orientation val="minMax"/>
        </c:scaling>
        <c:delete val="0"/>
        <c:axPos val="b"/>
        <c:numFmt formatCode="m&quot;月&quot;d&quot;日&quot;yyyy&quot;年&quot;"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22831624"/>
        <c:crosses val="autoZero"/>
        <c:auto val="1"/>
        <c:lblOffset val="100"/>
        <c:baseTimeUnit val="days"/>
      </c:dateAx>
      <c:valAx>
        <c:axId val="622831624"/>
        <c:scaling>
          <c:orientation val="minMax"/>
          <c:max val="0.16000000000000003"/>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22839824"/>
        <c:crosses val="autoZero"/>
        <c:crossBetween val="between"/>
        <c:majorUnit val="2.0000000000000004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純利益推移</a:t>
            </a:r>
            <a:endParaRPr lang="en-US" altLang="ja-JP"/>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Sheet1!$M$2</c:f>
              <c:strCache>
                <c:ptCount val="1"/>
                <c:pt idx="0">
                  <c:v>JAL</c:v>
                </c:pt>
              </c:strCache>
            </c:strRef>
          </c:tx>
          <c:spPr>
            <a:solidFill>
              <a:schemeClr val="accent1"/>
            </a:solidFill>
            <a:ln>
              <a:noFill/>
            </a:ln>
            <a:effectLst/>
          </c:spPr>
          <c:invertIfNegative val="0"/>
          <c:cat>
            <c:numRef>
              <c:f>Sheet1!$L$3:$L$8</c:f>
              <c:numCache>
                <c:formatCode>yyyy"年"m"月";@</c:formatCode>
                <c:ptCount val="6"/>
                <c:pt idx="0">
                  <c:v>43617</c:v>
                </c:pt>
                <c:pt idx="1">
                  <c:v>43709</c:v>
                </c:pt>
                <c:pt idx="2">
                  <c:v>43800</c:v>
                </c:pt>
                <c:pt idx="3">
                  <c:v>43891</c:v>
                </c:pt>
                <c:pt idx="4">
                  <c:v>43983</c:v>
                </c:pt>
                <c:pt idx="5">
                  <c:v>44075</c:v>
                </c:pt>
              </c:numCache>
            </c:numRef>
          </c:cat>
          <c:val>
            <c:numRef>
              <c:f>Sheet1!$M$3:$M$8</c:f>
              <c:numCache>
                <c:formatCode>0_ </c:formatCode>
                <c:ptCount val="6"/>
                <c:pt idx="0">
                  <c:v>11909</c:v>
                </c:pt>
                <c:pt idx="1">
                  <c:v>39294</c:v>
                </c:pt>
                <c:pt idx="2">
                  <c:v>25112</c:v>
                </c:pt>
                <c:pt idx="3">
                  <c:v>-22908</c:v>
                </c:pt>
                <c:pt idx="4">
                  <c:v>-93707</c:v>
                </c:pt>
                <c:pt idx="5">
                  <c:v>-68031</c:v>
                </c:pt>
              </c:numCache>
            </c:numRef>
          </c:val>
          <c:extLst>
            <c:ext xmlns:c16="http://schemas.microsoft.com/office/drawing/2014/chart" uri="{C3380CC4-5D6E-409C-BE32-E72D297353CC}">
              <c16:uniqueId val="{00000000-8725-4B8B-9545-E0E9009CE80C}"/>
            </c:ext>
          </c:extLst>
        </c:ser>
        <c:ser>
          <c:idx val="1"/>
          <c:order val="1"/>
          <c:tx>
            <c:strRef>
              <c:f>Sheet1!$N$2</c:f>
              <c:strCache>
                <c:ptCount val="1"/>
                <c:pt idx="0">
                  <c:v>ANA</c:v>
                </c:pt>
              </c:strCache>
            </c:strRef>
          </c:tx>
          <c:spPr>
            <a:solidFill>
              <a:schemeClr val="accent2"/>
            </a:solidFill>
            <a:ln>
              <a:noFill/>
            </a:ln>
            <a:effectLst/>
          </c:spPr>
          <c:invertIfNegative val="0"/>
          <c:cat>
            <c:numRef>
              <c:f>Sheet1!$L$3:$L$8</c:f>
              <c:numCache>
                <c:formatCode>yyyy"年"m"月";@</c:formatCode>
                <c:ptCount val="6"/>
                <c:pt idx="0">
                  <c:v>43617</c:v>
                </c:pt>
                <c:pt idx="1">
                  <c:v>43709</c:v>
                </c:pt>
                <c:pt idx="2">
                  <c:v>43800</c:v>
                </c:pt>
                <c:pt idx="3">
                  <c:v>43891</c:v>
                </c:pt>
                <c:pt idx="4">
                  <c:v>43983</c:v>
                </c:pt>
                <c:pt idx="5">
                  <c:v>44075</c:v>
                </c:pt>
              </c:numCache>
            </c:numRef>
          </c:cat>
          <c:val>
            <c:numRef>
              <c:f>Sheet1!$N$3:$N$8</c:f>
              <c:numCache>
                <c:formatCode>0_ </c:formatCode>
                <c:ptCount val="6"/>
                <c:pt idx="0">
                  <c:v>11418</c:v>
                </c:pt>
                <c:pt idx="1">
                  <c:v>45485</c:v>
                </c:pt>
                <c:pt idx="2">
                  <c:v>29659</c:v>
                </c:pt>
                <c:pt idx="3">
                  <c:v>-58791</c:v>
                </c:pt>
                <c:pt idx="4">
                  <c:v>-108819</c:v>
                </c:pt>
                <c:pt idx="5">
                  <c:v>-79658</c:v>
                </c:pt>
              </c:numCache>
            </c:numRef>
          </c:val>
          <c:extLst>
            <c:ext xmlns:c16="http://schemas.microsoft.com/office/drawing/2014/chart" uri="{C3380CC4-5D6E-409C-BE32-E72D297353CC}">
              <c16:uniqueId val="{00000001-8725-4B8B-9545-E0E9009CE80C}"/>
            </c:ext>
          </c:extLst>
        </c:ser>
        <c:dLbls>
          <c:showLegendKey val="0"/>
          <c:showVal val="0"/>
          <c:showCatName val="0"/>
          <c:showSerName val="0"/>
          <c:showPercent val="0"/>
          <c:showBubbleSize val="0"/>
        </c:dLbls>
        <c:gapWidth val="150"/>
        <c:axId val="544153728"/>
        <c:axId val="544154056"/>
      </c:barChart>
      <c:dateAx>
        <c:axId val="544153728"/>
        <c:scaling>
          <c:orientation val="minMax"/>
        </c:scaling>
        <c:delete val="0"/>
        <c:axPos val="b"/>
        <c:numFmt formatCode="yyyy&quot;年&quot;m&quot;月&quot;;@"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44154056"/>
        <c:crosses val="autoZero"/>
        <c:auto val="1"/>
        <c:lblOffset val="100"/>
        <c:baseTimeUnit val="months"/>
      </c:dateAx>
      <c:valAx>
        <c:axId val="544154056"/>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4415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旅行会社デフォルト確率</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Sheet1!$C$2</c:f>
              <c:strCache>
                <c:ptCount val="1"/>
                <c:pt idx="0">
                  <c:v>HIS企業成長率</c:v>
                </c:pt>
              </c:strCache>
            </c:strRef>
          </c:tx>
          <c:spPr>
            <a:ln w="28575" cap="rnd">
              <a:solidFill>
                <a:schemeClr val="accent1"/>
              </a:solidFill>
              <a:round/>
            </a:ln>
            <a:effectLst/>
          </c:spPr>
          <c:marker>
            <c:symbol val="none"/>
          </c:marker>
          <c:cat>
            <c:numRef>
              <c:f>Sheet1!$A$3:$A$162</c:f>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f>Sheet1!$C$3:$C$162</c:f>
              <c:numCache>
                <c:formatCode>General</c:formatCode>
                <c:ptCount val="160"/>
                <c:pt idx="0">
                  <c:v>0.13270877698246361</c:v>
                </c:pt>
                <c:pt idx="1">
                  <c:v>0.13032306465624907</c:v>
                </c:pt>
                <c:pt idx="2">
                  <c:v>0.13618092442020721</c:v>
                </c:pt>
                <c:pt idx="3">
                  <c:v>0.13002503487025924</c:v>
                </c:pt>
                <c:pt idx="4">
                  <c:v>0.12780620289995956</c:v>
                </c:pt>
                <c:pt idx="5">
                  <c:v>0.12927450415308819</c:v>
                </c:pt>
                <c:pt idx="6">
                  <c:v>0.13102756927775128</c:v>
                </c:pt>
                <c:pt idx="7">
                  <c:v>0.13017478668564386</c:v>
                </c:pt>
                <c:pt idx="8">
                  <c:v>0.12998770153006198</c:v>
                </c:pt>
                <c:pt idx="9">
                  <c:v>0.13302269307028347</c:v>
                </c:pt>
                <c:pt idx="10">
                  <c:v>0.14178504591380298</c:v>
                </c:pt>
                <c:pt idx="11">
                  <c:v>0.14154546681970873</c:v>
                </c:pt>
                <c:pt idx="12">
                  <c:v>0.1446817232296955</c:v>
                </c:pt>
                <c:pt idx="13">
                  <c:v>0.14421163533781423</c:v>
                </c:pt>
                <c:pt idx="14">
                  <c:v>0.15957002818835192</c:v>
                </c:pt>
                <c:pt idx="15">
                  <c:v>0.16048199773488064</c:v>
                </c:pt>
                <c:pt idx="16">
                  <c:v>0.15596274606993127</c:v>
                </c:pt>
                <c:pt idx="17">
                  <c:v>0.15974112130642221</c:v>
                </c:pt>
                <c:pt idx="18">
                  <c:v>0.15970181966076863</c:v>
                </c:pt>
                <c:pt idx="19">
                  <c:v>0.16251415629969451</c:v>
                </c:pt>
                <c:pt idx="20">
                  <c:v>0.15628713706388411</c:v>
                </c:pt>
                <c:pt idx="21">
                  <c:v>0.14982763929791351</c:v>
                </c:pt>
                <c:pt idx="22">
                  <c:v>0.14675144907019733</c:v>
                </c:pt>
                <c:pt idx="23">
                  <c:v>0.15013155307775319</c:v>
                </c:pt>
                <c:pt idx="24">
                  <c:v>0.1528382083292549</c:v>
                </c:pt>
                <c:pt idx="25">
                  <c:v>0.14970540718918982</c:v>
                </c:pt>
                <c:pt idx="26">
                  <c:v>0.14844486002124277</c:v>
                </c:pt>
                <c:pt idx="27">
                  <c:v>0.15304835279030909</c:v>
                </c:pt>
                <c:pt idx="28">
                  <c:v>0.15911304682015209</c:v>
                </c:pt>
                <c:pt idx="29">
                  <c:v>0.15990306756937755</c:v>
                </c:pt>
                <c:pt idx="30">
                  <c:v>0.15761351134391238</c:v>
                </c:pt>
                <c:pt idx="31">
                  <c:v>0.1604807825041652</c:v>
                </c:pt>
                <c:pt idx="32">
                  <c:v>0.16310152188637655</c:v>
                </c:pt>
                <c:pt idx="33">
                  <c:v>0.17916998719873808</c:v>
                </c:pt>
                <c:pt idx="34">
                  <c:v>0.18436998540489746</c:v>
                </c:pt>
                <c:pt idx="35">
                  <c:v>0.1991582465479465</c:v>
                </c:pt>
                <c:pt idx="36">
                  <c:v>0.22185409907041748</c:v>
                </c:pt>
                <c:pt idx="37">
                  <c:v>0.21295257730393793</c:v>
                </c:pt>
                <c:pt idx="38">
                  <c:v>0.22537645474257184</c:v>
                </c:pt>
                <c:pt idx="39">
                  <c:v>0.21912145602190847</c:v>
                </c:pt>
                <c:pt idx="40">
                  <c:v>0.21293523634408337</c:v>
                </c:pt>
                <c:pt idx="41">
                  <c:v>0.23570932852651483</c:v>
                </c:pt>
                <c:pt idx="42">
                  <c:v>0.2652068483231329</c:v>
                </c:pt>
                <c:pt idx="43">
                  <c:v>0.25436768104016949</c:v>
                </c:pt>
                <c:pt idx="44">
                  <c:v>0.26615276370235275</c:v>
                </c:pt>
                <c:pt idx="45">
                  <c:v>0.29006390454001224</c:v>
                </c:pt>
                <c:pt idx="46">
                  <c:v>0.2919897759907617</c:v>
                </c:pt>
                <c:pt idx="47">
                  <c:v>0.30366427945166519</c:v>
                </c:pt>
                <c:pt idx="48">
                  <c:v>0.30395096858784809</c:v>
                </c:pt>
                <c:pt idx="49">
                  <c:v>0.31263476452655525</c:v>
                </c:pt>
                <c:pt idx="50">
                  <c:v>0.32673518562604753</c:v>
                </c:pt>
                <c:pt idx="51">
                  <c:v>0.3032558209450249</c:v>
                </c:pt>
                <c:pt idx="52">
                  <c:v>0.27830785640516448</c:v>
                </c:pt>
                <c:pt idx="53">
                  <c:v>0.27793006758484834</c:v>
                </c:pt>
                <c:pt idx="54">
                  <c:v>0.29233385989927907</c:v>
                </c:pt>
                <c:pt idx="55">
                  <c:v>0.29277208501231511</c:v>
                </c:pt>
                <c:pt idx="56">
                  <c:v>0.30206645183652747</c:v>
                </c:pt>
                <c:pt idx="57">
                  <c:v>0.29409203878816603</c:v>
                </c:pt>
                <c:pt idx="58">
                  <c:v>0.30716306706938046</c:v>
                </c:pt>
                <c:pt idx="59">
                  <c:v>0.30798536839097346</c:v>
                </c:pt>
                <c:pt idx="60">
                  <c:v>0.31531618068471068</c:v>
                </c:pt>
                <c:pt idx="61">
                  <c:v>0.30759581829639604</c:v>
                </c:pt>
                <c:pt idx="62">
                  <c:v>0.29952963062642524</c:v>
                </c:pt>
                <c:pt idx="63">
                  <c:v>0.29609120176502035</c:v>
                </c:pt>
                <c:pt idx="64">
                  <c:v>0.28016750595417073</c:v>
                </c:pt>
                <c:pt idx="65">
                  <c:v>0.29190029855237698</c:v>
                </c:pt>
                <c:pt idx="66">
                  <c:v>0.29856906304288011</c:v>
                </c:pt>
                <c:pt idx="67">
                  <c:v>0.29058124819325865</c:v>
                </c:pt>
                <c:pt idx="68">
                  <c:v>0.28555843867161712</c:v>
                </c:pt>
                <c:pt idx="69">
                  <c:v>0.29338192888121134</c:v>
                </c:pt>
                <c:pt idx="70">
                  <c:v>0.28546306454767356</c:v>
                </c:pt>
                <c:pt idx="71">
                  <c:v>0.2804462661420179</c:v>
                </c:pt>
                <c:pt idx="72">
                  <c:v>0.29115411625768783</c:v>
                </c:pt>
                <c:pt idx="73">
                  <c:v>0.30233717200630345</c:v>
                </c:pt>
                <c:pt idx="74">
                  <c:v>0.29065541033813574</c:v>
                </c:pt>
                <c:pt idx="75">
                  <c:v>0.29479436155519861</c:v>
                </c:pt>
                <c:pt idx="76">
                  <c:v>0.28435572465519343</c:v>
                </c:pt>
                <c:pt idx="77">
                  <c:v>0.2771594474742447</c:v>
                </c:pt>
                <c:pt idx="78">
                  <c:v>0.26448465117839842</c:v>
                </c:pt>
                <c:pt idx="79">
                  <c:v>0.28036093559317543</c:v>
                </c:pt>
                <c:pt idx="80">
                  <c:v>0.2786771152147613</c:v>
                </c:pt>
                <c:pt idx="81">
                  <c:v>0.25927554075365239</c:v>
                </c:pt>
                <c:pt idx="82">
                  <c:v>0.23202405908770485</c:v>
                </c:pt>
                <c:pt idx="83">
                  <c:v>0.23626136501073061</c:v>
                </c:pt>
                <c:pt idx="84">
                  <c:v>0.24055352783850703</c:v>
                </c:pt>
                <c:pt idx="85">
                  <c:v>0.25172243533326483</c:v>
                </c:pt>
                <c:pt idx="86">
                  <c:v>0.24721502626091463</c:v>
                </c:pt>
                <c:pt idx="87">
                  <c:v>0.24409509840390092</c:v>
                </c:pt>
                <c:pt idx="88">
                  <c:v>0.23431249336471188</c:v>
                </c:pt>
                <c:pt idx="89">
                  <c:v>0.22942432710219471</c:v>
                </c:pt>
                <c:pt idx="90">
                  <c:v>0.22228579655821259</c:v>
                </c:pt>
                <c:pt idx="91">
                  <c:v>0.21937735760085775</c:v>
                </c:pt>
                <c:pt idx="92">
                  <c:v>0.20147809603969552</c:v>
                </c:pt>
                <c:pt idx="93">
                  <c:v>0.19417263269865448</c:v>
                </c:pt>
                <c:pt idx="94">
                  <c:v>0.1970537403060367</c:v>
                </c:pt>
                <c:pt idx="95">
                  <c:v>0.20354037371702946</c:v>
                </c:pt>
                <c:pt idx="96">
                  <c:v>0.20935361112005976</c:v>
                </c:pt>
                <c:pt idx="97">
                  <c:v>0.20617007635141815</c:v>
                </c:pt>
                <c:pt idx="98">
                  <c:v>0.20470258413043144</c:v>
                </c:pt>
                <c:pt idx="99">
                  <c:v>0.20251509522052508</c:v>
                </c:pt>
                <c:pt idx="100">
                  <c:v>0.21014141563458824</c:v>
                </c:pt>
                <c:pt idx="101">
                  <c:v>0.20203434020095068</c:v>
                </c:pt>
                <c:pt idx="102">
                  <c:v>0.19836862934307095</c:v>
                </c:pt>
                <c:pt idx="103">
                  <c:v>0.20049026486263077</c:v>
                </c:pt>
                <c:pt idx="104">
                  <c:v>0.20372015002872856</c:v>
                </c:pt>
                <c:pt idx="105">
                  <c:v>0.21554110852544772</c:v>
                </c:pt>
                <c:pt idx="106">
                  <c:v>0.22360480272127342</c:v>
                </c:pt>
                <c:pt idx="107">
                  <c:v>0.24503531886692298</c:v>
                </c:pt>
                <c:pt idx="108">
                  <c:v>0.22451240143243995</c:v>
                </c:pt>
                <c:pt idx="109">
                  <c:v>0.2233696307462312</c:v>
                </c:pt>
                <c:pt idx="110">
                  <c:v>0.22647696780308454</c:v>
                </c:pt>
                <c:pt idx="111">
                  <c:v>0.21912952818669262</c:v>
                </c:pt>
                <c:pt idx="112">
                  <c:v>0.22182150066168135</c:v>
                </c:pt>
                <c:pt idx="113">
                  <c:v>0.21783784306643444</c:v>
                </c:pt>
                <c:pt idx="114">
                  <c:v>0.22143797903708984</c:v>
                </c:pt>
                <c:pt idx="115">
                  <c:v>0.23848594264146639</c:v>
                </c:pt>
                <c:pt idx="116">
                  <c:v>0.24184482288338921</c:v>
                </c:pt>
                <c:pt idx="117">
                  <c:v>0.25561667337026422</c:v>
                </c:pt>
                <c:pt idx="118">
                  <c:v>0.24548510575476234</c:v>
                </c:pt>
                <c:pt idx="119">
                  <c:v>0.24444907559493878</c:v>
                </c:pt>
                <c:pt idx="120">
                  <c:v>0.24096937914054467</c:v>
                </c:pt>
                <c:pt idx="121">
                  <c:v>0.23840913809179815</c:v>
                </c:pt>
                <c:pt idx="122">
                  <c:v>0.22952960509805298</c:v>
                </c:pt>
                <c:pt idx="123">
                  <c:v>0.23261198195712071</c:v>
                </c:pt>
                <c:pt idx="124">
                  <c:v>0.2339755683072092</c:v>
                </c:pt>
                <c:pt idx="125">
                  <c:v>0.23932744692659574</c:v>
                </c:pt>
                <c:pt idx="126">
                  <c:v>0.24014204560156038</c:v>
                </c:pt>
                <c:pt idx="127">
                  <c:v>0.23697695992495221</c:v>
                </c:pt>
                <c:pt idx="128">
                  <c:v>0.23934441878827181</c:v>
                </c:pt>
                <c:pt idx="129">
                  <c:v>0.2335313100515948</c:v>
                </c:pt>
                <c:pt idx="130">
                  <c:v>0.23199879867472434</c:v>
                </c:pt>
                <c:pt idx="131">
                  <c:v>0.23533354740676915</c:v>
                </c:pt>
                <c:pt idx="132">
                  <c:v>0.24187627833874881</c:v>
                </c:pt>
                <c:pt idx="133">
                  <c:v>0.2380414626470507</c:v>
                </c:pt>
                <c:pt idx="134">
                  <c:v>0.23449463357312397</c:v>
                </c:pt>
                <c:pt idx="135">
                  <c:v>0.24150637955749382</c:v>
                </c:pt>
                <c:pt idx="136">
                  <c:v>0.24555351649362239</c:v>
                </c:pt>
                <c:pt idx="137">
                  <c:v>0.26045870039440888</c:v>
                </c:pt>
                <c:pt idx="138">
                  <c:v>0.273301642551257</c:v>
                </c:pt>
                <c:pt idx="139">
                  <c:v>0.28076880707193252</c:v>
                </c:pt>
                <c:pt idx="140">
                  <c:v>0.28536695684461993</c:v>
                </c:pt>
                <c:pt idx="141">
                  <c:v>0.26502253628200168</c:v>
                </c:pt>
                <c:pt idx="142">
                  <c:v>0.27008887842304996</c:v>
                </c:pt>
                <c:pt idx="143">
                  <c:v>0.26802147892730321</c:v>
                </c:pt>
                <c:pt idx="144">
                  <c:v>0.26151289588478099</c:v>
                </c:pt>
                <c:pt idx="145">
                  <c:v>0.23973788874428384</c:v>
                </c:pt>
                <c:pt idx="146">
                  <c:v>0.2366340837168853</c:v>
                </c:pt>
                <c:pt idx="147">
                  <c:v>0.23677011618762275</c:v>
                </c:pt>
                <c:pt idx="148">
                  <c:v>0.23685234196829946</c:v>
                </c:pt>
                <c:pt idx="149">
                  <c:v>0.23592850536641144</c:v>
                </c:pt>
                <c:pt idx="150">
                  <c:v>0.23910206230939859</c:v>
                </c:pt>
                <c:pt idx="151">
                  <c:v>0.23270285940502861</c:v>
                </c:pt>
                <c:pt idx="152">
                  <c:v>0.22930011297904884</c:v>
                </c:pt>
                <c:pt idx="153">
                  <c:v>0.21858871996203141</c:v>
                </c:pt>
                <c:pt idx="154">
                  <c:v>0.22174405325306842</c:v>
                </c:pt>
                <c:pt idx="155">
                  <c:v>0.21626725364609306</c:v>
                </c:pt>
                <c:pt idx="156">
                  <c:v>0.20988253890229783</c:v>
                </c:pt>
                <c:pt idx="157">
                  <c:v>0.21257420981991801</c:v>
                </c:pt>
                <c:pt idx="158">
                  <c:v>0.2194298450002822</c:v>
                </c:pt>
                <c:pt idx="159">
                  <c:v>0.21000032526544962</c:v>
                </c:pt>
              </c:numCache>
            </c:numRef>
          </c:val>
          <c:smooth val="0"/>
          <c:extLst>
            <c:ext xmlns:c16="http://schemas.microsoft.com/office/drawing/2014/chart" uri="{C3380CC4-5D6E-409C-BE32-E72D297353CC}">
              <c16:uniqueId val="{00000000-719B-4BAF-AC0F-CB664A5A3A12}"/>
            </c:ext>
          </c:extLst>
        </c:ser>
        <c:ser>
          <c:idx val="1"/>
          <c:order val="1"/>
          <c:tx>
            <c:strRef>
              <c:f>Sheet1!$E$2</c:f>
              <c:strCache>
                <c:ptCount val="1"/>
                <c:pt idx="0">
                  <c:v>近畿ツーリスト企業成長率</c:v>
                </c:pt>
              </c:strCache>
            </c:strRef>
          </c:tx>
          <c:spPr>
            <a:ln w="28575" cap="rnd">
              <a:solidFill>
                <a:schemeClr val="accent2"/>
              </a:solidFill>
              <a:round/>
            </a:ln>
            <a:effectLst/>
          </c:spPr>
          <c:marker>
            <c:symbol val="none"/>
          </c:marker>
          <c:cat>
            <c:numRef>
              <c:f>Sheet1!$A$3:$A$162</c:f>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f>Sheet1!$E$3:$E$162</c:f>
              <c:numCache>
                <c:formatCode>General</c:formatCode>
                <c:ptCount val="160"/>
                <c:pt idx="0">
                  <c:v>0.11347962369881744</c:v>
                </c:pt>
                <c:pt idx="1">
                  <c:v>0.10772988240130252</c:v>
                </c:pt>
                <c:pt idx="2">
                  <c:v>0.11595348542328322</c:v>
                </c:pt>
                <c:pt idx="3">
                  <c:v>0.1052542833805313</c:v>
                </c:pt>
                <c:pt idx="4">
                  <c:v>0.10423786047885257</c:v>
                </c:pt>
                <c:pt idx="5">
                  <c:v>0.10565998752023782</c:v>
                </c:pt>
                <c:pt idx="6">
                  <c:v>0.1075875582771267</c:v>
                </c:pt>
                <c:pt idx="7">
                  <c:v>0.10829036131020524</c:v>
                </c:pt>
                <c:pt idx="8">
                  <c:v>0.10636116720503531</c:v>
                </c:pt>
                <c:pt idx="9">
                  <c:v>0.1059093499636963</c:v>
                </c:pt>
                <c:pt idx="10">
                  <c:v>0.1087545479828617</c:v>
                </c:pt>
                <c:pt idx="11">
                  <c:v>0.10874735583793037</c:v>
                </c:pt>
                <c:pt idx="12">
                  <c:v>0.11371509979515552</c:v>
                </c:pt>
                <c:pt idx="13">
                  <c:v>0.11517993226229696</c:v>
                </c:pt>
                <c:pt idx="14">
                  <c:v>0.12892685950064958</c:v>
                </c:pt>
                <c:pt idx="15">
                  <c:v>0.1296619155382267</c:v>
                </c:pt>
                <c:pt idx="16">
                  <c:v>0.12722751943565444</c:v>
                </c:pt>
                <c:pt idx="17">
                  <c:v>0.13494627066560577</c:v>
                </c:pt>
                <c:pt idx="18">
                  <c:v>0.13201680476301184</c:v>
                </c:pt>
                <c:pt idx="19">
                  <c:v>0.13978833988462042</c:v>
                </c:pt>
                <c:pt idx="20">
                  <c:v>0.13209698398106492</c:v>
                </c:pt>
                <c:pt idx="21">
                  <c:v>0.12878637209904434</c:v>
                </c:pt>
                <c:pt idx="22">
                  <c:v>0.12835954810315481</c:v>
                </c:pt>
                <c:pt idx="23">
                  <c:v>0.12806444560173177</c:v>
                </c:pt>
                <c:pt idx="24">
                  <c:v>0.13536646572794608</c:v>
                </c:pt>
                <c:pt idx="25">
                  <c:v>0.13271226900410785</c:v>
                </c:pt>
                <c:pt idx="26">
                  <c:v>0.13350362925169823</c:v>
                </c:pt>
                <c:pt idx="27">
                  <c:v>0.13832986845346479</c:v>
                </c:pt>
                <c:pt idx="28">
                  <c:v>0.14252646455432719</c:v>
                </c:pt>
                <c:pt idx="29">
                  <c:v>0.14784517872129674</c:v>
                </c:pt>
                <c:pt idx="30">
                  <c:v>0.14931851118151282</c:v>
                </c:pt>
                <c:pt idx="31">
                  <c:v>0.14919626564877869</c:v>
                </c:pt>
                <c:pt idx="32">
                  <c:v>0.15258689307822232</c:v>
                </c:pt>
                <c:pt idx="33">
                  <c:v>0.1780017953665303</c:v>
                </c:pt>
                <c:pt idx="34">
                  <c:v>0.19179594160835181</c:v>
                </c:pt>
                <c:pt idx="35">
                  <c:v>0.21282534491795926</c:v>
                </c:pt>
                <c:pt idx="36">
                  <c:v>0.25501389064139385</c:v>
                </c:pt>
                <c:pt idx="37">
                  <c:v>0.23881774080180632</c:v>
                </c:pt>
                <c:pt idx="38">
                  <c:v>0.23917496957598972</c:v>
                </c:pt>
                <c:pt idx="39">
                  <c:v>0.22495433811278423</c:v>
                </c:pt>
                <c:pt idx="40">
                  <c:v>0.21266869403979707</c:v>
                </c:pt>
                <c:pt idx="41">
                  <c:v>0.24338109854166284</c:v>
                </c:pt>
                <c:pt idx="42">
                  <c:v>0.29000366221983132</c:v>
                </c:pt>
                <c:pt idx="43">
                  <c:v>0.27593938812208008</c:v>
                </c:pt>
                <c:pt idx="44">
                  <c:v>0.29120223492830055</c:v>
                </c:pt>
                <c:pt idx="45">
                  <c:v>0.31083288016777466</c:v>
                </c:pt>
                <c:pt idx="46">
                  <c:v>0.32321790833807285</c:v>
                </c:pt>
                <c:pt idx="47">
                  <c:v>0.34097081686534281</c:v>
                </c:pt>
                <c:pt idx="48">
                  <c:v>0.32702006905754988</c:v>
                </c:pt>
                <c:pt idx="49">
                  <c:v>0.32755064742095763</c:v>
                </c:pt>
                <c:pt idx="50">
                  <c:v>0.33126092222433312</c:v>
                </c:pt>
                <c:pt idx="51">
                  <c:v>0.31833356993640105</c:v>
                </c:pt>
                <c:pt idx="52">
                  <c:v>0.280373155102626</c:v>
                </c:pt>
                <c:pt idx="53">
                  <c:v>0.29123481666900819</c:v>
                </c:pt>
                <c:pt idx="54">
                  <c:v>0.31300520353776834</c:v>
                </c:pt>
                <c:pt idx="55">
                  <c:v>0.31011308368396412</c:v>
                </c:pt>
                <c:pt idx="56">
                  <c:v>0.3237933302572597</c:v>
                </c:pt>
                <c:pt idx="57">
                  <c:v>0.3089711443908516</c:v>
                </c:pt>
                <c:pt idx="58">
                  <c:v>0.31206299774298651</c:v>
                </c:pt>
                <c:pt idx="59">
                  <c:v>0.30806405653135693</c:v>
                </c:pt>
                <c:pt idx="60">
                  <c:v>0.3061452452648592</c:v>
                </c:pt>
                <c:pt idx="61">
                  <c:v>0.28964974810494759</c:v>
                </c:pt>
                <c:pt idx="62">
                  <c:v>0.27655778075427156</c:v>
                </c:pt>
                <c:pt idx="63">
                  <c:v>0.27119179963353368</c:v>
                </c:pt>
                <c:pt idx="64">
                  <c:v>0.26681252521553411</c:v>
                </c:pt>
                <c:pt idx="65">
                  <c:v>0.27901063043267371</c:v>
                </c:pt>
                <c:pt idx="66">
                  <c:v>0.28499040432053352</c:v>
                </c:pt>
                <c:pt idx="67">
                  <c:v>0.26952164074648088</c:v>
                </c:pt>
                <c:pt idx="68">
                  <c:v>0.26634835521306344</c:v>
                </c:pt>
                <c:pt idx="69">
                  <c:v>0.27421216586774588</c:v>
                </c:pt>
                <c:pt idx="70">
                  <c:v>0.26339622938041707</c:v>
                </c:pt>
                <c:pt idx="71">
                  <c:v>0.25715693236000003</c:v>
                </c:pt>
                <c:pt idx="72">
                  <c:v>0.26942670496936283</c:v>
                </c:pt>
                <c:pt idx="73">
                  <c:v>0.2775806444572213</c:v>
                </c:pt>
                <c:pt idx="74">
                  <c:v>0.25957232750400233</c:v>
                </c:pt>
                <c:pt idx="75">
                  <c:v>0.26360637397840347</c:v>
                </c:pt>
                <c:pt idx="76">
                  <c:v>0.25243879276190917</c:v>
                </c:pt>
                <c:pt idx="77">
                  <c:v>0.23766204411667805</c:v>
                </c:pt>
                <c:pt idx="78">
                  <c:v>0.22615719839963888</c:v>
                </c:pt>
                <c:pt idx="79">
                  <c:v>0.25480266733284657</c:v>
                </c:pt>
                <c:pt idx="80">
                  <c:v>0.23691371095399191</c:v>
                </c:pt>
                <c:pt idx="81">
                  <c:v>0.21849320447556009</c:v>
                </c:pt>
                <c:pt idx="82">
                  <c:v>0.19467376888887036</c:v>
                </c:pt>
                <c:pt idx="83">
                  <c:v>0.19823463423267537</c:v>
                </c:pt>
                <c:pt idx="84">
                  <c:v>0.20455436775013572</c:v>
                </c:pt>
                <c:pt idx="85">
                  <c:v>0.22091394171313827</c:v>
                </c:pt>
                <c:pt idx="86">
                  <c:v>0.22286538164399045</c:v>
                </c:pt>
                <c:pt idx="87">
                  <c:v>0.21536147867523231</c:v>
                </c:pt>
                <c:pt idx="88">
                  <c:v>0.19948925009720073</c:v>
                </c:pt>
                <c:pt idx="89">
                  <c:v>0.1960492284334078</c:v>
                </c:pt>
                <c:pt idx="90">
                  <c:v>0.19341128573711178</c:v>
                </c:pt>
                <c:pt idx="91">
                  <c:v>0.19407708240596394</c:v>
                </c:pt>
                <c:pt idx="92">
                  <c:v>0.17318751650905778</c:v>
                </c:pt>
                <c:pt idx="93">
                  <c:v>0.16683049500005959</c:v>
                </c:pt>
                <c:pt idx="94">
                  <c:v>0.1706525710671008</c:v>
                </c:pt>
                <c:pt idx="95">
                  <c:v>0.17299981065246142</c:v>
                </c:pt>
                <c:pt idx="96">
                  <c:v>0.17102759991244451</c:v>
                </c:pt>
                <c:pt idx="97">
                  <c:v>0.17405762533136668</c:v>
                </c:pt>
                <c:pt idx="98">
                  <c:v>0.17217823641678429</c:v>
                </c:pt>
                <c:pt idx="99">
                  <c:v>0.17518392913810465</c:v>
                </c:pt>
                <c:pt idx="100">
                  <c:v>0.17557974132918824</c:v>
                </c:pt>
                <c:pt idx="101">
                  <c:v>0.17011645289037233</c:v>
                </c:pt>
                <c:pt idx="102">
                  <c:v>0.16773952291896957</c:v>
                </c:pt>
                <c:pt idx="103">
                  <c:v>0.17095124454871638</c:v>
                </c:pt>
                <c:pt idx="104">
                  <c:v>0.17838016599834375</c:v>
                </c:pt>
                <c:pt idx="105">
                  <c:v>0.19760408347533917</c:v>
                </c:pt>
                <c:pt idx="106">
                  <c:v>0.20437476532281298</c:v>
                </c:pt>
                <c:pt idx="107">
                  <c:v>0.23347504765859303</c:v>
                </c:pt>
                <c:pt idx="108">
                  <c:v>0.207247378941331</c:v>
                </c:pt>
                <c:pt idx="109">
                  <c:v>0.20817014670040959</c:v>
                </c:pt>
                <c:pt idx="110">
                  <c:v>0.20964590880805337</c:v>
                </c:pt>
                <c:pt idx="111">
                  <c:v>0.19467479609908575</c:v>
                </c:pt>
                <c:pt idx="112">
                  <c:v>0.19444545544188338</c:v>
                </c:pt>
                <c:pt idx="113">
                  <c:v>0.18931905273533886</c:v>
                </c:pt>
                <c:pt idx="114">
                  <c:v>0.18914669363157594</c:v>
                </c:pt>
                <c:pt idx="115">
                  <c:v>0.19921718068230826</c:v>
                </c:pt>
                <c:pt idx="116">
                  <c:v>0.19730982951121642</c:v>
                </c:pt>
                <c:pt idx="117">
                  <c:v>0.2159424535919561</c:v>
                </c:pt>
                <c:pt idx="118">
                  <c:v>0.20587188063428913</c:v>
                </c:pt>
                <c:pt idx="119">
                  <c:v>0.20684520666577563</c:v>
                </c:pt>
                <c:pt idx="120">
                  <c:v>0.20045281194347894</c:v>
                </c:pt>
                <c:pt idx="121">
                  <c:v>0.19333157107308283</c:v>
                </c:pt>
                <c:pt idx="122">
                  <c:v>0.18331950432037877</c:v>
                </c:pt>
                <c:pt idx="123">
                  <c:v>0.18803992544423426</c:v>
                </c:pt>
                <c:pt idx="124">
                  <c:v>0.1943644965211925</c:v>
                </c:pt>
                <c:pt idx="125">
                  <c:v>0.20179739112848794</c:v>
                </c:pt>
                <c:pt idx="126">
                  <c:v>0.19042493834085072</c:v>
                </c:pt>
                <c:pt idx="127">
                  <c:v>0.19285067523649713</c:v>
                </c:pt>
                <c:pt idx="128">
                  <c:v>0.20245423605588406</c:v>
                </c:pt>
                <c:pt idx="129">
                  <c:v>0.1922662652850248</c:v>
                </c:pt>
                <c:pt idx="130">
                  <c:v>0.19565285342850372</c:v>
                </c:pt>
                <c:pt idx="131">
                  <c:v>0.1950854258480556</c:v>
                </c:pt>
                <c:pt idx="132">
                  <c:v>0.20206321771298774</c:v>
                </c:pt>
                <c:pt idx="133">
                  <c:v>0.19224627021121954</c:v>
                </c:pt>
                <c:pt idx="134">
                  <c:v>0.19226639797692904</c:v>
                </c:pt>
                <c:pt idx="135">
                  <c:v>0.19947403298953104</c:v>
                </c:pt>
                <c:pt idx="136">
                  <c:v>0.2032742278882409</c:v>
                </c:pt>
                <c:pt idx="137">
                  <c:v>0.21741943236897932</c:v>
                </c:pt>
                <c:pt idx="138">
                  <c:v>0.22380671379681619</c:v>
                </c:pt>
                <c:pt idx="139">
                  <c:v>0.24092840305533963</c:v>
                </c:pt>
                <c:pt idx="140">
                  <c:v>0.23881121823428286</c:v>
                </c:pt>
                <c:pt idx="141">
                  <c:v>0.22370757097033681</c:v>
                </c:pt>
                <c:pt idx="142">
                  <c:v>0.23083297145759163</c:v>
                </c:pt>
                <c:pt idx="143">
                  <c:v>0.23642710586727983</c:v>
                </c:pt>
                <c:pt idx="144">
                  <c:v>0.23311072356964163</c:v>
                </c:pt>
                <c:pt idx="145">
                  <c:v>0.22645899406326142</c:v>
                </c:pt>
                <c:pt idx="146">
                  <c:v>0.21393202183228452</c:v>
                </c:pt>
                <c:pt idx="147">
                  <c:v>0.21636839273249459</c:v>
                </c:pt>
                <c:pt idx="148">
                  <c:v>0.21509127838072126</c:v>
                </c:pt>
                <c:pt idx="149">
                  <c:v>0.21613809877001783</c:v>
                </c:pt>
                <c:pt idx="150">
                  <c:v>0.21838516610177502</c:v>
                </c:pt>
                <c:pt idx="151">
                  <c:v>0.2126746454023058</c:v>
                </c:pt>
                <c:pt idx="152">
                  <c:v>0.21490504445459113</c:v>
                </c:pt>
                <c:pt idx="153">
                  <c:v>0.20673899087765477</c:v>
                </c:pt>
                <c:pt idx="154">
                  <c:v>0.21019732415313946</c:v>
                </c:pt>
                <c:pt idx="155">
                  <c:v>0.20091656574441433</c:v>
                </c:pt>
                <c:pt idx="156">
                  <c:v>0.18954622284636685</c:v>
                </c:pt>
                <c:pt idx="157">
                  <c:v>0.18054625024077114</c:v>
                </c:pt>
                <c:pt idx="158">
                  <c:v>0.19706540107977941</c:v>
                </c:pt>
                <c:pt idx="159">
                  <c:v>0.1827922621130339</c:v>
                </c:pt>
              </c:numCache>
            </c:numRef>
          </c:val>
          <c:smooth val="0"/>
          <c:extLst>
            <c:ext xmlns:c16="http://schemas.microsoft.com/office/drawing/2014/chart" uri="{C3380CC4-5D6E-409C-BE32-E72D297353CC}">
              <c16:uniqueId val="{00000001-719B-4BAF-AC0F-CB664A5A3A12}"/>
            </c:ext>
          </c:extLst>
        </c:ser>
        <c:dLbls>
          <c:showLegendKey val="0"/>
          <c:showVal val="0"/>
          <c:showCatName val="0"/>
          <c:showSerName val="0"/>
          <c:showPercent val="0"/>
          <c:showBubbleSize val="0"/>
        </c:dLbls>
        <c:smooth val="0"/>
        <c:axId val="629718896"/>
        <c:axId val="629716928"/>
      </c:lineChart>
      <c:dateAx>
        <c:axId val="629718896"/>
        <c:scaling>
          <c:orientation val="minMax"/>
        </c:scaling>
        <c:delete val="0"/>
        <c:axPos val="b"/>
        <c:numFmt formatCode="m&quot;月&quot;d&quot;日&quot;yyyy&quot;年&quot;"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29716928"/>
        <c:crosses val="autoZero"/>
        <c:auto val="1"/>
        <c:lblOffset val="100"/>
        <c:baseTimeUnit val="days"/>
      </c:dateAx>
      <c:valAx>
        <c:axId val="629716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29718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旅行会社デフォルト確率</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Sheet1!$C$2</c:f>
              <c:strCache>
                <c:ptCount val="1"/>
                <c:pt idx="0">
                  <c:v>HIS企業成長率</c:v>
                </c:pt>
              </c:strCache>
            </c:strRef>
          </c:tx>
          <c:spPr>
            <a:ln w="28575" cap="rnd">
              <a:solidFill>
                <a:schemeClr val="accent1"/>
              </a:solidFill>
              <a:round/>
            </a:ln>
            <a:effectLst/>
          </c:spPr>
          <c:marker>
            <c:symbol val="none"/>
          </c:marker>
          <c:cat>
            <c:numRef>
              <c:f>Sheet1!$A$3:$A$162</c:f>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f>Sheet1!$C$3:$C$162</c:f>
              <c:numCache>
                <c:formatCode>General</c:formatCode>
                <c:ptCount val="160"/>
                <c:pt idx="0">
                  <c:v>0.13270877698246361</c:v>
                </c:pt>
                <c:pt idx="1">
                  <c:v>0.13032306465624907</c:v>
                </c:pt>
                <c:pt idx="2">
                  <c:v>0.13618092442020721</c:v>
                </c:pt>
                <c:pt idx="3">
                  <c:v>0.13002503487025924</c:v>
                </c:pt>
                <c:pt idx="4">
                  <c:v>0.12780620289995956</c:v>
                </c:pt>
                <c:pt idx="5">
                  <c:v>0.12927450415308819</c:v>
                </c:pt>
                <c:pt idx="6">
                  <c:v>0.13102756927775128</c:v>
                </c:pt>
                <c:pt idx="7">
                  <c:v>0.13017478668564386</c:v>
                </c:pt>
                <c:pt idx="8">
                  <c:v>0.12998770153006198</c:v>
                </c:pt>
                <c:pt idx="9">
                  <c:v>0.13302269307028347</c:v>
                </c:pt>
                <c:pt idx="10">
                  <c:v>0.14178504591380298</c:v>
                </c:pt>
                <c:pt idx="11">
                  <c:v>0.14154546681970873</c:v>
                </c:pt>
                <c:pt idx="12">
                  <c:v>0.1446817232296955</c:v>
                </c:pt>
                <c:pt idx="13">
                  <c:v>0.14421163533781423</c:v>
                </c:pt>
                <c:pt idx="14">
                  <c:v>0.15957002818835192</c:v>
                </c:pt>
                <c:pt idx="15">
                  <c:v>0.16048199773488064</c:v>
                </c:pt>
                <c:pt idx="16">
                  <c:v>0.15596274606993127</c:v>
                </c:pt>
                <c:pt idx="17">
                  <c:v>0.15974112130642221</c:v>
                </c:pt>
                <c:pt idx="18">
                  <c:v>0.15970181966076863</c:v>
                </c:pt>
                <c:pt idx="19">
                  <c:v>0.16251415629969451</c:v>
                </c:pt>
                <c:pt idx="20">
                  <c:v>0.15628713706388411</c:v>
                </c:pt>
                <c:pt idx="21">
                  <c:v>0.14982763929791351</c:v>
                </c:pt>
                <c:pt idx="22">
                  <c:v>0.14675144907019733</c:v>
                </c:pt>
                <c:pt idx="23">
                  <c:v>0.15013155307775319</c:v>
                </c:pt>
                <c:pt idx="24">
                  <c:v>0.1528382083292549</c:v>
                </c:pt>
                <c:pt idx="25">
                  <c:v>0.14970540718918982</c:v>
                </c:pt>
                <c:pt idx="26">
                  <c:v>0.14844486002124277</c:v>
                </c:pt>
                <c:pt idx="27">
                  <c:v>0.15304835279030909</c:v>
                </c:pt>
                <c:pt idx="28">
                  <c:v>0.15911304682015209</c:v>
                </c:pt>
                <c:pt idx="29">
                  <c:v>0.15990306756937755</c:v>
                </c:pt>
                <c:pt idx="30">
                  <c:v>0.15761351134391238</c:v>
                </c:pt>
                <c:pt idx="31">
                  <c:v>0.1604807825041652</c:v>
                </c:pt>
                <c:pt idx="32">
                  <c:v>0.16310152188637655</c:v>
                </c:pt>
                <c:pt idx="33">
                  <c:v>0.17916998719873808</c:v>
                </c:pt>
                <c:pt idx="34">
                  <c:v>0.18436998540489746</c:v>
                </c:pt>
                <c:pt idx="35">
                  <c:v>0.1991582465479465</c:v>
                </c:pt>
                <c:pt idx="36">
                  <c:v>0.22185409907041748</c:v>
                </c:pt>
                <c:pt idx="37">
                  <c:v>0.21295257730393793</c:v>
                </c:pt>
                <c:pt idx="38">
                  <c:v>0.22537645474257184</c:v>
                </c:pt>
                <c:pt idx="39">
                  <c:v>0.21912145602190847</c:v>
                </c:pt>
                <c:pt idx="40">
                  <c:v>0.21293523634408337</c:v>
                </c:pt>
                <c:pt idx="41">
                  <c:v>0.23570932852651483</c:v>
                </c:pt>
                <c:pt idx="42">
                  <c:v>0.2652068483231329</c:v>
                </c:pt>
                <c:pt idx="43">
                  <c:v>0.25436768104016949</c:v>
                </c:pt>
                <c:pt idx="44">
                  <c:v>0.26615276370235275</c:v>
                </c:pt>
                <c:pt idx="45">
                  <c:v>0.29006390454001224</c:v>
                </c:pt>
                <c:pt idx="46">
                  <c:v>0.2919897759907617</c:v>
                </c:pt>
                <c:pt idx="47">
                  <c:v>0.30366427945166519</c:v>
                </c:pt>
                <c:pt idx="48">
                  <c:v>0.30395096858784809</c:v>
                </c:pt>
                <c:pt idx="49">
                  <c:v>0.31263476452655525</c:v>
                </c:pt>
                <c:pt idx="50">
                  <c:v>0.32673518562604753</c:v>
                </c:pt>
                <c:pt idx="51">
                  <c:v>0.3032558209450249</c:v>
                </c:pt>
                <c:pt idx="52">
                  <c:v>0.27830785640516448</c:v>
                </c:pt>
                <c:pt idx="53">
                  <c:v>0.27793006758484834</c:v>
                </c:pt>
                <c:pt idx="54">
                  <c:v>0.29233385989927907</c:v>
                </c:pt>
                <c:pt idx="55">
                  <c:v>0.29277208501231511</c:v>
                </c:pt>
                <c:pt idx="56">
                  <c:v>0.30206645183652747</c:v>
                </c:pt>
                <c:pt idx="57">
                  <c:v>0.29409203878816603</c:v>
                </c:pt>
                <c:pt idx="58">
                  <c:v>0.30716306706938046</c:v>
                </c:pt>
                <c:pt idx="59">
                  <c:v>0.30798536839097346</c:v>
                </c:pt>
                <c:pt idx="60">
                  <c:v>0.31531618068471068</c:v>
                </c:pt>
                <c:pt idx="61">
                  <c:v>0.30759581829639604</c:v>
                </c:pt>
                <c:pt idx="62">
                  <c:v>0.29952963062642524</c:v>
                </c:pt>
                <c:pt idx="63">
                  <c:v>0.29609120176502035</c:v>
                </c:pt>
                <c:pt idx="64">
                  <c:v>0.28016750595417073</c:v>
                </c:pt>
                <c:pt idx="65">
                  <c:v>0.29190029855237698</c:v>
                </c:pt>
                <c:pt idx="66">
                  <c:v>0.29856906304288011</c:v>
                </c:pt>
                <c:pt idx="67">
                  <c:v>0.29058124819325865</c:v>
                </c:pt>
                <c:pt idx="68">
                  <c:v>0.28555843867161712</c:v>
                </c:pt>
                <c:pt idx="69">
                  <c:v>0.29338192888121134</c:v>
                </c:pt>
                <c:pt idx="70">
                  <c:v>0.28546306454767356</c:v>
                </c:pt>
                <c:pt idx="71">
                  <c:v>0.2804462661420179</c:v>
                </c:pt>
                <c:pt idx="72">
                  <c:v>0.29115411625768783</c:v>
                </c:pt>
                <c:pt idx="73">
                  <c:v>0.30233717200630345</c:v>
                </c:pt>
                <c:pt idx="74">
                  <c:v>0.29065541033813574</c:v>
                </c:pt>
                <c:pt idx="75">
                  <c:v>0.29479436155519861</c:v>
                </c:pt>
                <c:pt idx="76">
                  <c:v>0.28435572465519343</c:v>
                </c:pt>
                <c:pt idx="77">
                  <c:v>0.2771594474742447</c:v>
                </c:pt>
                <c:pt idx="78">
                  <c:v>0.26448465117839842</c:v>
                </c:pt>
                <c:pt idx="79">
                  <c:v>0.28036093559317543</c:v>
                </c:pt>
                <c:pt idx="80">
                  <c:v>0.2786771152147613</c:v>
                </c:pt>
                <c:pt idx="81">
                  <c:v>0.25927554075365239</c:v>
                </c:pt>
                <c:pt idx="82">
                  <c:v>0.23202405908770485</c:v>
                </c:pt>
                <c:pt idx="83">
                  <c:v>0.23626136501073061</c:v>
                </c:pt>
                <c:pt idx="84">
                  <c:v>0.24055352783850703</c:v>
                </c:pt>
                <c:pt idx="85">
                  <c:v>0.25172243533326483</c:v>
                </c:pt>
                <c:pt idx="86">
                  <c:v>0.24721502626091463</c:v>
                </c:pt>
                <c:pt idx="87">
                  <c:v>0.24409509840390092</c:v>
                </c:pt>
                <c:pt idx="88">
                  <c:v>0.23431249336471188</c:v>
                </c:pt>
                <c:pt idx="89">
                  <c:v>0.22942432710219471</c:v>
                </c:pt>
                <c:pt idx="90">
                  <c:v>0.22228579655821259</c:v>
                </c:pt>
                <c:pt idx="91">
                  <c:v>0.21937735760085775</c:v>
                </c:pt>
                <c:pt idx="92">
                  <c:v>0.20147809603969552</c:v>
                </c:pt>
                <c:pt idx="93">
                  <c:v>0.19417263269865448</c:v>
                </c:pt>
                <c:pt idx="94">
                  <c:v>0.1970537403060367</c:v>
                </c:pt>
                <c:pt idx="95">
                  <c:v>0.20354037371702946</c:v>
                </c:pt>
                <c:pt idx="96">
                  <c:v>0.20935361112005976</c:v>
                </c:pt>
                <c:pt idx="97">
                  <c:v>0.20617007635141815</c:v>
                </c:pt>
                <c:pt idx="98">
                  <c:v>0.20470258413043144</c:v>
                </c:pt>
                <c:pt idx="99">
                  <c:v>0.20251509522052508</c:v>
                </c:pt>
                <c:pt idx="100">
                  <c:v>0.21014141563458824</c:v>
                </c:pt>
                <c:pt idx="101">
                  <c:v>0.20203434020095068</c:v>
                </c:pt>
                <c:pt idx="102">
                  <c:v>0.19836862934307095</c:v>
                </c:pt>
                <c:pt idx="103">
                  <c:v>0.20049026486263077</c:v>
                </c:pt>
                <c:pt idx="104">
                  <c:v>0.20372015002872856</c:v>
                </c:pt>
                <c:pt idx="105">
                  <c:v>0.21554110852544772</c:v>
                </c:pt>
                <c:pt idx="106">
                  <c:v>0.22360480272127342</c:v>
                </c:pt>
                <c:pt idx="107">
                  <c:v>0.24503531886692298</c:v>
                </c:pt>
                <c:pt idx="108">
                  <c:v>0.22451240143243995</c:v>
                </c:pt>
                <c:pt idx="109">
                  <c:v>0.2233696307462312</c:v>
                </c:pt>
                <c:pt idx="110">
                  <c:v>0.22647696780308454</c:v>
                </c:pt>
                <c:pt idx="111">
                  <c:v>0.21912952818669262</c:v>
                </c:pt>
                <c:pt idx="112">
                  <c:v>0.22182150066168135</c:v>
                </c:pt>
                <c:pt idx="113">
                  <c:v>0.21783784306643444</c:v>
                </c:pt>
                <c:pt idx="114">
                  <c:v>0.22143797903708984</c:v>
                </c:pt>
                <c:pt idx="115">
                  <c:v>0.23848594264146639</c:v>
                </c:pt>
                <c:pt idx="116">
                  <c:v>0.24184482288338921</c:v>
                </c:pt>
                <c:pt idx="117">
                  <c:v>0.25561667337026422</c:v>
                </c:pt>
                <c:pt idx="118">
                  <c:v>0.24548510575476234</c:v>
                </c:pt>
                <c:pt idx="119">
                  <c:v>0.24444907559493878</c:v>
                </c:pt>
                <c:pt idx="120">
                  <c:v>0.24096937914054467</c:v>
                </c:pt>
                <c:pt idx="121">
                  <c:v>0.23840913809179815</c:v>
                </c:pt>
                <c:pt idx="122">
                  <c:v>0.22952960509805298</c:v>
                </c:pt>
                <c:pt idx="123">
                  <c:v>0.23261198195712071</c:v>
                </c:pt>
                <c:pt idx="124">
                  <c:v>0.2339755683072092</c:v>
                </c:pt>
                <c:pt idx="125">
                  <c:v>0.23932744692659574</c:v>
                </c:pt>
                <c:pt idx="126">
                  <c:v>0.24014204560156038</c:v>
                </c:pt>
                <c:pt idx="127">
                  <c:v>0.23697695992495221</c:v>
                </c:pt>
                <c:pt idx="128">
                  <c:v>0.23934441878827181</c:v>
                </c:pt>
                <c:pt idx="129">
                  <c:v>0.2335313100515948</c:v>
                </c:pt>
                <c:pt idx="130">
                  <c:v>0.23199879867472434</c:v>
                </c:pt>
                <c:pt idx="131">
                  <c:v>0.23533354740676915</c:v>
                </c:pt>
                <c:pt idx="132">
                  <c:v>0.24187627833874881</c:v>
                </c:pt>
                <c:pt idx="133">
                  <c:v>0.2380414626470507</c:v>
                </c:pt>
                <c:pt idx="134">
                  <c:v>0.23449463357312397</c:v>
                </c:pt>
                <c:pt idx="135">
                  <c:v>0.24150637955749382</c:v>
                </c:pt>
                <c:pt idx="136">
                  <c:v>0.24555351649362239</c:v>
                </c:pt>
                <c:pt idx="137">
                  <c:v>0.26045870039440888</c:v>
                </c:pt>
                <c:pt idx="138">
                  <c:v>0.273301642551257</c:v>
                </c:pt>
                <c:pt idx="139">
                  <c:v>0.28076880707193252</c:v>
                </c:pt>
                <c:pt idx="140">
                  <c:v>0.28536695684461993</c:v>
                </c:pt>
                <c:pt idx="141">
                  <c:v>0.26502253628200168</c:v>
                </c:pt>
                <c:pt idx="142">
                  <c:v>0.27008887842304996</c:v>
                </c:pt>
                <c:pt idx="143">
                  <c:v>0.26802147892730321</c:v>
                </c:pt>
                <c:pt idx="144">
                  <c:v>0.26151289588478099</c:v>
                </c:pt>
                <c:pt idx="145">
                  <c:v>0.23973788874428384</c:v>
                </c:pt>
                <c:pt idx="146">
                  <c:v>0.2366340837168853</c:v>
                </c:pt>
                <c:pt idx="147">
                  <c:v>0.23677011618762275</c:v>
                </c:pt>
                <c:pt idx="148">
                  <c:v>0.23685234196829946</c:v>
                </c:pt>
                <c:pt idx="149">
                  <c:v>0.23592850536641144</c:v>
                </c:pt>
                <c:pt idx="150">
                  <c:v>0.23910206230939859</c:v>
                </c:pt>
                <c:pt idx="151">
                  <c:v>0.23270285940502861</c:v>
                </c:pt>
                <c:pt idx="152">
                  <c:v>0.22930011297904884</c:v>
                </c:pt>
                <c:pt idx="153">
                  <c:v>0.21858871996203141</c:v>
                </c:pt>
                <c:pt idx="154">
                  <c:v>0.22174405325306842</c:v>
                </c:pt>
                <c:pt idx="155">
                  <c:v>0.21626725364609306</c:v>
                </c:pt>
                <c:pt idx="156">
                  <c:v>0.20988253890229783</c:v>
                </c:pt>
                <c:pt idx="157">
                  <c:v>0.21257420981991801</c:v>
                </c:pt>
                <c:pt idx="158">
                  <c:v>0.2194298450002822</c:v>
                </c:pt>
                <c:pt idx="159">
                  <c:v>0.21000032526544962</c:v>
                </c:pt>
              </c:numCache>
            </c:numRef>
          </c:val>
          <c:smooth val="0"/>
          <c:extLst>
            <c:ext xmlns:c16="http://schemas.microsoft.com/office/drawing/2014/chart" uri="{C3380CC4-5D6E-409C-BE32-E72D297353CC}">
              <c16:uniqueId val="{00000000-CAE5-4849-9BC0-454FCCAA62A0}"/>
            </c:ext>
          </c:extLst>
        </c:ser>
        <c:ser>
          <c:idx val="1"/>
          <c:order val="1"/>
          <c:tx>
            <c:strRef>
              <c:f>Sheet1!$E$2</c:f>
              <c:strCache>
                <c:ptCount val="1"/>
                <c:pt idx="0">
                  <c:v>近畿ツーリスト企業成長率</c:v>
                </c:pt>
              </c:strCache>
            </c:strRef>
          </c:tx>
          <c:spPr>
            <a:ln w="28575" cap="rnd">
              <a:solidFill>
                <a:schemeClr val="accent2"/>
              </a:solidFill>
              <a:round/>
            </a:ln>
            <a:effectLst/>
          </c:spPr>
          <c:marker>
            <c:symbol val="none"/>
          </c:marker>
          <c:cat>
            <c:numRef>
              <c:f>Sheet1!$A$3:$A$162</c:f>
              <c:numCache>
                <c:formatCode>m"月"d"日"yyyy"年"</c:formatCode>
                <c:ptCount val="160"/>
                <c:pt idx="0">
                  <c:v>43836</c:v>
                </c:pt>
                <c:pt idx="1">
                  <c:v>43837</c:v>
                </c:pt>
                <c:pt idx="2">
                  <c:v>43838</c:v>
                </c:pt>
                <c:pt idx="3">
                  <c:v>43839</c:v>
                </c:pt>
                <c:pt idx="4">
                  <c:v>43840</c:v>
                </c:pt>
                <c:pt idx="5">
                  <c:v>43844</c:v>
                </c:pt>
                <c:pt idx="6">
                  <c:v>43845</c:v>
                </c:pt>
                <c:pt idx="7">
                  <c:v>43846</c:v>
                </c:pt>
                <c:pt idx="8">
                  <c:v>43847</c:v>
                </c:pt>
                <c:pt idx="9">
                  <c:v>43850</c:v>
                </c:pt>
                <c:pt idx="10">
                  <c:v>43851</c:v>
                </c:pt>
                <c:pt idx="11">
                  <c:v>43852</c:v>
                </c:pt>
                <c:pt idx="12">
                  <c:v>43853</c:v>
                </c:pt>
                <c:pt idx="13">
                  <c:v>43854</c:v>
                </c:pt>
                <c:pt idx="14">
                  <c:v>43857</c:v>
                </c:pt>
                <c:pt idx="15">
                  <c:v>43858</c:v>
                </c:pt>
                <c:pt idx="16">
                  <c:v>43859</c:v>
                </c:pt>
                <c:pt idx="17">
                  <c:v>43860</c:v>
                </c:pt>
                <c:pt idx="18">
                  <c:v>43861</c:v>
                </c:pt>
                <c:pt idx="19">
                  <c:v>43864</c:v>
                </c:pt>
                <c:pt idx="20">
                  <c:v>43865</c:v>
                </c:pt>
                <c:pt idx="21">
                  <c:v>43866</c:v>
                </c:pt>
                <c:pt idx="22">
                  <c:v>43867</c:v>
                </c:pt>
                <c:pt idx="23">
                  <c:v>43868</c:v>
                </c:pt>
                <c:pt idx="24">
                  <c:v>43871</c:v>
                </c:pt>
                <c:pt idx="25">
                  <c:v>43873</c:v>
                </c:pt>
                <c:pt idx="26">
                  <c:v>43874</c:v>
                </c:pt>
                <c:pt idx="27">
                  <c:v>43875</c:v>
                </c:pt>
                <c:pt idx="28">
                  <c:v>43878</c:v>
                </c:pt>
                <c:pt idx="29">
                  <c:v>43879</c:v>
                </c:pt>
                <c:pt idx="30">
                  <c:v>43880</c:v>
                </c:pt>
                <c:pt idx="31">
                  <c:v>43881</c:v>
                </c:pt>
                <c:pt idx="32">
                  <c:v>43882</c:v>
                </c:pt>
                <c:pt idx="33">
                  <c:v>43886</c:v>
                </c:pt>
                <c:pt idx="34">
                  <c:v>43887</c:v>
                </c:pt>
                <c:pt idx="35">
                  <c:v>43888</c:v>
                </c:pt>
                <c:pt idx="36">
                  <c:v>43889</c:v>
                </c:pt>
                <c:pt idx="37">
                  <c:v>43892</c:v>
                </c:pt>
                <c:pt idx="38">
                  <c:v>43893</c:v>
                </c:pt>
                <c:pt idx="39">
                  <c:v>43894</c:v>
                </c:pt>
                <c:pt idx="40">
                  <c:v>43895</c:v>
                </c:pt>
                <c:pt idx="41">
                  <c:v>43896</c:v>
                </c:pt>
                <c:pt idx="42">
                  <c:v>43899</c:v>
                </c:pt>
                <c:pt idx="43">
                  <c:v>43900</c:v>
                </c:pt>
                <c:pt idx="44">
                  <c:v>43901</c:v>
                </c:pt>
                <c:pt idx="45">
                  <c:v>43902</c:v>
                </c:pt>
                <c:pt idx="46">
                  <c:v>43903</c:v>
                </c:pt>
                <c:pt idx="47">
                  <c:v>43906</c:v>
                </c:pt>
                <c:pt idx="48">
                  <c:v>43907</c:v>
                </c:pt>
                <c:pt idx="49">
                  <c:v>43908</c:v>
                </c:pt>
                <c:pt idx="50">
                  <c:v>43909</c:v>
                </c:pt>
                <c:pt idx="51">
                  <c:v>43913</c:v>
                </c:pt>
                <c:pt idx="52">
                  <c:v>43914</c:v>
                </c:pt>
                <c:pt idx="53">
                  <c:v>43915</c:v>
                </c:pt>
                <c:pt idx="54">
                  <c:v>43916</c:v>
                </c:pt>
                <c:pt idx="55">
                  <c:v>43917</c:v>
                </c:pt>
                <c:pt idx="56">
                  <c:v>43920</c:v>
                </c:pt>
                <c:pt idx="57">
                  <c:v>43921</c:v>
                </c:pt>
                <c:pt idx="58">
                  <c:v>43922</c:v>
                </c:pt>
                <c:pt idx="59">
                  <c:v>43923</c:v>
                </c:pt>
                <c:pt idx="60">
                  <c:v>43924</c:v>
                </c:pt>
                <c:pt idx="61">
                  <c:v>43927</c:v>
                </c:pt>
                <c:pt idx="62">
                  <c:v>43928</c:v>
                </c:pt>
                <c:pt idx="63">
                  <c:v>43929</c:v>
                </c:pt>
                <c:pt idx="64">
                  <c:v>43930</c:v>
                </c:pt>
                <c:pt idx="65">
                  <c:v>43931</c:v>
                </c:pt>
                <c:pt idx="66">
                  <c:v>43934</c:v>
                </c:pt>
                <c:pt idx="67">
                  <c:v>43935</c:v>
                </c:pt>
                <c:pt idx="68">
                  <c:v>43936</c:v>
                </c:pt>
                <c:pt idx="69">
                  <c:v>43937</c:v>
                </c:pt>
                <c:pt idx="70">
                  <c:v>43938</c:v>
                </c:pt>
                <c:pt idx="71">
                  <c:v>43941</c:v>
                </c:pt>
                <c:pt idx="72">
                  <c:v>43942</c:v>
                </c:pt>
                <c:pt idx="73">
                  <c:v>43943</c:v>
                </c:pt>
                <c:pt idx="74">
                  <c:v>43944</c:v>
                </c:pt>
                <c:pt idx="75">
                  <c:v>43945</c:v>
                </c:pt>
                <c:pt idx="76">
                  <c:v>43948</c:v>
                </c:pt>
                <c:pt idx="77">
                  <c:v>43949</c:v>
                </c:pt>
                <c:pt idx="78">
                  <c:v>43951</c:v>
                </c:pt>
                <c:pt idx="79">
                  <c:v>43952</c:v>
                </c:pt>
                <c:pt idx="80">
                  <c:v>43958</c:v>
                </c:pt>
                <c:pt idx="81">
                  <c:v>43959</c:v>
                </c:pt>
                <c:pt idx="82">
                  <c:v>43962</c:v>
                </c:pt>
                <c:pt idx="83">
                  <c:v>43963</c:v>
                </c:pt>
                <c:pt idx="84">
                  <c:v>43964</c:v>
                </c:pt>
                <c:pt idx="85">
                  <c:v>43965</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44007</c:v>
                </c:pt>
                <c:pt idx="116">
                  <c:v>44008</c:v>
                </c:pt>
                <c:pt idx="117">
                  <c:v>44011</c:v>
                </c:pt>
                <c:pt idx="118">
                  <c:v>44012</c:v>
                </c:pt>
                <c:pt idx="119">
                  <c:v>44013</c:v>
                </c:pt>
                <c:pt idx="120">
                  <c:v>44014</c:v>
                </c:pt>
                <c:pt idx="121">
                  <c:v>44015</c:v>
                </c:pt>
                <c:pt idx="122">
                  <c:v>44018</c:v>
                </c:pt>
                <c:pt idx="123">
                  <c:v>44019</c:v>
                </c:pt>
                <c:pt idx="124">
                  <c:v>44020</c:v>
                </c:pt>
                <c:pt idx="125">
                  <c:v>44021</c:v>
                </c:pt>
                <c:pt idx="126">
                  <c:v>44022</c:v>
                </c:pt>
                <c:pt idx="127">
                  <c:v>44025</c:v>
                </c:pt>
                <c:pt idx="128">
                  <c:v>44026</c:v>
                </c:pt>
                <c:pt idx="129">
                  <c:v>44027</c:v>
                </c:pt>
                <c:pt idx="130">
                  <c:v>44028</c:v>
                </c:pt>
                <c:pt idx="131">
                  <c:v>44029</c:v>
                </c:pt>
                <c:pt idx="132">
                  <c:v>44032</c:v>
                </c:pt>
                <c:pt idx="133">
                  <c:v>44033</c:v>
                </c:pt>
                <c:pt idx="134">
                  <c:v>44034</c:v>
                </c:pt>
                <c:pt idx="135">
                  <c:v>44039</c:v>
                </c:pt>
                <c:pt idx="136">
                  <c:v>44040</c:v>
                </c:pt>
                <c:pt idx="137">
                  <c:v>44041</c:v>
                </c:pt>
                <c:pt idx="138">
                  <c:v>44042</c:v>
                </c:pt>
                <c:pt idx="139">
                  <c:v>44043</c:v>
                </c:pt>
                <c:pt idx="140">
                  <c:v>44046</c:v>
                </c:pt>
                <c:pt idx="141">
                  <c:v>44047</c:v>
                </c:pt>
                <c:pt idx="142">
                  <c:v>44048</c:v>
                </c:pt>
                <c:pt idx="143">
                  <c:v>44049</c:v>
                </c:pt>
                <c:pt idx="144">
                  <c:v>44050</c:v>
                </c:pt>
                <c:pt idx="145">
                  <c:v>44054</c:v>
                </c:pt>
                <c:pt idx="146">
                  <c:v>44055</c:v>
                </c:pt>
                <c:pt idx="147">
                  <c:v>44056</c:v>
                </c:pt>
                <c:pt idx="148">
                  <c:v>44057</c:v>
                </c:pt>
                <c:pt idx="149">
                  <c:v>44060</c:v>
                </c:pt>
                <c:pt idx="150">
                  <c:v>44061</c:v>
                </c:pt>
                <c:pt idx="151">
                  <c:v>44062</c:v>
                </c:pt>
                <c:pt idx="152">
                  <c:v>44063</c:v>
                </c:pt>
                <c:pt idx="153">
                  <c:v>44064</c:v>
                </c:pt>
                <c:pt idx="154">
                  <c:v>44067</c:v>
                </c:pt>
                <c:pt idx="155">
                  <c:v>44068</c:v>
                </c:pt>
                <c:pt idx="156">
                  <c:v>44069</c:v>
                </c:pt>
                <c:pt idx="157">
                  <c:v>44070</c:v>
                </c:pt>
                <c:pt idx="158">
                  <c:v>44071</c:v>
                </c:pt>
                <c:pt idx="159">
                  <c:v>44074</c:v>
                </c:pt>
              </c:numCache>
            </c:numRef>
          </c:cat>
          <c:val>
            <c:numRef>
              <c:f>Sheet1!$E$3:$E$162</c:f>
              <c:numCache>
                <c:formatCode>General</c:formatCode>
                <c:ptCount val="160"/>
                <c:pt idx="0">
                  <c:v>0.11347962369881744</c:v>
                </c:pt>
                <c:pt idx="1">
                  <c:v>0.10772988240130252</c:v>
                </c:pt>
                <c:pt idx="2">
                  <c:v>0.11595348542328322</c:v>
                </c:pt>
                <c:pt idx="3">
                  <c:v>0.1052542833805313</c:v>
                </c:pt>
                <c:pt idx="4">
                  <c:v>0.10423786047885257</c:v>
                </c:pt>
                <c:pt idx="5">
                  <c:v>0.10565998752023782</c:v>
                </c:pt>
                <c:pt idx="6">
                  <c:v>0.1075875582771267</c:v>
                </c:pt>
                <c:pt idx="7">
                  <c:v>0.10829036131020524</c:v>
                </c:pt>
                <c:pt idx="8">
                  <c:v>0.10636116720503531</c:v>
                </c:pt>
                <c:pt idx="9">
                  <c:v>0.1059093499636963</c:v>
                </c:pt>
                <c:pt idx="10">
                  <c:v>0.1087545479828617</c:v>
                </c:pt>
                <c:pt idx="11">
                  <c:v>0.10874735583793037</c:v>
                </c:pt>
                <c:pt idx="12">
                  <c:v>0.11371509979515552</c:v>
                </c:pt>
                <c:pt idx="13">
                  <c:v>0.11517993226229696</c:v>
                </c:pt>
                <c:pt idx="14">
                  <c:v>0.12892685950064958</c:v>
                </c:pt>
                <c:pt idx="15">
                  <c:v>0.1296619155382267</c:v>
                </c:pt>
                <c:pt idx="16">
                  <c:v>0.12722751943565444</c:v>
                </c:pt>
                <c:pt idx="17">
                  <c:v>0.13494627066560577</c:v>
                </c:pt>
                <c:pt idx="18">
                  <c:v>0.13201680476301184</c:v>
                </c:pt>
                <c:pt idx="19">
                  <c:v>0.13978833988462042</c:v>
                </c:pt>
                <c:pt idx="20">
                  <c:v>0.13209698398106492</c:v>
                </c:pt>
                <c:pt idx="21">
                  <c:v>0.12878637209904434</c:v>
                </c:pt>
                <c:pt idx="22">
                  <c:v>0.12835954810315481</c:v>
                </c:pt>
                <c:pt idx="23">
                  <c:v>0.12806444560173177</c:v>
                </c:pt>
                <c:pt idx="24">
                  <c:v>0.13536646572794608</c:v>
                </c:pt>
                <c:pt idx="25">
                  <c:v>0.13271226900410785</c:v>
                </c:pt>
                <c:pt idx="26">
                  <c:v>0.13350362925169823</c:v>
                </c:pt>
                <c:pt idx="27">
                  <c:v>0.13832986845346479</c:v>
                </c:pt>
                <c:pt idx="28">
                  <c:v>0.14252646455432719</c:v>
                </c:pt>
                <c:pt idx="29">
                  <c:v>0.14784517872129674</c:v>
                </c:pt>
                <c:pt idx="30">
                  <c:v>0.14931851118151282</c:v>
                </c:pt>
                <c:pt idx="31">
                  <c:v>0.14919626564877869</c:v>
                </c:pt>
                <c:pt idx="32">
                  <c:v>0.15258689307822232</c:v>
                </c:pt>
                <c:pt idx="33">
                  <c:v>0.1780017953665303</c:v>
                </c:pt>
                <c:pt idx="34">
                  <c:v>0.19179594160835181</c:v>
                </c:pt>
                <c:pt idx="35">
                  <c:v>0.21282534491795926</c:v>
                </c:pt>
                <c:pt idx="36">
                  <c:v>0.25501389064139385</c:v>
                </c:pt>
                <c:pt idx="37">
                  <c:v>0.23881774080180632</c:v>
                </c:pt>
                <c:pt idx="38">
                  <c:v>0.23917496957598972</c:v>
                </c:pt>
                <c:pt idx="39">
                  <c:v>0.22495433811278423</c:v>
                </c:pt>
                <c:pt idx="40">
                  <c:v>0.21266869403979707</c:v>
                </c:pt>
                <c:pt idx="41">
                  <c:v>0.24338109854166284</c:v>
                </c:pt>
                <c:pt idx="42">
                  <c:v>0.29000366221983132</c:v>
                </c:pt>
                <c:pt idx="43">
                  <c:v>0.27593938812208008</c:v>
                </c:pt>
                <c:pt idx="44">
                  <c:v>0.29120223492830055</c:v>
                </c:pt>
                <c:pt idx="45">
                  <c:v>0.31083288016777466</c:v>
                </c:pt>
                <c:pt idx="46">
                  <c:v>0.32321790833807285</c:v>
                </c:pt>
                <c:pt idx="47">
                  <c:v>0.34097081686534281</c:v>
                </c:pt>
                <c:pt idx="48">
                  <c:v>0.32702006905754988</c:v>
                </c:pt>
                <c:pt idx="49">
                  <c:v>0.32755064742095763</c:v>
                </c:pt>
                <c:pt idx="50">
                  <c:v>0.33126092222433312</c:v>
                </c:pt>
                <c:pt idx="51">
                  <c:v>0.31833356993640105</c:v>
                </c:pt>
                <c:pt idx="52">
                  <c:v>0.280373155102626</c:v>
                </c:pt>
                <c:pt idx="53">
                  <c:v>0.29123481666900819</c:v>
                </c:pt>
                <c:pt idx="54">
                  <c:v>0.31300520353776834</c:v>
                </c:pt>
                <c:pt idx="55">
                  <c:v>0.31011308368396412</c:v>
                </c:pt>
                <c:pt idx="56">
                  <c:v>0.3237933302572597</c:v>
                </c:pt>
                <c:pt idx="57">
                  <c:v>0.3089711443908516</c:v>
                </c:pt>
                <c:pt idx="58">
                  <c:v>0.31206299774298651</c:v>
                </c:pt>
                <c:pt idx="59">
                  <c:v>0.30806405653135693</c:v>
                </c:pt>
                <c:pt idx="60">
                  <c:v>0.3061452452648592</c:v>
                </c:pt>
                <c:pt idx="61">
                  <c:v>0.28964974810494759</c:v>
                </c:pt>
                <c:pt idx="62">
                  <c:v>0.27655778075427156</c:v>
                </c:pt>
                <c:pt idx="63">
                  <c:v>0.27119179963353368</c:v>
                </c:pt>
                <c:pt idx="64">
                  <c:v>0.26681252521553411</c:v>
                </c:pt>
                <c:pt idx="65">
                  <c:v>0.27901063043267371</c:v>
                </c:pt>
                <c:pt idx="66">
                  <c:v>0.28499040432053352</c:v>
                </c:pt>
                <c:pt idx="67">
                  <c:v>0.26952164074648088</c:v>
                </c:pt>
                <c:pt idx="68">
                  <c:v>0.26634835521306344</c:v>
                </c:pt>
                <c:pt idx="69">
                  <c:v>0.27421216586774588</c:v>
                </c:pt>
                <c:pt idx="70">
                  <c:v>0.26339622938041707</c:v>
                </c:pt>
                <c:pt idx="71">
                  <c:v>0.25715693236000003</c:v>
                </c:pt>
                <c:pt idx="72">
                  <c:v>0.26942670496936283</c:v>
                </c:pt>
                <c:pt idx="73">
                  <c:v>0.2775806444572213</c:v>
                </c:pt>
                <c:pt idx="74">
                  <c:v>0.25957232750400233</c:v>
                </c:pt>
                <c:pt idx="75">
                  <c:v>0.26360637397840347</c:v>
                </c:pt>
                <c:pt idx="76">
                  <c:v>0.25243879276190917</c:v>
                </c:pt>
                <c:pt idx="77">
                  <c:v>0.23766204411667805</c:v>
                </c:pt>
                <c:pt idx="78">
                  <c:v>0.22615719839963888</c:v>
                </c:pt>
                <c:pt idx="79">
                  <c:v>0.25480266733284657</c:v>
                </c:pt>
                <c:pt idx="80">
                  <c:v>0.23691371095399191</c:v>
                </c:pt>
                <c:pt idx="81">
                  <c:v>0.21849320447556009</c:v>
                </c:pt>
                <c:pt idx="82">
                  <c:v>0.19467376888887036</c:v>
                </c:pt>
                <c:pt idx="83">
                  <c:v>0.19823463423267537</c:v>
                </c:pt>
                <c:pt idx="84">
                  <c:v>0.20455436775013572</c:v>
                </c:pt>
                <c:pt idx="85">
                  <c:v>0.22091394171313827</c:v>
                </c:pt>
                <c:pt idx="86">
                  <c:v>0.22286538164399045</c:v>
                </c:pt>
                <c:pt idx="87">
                  <c:v>0.21536147867523231</c:v>
                </c:pt>
                <c:pt idx="88">
                  <c:v>0.19948925009720073</c:v>
                </c:pt>
                <c:pt idx="89">
                  <c:v>0.1960492284334078</c:v>
                </c:pt>
                <c:pt idx="90">
                  <c:v>0.19341128573711178</c:v>
                </c:pt>
                <c:pt idx="91">
                  <c:v>0.19407708240596394</c:v>
                </c:pt>
                <c:pt idx="92">
                  <c:v>0.17318751650905778</c:v>
                </c:pt>
                <c:pt idx="93">
                  <c:v>0.16683049500005959</c:v>
                </c:pt>
                <c:pt idx="94">
                  <c:v>0.1706525710671008</c:v>
                </c:pt>
                <c:pt idx="95">
                  <c:v>0.17299981065246142</c:v>
                </c:pt>
                <c:pt idx="96">
                  <c:v>0.17102759991244451</c:v>
                </c:pt>
                <c:pt idx="97">
                  <c:v>0.17405762533136668</c:v>
                </c:pt>
                <c:pt idx="98">
                  <c:v>0.17217823641678429</c:v>
                </c:pt>
                <c:pt idx="99">
                  <c:v>0.17518392913810465</c:v>
                </c:pt>
                <c:pt idx="100">
                  <c:v>0.17557974132918824</c:v>
                </c:pt>
                <c:pt idx="101">
                  <c:v>0.17011645289037233</c:v>
                </c:pt>
                <c:pt idx="102">
                  <c:v>0.16773952291896957</c:v>
                </c:pt>
                <c:pt idx="103">
                  <c:v>0.17095124454871638</c:v>
                </c:pt>
                <c:pt idx="104">
                  <c:v>0.17838016599834375</c:v>
                </c:pt>
                <c:pt idx="105">
                  <c:v>0.19760408347533917</c:v>
                </c:pt>
                <c:pt idx="106">
                  <c:v>0.20437476532281298</c:v>
                </c:pt>
                <c:pt idx="107">
                  <c:v>0.23347504765859303</c:v>
                </c:pt>
                <c:pt idx="108">
                  <c:v>0.207247378941331</c:v>
                </c:pt>
                <c:pt idx="109">
                  <c:v>0.20817014670040959</c:v>
                </c:pt>
                <c:pt idx="110">
                  <c:v>0.20964590880805337</c:v>
                </c:pt>
                <c:pt idx="111">
                  <c:v>0.19467479609908575</c:v>
                </c:pt>
                <c:pt idx="112">
                  <c:v>0.19444545544188338</c:v>
                </c:pt>
                <c:pt idx="113">
                  <c:v>0.18931905273533886</c:v>
                </c:pt>
                <c:pt idx="114">
                  <c:v>0.18914669363157594</c:v>
                </c:pt>
                <c:pt idx="115">
                  <c:v>0.19921718068230826</c:v>
                </c:pt>
                <c:pt idx="116">
                  <c:v>0.19730982951121642</c:v>
                </c:pt>
                <c:pt idx="117">
                  <c:v>0.2159424535919561</c:v>
                </c:pt>
                <c:pt idx="118">
                  <c:v>0.20587188063428913</c:v>
                </c:pt>
                <c:pt idx="119">
                  <c:v>0.20684520666577563</c:v>
                </c:pt>
                <c:pt idx="120">
                  <c:v>0.20045281194347894</c:v>
                </c:pt>
                <c:pt idx="121">
                  <c:v>0.19333157107308283</c:v>
                </c:pt>
                <c:pt idx="122">
                  <c:v>0.18331950432037877</c:v>
                </c:pt>
                <c:pt idx="123">
                  <c:v>0.18803992544423426</c:v>
                </c:pt>
                <c:pt idx="124">
                  <c:v>0.1943644965211925</c:v>
                </c:pt>
                <c:pt idx="125">
                  <c:v>0.20179739112848794</c:v>
                </c:pt>
                <c:pt idx="126">
                  <c:v>0.19042493834085072</c:v>
                </c:pt>
                <c:pt idx="127">
                  <c:v>0.19285067523649713</c:v>
                </c:pt>
                <c:pt idx="128">
                  <c:v>0.20245423605588406</c:v>
                </c:pt>
                <c:pt idx="129">
                  <c:v>0.1922662652850248</c:v>
                </c:pt>
                <c:pt idx="130">
                  <c:v>0.19565285342850372</c:v>
                </c:pt>
                <c:pt idx="131">
                  <c:v>0.1950854258480556</c:v>
                </c:pt>
                <c:pt idx="132">
                  <c:v>0.20206321771298774</c:v>
                </c:pt>
                <c:pt idx="133">
                  <c:v>0.19224627021121954</c:v>
                </c:pt>
                <c:pt idx="134">
                  <c:v>0.19226639797692904</c:v>
                </c:pt>
                <c:pt idx="135">
                  <c:v>0.19947403298953104</c:v>
                </c:pt>
                <c:pt idx="136">
                  <c:v>0.2032742278882409</c:v>
                </c:pt>
                <c:pt idx="137">
                  <c:v>0.21741943236897932</c:v>
                </c:pt>
                <c:pt idx="138">
                  <c:v>0.22380671379681619</c:v>
                </c:pt>
                <c:pt idx="139">
                  <c:v>0.24092840305533963</c:v>
                </c:pt>
                <c:pt idx="140">
                  <c:v>0.23881121823428286</c:v>
                </c:pt>
                <c:pt idx="141">
                  <c:v>0.22370757097033681</c:v>
                </c:pt>
                <c:pt idx="142">
                  <c:v>0.23083297145759163</c:v>
                </c:pt>
                <c:pt idx="143">
                  <c:v>0.23642710586727983</c:v>
                </c:pt>
                <c:pt idx="144">
                  <c:v>0.23311072356964163</c:v>
                </c:pt>
                <c:pt idx="145">
                  <c:v>0.22645899406326142</c:v>
                </c:pt>
                <c:pt idx="146">
                  <c:v>0.21393202183228452</c:v>
                </c:pt>
                <c:pt idx="147">
                  <c:v>0.21636839273249459</c:v>
                </c:pt>
                <c:pt idx="148">
                  <c:v>0.21509127838072126</c:v>
                </c:pt>
                <c:pt idx="149">
                  <c:v>0.21613809877001783</c:v>
                </c:pt>
                <c:pt idx="150">
                  <c:v>0.21838516610177502</c:v>
                </c:pt>
                <c:pt idx="151">
                  <c:v>0.2126746454023058</c:v>
                </c:pt>
                <c:pt idx="152">
                  <c:v>0.21490504445459113</c:v>
                </c:pt>
                <c:pt idx="153">
                  <c:v>0.20673899087765477</c:v>
                </c:pt>
                <c:pt idx="154">
                  <c:v>0.21019732415313946</c:v>
                </c:pt>
                <c:pt idx="155">
                  <c:v>0.20091656574441433</c:v>
                </c:pt>
                <c:pt idx="156">
                  <c:v>0.18954622284636685</c:v>
                </c:pt>
                <c:pt idx="157">
                  <c:v>0.18054625024077114</c:v>
                </c:pt>
                <c:pt idx="158">
                  <c:v>0.19706540107977941</c:v>
                </c:pt>
                <c:pt idx="159">
                  <c:v>0.1827922621130339</c:v>
                </c:pt>
              </c:numCache>
            </c:numRef>
          </c:val>
          <c:smooth val="0"/>
          <c:extLst>
            <c:ext xmlns:c16="http://schemas.microsoft.com/office/drawing/2014/chart" uri="{C3380CC4-5D6E-409C-BE32-E72D297353CC}">
              <c16:uniqueId val="{00000001-CAE5-4849-9BC0-454FCCAA62A0}"/>
            </c:ext>
          </c:extLst>
        </c:ser>
        <c:dLbls>
          <c:showLegendKey val="0"/>
          <c:showVal val="0"/>
          <c:showCatName val="0"/>
          <c:showSerName val="0"/>
          <c:showPercent val="0"/>
          <c:showBubbleSize val="0"/>
        </c:dLbls>
        <c:smooth val="0"/>
        <c:axId val="629718896"/>
        <c:axId val="629716928"/>
      </c:lineChart>
      <c:dateAx>
        <c:axId val="629718896"/>
        <c:scaling>
          <c:orientation val="minMax"/>
        </c:scaling>
        <c:delete val="0"/>
        <c:axPos val="b"/>
        <c:numFmt formatCode="m&quot;月&quot;d&quot;日&quot;yyyy&quot;年&quot;"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29716928"/>
        <c:crosses val="autoZero"/>
        <c:auto val="1"/>
        <c:lblOffset val="100"/>
        <c:baseTimeUnit val="days"/>
      </c:dateAx>
      <c:valAx>
        <c:axId val="629716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29718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AF84D898-3514-4C55-80FC-2DF3FDC324AF}" type="datetimeFigureOut">
              <a:rPr kumimoji="1" lang="ja-JP" altLang="en-US" smtClean="0"/>
              <a:t>2021/1/31</a:t>
            </a:fld>
            <a:endParaRPr kumimoji="1" lang="ja-JP" altLang="en-US"/>
          </a:p>
        </p:txBody>
      </p:sp>
      <p:sp>
        <p:nvSpPr>
          <p:cNvPr id="4" name="スライド イメージ プレースホルダー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ja-JP" altLang="en-US"/>
          </a:p>
        </p:txBody>
      </p:sp>
      <p:sp>
        <p:nvSpPr>
          <p:cNvPr id="5" name="ノート プレースホルダー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5A4FA8D3-5F29-4F97-B6D7-CBC05F73DABF}" type="slidenum">
              <a:rPr kumimoji="1" lang="ja-JP" altLang="en-US" smtClean="0"/>
              <a:t>‹#›</a:t>
            </a:fld>
            <a:endParaRPr kumimoji="1" lang="ja-JP" altLang="en-US"/>
          </a:p>
        </p:txBody>
      </p:sp>
    </p:spTree>
    <p:extLst>
      <p:ext uri="{BB962C8B-B14F-4D97-AF65-F5344CB8AC3E}">
        <p14:creationId xmlns:p14="http://schemas.microsoft.com/office/powerpoint/2010/main" val="30299432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AE0243-58D7-478F-A78F-1296729C42E7}" type="slidenum">
              <a:rPr kumimoji="1" lang="ja-JP" altLang="en-US" smtClean="0"/>
              <a:t>45</a:t>
            </a:fld>
            <a:endParaRPr kumimoji="1" lang="ja-JP" altLang="en-US"/>
          </a:p>
        </p:txBody>
      </p:sp>
    </p:spTree>
    <p:extLst>
      <p:ext uri="{BB962C8B-B14F-4D97-AF65-F5344CB8AC3E}">
        <p14:creationId xmlns:p14="http://schemas.microsoft.com/office/powerpoint/2010/main" val="3981980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AE0243-58D7-478F-A78F-1296729C42E7}" type="slidenum">
              <a:rPr kumimoji="1" lang="ja-JP" altLang="en-US" smtClean="0"/>
              <a:t>56</a:t>
            </a:fld>
            <a:endParaRPr kumimoji="1" lang="ja-JP" altLang="en-US"/>
          </a:p>
        </p:txBody>
      </p:sp>
    </p:spTree>
    <p:extLst>
      <p:ext uri="{BB962C8B-B14F-4D97-AF65-F5344CB8AC3E}">
        <p14:creationId xmlns:p14="http://schemas.microsoft.com/office/powerpoint/2010/main" val="233552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AE0243-58D7-478F-A78F-1296729C42E7}" type="slidenum">
              <a:rPr kumimoji="1" lang="ja-JP" altLang="en-US" smtClean="0"/>
              <a:t>58</a:t>
            </a:fld>
            <a:endParaRPr kumimoji="1" lang="ja-JP" altLang="en-US"/>
          </a:p>
        </p:txBody>
      </p:sp>
    </p:spTree>
    <p:extLst>
      <p:ext uri="{BB962C8B-B14F-4D97-AF65-F5344CB8AC3E}">
        <p14:creationId xmlns:p14="http://schemas.microsoft.com/office/powerpoint/2010/main" val="1405385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8D10574-9975-44F8-B168-0D8A85D8D3DD}" type="datetimeFigureOut">
              <a:rPr kumimoji="1" lang="ja-JP" altLang="en-US" smtClean="0"/>
              <a:t>2021/1/31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1B4D41C-0930-4DE0-B703-8B5D081483AA}" type="slidenum">
              <a:rPr kumimoji="1" lang="ja-JP" altLang="en-US" smtClean="0"/>
              <a:t>‹#›</a:t>
            </a:fld>
            <a:endParaRPr kumimoji="1" lang="ja-JP" altLang="en-US"/>
          </a:p>
        </p:txBody>
      </p:sp>
    </p:spTree>
    <p:extLst>
      <p:ext uri="{BB962C8B-B14F-4D97-AF65-F5344CB8AC3E}">
        <p14:creationId xmlns:p14="http://schemas.microsoft.com/office/powerpoint/2010/main" val="536938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8D10574-9975-44F8-B168-0D8A85D8D3DD}" type="datetimeFigureOut">
              <a:rPr kumimoji="1" lang="ja-JP" altLang="en-US" smtClean="0"/>
              <a:t>2021/1/31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1B4D41C-0930-4DE0-B703-8B5D081483AA}" type="slidenum">
              <a:rPr kumimoji="1" lang="ja-JP" altLang="en-US" smtClean="0"/>
              <a:t>‹#›</a:t>
            </a:fld>
            <a:endParaRPr kumimoji="1" lang="ja-JP" altLang="en-US"/>
          </a:p>
        </p:txBody>
      </p:sp>
    </p:spTree>
    <p:extLst>
      <p:ext uri="{BB962C8B-B14F-4D97-AF65-F5344CB8AC3E}">
        <p14:creationId xmlns:p14="http://schemas.microsoft.com/office/powerpoint/2010/main" val="4030501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8D10574-9975-44F8-B168-0D8A85D8D3DD}" type="datetimeFigureOut">
              <a:rPr kumimoji="1" lang="ja-JP" altLang="en-US" smtClean="0"/>
              <a:t>2021/1/31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1B4D41C-0930-4DE0-B703-8B5D081483AA}" type="slidenum">
              <a:rPr kumimoji="1" lang="ja-JP" altLang="en-US" smtClean="0"/>
              <a:t>‹#›</a:t>
            </a:fld>
            <a:endParaRPr kumimoji="1" lang="ja-JP"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86101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18D10574-9975-44F8-B168-0D8A85D8D3DD}" type="datetimeFigureOut">
              <a:rPr kumimoji="1" lang="ja-JP" altLang="en-US" smtClean="0"/>
              <a:t>2021/1/31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1B4D41C-0930-4DE0-B703-8B5D081483AA}" type="slidenum">
              <a:rPr kumimoji="1" lang="ja-JP" altLang="en-US" smtClean="0"/>
              <a:t>‹#›</a:t>
            </a:fld>
            <a:endParaRPr kumimoji="1" lang="ja-JP" altLang="en-US"/>
          </a:p>
        </p:txBody>
      </p:sp>
    </p:spTree>
    <p:extLst>
      <p:ext uri="{BB962C8B-B14F-4D97-AF65-F5344CB8AC3E}">
        <p14:creationId xmlns:p14="http://schemas.microsoft.com/office/powerpoint/2010/main" val="1880636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18D10574-9975-44F8-B168-0D8A85D8D3DD}" type="datetimeFigureOut">
              <a:rPr kumimoji="1" lang="ja-JP" altLang="en-US" smtClean="0"/>
              <a:t>2021/1/31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1B4D41C-0930-4DE0-B703-8B5D081483AA}" type="slidenum">
              <a:rPr kumimoji="1" lang="ja-JP" altLang="en-US" smtClean="0"/>
              <a:t>‹#›</a:t>
            </a:fld>
            <a:endParaRPr kumimoji="1" lang="ja-JP"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62562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18D10574-9975-44F8-B168-0D8A85D8D3DD}" type="datetimeFigureOut">
              <a:rPr kumimoji="1" lang="ja-JP" altLang="en-US" smtClean="0"/>
              <a:t>2021/1/31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1B4D41C-0930-4DE0-B703-8B5D081483AA}" type="slidenum">
              <a:rPr kumimoji="1" lang="ja-JP" altLang="en-US" smtClean="0"/>
              <a:t>‹#›</a:t>
            </a:fld>
            <a:endParaRPr kumimoji="1" lang="ja-JP" altLang="en-US"/>
          </a:p>
        </p:txBody>
      </p:sp>
    </p:spTree>
    <p:extLst>
      <p:ext uri="{BB962C8B-B14F-4D97-AF65-F5344CB8AC3E}">
        <p14:creationId xmlns:p14="http://schemas.microsoft.com/office/powerpoint/2010/main" val="1552688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D10574-9975-44F8-B168-0D8A85D8D3DD}" type="datetimeFigureOut">
              <a:rPr kumimoji="1" lang="ja-JP" altLang="en-US" smtClean="0"/>
              <a:t>2021/1/31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1B4D41C-0930-4DE0-B703-8B5D081483AA}" type="slidenum">
              <a:rPr kumimoji="1" lang="ja-JP" altLang="en-US" smtClean="0"/>
              <a:t>‹#›</a:t>
            </a:fld>
            <a:endParaRPr kumimoji="1" lang="ja-JP" altLang="en-US"/>
          </a:p>
        </p:txBody>
      </p:sp>
    </p:spTree>
    <p:extLst>
      <p:ext uri="{BB962C8B-B14F-4D97-AF65-F5344CB8AC3E}">
        <p14:creationId xmlns:p14="http://schemas.microsoft.com/office/powerpoint/2010/main" val="184267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D10574-9975-44F8-B168-0D8A85D8D3DD}" type="datetimeFigureOut">
              <a:rPr kumimoji="1" lang="ja-JP" altLang="en-US" smtClean="0"/>
              <a:t>2021/1/31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1B4D41C-0930-4DE0-B703-8B5D081483AA}" type="slidenum">
              <a:rPr kumimoji="1" lang="ja-JP" altLang="en-US" smtClean="0"/>
              <a:t>‹#›</a:t>
            </a:fld>
            <a:endParaRPr kumimoji="1" lang="ja-JP" altLang="en-US"/>
          </a:p>
        </p:txBody>
      </p:sp>
    </p:spTree>
    <p:extLst>
      <p:ext uri="{BB962C8B-B14F-4D97-AF65-F5344CB8AC3E}">
        <p14:creationId xmlns:p14="http://schemas.microsoft.com/office/powerpoint/2010/main" val="163803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47DB7B6-753A-4CBD-8969-74FAEC35618F}" type="datetimeFigureOut">
              <a:rPr kumimoji="1" lang="ja-JP" altLang="en-US" smtClean="0"/>
              <a:t>2021/1/31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937C7F2-465B-418B-8DBB-4F4444CEFB47}" type="slidenum">
              <a:rPr kumimoji="1" lang="ja-JP" altLang="en-US" smtClean="0"/>
              <a:t>‹#›</a:t>
            </a:fld>
            <a:endParaRPr kumimoji="1" lang="ja-JP" altLang="en-US"/>
          </a:p>
        </p:txBody>
      </p:sp>
    </p:spTree>
    <p:extLst>
      <p:ext uri="{BB962C8B-B14F-4D97-AF65-F5344CB8AC3E}">
        <p14:creationId xmlns:p14="http://schemas.microsoft.com/office/powerpoint/2010/main" val="1244547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Date Placeholder 2"/>
          <p:cNvSpPr>
            <a:spLocks noGrp="1"/>
          </p:cNvSpPr>
          <p:nvPr>
            <p:ph type="dt" sz="half" idx="10"/>
          </p:nvPr>
        </p:nvSpPr>
        <p:spPr/>
        <p:txBody>
          <a:bodyPr/>
          <a:lstStyle/>
          <a:p>
            <a:fld id="{747DB7B6-753A-4CBD-8969-74FAEC35618F}" type="datetimeFigureOut">
              <a:rPr kumimoji="1" lang="ja-JP" altLang="en-US" smtClean="0"/>
              <a:t>2021/1/31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937C7F2-465B-418B-8DBB-4F4444CEFB47}" type="slidenum">
              <a:rPr kumimoji="1" lang="ja-JP" altLang="en-US" smtClean="0"/>
              <a:t>‹#›</a:t>
            </a:fld>
            <a:endParaRPr kumimoji="1" lang="ja-JP" altLang="en-US"/>
          </a:p>
        </p:txBody>
      </p:sp>
    </p:spTree>
    <p:extLst>
      <p:ext uri="{BB962C8B-B14F-4D97-AF65-F5344CB8AC3E}">
        <p14:creationId xmlns:p14="http://schemas.microsoft.com/office/powerpoint/2010/main" val="673016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7DB7B6-753A-4CBD-8969-74FAEC35618F}" type="datetimeFigureOut">
              <a:rPr kumimoji="1" lang="ja-JP" altLang="en-US" smtClean="0"/>
              <a:t>2021/1/31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937C7F2-465B-418B-8DBB-4F4444CEFB47}" type="slidenum">
              <a:rPr kumimoji="1" lang="ja-JP" altLang="en-US" smtClean="0"/>
              <a:t>‹#›</a:t>
            </a:fld>
            <a:endParaRPr kumimoji="1" lang="ja-JP" altLang="en-US"/>
          </a:p>
        </p:txBody>
      </p:sp>
    </p:spTree>
    <p:extLst>
      <p:ext uri="{BB962C8B-B14F-4D97-AF65-F5344CB8AC3E}">
        <p14:creationId xmlns:p14="http://schemas.microsoft.com/office/powerpoint/2010/main" val="3358516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D10574-9975-44F8-B168-0D8A85D8D3DD}" type="datetimeFigureOut">
              <a:rPr kumimoji="1" lang="ja-JP" altLang="en-US" smtClean="0"/>
              <a:t>2021/1/31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1B4D41C-0930-4DE0-B703-8B5D081483AA}" type="slidenum">
              <a:rPr kumimoji="1" lang="ja-JP" altLang="en-US" smtClean="0"/>
              <a:t>‹#›</a:t>
            </a:fld>
            <a:endParaRPr kumimoji="1" lang="ja-JP" altLang="en-US"/>
          </a:p>
        </p:txBody>
      </p:sp>
    </p:spTree>
    <p:extLst>
      <p:ext uri="{BB962C8B-B14F-4D97-AF65-F5344CB8AC3E}">
        <p14:creationId xmlns:p14="http://schemas.microsoft.com/office/powerpoint/2010/main" val="1323035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8D10574-9975-44F8-B168-0D8A85D8D3DD}" type="datetimeFigureOut">
              <a:rPr kumimoji="1" lang="ja-JP" altLang="en-US" smtClean="0"/>
              <a:t>2021/1/31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1B4D41C-0930-4DE0-B703-8B5D081483AA}" type="slidenum">
              <a:rPr kumimoji="1" lang="ja-JP" altLang="en-US" smtClean="0"/>
              <a:t>‹#›</a:t>
            </a:fld>
            <a:endParaRPr kumimoji="1" lang="ja-JP" altLang="en-US"/>
          </a:p>
        </p:txBody>
      </p:sp>
    </p:spTree>
    <p:extLst>
      <p:ext uri="{BB962C8B-B14F-4D97-AF65-F5344CB8AC3E}">
        <p14:creationId xmlns:p14="http://schemas.microsoft.com/office/powerpoint/2010/main" val="277722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8D10574-9975-44F8-B168-0D8A85D8D3DD}" type="datetimeFigureOut">
              <a:rPr kumimoji="1" lang="ja-JP" altLang="en-US" smtClean="0"/>
              <a:t>2021/1/31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1B4D41C-0930-4DE0-B703-8B5D081483AA}" type="slidenum">
              <a:rPr kumimoji="1" lang="ja-JP" altLang="en-US" smtClean="0"/>
              <a:t>‹#›</a:t>
            </a:fld>
            <a:endParaRPr kumimoji="1" lang="ja-JP" altLang="en-US"/>
          </a:p>
        </p:txBody>
      </p:sp>
    </p:spTree>
    <p:extLst>
      <p:ext uri="{BB962C8B-B14F-4D97-AF65-F5344CB8AC3E}">
        <p14:creationId xmlns:p14="http://schemas.microsoft.com/office/powerpoint/2010/main" val="3735010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8D10574-9975-44F8-B168-0D8A85D8D3DD}" type="datetimeFigureOut">
              <a:rPr kumimoji="1" lang="ja-JP" altLang="en-US" smtClean="0"/>
              <a:t>2021/1/31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1B4D41C-0930-4DE0-B703-8B5D081483AA}" type="slidenum">
              <a:rPr kumimoji="1" lang="ja-JP" altLang="en-US" smtClean="0"/>
              <a:t>‹#›</a:t>
            </a:fld>
            <a:endParaRPr kumimoji="1" lang="ja-JP" altLang="en-US"/>
          </a:p>
        </p:txBody>
      </p:sp>
    </p:spTree>
    <p:extLst>
      <p:ext uri="{BB962C8B-B14F-4D97-AF65-F5344CB8AC3E}">
        <p14:creationId xmlns:p14="http://schemas.microsoft.com/office/powerpoint/2010/main" val="2816140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8D10574-9975-44F8-B168-0D8A85D8D3DD}" type="datetimeFigureOut">
              <a:rPr kumimoji="1" lang="ja-JP" altLang="en-US" smtClean="0"/>
              <a:t>2021/1/31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1B4D41C-0930-4DE0-B703-8B5D081483AA}" type="slidenum">
              <a:rPr kumimoji="1" lang="ja-JP" altLang="en-US" smtClean="0"/>
              <a:t>‹#›</a:t>
            </a:fld>
            <a:endParaRPr kumimoji="1" lang="ja-JP" altLang="en-US"/>
          </a:p>
        </p:txBody>
      </p:sp>
    </p:spTree>
    <p:extLst>
      <p:ext uri="{BB962C8B-B14F-4D97-AF65-F5344CB8AC3E}">
        <p14:creationId xmlns:p14="http://schemas.microsoft.com/office/powerpoint/2010/main" val="555578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10574-9975-44F8-B168-0D8A85D8D3DD}" type="datetimeFigureOut">
              <a:rPr kumimoji="1" lang="ja-JP" altLang="en-US" smtClean="0"/>
              <a:t>2021/1/31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1B4D41C-0930-4DE0-B703-8B5D081483AA}" type="slidenum">
              <a:rPr kumimoji="1" lang="ja-JP" altLang="en-US" smtClean="0"/>
              <a:t>‹#›</a:t>
            </a:fld>
            <a:endParaRPr kumimoji="1" lang="ja-JP" altLang="en-US"/>
          </a:p>
        </p:txBody>
      </p:sp>
    </p:spTree>
    <p:extLst>
      <p:ext uri="{BB962C8B-B14F-4D97-AF65-F5344CB8AC3E}">
        <p14:creationId xmlns:p14="http://schemas.microsoft.com/office/powerpoint/2010/main" val="854116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ja-JP" altLang="en-US"/>
              <a:t>マスター タイトルの書式設定</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8D10574-9975-44F8-B168-0D8A85D8D3DD}" type="datetimeFigureOut">
              <a:rPr kumimoji="1" lang="ja-JP" altLang="en-US" smtClean="0"/>
              <a:t>2021/1/31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1B4D41C-0930-4DE0-B703-8B5D081483AA}" type="slidenum">
              <a:rPr kumimoji="1" lang="ja-JP" altLang="en-US" smtClean="0"/>
              <a:t>‹#›</a:t>
            </a:fld>
            <a:endParaRPr kumimoji="1" lang="ja-JP" altLang="en-US"/>
          </a:p>
        </p:txBody>
      </p:sp>
    </p:spTree>
    <p:extLst>
      <p:ext uri="{BB962C8B-B14F-4D97-AF65-F5344CB8AC3E}">
        <p14:creationId xmlns:p14="http://schemas.microsoft.com/office/powerpoint/2010/main" val="2063387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8D10574-9975-44F8-B168-0D8A85D8D3DD}" type="datetimeFigureOut">
              <a:rPr kumimoji="1" lang="ja-JP" altLang="en-US" smtClean="0"/>
              <a:t>2021/1/31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1B4D41C-0930-4DE0-B703-8B5D081483AA}" type="slidenum">
              <a:rPr kumimoji="1" lang="ja-JP" altLang="en-US" smtClean="0"/>
              <a:t>‹#›</a:t>
            </a:fld>
            <a:endParaRPr kumimoji="1" lang="ja-JP" altLang="en-US"/>
          </a:p>
        </p:txBody>
      </p:sp>
    </p:spTree>
    <p:extLst>
      <p:ext uri="{BB962C8B-B14F-4D97-AF65-F5344CB8AC3E}">
        <p14:creationId xmlns:p14="http://schemas.microsoft.com/office/powerpoint/2010/main" val="2576916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8D10574-9975-44F8-B168-0D8A85D8D3DD}" type="datetimeFigureOut">
              <a:rPr kumimoji="1" lang="ja-JP" altLang="en-US" smtClean="0"/>
              <a:t>2021/1/31</a:t>
            </a:fld>
            <a:endParaRPr kumimoji="1" lang="ja-JP"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1B4D41C-0930-4DE0-B703-8B5D081483AA}" type="slidenum">
              <a:rPr kumimoji="1" lang="ja-JP" altLang="en-US" smtClean="0"/>
              <a:t>‹#›</a:t>
            </a:fld>
            <a:endParaRPr kumimoji="1" lang="ja-JP" altLang="en-US"/>
          </a:p>
        </p:txBody>
      </p:sp>
    </p:spTree>
    <p:extLst>
      <p:ext uri="{BB962C8B-B14F-4D97-AF65-F5344CB8AC3E}">
        <p14:creationId xmlns:p14="http://schemas.microsoft.com/office/powerpoint/2010/main" val="2198225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47DB7B6-753A-4CBD-8969-74FAEC35618F}" type="datetimeFigureOut">
              <a:rPr kumimoji="1" lang="ja-JP" altLang="en-US" smtClean="0"/>
              <a:t>2021/1/31</a:t>
            </a:fld>
            <a:endParaRPr kumimoji="1" lang="ja-JP"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937C7F2-465B-418B-8DBB-4F4444CEFB47}" type="slidenum">
              <a:rPr kumimoji="1" lang="ja-JP" altLang="en-US" smtClean="0"/>
              <a:t>‹#›</a:t>
            </a:fld>
            <a:endParaRPr kumimoji="1" lang="ja-JP" altLang="en-US"/>
          </a:p>
        </p:txBody>
      </p:sp>
    </p:spTree>
    <p:extLst>
      <p:ext uri="{BB962C8B-B14F-4D97-AF65-F5344CB8AC3E}">
        <p14:creationId xmlns:p14="http://schemas.microsoft.com/office/powerpoint/2010/main" val="3164898456"/>
      </p:ext>
    </p:extLst>
  </p:cSld>
  <p:clrMap bg1="lt1" tx1="dk1" bg2="lt2" tx2="dk2" accent1="accent1" accent2="accent2" accent3="accent3" accent4="accent4" accent5="accent5" accent6="accent6" hlink="hlink" folHlink="folHlink"/>
  <p:sldLayoutIdLst>
    <p:sldLayoutId id="2147483716" r:id="rId1"/>
    <p:sldLayoutId id="2147483720" r:id="rId2"/>
    <p:sldLayoutId id="2147483721" r:id="rId3"/>
  </p:sldLayoutIdLst>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0.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 Id="rId4" Type="http://schemas.openxmlformats.org/officeDocument/2006/relationships/hyperlink" Target="https://ja.wikipedia.org/wiki/%E6%AD%A3%E8%A6%8F%E5%88%86%E5%B8%83" TargetMode="External"/></Relationships>
</file>

<file path=ppt/slides/_rels/slide5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hyperlink" Target="https://www.jal.com/ja/investor/" TargetMode="External"/><Relationship Id="rId2" Type="http://schemas.openxmlformats.org/officeDocument/2006/relationships/hyperlink" Target="https://finance.yahoo.co.jp/" TargetMode="External"/><Relationship Id="rId1" Type="http://schemas.openxmlformats.org/officeDocument/2006/relationships/slideLayout" Target="../slideLayouts/slideLayout6.xml"/><Relationship Id="rId6" Type="http://schemas.openxmlformats.org/officeDocument/2006/relationships/hyperlink" Target="https://www.kntcthd.co.jp/ir/" TargetMode="External"/><Relationship Id="rId5" Type="http://schemas.openxmlformats.org/officeDocument/2006/relationships/hyperlink" Target="https://www.his.co.jp/ir/" TargetMode="External"/><Relationship Id="rId4" Type="http://schemas.openxmlformats.org/officeDocument/2006/relationships/hyperlink" Target="https://www.ana.co.jp/group/investors/irdata/"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www.idc-otsuka.jp/company/ir/ir.html" TargetMode="External"/><Relationship Id="rId2" Type="http://schemas.openxmlformats.org/officeDocument/2006/relationships/hyperlink" Target="https://www.nitorihd.co.jp/ir/library/" TargetMode="External"/><Relationship Id="rId1" Type="http://schemas.openxmlformats.org/officeDocument/2006/relationships/slideLayout" Target="../slideLayouts/slideLayout6.xml"/><Relationship Id="rId6" Type="http://schemas.openxmlformats.org/officeDocument/2006/relationships/hyperlink" Target="https://www.nissan-global.com/JP/IR/LIBRARY/YEARS/" TargetMode="External"/><Relationship Id="rId5" Type="http://schemas.openxmlformats.org/officeDocument/2006/relationships/hyperlink" Target="https://www.honda.co.jp/investors/library.html" TargetMode="External"/><Relationship Id="rId4" Type="http://schemas.openxmlformats.org/officeDocument/2006/relationships/hyperlink" Target="https://global.toyota/jp/ir/library/"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www.westjr.co.jp/company/ir/" TargetMode="External"/><Relationship Id="rId7" Type="http://schemas.openxmlformats.org/officeDocument/2006/relationships/hyperlink" Target="http://www.jada.or.jp/data/year/y-r-hanbai/y-r-all/" TargetMode="External"/><Relationship Id="rId2" Type="http://schemas.openxmlformats.org/officeDocument/2006/relationships/hyperlink" Target="https://www.jreast.co.jp/company/" TargetMode="External"/><Relationship Id="rId1" Type="http://schemas.openxmlformats.org/officeDocument/2006/relationships/slideLayout" Target="../slideLayouts/slideLayout6.xml"/><Relationship Id="rId6" Type="http://schemas.openxmlformats.org/officeDocument/2006/relationships/hyperlink" Target="https://stock-marketdata.com/motor-vehicle-sales-usa.html#SEC9" TargetMode="External"/><Relationship Id="rId5" Type="http://schemas.openxmlformats.org/officeDocument/2006/relationships/hyperlink" Target="https://www.acea.be/" TargetMode="External"/><Relationship Id="rId4" Type="http://schemas.openxmlformats.org/officeDocument/2006/relationships/hyperlink" Target="https://company.jr-central.co.jp/"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jnto.go.jp/jpn/statistics/data_info_listing/index.html" TargetMode="External"/><Relationship Id="rId2" Type="http://schemas.openxmlformats.org/officeDocument/2006/relationships/hyperlink" Target="http://www.caam.org.cn/tjsj" TargetMode="External"/><Relationship Id="rId1" Type="http://schemas.openxmlformats.org/officeDocument/2006/relationships/slideLayout" Target="../slideLayouts/slideLayout6.xml"/><Relationship Id="rId4" Type="http://schemas.openxmlformats.org/officeDocument/2006/relationships/hyperlink" Target="http://t21.nikkei.co.jp/g3/CMN0F11.do"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001636-E3E2-4760-A540-5AE1738B352A}"/>
              </a:ext>
            </a:extLst>
          </p:cNvPr>
          <p:cNvSpPr>
            <a:spLocks noGrp="1"/>
          </p:cNvSpPr>
          <p:nvPr>
            <p:ph type="ctrTitle"/>
          </p:nvPr>
        </p:nvSpPr>
        <p:spPr>
          <a:xfrm>
            <a:off x="1264920" y="294641"/>
            <a:ext cx="10251440" cy="3245802"/>
          </a:xfrm>
        </p:spPr>
        <p:txBody>
          <a:bodyPr/>
          <a:lstStyle/>
          <a:p>
            <a:pPr algn="ctr"/>
            <a:r>
              <a:rPr kumimoji="1" lang="ja-JP" altLang="en-US" dirty="0"/>
              <a:t>最終報告</a:t>
            </a:r>
            <a:br>
              <a:rPr kumimoji="1" lang="en-US" altLang="ja-JP" dirty="0"/>
            </a:br>
            <a:r>
              <a:rPr kumimoji="1" lang="ja-JP" altLang="en-US" sz="4400" dirty="0"/>
              <a:t>コロナ禍における</a:t>
            </a:r>
            <a:r>
              <a:rPr lang="ja-JP" altLang="en-US" sz="4400" dirty="0"/>
              <a:t>デフォルト</a:t>
            </a:r>
            <a:r>
              <a:rPr kumimoji="1" lang="ja-JP" altLang="en-US" sz="4400" dirty="0"/>
              <a:t>確率の推定</a:t>
            </a:r>
            <a:endParaRPr kumimoji="1" lang="ja-JP" altLang="en-US" dirty="0"/>
          </a:p>
        </p:txBody>
      </p:sp>
      <p:sp>
        <p:nvSpPr>
          <p:cNvPr id="3" name="字幕 2">
            <a:extLst>
              <a:ext uri="{FF2B5EF4-FFF2-40B4-BE49-F238E27FC236}">
                <a16:creationId xmlns:a16="http://schemas.microsoft.com/office/drawing/2014/main" id="{B985B297-49BF-4331-B325-96E06225A4BF}"/>
              </a:ext>
            </a:extLst>
          </p:cNvPr>
          <p:cNvSpPr>
            <a:spLocks noGrp="1"/>
          </p:cNvSpPr>
          <p:nvPr>
            <p:ph type="subTitle" idx="1"/>
          </p:nvPr>
        </p:nvSpPr>
        <p:spPr>
          <a:xfrm>
            <a:off x="1524000" y="3642678"/>
            <a:ext cx="9733280" cy="1655762"/>
          </a:xfrm>
        </p:spPr>
        <p:txBody>
          <a:bodyPr>
            <a:normAutofit/>
          </a:bodyPr>
          <a:lstStyle/>
          <a:p>
            <a:pPr algn="r"/>
            <a:r>
              <a:rPr lang="ja-JP" altLang="en-US" sz="2800" dirty="0"/>
              <a:t>法政大学経営学部</a:t>
            </a:r>
            <a:r>
              <a:rPr lang="en-US" altLang="ja-JP" sz="2800" dirty="0"/>
              <a:t>4</a:t>
            </a:r>
            <a:r>
              <a:rPr lang="ja-JP" altLang="en-US" sz="2800" dirty="0"/>
              <a:t>年　山田　俊介</a:t>
            </a:r>
            <a:endParaRPr lang="en-US" altLang="ja-JP" sz="2800" dirty="0"/>
          </a:p>
          <a:p>
            <a:pPr algn="r"/>
            <a:r>
              <a:rPr kumimoji="1" lang="ja-JP" altLang="en-US" sz="2800" dirty="0"/>
              <a:t>指導教員　山嵜　輝</a:t>
            </a:r>
          </a:p>
        </p:txBody>
      </p:sp>
    </p:spTree>
    <p:extLst>
      <p:ext uri="{BB962C8B-B14F-4D97-AF65-F5344CB8AC3E}">
        <p14:creationId xmlns:p14="http://schemas.microsoft.com/office/powerpoint/2010/main" val="752462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3F2CC0-BA40-4832-8B9C-B5939FAFE196}"/>
              </a:ext>
            </a:extLst>
          </p:cNvPr>
          <p:cNvSpPr>
            <a:spLocks noGrp="1"/>
          </p:cNvSpPr>
          <p:nvPr>
            <p:ph type="title"/>
          </p:nvPr>
        </p:nvSpPr>
        <p:spPr/>
        <p:txBody>
          <a:bodyPr/>
          <a:lstStyle/>
          <a:p>
            <a:r>
              <a:rPr kumimoji="1" lang="ja-JP" altLang="en-US" dirty="0"/>
              <a:t>推定方法</a:t>
            </a:r>
          </a:p>
        </p:txBody>
      </p:sp>
      <p:sp>
        <p:nvSpPr>
          <p:cNvPr id="3" name="テキスト ボックス 2">
            <a:extLst>
              <a:ext uri="{FF2B5EF4-FFF2-40B4-BE49-F238E27FC236}">
                <a16:creationId xmlns:a16="http://schemas.microsoft.com/office/drawing/2014/main" id="{D1532443-6E7E-4D89-9A56-F84DFBC936E7}"/>
              </a:ext>
            </a:extLst>
          </p:cNvPr>
          <p:cNvSpPr txBox="1"/>
          <p:nvPr/>
        </p:nvSpPr>
        <p:spPr>
          <a:xfrm>
            <a:off x="1484417" y="1567543"/>
            <a:ext cx="9832768" cy="3108543"/>
          </a:xfrm>
          <a:prstGeom prst="rect">
            <a:avLst/>
          </a:prstGeom>
          <a:noFill/>
        </p:spPr>
        <p:txBody>
          <a:bodyPr wrap="square" rtlCol="0">
            <a:spAutoFit/>
          </a:bodyPr>
          <a:lstStyle/>
          <a:p>
            <a:r>
              <a:rPr kumimoji="1" lang="en-US" altLang="ja-JP" sz="2800" dirty="0"/>
              <a:t>2</a:t>
            </a:r>
            <a:r>
              <a:rPr kumimoji="1" lang="ja-JP" altLang="en-US" sz="2800" dirty="0"/>
              <a:t>つの方法により計測を行う</a:t>
            </a:r>
            <a:endParaRPr kumimoji="1" lang="en-US" altLang="ja-JP" sz="2800" dirty="0"/>
          </a:p>
          <a:p>
            <a:endParaRPr kumimoji="1" lang="en-US" altLang="ja-JP" sz="2800" dirty="0"/>
          </a:p>
          <a:p>
            <a:r>
              <a:rPr kumimoji="1" lang="en-US" altLang="ja-JP" sz="2800" dirty="0"/>
              <a:t>1.</a:t>
            </a:r>
            <a:r>
              <a:rPr kumimoji="1" lang="ja-JP" altLang="en-US" sz="2800" dirty="0"/>
              <a:t>株価収益率をマーケットモデルで回帰分析した時の期待値とボラティリティを用いて推定</a:t>
            </a:r>
            <a:endParaRPr kumimoji="1" lang="en-US" altLang="ja-JP" sz="2800" dirty="0"/>
          </a:p>
          <a:p>
            <a:endParaRPr kumimoji="1" lang="en-US" altLang="ja-JP" sz="2800" dirty="0"/>
          </a:p>
          <a:p>
            <a:r>
              <a:rPr kumimoji="1" lang="en-US" altLang="ja-JP" sz="2800" dirty="0"/>
              <a:t>2.</a:t>
            </a:r>
            <a:r>
              <a:rPr kumimoji="1" lang="ja-JP" altLang="en-US" sz="2800" dirty="0"/>
              <a:t>企業成長率をマーケットモデルで回帰分析した時の期待値とボラティリティを用いて推定</a:t>
            </a:r>
          </a:p>
        </p:txBody>
      </p:sp>
    </p:spTree>
    <p:extLst>
      <p:ext uri="{BB962C8B-B14F-4D97-AF65-F5344CB8AC3E}">
        <p14:creationId xmlns:p14="http://schemas.microsoft.com/office/powerpoint/2010/main" val="4018116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4C2D9A8-C13E-4BE8-AA93-B002EA887718}"/>
              </a:ext>
            </a:extLst>
          </p:cNvPr>
          <p:cNvSpPr txBox="1"/>
          <p:nvPr/>
        </p:nvSpPr>
        <p:spPr>
          <a:xfrm>
            <a:off x="495300" y="1512366"/>
            <a:ext cx="11201400" cy="1077218"/>
          </a:xfrm>
          <a:prstGeom prst="rect">
            <a:avLst/>
          </a:prstGeom>
          <a:noFill/>
        </p:spPr>
        <p:txBody>
          <a:bodyPr wrap="square" rtlCol="0">
            <a:spAutoFit/>
          </a:bodyPr>
          <a:lstStyle/>
          <a:p>
            <a:r>
              <a:rPr kumimoji="1" lang="ja-JP" altLang="en-US" sz="3200" dirty="0"/>
              <a:t>株価収益率をマーケットモデルを用いて回帰分析を行い、推定する。</a:t>
            </a: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CF5B6B9D-5A54-4445-BDFD-6CAACED62C2C}"/>
                  </a:ext>
                </a:extLst>
              </p:cNvPr>
              <p:cNvSpPr txBox="1"/>
              <p:nvPr/>
            </p:nvSpPr>
            <p:spPr>
              <a:xfrm>
                <a:off x="696686" y="2652589"/>
                <a:ext cx="7783285" cy="101566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kumimoji="1" lang="en-US" altLang="ja-JP" sz="3200" i="1" smtClean="0">
                              <a:latin typeface="Cambria Math" panose="02040503050406030204" pitchFamily="18" charset="0"/>
                            </a:rPr>
                          </m:ctrlPr>
                        </m:sSubPr>
                        <m:e>
                          <m:r>
                            <m:rPr>
                              <m:sty m:val="p"/>
                            </m:rPr>
                            <a:rPr lang="en-US" altLang="ja-JP" sz="3200" i="1">
                              <a:latin typeface="Cambria Math" panose="02040503050406030204" pitchFamily="18" charset="0"/>
                            </a:rPr>
                            <m:t>R</m:t>
                          </m:r>
                        </m:e>
                        <m:sub>
                          <m:r>
                            <a:rPr kumimoji="1" lang="en-US" altLang="ja-JP" sz="3200" b="0" i="1" smtClean="0">
                              <a:latin typeface="Cambria Math" panose="02040503050406030204" pitchFamily="18" charset="0"/>
                            </a:rPr>
                            <m:t>𝑖</m:t>
                          </m:r>
                        </m:sub>
                      </m:sSub>
                      <m:r>
                        <a:rPr lang="en-US" altLang="ja-JP" sz="3200">
                          <a:latin typeface="Cambria Math" panose="02040503050406030204" pitchFamily="18" charset="0"/>
                          <a:ea typeface="Cambria Math" panose="02040503050406030204" pitchFamily="18" charset="0"/>
                        </a:rPr>
                        <m:t>=</m:t>
                      </m:r>
                      <m:sSub>
                        <m:sSubPr>
                          <m:ctrlPr>
                            <a:rPr lang="en-US" altLang="ja-JP" sz="3200" i="1" smtClean="0">
                              <a:latin typeface="Cambria Math" panose="02040503050406030204" pitchFamily="18" charset="0"/>
                              <a:ea typeface="Cambria Math" panose="02040503050406030204" pitchFamily="18" charset="0"/>
                            </a:rPr>
                          </m:ctrlPr>
                        </m:sSubPr>
                        <m:e>
                          <m:r>
                            <a:rPr lang="ja-JP" altLang="en-US" sz="3200" i="1" smtClean="0">
                              <a:latin typeface="Cambria Math" panose="02040503050406030204" pitchFamily="18" charset="0"/>
                              <a:ea typeface="Cambria Math" panose="02040503050406030204" pitchFamily="18" charset="0"/>
                            </a:rPr>
                            <m:t>𝛼</m:t>
                          </m:r>
                        </m:e>
                        <m:sub>
                          <m:r>
                            <a:rPr lang="en-US" altLang="ja-JP" sz="3200" b="0" i="1" smtClean="0">
                              <a:latin typeface="Cambria Math" panose="02040503050406030204" pitchFamily="18" charset="0"/>
                              <a:ea typeface="Cambria Math" panose="02040503050406030204" pitchFamily="18" charset="0"/>
                            </a:rPr>
                            <m:t>𝑖</m:t>
                          </m:r>
                        </m:sub>
                      </m:sSub>
                      <m:r>
                        <a:rPr lang="en-US" altLang="ja-JP" sz="3200" b="0" i="1" smtClean="0">
                          <a:latin typeface="Cambria Math" panose="02040503050406030204" pitchFamily="18" charset="0"/>
                          <a:ea typeface="Cambria Math" panose="02040503050406030204" pitchFamily="18" charset="0"/>
                        </a:rPr>
                        <m:t>+</m:t>
                      </m:r>
                      <m:sSub>
                        <m:sSubPr>
                          <m:ctrlPr>
                            <a:rPr lang="en-US" altLang="ja-JP" sz="3200" b="0" i="1" smtClean="0">
                              <a:latin typeface="Cambria Math" panose="02040503050406030204" pitchFamily="18" charset="0"/>
                              <a:ea typeface="Cambria Math" panose="02040503050406030204" pitchFamily="18" charset="0"/>
                            </a:rPr>
                          </m:ctrlPr>
                        </m:sSubPr>
                        <m:e>
                          <m:r>
                            <a:rPr lang="ja-JP" altLang="en-US" sz="3200" b="0" i="1" smtClean="0">
                              <a:latin typeface="Cambria Math" panose="02040503050406030204" pitchFamily="18" charset="0"/>
                              <a:ea typeface="Cambria Math" panose="02040503050406030204" pitchFamily="18" charset="0"/>
                            </a:rPr>
                            <m:t>𝛽</m:t>
                          </m:r>
                        </m:e>
                        <m:sub>
                          <m:r>
                            <a:rPr lang="en-US" altLang="ja-JP" sz="3200" b="0" i="1" smtClean="0">
                              <a:latin typeface="Cambria Math" panose="02040503050406030204" pitchFamily="18" charset="0"/>
                              <a:ea typeface="Cambria Math" panose="02040503050406030204" pitchFamily="18" charset="0"/>
                            </a:rPr>
                            <m:t>𝑖</m:t>
                          </m:r>
                        </m:sub>
                      </m:sSub>
                      <m:sSub>
                        <m:sSubPr>
                          <m:ctrlPr>
                            <a:rPr lang="en-US" altLang="ja-JP" sz="3200" b="0" i="1" smtClean="0">
                              <a:latin typeface="Cambria Math" panose="02040503050406030204" pitchFamily="18" charset="0"/>
                              <a:ea typeface="Cambria Math" panose="02040503050406030204" pitchFamily="18" charset="0"/>
                            </a:rPr>
                          </m:ctrlPr>
                        </m:sSubPr>
                        <m:e>
                          <m:r>
                            <a:rPr lang="en-US" altLang="ja-JP" sz="3200" b="0" i="1" smtClean="0">
                              <a:latin typeface="Cambria Math" panose="02040503050406030204" pitchFamily="18" charset="0"/>
                              <a:ea typeface="Cambria Math" panose="02040503050406030204" pitchFamily="18" charset="0"/>
                            </a:rPr>
                            <m:t>𝑅</m:t>
                          </m:r>
                        </m:e>
                        <m:sub>
                          <m:r>
                            <a:rPr lang="en-US" altLang="ja-JP" sz="3200" b="0" i="1" smtClean="0">
                              <a:latin typeface="Cambria Math" panose="02040503050406030204" pitchFamily="18" charset="0"/>
                              <a:ea typeface="Cambria Math" panose="02040503050406030204" pitchFamily="18" charset="0"/>
                            </a:rPr>
                            <m:t>𝑀</m:t>
                          </m:r>
                        </m:sub>
                      </m:sSub>
                      <m:r>
                        <a:rPr lang="en-US" altLang="ja-JP" sz="3200" b="0" i="1" smtClean="0">
                          <a:latin typeface="Cambria Math" panose="02040503050406030204" pitchFamily="18" charset="0"/>
                          <a:ea typeface="Cambria Math" panose="02040503050406030204" pitchFamily="18" charset="0"/>
                        </a:rPr>
                        <m:t>+</m:t>
                      </m:r>
                      <m:sSub>
                        <m:sSubPr>
                          <m:ctrlPr>
                            <a:rPr lang="en-US" altLang="ja-JP" sz="3200" b="0" i="1" smtClean="0">
                              <a:latin typeface="Cambria Math" panose="02040503050406030204" pitchFamily="18" charset="0"/>
                              <a:ea typeface="Cambria Math" panose="02040503050406030204" pitchFamily="18" charset="0"/>
                            </a:rPr>
                          </m:ctrlPr>
                        </m:sSubPr>
                        <m:e>
                          <m:r>
                            <a:rPr lang="en-US" altLang="ja-JP" sz="3200" b="0" i="1" smtClean="0">
                              <a:latin typeface="Cambria Math" panose="02040503050406030204" pitchFamily="18" charset="0"/>
                              <a:ea typeface="Cambria Math" panose="02040503050406030204" pitchFamily="18" charset="0"/>
                            </a:rPr>
                            <m:t>𝑒</m:t>
                          </m:r>
                        </m:e>
                        <m:sub>
                          <m:r>
                            <a:rPr lang="en-US" altLang="ja-JP" sz="3200" b="0" i="1" smtClean="0">
                              <a:latin typeface="Cambria Math" panose="02040503050406030204" pitchFamily="18" charset="0"/>
                              <a:ea typeface="Cambria Math" panose="02040503050406030204" pitchFamily="18" charset="0"/>
                            </a:rPr>
                            <m:t>𝑖</m:t>
                          </m:r>
                        </m:sub>
                      </m:sSub>
                    </m:oMath>
                  </m:oMathPara>
                </a14:m>
                <a:endParaRPr kumimoji="1" lang="en-US" altLang="ja-JP" sz="2800" dirty="0"/>
              </a:p>
              <a:p>
                <a:r>
                  <a:rPr kumimoji="1" lang="ja-JP" altLang="en-US" sz="2800" dirty="0"/>
                  <a:t>＊市場ポートフォリオは日経平均株価を用いる。</a:t>
                </a:r>
                <a:endParaRPr kumimoji="1" lang="en-US" altLang="ja-JP" sz="2800" dirty="0"/>
              </a:p>
            </p:txBody>
          </p:sp>
        </mc:Choice>
        <mc:Fallback xmlns="">
          <p:sp>
            <p:nvSpPr>
              <p:cNvPr id="5" name="テキスト ボックス 4">
                <a:extLst>
                  <a:ext uri="{FF2B5EF4-FFF2-40B4-BE49-F238E27FC236}">
                    <a16:creationId xmlns:a16="http://schemas.microsoft.com/office/drawing/2014/main" id="{CF5B6B9D-5A54-4445-BDFD-6CAACED62C2C}"/>
                  </a:ext>
                </a:extLst>
              </p:cNvPr>
              <p:cNvSpPr txBox="1">
                <a:spLocks noRot="1" noChangeAspect="1" noMove="1" noResize="1" noEditPoints="1" noAdjustHandles="1" noChangeArrowheads="1" noChangeShapeType="1" noTextEdit="1"/>
              </p:cNvSpPr>
              <p:nvPr/>
            </p:nvSpPr>
            <p:spPr>
              <a:xfrm>
                <a:off x="696686" y="2652589"/>
                <a:ext cx="7783285" cy="1015663"/>
              </a:xfrm>
              <a:prstGeom prst="rect">
                <a:avLst/>
              </a:prstGeom>
              <a:blipFill>
                <a:blip r:embed="rId2"/>
                <a:stretch>
                  <a:fillRect l="-1566" r="-4542" b="-1676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A5CCAE70-BD51-4B45-8204-E2617344E7F1}"/>
                  </a:ext>
                </a:extLst>
              </p:cNvPr>
              <p:cNvSpPr txBox="1"/>
              <p:nvPr/>
            </p:nvSpPr>
            <p:spPr>
              <a:xfrm>
                <a:off x="696686" y="3910849"/>
                <a:ext cx="8893628" cy="107721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kumimoji="1" lang="en-US" altLang="ja-JP" sz="3200" b="0" i="1" smtClean="0">
                          <a:latin typeface="Cambria Math" panose="02040503050406030204" pitchFamily="18" charset="0"/>
                        </a:rPr>
                        <m:t>𝐸</m:t>
                      </m:r>
                      <m:d>
                        <m:dPr>
                          <m:begChr m:val="["/>
                          <m:endChr m:val="]"/>
                          <m:ctrlPr>
                            <a:rPr kumimoji="1" lang="en-US" altLang="ja-JP" sz="3200" b="0" i="1" smtClean="0">
                              <a:latin typeface="Cambria Math" panose="02040503050406030204" pitchFamily="18" charset="0"/>
                            </a:rPr>
                          </m:ctrlPr>
                        </m:dPr>
                        <m:e>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𝑅</m:t>
                              </m:r>
                            </m:e>
                            <m:sub>
                              <m:r>
                                <a:rPr kumimoji="1" lang="en-US" altLang="ja-JP" sz="3200" b="0" i="1" smtClean="0">
                                  <a:latin typeface="Cambria Math" panose="02040503050406030204" pitchFamily="18" charset="0"/>
                                </a:rPr>
                                <m:t>𝑖</m:t>
                              </m:r>
                            </m:sub>
                          </m:sSub>
                        </m:e>
                      </m:d>
                      <m:r>
                        <a:rPr kumimoji="1" lang="en-US" altLang="ja-JP" sz="3200" b="0" i="1" smtClean="0">
                          <a:latin typeface="Cambria Math" panose="02040503050406030204" pitchFamily="18" charset="0"/>
                        </a:rPr>
                        <m:t>=</m:t>
                      </m:r>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𝑟</m:t>
                          </m:r>
                        </m:e>
                        <m:sub>
                          <m:r>
                            <a:rPr kumimoji="1" lang="en-US" altLang="ja-JP" sz="3200" b="0" i="1" smtClean="0">
                              <a:latin typeface="Cambria Math" panose="02040503050406030204" pitchFamily="18" charset="0"/>
                            </a:rPr>
                            <m:t>𝑠</m:t>
                          </m:r>
                        </m:sub>
                      </m:sSub>
                      <m:r>
                        <a:rPr kumimoji="1" lang="en-US" altLang="ja-JP" sz="3200" b="0" i="1" smtClean="0">
                          <a:latin typeface="Cambria Math" panose="02040503050406030204" pitchFamily="18" charset="0"/>
                        </a:rPr>
                        <m:t>=</m:t>
                      </m:r>
                      <m:sSub>
                        <m:sSubPr>
                          <m:ctrlPr>
                            <a:rPr kumimoji="1" lang="en-US" altLang="ja-JP" sz="3200" b="0" i="1" smtClean="0">
                              <a:latin typeface="Cambria Math" panose="02040503050406030204" pitchFamily="18" charset="0"/>
                            </a:rPr>
                          </m:ctrlPr>
                        </m:sSubPr>
                        <m:e>
                          <m:r>
                            <a:rPr kumimoji="1" lang="ja-JP" altLang="en-US" sz="3200" b="0" i="1" smtClean="0">
                              <a:latin typeface="Cambria Math" panose="02040503050406030204" pitchFamily="18" charset="0"/>
                            </a:rPr>
                            <m:t>𝛼</m:t>
                          </m:r>
                        </m:e>
                        <m:sub>
                          <m:r>
                            <a:rPr kumimoji="1" lang="en-US" altLang="ja-JP" sz="3200" b="0" i="1" smtClean="0">
                              <a:latin typeface="Cambria Math" panose="02040503050406030204" pitchFamily="18" charset="0"/>
                            </a:rPr>
                            <m:t>𝑖</m:t>
                          </m:r>
                        </m:sub>
                      </m:sSub>
                      <m:r>
                        <a:rPr kumimoji="1" lang="en-US" altLang="ja-JP" sz="3200" b="0" i="1" smtClean="0">
                          <a:latin typeface="Cambria Math" panose="02040503050406030204" pitchFamily="18" charset="0"/>
                        </a:rPr>
                        <m:t>+</m:t>
                      </m:r>
                      <m:sSub>
                        <m:sSubPr>
                          <m:ctrlPr>
                            <a:rPr kumimoji="1" lang="en-US" altLang="ja-JP" sz="3200" b="0" i="1" smtClean="0">
                              <a:latin typeface="Cambria Math" panose="02040503050406030204" pitchFamily="18" charset="0"/>
                            </a:rPr>
                          </m:ctrlPr>
                        </m:sSubPr>
                        <m:e>
                          <m:r>
                            <a:rPr kumimoji="1" lang="ja-JP" altLang="en-US" sz="3200" b="0" i="1" smtClean="0">
                              <a:latin typeface="Cambria Math" panose="02040503050406030204" pitchFamily="18" charset="0"/>
                            </a:rPr>
                            <m:t>𝛽</m:t>
                          </m:r>
                        </m:e>
                        <m:sub>
                          <m:r>
                            <a:rPr kumimoji="1" lang="en-US" altLang="ja-JP" sz="3200" b="0" i="1" smtClean="0">
                              <a:latin typeface="Cambria Math" panose="02040503050406030204" pitchFamily="18" charset="0"/>
                            </a:rPr>
                            <m:t>𝑖</m:t>
                          </m:r>
                        </m:sub>
                      </m:sSub>
                      <m:r>
                        <a:rPr kumimoji="1" lang="en-US" altLang="ja-JP" sz="3200" b="0" i="1" smtClean="0">
                          <a:latin typeface="Cambria Math" panose="02040503050406030204" pitchFamily="18" charset="0"/>
                        </a:rPr>
                        <m:t>𝐸</m:t>
                      </m:r>
                      <m:d>
                        <m:dPr>
                          <m:begChr m:val="["/>
                          <m:endChr m:val="]"/>
                          <m:ctrlPr>
                            <a:rPr kumimoji="1" lang="en-US" altLang="ja-JP" sz="3200" b="0" i="1" smtClean="0">
                              <a:latin typeface="Cambria Math" panose="02040503050406030204" pitchFamily="18" charset="0"/>
                            </a:rPr>
                          </m:ctrlPr>
                        </m:dPr>
                        <m:e>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𝑅</m:t>
                              </m:r>
                            </m:e>
                            <m:sub>
                              <m:r>
                                <a:rPr kumimoji="1" lang="en-US" altLang="ja-JP" sz="3200" b="0" i="1" smtClean="0">
                                  <a:latin typeface="Cambria Math" panose="02040503050406030204" pitchFamily="18" charset="0"/>
                                </a:rPr>
                                <m:t>𝑀</m:t>
                              </m:r>
                            </m:sub>
                          </m:sSub>
                        </m:e>
                      </m:d>
                    </m:oMath>
                  </m:oMathPara>
                </a14:m>
                <a:endParaRPr kumimoji="1" lang="en-US" altLang="ja-JP" sz="3200" b="0" dirty="0"/>
              </a:p>
              <a:p>
                <a:pPr/>
                <a14:m>
                  <m:oMathPara xmlns:m="http://schemas.openxmlformats.org/officeDocument/2006/math">
                    <m:oMathParaPr>
                      <m:jc m:val="left"/>
                    </m:oMathParaPr>
                    <m:oMath xmlns:m="http://schemas.openxmlformats.org/officeDocument/2006/math">
                      <m:r>
                        <a:rPr kumimoji="1" lang="en-US" altLang="ja-JP" sz="3200" b="0" i="1" smtClean="0">
                          <a:latin typeface="Cambria Math" panose="02040503050406030204" pitchFamily="18" charset="0"/>
                        </a:rPr>
                        <m:t>𝑉𝑎𝑟</m:t>
                      </m:r>
                      <m:d>
                        <m:dPr>
                          <m:begChr m:val="["/>
                          <m:endChr m:val="]"/>
                          <m:ctrlPr>
                            <a:rPr kumimoji="1" lang="en-US" altLang="ja-JP" sz="3200" b="0" i="1" smtClean="0">
                              <a:latin typeface="Cambria Math" panose="02040503050406030204" pitchFamily="18" charset="0"/>
                            </a:rPr>
                          </m:ctrlPr>
                        </m:dPr>
                        <m:e>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𝑅</m:t>
                              </m:r>
                            </m:e>
                            <m:sub>
                              <m:r>
                                <a:rPr kumimoji="1" lang="en-US" altLang="ja-JP" sz="3200" b="0" i="1" smtClean="0">
                                  <a:latin typeface="Cambria Math" panose="02040503050406030204" pitchFamily="18" charset="0"/>
                                </a:rPr>
                                <m:t>𝑖</m:t>
                              </m:r>
                            </m:sub>
                          </m:sSub>
                        </m:e>
                      </m:d>
                      <m:r>
                        <a:rPr kumimoji="1" lang="en-US" altLang="ja-JP" sz="3200" b="0" i="1" smtClean="0">
                          <a:latin typeface="Cambria Math" panose="02040503050406030204" pitchFamily="18" charset="0"/>
                        </a:rPr>
                        <m:t>=</m:t>
                      </m:r>
                      <m:sSup>
                        <m:sSupPr>
                          <m:ctrlPr>
                            <a:rPr kumimoji="1" lang="en-US" altLang="ja-JP" sz="3200" b="0" i="1" smtClean="0">
                              <a:latin typeface="Cambria Math" panose="02040503050406030204" pitchFamily="18" charset="0"/>
                            </a:rPr>
                          </m:ctrlPr>
                        </m:sSupPr>
                        <m:e>
                          <m:sSub>
                            <m:sSubPr>
                              <m:ctrlPr>
                                <a:rPr kumimoji="1" lang="en-US" altLang="ja-JP" sz="3200" b="0" i="1" smtClean="0">
                                  <a:latin typeface="Cambria Math" panose="02040503050406030204" pitchFamily="18" charset="0"/>
                                </a:rPr>
                              </m:ctrlPr>
                            </m:sSubPr>
                            <m:e>
                              <m:r>
                                <a:rPr kumimoji="1" lang="ja-JP" altLang="en-US" sz="3200" b="0" i="1" smtClean="0">
                                  <a:latin typeface="Cambria Math" panose="02040503050406030204" pitchFamily="18" charset="0"/>
                                </a:rPr>
                                <m:t>𝜎</m:t>
                              </m:r>
                            </m:e>
                            <m:sub>
                              <m:r>
                                <a:rPr kumimoji="1" lang="en-US" altLang="ja-JP" sz="3200" b="0" i="1" smtClean="0">
                                  <a:latin typeface="Cambria Math" panose="02040503050406030204" pitchFamily="18" charset="0"/>
                                </a:rPr>
                                <m:t>𝑠</m:t>
                              </m:r>
                            </m:sub>
                          </m:sSub>
                        </m:e>
                        <m:sup>
                          <m:r>
                            <a:rPr kumimoji="1" lang="en-US" altLang="ja-JP" sz="3200" b="0" i="1" smtClean="0">
                              <a:latin typeface="Cambria Math" panose="02040503050406030204" pitchFamily="18" charset="0"/>
                            </a:rPr>
                            <m:t>2</m:t>
                          </m:r>
                        </m:sup>
                      </m:sSup>
                      <m:r>
                        <a:rPr kumimoji="1" lang="en-US" altLang="ja-JP" sz="3200" b="0" i="1" smtClean="0">
                          <a:latin typeface="Cambria Math" panose="02040503050406030204" pitchFamily="18" charset="0"/>
                        </a:rPr>
                        <m:t>=</m:t>
                      </m:r>
                      <m:sSup>
                        <m:sSupPr>
                          <m:ctrlPr>
                            <a:rPr kumimoji="1" lang="en-US" altLang="ja-JP" sz="3200" b="0" i="1" smtClean="0">
                              <a:latin typeface="Cambria Math" panose="02040503050406030204" pitchFamily="18" charset="0"/>
                            </a:rPr>
                          </m:ctrlPr>
                        </m:sSupPr>
                        <m:e>
                          <m:r>
                            <a:rPr kumimoji="1" lang="ja-JP" altLang="en-US" sz="3200" b="0" i="1" smtClean="0">
                              <a:latin typeface="Cambria Math" panose="02040503050406030204" pitchFamily="18" charset="0"/>
                            </a:rPr>
                            <m:t>𝛽</m:t>
                          </m:r>
                        </m:e>
                        <m:sup>
                          <m:r>
                            <a:rPr kumimoji="1" lang="en-US" altLang="ja-JP" sz="3200" b="0" i="1" smtClean="0">
                              <a:latin typeface="Cambria Math" panose="02040503050406030204" pitchFamily="18" charset="0"/>
                            </a:rPr>
                            <m:t>2</m:t>
                          </m:r>
                        </m:sup>
                      </m:sSup>
                      <m:r>
                        <a:rPr kumimoji="1" lang="en-US" altLang="ja-JP" sz="3200" b="0" i="1" smtClean="0">
                          <a:latin typeface="Cambria Math" panose="02040503050406030204" pitchFamily="18" charset="0"/>
                        </a:rPr>
                        <m:t>𝑉𝑎𝑟</m:t>
                      </m:r>
                      <m:d>
                        <m:dPr>
                          <m:begChr m:val="["/>
                          <m:endChr m:val="]"/>
                          <m:ctrlPr>
                            <a:rPr kumimoji="1" lang="en-US" altLang="ja-JP" sz="3200" b="0" i="1" smtClean="0">
                              <a:latin typeface="Cambria Math" panose="02040503050406030204" pitchFamily="18" charset="0"/>
                            </a:rPr>
                          </m:ctrlPr>
                        </m:dPr>
                        <m:e>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𝑅</m:t>
                              </m:r>
                            </m:e>
                            <m:sub>
                              <m:r>
                                <a:rPr kumimoji="1" lang="en-US" altLang="ja-JP" sz="3200" b="0" i="1" smtClean="0">
                                  <a:latin typeface="Cambria Math" panose="02040503050406030204" pitchFamily="18" charset="0"/>
                                </a:rPr>
                                <m:t>𝑀</m:t>
                              </m:r>
                            </m:sub>
                          </m:sSub>
                        </m:e>
                      </m:d>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𝑉𝑎𝑟</m:t>
                      </m:r>
                      <m:r>
                        <a:rPr kumimoji="1" lang="en-US" altLang="ja-JP" sz="3200" b="0" i="1" smtClean="0">
                          <a:latin typeface="Cambria Math" panose="02040503050406030204" pitchFamily="18" charset="0"/>
                        </a:rPr>
                        <m:t>[</m:t>
                      </m:r>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𝑒</m:t>
                          </m:r>
                        </m:e>
                        <m:sub>
                          <m:r>
                            <a:rPr kumimoji="1" lang="en-US" altLang="ja-JP" sz="3200" b="0" i="1" smtClean="0">
                              <a:latin typeface="Cambria Math" panose="02040503050406030204" pitchFamily="18" charset="0"/>
                            </a:rPr>
                            <m:t>𝑖</m:t>
                          </m:r>
                        </m:sub>
                      </m:sSub>
                      <m:r>
                        <a:rPr kumimoji="1" lang="en-US" altLang="ja-JP" sz="3200" b="0" i="1" smtClean="0">
                          <a:latin typeface="Cambria Math" panose="02040503050406030204" pitchFamily="18" charset="0"/>
                        </a:rPr>
                        <m:t>]</m:t>
                      </m:r>
                    </m:oMath>
                  </m:oMathPara>
                </a14:m>
                <a:endParaRPr kumimoji="1" lang="ja-JP" altLang="en-US" sz="3200" dirty="0"/>
              </a:p>
            </p:txBody>
          </p:sp>
        </mc:Choice>
        <mc:Fallback xmlns="">
          <p:sp>
            <p:nvSpPr>
              <p:cNvPr id="6" name="テキスト ボックス 5">
                <a:extLst>
                  <a:ext uri="{FF2B5EF4-FFF2-40B4-BE49-F238E27FC236}">
                    <a16:creationId xmlns:a16="http://schemas.microsoft.com/office/drawing/2014/main" id="{A5CCAE70-BD51-4B45-8204-E2617344E7F1}"/>
                  </a:ext>
                </a:extLst>
              </p:cNvPr>
              <p:cNvSpPr txBox="1">
                <a:spLocks noRot="1" noChangeAspect="1" noMove="1" noResize="1" noEditPoints="1" noAdjustHandles="1" noChangeArrowheads="1" noChangeShapeType="1" noTextEdit="1"/>
              </p:cNvSpPr>
              <p:nvPr/>
            </p:nvSpPr>
            <p:spPr>
              <a:xfrm>
                <a:off x="696686" y="3910849"/>
                <a:ext cx="8893628" cy="1077218"/>
              </a:xfrm>
              <a:prstGeom prst="rect">
                <a:avLst/>
              </a:prstGeom>
              <a:blipFill>
                <a:blip r:embed="rId3"/>
                <a:stretch>
                  <a:fillRect/>
                </a:stretch>
              </a:blipFill>
            </p:spPr>
            <p:txBody>
              <a:bodyPr/>
              <a:lstStyle/>
              <a:p>
                <a:r>
                  <a:rPr lang="ja-JP" altLang="en-US">
                    <a:noFill/>
                  </a:rPr>
                  <a:t> </a:t>
                </a:r>
              </a:p>
            </p:txBody>
          </p:sp>
        </mc:Fallback>
      </mc:AlternateContent>
      <p:sp>
        <p:nvSpPr>
          <p:cNvPr id="7" name="タイトル 1">
            <a:extLst>
              <a:ext uri="{FF2B5EF4-FFF2-40B4-BE49-F238E27FC236}">
                <a16:creationId xmlns:a16="http://schemas.microsoft.com/office/drawing/2014/main" id="{5D7801BE-0ECD-4621-B01A-F2966CF12788}"/>
              </a:ext>
            </a:extLst>
          </p:cNvPr>
          <p:cNvSpPr>
            <a:spLocks noGrp="1"/>
          </p:cNvSpPr>
          <p:nvPr>
            <p:ph type="title"/>
          </p:nvPr>
        </p:nvSpPr>
        <p:spPr>
          <a:xfrm>
            <a:off x="1640156" y="538079"/>
            <a:ext cx="8911687" cy="731690"/>
          </a:xfrm>
        </p:spPr>
        <p:txBody>
          <a:bodyPr/>
          <a:lstStyle/>
          <a:p>
            <a:r>
              <a:rPr kumimoji="1" lang="ja-JP" altLang="en-US" dirty="0"/>
              <a:t>推定方法</a:t>
            </a: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234726B3-77F1-4233-9148-876595E4FC51}"/>
                  </a:ext>
                </a:extLst>
              </p:cNvPr>
              <p:cNvSpPr txBox="1"/>
              <p:nvPr/>
            </p:nvSpPr>
            <p:spPr>
              <a:xfrm>
                <a:off x="1143726" y="4988067"/>
                <a:ext cx="2778034" cy="160556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kumimoji="1" lang="en-US" altLang="ja-JP" sz="2400" b="0" i="1" smtClean="0">
                          <a:latin typeface="Cambria Math" panose="02040503050406030204" pitchFamily="18" charset="0"/>
                        </a:rPr>
                        <m:t>𝑘</m:t>
                      </m:r>
                      <m:r>
                        <a:rPr kumimoji="1" lang="en-US" altLang="ja-JP" sz="2400" b="0" i="1" smtClean="0">
                          <a:latin typeface="Cambria Math" panose="02040503050406030204" pitchFamily="18" charset="0"/>
                          <a:ea typeface="Cambria Math" panose="02040503050406030204" pitchFamily="18" charset="0"/>
                        </a:rPr>
                        <m:t>=</m:t>
                      </m:r>
                      <m:f>
                        <m:fPr>
                          <m:ctrlPr>
                            <a:rPr kumimoji="1" lang="en-US" altLang="ja-JP" sz="2400" i="1">
                              <a:latin typeface="Cambria Math" panose="02040503050406030204" pitchFamily="18" charset="0"/>
                              <a:ea typeface="Cambria Math" panose="02040503050406030204" pitchFamily="18" charset="0"/>
                            </a:rPr>
                          </m:ctrlPr>
                        </m:fPr>
                        <m:num>
                          <m:sSub>
                            <m:sSubPr>
                              <m:ctrlPr>
                                <a:rPr kumimoji="1" lang="en-US" altLang="ja-JP" sz="2400" i="1">
                                  <a:latin typeface="Cambria Math" panose="02040503050406030204" pitchFamily="18" charset="0"/>
                                  <a:ea typeface="Cambria Math" panose="02040503050406030204" pitchFamily="18" charset="0"/>
                                </a:rPr>
                              </m:ctrlPr>
                            </m:sSubPr>
                            <m:e>
                              <m:r>
                                <a:rPr kumimoji="1" lang="en-US" altLang="ja-JP" sz="2400" i="1">
                                  <a:latin typeface="Cambria Math" panose="02040503050406030204" pitchFamily="18" charset="0"/>
                                  <a:ea typeface="Cambria Math" panose="02040503050406030204" pitchFamily="18" charset="0"/>
                                </a:rPr>
                                <m:t>𝑆</m:t>
                              </m:r>
                            </m:e>
                            <m:sub>
                              <m:r>
                                <a:rPr kumimoji="1" lang="en-US" altLang="ja-JP" sz="2400" i="1">
                                  <a:latin typeface="Cambria Math" panose="02040503050406030204" pitchFamily="18" charset="0"/>
                                  <a:ea typeface="Cambria Math" panose="02040503050406030204" pitchFamily="18" charset="0"/>
                                </a:rPr>
                                <m:t>0</m:t>
                              </m:r>
                            </m:sub>
                          </m:sSub>
                        </m:num>
                        <m:den>
                          <m:sSub>
                            <m:sSubPr>
                              <m:ctrlPr>
                                <a:rPr kumimoji="1" lang="en-US" altLang="ja-JP" sz="2400" i="1">
                                  <a:latin typeface="Cambria Math" panose="02040503050406030204" pitchFamily="18" charset="0"/>
                                  <a:ea typeface="Cambria Math" panose="02040503050406030204" pitchFamily="18" charset="0"/>
                                </a:rPr>
                              </m:ctrlPr>
                            </m:sSubPr>
                            <m:e>
                              <m:r>
                                <a:rPr kumimoji="1" lang="en-US" altLang="ja-JP" sz="2400" i="1">
                                  <a:latin typeface="Cambria Math" panose="02040503050406030204" pitchFamily="18" charset="0"/>
                                  <a:ea typeface="Cambria Math" panose="02040503050406030204" pitchFamily="18" charset="0"/>
                                </a:rPr>
                                <m:t>𝑉</m:t>
                              </m:r>
                            </m:e>
                            <m:sub>
                              <m:r>
                                <a:rPr kumimoji="1" lang="en-US" altLang="ja-JP" sz="2400" i="1">
                                  <a:latin typeface="Cambria Math" panose="02040503050406030204" pitchFamily="18" charset="0"/>
                                  <a:ea typeface="Cambria Math" panose="02040503050406030204" pitchFamily="18" charset="0"/>
                                </a:rPr>
                                <m:t>0</m:t>
                              </m:r>
                            </m:sub>
                          </m:sSub>
                        </m:den>
                      </m:f>
                      <m:r>
                        <a:rPr kumimoji="1" lang="en-US" altLang="ja-JP" sz="2400" i="1">
                          <a:latin typeface="Cambria Math" panose="02040503050406030204" pitchFamily="18" charset="0"/>
                          <a:ea typeface="Cambria Math" panose="02040503050406030204" pitchFamily="18" charset="0"/>
                        </a:rPr>
                        <m:t>×</m:t>
                      </m:r>
                      <m:sSub>
                        <m:sSubPr>
                          <m:ctrlPr>
                            <a:rPr kumimoji="1" lang="en-US" altLang="ja-JP" sz="2400" i="1">
                              <a:latin typeface="Cambria Math" panose="02040503050406030204" pitchFamily="18" charset="0"/>
                              <a:ea typeface="Cambria Math" panose="02040503050406030204" pitchFamily="18" charset="0"/>
                            </a:rPr>
                          </m:ctrlPr>
                        </m:sSubPr>
                        <m:e>
                          <m:r>
                            <a:rPr kumimoji="1" lang="en-US" altLang="ja-JP" sz="2400" i="1">
                              <a:latin typeface="Cambria Math" panose="02040503050406030204" pitchFamily="18" charset="0"/>
                              <a:ea typeface="Cambria Math" panose="02040503050406030204" pitchFamily="18" charset="0"/>
                            </a:rPr>
                            <m:t>𝑟</m:t>
                          </m:r>
                        </m:e>
                        <m:sub>
                          <m:r>
                            <a:rPr kumimoji="1" lang="en-US" altLang="ja-JP" sz="2400" i="1">
                              <a:latin typeface="Cambria Math" panose="02040503050406030204" pitchFamily="18" charset="0"/>
                              <a:ea typeface="Cambria Math" panose="02040503050406030204" pitchFamily="18" charset="0"/>
                            </a:rPr>
                            <m:t>𝑠</m:t>
                          </m:r>
                        </m:sub>
                      </m:sSub>
                    </m:oMath>
                  </m:oMathPara>
                </a14:m>
                <a:endParaRPr kumimoji="1" lang="en-US" altLang="ja-JP" sz="24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kumimoji="1" lang="ja-JP" altLang="en-US" sz="2400" i="1" smtClean="0">
                          <a:latin typeface="Cambria Math" panose="02040503050406030204" pitchFamily="18" charset="0"/>
                        </a:rPr>
                        <m:t>𝜎</m:t>
                      </m:r>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𝑆</m:t>
                              </m:r>
                            </m:e>
                            <m:sub>
                              <m:r>
                                <a:rPr kumimoji="1" lang="en-US" altLang="ja-JP" sz="2400" b="0" i="1" smtClean="0">
                                  <a:latin typeface="Cambria Math" panose="02040503050406030204" pitchFamily="18" charset="0"/>
                                </a:rPr>
                                <m:t>0</m:t>
                              </m:r>
                            </m:sub>
                          </m:sSub>
                        </m:num>
                        <m:den>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𝑉</m:t>
                              </m:r>
                            </m:e>
                            <m:sub>
                              <m:r>
                                <a:rPr kumimoji="1" lang="en-US" altLang="ja-JP" sz="2400" b="0" i="1" smtClean="0">
                                  <a:latin typeface="Cambria Math" panose="02040503050406030204" pitchFamily="18" charset="0"/>
                                </a:rPr>
                                <m:t>0</m:t>
                              </m:r>
                            </m:sub>
                          </m:sSub>
                        </m:den>
                      </m:f>
                      <m:r>
                        <a:rPr kumimoji="1" lang="en-US" altLang="ja-JP" sz="2400" b="0" i="1" smtClean="0">
                          <a:latin typeface="Cambria Math" panose="02040503050406030204" pitchFamily="18" charset="0"/>
                          <a:ea typeface="Cambria Math" panose="02040503050406030204" pitchFamily="18" charset="0"/>
                        </a:rPr>
                        <m:t>×</m:t>
                      </m:r>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ja-JP" altLang="en-US" sz="2400" b="0" i="1" smtClean="0">
                              <a:latin typeface="Cambria Math" panose="02040503050406030204" pitchFamily="18" charset="0"/>
                              <a:ea typeface="Cambria Math" panose="02040503050406030204" pitchFamily="18" charset="0"/>
                            </a:rPr>
                            <m:t>𝜎</m:t>
                          </m:r>
                        </m:e>
                        <m:sub>
                          <m:r>
                            <a:rPr kumimoji="1" lang="en-US" altLang="ja-JP" sz="2400" b="0" i="1" smtClean="0">
                              <a:latin typeface="Cambria Math" panose="02040503050406030204" pitchFamily="18" charset="0"/>
                              <a:ea typeface="Cambria Math" panose="02040503050406030204" pitchFamily="18" charset="0"/>
                            </a:rPr>
                            <m:t>𝑠</m:t>
                          </m:r>
                        </m:sub>
                      </m:sSub>
                    </m:oMath>
                  </m:oMathPara>
                </a14:m>
                <a:endParaRPr kumimoji="1" lang="ja-JP" altLang="en-US" sz="2400" dirty="0"/>
              </a:p>
            </p:txBody>
          </p:sp>
        </mc:Choice>
        <mc:Fallback xmlns="">
          <p:sp>
            <p:nvSpPr>
              <p:cNvPr id="2" name="テキスト ボックス 1">
                <a:extLst>
                  <a:ext uri="{FF2B5EF4-FFF2-40B4-BE49-F238E27FC236}">
                    <a16:creationId xmlns:a16="http://schemas.microsoft.com/office/drawing/2014/main" id="{234726B3-77F1-4233-9148-876595E4FC51}"/>
                  </a:ext>
                </a:extLst>
              </p:cNvPr>
              <p:cNvSpPr txBox="1">
                <a:spLocks noRot="1" noChangeAspect="1" noMove="1" noResize="1" noEditPoints="1" noAdjustHandles="1" noChangeArrowheads="1" noChangeShapeType="1" noTextEdit="1"/>
              </p:cNvSpPr>
              <p:nvPr/>
            </p:nvSpPr>
            <p:spPr>
              <a:xfrm>
                <a:off x="1143726" y="4988067"/>
                <a:ext cx="2778034" cy="1605568"/>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D118B3A3-73E4-483B-B4E3-7DE86E498819}"/>
                  </a:ext>
                </a:extLst>
              </p:cNvPr>
              <p:cNvSpPr txBox="1"/>
              <p:nvPr/>
            </p:nvSpPr>
            <p:spPr>
              <a:xfrm>
                <a:off x="5147491" y="5762638"/>
                <a:ext cx="3332480" cy="830997"/>
              </a:xfrm>
              <a:prstGeom prst="rect">
                <a:avLst/>
              </a:prstGeom>
              <a:noFill/>
            </p:spPr>
            <p:txBody>
              <a:bodyPr wrap="square" rtlCol="0">
                <a:spAutoFit/>
              </a:bodyPr>
              <a:lstStyle/>
              <a:p>
                <a14:m>
                  <m:oMath xmlns:m="http://schemas.openxmlformats.org/officeDocument/2006/math">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en-US" altLang="ja-JP" sz="2400" b="0" i="1" smtClean="0">
                            <a:latin typeface="Cambria Math" panose="02040503050406030204" pitchFamily="18" charset="0"/>
                            <a:ea typeface="Cambria Math" panose="02040503050406030204" pitchFamily="18" charset="0"/>
                          </a:rPr>
                          <m:t>𝑟</m:t>
                        </m:r>
                      </m:e>
                      <m:sub>
                        <m:r>
                          <a:rPr kumimoji="1" lang="en-US" altLang="ja-JP" sz="2400" b="0" i="1" smtClean="0">
                            <a:latin typeface="Cambria Math" panose="02040503050406030204" pitchFamily="18" charset="0"/>
                            <a:ea typeface="Cambria Math" panose="02040503050406030204" pitchFamily="18" charset="0"/>
                          </a:rPr>
                          <m:t>𝑠</m:t>
                        </m:r>
                      </m:sub>
                    </m:sSub>
                    <m:r>
                      <a:rPr kumimoji="1" lang="en-US" altLang="ja-JP" sz="2400" b="0" i="0" smtClean="0">
                        <a:latin typeface="Cambria Math" panose="02040503050406030204" pitchFamily="18" charset="0"/>
                        <a:ea typeface="Cambria Math" panose="02040503050406030204" pitchFamily="18" charset="0"/>
                      </a:rPr>
                      <m:t>:</m:t>
                    </m:r>
                  </m:oMath>
                </a14:m>
                <a:r>
                  <a:rPr kumimoji="1" lang="ja-JP" altLang="en-US" sz="2400" dirty="0"/>
                  <a:t>期待株価収益率</a:t>
                </a:r>
                <a:endParaRPr kumimoji="1" lang="en-US" altLang="ja-JP" sz="2400" dirty="0"/>
              </a:p>
              <a:p>
                <a14:m>
                  <m:oMath xmlns:m="http://schemas.openxmlformats.org/officeDocument/2006/math">
                    <m:sSub>
                      <m:sSubPr>
                        <m:ctrlPr>
                          <a:rPr kumimoji="1" lang="en-US" altLang="ja-JP" sz="2400" b="0" i="1" smtClean="0">
                            <a:latin typeface="Cambria Math" panose="02040503050406030204" pitchFamily="18" charset="0"/>
                            <a:ea typeface="Cambria Math" panose="02040503050406030204" pitchFamily="18" charset="0"/>
                          </a:rPr>
                        </m:ctrlPr>
                      </m:sSubPr>
                      <m:e>
                        <m:r>
                          <a:rPr kumimoji="1" lang="ja-JP" altLang="en-US" sz="2400" b="0" i="1" smtClean="0">
                            <a:latin typeface="Cambria Math" panose="02040503050406030204" pitchFamily="18" charset="0"/>
                            <a:ea typeface="Cambria Math" panose="02040503050406030204" pitchFamily="18" charset="0"/>
                          </a:rPr>
                          <m:t>𝜎</m:t>
                        </m:r>
                      </m:e>
                      <m:sub>
                        <m:r>
                          <a:rPr kumimoji="1" lang="en-US" altLang="ja-JP" sz="2400" b="0" i="1" smtClean="0">
                            <a:latin typeface="Cambria Math" panose="02040503050406030204" pitchFamily="18" charset="0"/>
                            <a:ea typeface="Cambria Math" panose="02040503050406030204" pitchFamily="18" charset="0"/>
                          </a:rPr>
                          <m:t>𝑠</m:t>
                        </m:r>
                      </m:sub>
                    </m:sSub>
                    <m:r>
                      <a:rPr kumimoji="1" lang="en-US" altLang="ja-JP" sz="2400" b="0" i="0" smtClean="0">
                        <a:latin typeface="Cambria Math" panose="02040503050406030204" pitchFamily="18" charset="0"/>
                        <a:ea typeface="Cambria Math" panose="02040503050406030204" pitchFamily="18" charset="0"/>
                      </a:rPr>
                      <m:t>:</m:t>
                    </m:r>
                  </m:oMath>
                </a14:m>
                <a:r>
                  <a:rPr kumimoji="1" lang="ja-JP" altLang="en-US" sz="2400" dirty="0"/>
                  <a:t>株価ボラティリティ</a:t>
                </a:r>
                <a:endParaRPr kumimoji="1" lang="en-US" altLang="ja-JP" sz="1800" dirty="0"/>
              </a:p>
            </p:txBody>
          </p:sp>
        </mc:Choice>
        <mc:Fallback xmlns="">
          <p:sp>
            <p:nvSpPr>
              <p:cNvPr id="4" name="テキスト ボックス 3">
                <a:extLst>
                  <a:ext uri="{FF2B5EF4-FFF2-40B4-BE49-F238E27FC236}">
                    <a16:creationId xmlns:a16="http://schemas.microsoft.com/office/drawing/2014/main" id="{D118B3A3-73E4-483B-B4E3-7DE86E498819}"/>
                  </a:ext>
                </a:extLst>
              </p:cNvPr>
              <p:cNvSpPr txBox="1">
                <a:spLocks noRot="1" noChangeAspect="1" noMove="1" noResize="1" noEditPoints="1" noAdjustHandles="1" noChangeArrowheads="1" noChangeShapeType="1" noTextEdit="1"/>
              </p:cNvSpPr>
              <p:nvPr/>
            </p:nvSpPr>
            <p:spPr>
              <a:xfrm>
                <a:off x="5147491" y="5762638"/>
                <a:ext cx="3332480" cy="830997"/>
              </a:xfrm>
              <a:prstGeom prst="rect">
                <a:avLst/>
              </a:prstGeom>
              <a:blipFill>
                <a:blip r:embed="rId5"/>
                <a:stretch>
                  <a:fillRect t="-4380" r="-1645" b="-1678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558840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5CD9F9C-6CBC-4AF4-BB65-5497841D689D}"/>
              </a:ext>
            </a:extLst>
          </p:cNvPr>
          <p:cNvSpPr txBox="1"/>
          <p:nvPr/>
        </p:nvSpPr>
        <p:spPr>
          <a:xfrm>
            <a:off x="1092157" y="1532292"/>
            <a:ext cx="10806424" cy="584775"/>
          </a:xfrm>
          <a:prstGeom prst="rect">
            <a:avLst/>
          </a:prstGeom>
          <a:noFill/>
        </p:spPr>
        <p:txBody>
          <a:bodyPr wrap="square" rtlCol="0">
            <a:spAutoFit/>
          </a:bodyPr>
          <a:lstStyle/>
          <a:p>
            <a:r>
              <a:rPr kumimoji="1" lang="ja-JP" altLang="en-US" sz="3200" dirty="0"/>
              <a:t>企業価値成長率をマーケットモデルで回帰分析を行う方法</a:t>
            </a: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7398CA9F-9B7A-4D90-8B9F-929F6594345F}"/>
                  </a:ext>
                </a:extLst>
              </p:cNvPr>
              <p:cNvSpPr txBox="1"/>
              <p:nvPr/>
            </p:nvSpPr>
            <p:spPr>
              <a:xfrm>
                <a:off x="1092157" y="2411469"/>
                <a:ext cx="9688286" cy="30433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3200" i="1" smtClean="0">
                              <a:latin typeface="Cambria Math" panose="02040503050406030204" pitchFamily="18" charset="0"/>
                            </a:rPr>
                          </m:ctrlPr>
                        </m:sSubSupPr>
                        <m:e>
                          <m:r>
                            <a:rPr kumimoji="1" lang="en-US" altLang="ja-JP" sz="3200" b="0" i="1" smtClean="0">
                              <a:latin typeface="Cambria Math" panose="02040503050406030204" pitchFamily="18" charset="0"/>
                            </a:rPr>
                            <m:t>𝑅</m:t>
                          </m:r>
                        </m:e>
                        <m:sub>
                          <m:r>
                            <a:rPr kumimoji="1" lang="en-US" altLang="ja-JP" sz="3200" b="0" i="1" smtClean="0">
                              <a:latin typeface="Cambria Math" panose="02040503050406030204" pitchFamily="18" charset="0"/>
                            </a:rPr>
                            <m:t>𝑖</m:t>
                          </m:r>
                        </m:sub>
                        <m:sup>
                          <m:r>
                            <a:rPr kumimoji="1" lang="en-US" altLang="ja-JP" sz="3200" b="0" i="1" smtClean="0">
                              <a:latin typeface="Cambria Math" panose="02040503050406030204" pitchFamily="18" charset="0"/>
                            </a:rPr>
                            <m:t>𝑣</m:t>
                          </m:r>
                        </m:sup>
                      </m:sSubSup>
                      <m:r>
                        <a:rPr kumimoji="1" lang="en-US" altLang="ja-JP" sz="3200" b="0" i="1" smtClean="0">
                          <a:latin typeface="Cambria Math" panose="02040503050406030204" pitchFamily="18" charset="0"/>
                        </a:rPr>
                        <m:t>=</m:t>
                      </m:r>
                      <m:sSubSup>
                        <m:sSubSupPr>
                          <m:ctrlPr>
                            <a:rPr kumimoji="1" lang="en-US" altLang="ja-JP" sz="3200" b="0" i="1" smtClean="0">
                              <a:latin typeface="Cambria Math" panose="02040503050406030204" pitchFamily="18" charset="0"/>
                            </a:rPr>
                          </m:ctrlPr>
                        </m:sSubSupPr>
                        <m:e>
                          <m:r>
                            <a:rPr kumimoji="1" lang="ja-JP" altLang="en-US" sz="3200" b="0" i="1" smtClean="0">
                              <a:latin typeface="Cambria Math" panose="02040503050406030204" pitchFamily="18" charset="0"/>
                            </a:rPr>
                            <m:t>𝛼</m:t>
                          </m:r>
                        </m:e>
                        <m:sub>
                          <m:r>
                            <a:rPr kumimoji="1" lang="en-US" altLang="ja-JP" sz="3200" b="0" i="1" smtClean="0">
                              <a:latin typeface="Cambria Math" panose="02040503050406030204" pitchFamily="18" charset="0"/>
                            </a:rPr>
                            <m:t>𝑖</m:t>
                          </m:r>
                        </m:sub>
                        <m:sup>
                          <m:r>
                            <a:rPr kumimoji="1" lang="en-US" altLang="ja-JP" sz="3200" b="0" i="1" smtClean="0">
                              <a:latin typeface="Cambria Math" panose="02040503050406030204" pitchFamily="18" charset="0"/>
                            </a:rPr>
                            <m:t>𝑣</m:t>
                          </m:r>
                        </m:sup>
                      </m:sSubSup>
                      <m:r>
                        <a:rPr kumimoji="1" lang="en-US" altLang="ja-JP" sz="3200" b="0" i="1" smtClean="0">
                          <a:latin typeface="Cambria Math" panose="02040503050406030204" pitchFamily="18" charset="0"/>
                        </a:rPr>
                        <m:t>+</m:t>
                      </m:r>
                      <m:sSubSup>
                        <m:sSubSupPr>
                          <m:ctrlPr>
                            <a:rPr kumimoji="1" lang="en-US" altLang="ja-JP" sz="3200" b="0" i="1" smtClean="0">
                              <a:latin typeface="Cambria Math" panose="02040503050406030204" pitchFamily="18" charset="0"/>
                            </a:rPr>
                          </m:ctrlPr>
                        </m:sSubSupPr>
                        <m:e>
                          <m:r>
                            <a:rPr kumimoji="1" lang="ja-JP" altLang="en-US" sz="3200" b="0" i="1" smtClean="0">
                              <a:latin typeface="Cambria Math" panose="02040503050406030204" pitchFamily="18" charset="0"/>
                            </a:rPr>
                            <m:t>𝛽</m:t>
                          </m:r>
                        </m:e>
                        <m:sub>
                          <m:r>
                            <a:rPr kumimoji="1" lang="en-US" altLang="ja-JP" sz="3200" b="0" i="1" smtClean="0">
                              <a:latin typeface="Cambria Math" panose="02040503050406030204" pitchFamily="18" charset="0"/>
                            </a:rPr>
                            <m:t>𝑖</m:t>
                          </m:r>
                        </m:sub>
                        <m:sup>
                          <m:r>
                            <a:rPr kumimoji="1" lang="en-US" altLang="ja-JP" sz="3200" b="0" i="1" smtClean="0">
                              <a:latin typeface="Cambria Math" panose="02040503050406030204" pitchFamily="18" charset="0"/>
                            </a:rPr>
                            <m:t>𝑣</m:t>
                          </m:r>
                        </m:sup>
                      </m:sSubSup>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𝑅</m:t>
                          </m:r>
                        </m:e>
                        <m:sub>
                          <m:r>
                            <a:rPr kumimoji="1" lang="en-US" altLang="ja-JP" sz="3200" b="0" i="1" smtClean="0">
                              <a:latin typeface="Cambria Math" panose="02040503050406030204" pitchFamily="18" charset="0"/>
                            </a:rPr>
                            <m:t>𝑀</m:t>
                          </m:r>
                        </m:sub>
                      </m:sSub>
                      <m:r>
                        <a:rPr kumimoji="1" lang="en-US" altLang="ja-JP" sz="3200" b="0" i="1" smtClean="0">
                          <a:latin typeface="Cambria Math" panose="02040503050406030204" pitchFamily="18" charset="0"/>
                        </a:rPr>
                        <m:t>+</m:t>
                      </m:r>
                      <m:sSubSup>
                        <m:sSubSupPr>
                          <m:ctrlPr>
                            <a:rPr kumimoji="1" lang="en-US" altLang="ja-JP" sz="3200" b="0" i="1" smtClean="0">
                              <a:latin typeface="Cambria Math" panose="02040503050406030204" pitchFamily="18" charset="0"/>
                            </a:rPr>
                          </m:ctrlPr>
                        </m:sSubSupPr>
                        <m:e>
                          <m:r>
                            <a:rPr kumimoji="1" lang="en-US" altLang="ja-JP" sz="3200" b="0" i="1" smtClean="0">
                              <a:latin typeface="Cambria Math" panose="02040503050406030204" pitchFamily="18" charset="0"/>
                            </a:rPr>
                            <m:t>𝑒</m:t>
                          </m:r>
                        </m:e>
                        <m:sub>
                          <m:r>
                            <a:rPr kumimoji="1" lang="en-US" altLang="ja-JP" sz="3200" b="0" i="1" smtClean="0">
                              <a:latin typeface="Cambria Math" panose="02040503050406030204" pitchFamily="18" charset="0"/>
                            </a:rPr>
                            <m:t>𝑖</m:t>
                          </m:r>
                        </m:sub>
                        <m:sup>
                          <m:r>
                            <a:rPr kumimoji="1" lang="en-US" altLang="ja-JP" sz="3200" b="0" i="1" smtClean="0">
                              <a:latin typeface="Cambria Math" panose="02040503050406030204" pitchFamily="18" charset="0"/>
                            </a:rPr>
                            <m:t>𝑣</m:t>
                          </m:r>
                        </m:sup>
                      </m:sSubSup>
                    </m:oMath>
                  </m:oMathPara>
                </a14:m>
                <a:endParaRPr kumimoji="1" lang="en-US" altLang="ja-JP" sz="3200" b="0" dirty="0"/>
              </a:p>
              <a:p>
                <a:endParaRPr kumimoji="1" lang="en-US" altLang="ja-JP" sz="3200" b="0" dirty="0"/>
              </a:p>
              <a:p>
                <a14:m>
                  <m:oMath xmlns:m="http://schemas.openxmlformats.org/officeDocument/2006/math">
                    <m:sSubSup>
                      <m:sSubSupPr>
                        <m:ctrlPr>
                          <a:rPr kumimoji="1" lang="en-US" altLang="ja-JP" sz="2800" i="1" smtClean="0">
                            <a:latin typeface="Cambria Math" panose="02040503050406030204" pitchFamily="18" charset="0"/>
                          </a:rPr>
                        </m:ctrlPr>
                      </m:sSubSupPr>
                      <m:e>
                        <m:r>
                          <a:rPr kumimoji="1" lang="en-US" altLang="ja-JP" sz="2800" b="0" i="1" smtClean="0">
                            <a:latin typeface="Cambria Math" panose="02040503050406030204" pitchFamily="18" charset="0"/>
                          </a:rPr>
                          <m:t>𝑅</m:t>
                        </m:r>
                      </m:e>
                      <m:sub>
                        <m:r>
                          <a:rPr kumimoji="1" lang="en-US" altLang="ja-JP" sz="2800" b="0" i="1" smtClean="0">
                            <a:latin typeface="Cambria Math" panose="02040503050406030204" pitchFamily="18" charset="0"/>
                          </a:rPr>
                          <m:t>𝑖</m:t>
                        </m:r>
                      </m:sub>
                      <m:sup>
                        <m:r>
                          <a:rPr kumimoji="1" lang="en-US" altLang="ja-JP" sz="2800" b="0" i="1" smtClean="0">
                            <a:latin typeface="Cambria Math" panose="02040503050406030204" pitchFamily="18" charset="0"/>
                          </a:rPr>
                          <m:t>𝑣</m:t>
                        </m:r>
                      </m:sup>
                    </m:sSubSup>
                  </m:oMath>
                </a14:m>
                <a:r>
                  <a:rPr kumimoji="1" lang="en-US" altLang="ja-JP" sz="2800" dirty="0"/>
                  <a:t>:</a:t>
                </a:r>
                <a:r>
                  <a:rPr kumimoji="1" lang="ja-JP" altLang="en-US" sz="2800" dirty="0"/>
                  <a:t>企業価値成長率</a:t>
                </a:r>
                <a:r>
                  <a:rPr kumimoji="1" lang="en-US" altLang="ja-JP" sz="2800" dirty="0"/>
                  <a:t>(</a:t>
                </a:r>
                <a14:m>
                  <m:oMath xmlns:m="http://schemas.openxmlformats.org/officeDocument/2006/math">
                    <m:f>
                      <m:fPr>
                        <m:ctrlPr>
                          <a:rPr kumimoji="1" lang="en-US" altLang="ja-JP" sz="2800" i="1" smtClean="0">
                            <a:latin typeface="Cambria Math" panose="02040503050406030204" pitchFamily="18" charset="0"/>
                          </a:rPr>
                        </m:ctrlPr>
                      </m:fPr>
                      <m:num>
                        <m:sSub>
                          <m:sSubPr>
                            <m:ctrlPr>
                              <a:rPr kumimoji="1" lang="en-US" altLang="ja-JP" sz="2800" i="1" smtClean="0">
                                <a:latin typeface="Cambria Math" panose="02040503050406030204" pitchFamily="18" charset="0"/>
                              </a:rPr>
                            </m:ctrlPr>
                          </m:sSubPr>
                          <m:e>
                            <m:r>
                              <a:rPr kumimoji="1" lang="en-US" altLang="ja-JP" sz="2800" b="0" i="1" smtClean="0">
                                <a:latin typeface="Cambria Math" panose="02040503050406030204" pitchFamily="18" charset="0"/>
                              </a:rPr>
                              <m:t>𝑉</m:t>
                            </m:r>
                          </m:e>
                          <m:sub>
                            <m:r>
                              <a:rPr kumimoji="1" lang="en-US" altLang="ja-JP" sz="2800" b="0" i="1" smtClean="0">
                                <a:latin typeface="Cambria Math" panose="02040503050406030204" pitchFamily="18" charset="0"/>
                              </a:rPr>
                              <m:t>1</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𝑉</m:t>
                            </m:r>
                          </m:e>
                          <m:sub>
                            <m:r>
                              <a:rPr kumimoji="1" lang="en-US" altLang="ja-JP" sz="2800" b="0" i="1" smtClean="0">
                                <a:latin typeface="Cambria Math" panose="02040503050406030204" pitchFamily="18" charset="0"/>
                              </a:rPr>
                              <m:t>0</m:t>
                            </m:r>
                          </m:sub>
                        </m:sSub>
                      </m:num>
                      <m:den>
                        <m:sSub>
                          <m:sSubPr>
                            <m:ctrlPr>
                              <a:rPr kumimoji="1" lang="en-US" altLang="ja-JP" sz="2800" i="1" smtClean="0">
                                <a:latin typeface="Cambria Math" panose="02040503050406030204" pitchFamily="18" charset="0"/>
                              </a:rPr>
                            </m:ctrlPr>
                          </m:sSubPr>
                          <m:e>
                            <m:r>
                              <a:rPr kumimoji="1" lang="en-US" altLang="ja-JP" sz="2800" b="0" i="1" smtClean="0">
                                <a:latin typeface="Cambria Math" panose="02040503050406030204" pitchFamily="18" charset="0"/>
                              </a:rPr>
                              <m:t>𝑉</m:t>
                            </m:r>
                          </m:e>
                          <m:sub>
                            <m:r>
                              <a:rPr kumimoji="1" lang="en-US" altLang="ja-JP" sz="2800" b="0" i="1" smtClean="0">
                                <a:latin typeface="Cambria Math" panose="02040503050406030204" pitchFamily="18" charset="0"/>
                              </a:rPr>
                              <m:t>0</m:t>
                            </m:r>
                          </m:sub>
                        </m:sSub>
                      </m:den>
                    </m:f>
                    <m:r>
                      <a:rPr kumimoji="1" lang="en-US" altLang="ja-JP" sz="2800" b="0" i="1" smtClean="0">
                        <a:latin typeface="Cambria Math" panose="02040503050406030204" pitchFamily="18" charset="0"/>
                      </a:rPr>
                      <m:t>=</m:t>
                    </m:r>
                    <m:f>
                      <m:fPr>
                        <m:ctrlPr>
                          <a:rPr kumimoji="1" lang="en-US" altLang="ja-JP" sz="2800" b="0" i="1" smtClean="0">
                            <a:latin typeface="Cambria Math" panose="02040503050406030204" pitchFamily="18" charset="0"/>
                          </a:rPr>
                        </m:ctrlPr>
                      </m:fPr>
                      <m:num>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𝑆</m:t>
                            </m:r>
                          </m:e>
                          <m:sub>
                            <m:r>
                              <a:rPr kumimoji="1" lang="en-US" altLang="ja-JP" sz="2800" b="0" i="1" smtClean="0">
                                <a:latin typeface="Cambria Math" panose="02040503050406030204" pitchFamily="18" charset="0"/>
                              </a:rPr>
                              <m:t>1</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𝑆</m:t>
                            </m:r>
                          </m:e>
                          <m:sub>
                            <m:r>
                              <a:rPr kumimoji="1" lang="en-US" altLang="ja-JP" sz="2800" b="0" i="1" smtClean="0">
                                <a:latin typeface="Cambria Math" panose="02040503050406030204" pitchFamily="18" charset="0"/>
                              </a:rPr>
                              <m:t>0</m:t>
                            </m:r>
                          </m:sub>
                        </m:sSub>
                      </m:num>
                      <m:den>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𝑆</m:t>
                            </m:r>
                          </m:e>
                          <m:sub>
                            <m:r>
                              <a:rPr kumimoji="1" lang="en-US" altLang="ja-JP" sz="2800" b="0" i="1" smtClean="0">
                                <a:latin typeface="Cambria Math" panose="02040503050406030204" pitchFamily="18" charset="0"/>
                              </a:rPr>
                              <m:t>0</m:t>
                            </m:r>
                          </m:sub>
                        </m:sSub>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𝐹</m:t>
                        </m:r>
                      </m:den>
                    </m:f>
                  </m:oMath>
                </a14:m>
                <a:r>
                  <a:rPr kumimoji="1" lang="en-US" altLang="ja-JP" sz="2800" dirty="0"/>
                  <a:t>)</a:t>
                </a:r>
              </a:p>
              <a:p>
                <a14:m>
                  <m:oMath xmlns:m="http://schemas.openxmlformats.org/officeDocument/2006/math">
                    <m:sSubSup>
                      <m:sSubSupPr>
                        <m:ctrlPr>
                          <a:rPr kumimoji="1" lang="en-US" altLang="ja-JP" sz="2800" b="0" i="1" smtClean="0">
                            <a:latin typeface="Cambria Math" panose="02040503050406030204" pitchFamily="18" charset="0"/>
                          </a:rPr>
                        </m:ctrlPr>
                      </m:sSubSupPr>
                      <m:e>
                        <m:r>
                          <a:rPr kumimoji="1" lang="ja-JP" altLang="en-US" sz="2800" b="0" i="1" smtClean="0">
                            <a:latin typeface="Cambria Math" panose="02040503050406030204" pitchFamily="18" charset="0"/>
                          </a:rPr>
                          <m:t>𝛼</m:t>
                        </m:r>
                      </m:e>
                      <m:sub>
                        <m:r>
                          <a:rPr kumimoji="1" lang="en-US" altLang="ja-JP" sz="2800" b="0" i="1" smtClean="0">
                            <a:latin typeface="Cambria Math" panose="02040503050406030204" pitchFamily="18" charset="0"/>
                          </a:rPr>
                          <m:t>𝑖</m:t>
                        </m:r>
                      </m:sub>
                      <m:sup>
                        <m:r>
                          <a:rPr kumimoji="1" lang="en-US" altLang="ja-JP" sz="2800" b="0" i="1" smtClean="0">
                            <a:latin typeface="Cambria Math" panose="02040503050406030204" pitchFamily="18" charset="0"/>
                          </a:rPr>
                          <m:t>𝑣</m:t>
                        </m:r>
                      </m:sup>
                    </m:sSubSup>
                  </m:oMath>
                </a14:m>
                <a:r>
                  <a:rPr kumimoji="1" lang="en-US" altLang="ja-JP" sz="2800" dirty="0"/>
                  <a:t>:</a:t>
                </a:r>
                <a:r>
                  <a:rPr kumimoji="1" lang="ja-JP" altLang="en-US" sz="2800" dirty="0"/>
                  <a:t>企業価値の固有の値</a:t>
                </a:r>
                <a:endParaRPr kumimoji="1" lang="en-US" altLang="ja-JP" sz="2800" dirty="0"/>
              </a:p>
              <a:p>
                <a14:m>
                  <m:oMath xmlns:m="http://schemas.openxmlformats.org/officeDocument/2006/math">
                    <m:sSubSup>
                      <m:sSubSupPr>
                        <m:ctrlPr>
                          <a:rPr kumimoji="1" lang="en-US" altLang="ja-JP" sz="2800" b="0" i="1" smtClean="0">
                            <a:latin typeface="Cambria Math" panose="02040503050406030204" pitchFamily="18" charset="0"/>
                          </a:rPr>
                        </m:ctrlPr>
                      </m:sSubSupPr>
                      <m:e>
                        <m:r>
                          <a:rPr kumimoji="1" lang="ja-JP" altLang="en-US" sz="2800" b="0" i="1" smtClean="0">
                            <a:latin typeface="Cambria Math" panose="02040503050406030204" pitchFamily="18" charset="0"/>
                          </a:rPr>
                          <m:t>𝛽</m:t>
                        </m:r>
                      </m:e>
                      <m:sub>
                        <m:r>
                          <a:rPr kumimoji="1" lang="en-US" altLang="ja-JP" sz="2800" b="0" i="1" smtClean="0">
                            <a:latin typeface="Cambria Math" panose="02040503050406030204" pitchFamily="18" charset="0"/>
                          </a:rPr>
                          <m:t>𝑖</m:t>
                        </m:r>
                      </m:sub>
                      <m:sup>
                        <m:r>
                          <a:rPr kumimoji="1" lang="en-US" altLang="ja-JP" sz="2800" b="0" i="1" smtClean="0">
                            <a:latin typeface="Cambria Math" panose="02040503050406030204" pitchFamily="18" charset="0"/>
                          </a:rPr>
                          <m:t>𝑣</m:t>
                        </m:r>
                      </m:sup>
                    </m:sSubSup>
                  </m:oMath>
                </a14:m>
                <a:r>
                  <a:rPr kumimoji="1" lang="en-US" altLang="ja-JP" sz="2800" dirty="0"/>
                  <a:t>:</a:t>
                </a:r>
                <a:r>
                  <a:rPr kumimoji="1" lang="ja-JP" altLang="en-US" sz="2800" dirty="0"/>
                  <a:t>市場ポートフォリオに対する企業価値の感応度</a:t>
                </a:r>
                <a:endParaRPr kumimoji="1" lang="en-US" altLang="ja-JP" sz="2800" dirty="0"/>
              </a:p>
              <a:p>
                <a14:m>
                  <m:oMath xmlns:m="http://schemas.openxmlformats.org/officeDocument/2006/math">
                    <m:sSubSup>
                      <m:sSubSupPr>
                        <m:ctrlPr>
                          <a:rPr kumimoji="1" lang="en-US" altLang="ja-JP" sz="2800" b="0" i="1" smtClean="0">
                            <a:latin typeface="Cambria Math" panose="02040503050406030204" pitchFamily="18" charset="0"/>
                          </a:rPr>
                        </m:ctrlPr>
                      </m:sSubSupPr>
                      <m:e>
                        <m:r>
                          <a:rPr kumimoji="1" lang="en-US" altLang="ja-JP" sz="2800" b="0" i="1" smtClean="0">
                            <a:latin typeface="Cambria Math" panose="02040503050406030204" pitchFamily="18" charset="0"/>
                          </a:rPr>
                          <m:t>𝑒</m:t>
                        </m:r>
                      </m:e>
                      <m:sub>
                        <m:r>
                          <a:rPr kumimoji="1" lang="en-US" altLang="ja-JP" sz="2800" b="0" i="1" smtClean="0">
                            <a:latin typeface="Cambria Math" panose="02040503050406030204" pitchFamily="18" charset="0"/>
                          </a:rPr>
                          <m:t>𝑖</m:t>
                        </m:r>
                      </m:sub>
                      <m:sup>
                        <m:r>
                          <a:rPr kumimoji="1" lang="en-US" altLang="ja-JP" sz="2800" b="0" i="1" smtClean="0">
                            <a:latin typeface="Cambria Math" panose="02040503050406030204" pitchFamily="18" charset="0"/>
                          </a:rPr>
                          <m:t>𝑣</m:t>
                        </m:r>
                      </m:sup>
                    </m:sSubSup>
                  </m:oMath>
                </a14:m>
                <a:r>
                  <a:rPr kumimoji="1" lang="en-US" altLang="ja-JP" sz="2800" dirty="0"/>
                  <a:t>:</a:t>
                </a:r>
                <a:r>
                  <a:rPr kumimoji="1" lang="ja-JP" altLang="en-US" sz="2800" dirty="0"/>
                  <a:t>攪乱項</a:t>
                </a:r>
              </a:p>
            </p:txBody>
          </p:sp>
        </mc:Choice>
        <mc:Fallback xmlns="">
          <p:sp>
            <p:nvSpPr>
              <p:cNvPr id="3" name="テキスト ボックス 2">
                <a:extLst>
                  <a:ext uri="{FF2B5EF4-FFF2-40B4-BE49-F238E27FC236}">
                    <a16:creationId xmlns:a16="http://schemas.microsoft.com/office/drawing/2014/main" id="{7398CA9F-9B7A-4D90-8B9F-929F6594345F}"/>
                  </a:ext>
                </a:extLst>
              </p:cNvPr>
              <p:cNvSpPr txBox="1">
                <a:spLocks noRot="1" noChangeAspect="1" noMove="1" noResize="1" noEditPoints="1" noAdjustHandles="1" noChangeArrowheads="1" noChangeShapeType="1" noTextEdit="1"/>
              </p:cNvSpPr>
              <p:nvPr/>
            </p:nvSpPr>
            <p:spPr>
              <a:xfrm>
                <a:off x="1092157" y="2411469"/>
                <a:ext cx="9688286" cy="3043334"/>
              </a:xfrm>
              <a:prstGeom prst="rect">
                <a:avLst/>
              </a:prstGeom>
              <a:blipFill>
                <a:blip r:embed="rId2"/>
                <a:stretch>
                  <a:fillRect l="-755" b="-521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4AC71A30-B56F-4287-8BBD-AA9263DF2876}"/>
                  </a:ext>
                </a:extLst>
              </p:cNvPr>
              <p:cNvSpPr txBox="1"/>
              <p:nvPr/>
            </p:nvSpPr>
            <p:spPr>
              <a:xfrm>
                <a:off x="1092157" y="5458832"/>
                <a:ext cx="9916886" cy="96545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Sup>
                        <m:sSubSupPr>
                          <m:ctrlPr>
                            <a:rPr kumimoji="1" lang="en-US" altLang="ja-JP" sz="2800" i="1" smtClean="0">
                              <a:latin typeface="Cambria Math" panose="02040503050406030204" pitchFamily="18" charset="0"/>
                            </a:rPr>
                          </m:ctrlPr>
                        </m:sSubSupPr>
                        <m:e>
                          <m:r>
                            <a:rPr kumimoji="1" lang="en-US" altLang="ja-JP" sz="2800" b="0" i="1" smtClean="0">
                              <a:latin typeface="Cambria Math" panose="02040503050406030204" pitchFamily="18" charset="0"/>
                            </a:rPr>
                            <m:t>𝐸</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𝑅</m:t>
                          </m:r>
                        </m:e>
                        <m:sub>
                          <m:r>
                            <a:rPr kumimoji="1" lang="en-US" altLang="ja-JP" sz="2800" b="0" i="1" smtClean="0">
                              <a:latin typeface="Cambria Math" panose="02040503050406030204" pitchFamily="18" charset="0"/>
                            </a:rPr>
                            <m:t>𝑖</m:t>
                          </m:r>
                        </m:sub>
                        <m:sup>
                          <m:r>
                            <a:rPr kumimoji="1" lang="en-US" altLang="ja-JP" sz="2800" b="0" i="1" smtClean="0">
                              <a:latin typeface="Cambria Math" panose="02040503050406030204" pitchFamily="18" charset="0"/>
                            </a:rPr>
                            <m:t>𝑣</m:t>
                          </m:r>
                        </m:sup>
                      </m:sSubSup>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𝑘</m:t>
                      </m:r>
                      <m:r>
                        <a:rPr kumimoji="1" lang="en-US" altLang="ja-JP" sz="2800" b="0" i="1" smtClean="0">
                          <a:latin typeface="Cambria Math" panose="02040503050406030204" pitchFamily="18" charset="0"/>
                        </a:rPr>
                        <m:t>=</m:t>
                      </m:r>
                      <m:sSubSup>
                        <m:sSubSupPr>
                          <m:ctrlPr>
                            <a:rPr kumimoji="1" lang="en-US" altLang="ja-JP" sz="2800" b="0" i="1" smtClean="0">
                              <a:latin typeface="Cambria Math" panose="02040503050406030204" pitchFamily="18" charset="0"/>
                            </a:rPr>
                          </m:ctrlPr>
                        </m:sSubSupPr>
                        <m:e>
                          <m:r>
                            <a:rPr kumimoji="1" lang="ja-JP" altLang="en-US" sz="2800" b="0" i="1" smtClean="0">
                              <a:latin typeface="Cambria Math" panose="02040503050406030204" pitchFamily="18" charset="0"/>
                            </a:rPr>
                            <m:t>𝛼</m:t>
                          </m:r>
                        </m:e>
                        <m:sub>
                          <m:r>
                            <a:rPr kumimoji="1" lang="en-US" altLang="ja-JP" sz="2800" b="0" i="1" smtClean="0">
                              <a:latin typeface="Cambria Math" panose="02040503050406030204" pitchFamily="18" charset="0"/>
                            </a:rPr>
                            <m:t>𝑖</m:t>
                          </m:r>
                        </m:sub>
                        <m:sup>
                          <m:r>
                            <a:rPr kumimoji="1" lang="en-US" altLang="ja-JP" sz="2800" b="0" i="1" smtClean="0">
                              <a:latin typeface="Cambria Math" panose="02040503050406030204" pitchFamily="18" charset="0"/>
                            </a:rPr>
                            <m:t>𝑣</m:t>
                          </m:r>
                        </m:sup>
                      </m:sSubSup>
                      <m:r>
                        <a:rPr kumimoji="1" lang="en-US" altLang="ja-JP" sz="2800" b="0" i="1" smtClean="0">
                          <a:latin typeface="Cambria Math" panose="02040503050406030204" pitchFamily="18" charset="0"/>
                        </a:rPr>
                        <m:t>+</m:t>
                      </m:r>
                      <m:sSubSup>
                        <m:sSubSupPr>
                          <m:ctrlPr>
                            <a:rPr kumimoji="1" lang="en-US" altLang="ja-JP" sz="2800" b="0" i="1" smtClean="0">
                              <a:latin typeface="Cambria Math" panose="02040503050406030204" pitchFamily="18" charset="0"/>
                            </a:rPr>
                          </m:ctrlPr>
                        </m:sSubSupPr>
                        <m:e>
                          <m:r>
                            <a:rPr kumimoji="1" lang="ja-JP" altLang="en-US" sz="2800" b="0" i="1" smtClean="0">
                              <a:latin typeface="Cambria Math" panose="02040503050406030204" pitchFamily="18" charset="0"/>
                            </a:rPr>
                            <m:t>𝛽</m:t>
                          </m:r>
                        </m:e>
                        <m:sub>
                          <m:r>
                            <a:rPr kumimoji="1" lang="en-US" altLang="ja-JP" sz="2800" b="0" i="1" smtClean="0">
                              <a:latin typeface="Cambria Math" panose="02040503050406030204" pitchFamily="18" charset="0"/>
                            </a:rPr>
                            <m:t>𝑖</m:t>
                          </m:r>
                        </m:sub>
                        <m:sup>
                          <m:r>
                            <a:rPr kumimoji="1" lang="en-US" altLang="ja-JP" sz="2800" b="0" i="1" smtClean="0">
                              <a:latin typeface="Cambria Math" panose="02040503050406030204" pitchFamily="18" charset="0"/>
                            </a:rPr>
                            <m:t>𝑣</m:t>
                          </m:r>
                        </m:sup>
                      </m:sSubSup>
                      <m:r>
                        <a:rPr kumimoji="1" lang="en-US" altLang="ja-JP" sz="2800" b="0" i="1" smtClean="0">
                          <a:latin typeface="Cambria Math" panose="02040503050406030204" pitchFamily="18" charset="0"/>
                        </a:rPr>
                        <m:t>𝐸</m:t>
                      </m:r>
                      <m:d>
                        <m:dPr>
                          <m:begChr m:val="["/>
                          <m:endChr m:val="]"/>
                          <m:ctrlPr>
                            <a:rPr kumimoji="1" lang="en-US" altLang="ja-JP" sz="2800" b="0" i="1" smtClean="0">
                              <a:latin typeface="Cambria Math" panose="02040503050406030204" pitchFamily="18" charset="0"/>
                            </a:rPr>
                          </m:ctrlPr>
                        </m:dPr>
                        <m:e>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𝑅</m:t>
                              </m:r>
                            </m:e>
                            <m:sub>
                              <m:r>
                                <a:rPr kumimoji="1" lang="en-US" altLang="ja-JP" sz="2800" b="0" i="1" smtClean="0">
                                  <a:latin typeface="Cambria Math" panose="02040503050406030204" pitchFamily="18" charset="0"/>
                                </a:rPr>
                                <m:t>𝑀</m:t>
                              </m:r>
                            </m:sub>
                          </m:sSub>
                        </m:e>
                      </m:d>
                    </m:oMath>
                  </m:oMathPara>
                </a14:m>
                <a:endParaRPr kumimoji="1" lang="en-US" altLang="ja-JP" sz="2800" b="0" dirty="0"/>
              </a:p>
              <a:p>
                <a:pPr/>
                <a14:m>
                  <m:oMathPara xmlns:m="http://schemas.openxmlformats.org/officeDocument/2006/math">
                    <m:oMathParaPr>
                      <m:jc m:val="left"/>
                    </m:oMathParaPr>
                    <m:oMath xmlns:m="http://schemas.openxmlformats.org/officeDocument/2006/math">
                      <m:r>
                        <a:rPr kumimoji="1" lang="en-US" altLang="ja-JP" sz="2800" b="0" i="1" smtClean="0">
                          <a:latin typeface="Cambria Math" panose="02040503050406030204" pitchFamily="18" charset="0"/>
                        </a:rPr>
                        <m:t>𝑉𝑎𝑟</m:t>
                      </m:r>
                      <m:d>
                        <m:dPr>
                          <m:begChr m:val="["/>
                          <m:endChr m:val="]"/>
                          <m:ctrlPr>
                            <a:rPr kumimoji="1" lang="en-US" altLang="ja-JP" sz="2800" b="0" i="1" smtClean="0">
                              <a:latin typeface="Cambria Math" panose="02040503050406030204" pitchFamily="18" charset="0"/>
                            </a:rPr>
                          </m:ctrlPr>
                        </m:dPr>
                        <m:e>
                          <m:sSubSup>
                            <m:sSubSupPr>
                              <m:ctrlPr>
                                <a:rPr kumimoji="1" lang="en-US" altLang="ja-JP" sz="2800" i="1" smtClean="0">
                                  <a:latin typeface="Cambria Math" panose="02040503050406030204" pitchFamily="18" charset="0"/>
                                </a:rPr>
                              </m:ctrlPr>
                            </m:sSubSupPr>
                            <m:e>
                              <m:r>
                                <a:rPr kumimoji="1" lang="en-US" altLang="ja-JP" sz="2800" b="0" i="1" smtClean="0">
                                  <a:latin typeface="Cambria Math" panose="02040503050406030204" pitchFamily="18" charset="0"/>
                                </a:rPr>
                                <m:t>𝑅</m:t>
                              </m:r>
                            </m:e>
                            <m:sub>
                              <m:r>
                                <a:rPr kumimoji="1" lang="en-US" altLang="ja-JP" sz="2800" b="0" i="1" smtClean="0">
                                  <a:latin typeface="Cambria Math" panose="02040503050406030204" pitchFamily="18" charset="0"/>
                                </a:rPr>
                                <m:t>𝑖</m:t>
                              </m:r>
                            </m:sub>
                            <m:sup>
                              <m:r>
                                <a:rPr kumimoji="1" lang="en-US" altLang="ja-JP" sz="2800" b="0" i="1" smtClean="0">
                                  <a:latin typeface="Cambria Math" panose="02040503050406030204" pitchFamily="18" charset="0"/>
                                </a:rPr>
                                <m:t>𝑣</m:t>
                              </m:r>
                            </m:sup>
                          </m:sSubSup>
                        </m:e>
                      </m:d>
                      <m:r>
                        <a:rPr kumimoji="1" lang="en-US" altLang="ja-JP" sz="2800" b="0" i="1" smtClean="0">
                          <a:latin typeface="Cambria Math" panose="02040503050406030204" pitchFamily="18" charset="0"/>
                        </a:rPr>
                        <m:t>=</m:t>
                      </m:r>
                      <m:sSup>
                        <m:sSupPr>
                          <m:ctrlPr>
                            <a:rPr kumimoji="1" lang="en-US" altLang="ja-JP" sz="2800" b="0" i="1" smtClean="0">
                              <a:latin typeface="Cambria Math" panose="02040503050406030204" pitchFamily="18" charset="0"/>
                            </a:rPr>
                          </m:ctrlPr>
                        </m:sSupPr>
                        <m:e>
                          <m:r>
                            <a:rPr kumimoji="1" lang="ja-JP" altLang="en-US" sz="2800" b="0" i="1" smtClean="0">
                              <a:latin typeface="Cambria Math" panose="02040503050406030204" pitchFamily="18" charset="0"/>
                            </a:rPr>
                            <m:t>𝜎</m:t>
                          </m:r>
                        </m:e>
                        <m:sup>
                          <m:r>
                            <a:rPr kumimoji="1" lang="en-US" altLang="ja-JP" sz="2800" b="0" i="1" smtClean="0">
                              <a:latin typeface="Cambria Math" panose="02040503050406030204" pitchFamily="18" charset="0"/>
                            </a:rPr>
                            <m:t>2</m:t>
                          </m:r>
                        </m:sup>
                      </m:sSup>
                      <m:r>
                        <a:rPr kumimoji="1" lang="en-US" altLang="ja-JP" sz="2800" b="0" i="1" smtClean="0">
                          <a:latin typeface="Cambria Math" panose="02040503050406030204" pitchFamily="18" charset="0"/>
                        </a:rPr>
                        <m:t>=</m:t>
                      </m:r>
                      <m:sSup>
                        <m:sSupPr>
                          <m:ctrlPr>
                            <a:rPr kumimoji="1" lang="en-US" altLang="ja-JP" sz="2800" b="0" i="1" smtClean="0">
                              <a:latin typeface="Cambria Math" panose="02040503050406030204" pitchFamily="18" charset="0"/>
                            </a:rPr>
                          </m:ctrlPr>
                        </m:sSupPr>
                        <m:e>
                          <m:d>
                            <m:dPr>
                              <m:ctrlPr>
                                <a:rPr kumimoji="1" lang="en-US" altLang="ja-JP" sz="2800" i="1">
                                  <a:latin typeface="Cambria Math" panose="02040503050406030204" pitchFamily="18" charset="0"/>
                                </a:rPr>
                              </m:ctrlPr>
                            </m:dPr>
                            <m:e>
                              <m:sSubSup>
                                <m:sSubSupPr>
                                  <m:ctrlPr>
                                    <a:rPr kumimoji="1" lang="en-US" altLang="ja-JP" sz="2800" i="1">
                                      <a:latin typeface="Cambria Math" panose="02040503050406030204" pitchFamily="18" charset="0"/>
                                    </a:rPr>
                                  </m:ctrlPr>
                                </m:sSubSupPr>
                                <m:e>
                                  <m:r>
                                    <a:rPr kumimoji="1" lang="ja-JP" altLang="en-US" sz="2800" i="1">
                                      <a:latin typeface="Cambria Math" panose="02040503050406030204" pitchFamily="18" charset="0"/>
                                    </a:rPr>
                                    <m:t>𝛽</m:t>
                                  </m:r>
                                </m:e>
                                <m:sub>
                                  <m:r>
                                    <a:rPr kumimoji="1" lang="en-US" altLang="ja-JP" sz="2800" i="1">
                                      <a:latin typeface="Cambria Math" panose="02040503050406030204" pitchFamily="18" charset="0"/>
                                    </a:rPr>
                                    <m:t>𝑖</m:t>
                                  </m:r>
                                </m:sub>
                                <m:sup>
                                  <m:r>
                                    <a:rPr kumimoji="1" lang="en-US" altLang="ja-JP" sz="2800" i="1">
                                      <a:latin typeface="Cambria Math" panose="02040503050406030204" pitchFamily="18" charset="0"/>
                                    </a:rPr>
                                    <m:t>𝑣</m:t>
                                  </m:r>
                                </m:sup>
                              </m:sSubSup>
                            </m:e>
                          </m:d>
                        </m:e>
                        <m:sup>
                          <m:r>
                            <a:rPr kumimoji="1" lang="en-US" altLang="ja-JP" sz="2800" b="0" i="1" smtClean="0">
                              <a:latin typeface="Cambria Math" panose="02040503050406030204" pitchFamily="18" charset="0"/>
                            </a:rPr>
                            <m:t>2</m:t>
                          </m:r>
                        </m:sup>
                      </m:sSup>
                      <m:r>
                        <a:rPr kumimoji="1" lang="en-US" altLang="ja-JP" sz="2800" b="0" i="1" smtClean="0">
                          <a:latin typeface="Cambria Math" panose="02040503050406030204" pitchFamily="18" charset="0"/>
                        </a:rPr>
                        <m:t>𝑉𝑎𝑟</m:t>
                      </m:r>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𝑅</m:t>
                          </m:r>
                        </m:e>
                        <m:sub>
                          <m:r>
                            <a:rPr kumimoji="1" lang="en-US" altLang="ja-JP" sz="2800" b="0" i="1" smtClean="0">
                              <a:latin typeface="Cambria Math" panose="02040503050406030204" pitchFamily="18" charset="0"/>
                            </a:rPr>
                            <m:t>𝑀</m:t>
                          </m:r>
                        </m:sub>
                      </m:sSub>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𝑉𝑎𝑟</m:t>
                      </m:r>
                      <m:r>
                        <a:rPr kumimoji="1" lang="en-US" altLang="ja-JP" sz="2800" b="0" i="1" smtClean="0">
                          <a:latin typeface="Cambria Math" panose="02040503050406030204" pitchFamily="18" charset="0"/>
                        </a:rPr>
                        <m:t>[</m:t>
                      </m:r>
                      <m:sSubSup>
                        <m:sSubSupPr>
                          <m:ctrlPr>
                            <a:rPr kumimoji="1" lang="en-US" altLang="ja-JP" sz="2800" b="0" i="1" smtClean="0">
                              <a:latin typeface="Cambria Math" panose="02040503050406030204" pitchFamily="18" charset="0"/>
                            </a:rPr>
                          </m:ctrlPr>
                        </m:sSubSupPr>
                        <m:e>
                          <m:r>
                            <a:rPr kumimoji="1" lang="en-US" altLang="ja-JP" sz="2800" b="0" i="1" smtClean="0">
                              <a:latin typeface="Cambria Math" panose="02040503050406030204" pitchFamily="18" charset="0"/>
                            </a:rPr>
                            <m:t>𝑒</m:t>
                          </m:r>
                        </m:e>
                        <m:sub>
                          <m:r>
                            <a:rPr kumimoji="1" lang="en-US" altLang="ja-JP" sz="2800" b="0" i="1" smtClean="0">
                              <a:latin typeface="Cambria Math" panose="02040503050406030204" pitchFamily="18" charset="0"/>
                            </a:rPr>
                            <m:t>𝑖</m:t>
                          </m:r>
                        </m:sub>
                        <m:sup>
                          <m:r>
                            <a:rPr kumimoji="1" lang="en-US" altLang="ja-JP" sz="2800" b="0" i="1" smtClean="0">
                              <a:latin typeface="Cambria Math" panose="02040503050406030204" pitchFamily="18" charset="0"/>
                            </a:rPr>
                            <m:t>𝑣</m:t>
                          </m:r>
                        </m:sup>
                      </m:sSubSup>
                      <m:r>
                        <a:rPr kumimoji="1" lang="en-US" altLang="ja-JP" sz="2800" b="0" i="1" smtClean="0">
                          <a:latin typeface="Cambria Math" panose="02040503050406030204" pitchFamily="18" charset="0"/>
                        </a:rPr>
                        <m:t>]</m:t>
                      </m:r>
                    </m:oMath>
                  </m:oMathPara>
                </a14:m>
                <a:endParaRPr kumimoji="1" lang="en-US" altLang="ja-JP" sz="2800" b="0" dirty="0"/>
              </a:p>
            </p:txBody>
          </p:sp>
        </mc:Choice>
        <mc:Fallback xmlns="">
          <p:sp>
            <p:nvSpPr>
              <p:cNvPr id="5" name="テキスト ボックス 4">
                <a:extLst>
                  <a:ext uri="{FF2B5EF4-FFF2-40B4-BE49-F238E27FC236}">
                    <a16:creationId xmlns:a16="http://schemas.microsoft.com/office/drawing/2014/main" id="{4AC71A30-B56F-4287-8BBD-AA9263DF2876}"/>
                  </a:ext>
                </a:extLst>
              </p:cNvPr>
              <p:cNvSpPr txBox="1">
                <a:spLocks noRot="1" noChangeAspect="1" noMove="1" noResize="1" noEditPoints="1" noAdjustHandles="1" noChangeArrowheads="1" noChangeShapeType="1" noTextEdit="1"/>
              </p:cNvSpPr>
              <p:nvPr/>
            </p:nvSpPr>
            <p:spPr>
              <a:xfrm>
                <a:off x="1092157" y="5458832"/>
                <a:ext cx="9916886" cy="965457"/>
              </a:xfrm>
              <a:prstGeom prst="rect">
                <a:avLst/>
              </a:prstGeom>
              <a:blipFill>
                <a:blip r:embed="rId3"/>
                <a:stretch>
                  <a:fillRect/>
                </a:stretch>
              </a:blipFill>
            </p:spPr>
            <p:txBody>
              <a:bodyPr/>
              <a:lstStyle/>
              <a:p>
                <a:r>
                  <a:rPr lang="ja-JP" altLang="en-US">
                    <a:noFill/>
                  </a:rPr>
                  <a:t> </a:t>
                </a:r>
              </a:p>
            </p:txBody>
          </p:sp>
        </mc:Fallback>
      </mc:AlternateContent>
      <p:sp>
        <p:nvSpPr>
          <p:cNvPr id="6" name="タイトル 1">
            <a:extLst>
              <a:ext uri="{FF2B5EF4-FFF2-40B4-BE49-F238E27FC236}">
                <a16:creationId xmlns:a16="http://schemas.microsoft.com/office/drawing/2014/main" id="{A8627F4D-524E-4B7A-8D6B-BA21B8EEFE95}"/>
              </a:ext>
            </a:extLst>
          </p:cNvPr>
          <p:cNvSpPr txBox="1">
            <a:spLocks/>
          </p:cNvSpPr>
          <p:nvPr/>
        </p:nvSpPr>
        <p:spPr>
          <a:xfrm>
            <a:off x="1480456" y="520699"/>
            <a:ext cx="8911687" cy="1280890"/>
          </a:xfrm>
          <a:prstGeom prst="rect">
            <a:avLst/>
          </a:prstGeom>
        </p:spPr>
        <p:txBody>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t>推定方法</a:t>
            </a:r>
          </a:p>
        </p:txBody>
      </p:sp>
    </p:spTree>
    <p:extLst>
      <p:ext uri="{BB962C8B-B14F-4D97-AF65-F5344CB8AC3E}">
        <p14:creationId xmlns:p14="http://schemas.microsoft.com/office/powerpoint/2010/main" val="2206396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C016F21-6CC3-42E9-BDF9-AEAE571B6D92}"/>
              </a:ext>
            </a:extLst>
          </p:cNvPr>
          <p:cNvSpPr txBox="1"/>
          <p:nvPr/>
        </p:nvSpPr>
        <p:spPr>
          <a:xfrm>
            <a:off x="1670957" y="652259"/>
            <a:ext cx="9231086" cy="584775"/>
          </a:xfrm>
          <a:prstGeom prst="rect">
            <a:avLst/>
          </a:prstGeom>
          <a:noFill/>
        </p:spPr>
        <p:txBody>
          <a:bodyPr wrap="square" rtlCol="0">
            <a:spAutoFit/>
          </a:bodyPr>
          <a:lstStyle/>
          <a:p>
            <a:r>
              <a:rPr kumimoji="1" lang="ja-JP" altLang="en-US" sz="3200" dirty="0"/>
              <a:t>計測期間</a:t>
            </a:r>
          </a:p>
        </p:txBody>
      </p:sp>
      <p:grpSp>
        <p:nvGrpSpPr>
          <p:cNvPr id="32" name="グループ化 31">
            <a:extLst>
              <a:ext uri="{FF2B5EF4-FFF2-40B4-BE49-F238E27FC236}">
                <a16:creationId xmlns:a16="http://schemas.microsoft.com/office/drawing/2014/main" id="{C2F03423-2AD5-467E-90E2-4C7939B71698}"/>
              </a:ext>
            </a:extLst>
          </p:cNvPr>
          <p:cNvGrpSpPr/>
          <p:nvPr/>
        </p:nvGrpSpPr>
        <p:grpSpPr>
          <a:xfrm>
            <a:off x="123826" y="1367272"/>
            <a:ext cx="11404145" cy="2091567"/>
            <a:chOff x="69398" y="3098101"/>
            <a:chExt cx="11404145" cy="2091567"/>
          </a:xfrm>
        </p:grpSpPr>
        <p:cxnSp>
          <p:nvCxnSpPr>
            <p:cNvPr id="4" name="直線コネクタ 3">
              <a:extLst>
                <a:ext uri="{FF2B5EF4-FFF2-40B4-BE49-F238E27FC236}">
                  <a16:creationId xmlns:a16="http://schemas.microsoft.com/office/drawing/2014/main" id="{3B1B34F0-A0ED-4BE0-9599-62ACA7B676EC}"/>
                </a:ext>
              </a:extLst>
            </p:cNvPr>
            <p:cNvCxnSpPr>
              <a:cxnSpLocks/>
            </p:cNvCxnSpPr>
            <p:nvPr/>
          </p:nvCxnSpPr>
          <p:spPr>
            <a:xfrm>
              <a:off x="664029" y="4604657"/>
              <a:ext cx="1080951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65FD2331-317C-4705-9EB5-0809A4C6BF52}"/>
                </a:ext>
              </a:extLst>
            </p:cNvPr>
            <p:cNvCxnSpPr/>
            <p:nvPr/>
          </p:nvCxnSpPr>
          <p:spPr>
            <a:xfrm>
              <a:off x="664029" y="4386943"/>
              <a:ext cx="0" cy="435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9BAA11D4-53BD-4611-BF11-0FD34413E667}"/>
                </a:ext>
              </a:extLst>
            </p:cNvPr>
            <p:cNvCxnSpPr/>
            <p:nvPr/>
          </p:nvCxnSpPr>
          <p:spPr>
            <a:xfrm>
              <a:off x="10722429" y="4386943"/>
              <a:ext cx="0" cy="435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C9128F57-48AA-4437-B510-712177720A0E}"/>
                </a:ext>
              </a:extLst>
            </p:cNvPr>
            <p:cNvCxnSpPr/>
            <p:nvPr/>
          </p:nvCxnSpPr>
          <p:spPr>
            <a:xfrm>
              <a:off x="7206344" y="4386943"/>
              <a:ext cx="0" cy="435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F4328256-774E-46F7-AB85-611164FA0247}"/>
                </a:ext>
              </a:extLst>
            </p:cNvPr>
            <p:cNvCxnSpPr/>
            <p:nvPr/>
          </p:nvCxnSpPr>
          <p:spPr>
            <a:xfrm>
              <a:off x="5475515" y="4386943"/>
              <a:ext cx="0" cy="435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D123034E-6090-43D7-8ED3-52594F22A7CC}"/>
                </a:ext>
              </a:extLst>
            </p:cNvPr>
            <p:cNvSpPr txBox="1"/>
            <p:nvPr/>
          </p:nvSpPr>
          <p:spPr>
            <a:xfrm>
              <a:off x="69398" y="4820336"/>
              <a:ext cx="1189261" cy="369332"/>
            </a:xfrm>
            <a:prstGeom prst="rect">
              <a:avLst/>
            </a:prstGeom>
            <a:noFill/>
          </p:spPr>
          <p:txBody>
            <a:bodyPr wrap="square" rtlCol="0">
              <a:spAutoFit/>
            </a:bodyPr>
            <a:lstStyle/>
            <a:p>
              <a:r>
                <a:rPr kumimoji="1" lang="en-US" altLang="ja-JP" dirty="0"/>
                <a:t>2019/1/1</a:t>
              </a:r>
              <a:endParaRPr kumimoji="1" lang="ja-JP" altLang="en-US" dirty="0"/>
            </a:p>
          </p:txBody>
        </p:sp>
        <p:sp>
          <p:nvSpPr>
            <p:cNvPr id="17" name="テキスト ボックス 16">
              <a:extLst>
                <a:ext uri="{FF2B5EF4-FFF2-40B4-BE49-F238E27FC236}">
                  <a16:creationId xmlns:a16="http://schemas.microsoft.com/office/drawing/2014/main" id="{53509188-2E29-4C22-AD96-E3C39240A157}"/>
                </a:ext>
              </a:extLst>
            </p:cNvPr>
            <p:cNvSpPr txBox="1"/>
            <p:nvPr/>
          </p:nvSpPr>
          <p:spPr>
            <a:xfrm>
              <a:off x="4890417" y="4820336"/>
              <a:ext cx="1189255" cy="369332"/>
            </a:xfrm>
            <a:prstGeom prst="rect">
              <a:avLst/>
            </a:prstGeom>
            <a:noFill/>
          </p:spPr>
          <p:txBody>
            <a:bodyPr wrap="square" rtlCol="0">
              <a:spAutoFit/>
            </a:bodyPr>
            <a:lstStyle/>
            <a:p>
              <a:r>
                <a:rPr kumimoji="1" lang="en-US" altLang="ja-JP" dirty="0"/>
                <a:t>2020/1/1</a:t>
              </a:r>
              <a:endParaRPr kumimoji="1" lang="ja-JP" altLang="en-US" dirty="0"/>
            </a:p>
          </p:txBody>
        </p:sp>
        <p:sp>
          <p:nvSpPr>
            <p:cNvPr id="18" name="テキスト ボックス 17">
              <a:extLst>
                <a:ext uri="{FF2B5EF4-FFF2-40B4-BE49-F238E27FC236}">
                  <a16:creationId xmlns:a16="http://schemas.microsoft.com/office/drawing/2014/main" id="{CA4083E9-8FAE-4C96-9FD1-1BFB106ED6C9}"/>
                </a:ext>
              </a:extLst>
            </p:cNvPr>
            <p:cNvSpPr txBox="1"/>
            <p:nvPr/>
          </p:nvSpPr>
          <p:spPr>
            <a:xfrm>
              <a:off x="6479724" y="4820336"/>
              <a:ext cx="1453239" cy="369327"/>
            </a:xfrm>
            <a:prstGeom prst="rect">
              <a:avLst/>
            </a:prstGeom>
            <a:noFill/>
          </p:spPr>
          <p:txBody>
            <a:bodyPr wrap="square" rtlCol="0">
              <a:spAutoFit/>
            </a:bodyPr>
            <a:lstStyle/>
            <a:p>
              <a:r>
                <a:rPr kumimoji="1" lang="en-US" altLang="ja-JP" dirty="0"/>
                <a:t>2020/03/31</a:t>
              </a:r>
              <a:endParaRPr kumimoji="1" lang="ja-JP" altLang="en-US" dirty="0"/>
            </a:p>
          </p:txBody>
        </p:sp>
        <p:sp>
          <p:nvSpPr>
            <p:cNvPr id="19" name="テキスト ボックス 18">
              <a:extLst>
                <a:ext uri="{FF2B5EF4-FFF2-40B4-BE49-F238E27FC236}">
                  <a16:creationId xmlns:a16="http://schemas.microsoft.com/office/drawing/2014/main" id="{69AEB127-42BA-46E7-B159-6302137E4F14}"/>
                </a:ext>
              </a:extLst>
            </p:cNvPr>
            <p:cNvSpPr txBox="1"/>
            <p:nvPr/>
          </p:nvSpPr>
          <p:spPr>
            <a:xfrm>
              <a:off x="9995810" y="4820336"/>
              <a:ext cx="1453237" cy="369332"/>
            </a:xfrm>
            <a:prstGeom prst="rect">
              <a:avLst/>
            </a:prstGeom>
            <a:noFill/>
          </p:spPr>
          <p:txBody>
            <a:bodyPr wrap="square" rtlCol="0">
              <a:spAutoFit/>
            </a:bodyPr>
            <a:lstStyle/>
            <a:p>
              <a:r>
                <a:rPr kumimoji="1" lang="en-US" altLang="ja-JP" dirty="0"/>
                <a:t>2020/08/31</a:t>
              </a:r>
              <a:endParaRPr kumimoji="1" lang="ja-JP" altLang="en-US" dirty="0"/>
            </a:p>
          </p:txBody>
        </p:sp>
        <p:sp>
          <p:nvSpPr>
            <p:cNvPr id="29" name="矢印: 左右 28">
              <a:extLst>
                <a:ext uri="{FF2B5EF4-FFF2-40B4-BE49-F238E27FC236}">
                  <a16:creationId xmlns:a16="http://schemas.microsoft.com/office/drawing/2014/main" id="{A607DD73-6C47-49D4-9E87-7EF536370765}"/>
                </a:ext>
              </a:extLst>
            </p:cNvPr>
            <p:cNvSpPr/>
            <p:nvPr/>
          </p:nvSpPr>
          <p:spPr>
            <a:xfrm>
              <a:off x="5475518" y="3098101"/>
              <a:ext cx="5246911" cy="1034143"/>
            </a:xfrm>
            <a:prstGeom prst="leftRightArrow">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851566CE-D188-4BAD-9D83-28DF27864C20}"/>
                </a:ext>
              </a:extLst>
            </p:cNvPr>
            <p:cNvSpPr txBox="1"/>
            <p:nvPr/>
          </p:nvSpPr>
          <p:spPr>
            <a:xfrm>
              <a:off x="7391401" y="3384339"/>
              <a:ext cx="1415143" cy="461665"/>
            </a:xfrm>
            <a:prstGeom prst="rect">
              <a:avLst/>
            </a:prstGeom>
            <a:noFill/>
          </p:spPr>
          <p:txBody>
            <a:bodyPr wrap="square" rtlCol="0">
              <a:spAutoFit/>
            </a:bodyPr>
            <a:lstStyle/>
            <a:p>
              <a:r>
                <a:rPr kumimoji="1" lang="ja-JP" altLang="en-US" sz="2400" dirty="0"/>
                <a:t>計測期間</a:t>
              </a:r>
            </a:p>
          </p:txBody>
        </p:sp>
      </p:grpSp>
      <p:sp>
        <p:nvSpPr>
          <p:cNvPr id="31" name="吹き出し: 四角形 30">
            <a:extLst>
              <a:ext uri="{FF2B5EF4-FFF2-40B4-BE49-F238E27FC236}">
                <a16:creationId xmlns:a16="http://schemas.microsoft.com/office/drawing/2014/main" id="{AD5B0EA6-1C3C-42B5-8915-277A279491EF}"/>
              </a:ext>
            </a:extLst>
          </p:cNvPr>
          <p:cNvSpPr/>
          <p:nvPr/>
        </p:nvSpPr>
        <p:spPr>
          <a:xfrm>
            <a:off x="947057" y="3525355"/>
            <a:ext cx="4555671" cy="1190864"/>
          </a:xfrm>
          <a:prstGeom prst="wedgeRectCallout">
            <a:avLst>
              <a:gd name="adj1" fmla="val -19551"/>
              <a:gd name="adj2" fmla="val -8832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rPr>
              <a:t>この</a:t>
            </a:r>
            <a:r>
              <a:rPr kumimoji="1" lang="en-US" altLang="ja-JP" sz="2000" dirty="0">
                <a:solidFill>
                  <a:schemeClr val="tx1"/>
                </a:solidFill>
              </a:rPr>
              <a:t>1</a:t>
            </a:r>
            <a:r>
              <a:rPr kumimoji="1" lang="ja-JP" altLang="en-US" sz="2000" dirty="0">
                <a:solidFill>
                  <a:schemeClr val="tx1"/>
                </a:solidFill>
              </a:rPr>
              <a:t>年間の企業株価と日経平均株価の日次データ</a:t>
            </a:r>
            <a:r>
              <a:rPr kumimoji="1" lang="en-US" altLang="ja-JP" sz="2000" dirty="0">
                <a:solidFill>
                  <a:schemeClr val="tx1"/>
                </a:solidFill>
              </a:rPr>
              <a:t>(</a:t>
            </a:r>
            <a:r>
              <a:rPr kumimoji="1" lang="ja-JP" altLang="en-US" sz="2000" dirty="0">
                <a:solidFill>
                  <a:schemeClr val="tx1"/>
                </a:solidFill>
              </a:rPr>
              <a:t>ヒストリカルデータ</a:t>
            </a:r>
            <a:r>
              <a:rPr kumimoji="1" lang="en-US" altLang="ja-JP" sz="2000" dirty="0">
                <a:solidFill>
                  <a:schemeClr val="tx1"/>
                </a:solidFill>
              </a:rPr>
              <a:t>)</a:t>
            </a:r>
            <a:r>
              <a:rPr kumimoji="1" lang="ja-JP" altLang="en-US" sz="2000" dirty="0">
                <a:solidFill>
                  <a:schemeClr val="tx1"/>
                </a:solidFill>
              </a:rPr>
              <a:t>を用いる。</a:t>
            </a:r>
          </a:p>
        </p:txBody>
      </p:sp>
      <p:sp>
        <p:nvSpPr>
          <p:cNvPr id="33" name="テキスト ボックス 32">
            <a:extLst>
              <a:ext uri="{FF2B5EF4-FFF2-40B4-BE49-F238E27FC236}">
                <a16:creationId xmlns:a16="http://schemas.microsoft.com/office/drawing/2014/main" id="{6E72E81C-7EA0-4F85-B00D-65DFDBECDFC9}"/>
              </a:ext>
            </a:extLst>
          </p:cNvPr>
          <p:cNvSpPr txBox="1"/>
          <p:nvPr/>
        </p:nvSpPr>
        <p:spPr>
          <a:xfrm>
            <a:off x="914400" y="5204490"/>
            <a:ext cx="10983687" cy="523220"/>
          </a:xfrm>
          <a:prstGeom prst="rect">
            <a:avLst/>
          </a:prstGeom>
          <a:noFill/>
        </p:spPr>
        <p:txBody>
          <a:bodyPr wrap="square" rtlCol="0">
            <a:spAutoFit/>
          </a:bodyPr>
          <a:lstStyle/>
          <a:p>
            <a:r>
              <a:rPr kumimoji="1" lang="ja-JP" altLang="en-US" sz="2800" dirty="0"/>
              <a:t>＊日次データから期待値や標準偏差を求める際には年率に変換する。</a:t>
            </a:r>
          </a:p>
        </p:txBody>
      </p:sp>
      <p:sp>
        <p:nvSpPr>
          <p:cNvPr id="34" name="吹き出し: 四角形 33">
            <a:extLst>
              <a:ext uri="{FF2B5EF4-FFF2-40B4-BE49-F238E27FC236}">
                <a16:creationId xmlns:a16="http://schemas.microsoft.com/office/drawing/2014/main" id="{015D6AFA-554E-4AD7-ADFF-5E98ED932DC2}"/>
              </a:ext>
            </a:extLst>
          </p:cNvPr>
          <p:cNvSpPr/>
          <p:nvPr/>
        </p:nvSpPr>
        <p:spPr>
          <a:xfrm>
            <a:off x="6134100" y="3785831"/>
            <a:ext cx="3973286" cy="895660"/>
          </a:xfrm>
          <a:prstGeom prst="wedgeRectCallout">
            <a:avLst>
              <a:gd name="adj1" fmla="val -20962"/>
              <a:gd name="adj2" fmla="val -8456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rPr>
              <a:t>この時点での負債総額と発行済み株式数を用いる。</a:t>
            </a:r>
          </a:p>
        </p:txBody>
      </p:sp>
      <p:sp>
        <p:nvSpPr>
          <p:cNvPr id="3" name="テキスト ボックス 2">
            <a:extLst>
              <a:ext uri="{FF2B5EF4-FFF2-40B4-BE49-F238E27FC236}">
                <a16:creationId xmlns:a16="http://schemas.microsoft.com/office/drawing/2014/main" id="{9801CB5C-9A0C-426A-960D-7B73EE258A7B}"/>
              </a:ext>
            </a:extLst>
          </p:cNvPr>
          <p:cNvSpPr txBox="1"/>
          <p:nvPr/>
        </p:nvSpPr>
        <p:spPr>
          <a:xfrm>
            <a:off x="914400" y="5789495"/>
            <a:ext cx="10533413" cy="523220"/>
          </a:xfrm>
          <a:prstGeom prst="rect">
            <a:avLst/>
          </a:prstGeom>
          <a:noFill/>
        </p:spPr>
        <p:txBody>
          <a:bodyPr wrap="square" rtlCol="0">
            <a:spAutoFit/>
          </a:bodyPr>
          <a:lstStyle/>
          <a:p>
            <a:r>
              <a:rPr kumimoji="1" lang="ja-JP" altLang="en-US" sz="2800" dirty="0"/>
              <a:t>実際の計測の際、期待値は</a:t>
            </a:r>
            <a:r>
              <a:rPr kumimoji="1" lang="en-US" altLang="ja-JP" sz="2800" dirty="0"/>
              <a:t>0</a:t>
            </a:r>
            <a:r>
              <a:rPr kumimoji="1" lang="ja-JP" altLang="en-US" sz="2800" dirty="0"/>
              <a:t>として計測</a:t>
            </a:r>
          </a:p>
        </p:txBody>
      </p:sp>
    </p:spTree>
    <p:extLst>
      <p:ext uri="{BB962C8B-B14F-4D97-AF65-F5344CB8AC3E}">
        <p14:creationId xmlns:p14="http://schemas.microsoft.com/office/powerpoint/2010/main" val="1818798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A6FB5F-975D-4EF7-9B14-E4FE934F20C0}"/>
              </a:ext>
            </a:extLst>
          </p:cNvPr>
          <p:cNvSpPr>
            <a:spLocks noGrp="1"/>
          </p:cNvSpPr>
          <p:nvPr>
            <p:ph type="title"/>
          </p:nvPr>
        </p:nvSpPr>
        <p:spPr/>
        <p:txBody>
          <a:bodyPr>
            <a:normAutofit/>
          </a:bodyPr>
          <a:lstStyle/>
          <a:p>
            <a:r>
              <a:rPr kumimoji="1" lang="ja-JP" altLang="en-US" sz="4000" dirty="0"/>
              <a:t>計測対象企業</a:t>
            </a:r>
          </a:p>
        </p:txBody>
      </p:sp>
      <p:sp>
        <p:nvSpPr>
          <p:cNvPr id="3" name="テキスト ボックス 2">
            <a:extLst>
              <a:ext uri="{FF2B5EF4-FFF2-40B4-BE49-F238E27FC236}">
                <a16:creationId xmlns:a16="http://schemas.microsoft.com/office/drawing/2014/main" id="{3D2D1FE4-F1E3-47B7-AE05-0E5080BFB357}"/>
              </a:ext>
            </a:extLst>
          </p:cNvPr>
          <p:cNvSpPr txBox="1"/>
          <p:nvPr/>
        </p:nvSpPr>
        <p:spPr>
          <a:xfrm>
            <a:off x="828905" y="2090172"/>
            <a:ext cx="11167154" cy="3908762"/>
          </a:xfrm>
          <a:prstGeom prst="rect">
            <a:avLst/>
          </a:prstGeom>
          <a:noFill/>
        </p:spPr>
        <p:txBody>
          <a:bodyPr wrap="square" rtlCol="0">
            <a:spAutoFit/>
          </a:bodyPr>
          <a:lstStyle/>
          <a:p>
            <a:r>
              <a:rPr lang="ja-JP" altLang="ja-JP" sz="3200" dirty="0">
                <a:effectLst/>
                <a:latin typeface="+mn-ea"/>
                <a:cs typeface="Times New Roman" panose="02020603050405020304" pitchFamily="18" charset="0"/>
              </a:rPr>
              <a:t>新聞やネットの情報からインパクトのあった情報をピックアップしてその企業</a:t>
            </a:r>
            <a:r>
              <a:rPr lang="ja-JP" altLang="en-US" sz="3200" dirty="0">
                <a:effectLst/>
                <a:latin typeface="+mn-ea"/>
                <a:cs typeface="Times New Roman" panose="02020603050405020304" pitchFamily="18" charset="0"/>
              </a:rPr>
              <a:t>及び同業他社</a:t>
            </a:r>
            <a:r>
              <a:rPr lang="ja-JP" altLang="en-US" sz="3200" dirty="0">
                <a:latin typeface="+mn-ea"/>
                <a:cs typeface="Times New Roman" panose="02020603050405020304" pitchFamily="18" charset="0"/>
              </a:rPr>
              <a:t>を計測する</a:t>
            </a:r>
            <a:r>
              <a:rPr lang="ja-JP" altLang="ja-JP" sz="3200" dirty="0">
                <a:effectLst/>
                <a:latin typeface="+mn-ea"/>
                <a:cs typeface="Times New Roman" panose="02020603050405020304" pitchFamily="18" charset="0"/>
              </a:rPr>
              <a:t>。</a:t>
            </a:r>
            <a:endParaRPr lang="en-US" altLang="ja-JP" sz="3200" dirty="0">
              <a:effectLst/>
              <a:latin typeface="+mn-ea"/>
              <a:cs typeface="Times New Roman" panose="02020603050405020304" pitchFamily="18" charset="0"/>
            </a:endParaRPr>
          </a:p>
          <a:p>
            <a:r>
              <a:rPr lang="en-US" altLang="ja-JP" sz="2800" dirty="0">
                <a:latin typeface="+mn-ea"/>
                <a:cs typeface="Times New Roman" panose="02020603050405020304" pitchFamily="18" charset="0"/>
              </a:rPr>
              <a:t>※</a:t>
            </a:r>
            <a:r>
              <a:rPr lang="ja-JP" altLang="en-US" sz="2800" dirty="0">
                <a:effectLst/>
                <a:latin typeface="+mn-ea"/>
                <a:cs typeface="Times New Roman" panose="02020603050405020304" pitchFamily="18" charset="0"/>
              </a:rPr>
              <a:t>今回は主に日経新聞を利用</a:t>
            </a:r>
            <a:endParaRPr lang="en-US" altLang="ja-JP" sz="2800" dirty="0">
              <a:effectLst/>
              <a:latin typeface="+mn-ea"/>
              <a:cs typeface="Times New Roman" panose="02020603050405020304" pitchFamily="18" charset="0"/>
            </a:endParaRPr>
          </a:p>
          <a:p>
            <a:endParaRPr lang="en-US" altLang="ja-JP" sz="2800" dirty="0">
              <a:effectLst/>
              <a:latin typeface="+mn-ea"/>
              <a:cs typeface="Times New Roman" panose="02020603050405020304" pitchFamily="18" charset="0"/>
            </a:endParaRPr>
          </a:p>
          <a:p>
            <a:r>
              <a:rPr lang="ja-JP" altLang="ja-JP" sz="2800" dirty="0">
                <a:effectLst/>
                <a:latin typeface="+mn-ea"/>
                <a:cs typeface="Times New Roman" panose="02020603050405020304" pitchFamily="18" charset="0"/>
              </a:rPr>
              <a:t>定性的な情報を定量的な情報に変換することが</a:t>
            </a:r>
            <a:r>
              <a:rPr lang="ja-JP" altLang="en-US" sz="2800" dirty="0">
                <a:effectLst/>
                <a:latin typeface="+mn-ea"/>
                <a:cs typeface="Times New Roman" panose="02020603050405020304" pitchFamily="18" charset="0"/>
              </a:rPr>
              <a:t>本</a:t>
            </a:r>
            <a:r>
              <a:rPr lang="ja-JP" altLang="ja-JP" sz="2800" dirty="0">
                <a:effectLst/>
                <a:latin typeface="+mn-ea"/>
                <a:cs typeface="Times New Roman" panose="02020603050405020304" pitchFamily="18" charset="0"/>
              </a:rPr>
              <a:t>研究の</a:t>
            </a:r>
            <a:r>
              <a:rPr lang="ja-JP" altLang="en-US" sz="2800" dirty="0">
                <a:latin typeface="+mn-ea"/>
                <a:cs typeface="Times New Roman" panose="02020603050405020304" pitchFamily="18" charset="0"/>
              </a:rPr>
              <a:t>背景</a:t>
            </a:r>
            <a:endParaRPr lang="en-US" altLang="ja-JP" sz="2800" dirty="0">
              <a:latin typeface="+mn-ea"/>
              <a:cs typeface="Times New Roman" panose="02020603050405020304" pitchFamily="18" charset="0"/>
            </a:endParaRPr>
          </a:p>
          <a:p>
            <a:r>
              <a:rPr lang="ja-JP" altLang="en-US" sz="2800" dirty="0">
                <a:latin typeface="+mn-ea"/>
                <a:cs typeface="Times New Roman" panose="02020603050405020304" pitchFamily="18" charset="0"/>
              </a:rPr>
              <a:t>コロナ禍を機に世間的に経営状況が悪くなったと思われる業界又は企業が定量的にどのように推移するのかを示すため</a:t>
            </a:r>
            <a:endParaRPr lang="en-US" altLang="ja-JP" sz="2800" dirty="0">
              <a:effectLst/>
              <a:latin typeface="+mn-ea"/>
              <a:cs typeface="Times New Roman" panose="02020603050405020304" pitchFamily="18" charset="0"/>
            </a:endParaRPr>
          </a:p>
          <a:p>
            <a:endParaRPr lang="en-US" altLang="ja-JP" sz="4000" dirty="0">
              <a:effectLst/>
              <a:latin typeface="+mn-ea"/>
              <a:cs typeface="Times New Roman" panose="02020603050405020304" pitchFamily="18" charset="0"/>
            </a:endParaRPr>
          </a:p>
        </p:txBody>
      </p:sp>
    </p:spTree>
    <p:extLst>
      <p:ext uri="{BB962C8B-B14F-4D97-AF65-F5344CB8AC3E}">
        <p14:creationId xmlns:p14="http://schemas.microsoft.com/office/powerpoint/2010/main" val="3114935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01D8CA-EEA9-4762-94D0-B2B395A1A7A5}"/>
              </a:ext>
            </a:extLst>
          </p:cNvPr>
          <p:cNvSpPr>
            <a:spLocks noGrp="1"/>
          </p:cNvSpPr>
          <p:nvPr>
            <p:ph type="title"/>
          </p:nvPr>
        </p:nvSpPr>
        <p:spPr>
          <a:xfrm>
            <a:off x="2407867" y="700310"/>
            <a:ext cx="8911687" cy="1280890"/>
          </a:xfrm>
        </p:spPr>
        <p:txBody>
          <a:bodyPr>
            <a:normAutofit/>
          </a:bodyPr>
          <a:lstStyle/>
          <a:p>
            <a:r>
              <a:rPr kumimoji="1" lang="ja-JP" altLang="en-US" sz="4400" dirty="0"/>
              <a:t>計測企業</a:t>
            </a:r>
          </a:p>
        </p:txBody>
      </p:sp>
      <p:sp>
        <p:nvSpPr>
          <p:cNvPr id="3" name="テキスト ボックス 2">
            <a:extLst>
              <a:ext uri="{FF2B5EF4-FFF2-40B4-BE49-F238E27FC236}">
                <a16:creationId xmlns:a16="http://schemas.microsoft.com/office/drawing/2014/main" id="{F4615EB7-0A6F-4D99-961D-F7D0A1DDD910}"/>
              </a:ext>
            </a:extLst>
          </p:cNvPr>
          <p:cNvSpPr txBox="1"/>
          <p:nvPr/>
        </p:nvSpPr>
        <p:spPr>
          <a:xfrm>
            <a:off x="6174324" y="1905000"/>
            <a:ext cx="3167743" cy="3323987"/>
          </a:xfrm>
          <a:prstGeom prst="rect">
            <a:avLst/>
          </a:prstGeom>
          <a:noFill/>
        </p:spPr>
        <p:txBody>
          <a:bodyPr wrap="square" rtlCol="0">
            <a:spAutoFit/>
          </a:bodyPr>
          <a:lstStyle/>
          <a:p>
            <a:r>
              <a:rPr kumimoji="1" lang="ja-JP" altLang="en-US" sz="3200" dirty="0"/>
              <a:t>・</a:t>
            </a:r>
            <a:r>
              <a:rPr kumimoji="1" lang="en-US" altLang="ja-JP" sz="3200" dirty="0"/>
              <a:t>JR</a:t>
            </a:r>
            <a:r>
              <a:rPr kumimoji="1" lang="ja-JP" altLang="en-US" sz="3200" dirty="0"/>
              <a:t>東日本</a:t>
            </a:r>
            <a:endParaRPr kumimoji="1" lang="en-US" altLang="ja-JP" sz="3200" dirty="0"/>
          </a:p>
          <a:p>
            <a:r>
              <a:rPr kumimoji="1" lang="ja-JP" altLang="en-US" sz="3200" dirty="0"/>
              <a:t>・</a:t>
            </a:r>
            <a:r>
              <a:rPr kumimoji="1" lang="en-US" altLang="ja-JP" sz="3200" dirty="0"/>
              <a:t>JR</a:t>
            </a:r>
            <a:r>
              <a:rPr kumimoji="1" lang="ja-JP" altLang="en-US" sz="3200" dirty="0"/>
              <a:t>西日本</a:t>
            </a:r>
            <a:endParaRPr kumimoji="1" lang="en-US" altLang="ja-JP" sz="3200" dirty="0"/>
          </a:p>
          <a:p>
            <a:r>
              <a:rPr kumimoji="1" lang="ja-JP" altLang="en-US" sz="3200" dirty="0"/>
              <a:t>・</a:t>
            </a:r>
            <a:r>
              <a:rPr kumimoji="1" lang="en-US" altLang="ja-JP" sz="3200" dirty="0"/>
              <a:t>JR</a:t>
            </a:r>
            <a:r>
              <a:rPr kumimoji="1" lang="ja-JP" altLang="en-US" sz="3200" dirty="0"/>
              <a:t>東海</a:t>
            </a:r>
            <a:endParaRPr kumimoji="1" lang="en-US" altLang="ja-JP" sz="3200" dirty="0"/>
          </a:p>
          <a:p>
            <a:r>
              <a:rPr kumimoji="1" lang="ja-JP" altLang="en-US" sz="3200" dirty="0"/>
              <a:t>・トヨタ</a:t>
            </a:r>
            <a:endParaRPr kumimoji="1" lang="en-US" altLang="ja-JP" sz="3200" dirty="0"/>
          </a:p>
          <a:p>
            <a:r>
              <a:rPr kumimoji="1" lang="ja-JP" altLang="en-US" sz="3200" dirty="0"/>
              <a:t>・日産</a:t>
            </a:r>
            <a:endParaRPr kumimoji="1" lang="en-US" altLang="ja-JP" sz="3200" dirty="0"/>
          </a:p>
          <a:p>
            <a:r>
              <a:rPr kumimoji="1" lang="ja-JP" altLang="en-US" sz="3200" dirty="0"/>
              <a:t>・</a:t>
            </a:r>
            <a:r>
              <a:rPr kumimoji="1" lang="en-US" altLang="ja-JP" sz="3200" dirty="0"/>
              <a:t>HONDA</a:t>
            </a:r>
          </a:p>
          <a:p>
            <a:endParaRPr kumimoji="1" lang="ja-JP" altLang="en-US" dirty="0"/>
          </a:p>
        </p:txBody>
      </p:sp>
      <p:sp>
        <p:nvSpPr>
          <p:cNvPr id="4" name="テキスト ボックス 3">
            <a:extLst>
              <a:ext uri="{FF2B5EF4-FFF2-40B4-BE49-F238E27FC236}">
                <a16:creationId xmlns:a16="http://schemas.microsoft.com/office/drawing/2014/main" id="{A1BC3F95-6168-4ADC-BDB1-F6444FEE763C}"/>
              </a:ext>
            </a:extLst>
          </p:cNvPr>
          <p:cNvSpPr txBox="1"/>
          <p:nvPr/>
        </p:nvSpPr>
        <p:spPr>
          <a:xfrm>
            <a:off x="1458686" y="1905000"/>
            <a:ext cx="4234544" cy="3539430"/>
          </a:xfrm>
          <a:prstGeom prst="rect">
            <a:avLst/>
          </a:prstGeom>
          <a:noFill/>
        </p:spPr>
        <p:txBody>
          <a:bodyPr wrap="square" rtlCol="0">
            <a:spAutoFit/>
          </a:bodyPr>
          <a:lstStyle/>
          <a:p>
            <a:r>
              <a:rPr kumimoji="1" lang="ja-JP" altLang="en-US" sz="3200" dirty="0"/>
              <a:t>・</a:t>
            </a:r>
            <a:r>
              <a:rPr kumimoji="1" lang="en-US" altLang="ja-JP" sz="3200" dirty="0"/>
              <a:t>JAL</a:t>
            </a:r>
          </a:p>
          <a:p>
            <a:r>
              <a:rPr kumimoji="1" lang="ja-JP" altLang="en-US" sz="3200" dirty="0"/>
              <a:t>・</a:t>
            </a:r>
            <a:r>
              <a:rPr kumimoji="1" lang="en-US" altLang="ja-JP" sz="3200" dirty="0"/>
              <a:t>ANA</a:t>
            </a:r>
          </a:p>
          <a:p>
            <a:r>
              <a:rPr kumimoji="1" lang="ja-JP" altLang="en-US" sz="3200" dirty="0"/>
              <a:t>・ニトリ</a:t>
            </a:r>
            <a:endParaRPr kumimoji="1" lang="en-US" altLang="ja-JP" sz="3200" dirty="0"/>
          </a:p>
          <a:p>
            <a:r>
              <a:rPr kumimoji="1" lang="ja-JP" altLang="en-US" sz="3200" dirty="0"/>
              <a:t>・大塚家具</a:t>
            </a:r>
            <a:endParaRPr kumimoji="1" lang="en-US" altLang="ja-JP" sz="3200" dirty="0"/>
          </a:p>
          <a:p>
            <a:r>
              <a:rPr kumimoji="1" lang="ja-JP" altLang="en-US" sz="3200" dirty="0"/>
              <a:t>・</a:t>
            </a:r>
            <a:r>
              <a:rPr kumimoji="1" lang="en-US" altLang="ja-JP" sz="3200" dirty="0"/>
              <a:t>HIS</a:t>
            </a:r>
          </a:p>
          <a:p>
            <a:r>
              <a:rPr kumimoji="1" lang="ja-JP" altLang="en-US" sz="3200" dirty="0"/>
              <a:t>・</a:t>
            </a:r>
            <a:r>
              <a:rPr kumimoji="1" lang="en-US" altLang="ja-JP" sz="3200" dirty="0"/>
              <a:t>KNT-CT(</a:t>
            </a:r>
            <a:r>
              <a:rPr kumimoji="1" lang="ja-JP" altLang="en-US" sz="3200" dirty="0"/>
              <a:t>近畿日本ツーリスト</a:t>
            </a:r>
            <a:r>
              <a:rPr kumimoji="1" lang="en-US" altLang="ja-JP" sz="3200" dirty="0"/>
              <a:t>)</a:t>
            </a:r>
            <a:endParaRPr kumimoji="1" lang="ja-JP" altLang="en-US" sz="3200" dirty="0"/>
          </a:p>
        </p:txBody>
      </p:sp>
    </p:spTree>
    <p:extLst>
      <p:ext uri="{BB962C8B-B14F-4D97-AF65-F5344CB8AC3E}">
        <p14:creationId xmlns:p14="http://schemas.microsoft.com/office/powerpoint/2010/main" val="3361168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4E5C52-022E-41AC-B6A7-6E05A062DB3B}"/>
              </a:ext>
            </a:extLst>
          </p:cNvPr>
          <p:cNvSpPr>
            <a:spLocks noGrp="1"/>
          </p:cNvSpPr>
          <p:nvPr>
            <p:ph type="title"/>
          </p:nvPr>
        </p:nvSpPr>
        <p:spPr>
          <a:xfrm>
            <a:off x="2592924" y="624110"/>
            <a:ext cx="8911687" cy="747490"/>
          </a:xfrm>
        </p:spPr>
        <p:txBody>
          <a:bodyPr>
            <a:normAutofit fontScale="90000"/>
          </a:bodyPr>
          <a:lstStyle/>
          <a:p>
            <a:r>
              <a:rPr kumimoji="1" lang="ja-JP" altLang="en-US" sz="4400" dirty="0"/>
              <a:t>計測結果</a:t>
            </a:r>
          </a:p>
        </p:txBody>
      </p:sp>
      <p:graphicFrame>
        <p:nvGraphicFramePr>
          <p:cNvPr id="3" name="グラフ 2">
            <a:extLst>
              <a:ext uri="{FF2B5EF4-FFF2-40B4-BE49-F238E27FC236}">
                <a16:creationId xmlns:a16="http://schemas.microsoft.com/office/drawing/2014/main" id="{AF0D913D-E890-4B11-B594-852BDD36EBB3}"/>
              </a:ext>
            </a:extLst>
          </p:cNvPr>
          <p:cNvGraphicFramePr>
            <a:graphicFrameLocks/>
          </p:cNvGraphicFramePr>
          <p:nvPr>
            <p:extLst>
              <p:ext uri="{D42A27DB-BD31-4B8C-83A1-F6EECF244321}">
                <p14:modId xmlns:p14="http://schemas.microsoft.com/office/powerpoint/2010/main" val="3182061305"/>
              </p:ext>
            </p:extLst>
          </p:nvPr>
        </p:nvGraphicFramePr>
        <p:xfrm>
          <a:off x="1658343" y="1303110"/>
          <a:ext cx="9728114" cy="50759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506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F0C41A-66B5-4628-A2FB-3F84291F6FFD}"/>
              </a:ext>
            </a:extLst>
          </p:cNvPr>
          <p:cNvSpPr>
            <a:spLocks noGrp="1"/>
          </p:cNvSpPr>
          <p:nvPr>
            <p:ph type="title"/>
          </p:nvPr>
        </p:nvSpPr>
        <p:spPr/>
        <p:txBody>
          <a:bodyPr/>
          <a:lstStyle/>
          <a:p>
            <a:r>
              <a:rPr kumimoji="1" lang="ja-JP" altLang="en-US" sz="3600" dirty="0"/>
              <a:t>計測結果</a:t>
            </a:r>
            <a:endParaRPr kumimoji="1" lang="ja-JP" altLang="en-US" dirty="0"/>
          </a:p>
        </p:txBody>
      </p:sp>
      <p:graphicFrame>
        <p:nvGraphicFramePr>
          <p:cNvPr id="3" name="グラフ 2">
            <a:extLst>
              <a:ext uri="{FF2B5EF4-FFF2-40B4-BE49-F238E27FC236}">
                <a16:creationId xmlns:a16="http://schemas.microsoft.com/office/drawing/2014/main" id="{05251A42-1866-4130-B1CB-DB12A6509D77}"/>
              </a:ext>
            </a:extLst>
          </p:cNvPr>
          <p:cNvGraphicFramePr>
            <a:graphicFrameLocks/>
          </p:cNvGraphicFramePr>
          <p:nvPr>
            <p:extLst>
              <p:ext uri="{D42A27DB-BD31-4B8C-83A1-F6EECF244321}">
                <p14:modId xmlns:p14="http://schemas.microsoft.com/office/powerpoint/2010/main" val="1991385327"/>
              </p:ext>
            </p:extLst>
          </p:nvPr>
        </p:nvGraphicFramePr>
        <p:xfrm>
          <a:off x="1786847" y="1244373"/>
          <a:ext cx="9054263" cy="54176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0561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14B357-1272-408D-819B-DCA403FF81F2}"/>
              </a:ext>
            </a:extLst>
          </p:cNvPr>
          <p:cNvSpPr>
            <a:spLocks noGrp="1"/>
          </p:cNvSpPr>
          <p:nvPr>
            <p:ph type="title"/>
          </p:nvPr>
        </p:nvSpPr>
        <p:spPr/>
        <p:txBody>
          <a:bodyPr/>
          <a:lstStyle/>
          <a:p>
            <a:r>
              <a:rPr kumimoji="1" lang="ja-JP" altLang="en-US" sz="3600" dirty="0"/>
              <a:t>計測結果</a:t>
            </a:r>
            <a:endParaRPr kumimoji="1" lang="ja-JP" altLang="en-US" dirty="0"/>
          </a:p>
        </p:txBody>
      </p:sp>
      <p:graphicFrame>
        <p:nvGraphicFramePr>
          <p:cNvPr id="3" name="グラフ 2">
            <a:extLst>
              <a:ext uri="{FF2B5EF4-FFF2-40B4-BE49-F238E27FC236}">
                <a16:creationId xmlns:a16="http://schemas.microsoft.com/office/drawing/2014/main" id="{D95390D6-677E-487E-93BD-794DFB18AC74}"/>
              </a:ext>
            </a:extLst>
          </p:cNvPr>
          <p:cNvGraphicFramePr>
            <a:graphicFrameLocks/>
          </p:cNvGraphicFramePr>
          <p:nvPr>
            <p:extLst>
              <p:ext uri="{D42A27DB-BD31-4B8C-83A1-F6EECF244321}">
                <p14:modId xmlns:p14="http://schemas.microsoft.com/office/powerpoint/2010/main" val="4294741381"/>
              </p:ext>
            </p:extLst>
          </p:nvPr>
        </p:nvGraphicFramePr>
        <p:xfrm>
          <a:off x="1364606" y="1264555"/>
          <a:ext cx="9462788" cy="52015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5315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F2054A-72F2-47FF-B880-8D9B54398F8D}"/>
              </a:ext>
            </a:extLst>
          </p:cNvPr>
          <p:cNvSpPr>
            <a:spLocks noGrp="1"/>
          </p:cNvSpPr>
          <p:nvPr>
            <p:ph type="title"/>
          </p:nvPr>
        </p:nvSpPr>
        <p:spPr/>
        <p:txBody>
          <a:bodyPr/>
          <a:lstStyle/>
          <a:p>
            <a:r>
              <a:rPr kumimoji="1" lang="ja-JP" altLang="en-US" sz="3600" dirty="0"/>
              <a:t>計測結果</a:t>
            </a:r>
            <a:endParaRPr kumimoji="1" lang="ja-JP" altLang="en-US" dirty="0"/>
          </a:p>
        </p:txBody>
      </p:sp>
      <p:graphicFrame>
        <p:nvGraphicFramePr>
          <p:cNvPr id="5" name="グラフ 4">
            <a:extLst>
              <a:ext uri="{FF2B5EF4-FFF2-40B4-BE49-F238E27FC236}">
                <a16:creationId xmlns:a16="http://schemas.microsoft.com/office/drawing/2014/main" id="{AB749553-E312-4740-931C-B63E223C52E6}"/>
              </a:ext>
            </a:extLst>
          </p:cNvPr>
          <p:cNvGraphicFramePr>
            <a:graphicFrameLocks/>
          </p:cNvGraphicFramePr>
          <p:nvPr/>
        </p:nvGraphicFramePr>
        <p:xfrm>
          <a:off x="1847928" y="1317172"/>
          <a:ext cx="9309929" cy="48296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5501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6A03F3-3F59-4480-BDDD-D362B9E7F7D1}"/>
              </a:ext>
            </a:extLst>
          </p:cNvPr>
          <p:cNvSpPr>
            <a:spLocks noGrp="1"/>
          </p:cNvSpPr>
          <p:nvPr>
            <p:ph type="title"/>
          </p:nvPr>
        </p:nvSpPr>
        <p:spPr>
          <a:xfrm>
            <a:off x="1676400" y="721360"/>
            <a:ext cx="10515600" cy="891758"/>
          </a:xfrm>
        </p:spPr>
        <p:txBody>
          <a:bodyPr/>
          <a:lstStyle/>
          <a:p>
            <a:r>
              <a:rPr kumimoji="1" lang="ja-JP" altLang="en-US" dirty="0"/>
              <a:t>はじめに</a:t>
            </a:r>
          </a:p>
        </p:txBody>
      </p:sp>
      <p:sp>
        <p:nvSpPr>
          <p:cNvPr id="3" name="テキスト ボックス 2">
            <a:extLst>
              <a:ext uri="{FF2B5EF4-FFF2-40B4-BE49-F238E27FC236}">
                <a16:creationId xmlns:a16="http://schemas.microsoft.com/office/drawing/2014/main" id="{11E2A487-152A-4585-BF91-4BE27EF4B098}"/>
              </a:ext>
            </a:extLst>
          </p:cNvPr>
          <p:cNvSpPr txBox="1"/>
          <p:nvPr/>
        </p:nvSpPr>
        <p:spPr>
          <a:xfrm>
            <a:off x="1544320" y="1613118"/>
            <a:ext cx="9103360" cy="1815882"/>
          </a:xfrm>
          <a:prstGeom prst="rect">
            <a:avLst/>
          </a:prstGeom>
          <a:noFill/>
        </p:spPr>
        <p:txBody>
          <a:bodyPr wrap="square" rtlCol="0">
            <a:spAutoFit/>
          </a:bodyPr>
          <a:lstStyle/>
          <a:p>
            <a:r>
              <a:rPr kumimoji="1" lang="ja-JP" altLang="en-US" sz="2800" dirty="0"/>
              <a:t>本研究では、信用リスク評価の構造型モデルを用いて、コロナ禍における実在する企業のデフォルト確率の計測を行った。そしてデフォルト確率の推移を定性的・定量的な情報を踏まえて考察していく</a:t>
            </a:r>
          </a:p>
        </p:txBody>
      </p:sp>
    </p:spTree>
    <p:extLst>
      <p:ext uri="{BB962C8B-B14F-4D97-AF65-F5344CB8AC3E}">
        <p14:creationId xmlns:p14="http://schemas.microsoft.com/office/powerpoint/2010/main" val="3214899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E98BC6-9027-4827-9347-10B79FBC70B1}"/>
              </a:ext>
            </a:extLst>
          </p:cNvPr>
          <p:cNvSpPr>
            <a:spLocks noGrp="1"/>
          </p:cNvSpPr>
          <p:nvPr>
            <p:ph type="title"/>
          </p:nvPr>
        </p:nvSpPr>
        <p:spPr/>
        <p:txBody>
          <a:bodyPr/>
          <a:lstStyle/>
          <a:p>
            <a:r>
              <a:rPr kumimoji="1" lang="ja-JP" altLang="en-US" sz="3600" dirty="0"/>
              <a:t>計測結果</a:t>
            </a:r>
            <a:endParaRPr kumimoji="1" lang="ja-JP" altLang="en-US" dirty="0"/>
          </a:p>
        </p:txBody>
      </p:sp>
      <p:graphicFrame>
        <p:nvGraphicFramePr>
          <p:cNvPr id="4" name="グラフ 3">
            <a:extLst>
              <a:ext uri="{FF2B5EF4-FFF2-40B4-BE49-F238E27FC236}">
                <a16:creationId xmlns:a16="http://schemas.microsoft.com/office/drawing/2014/main" id="{4A67DAB9-7EB1-4DEC-964C-8525BFBB505F}"/>
              </a:ext>
            </a:extLst>
          </p:cNvPr>
          <p:cNvGraphicFramePr>
            <a:graphicFrameLocks/>
          </p:cNvGraphicFramePr>
          <p:nvPr/>
        </p:nvGraphicFramePr>
        <p:xfrm>
          <a:off x="1570149" y="1383620"/>
          <a:ext cx="9934462" cy="49518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0391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8AE7B0-C719-4AE5-981C-358587868872}"/>
              </a:ext>
            </a:extLst>
          </p:cNvPr>
          <p:cNvSpPr>
            <a:spLocks noGrp="1"/>
          </p:cNvSpPr>
          <p:nvPr>
            <p:ph type="title"/>
          </p:nvPr>
        </p:nvSpPr>
        <p:spPr>
          <a:xfrm>
            <a:off x="1752600" y="624110"/>
            <a:ext cx="9752011" cy="791033"/>
          </a:xfrm>
        </p:spPr>
        <p:txBody>
          <a:bodyPr>
            <a:normAutofit/>
          </a:bodyPr>
          <a:lstStyle/>
          <a:p>
            <a:r>
              <a:rPr kumimoji="1" lang="ja-JP" altLang="en-US" sz="4400" dirty="0"/>
              <a:t>考察</a:t>
            </a:r>
          </a:p>
        </p:txBody>
      </p:sp>
      <p:sp>
        <p:nvSpPr>
          <p:cNvPr id="4" name="テキスト ボックス 3">
            <a:extLst>
              <a:ext uri="{FF2B5EF4-FFF2-40B4-BE49-F238E27FC236}">
                <a16:creationId xmlns:a16="http://schemas.microsoft.com/office/drawing/2014/main" id="{95013984-3C77-4621-8176-0E77FCB455CA}"/>
              </a:ext>
            </a:extLst>
          </p:cNvPr>
          <p:cNvSpPr txBox="1"/>
          <p:nvPr/>
        </p:nvSpPr>
        <p:spPr>
          <a:xfrm>
            <a:off x="1714500" y="2079171"/>
            <a:ext cx="8763000" cy="3539430"/>
          </a:xfrm>
          <a:prstGeom prst="rect">
            <a:avLst/>
          </a:prstGeom>
          <a:noFill/>
        </p:spPr>
        <p:txBody>
          <a:bodyPr wrap="square" rtlCol="0">
            <a:spAutoFit/>
          </a:bodyPr>
          <a:lstStyle/>
          <a:p>
            <a:r>
              <a:rPr kumimoji="1" lang="en-US" altLang="ja-JP" sz="3200" dirty="0"/>
              <a:t>1</a:t>
            </a:r>
            <a:r>
              <a:rPr kumimoji="1" lang="ja-JP" altLang="en-US" sz="3200" dirty="0"/>
              <a:t>．時系列での考察</a:t>
            </a:r>
            <a:endParaRPr kumimoji="1" lang="en-US" altLang="ja-JP" sz="3200" dirty="0"/>
          </a:p>
          <a:p>
            <a:r>
              <a:rPr kumimoji="1" lang="ja-JP" altLang="en-US" sz="2400" dirty="0"/>
              <a:t>デフォルト確率が時間の経過とともにどのように推移したのか</a:t>
            </a:r>
            <a:endParaRPr kumimoji="1" lang="en-US" altLang="ja-JP" sz="2400" dirty="0"/>
          </a:p>
          <a:p>
            <a:endParaRPr kumimoji="1" lang="en-US" altLang="ja-JP" sz="3200" dirty="0"/>
          </a:p>
          <a:p>
            <a:r>
              <a:rPr kumimoji="1" lang="en-US" altLang="ja-JP" sz="3200" dirty="0"/>
              <a:t>2</a:t>
            </a:r>
            <a:r>
              <a:rPr kumimoji="1" lang="ja-JP" altLang="en-US" sz="3200" dirty="0"/>
              <a:t>．同業他社比較の考察</a:t>
            </a:r>
            <a:endParaRPr kumimoji="1" lang="en-US" altLang="ja-JP" sz="3200" dirty="0"/>
          </a:p>
          <a:p>
            <a:r>
              <a:rPr kumimoji="1" lang="ja-JP" altLang="en-US" sz="2400" dirty="0"/>
              <a:t>同業他社と比較し、推移の違いについて考察する</a:t>
            </a:r>
            <a:endParaRPr kumimoji="1" lang="en-US" altLang="ja-JP" sz="2400" dirty="0"/>
          </a:p>
          <a:p>
            <a:endParaRPr kumimoji="1" lang="en-US" altLang="ja-JP" sz="2400" dirty="0"/>
          </a:p>
          <a:p>
            <a:r>
              <a:rPr kumimoji="1" lang="ja-JP" altLang="en-US" sz="2800" dirty="0"/>
              <a:t>これら</a:t>
            </a:r>
            <a:r>
              <a:rPr kumimoji="1" lang="en-US" altLang="ja-JP" sz="2800" dirty="0"/>
              <a:t>2</a:t>
            </a:r>
            <a:r>
              <a:rPr kumimoji="1" lang="ja-JP" altLang="en-US" sz="2800" dirty="0"/>
              <a:t>つの観点を定性的、定量的な情報から考察する。</a:t>
            </a:r>
          </a:p>
        </p:txBody>
      </p:sp>
    </p:spTree>
    <p:extLst>
      <p:ext uri="{BB962C8B-B14F-4D97-AF65-F5344CB8AC3E}">
        <p14:creationId xmlns:p14="http://schemas.microsoft.com/office/powerpoint/2010/main" val="3842037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336221-415E-4162-8696-7F5D408033E9}"/>
              </a:ext>
            </a:extLst>
          </p:cNvPr>
          <p:cNvSpPr>
            <a:spLocks noGrp="1"/>
          </p:cNvSpPr>
          <p:nvPr>
            <p:ph type="title"/>
          </p:nvPr>
        </p:nvSpPr>
        <p:spPr>
          <a:xfrm>
            <a:off x="1730829" y="449940"/>
            <a:ext cx="9566954" cy="1280890"/>
          </a:xfrm>
        </p:spPr>
        <p:txBody>
          <a:bodyPr/>
          <a:lstStyle/>
          <a:p>
            <a:r>
              <a:rPr kumimoji="1" lang="ja-JP" altLang="en-US" dirty="0"/>
              <a:t>航空会社</a:t>
            </a:r>
            <a:br>
              <a:rPr kumimoji="1" lang="en-US" altLang="ja-JP" dirty="0"/>
            </a:br>
            <a:r>
              <a:rPr kumimoji="1" lang="en-US" altLang="ja-JP" dirty="0"/>
              <a:t>1</a:t>
            </a:r>
            <a:r>
              <a:rPr kumimoji="1" lang="ja-JP" altLang="en-US" dirty="0"/>
              <a:t>．時系列での考察</a:t>
            </a:r>
            <a:r>
              <a:rPr kumimoji="1" lang="en-US" altLang="ja-JP" dirty="0"/>
              <a:t>(</a:t>
            </a:r>
            <a:r>
              <a:rPr kumimoji="1" lang="ja-JP" altLang="en-US" dirty="0"/>
              <a:t>定性</a:t>
            </a:r>
            <a:r>
              <a:rPr kumimoji="1" lang="en-US" altLang="ja-JP" dirty="0"/>
              <a:t>)</a:t>
            </a:r>
            <a:endParaRPr kumimoji="1" lang="ja-JP" altLang="en-US" dirty="0"/>
          </a:p>
        </p:txBody>
      </p:sp>
      <p:graphicFrame>
        <p:nvGraphicFramePr>
          <p:cNvPr id="3" name="グラフ 2">
            <a:extLst>
              <a:ext uri="{FF2B5EF4-FFF2-40B4-BE49-F238E27FC236}">
                <a16:creationId xmlns:a16="http://schemas.microsoft.com/office/drawing/2014/main" id="{33437C78-9153-4CD3-98F7-5936B34D210E}"/>
              </a:ext>
            </a:extLst>
          </p:cNvPr>
          <p:cNvGraphicFramePr>
            <a:graphicFrameLocks/>
          </p:cNvGraphicFramePr>
          <p:nvPr/>
        </p:nvGraphicFramePr>
        <p:xfrm>
          <a:off x="1175656" y="1730830"/>
          <a:ext cx="10470469" cy="4939846"/>
        </p:xfrm>
        <a:graphic>
          <a:graphicData uri="http://schemas.openxmlformats.org/drawingml/2006/chart">
            <c:chart xmlns:c="http://schemas.openxmlformats.org/drawingml/2006/chart" xmlns:r="http://schemas.openxmlformats.org/officeDocument/2006/relationships" r:id="rId2"/>
          </a:graphicData>
        </a:graphic>
      </p:graphicFrame>
      <p:sp>
        <p:nvSpPr>
          <p:cNvPr id="4" name="吹き出し: 角を丸めた四角形 3">
            <a:extLst>
              <a:ext uri="{FF2B5EF4-FFF2-40B4-BE49-F238E27FC236}">
                <a16:creationId xmlns:a16="http://schemas.microsoft.com/office/drawing/2014/main" id="{DDD6BB8D-3821-4D89-AEA1-18FD6D22926B}"/>
              </a:ext>
            </a:extLst>
          </p:cNvPr>
          <p:cNvSpPr/>
          <p:nvPr/>
        </p:nvSpPr>
        <p:spPr>
          <a:xfrm>
            <a:off x="1536621" y="4505553"/>
            <a:ext cx="1958561" cy="838197"/>
          </a:xfrm>
          <a:prstGeom prst="wedgeRoundRectCallout">
            <a:avLst>
              <a:gd name="adj1" fmla="val 15208"/>
              <a:gd name="adj2" fmla="val 9575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600" kern="100" dirty="0">
                <a:effectLst/>
                <a:latin typeface="游明朝" panose="02020400000000000000" pitchFamily="18" charset="-128"/>
                <a:ea typeface="游明朝" panose="02020400000000000000" pitchFamily="18" charset="-128"/>
                <a:cs typeface="Times New Roman" panose="02020603050405020304" pitchFamily="18" charset="0"/>
              </a:rPr>
              <a:t>2/4 2</a:t>
            </a:r>
            <a:r>
              <a:rPr lang="ja-JP" altLang="en-US" sz="1600" kern="100" dirty="0">
                <a:effectLst/>
                <a:latin typeface="游明朝" panose="02020400000000000000" pitchFamily="18" charset="-128"/>
                <a:ea typeface="游明朝" panose="02020400000000000000" pitchFamily="18" charset="-128"/>
                <a:cs typeface="Times New Roman" panose="02020603050405020304" pitchFamily="18" charset="0"/>
              </a:rPr>
              <a:t>社は</a:t>
            </a:r>
            <a:r>
              <a:rPr lang="en-US" altLang="ja-JP" sz="1600" kern="100" dirty="0">
                <a:effectLst/>
                <a:latin typeface="游明朝" panose="02020400000000000000" pitchFamily="18" charset="-128"/>
                <a:ea typeface="游明朝" panose="02020400000000000000" pitchFamily="18" charset="-128"/>
                <a:cs typeface="Times New Roman" panose="02020603050405020304" pitchFamily="18" charset="0"/>
              </a:rPr>
              <a:t>3/28</a:t>
            </a:r>
            <a:r>
              <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rPr>
              <a:t>まで中国路線の運休、減便を決めた。</a:t>
            </a:r>
          </a:p>
        </p:txBody>
      </p:sp>
      <p:sp>
        <p:nvSpPr>
          <p:cNvPr id="5" name="吹き出し: 角を丸めた四角形 4">
            <a:extLst>
              <a:ext uri="{FF2B5EF4-FFF2-40B4-BE49-F238E27FC236}">
                <a16:creationId xmlns:a16="http://schemas.microsoft.com/office/drawing/2014/main" id="{11071427-C71F-4C08-A786-DC87D98EFBF8}"/>
              </a:ext>
            </a:extLst>
          </p:cNvPr>
          <p:cNvSpPr/>
          <p:nvPr/>
        </p:nvSpPr>
        <p:spPr>
          <a:xfrm>
            <a:off x="3397210" y="1713852"/>
            <a:ext cx="1726748" cy="838197"/>
          </a:xfrm>
          <a:prstGeom prst="wedgeRoundRectCallout">
            <a:avLst>
              <a:gd name="adj1" fmla="val 20368"/>
              <a:gd name="adj2" fmla="val 149642"/>
              <a:gd name="adj3" fmla="val 16667"/>
            </a:avLst>
          </a:prstGeom>
          <a:noFill/>
        </p:spPr>
        <p:style>
          <a:lnRef idx="2">
            <a:schemeClr val="accent4"/>
          </a:lnRef>
          <a:fillRef idx="1">
            <a:schemeClr val="lt1"/>
          </a:fillRef>
          <a:effectRef idx="0">
            <a:schemeClr val="accent4"/>
          </a:effectRef>
          <a:fontRef idx="minor">
            <a:schemeClr val="dk1"/>
          </a:fontRef>
        </p:style>
        <p:txBody>
          <a:bodyPr rtlCol="0" anchor="ctr"/>
          <a:lstStyle/>
          <a:p>
            <a:r>
              <a:rPr kumimoji="1" lang="en-US" altLang="ja-JP" sz="1400" dirty="0">
                <a:solidFill>
                  <a:schemeClr val="tx1"/>
                </a:solidFill>
              </a:rPr>
              <a:t>3/19</a:t>
            </a:r>
            <a:r>
              <a:rPr kumimoji="1" lang="ja-JP" altLang="en-US" sz="1400" dirty="0">
                <a:solidFill>
                  <a:schemeClr val="tx1"/>
                </a:solidFill>
              </a:rPr>
              <a:t>日経平均株価</a:t>
            </a:r>
            <a:r>
              <a:rPr kumimoji="1" lang="en-US" altLang="ja-JP" sz="1400" dirty="0">
                <a:solidFill>
                  <a:schemeClr val="tx1"/>
                </a:solidFill>
              </a:rPr>
              <a:t>2020</a:t>
            </a:r>
            <a:r>
              <a:rPr kumimoji="1" lang="ja-JP" altLang="en-US" sz="1400" dirty="0">
                <a:solidFill>
                  <a:schemeClr val="tx1"/>
                </a:solidFill>
              </a:rPr>
              <a:t>年以来最安値</a:t>
            </a:r>
          </a:p>
        </p:txBody>
      </p:sp>
      <p:sp>
        <p:nvSpPr>
          <p:cNvPr id="7" name="吹き出し: 角を丸めた四角形 6">
            <a:extLst>
              <a:ext uri="{FF2B5EF4-FFF2-40B4-BE49-F238E27FC236}">
                <a16:creationId xmlns:a16="http://schemas.microsoft.com/office/drawing/2014/main" id="{EA6FDD29-E8CD-404C-ADFF-438094B64425}"/>
              </a:ext>
            </a:extLst>
          </p:cNvPr>
          <p:cNvSpPr/>
          <p:nvPr/>
        </p:nvSpPr>
        <p:spPr>
          <a:xfrm>
            <a:off x="1679667" y="2994742"/>
            <a:ext cx="2078304" cy="1055914"/>
          </a:xfrm>
          <a:prstGeom prst="wedgeRoundRectCallout">
            <a:avLst>
              <a:gd name="adj1" fmla="val 54736"/>
              <a:gd name="adj2" fmla="val 139553"/>
              <a:gd name="adj3" fmla="val 16667"/>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600" dirty="0"/>
              <a:t>3/4</a:t>
            </a:r>
            <a:r>
              <a:rPr kumimoji="1" lang="ja-JP" altLang="en-US" sz="1600" dirty="0"/>
              <a:t> </a:t>
            </a:r>
            <a:r>
              <a:rPr kumimoji="1" lang="en-US" altLang="ja-JP" sz="1600" dirty="0"/>
              <a:t>2</a:t>
            </a:r>
            <a:r>
              <a:rPr kumimoji="1" lang="ja-JP" altLang="en-US" sz="1600" dirty="0"/>
              <a:t>社が</a:t>
            </a:r>
            <a:r>
              <a:rPr lang="ja-JP" altLang="ja-JP" sz="1600" dirty="0">
                <a:effectLst/>
                <a:ea typeface="游明朝" panose="02020400000000000000" pitchFamily="18" charset="-128"/>
                <a:cs typeface="Times New Roman" panose="02020603050405020304" pitchFamily="18" charset="0"/>
              </a:rPr>
              <a:t>国内線の減便を始めた</a:t>
            </a:r>
            <a:endParaRPr lang="en-US" altLang="ja-JP" sz="1600" dirty="0">
              <a:effectLst/>
              <a:ea typeface="游明朝" panose="02020400000000000000" pitchFamily="18" charset="-128"/>
              <a:cs typeface="Times New Roman" panose="02020603050405020304" pitchFamily="18" charset="0"/>
            </a:endParaRPr>
          </a:p>
          <a:p>
            <a:pPr algn="ctr"/>
            <a:r>
              <a:rPr lang="en-US" altLang="ja-JP" sz="1600" kern="100" dirty="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rPr>
              <a:t>月の国内線全体の予約数は</a:t>
            </a:r>
            <a:r>
              <a:rPr lang="en-US" altLang="ja-JP" sz="1600" kern="100" dirty="0">
                <a:effectLst/>
                <a:latin typeface="游明朝" panose="02020400000000000000" pitchFamily="18" charset="-128"/>
                <a:ea typeface="游明朝" panose="02020400000000000000" pitchFamily="18" charset="-128"/>
                <a:cs typeface="Times New Roman" panose="02020603050405020304" pitchFamily="18" charset="0"/>
              </a:rPr>
              <a:t>4</a:t>
            </a:r>
            <a:r>
              <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rPr>
              <a:t>割減少</a:t>
            </a:r>
          </a:p>
        </p:txBody>
      </p:sp>
      <p:sp>
        <p:nvSpPr>
          <p:cNvPr id="8" name="吹き出し: 角を丸めた四角形 7">
            <a:extLst>
              <a:ext uri="{FF2B5EF4-FFF2-40B4-BE49-F238E27FC236}">
                <a16:creationId xmlns:a16="http://schemas.microsoft.com/office/drawing/2014/main" id="{719547C9-92BD-43CC-94B7-FF32C452C749}"/>
              </a:ext>
            </a:extLst>
          </p:cNvPr>
          <p:cNvSpPr/>
          <p:nvPr/>
        </p:nvSpPr>
        <p:spPr>
          <a:xfrm>
            <a:off x="5216486" y="2709240"/>
            <a:ext cx="1863690" cy="576943"/>
          </a:xfrm>
          <a:prstGeom prst="wedgeRoundRectCallout">
            <a:avLst>
              <a:gd name="adj1" fmla="val -13196"/>
              <a:gd name="adj2" fmla="val 28191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600" kern="100" dirty="0">
                <a:effectLst/>
                <a:latin typeface="游明朝" panose="02020400000000000000" pitchFamily="18" charset="-128"/>
                <a:ea typeface="游明朝" panose="02020400000000000000" pitchFamily="18" charset="-128"/>
                <a:cs typeface="Times New Roman" panose="02020603050405020304" pitchFamily="18" charset="0"/>
              </a:rPr>
              <a:t>4/16,20</a:t>
            </a:r>
            <a:r>
              <a:rPr lang="ja-JP" altLang="en-US" sz="1600" kern="100" dirty="0">
                <a:latin typeface="游明朝" panose="02020400000000000000" pitchFamily="18" charset="-128"/>
                <a:ea typeface="游明朝" panose="02020400000000000000" pitchFamily="18" charset="-128"/>
                <a:cs typeface="Times New Roman" panose="02020603050405020304" pitchFamily="18" charset="0"/>
              </a:rPr>
              <a:t> </a:t>
            </a:r>
            <a:r>
              <a:rPr lang="en-US" altLang="ja-JP" sz="16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en-US" sz="1600" kern="100" dirty="0">
                <a:effectLst/>
                <a:latin typeface="游明朝" panose="02020400000000000000" pitchFamily="18" charset="-128"/>
                <a:ea typeface="游明朝" panose="02020400000000000000" pitchFamily="18" charset="-128"/>
                <a:cs typeface="Times New Roman" panose="02020603050405020304" pitchFamily="18" charset="0"/>
              </a:rPr>
              <a:t>社</a:t>
            </a:r>
            <a:r>
              <a:rPr lang="ja-JP" altLang="en-US" sz="1600" kern="100" dirty="0">
                <a:latin typeface="游明朝" panose="02020400000000000000" pitchFamily="18" charset="-128"/>
                <a:ea typeface="游明朝" panose="02020400000000000000" pitchFamily="18" charset="-128"/>
                <a:cs typeface="Times New Roman" panose="02020603050405020304" pitchFamily="18" charset="0"/>
              </a:rPr>
              <a:t>とも純損失を計上</a:t>
            </a:r>
            <a:endPar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9" name="吹き出し: 角を丸めた四角形 8">
            <a:extLst>
              <a:ext uri="{FF2B5EF4-FFF2-40B4-BE49-F238E27FC236}">
                <a16:creationId xmlns:a16="http://schemas.microsoft.com/office/drawing/2014/main" id="{BB6F1BB7-7A29-4A75-A6BF-3E48CC121DD0}"/>
              </a:ext>
            </a:extLst>
          </p:cNvPr>
          <p:cNvSpPr/>
          <p:nvPr/>
        </p:nvSpPr>
        <p:spPr>
          <a:xfrm>
            <a:off x="7143448" y="3214765"/>
            <a:ext cx="2063445" cy="657325"/>
          </a:xfrm>
          <a:prstGeom prst="wedgeRoundRectCallout">
            <a:avLst>
              <a:gd name="adj1" fmla="val -69400"/>
              <a:gd name="adj2" fmla="val 14594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5/8ANA</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採用活動一時中止</a:t>
            </a:r>
          </a:p>
        </p:txBody>
      </p:sp>
      <p:sp>
        <p:nvSpPr>
          <p:cNvPr id="10" name="吹き出し: 角を丸めた四角形 9">
            <a:extLst>
              <a:ext uri="{FF2B5EF4-FFF2-40B4-BE49-F238E27FC236}">
                <a16:creationId xmlns:a16="http://schemas.microsoft.com/office/drawing/2014/main" id="{77994B4B-F6D1-40F6-A03B-7283E7534D6C}"/>
              </a:ext>
            </a:extLst>
          </p:cNvPr>
          <p:cNvSpPr/>
          <p:nvPr/>
        </p:nvSpPr>
        <p:spPr>
          <a:xfrm>
            <a:off x="4260584" y="5343750"/>
            <a:ext cx="2042245" cy="653143"/>
          </a:xfrm>
          <a:prstGeom prst="wedgeRoundRectCallout">
            <a:avLst>
              <a:gd name="adj1" fmla="val -1476"/>
              <a:gd name="adj2" fmla="val -20083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600" kern="100" dirty="0">
                <a:effectLst/>
                <a:latin typeface="游明朝" panose="02020400000000000000" pitchFamily="18" charset="-128"/>
                <a:ea typeface="游明朝" panose="02020400000000000000" pitchFamily="18" charset="-128"/>
                <a:cs typeface="Times New Roman" panose="02020603050405020304" pitchFamily="18" charset="0"/>
              </a:rPr>
              <a:t>4/7</a:t>
            </a:r>
            <a:r>
              <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rPr>
              <a:t>航空業界</a:t>
            </a:r>
            <a:r>
              <a:rPr lang="ja-JP" altLang="en-US" sz="1600" kern="100" dirty="0">
                <a:effectLst/>
                <a:latin typeface="游明朝" panose="02020400000000000000" pitchFamily="18" charset="-128"/>
                <a:ea typeface="游明朝" panose="02020400000000000000" pitchFamily="18" charset="-128"/>
                <a:cs typeface="Times New Roman" panose="02020603050405020304" pitchFamily="18" charset="0"/>
              </a:rPr>
              <a:t>への</a:t>
            </a:r>
            <a:r>
              <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rPr>
              <a:t>支援額</a:t>
            </a:r>
            <a:r>
              <a:rPr lang="en-US" altLang="ja-JP" sz="1600" kern="100" dirty="0">
                <a:effectLst/>
                <a:latin typeface="游明朝" panose="02020400000000000000" pitchFamily="18" charset="-128"/>
                <a:ea typeface="游明朝" panose="02020400000000000000" pitchFamily="18" charset="-128"/>
                <a:cs typeface="Times New Roman" panose="02020603050405020304" pitchFamily="18" charset="0"/>
              </a:rPr>
              <a:t>2</a:t>
            </a:r>
            <a:r>
              <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rPr>
              <a:t>兆円に達する</a:t>
            </a:r>
          </a:p>
        </p:txBody>
      </p:sp>
    </p:spTree>
    <p:extLst>
      <p:ext uri="{BB962C8B-B14F-4D97-AF65-F5344CB8AC3E}">
        <p14:creationId xmlns:p14="http://schemas.microsoft.com/office/powerpoint/2010/main" val="2355237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8074DF-E979-4BD7-B290-F0A82E0CF67E}"/>
              </a:ext>
            </a:extLst>
          </p:cNvPr>
          <p:cNvSpPr>
            <a:spLocks noGrp="1"/>
          </p:cNvSpPr>
          <p:nvPr>
            <p:ph type="title"/>
          </p:nvPr>
        </p:nvSpPr>
        <p:spPr>
          <a:xfrm>
            <a:off x="2592924" y="624110"/>
            <a:ext cx="8911687" cy="747490"/>
          </a:xfrm>
        </p:spPr>
        <p:txBody>
          <a:bodyPr/>
          <a:lstStyle/>
          <a:p>
            <a:r>
              <a:rPr kumimoji="1" lang="en-US" altLang="ja-JP" dirty="0"/>
              <a:t>1</a:t>
            </a:r>
            <a:r>
              <a:rPr kumimoji="1" lang="ja-JP" altLang="en-US" dirty="0"/>
              <a:t>．時系列での考察</a:t>
            </a:r>
          </a:p>
        </p:txBody>
      </p:sp>
      <p:sp>
        <p:nvSpPr>
          <p:cNvPr id="6" name="テキスト ボックス 5">
            <a:extLst>
              <a:ext uri="{FF2B5EF4-FFF2-40B4-BE49-F238E27FC236}">
                <a16:creationId xmlns:a16="http://schemas.microsoft.com/office/drawing/2014/main" id="{698618EE-992A-4CFD-B27E-070C6D01A7F6}"/>
              </a:ext>
            </a:extLst>
          </p:cNvPr>
          <p:cNvSpPr txBox="1"/>
          <p:nvPr/>
        </p:nvSpPr>
        <p:spPr>
          <a:xfrm>
            <a:off x="1545770" y="1371600"/>
            <a:ext cx="9481457" cy="2677656"/>
          </a:xfrm>
          <a:prstGeom prst="rect">
            <a:avLst/>
          </a:prstGeom>
          <a:noFill/>
        </p:spPr>
        <p:txBody>
          <a:bodyPr wrap="square" rtlCol="0">
            <a:spAutoFit/>
          </a:bodyPr>
          <a:lstStyle/>
          <a:p>
            <a:r>
              <a:rPr kumimoji="1" lang="ja-JP" altLang="en-US" sz="2800" dirty="0"/>
              <a:t>定性的な情報から、国内線の減便を始めたのち、決算の発表後にデフォルト確率が上昇していることがわかる。</a:t>
            </a:r>
            <a:endParaRPr kumimoji="1" lang="en-US" altLang="ja-JP" sz="2800" dirty="0"/>
          </a:p>
          <a:p>
            <a:endParaRPr kumimoji="1" lang="en-US" altLang="ja-JP" sz="2800" dirty="0"/>
          </a:p>
          <a:p>
            <a:r>
              <a:rPr kumimoji="1" lang="ja-JP" altLang="en-US" sz="2800" dirty="0"/>
              <a:t>連日、運航便数の削減が相次いで報道され、需要の低下が顕在化したことや、足元の状況が悪いことが確認されたことがデフォルト確率上昇を招いたのではないか。</a:t>
            </a:r>
            <a:endParaRPr kumimoji="1" lang="en-US" altLang="ja-JP" sz="2800" dirty="0"/>
          </a:p>
        </p:txBody>
      </p:sp>
      <p:sp>
        <p:nvSpPr>
          <p:cNvPr id="8" name="テキスト ボックス 7">
            <a:extLst>
              <a:ext uri="{FF2B5EF4-FFF2-40B4-BE49-F238E27FC236}">
                <a16:creationId xmlns:a16="http://schemas.microsoft.com/office/drawing/2014/main" id="{5065393A-5B03-41B6-905D-CADB50EB8720}"/>
              </a:ext>
            </a:extLst>
          </p:cNvPr>
          <p:cNvSpPr txBox="1"/>
          <p:nvPr/>
        </p:nvSpPr>
        <p:spPr>
          <a:xfrm>
            <a:off x="1545770" y="4158343"/>
            <a:ext cx="9557659" cy="1938992"/>
          </a:xfrm>
          <a:prstGeom prst="rect">
            <a:avLst/>
          </a:prstGeom>
          <a:noFill/>
        </p:spPr>
        <p:txBody>
          <a:bodyPr wrap="square" rtlCol="0">
            <a:spAutoFit/>
          </a:bodyPr>
          <a:lstStyle/>
          <a:p>
            <a:r>
              <a:rPr kumimoji="1" lang="ja-JP" altLang="en-US" sz="2400" dirty="0"/>
              <a:t>一方で、資金調達や採用活動中止の情報によってデフォルト確率の変動は見られなかった。資金調達の情報は、財政難のリスクを回避する、採用活動中止は人件費を削減するというポジティブな情報としても捉えることができる。そのためデフォルト確率の変動には至らなかったのではないか。</a:t>
            </a:r>
            <a:endParaRPr kumimoji="1" lang="en-US" altLang="ja-JP" sz="2400" dirty="0"/>
          </a:p>
        </p:txBody>
      </p:sp>
    </p:spTree>
    <p:extLst>
      <p:ext uri="{BB962C8B-B14F-4D97-AF65-F5344CB8AC3E}">
        <p14:creationId xmlns:p14="http://schemas.microsoft.com/office/powerpoint/2010/main" val="2999467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DEFF51-FB96-4181-97B6-6ACEE6894AF8}"/>
              </a:ext>
            </a:extLst>
          </p:cNvPr>
          <p:cNvSpPr>
            <a:spLocks noGrp="1"/>
          </p:cNvSpPr>
          <p:nvPr>
            <p:ph type="title"/>
          </p:nvPr>
        </p:nvSpPr>
        <p:spPr>
          <a:xfrm>
            <a:off x="1640156" y="678539"/>
            <a:ext cx="8911687" cy="736604"/>
          </a:xfrm>
        </p:spPr>
        <p:txBody>
          <a:bodyPr/>
          <a:lstStyle/>
          <a:p>
            <a:r>
              <a:rPr kumimoji="1" lang="en-US" altLang="ja-JP" dirty="0"/>
              <a:t>1.</a:t>
            </a:r>
            <a:r>
              <a:rPr kumimoji="1" lang="ja-JP" altLang="en-US" dirty="0"/>
              <a:t>時系列での考察</a:t>
            </a:r>
            <a:r>
              <a:rPr kumimoji="1" lang="en-US" altLang="ja-JP" dirty="0"/>
              <a:t>(</a:t>
            </a:r>
            <a:r>
              <a:rPr kumimoji="1" lang="ja-JP" altLang="en-US" dirty="0"/>
              <a:t>定量</a:t>
            </a:r>
            <a:r>
              <a:rPr kumimoji="1" lang="en-US" altLang="ja-JP" dirty="0"/>
              <a:t>)</a:t>
            </a:r>
            <a:endParaRPr kumimoji="1" lang="ja-JP" altLang="en-US" dirty="0"/>
          </a:p>
        </p:txBody>
      </p:sp>
      <p:graphicFrame>
        <p:nvGraphicFramePr>
          <p:cNvPr id="5" name="表 5">
            <a:extLst>
              <a:ext uri="{FF2B5EF4-FFF2-40B4-BE49-F238E27FC236}">
                <a16:creationId xmlns:a16="http://schemas.microsoft.com/office/drawing/2014/main" id="{E13A4509-1945-4B7F-B632-403AD8AAF317}"/>
              </a:ext>
            </a:extLst>
          </p:cNvPr>
          <p:cNvGraphicFramePr>
            <a:graphicFrameLocks noGrp="1"/>
          </p:cNvGraphicFramePr>
          <p:nvPr>
            <p:extLst>
              <p:ext uri="{D42A27DB-BD31-4B8C-83A1-F6EECF244321}">
                <p14:modId xmlns:p14="http://schemas.microsoft.com/office/powerpoint/2010/main" val="3065178383"/>
              </p:ext>
            </p:extLst>
          </p:nvPr>
        </p:nvGraphicFramePr>
        <p:xfrm>
          <a:off x="805543" y="2418079"/>
          <a:ext cx="10297882" cy="1843082"/>
        </p:xfrm>
        <a:graphic>
          <a:graphicData uri="http://schemas.openxmlformats.org/drawingml/2006/table">
            <a:tbl>
              <a:tblPr>
                <a:tableStyleId>{5C22544A-7EE6-4342-B048-85BDC9FD1C3A}</a:tableStyleId>
              </a:tblPr>
              <a:tblGrid>
                <a:gridCol w="2026634">
                  <a:extLst>
                    <a:ext uri="{9D8B030D-6E8A-4147-A177-3AD203B41FA5}">
                      <a16:colId xmlns:a16="http://schemas.microsoft.com/office/drawing/2014/main" val="3856868274"/>
                    </a:ext>
                  </a:extLst>
                </a:gridCol>
                <a:gridCol w="1033906">
                  <a:extLst>
                    <a:ext uri="{9D8B030D-6E8A-4147-A177-3AD203B41FA5}">
                      <a16:colId xmlns:a16="http://schemas.microsoft.com/office/drawing/2014/main" val="2060905036"/>
                    </a:ext>
                  </a:extLst>
                </a:gridCol>
                <a:gridCol w="1033906">
                  <a:extLst>
                    <a:ext uri="{9D8B030D-6E8A-4147-A177-3AD203B41FA5}">
                      <a16:colId xmlns:a16="http://schemas.microsoft.com/office/drawing/2014/main" val="1119084633"/>
                    </a:ext>
                  </a:extLst>
                </a:gridCol>
                <a:gridCol w="1033906">
                  <a:extLst>
                    <a:ext uri="{9D8B030D-6E8A-4147-A177-3AD203B41FA5}">
                      <a16:colId xmlns:a16="http://schemas.microsoft.com/office/drawing/2014/main" val="3867856219"/>
                    </a:ext>
                  </a:extLst>
                </a:gridCol>
                <a:gridCol w="1033906">
                  <a:extLst>
                    <a:ext uri="{9D8B030D-6E8A-4147-A177-3AD203B41FA5}">
                      <a16:colId xmlns:a16="http://schemas.microsoft.com/office/drawing/2014/main" val="349659441"/>
                    </a:ext>
                  </a:extLst>
                </a:gridCol>
                <a:gridCol w="1033906">
                  <a:extLst>
                    <a:ext uri="{9D8B030D-6E8A-4147-A177-3AD203B41FA5}">
                      <a16:colId xmlns:a16="http://schemas.microsoft.com/office/drawing/2014/main" val="3829314838"/>
                    </a:ext>
                  </a:extLst>
                </a:gridCol>
                <a:gridCol w="1033906">
                  <a:extLst>
                    <a:ext uri="{9D8B030D-6E8A-4147-A177-3AD203B41FA5}">
                      <a16:colId xmlns:a16="http://schemas.microsoft.com/office/drawing/2014/main" val="3137991770"/>
                    </a:ext>
                  </a:extLst>
                </a:gridCol>
                <a:gridCol w="1033906">
                  <a:extLst>
                    <a:ext uri="{9D8B030D-6E8A-4147-A177-3AD203B41FA5}">
                      <a16:colId xmlns:a16="http://schemas.microsoft.com/office/drawing/2014/main" val="1813507922"/>
                    </a:ext>
                  </a:extLst>
                </a:gridCol>
                <a:gridCol w="1033906">
                  <a:extLst>
                    <a:ext uri="{9D8B030D-6E8A-4147-A177-3AD203B41FA5}">
                      <a16:colId xmlns:a16="http://schemas.microsoft.com/office/drawing/2014/main" val="2226298138"/>
                    </a:ext>
                  </a:extLst>
                </a:gridCol>
              </a:tblGrid>
              <a:tr h="654362">
                <a:tc>
                  <a:txBody>
                    <a:bodyPr/>
                    <a:lstStyle/>
                    <a:p>
                      <a:r>
                        <a:rPr kumimoji="1" lang="en-US" altLang="ja-JP" sz="2400" dirty="0"/>
                        <a:t>2020</a:t>
                      </a:r>
                      <a:r>
                        <a:rPr kumimoji="1" lang="ja-JP" altLang="en-US" sz="2400" dirty="0"/>
                        <a:t>年</a:t>
                      </a:r>
                    </a:p>
                  </a:txBody>
                  <a:tcPr/>
                </a:tc>
                <a:tc>
                  <a:txBody>
                    <a:bodyPr/>
                    <a:lstStyle/>
                    <a:p>
                      <a:r>
                        <a:rPr kumimoji="1" lang="en-US" altLang="ja-JP" dirty="0"/>
                        <a:t>1</a:t>
                      </a:r>
                      <a:r>
                        <a:rPr kumimoji="1" lang="ja-JP" altLang="en-US" dirty="0"/>
                        <a:t>月</a:t>
                      </a:r>
                    </a:p>
                  </a:txBody>
                  <a:tcPr/>
                </a:tc>
                <a:tc>
                  <a:txBody>
                    <a:bodyPr/>
                    <a:lstStyle/>
                    <a:p>
                      <a:r>
                        <a:rPr kumimoji="1" lang="en-US" altLang="ja-JP" dirty="0"/>
                        <a:t>2</a:t>
                      </a:r>
                      <a:r>
                        <a:rPr kumimoji="1" lang="ja-JP" altLang="en-US" dirty="0"/>
                        <a:t>月</a:t>
                      </a:r>
                    </a:p>
                  </a:txBody>
                  <a:tcPr/>
                </a:tc>
                <a:tc>
                  <a:txBody>
                    <a:bodyPr/>
                    <a:lstStyle/>
                    <a:p>
                      <a:r>
                        <a:rPr kumimoji="1" lang="en-US" altLang="ja-JP" dirty="0"/>
                        <a:t>3</a:t>
                      </a:r>
                      <a:r>
                        <a:rPr kumimoji="1" lang="ja-JP" altLang="en-US" dirty="0"/>
                        <a:t>月</a:t>
                      </a:r>
                    </a:p>
                  </a:txBody>
                  <a:tcPr/>
                </a:tc>
                <a:tc>
                  <a:txBody>
                    <a:bodyPr/>
                    <a:lstStyle/>
                    <a:p>
                      <a:r>
                        <a:rPr kumimoji="1" lang="en-US" altLang="ja-JP" dirty="0"/>
                        <a:t>4</a:t>
                      </a:r>
                      <a:r>
                        <a:rPr kumimoji="1" lang="ja-JP" altLang="en-US" dirty="0"/>
                        <a:t>月</a:t>
                      </a:r>
                    </a:p>
                  </a:txBody>
                  <a:tcPr/>
                </a:tc>
                <a:tc>
                  <a:txBody>
                    <a:bodyPr/>
                    <a:lstStyle/>
                    <a:p>
                      <a:r>
                        <a:rPr kumimoji="1" lang="en-US" altLang="ja-JP" dirty="0"/>
                        <a:t>5</a:t>
                      </a:r>
                      <a:r>
                        <a:rPr kumimoji="1" lang="ja-JP" altLang="en-US" dirty="0"/>
                        <a:t>月</a:t>
                      </a:r>
                    </a:p>
                  </a:txBody>
                  <a:tcPr/>
                </a:tc>
                <a:tc>
                  <a:txBody>
                    <a:bodyPr/>
                    <a:lstStyle/>
                    <a:p>
                      <a:r>
                        <a:rPr kumimoji="1" lang="en-US" altLang="ja-JP" dirty="0"/>
                        <a:t>6</a:t>
                      </a:r>
                      <a:r>
                        <a:rPr kumimoji="1" lang="ja-JP" altLang="en-US" dirty="0"/>
                        <a:t>月</a:t>
                      </a:r>
                    </a:p>
                  </a:txBody>
                  <a:tcPr/>
                </a:tc>
                <a:tc>
                  <a:txBody>
                    <a:bodyPr/>
                    <a:lstStyle/>
                    <a:p>
                      <a:r>
                        <a:rPr kumimoji="1" lang="en-US" altLang="ja-JP" dirty="0"/>
                        <a:t>7</a:t>
                      </a:r>
                      <a:r>
                        <a:rPr kumimoji="1" lang="ja-JP" altLang="en-US" dirty="0"/>
                        <a:t>月</a:t>
                      </a:r>
                    </a:p>
                  </a:txBody>
                  <a:tcPr/>
                </a:tc>
                <a:tc>
                  <a:txBody>
                    <a:bodyPr/>
                    <a:lstStyle/>
                    <a:p>
                      <a:r>
                        <a:rPr kumimoji="1" lang="en-US" altLang="ja-JP" dirty="0"/>
                        <a:t>8</a:t>
                      </a:r>
                      <a:r>
                        <a:rPr kumimoji="1" lang="ja-JP" altLang="en-US" dirty="0"/>
                        <a:t>月</a:t>
                      </a:r>
                    </a:p>
                  </a:txBody>
                  <a:tcPr/>
                </a:tc>
                <a:extLst>
                  <a:ext uri="{0D108BD9-81ED-4DB2-BD59-A6C34878D82A}">
                    <a16:rowId xmlns:a16="http://schemas.microsoft.com/office/drawing/2014/main" val="352084173"/>
                  </a:ext>
                </a:extLst>
              </a:tr>
              <a:tr h="1129446">
                <a:tc>
                  <a:txBody>
                    <a:bodyPr/>
                    <a:lstStyle/>
                    <a:p>
                      <a:r>
                        <a:rPr kumimoji="1" lang="ja-JP" altLang="en-US" sz="2400" dirty="0"/>
                        <a:t>訪日外国人数・出国日本人数</a:t>
                      </a:r>
                    </a:p>
                  </a:txBody>
                  <a:tcPr/>
                </a:tc>
                <a:tc>
                  <a:txBody>
                    <a:bodyPr/>
                    <a:lstStyle/>
                    <a:p>
                      <a:pPr algn="r" fontAlgn="ctr"/>
                      <a:r>
                        <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rPr>
                        <a:t>4041784</a:t>
                      </a: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tc>
                <a:tc>
                  <a:txBody>
                    <a:bodyPr/>
                    <a:lstStyle/>
                    <a:p>
                      <a:pPr algn="r" fontAlgn="ctr"/>
                      <a:r>
                        <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rPr>
                        <a:t>2401967 </a:t>
                      </a:r>
                    </a:p>
                  </a:txBody>
                  <a:tcPr marL="6350" marR="6350" marT="6350" marB="0" anchor="ctr"/>
                </a:tc>
                <a:tc>
                  <a:txBody>
                    <a:bodyPr/>
                    <a:lstStyle/>
                    <a:p>
                      <a:pPr algn="r" fontAlgn="ctr"/>
                      <a:r>
                        <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rPr>
                        <a:t>466355 </a:t>
                      </a:r>
                    </a:p>
                  </a:txBody>
                  <a:tcPr marL="6350" marR="6350" marT="6350" marB="0" anchor="ctr"/>
                </a:tc>
                <a:tc>
                  <a:txBody>
                    <a:bodyPr/>
                    <a:lstStyle/>
                    <a:p>
                      <a:pPr algn="r" fontAlgn="ctr"/>
                      <a:r>
                        <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rPr>
                        <a:t>6832 </a:t>
                      </a:r>
                    </a:p>
                  </a:txBody>
                  <a:tcPr marL="6350" marR="6350" marT="6350" marB="0" anchor="ctr"/>
                </a:tc>
                <a:tc>
                  <a:txBody>
                    <a:bodyPr/>
                    <a:lstStyle/>
                    <a:p>
                      <a:pPr algn="r" fontAlgn="ctr"/>
                      <a:r>
                        <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rPr>
                        <a:t>7202 </a:t>
                      </a:r>
                    </a:p>
                  </a:txBody>
                  <a:tcPr marL="6350" marR="6350" marT="6350" marB="0" anchor="ctr"/>
                </a:tc>
                <a:tc>
                  <a:txBody>
                    <a:bodyPr/>
                    <a:lstStyle/>
                    <a:p>
                      <a:pPr algn="r" fontAlgn="ctr"/>
                      <a:r>
                        <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rPr>
                        <a:t>13228 </a:t>
                      </a:r>
                    </a:p>
                  </a:txBody>
                  <a:tcPr marL="6350" marR="6350" marT="6350" marB="0" anchor="ctr"/>
                </a:tc>
                <a:tc>
                  <a:txBody>
                    <a:bodyPr/>
                    <a:lstStyle/>
                    <a:p>
                      <a:pPr algn="r" fontAlgn="ctr"/>
                      <a:r>
                        <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rPr>
                        <a:t>24077 </a:t>
                      </a:r>
                    </a:p>
                  </a:txBody>
                  <a:tcPr marL="6350" marR="6350" marT="6350" marB="0" anchor="ctr"/>
                </a:tc>
                <a:tc>
                  <a:txBody>
                    <a:bodyPr/>
                    <a:lstStyle/>
                    <a:p>
                      <a:pPr algn="r" fontAlgn="ctr"/>
                      <a:r>
                        <a:rPr lang="en-US" altLang="ja-JP" sz="2000" b="0" i="0" u="none" strike="noStrike" dirty="0">
                          <a:solidFill>
                            <a:srgbClr val="000000"/>
                          </a:solidFill>
                          <a:effectLst/>
                          <a:latin typeface="游ゴシック" panose="020B0400000000000000" pitchFamily="50" charset="-128"/>
                          <a:ea typeface="游ゴシック" panose="020B0400000000000000" pitchFamily="50" charset="-128"/>
                        </a:rPr>
                        <a:t>45795 </a:t>
                      </a:r>
                    </a:p>
                  </a:txBody>
                  <a:tcPr marL="6350" marR="6350" marT="6350" marB="0" anchor="ctr"/>
                </a:tc>
                <a:extLst>
                  <a:ext uri="{0D108BD9-81ED-4DB2-BD59-A6C34878D82A}">
                    <a16:rowId xmlns:a16="http://schemas.microsoft.com/office/drawing/2014/main" val="738954178"/>
                  </a:ext>
                </a:extLst>
              </a:tr>
            </a:tbl>
          </a:graphicData>
        </a:graphic>
      </p:graphicFrame>
    </p:spTree>
    <p:extLst>
      <p:ext uri="{BB962C8B-B14F-4D97-AF65-F5344CB8AC3E}">
        <p14:creationId xmlns:p14="http://schemas.microsoft.com/office/powerpoint/2010/main" val="1538443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a:extLst>
              <a:ext uri="{FF2B5EF4-FFF2-40B4-BE49-F238E27FC236}">
                <a16:creationId xmlns:a16="http://schemas.microsoft.com/office/drawing/2014/main" id="{73B12B36-A4F0-4EE9-A96F-B740F416E9B6}"/>
              </a:ext>
            </a:extLst>
          </p:cNvPr>
          <p:cNvGraphicFramePr>
            <a:graphicFrameLocks/>
          </p:cNvGraphicFramePr>
          <p:nvPr>
            <p:extLst>
              <p:ext uri="{D42A27DB-BD31-4B8C-83A1-F6EECF244321}">
                <p14:modId xmlns:p14="http://schemas.microsoft.com/office/powerpoint/2010/main" val="1653902422"/>
              </p:ext>
            </p:extLst>
          </p:nvPr>
        </p:nvGraphicFramePr>
        <p:xfrm>
          <a:off x="1945299" y="1009037"/>
          <a:ext cx="9011172" cy="5340738"/>
        </p:xfrm>
        <a:graphic>
          <a:graphicData uri="http://schemas.openxmlformats.org/drawingml/2006/chart">
            <c:chart xmlns:c="http://schemas.openxmlformats.org/drawingml/2006/chart" xmlns:r="http://schemas.openxmlformats.org/officeDocument/2006/relationships" r:id="rId2"/>
          </a:graphicData>
        </a:graphic>
      </p:graphicFrame>
      <p:sp>
        <p:nvSpPr>
          <p:cNvPr id="6" name="吹き出し: 角を丸めた四角形 5">
            <a:extLst>
              <a:ext uri="{FF2B5EF4-FFF2-40B4-BE49-F238E27FC236}">
                <a16:creationId xmlns:a16="http://schemas.microsoft.com/office/drawing/2014/main" id="{FC5B0844-941D-42B1-BF47-2A82DB7A38B4}"/>
              </a:ext>
            </a:extLst>
          </p:cNvPr>
          <p:cNvSpPr/>
          <p:nvPr/>
        </p:nvSpPr>
        <p:spPr>
          <a:xfrm>
            <a:off x="4155078" y="4018280"/>
            <a:ext cx="2680436" cy="587828"/>
          </a:xfrm>
          <a:prstGeom prst="wedgeRoundRectCallout">
            <a:avLst>
              <a:gd name="adj1" fmla="val 73792"/>
              <a:gd name="adj2" fmla="val -1157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4/20</a:t>
            </a:r>
            <a:r>
              <a:rPr lang="ja-JP" altLang="en-US" sz="1600" kern="100" dirty="0">
                <a:effectLst/>
                <a:latin typeface="游明朝" panose="02020400000000000000" pitchFamily="18" charset="-128"/>
                <a:ea typeface="游明朝" panose="02020400000000000000" pitchFamily="18" charset="-128"/>
                <a:cs typeface="Times New Roman" panose="02020603050405020304" pitchFamily="18" charset="0"/>
              </a:rPr>
              <a:t>発表</a:t>
            </a:r>
            <a:r>
              <a:rPr lang="en-US" altLang="ja-JP" sz="1600" kern="100" dirty="0">
                <a:effectLst/>
                <a:latin typeface="游明朝" panose="02020400000000000000" pitchFamily="18" charset="-128"/>
                <a:ea typeface="游明朝" panose="02020400000000000000" pitchFamily="18" charset="-128"/>
                <a:cs typeface="Times New Roman" panose="02020603050405020304" pitchFamily="18" charset="0"/>
              </a:rPr>
              <a:t>ANA</a:t>
            </a:r>
            <a:r>
              <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rPr>
              <a:t>１～３月期</a:t>
            </a:r>
            <a:r>
              <a:rPr lang="en-US" altLang="ja-JP" sz="1600" kern="100" dirty="0">
                <a:effectLst/>
                <a:latin typeface="游明朝" panose="02020400000000000000" pitchFamily="18" charset="-128"/>
                <a:ea typeface="游明朝" panose="02020400000000000000" pitchFamily="18" charset="-128"/>
                <a:cs typeface="Times New Roman" panose="02020603050405020304" pitchFamily="18" charset="0"/>
              </a:rPr>
              <a:t>594</a:t>
            </a:r>
            <a:r>
              <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rPr>
              <a:t>億円の赤字</a:t>
            </a:r>
            <a:r>
              <a:rPr lang="ja-JP" altLang="en-US" sz="1600" kern="100" dirty="0">
                <a:effectLst/>
                <a:latin typeface="游明朝" panose="02020400000000000000" pitchFamily="18" charset="-128"/>
                <a:ea typeface="游明朝" panose="02020400000000000000" pitchFamily="18" charset="-128"/>
                <a:cs typeface="Times New Roman" panose="02020603050405020304" pitchFamily="18" charset="0"/>
              </a:rPr>
              <a:t>過去最大</a:t>
            </a:r>
            <a:endPar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 name="吹き出し: 角を丸めた四角形 6">
            <a:extLst>
              <a:ext uri="{FF2B5EF4-FFF2-40B4-BE49-F238E27FC236}">
                <a16:creationId xmlns:a16="http://schemas.microsoft.com/office/drawing/2014/main" id="{44C4DBF4-0BAA-4701-91FD-92352CC7FFB1}"/>
              </a:ext>
            </a:extLst>
          </p:cNvPr>
          <p:cNvSpPr/>
          <p:nvPr/>
        </p:nvSpPr>
        <p:spPr>
          <a:xfrm>
            <a:off x="6493328" y="1403755"/>
            <a:ext cx="3243943" cy="870858"/>
          </a:xfrm>
          <a:prstGeom prst="wedgeRoundRectCallout">
            <a:avLst>
              <a:gd name="adj1" fmla="val -22578"/>
              <a:gd name="adj2" fmla="val 13075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4/16</a:t>
            </a:r>
            <a:r>
              <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rPr>
              <a:t>ＪＡＬ、</a:t>
            </a:r>
            <a:r>
              <a:rPr lang="ja-JP" altLang="en-US" sz="1600" kern="100" dirty="0">
                <a:effectLst/>
                <a:latin typeface="游明朝" panose="02020400000000000000" pitchFamily="18" charset="-128"/>
                <a:ea typeface="游明朝" panose="02020400000000000000" pitchFamily="18" charset="-128"/>
                <a:cs typeface="Times New Roman" panose="02020603050405020304" pitchFamily="18" charset="0"/>
              </a:rPr>
              <a:t>再上場後初</a:t>
            </a:r>
            <a:r>
              <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rPr>
              <a:t>２００億円規模の営業赤字</a:t>
            </a:r>
            <a:r>
              <a:rPr lang="ja-JP" altLang="en-US" sz="1600" kern="100" dirty="0">
                <a:effectLst/>
                <a:latin typeface="游明朝" panose="02020400000000000000" pitchFamily="18" charset="-128"/>
                <a:ea typeface="游明朝" panose="02020400000000000000" pitchFamily="18" charset="-128"/>
                <a:cs typeface="Times New Roman" panose="02020603050405020304" pitchFamily="18" charset="0"/>
              </a:rPr>
              <a:t>発表</a:t>
            </a:r>
            <a:r>
              <a:rPr lang="en-US" altLang="ja-JP" sz="1600" kern="100" dirty="0">
                <a:effectLst/>
                <a:latin typeface="游明朝" panose="02020400000000000000" pitchFamily="18" charset="-128"/>
                <a:ea typeface="游明朝" panose="02020400000000000000" pitchFamily="18" charset="-128"/>
                <a:cs typeface="Times New Roman" panose="02020603050405020304" pitchFamily="18" charset="0"/>
              </a:rPr>
              <a:t>20</a:t>
            </a:r>
            <a:r>
              <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rPr>
              <a:t>年</a:t>
            </a:r>
            <a:r>
              <a:rPr lang="en-US" altLang="ja-JP" sz="16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rPr>
              <a:t>～３月期</a:t>
            </a:r>
          </a:p>
        </p:txBody>
      </p:sp>
      <p:sp>
        <p:nvSpPr>
          <p:cNvPr id="10" name="吹き出し: 角を丸めた四角形 9">
            <a:extLst>
              <a:ext uri="{FF2B5EF4-FFF2-40B4-BE49-F238E27FC236}">
                <a16:creationId xmlns:a16="http://schemas.microsoft.com/office/drawing/2014/main" id="{B755D373-9F07-4894-8486-4ABD27E2E41A}"/>
              </a:ext>
            </a:extLst>
          </p:cNvPr>
          <p:cNvSpPr/>
          <p:nvPr/>
        </p:nvSpPr>
        <p:spPr>
          <a:xfrm>
            <a:off x="8572500" y="5929272"/>
            <a:ext cx="2841171" cy="680811"/>
          </a:xfrm>
          <a:prstGeom prst="wedgeRoundRectCallout">
            <a:avLst>
              <a:gd name="adj1" fmla="val -30794"/>
              <a:gd name="adj2" fmla="val -8620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000" dirty="0">
                <a:effectLst/>
                <a:latin typeface="游明朝" panose="02020400000000000000" pitchFamily="18" charset="-128"/>
                <a:cs typeface="Times New Roman" panose="02020603050405020304" pitchFamily="18" charset="0"/>
              </a:rPr>
              <a:t>7/30</a:t>
            </a:r>
            <a:r>
              <a:rPr lang="ja-JP" altLang="ja-JP" sz="1800" dirty="0">
                <a:effectLst/>
                <a:ea typeface="游明朝" panose="02020400000000000000" pitchFamily="18" charset="-128"/>
                <a:cs typeface="Times New Roman" panose="02020603050405020304" pitchFamily="18" charset="0"/>
              </a:rPr>
              <a:t>ＡＮＡ、最終赤字１０８８億円、４～６月期</a:t>
            </a:r>
            <a:endParaRPr kumimoji="1" lang="ja-JP" altLang="en-US" dirty="0"/>
          </a:p>
        </p:txBody>
      </p:sp>
      <p:sp>
        <p:nvSpPr>
          <p:cNvPr id="11" name="吹き出し: 角を丸めた四角形 10">
            <a:extLst>
              <a:ext uri="{FF2B5EF4-FFF2-40B4-BE49-F238E27FC236}">
                <a16:creationId xmlns:a16="http://schemas.microsoft.com/office/drawing/2014/main" id="{673AB56C-6D50-44FE-B129-08ED283EA212}"/>
              </a:ext>
            </a:extLst>
          </p:cNvPr>
          <p:cNvSpPr/>
          <p:nvPr/>
        </p:nvSpPr>
        <p:spPr>
          <a:xfrm>
            <a:off x="6096000" y="4866416"/>
            <a:ext cx="2601686" cy="587829"/>
          </a:xfrm>
          <a:prstGeom prst="wedgeRoundRectCallout">
            <a:avLst>
              <a:gd name="adj1" fmla="val 55570"/>
              <a:gd name="adj2" fmla="val -688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000" kern="100" dirty="0">
                <a:effectLst/>
                <a:latin typeface="游明朝" panose="02020400000000000000" pitchFamily="18" charset="-128"/>
                <a:ea typeface="游明朝" panose="02020400000000000000" pitchFamily="18" charset="-128"/>
                <a:cs typeface="Times New Roman" panose="02020603050405020304" pitchFamily="18" charset="0"/>
              </a:rPr>
              <a:t>8/4</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ＪＡＬ、最終赤字９３７億円、４～６月</a:t>
            </a:r>
          </a:p>
        </p:txBody>
      </p:sp>
    </p:spTree>
    <p:extLst>
      <p:ext uri="{BB962C8B-B14F-4D97-AF65-F5344CB8AC3E}">
        <p14:creationId xmlns:p14="http://schemas.microsoft.com/office/powerpoint/2010/main" val="1986487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38C837-98E7-4DF2-B2E7-B274A03502BA}"/>
              </a:ext>
            </a:extLst>
          </p:cNvPr>
          <p:cNvSpPr>
            <a:spLocks noGrp="1"/>
          </p:cNvSpPr>
          <p:nvPr>
            <p:ph type="title"/>
          </p:nvPr>
        </p:nvSpPr>
        <p:spPr>
          <a:xfrm>
            <a:off x="1640156" y="634996"/>
            <a:ext cx="8911687" cy="671290"/>
          </a:xfrm>
        </p:spPr>
        <p:txBody>
          <a:bodyPr/>
          <a:lstStyle/>
          <a:p>
            <a:r>
              <a:rPr kumimoji="1" lang="en-US" altLang="ja-JP" dirty="0"/>
              <a:t>1</a:t>
            </a:r>
            <a:r>
              <a:rPr kumimoji="1" lang="ja-JP" altLang="en-US" dirty="0"/>
              <a:t>．時系列での考察</a:t>
            </a:r>
          </a:p>
        </p:txBody>
      </p:sp>
      <p:sp>
        <p:nvSpPr>
          <p:cNvPr id="3" name="テキスト ボックス 2">
            <a:extLst>
              <a:ext uri="{FF2B5EF4-FFF2-40B4-BE49-F238E27FC236}">
                <a16:creationId xmlns:a16="http://schemas.microsoft.com/office/drawing/2014/main" id="{6BB67720-1D16-4DB8-AD4A-9C374D32EAB9}"/>
              </a:ext>
            </a:extLst>
          </p:cNvPr>
          <p:cNvSpPr txBox="1"/>
          <p:nvPr/>
        </p:nvSpPr>
        <p:spPr>
          <a:xfrm>
            <a:off x="1028699" y="1502229"/>
            <a:ext cx="10134600" cy="3416320"/>
          </a:xfrm>
          <a:prstGeom prst="rect">
            <a:avLst/>
          </a:prstGeom>
          <a:noFill/>
        </p:spPr>
        <p:txBody>
          <a:bodyPr wrap="square" rtlCol="0">
            <a:spAutoFit/>
          </a:bodyPr>
          <a:lstStyle/>
          <a:p>
            <a:r>
              <a:rPr kumimoji="1" lang="ja-JP" altLang="en-US" sz="2400" dirty="0"/>
              <a:t>定量的な情報</a:t>
            </a:r>
            <a:endParaRPr kumimoji="1" lang="en-US" altLang="ja-JP" sz="2400" dirty="0"/>
          </a:p>
          <a:p>
            <a:r>
              <a:rPr kumimoji="1" lang="ja-JP" altLang="en-US" sz="2400" dirty="0"/>
              <a:t>月間の出国人数と訪日外国人数の和の表から、</a:t>
            </a:r>
            <a:r>
              <a:rPr kumimoji="1" lang="en-US" altLang="ja-JP" sz="2400" dirty="0"/>
              <a:t>3</a:t>
            </a:r>
            <a:r>
              <a:rPr kumimoji="1" lang="ja-JP" altLang="en-US" sz="2400" dirty="0"/>
              <a:t>月～</a:t>
            </a:r>
            <a:r>
              <a:rPr kumimoji="1" lang="en-US" altLang="ja-JP" sz="2400" dirty="0"/>
              <a:t>4</a:t>
            </a:r>
            <a:r>
              <a:rPr kumimoji="1" lang="ja-JP" altLang="en-US" sz="2400" dirty="0"/>
              <a:t>月に人数が</a:t>
            </a:r>
            <a:r>
              <a:rPr kumimoji="1" lang="en-US" altLang="ja-JP" sz="2400" dirty="0"/>
              <a:t>1</a:t>
            </a:r>
            <a:r>
              <a:rPr kumimoji="1" lang="ja-JP" altLang="en-US" sz="2400" dirty="0"/>
              <a:t>月と比較して大きく減少している。その時期はデフォルト確率が上がった時期と同時期であることがわかる。人が移動することに対する需要がデフォルト確率と関係していると考える。</a:t>
            </a:r>
            <a:endParaRPr kumimoji="1" lang="en-US" altLang="ja-JP" sz="2400" dirty="0"/>
          </a:p>
          <a:p>
            <a:endParaRPr kumimoji="1" lang="en-US" altLang="ja-JP" sz="2400" dirty="0"/>
          </a:p>
          <a:p>
            <a:r>
              <a:rPr kumimoji="1" lang="ja-JP" altLang="en-US" sz="2400" dirty="0"/>
              <a:t>航空会社</a:t>
            </a:r>
            <a:r>
              <a:rPr kumimoji="1" lang="en-US" altLang="ja-JP" sz="2400" dirty="0"/>
              <a:t>2</a:t>
            </a:r>
            <a:r>
              <a:rPr kumimoji="1" lang="ja-JP" altLang="en-US" sz="2400" dirty="0"/>
              <a:t>社が決算発表した</a:t>
            </a:r>
            <a:r>
              <a:rPr kumimoji="1" lang="en-US" altLang="ja-JP" sz="2400" dirty="0"/>
              <a:t>7</a:t>
            </a:r>
            <a:r>
              <a:rPr kumimoji="1" lang="ja-JP" altLang="en-US" sz="2400" dirty="0"/>
              <a:t>月中旬はデフォルト確率が上がった時期とは異なり、デフォルト確率を上げた要因とは言えない。市場が</a:t>
            </a:r>
            <a:r>
              <a:rPr kumimoji="1" lang="en-US" altLang="ja-JP" sz="2400" dirty="0"/>
              <a:t>2</a:t>
            </a:r>
            <a:r>
              <a:rPr kumimoji="1" lang="ja-JP" altLang="en-US" sz="2400" dirty="0"/>
              <a:t>社の決算情報を織り込んでいたことが影響しているのではないか。</a:t>
            </a:r>
            <a:endParaRPr kumimoji="1" lang="en-US" altLang="ja-JP" sz="2400" dirty="0"/>
          </a:p>
        </p:txBody>
      </p:sp>
    </p:spTree>
    <p:extLst>
      <p:ext uri="{BB962C8B-B14F-4D97-AF65-F5344CB8AC3E}">
        <p14:creationId xmlns:p14="http://schemas.microsoft.com/office/powerpoint/2010/main" val="1163958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A205B0-81E0-438C-B296-D7C25265D065}"/>
              </a:ext>
            </a:extLst>
          </p:cNvPr>
          <p:cNvSpPr>
            <a:spLocks noGrp="1"/>
          </p:cNvSpPr>
          <p:nvPr>
            <p:ph type="title"/>
          </p:nvPr>
        </p:nvSpPr>
        <p:spPr>
          <a:xfrm>
            <a:off x="1640156" y="591453"/>
            <a:ext cx="8911687" cy="671290"/>
          </a:xfrm>
        </p:spPr>
        <p:txBody>
          <a:bodyPr/>
          <a:lstStyle/>
          <a:p>
            <a:r>
              <a:rPr kumimoji="1" lang="en-US" altLang="ja-JP" dirty="0"/>
              <a:t>2</a:t>
            </a:r>
            <a:r>
              <a:rPr kumimoji="1" lang="ja-JP" altLang="en-US" dirty="0"/>
              <a:t>．同業他社間比較での考察</a:t>
            </a:r>
            <a:r>
              <a:rPr kumimoji="1" lang="en-US" altLang="ja-JP" dirty="0"/>
              <a:t>(</a:t>
            </a:r>
            <a:r>
              <a:rPr kumimoji="1" lang="ja-JP" altLang="en-US" dirty="0"/>
              <a:t>定性</a:t>
            </a:r>
            <a:r>
              <a:rPr kumimoji="1" lang="en-US" altLang="ja-JP" dirty="0"/>
              <a:t>)</a:t>
            </a:r>
            <a:endParaRPr kumimoji="1" lang="ja-JP" altLang="en-US" dirty="0"/>
          </a:p>
        </p:txBody>
      </p:sp>
      <p:graphicFrame>
        <p:nvGraphicFramePr>
          <p:cNvPr id="4" name="表 4">
            <a:extLst>
              <a:ext uri="{FF2B5EF4-FFF2-40B4-BE49-F238E27FC236}">
                <a16:creationId xmlns:a16="http://schemas.microsoft.com/office/drawing/2014/main" id="{51E27A14-EBEE-4030-BF87-68FB8BD9F065}"/>
              </a:ext>
            </a:extLst>
          </p:cNvPr>
          <p:cNvGraphicFramePr>
            <a:graphicFrameLocks noGrp="1"/>
          </p:cNvGraphicFramePr>
          <p:nvPr/>
        </p:nvGraphicFramePr>
        <p:xfrm>
          <a:off x="1524000" y="1492550"/>
          <a:ext cx="9677400" cy="3363444"/>
        </p:xfrm>
        <a:graphic>
          <a:graphicData uri="http://schemas.openxmlformats.org/drawingml/2006/table">
            <a:tbl>
              <a:tblPr>
                <a:tableStyleId>{5C22544A-7EE6-4342-B048-85BDC9FD1C3A}</a:tableStyleId>
              </a:tblPr>
              <a:tblGrid>
                <a:gridCol w="2258850">
                  <a:extLst>
                    <a:ext uri="{9D8B030D-6E8A-4147-A177-3AD203B41FA5}">
                      <a16:colId xmlns:a16="http://schemas.microsoft.com/office/drawing/2014/main" val="2361674287"/>
                    </a:ext>
                  </a:extLst>
                </a:gridCol>
                <a:gridCol w="3709275">
                  <a:extLst>
                    <a:ext uri="{9D8B030D-6E8A-4147-A177-3AD203B41FA5}">
                      <a16:colId xmlns:a16="http://schemas.microsoft.com/office/drawing/2014/main" val="1301685327"/>
                    </a:ext>
                  </a:extLst>
                </a:gridCol>
                <a:gridCol w="3709275">
                  <a:extLst>
                    <a:ext uri="{9D8B030D-6E8A-4147-A177-3AD203B41FA5}">
                      <a16:colId xmlns:a16="http://schemas.microsoft.com/office/drawing/2014/main" val="4074136283"/>
                    </a:ext>
                  </a:extLst>
                </a:gridCol>
              </a:tblGrid>
              <a:tr h="986004">
                <a:tc>
                  <a:txBody>
                    <a:bodyPr/>
                    <a:lstStyle/>
                    <a:p>
                      <a:endParaRPr kumimoji="1" lang="ja-JP" alt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400" dirty="0"/>
                        <a:t>JAL</a:t>
                      </a: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400" dirty="0"/>
                        <a:t>ANA</a:t>
                      </a: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4296768"/>
                  </a:ext>
                </a:extLst>
              </a:tr>
              <a:tr h="98600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dirty="0"/>
                        <a:t>2020</a:t>
                      </a:r>
                      <a:r>
                        <a:rPr kumimoji="1" lang="ja-JP" altLang="en-US" sz="2400" dirty="0"/>
                        <a:t>年以降の路線拡大</a:t>
                      </a:r>
                    </a:p>
                    <a:p>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dirty="0"/>
                        <a:t>ロシアへの路線拡大</a:t>
                      </a:r>
                      <a:endParaRPr kumimoji="1" lang="en-US" altLang="ja-JP" sz="2400" dirty="0"/>
                    </a:p>
                    <a:p>
                      <a:r>
                        <a:rPr kumimoji="1" lang="ja-JP" altLang="en-US" sz="2400" dirty="0"/>
                        <a:t>インドの航空会社と共同運航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dirty="0"/>
                        <a:t>濠の航空会社と共同運航</a:t>
                      </a:r>
                      <a:endParaRPr kumimoji="1" lang="en-US" altLang="ja-JP" sz="2400" dirty="0"/>
                    </a:p>
                    <a:p>
                      <a:r>
                        <a:rPr kumimoji="1" lang="ja-JP" altLang="en-US" sz="2400" dirty="0"/>
                        <a:t>シンガポールの航空会社と提携、</a:t>
                      </a:r>
                      <a:r>
                        <a:rPr kumimoji="1" lang="en-US" altLang="ja-JP" sz="2400" dirty="0"/>
                        <a:t>6</a:t>
                      </a:r>
                      <a:r>
                        <a:rPr kumimoji="1" lang="ja-JP" altLang="en-US" sz="2400" dirty="0"/>
                        <a:t>か国で共同事業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3299927"/>
                  </a:ext>
                </a:extLst>
              </a:tr>
              <a:tr h="986004">
                <a:tc>
                  <a:txBody>
                    <a:bodyPr/>
                    <a:lstStyle/>
                    <a:p>
                      <a:r>
                        <a:rPr kumimoji="1" lang="ja-JP" altLang="en-US" sz="2400" dirty="0"/>
                        <a:t>コロナ禍での新たな取り組み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dirty="0"/>
                        <a:t>客席を使った貨物輸送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dirty="0"/>
                        <a:t>左に同様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9037844"/>
                  </a:ext>
                </a:extLst>
              </a:tr>
            </a:tbl>
          </a:graphicData>
        </a:graphic>
      </p:graphicFrame>
    </p:spTree>
    <p:extLst>
      <p:ext uri="{BB962C8B-B14F-4D97-AF65-F5344CB8AC3E}">
        <p14:creationId xmlns:p14="http://schemas.microsoft.com/office/powerpoint/2010/main" val="925636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8936EE-1C9F-4B6E-8E08-8D0447951D83}"/>
              </a:ext>
            </a:extLst>
          </p:cNvPr>
          <p:cNvSpPr>
            <a:spLocks noGrp="1"/>
          </p:cNvSpPr>
          <p:nvPr>
            <p:ph type="title"/>
          </p:nvPr>
        </p:nvSpPr>
        <p:spPr>
          <a:xfrm>
            <a:off x="2592924" y="624110"/>
            <a:ext cx="8911687" cy="867233"/>
          </a:xfrm>
        </p:spPr>
        <p:txBody>
          <a:bodyPr/>
          <a:lstStyle/>
          <a:p>
            <a:r>
              <a:rPr kumimoji="1" lang="en-US" altLang="ja-JP" dirty="0"/>
              <a:t>2</a:t>
            </a:r>
            <a:r>
              <a:rPr kumimoji="1" lang="ja-JP" altLang="en-US" dirty="0"/>
              <a:t>．同業他社間比較での考察</a:t>
            </a:r>
          </a:p>
        </p:txBody>
      </p:sp>
      <p:sp>
        <p:nvSpPr>
          <p:cNvPr id="4" name="テキスト ボックス 3">
            <a:extLst>
              <a:ext uri="{FF2B5EF4-FFF2-40B4-BE49-F238E27FC236}">
                <a16:creationId xmlns:a16="http://schemas.microsoft.com/office/drawing/2014/main" id="{142235FC-A7FB-4585-950D-8DBA66849E1C}"/>
              </a:ext>
            </a:extLst>
          </p:cNvPr>
          <p:cNvSpPr txBox="1"/>
          <p:nvPr/>
        </p:nvSpPr>
        <p:spPr>
          <a:xfrm>
            <a:off x="1186543" y="1861458"/>
            <a:ext cx="9818914" cy="3970318"/>
          </a:xfrm>
          <a:prstGeom prst="rect">
            <a:avLst/>
          </a:prstGeom>
          <a:noFill/>
        </p:spPr>
        <p:txBody>
          <a:bodyPr wrap="square" rtlCol="0">
            <a:spAutoFit/>
          </a:bodyPr>
          <a:lstStyle/>
          <a:p>
            <a:r>
              <a:rPr kumimoji="1" lang="en-US" altLang="ja-JP" sz="2800" dirty="0"/>
              <a:t>2020</a:t>
            </a:r>
            <a:r>
              <a:rPr kumimoji="1" lang="ja-JP" altLang="en-US" sz="2800" dirty="0"/>
              <a:t>年以降の路線拡大計画において、両社とも海外の路線拡大にを進めていた。しかし、コロナ禍によってそれによる収益を見込むことができていない。</a:t>
            </a:r>
            <a:endParaRPr kumimoji="1" lang="en-US" altLang="ja-JP" sz="2800" dirty="0"/>
          </a:p>
          <a:p>
            <a:r>
              <a:rPr kumimoji="1" lang="ja-JP" altLang="en-US" sz="2800" dirty="0"/>
              <a:t>コロナ禍での新たな事業において、両社とも同様である。</a:t>
            </a:r>
            <a:endParaRPr kumimoji="1" lang="en-US" altLang="ja-JP" sz="2800" dirty="0"/>
          </a:p>
          <a:p>
            <a:endParaRPr kumimoji="1" lang="en-US" altLang="ja-JP" sz="2800" dirty="0"/>
          </a:p>
          <a:p>
            <a:r>
              <a:rPr kumimoji="1" lang="ja-JP" altLang="en-US" sz="2800" dirty="0"/>
              <a:t>よって定性的情報による</a:t>
            </a:r>
            <a:r>
              <a:rPr kumimoji="1" lang="en-US" altLang="ja-JP" sz="2800" dirty="0"/>
              <a:t>2</a:t>
            </a:r>
            <a:r>
              <a:rPr kumimoji="1" lang="ja-JP" altLang="en-US" sz="2800" dirty="0"/>
              <a:t>社の比較から、両社とも大きな差はないのではないか。</a:t>
            </a:r>
            <a:endParaRPr kumimoji="1" lang="en-US" altLang="ja-JP" sz="2800" dirty="0"/>
          </a:p>
          <a:p>
            <a:r>
              <a:rPr kumimoji="1" lang="ja-JP" altLang="en-US" sz="2800" dirty="0"/>
              <a:t>この結果から両社のデフォルト確率の推移が同じであったのではないかと考える。</a:t>
            </a:r>
          </a:p>
        </p:txBody>
      </p:sp>
    </p:spTree>
    <p:extLst>
      <p:ext uri="{BB962C8B-B14F-4D97-AF65-F5344CB8AC3E}">
        <p14:creationId xmlns:p14="http://schemas.microsoft.com/office/powerpoint/2010/main" val="2806124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2E0E67-0DAB-4697-ACB3-B8C0F20B0704}"/>
              </a:ext>
            </a:extLst>
          </p:cNvPr>
          <p:cNvSpPr>
            <a:spLocks noGrp="1"/>
          </p:cNvSpPr>
          <p:nvPr>
            <p:ph type="title"/>
          </p:nvPr>
        </p:nvSpPr>
        <p:spPr>
          <a:xfrm>
            <a:off x="1640156" y="678539"/>
            <a:ext cx="8911687" cy="791033"/>
          </a:xfrm>
        </p:spPr>
        <p:txBody>
          <a:bodyPr/>
          <a:lstStyle/>
          <a:p>
            <a:r>
              <a:rPr kumimoji="1" lang="en-US" altLang="ja-JP" dirty="0"/>
              <a:t>2</a:t>
            </a:r>
            <a:r>
              <a:rPr kumimoji="1" lang="ja-JP" altLang="en-US" dirty="0"/>
              <a:t>．同業他社間比較での考察</a:t>
            </a:r>
            <a:r>
              <a:rPr kumimoji="1" lang="en-US" altLang="ja-JP" dirty="0"/>
              <a:t>(</a:t>
            </a:r>
            <a:r>
              <a:rPr lang="ja-JP" altLang="en-US" dirty="0"/>
              <a:t>定量</a:t>
            </a:r>
            <a:r>
              <a:rPr kumimoji="1" lang="en-US" altLang="ja-JP" dirty="0"/>
              <a:t>)</a:t>
            </a:r>
            <a:endParaRPr kumimoji="1" lang="ja-JP" altLang="en-US" dirty="0"/>
          </a:p>
        </p:txBody>
      </p:sp>
      <p:sp>
        <p:nvSpPr>
          <p:cNvPr id="3" name="テキスト ボックス 2">
            <a:extLst>
              <a:ext uri="{FF2B5EF4-FFF2-40B4-BE49-F238E27FC236}">
                <a16:creationId xmlns:a16="http://schemas.microsoft.com/office/drawing/2014/main" id="{B2E15653-46B8-43CC-B71A-08EF4093733B}"/>
              </a:ext>
            </a:extLst>
          </p:cNvPr>
          <p:cNvSpPr txBox="1"/>
          <p:nvPr/>
        </p:nvSpPr>
        <p:spPr>
          <a:xfrm>
            <a:off x="1640156" y="1752600"/>
            <a:ext cx="8911687" cy="1676400"/>
          </a:xfrm>
          <a:prstGeom prst="rect">
            <a:avLst/>
          </a:prstGeom>
          <a:noFill/>
        </p:spPr>
        <p:txBody>
          <a:bodyPr wrap="square" rtlCol="0">
            <a:spAutoFit/>
          </a:bodyPr>
          <a:lstStyle/>
          <a:p>
            <a:endParaRPr kumimoji="1" lang="ja-JP" altLang="en-US" dirty="0"/>
          </a:p>
        </p:txBody>
      </p:sp>
      <p:graphicFrame>
        <p:nvGraphicFramePr>
          <p:cNvPr id="4" name="表 4">
            <a:extLst>
              <a:ext uri="{FF2B5EF4-FFF2-40B4-BE49-F238E27FC236}">
                <a16:creationId xmlns:a16="http://schemas.microsoft.com/office/drawing/2014/main" id="{70FCE87B-13A2-416A-BC87-3FA7F8EF3E8F}"/>
              </a:ext>
            </a:extLst>
          </p:cNvPr>
          <p:cNvGraphicFramePr>
            <a:graphicFrameLocks noGrp="1"/>
          </p:cNvGraphicFramePr>
          <p:nvPr>
            <p:extLst>
              <p:ext uri="{D42A27DB-BD31-4B8C-83A1-F6EECF244321}">
                <p14:modId xmlns:p14="http://schemas.microsoft.com/office/powerpoint/2010/main" val="1697996833"/>
              </p:ext>
            </p:extLst>
          </p:nvPr>
        </p:nvGraphicFramePr>
        <p:xfrm>
          <a:off x="1360714" y="1345961"/>
          <a:ext cx="10167256" cy="5326914"/>
        </p:xfrm>
        <a:graphic>
          <a:graphicData uri="http://schemas.openxmlformats.org/drawingml/2006/table">
            <a:tbl>
              <a:tblPr>
                <a:tableStyleId>{5C22544A-7EE6-4342-B048-85BDC9FD1C3A}</a:tableStyleId>
              </a:tblPr>
              <a:tblGrid>
                <a:gridCol w="2676350">
                  <a:extLst>
                    <a:ext uri="{9D8B030D-6E8A-4147-A177-3AD203B41FA5}">
                      <a16:colId xmlns:a16="http://schemas.microsoft.com/office/drawing/2014/main" val="3866530731"/>
                    </a:ext>
                  </a:extLst>
                </a:gridCol>
                <a:gridCol w="3745453">
                  <a:extLst>
                    <a:ext uri="{9D8B030D-6E8A-4147-A177-3AD203B41FA5}">
                      <a16:colId xmlns:a16="http://schemas.microsoft.com/office/drawing/2014/main" val="4208812966"/>
                    </a:ext>
                  </a:extLst>
                </a:gridCol>
                <a:gridCol w="3745453">
                  <a:extLst>
                    <a:ext uri="{9D8B030D-6E8A-4147-A177-3AD203B41FA5}">
                      <a16:colId xmlns:a16="http://schemas.microsoft.com/office/drawing/2014/main" val="3432915691"/>
                    </a:ext>
                  </a:extLst>
                </a:gridCol>
              </a:tblGrid>
              <a:tr h="830758">
                <a:tc>
                  <a:txBody>
                    <a:bodyPr/>
                    <a:lstStyle/>
                    <a:p>
                      <a:pPr algn="l"/>
                      <a:r>
                        <a:rPr kumimoji="1" lang="en-US" altLang="ja-JP" sz="2800" dirty="0"/>
                        <a:t>B/S(2020/3/31)</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2800" dirty="0"/>
                        <a:t>JAL</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2800" dirty="0"/>
                        <a:t>ANA</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6814509"/>
                  </a:ext>
                </a:extLst>
              </a:tr>
              <a:tr h="9081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dirty="0"/>
                        <a:t>流動比率</a:t>
                      </a:r>
                    </a:p>
                    <a:p>
                      <a:pPr algn="l"/>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2800" dirty="0"/>
                        <a:t>146.7%</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2800" dirty="0"/>
                        <a:t>107.66%</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2839514"/>
                  </a:ext>
                </a:extLst>
              </a:tr>
              <a:tr h="9081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dirty="0"/>
                        <a:t>長期固定適合率</a:t>
                      </a:r>
                    </a:p>
                    <a:p>
                      <a:pPr algn="l"/>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2800" dirty="0"/>
                        <a:t>88.84%</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2800" dirty="0"/>
                        <a:t>97.96%</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9339676"/>
                  </a:ext>
                </a:extLst>
              </a:tr>
              <a:tr h="9081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dirty="0"/>
                        <a:t>負債比率</a:t>
                      </a:r>
                    </a:p>
                    <a:p>
                      <a:pPr algn="l"/>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2800" dirty="0"/>
                        <a:t>69.83%</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2800" dirty="0"/>
                        <a:t>141.29%</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2883327"/>
                  </a:ext>
                </a:extLst>
              </a:tr>
              <a:tr h="830758">
                <a:tc>
                  <a:txBody>
                    <a:bodyPr/>
                    <a:lstStyle/>
                    <a:p>
                      <a:pPr algn="l"/>
                      <a:r>
                        <a:rPr kumimoji="1" lang="ja-JP" altLang="en-US" sz="2800" dirty="0"/>
                        <a:t>自己資本比率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2800" dirty="0"/>
                        <a:t>58.88%</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2800" dirty="0"/>
                        <a:t>41.44%</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8651192"/>
                  </a:ext>
                </a:extLst>
              </a:tr>
              <a:tr h="830758">
                <a:tc>
                  <a:txBody>
                    <a:bodyPr/>
                    <a:lstStyle/>
                    <a:p>
                      <a:pPr algn="l"/>
                      <a:r>
                        <a:rPr kumimoji="1" lang="ja-JP" altLang="en-US" sz="2400" dirty="0"/>
                        <a:t>インタレスト・カバレッジ・レシオ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2800" dirty="0"/>
                        <a:t>159.62</a:t>
                      </a:r>
                      <a:r>
                        <a:rPr kumimoji="1" lang="ja-JP" altLang="en-US" sz="2800" dirty="0"/>
                        <a:t>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2800" dirty="0"/>
                        <a:t>10.34</a:t>
                      </a:r>
                      <a:r>
                        <a:rPr kumimoji="1" lang="ja-JP" altLang="en-US" sz="2800" dirty="0"/>
                        <a:t>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5458538"/>
                  </a:ext>
                </a:extLst>
              </a:tr>
            </a:tbl>
          </a:graphicData>
        </a:graphic>
      </p:graphicFrame>
    </p:spTree>
    <p:extLst>
      <p:ext uri="{BB962C8B-B14F-4D97-AF65-F5344CB8AC3E}">
        <p14:creationId xmlns:p14="http://schemas.microsoft.com/office/powerpoint/2010/main" val="193345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531331-BAB6-4D23-9390-EF60DFBE1E60}"/>
              </a:ext>
            </a:extLst>
          </p:cNvPr>
          <p:cNvSpPr>
            <a:spLocks noGrp="1"/>
          </p:cNvSpPr>
          <p:nvPr>
            <p:ph type="title"/>
          </p:nvPr>
        </p:nvSpPr>
        <p:spPr>
          <a:xfrm>
            <a:off x="1886887" y="814115"/>
            <a:ext cx="8911687" cy="919682"/>
          </a:xfrm>
        </p:spPr>
        <p:txBody>
          <a:bodyPr>
            <a:normAutofit/>
          </a:bodyPr>
          <a:lstStyle/>
          <a:p>
            <a:r>
              <a:rPr kumimoji="1" lang="ja-JP" altLang="en-US" sz="4400" dirty="0"/>
              <a:t>目次</a:t>
            </a:r>
          </a:p>
        </p:txBody>
      </p:sp>
      <p:sp>
        <p:nvSpPr>
          <p:cNvPr id="3" name="テキスト ボックス 2">
            <a:extLst>
              <a:ext uri="{FF2B5EF4-FFF2-40B4-BE49-F238E27FC236}">
                <a16:creationId xmlns:a16="http://schemas.microsoft.com/office/drawing/2014/main" id="{CD89BC99-35CE-493A-9158-2A95D2A2348A}"/>
              </a:ext>
            </a:extLst>
          </p:cNvPr>
          <p:cNvSpPr txBox="1"/>
          <p:nvPr/>
        </p:nvSpPr>
        <p:spPr>
          <a:xfrm>
            <a:off x="1886887" y="1905000"/>
            <a:ext cx="9274629" cy="3539430"/>
          </a:xfrm>
          <a:prstGeom prst="rect">
            <a:avLst/>
          </a:prstGeom>
          <a:noFill/>
        </p:spPr>
        <p:txBody>
          <a:bodyPr wrap="square" rtlCol="0">
            <a:spAutoFit/>
          </a:bodyPr>
          <a:lstStyle/>
          <a:p>
            <a:r>
              <a:rPr kumimoji="1" lang="ja-JP" altLang="en-US" sz="3200" dirty="0"/>
              <a:t>・はじめに</a:t>
            </a:r>
            <a:endParaRPr kumimoji="1" lang="en-US" altLang="ja-JP" sz="3200" dirty="0"/>
          </a:p>
          <a:p>
            <a:r>
              <a:rPr kumimoji="1" lang="ja-JP" altLang="en-US" sz="3200" dirty="0"/>
              <a:t>・データ</a:t>
            </a:r>
            <a:endParaRPr kumimoji="1" lang="en-US" altLang="ja-JP" sz="3200" dirty="0"/>
          </a:p>
          <a:p>
            <a:r>
              <a:rPr kumimoji="1" lang="ja-JP" altLang="en-US" sz="3200" dirty="0"/>
              <a:t>・推定方法</a:t>
            </a:r>
            <a:endParaRPr kumimoji="1" lang="en-US" altLang="ja-JP" sz="3200" dirty="0"/>
          </a:p>
          <a:p>
            <a:r>
              <a:rPr kumimoji="1" lang="ja-JP" altLang="en-US" sz="3200" dirty="0"/>
              <a:t>・計測結果</a:t>
            </a:r>
            <a:endParaRPr kumimoji="1" lang="en-US" altLang="ja-JP" sz="3200" dirty="0"/>
          </a:p>
          <a:p>
            <a:r>
              <a:rPr kumimoji="1" lang="ja-JP" altLang="en-US" sz="3200" dirty="0"/>
              <a:t>・考察</a:t>
            </a:r>
            <a:endParaRPr kumimoji="1" lang="en-US" altLang="ja-JP" sz="3200" dirty="0"/>
          </a:p>
          <a:p>
            <a:r>
              <a:rPr kumimoji="1" lang="ja-JP" altLang="en-US" sz="3200" dirty="0"/>
              <a:t>・おわりに</a:t>
            </a:r>
            <a:endParaRPr kumimoji="1" lang="en-US" altLang="ja-JP" sz="3200" dirty="0"/>
          </a:p>
          <a:p>
            <a:r>
              <a:rPr kumimoji="1" lang="ja-JP" altLang="en-US" sz="3200" dirty="0"/>
              <a:t>・参考文献・資料</a:t>
            </a:r>
            <a:endParaRPr kumimoji="1" lang="en-US" altLang="ja-JP" sz="3200" dirty="0"/>
          </a:p>
        </p:txBody>
      </p:sp>
    </p:spTree>
    <p:extLst>
      <p:ext uri="{BB962C8B-B14F-4D97-AF65-F5344CB8AC3E}">
        <p14:creationId xmlns:p14="http://schemas.microsoft.com/office/powerpoint/2010/main" val="802202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185FA5-C700-4D1D-89E6-4D0C235BF77F}"/>
              </a:ext>
            </a:extLst>
          </p:cNvPr>
          <p:cNvSpPr>
            <a:spLocks noGrp="1"/>
          </p:cNvSpPr>
          <p:nvPr>
            <p:ph type="title"/>
          </p:nvPr>
        </p:nvSpPr>
        <p:spPr>
          <a:xfrm>
            <a:off x="1640156" y="667653"/>
            <a:ext cx="8911687" cy="703947"/>
          </a:xfrm>
        </p:spPr>
        <p:txBody>
          <a:bodyPr/>
          <a:lstStyle/>
          <a:p>
            <a:r>
              <a:rPr kumimoji="1" lang="en-US" altLang="ja-JP"/>
              <a:t>2</a:t>
            </a:r>
            <a:r>
              <a:rPr kumimoji="1" lang="ja-JP" altLang="en-US"/>
              <a:t>．同業他社間比較での考察</a:t>
            </a:r>
          </a:p>
        </p:txBody>
      </p:sp>
      <p:sp>
        <p:nvSpPr>
          <p:cNvPr id="3" name="テキスト ボックス 2">
            <a:extLst>
              <a:ext uri="{FF2B5EF4-FFF2-40B4-BE49-F238E27FC236}">
                <a16:creationId xmlns:a16="http://schemas.microsoft.com/office/drawing/2014/main" id="{CD0CDC4C-6B5B-4444-B413-FAF9ACD764F7}"/>
              </a:ext>
            </a:extLst>
          </p:cNvPr>
          <p:cNvSpPr txBox="1"/>
          <p:nvPr/>
        </p:nvSpPr>
        <p:spPr>
          <a:xfrm>
            <a:off x="1012370" y="1894113"/>
            <a:ext cx="10167257" cy="4401205"/>
          </a:xfrm>
          <a:prstGeom prst="rect">
            <a:avLst/>
          </a:prstGeom>
          <a:noFill/>
        </p:spPr>
        <p:txBody>
          <a:bodyPr wrap="square" rtlCol="0">
            <a:spAutoFit/>
          </a:bodyPr>
          <a:lstStyle/>
          <a:p>
            <a:r>
              <a:rPr kumimoji="1" lang="ja-JP" altLang="en-US" sz="2800" dirty="0"/>
              <a:t>財務分析の結果から、流動比率と長期固定比率は両社とも望ましい水準を満たしている。しかし負債比率や自己資本比率をみると、</a:t>
            </a:r>
            <a:r>
              <a:rPr kumimoji="1" lang="en-US" altLang="ja-JP" sz="2800" dirty="0"/>
              <a:t>ANA</a:t>
            </a:r>
            <a:r>
              <a:rPr kumimoji="1" lang="ja-JP" altLang="en-US" sz="2800" dirty="0"/>
              <a:t>は他人資本への依存が懸念される。インタレスト・カバレッジ・レシオの指標も含めて安全性では</a:t>
            </a:r>
            <a:r>
              <a:rPr kumimoji="1" lang="en-US" altLang="ja-JP" sz="2800" dirty="0"/>
              <a:t>JAL</a:t>
            </a:r>
            <a:r>
              <a:rPr kumimoji="1" lang="ja-JP" altLang="en-US" sz="2800" dirty="0"/>
              <a:t>の方が良好な結果を示している。</a:t>
            </a:r>
            <a:endParaRPr kumimoji="1" lang="en-US" altLang="ja-JP" sz="2800" dirty="0"/>
          </a:p>
          <a:p>
            <a:endParaRPr kumimoji="1" lang="en-US" altLang="ja-JP" sz="2800" dirty="0"/>
          </a:p>
          <a:p>
            <a:r>
              <a:rPr kumimoji="1" lang="ja-JP" altLang="en-US" sz="2800" dirty="0"/>
              <a:t>この安全性の相違から、</a:t>
            </a:r>
            <a:r>
              <a:rPr kumimoji="1" lang="en-US" altLang="ja-JP" sz="2800" dirty="0"/>
              <a:t>ANA</a:t>
            </a:r>
            <a:r>
              <a:rPr kumimoji="1" lang="ja-JP" altLang="en-US" sz="2800" dirty="0"/>
              <a:t>のデフォルト確率の方が</a:t>
            </a:r>
            <a:r>
              <a:rPr kumimoji="1" lang="en-US" altLang="ja-JP" sz="2800" dirty="0"/>
              <a:t>JAL</a:t>
            </a:r>
            <a:r>
              <a:rPr kumimoji="1" lang="ja-JP" altLang="en-US" sz="2800" dirty="0"/>
              <a:t>より上振れることが多かったのではないかと考える。</a:t>
            </a:r>
            <a:endParaRPr kumimoji="1" lang="en-US" altLang="ja-JP" sz="2800" dirty="0"/>
          </a:p>
          <a:p>
            <a:r>
              <a:rPr kumimoji="1" lang="ja-JP" altLang="en-US" sz="2800" dirty="0"/>
              <a:t>しかしデフォルト確率は同じような推移をしていることから財務諸表の安全性分析による影響は限定的であったと考える。</a:t>
            </a:r>
            <a:endParaRPr kumimoji="1" lang="en-US" altLang="ja-JP" sz="2800" dirty="0"/>
          </a:p>
        </p:txBody>
      </p:sp>
    </p:spTree>
    <p:extLst>
      <p:ext uri="{BB962C8B-B14F-4D97-AF65-F5344CB8AC3E}">
        <p14:creationId xmlns:p14="http://schemas.microsoft.com/office/powerpoint/2010/main" val="1395996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0A8978-0043-4DDA-93F0-A945D4C529A8}"/>
              </a:ext>
            </a:extLst>
          </p:cNvPr>
          <p:cNvSpPr>
            <a:spLocks noGrp="1"/>
          </p:cNvSpPr>
          <p:nvPr>
            <p:ph type="title"/>
          </p:nvPr>
        </p:nvSpPr>
        <p:spPr>
          <a:xfrm>
            <a:off x="1754725" y="368297"/>
            <a:ext cx="7617876" cy="758376"/>
          </a:xfrm>
        </p:spPr>
        <p:txBody>
          <a:bodyPr/>
          <a:lstStyle/>
          <a:p>
            <a:r>
              <a:rPr kumimoji="1" lang="ja-JP" altLang="en-US" dirty="0"/>
              <a:t>旅行会社</a:t>
            </a:r>
          </a:p>
        </p:txBody>
      </p:sp>
      <p:sp>
        <p:nvSpPr>
          <p:cNvPr id="3" name="テキスト ボックス 2">
            <a:extLst>
              <a:ext uri="{FF2B5EF4-FFF2-40B4-BE49-F238E27FC236}">
                <a16:creationId xmlns:a16="http://schemas.microsoft.com/office/drawing/2014/main" id="{8A412E7C-9C48-47D9-916D-DFD07A8049EE}"/>
              </a:ext>
            </a:extLst>
          </p:cNvPr>
          <p:cNvSpPr txBox="1"/>
          <p:nvPr/>
        </p:nvSpPr>
        <p:spPr>
          <a:xfrm>
            <a:off x="1600200" y="938187"/>
            <a:ext cx="7617876" cy="523220"/>
          </a:xfrm>
          <a:prstGeom prst="rect">
            <a:avLst/>
          </a:prstGeom>
          <a:noFill/>
        </p:spPr>
        <p:txBody>
          <a:bodyPr wrap="square" rtlCol="0">
            <a:spAutoFit/>
          </a:bodyPr>
          <a:lstStyle/>
          <a:p>
            <a:r>
              <a:rPr kumimoji="1" lang="en-US" altLang="ja-JP" sz="2800" dirty="0"/>
              <a:t>1</a:t>
            </a:r>
            <a:r>
              <a:rPr kumimoji="1" lang="ja-JP" altLang="en-US" sz="2800" dirty="0"/>
              <a:t>．時系列での考察</a:t>
            </a:r>
            <a:r>
              <a:rPr kumimoji="1" lang="en-US" altLang="ja-JP" sz="2800" dirty="0"/>
              <a:t>(</a:t>
            </a:r>
            <a:r>
              <a:rPr kumimoji="1" lang="ja-JP" altLang="en-US" sz="2800" dirty="0"/>
              <a:t>定性</a:t>
            </a:r>
            <a:r>
              <a:rPr kumimoji="1" lang="en-US" altLang="ja-JP" sz="2800" dirty="0"/>
              <a:t>) </a:t>
            </a:r>
            <a:endParaRPr kumimoji="1" lang="ja-JP" altLang="en-US" sz="2800" dirty="0"/>
          </a:p>
        </p:txBody>
      </p:sp>
      <p:graphicFrame>
        <p:nvGraphicFramePr>
          <p:cNvPr id="4" name="グラフ 3">
            <a:extLst>
              <a:ext uri="{FF2B5EF4-FFF2-40B4-BE49-F238E27FC236}">
                <a16:creationId xmlns:a16="http://schemas.microsoft.com/office/drawing/2014/main" id="{05251A42-1866-4130-B1CB-DB12A6509D77}"/>
              </a:ext>
            </a:extLst>
          </p:cNvPr>
          <p:cNvGraphicFramePr>
            <a:graphicFrameLocks/>
          </p:cNvGraphicFramePr>
          <p:nvPr/>
        </p:nvGraphicFramePr>
        <p:xfrm>
          <a:off x="1055914" y="1461408"/>
          <a:ext cx="10276115" cy="5146222"/>
        </p:xfrm>
        <a:graphic>
          <a:graphicData uri="http://schemas.openxmlformats.org/drawingml/2006/chart">
            <c:chart xmlns:c="http://schemas.openxmlformats.org/drawingml/2006/chart" xmlns:r="http://schemas.openxmlformats.org/officeDocument/2006/relationships" r:id="rId2"/>
          </a:graphicData>
        </a:graphic>
      </p:graphicFrame>
      <p:sp>
        <p:nvSpPr>
          <p:cNvPr id="5" name="吹き出し: 角を丸めた四角形 4">
            <a:extLst>
              <a:ext uri="{FF2B5EF4-FFF2-40B4-BE49-F238E27FC236}">
                <a16:creationId xmlns:a16="http://schemas.microsoft.com/office/drawing/2014/main" id="{3E9F32E5-092E-47E8-B297-7B12F271A273}"/>
              </a:ext>
            </a:extLst>
          </p:cNvPr>
          <p:cNvSpPr/>
          <p:nvPr/>
        </p:nvSpPr>
        <p:spPr>
          <a:xfrm>
            <a:off x="9372601" y="4430485"/>
            <a:ext cx="1654628" cy="838200"/>
          </a:xfrm>
          <a:prstGeom prst="wedgeRoundRectCallout">
            <a:avLst>
              <a:gd name="adj1" fmla="val -42544"/>
              <a:gd name="adj2" fmla="val -8814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800" dirty="0">
                <a:effectLst/>
                <a:latin typeface="游明朝" panose="02020400000000000000" pitchFamily="18" charset="-128"/>
                <a:cs typeface="Times New Roman" panose="02020603050405020304" pitchFamily="18" charset="0"/>
              </a:rPr>
              <a:t>7/22GoTo</a:t>
            </a:r>
            <a:r>
              <a:rPr lang="ja-JP" altLang="ja-JP" sz="1800" dirty="0">
                <a:effectLst/>
                <a:ea typeface="游明朝" panose="02020400000000000000" pitchFamily="18" charset="-128"/>
                <a:cs typeface="Times New Roman" panose="02020603050405020304" pitchFamily="18" charset="0"/>
              </a:rPr>
              <a:t>キャンペーン開始</a:t>
            </a:r>
            <a:endParaRPr kumimoji="1" lang="ja-JP" altLang="en-US" dirty="0"/>
          </a:p>
        </p:txBody>
      </p:sp>
      <p:sp>
        <p:nvSpPr>
          <p:cNvPr id="9" name="吹き出し: 角を丸めた四角形 8">
            <a:extLst>
              <a:ext uri="{FF2B5EF4-FFF2-40B4-BE49-F238E27FC236}">
                <a16:creationId xmlns:a16="http://schemas.microsoft.com/office/drawing/2014/main" id="{0B12465A-5527-4D8F-93E3-C7602E7E0855}"/>
              </a:ext>
            </a:extLst>
          </p:cNvPr>
          <p:cNvSpPr/>
          <p:nvPr/>
        </p:nvSpPr>
        <p:spPr>
          <a:xfrm>
            <a:off x="8347219" y="2269662"/>
            <a:ext cx="1741714" cy="702127"/>
          </a:xfrm>
          <a:prstGeom prst="wedgeRoundRectCallout">
            <a:avLst>
              <a:gd name="adj1" fmla="val -39583"/>
              <a:gd name="adj2" fmla="val 12451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6/26HIS</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採用活動中止</a:t>
            </a:r>
          </a:p>
        </p:txBody>
      </p:sp>
      <p:sp>
        <p:nvSpPr>
          <p:cNvPr id="12" name="吹き出し: 角を丸めた四角形 11">
            <a:extLst>
              <a:ext uri="{FF2B5EF4-FFF2-40B4-BE49-F238E27FC236}">
                <a16:creationId xmlns:a16="http://schemas.microsoft.com/office/drawing/2014/main" id="{8587E0E8-D244-4796-9F31-B9834F54158D}"/>
              </a:ext>
            </a:extLst>
          </p:cNvPr>
          <p:cNvSpPr/>
          <p:nvPr/>
        </p:nvSpPr>
        <p:spPr>
          <a:xfrm>
            <a:off x="4327071" y="3871234"/>
            <a:ext cx="2164133" cy="831395"/>
          </a:xfrm>
          <a:prstGeom prst="wedgeRoundRectCallout">
            <a:avLst>
              <a:gd name="adj1" fmla="val -5743"/>
              <a:gd name="adj2" fmla="val -10771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600" kern="100" dirty="0">
                <a:effectLst/>
                <a:latin typeface="游明朝" panose="02020400000000000000" pitchFamily="18" charset="-128"/>
                <a:ea typeface="游明朝" panose="02020400000000000000" pitchFamily="18" charset="-128"/>
                <a:cs typeface="Times New Roman" panose="02020603050405020304" pitchFamily="18" charset="0"/>
              </a:rPr>
              <a:t>4/9</a:t>
            </a:r>
            <a:r>
              <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rPr>
              <a:t>ＨＩＳ、ほぼ全社員休暇に、全店舗、１カ月間臨時休業</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t>
            </a:r>
          </a:p>
        </p:txBody>
      </p:sp>
      <p:sp>
        <p:nvSpPr>
          <p:cNvPr id="15" name="吹き出し: 角を丸めた四角形 14">
            <a:extLst>
              <a:ext uri="{FF2B5EF4-FFF2-40B4-BE49-F238E27FC236}">
                <a16:creationId xmlns:a16="http://schemas.microsoft.com/office/drawing/2014/main" id="{1EF8A3DF-8018-4433-9E1E-781EDEE8D149}"/>
              </a:ext>
            </a:extLst>
          </p:cNvPr>
          <p:cNvSpPr/>
          <p:nvPr/>
        </p:nvSpPr>
        <p:spPr>
          <a:xfrm>
            <a:off x="2178204" y="2292012"/>
            <a:ext cx="1804905" cy="739079"/>
          </a:xfrm>
          <a:prstGeom prst="wedgeRoundRectCallout">
            <a:avLst>
              <a:gd name="adj1" fmla="val 29226"/>
              <a:gd name="adj2" fmla="val 10226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800" dirty="0">
                <a:effectLst/>
                <a:latin typeface="游明朝" panose="02020400000000000000" pitchFamily="18" charset="-128"/>
                <a:cs typeface="Times New Roman" panose="02020603050405020304" pitchFamily="18" charset="0"/>
              </a:rPr>
              <a:t>2/28</a:t>
            </a:r>
            <a:r>
              <a:rPr lang="ja-JP" altLang="ja-JP" sz="1800" dirty="0">
                <a:effectLst/>
                <a:ea typeface="游明朝" panose="02020400000000000000" pitchFamily="18" charset="-128"/>
                <a:cs typeface="Times New Roman" panose="02020603050405020304" pitchFamily="18" charset="0"/>
              </a:rPr>
              <a:t>ハウステンボス休業</a:t>
            </a:r>
            <a:endParaRPr kumimoji="1" lang="ja-JP" altLang="en-US" dirty="0"/>
          </a:p>
        </p:txBody>
      </p:sp>
      <p:sp>
        <p:nvSpPr>
          <p:cNvPr id="16" name="吹き出し: 角を丸めた四角形 15">
            <a:extLst>
              <a:ext uri="{FF2B5EF4-FFF2-40B4-BE49-F238E27FC236}">
                <a16:creationId xmlns:a16="http://schemas.microsoft.com/office/drawing/2014/main" id="{36526041-B1CD-42EA-9FF2-829A8CE31F04}"/>
              </a:ext>
            </a:extLst>
          </p:cNvPr>
          <p:cNvSpPr/>
          <p:nvPr/>
        </p:nvSpPr>
        <p:spPr>
          <a:xfrm>
            <a:off x="4822371" y="2168167"/>
            <a:ext cx="2002971" cy="565257"/>
          </a:xfrm>
          <a:prstGeom prst="wedgeRoundRectCallout">
            <a:avLst>
              <a:gd name="adj1" fmla="val -62138"/>
              <a:gd name="adj2" fmla="val 4709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600" dirty="0"/>
              <a:t>3/20</a:t>
            </a:r>
            <a:r>
              <a:rPr kumimoji="1" lang="ja-JP" altLang="en-US" sz="1600" dirty="0"/>
              <a:t>近ツー欧州などへのツアー中止</a:t>
            </a:r>
          </a:p>
        </p:txBody>
      </p:sp>
      <p:sp>
        <p:nvSpPr>
          <p:cNvPr id="17" name="吹き出し: 角を丸めた四角形 16">
            <a:extLst>
              <a:ext uri="{FF2B5EF4-FFF2-40B4-BE49-F238E27FC236}">
                <a16:creationId xmlns:a16="http://schemas.microsoft.com/office/drawing/2014/main" id="{CF528AA0-C809-4140-904F-E23E0727AC5D}"/>
              </a:ext>
            </a:extLst>
          </p:cNvPr>
          <p:cNvSpPr/>
          <p:nvPr/>
        </p:nvSpPr>
        <p:spPr>
          <a:xfrm>
            <a:off x="2178204" y="4932039"/>
            <a:ext cx="2340429" cy="619675"/>
          </a:xfrm>
          <a:prstGeom prst="wedgeRoundRectCallout">
            <a:avLst>
              <a:gd name="adj1" fmla="val -17112"/>
              <a:gd name="adj2" fmla="val -8376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600" dirty="0"/>
              <a:t>2/11</a:t>
            </a:r>
            <a:r>
              <a:rPr kumimoji="1" lang="ja-JP" altLang="en-US" sz="1600" dirty="0"/>
              <a:t>時点で</a:t>
            </a:r>
            <a:r>
              <a:rPr kumimoji="1" lang="en-US" altLang="ja-JP" sz="1600" dirty="0"/>
              <a:t> 128</a:t>
            </a:r>
            <a:r>
              <a:rPr kumimoji="1" lang="ja-JP" altLang="en-US" sz="1600" dirty="0"/>
              <a:t>カ国が中国からの入国を制限　</a:t>
            </a:r>
          </a:p>
        </p:txBody>
      </p:sp>
      <p:sp>
        <p:nvSpPr>
          <p:cNvPr id="18" name="吹き出し: 角を丸めた四角形 17">
            <a:extLst>
              <a:ext uri="{FF2B5EF4-FFF2-40B4-BE49-F238E27FC236}">
                <a16:creationId xmlns:a16="http://schemas.microsoft.com/office/drawing/2014/main" id="{52438329-A786-4914-93C6-20D4E4047617}"/>
              </a:ext>
            </a:extLst>
          </p:cNvPr>
          <p:cNvSpPr/>
          <p:nvPr/>
        </p:nvSpPr>
        <p:spPr>
          <a:xfrm>
            <a:off x="6894505" y="2168167"/>
            <a:ext cx="1383551" cy="1107066"/>
          </a:xfrm>
          <a:prstGeom prst="wedgeRoundRectCallout">
            <a:avLst>
              <a:gd name="adj1" fmla="val 50868"/>
              <a:gd name="adj2" fmla="val 8362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600" kern="100" dirty="0">
                <a:effectLst/>
                <a:latin typeface="游明朝" panose="02020400000000000000" pitchFamily="18" charset="-128"/>
                <a:ea typeface="游明朝" panose="02020400000000000000" pitchFamily="18" charset="-128"/>
                <a:cs typeface="Times New Roman" panose="02020603050405020304" pitchFamily="18" charset="0"/>
              </a:rPr>
              <a:t>6/24</a:t>
            </a:r>
            <a:r>
              <a:rPr lang="en-US" altLang="ja-JP" sz="1600" kern="100" dirty="0">
                <a:latin typeface="游明朝" panose="02020400000000000000" pitchFamily="18" charset="-128"/>
                <a:ea typeface="游明朝" panose="02020400000000000000" pitchFamily="18" charset="-128"/>
                <a:cs typeface="Times New Roman" panose="02020603050405020304" pitchFamily="18" charset="0"/>
              </a:rPr>
              <a:t>HIS</a:t>
            </a:r>
            <a:r>
              <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rPr>
              <a:t>、コロナで今期業績・配当予想未定</a:t>
            </a:r>
          </a:p>
        </p:txBody>
      </p:sp>
    </p:spTree>
    <p:extLst>
      <p:ext uri="{BB962C8B-B14F-4D97-AF65-F5344CB8AC3E}">
        <p14:creationId xmlns:p14="http://schemas.microsoft.com/office/powerpoint/2010/main" val="4015797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8A8597-BD07-4D6D-A173-E2B0BA8D4905}"/>
              </a:ext>
            </a:extLst>
          </p:cNvPr>
          <p:cNvSpPr>
            <a:spLocks noGrp="1"/>
          </p:cNvSpPr>
          <p:nvPr>
            <p:ph type="title"/>
          </p:nvPr>
        </p:nvSpPr>
        <p:spPr>
          <a:xfrm>
            <a:off x="2592924" y="624110"/>
            <a:ext cx="8911687" cy="682176"/>
          </a:xfrm>
        </p:spPr>
        <p:txBody>
          <a:bodyPr/>
          <a:lstStyle/>
          <a:p>
            <a:r>
              <a:rPr kumimoji="1" lang="en-US" altLang="ja-JP" sz="3600" dirty="0"/>
              <a:t>1</a:t>
            </a:r>
            <a:r>
              <a:rPr kumimoji="1" lang="ja-JP" altLang="en-US" sz="3600" dirty="0"/>
              <a:t>．時系列での考察</a:t>
            </a:r>
            <a:r>
              <a:rPr kumimoji="1" lang="en-US" altLang="ja-JP" sz="3600" dirty="0"/>
              <a:t>(</a:t>
            </a:r>
            <a:r>
              <a:rPr kumimoji="1" lang="ja-JP" altLang="en-US" sz="3600" dirty="0"/>
              <a:t>定量</a:t>
            </a:r>
            <a:r>
              <a:rPr kumimoji="1" lang="en-US" altLang="ja-JP" sz="3600" dirty="0"/>
              <a:t>)</a:t>
            </a:r>
            <a:endParaRPr kumimoji="1" lang="ja-JP" altLang="en-US" dirty="0"/>
          </a:p>
        </p:txBody>
      </p:sp>
      <p:graphicFrame>
        <p:nvGraphicFramePr>
          <p:cNvPr id="3" name="グラフ 2">
            <a:extLst>
              <a:ext uri="{FF2B5EF4-FFF2-40B4-BE49-F238E27FC236}">
                <a16:creationId xmlns:a16="http://schemas.microsoft.com/office/drawing/2014/main" id="{05251A42-1866-4130-B1CB-DB12A6509D77}"/>
              </a:ext>
            </a:extLst>
          </p:cNvPr>
          <p:cNvGraphicFramePr>
            <a:graphicFrameLocks/>
          </p:cNvGraphicFramePr>
          <p:nvPr/>
        </p:nvGraphicFramePr>
        <p:xfrm>
          <a:off x="1001486" y="1306286"/>
          <a:ext cx="10199913" cy="5363255"/>
        </p:xfrm>
        <a:graphic>
          <a:graphicData uri="http://schemas.openxmlformats.org/drawingml/2006/chart">
            <c:chart xmlns:c="http://schemas.openxmlformats.org/drawingml/2006/chart" xmlns:r="http://schemas.openxmlformats.org/officeDocument/2006/relationships" r:id="rId2"/>
          </a:graphicData>
        </a:graphic>
      </p:graphicFrame>
      <p:sp>
        <p:nvSpPr>
          <p:cNvPr id="4" name="吹き出し: 角を丸めた四角形 3">
            <a:extLst>
              <a:ext uri="{FF2B5EF4-FFF2-40B4-BE49-F238E27FC236}">
                <a16:creationId xmlns:a16="http://schemas.microsoft.com/office/drawing/2014/main" id="{D7E1EE48-44E4-4986-91E6-661BEAC4C5D9}"/>
              </a:ext>
            </a:extLst>
          </p:cNvPr>
          <p:cNvSpPr/>
          <p:nvPr/>
        </p:nvSpPr>
        <p:spPr>
          <a:xfrm>
            <a:off x="5366655" y="4704550"/>
            <a:ext cx="2471060" cy="785805"/>
          </a:xfrm>
          <a:prstGeom prst="wedgeRoundRectCallout">
            <a:avLst>
              <a:gd name="adj1" fmla="val 1753"/>
              <a:gd name="adj2" fmla="val -15334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5/14KNT-CT100</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億円の最終赤字</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月</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業績予想は未定</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5" name="吹き出し: 角を丸めた四角形 4">
            <a:extLst>
              <a:ext uri="{FF2B5EF4-FFF2-40B4-BE49-F238E27FC236}">
                <a16:creationId xmlns:a16="http://schemas.microsoft.com/office/drawing/2014/main" id="{766C2F52-9495-4E18-9D9C-B62F292E32BF}"/>
              </a:ext>
            </a:extLst>
          </p:cNvPr>
          <p:cNvSpPr/>
          <p:nvPr/>
        </p:nvSpPr>
        <p:spPr>
          <a:xfrm>
            <a:off x="4093028" y="1767220"/>
            <a:ext cx="2547257" cy="682176"/>
          </a:xfrm>
          <a:prstGeom prst="wedgeRoundRectCallout">
            <a:avLst>
              <a:gd name="adj1" fmla="val -29807"/>
              <a:gd name="adj2" fmla="val 10558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800" dirty="0">
                <a:effectLst/>
                <a:latin typeface="游明朝" panose="02020400000000000000" pitchFamily="18" charset="-128"/>
                <a:cs typeface="Times New Roman" panose="02020603050405020304" pitchFamily="18" charset="0"/>
              </a:rPr>
              <a:t>3/24KNT-CT98</a:t>
            </a:r>
            <a:r>
              <a:rPr lang="ja-JP" altLang="ja-JP" sz="1800" dirty="0">
                <a:effectLst/>
                <a:ea typeface="游明朝" panose="02020400000000000000" pitchFamily="18" charset="-128"/>
                <a:cs typeface="Times New Roman" panose="02020603050405020304" pitchFamily="18" charset="0"/>
              </a:rPr>
              <a:t>億円の最終赤字</a:t>
            </a:r>
            <a:r>
              <a:rPr lang="en-US" altLang="ja-JP" sz="1800" dirty="0">
                <a:effectLst/>
                <a:ea typeface="游明朝" panose="02020400000000000000" pitchFamily="18" charset="-128"/>
                <a:cs typeface="Times New Roman" panose="02020603050405020304" pitchFamily="18" charset="0"/>
              </a:rPr>
              <a:t>2020/3</a:t>
            </a:r>
            <a:r>
              <a:rPr lang="ja-JP" altLang="ja-JP" sz="1800" dirty="0">
                <a:effectLst/>
                <a:ea typeface="游明朝" panose="02020400000000000000" pitchFamily="18" charset="-128"/>
                <a:cs typeface="Times New Roman" panose="02020603050405020304" pitchFamily="18" charset="0"/>
              </a:rPr>
              <a:t>期</a:t>
            </a:r>
            <a:endParaRPr kumimoji="1" lang="ja-JP" altLang="en-US" dirty="0"/>
          </a:p>
        </p:txBody>
      </p:sp>
      <p:sp>
        <p:nvSpPr>
          <p:cNvPr id="6" name="吹き出し: 角を丸めた四角形 5">
            <a:extLst>
              <a:ext uri="{FF2B5EF4-FFF2-40B4-BE49-F238E27FC236}">
                <a16:creationId xmlns:a16="http://schemas.microsoft.com/office/drawing/2014/main" id="{F3C4FE97-31EF-4401-87D4-437F5868CEEC}"/>
              </a:ext>
            </a:extLst>
          </p:cNvPr>
          <p:cNvSpPr/>
          <p:nvPr/>
        </p:nvSpPr>
        <p:spPr>
          <a:xfrm>
            <a:off x="7108373" y="2367806"/>
            <a:ext cx="1611086" cy="825391"/>
          </a:xfrm>
          <a:prstGeom prst="wedgeRoundRectCallout">
            <a:avLst>
              <a:gd name="adj1" fmla="val 7694"/>
              <a:gd name="adj2" fmla="val 10428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800" dirty="0">
                <a:effectLst/>
                <a:latin typeface="游明朝" panose="02020400000000000000" pitchFamily="18" charset="-128"/>
                <a:cs typeface="Times New Roman" panose="02020603050405020304" pitchFamily="18" charset="0"/>
              </a:rPr>
              <a:t>6/19</a:t>
            </a:r>
            <a:r>
              <a:rPr lang="ja-JP" altLang="ja-JP" sz="1800" dirty="0">
                <a:effectLst/>
                <a:ea typeface="游明朝" panose="02020400000000000000" pitchFamily="18" charset="-128"/>
                <a:cs typeface="Times New Roman" panose="02020603050405020304" pitchFamily="18" charset="0"/>
              </a:rPr>
              <a:t>ＨＩＳ</a:t>
            </a:r>
            <a:r>
              <a:rPr lang="en-US" altLang="ja-JP" sz="1800" dirty="0">
                <a:effectLst/>
                <a:ea typeface="游明朝" panose="02020400000000000000" pitchFamily="18" charset="-128"/>
                <a:cs typeface="Times New Roman" panose="02020603050405020304" pitchFamily="18" charset="0"/>
              </a:rPr>
              <a:t>11~4</a:t>
            </a:r>
            <a:r>
              <a:rPr lang="ja-JP" altLang="en-US" sz="1800" dirty="0">
                <a:effectLst/>
                <a:ea typeface="游明朝" panose="02020400000000000000" pitchFamily="18" charset="-128"/>
                <a:cs typeface="Times New Roman" panose="02020603050405020304" pitchFamily="18" charset="0"/>
              </a:rPr>
              <a:t>月</a:t>
            </a:r>
            <a:r>
              <a:rPr lang="ja-JP" altLang="ja-JP" sz="1800" dirty="0">
                <a:effectLst/>
                <a:ea typeface="游明朝" panose="02020400000000000000" pitchFamily="18" charset="-128"/>
                <a:cs typeface="Times New Roman" panose="02020603050405020304" pitchFamily="18" charset="0"/>
              </a:rPr>
              <a:t>最終赤字</a:t>
            </a:r>
            <a:r>
              <a:rPr lang="en-US" altLang="ja-JP" sz="1800" dirty="0">
                <a:effectLst/>
                <a:ea typeface="游明朝" panose="02020400000000000000" pitchFamily="18" charset="-128"/>
                <a:cs typeface="Times New Roman" panose="02020603050405020304" pitchFamily="18" charset="0"/>
              </a:rPr>
              <a:t>34</a:t>
            </a:r>
            <a:r>
              <a:rPr lang="ja-JP" altLang="ja-JP" sz="1800" dirty="0">
                <a:effectLst/>
                <a:ea typeface="游明朝" panose="02020400000000000000" pitchFamily="18" charset="-128"/>
                <a:cs typeface="Times New Roman" panose="02020603050405020304" pitchFamily="18" charset="0"/>
              </a:rPr>
              <a:t>億円</a:t>
            </a:r>
            <a:endParaRPr kumimoji="1" lang="ja-JP" altLang="en-US" dirty="0"/>
          </a:p>
        </p:txBody>
      </p:sp>
      <p:sp>
        <p:nvSpPr>
          <p:cNvPr id="7" name="吹き出し: 角を丸めた四角形 6">
            <a:extLst>
              <a:ext uri="{FF2B5EF4-FFF2-40B4-BE49-F238E27FC236}">
                <a16:creationId xmlns:a16="http://schemas.microsoft.com/office/drawing/2014/main" id="{BAEB1EC6-D704-4C33-99E1-7D4C8FB7C896}"/>
              </a:ext>
            </a:extLst>
          </p:cNvPr>
          <p:cNvSpPr/>
          <p:nvPr/>
        </p:nvSpPr>
        <p:spPr>
          <a:xfrm>
            <a:off x="3472543" y="4234653"/>
            <a:ext cx="1894115" cy="939794"/>
          </a:xfrm>
          <a:prstGeom prst="wedgeRoundRectCallout">
            <a:avLst>
              <a:gd name="adj1" fmla="val -34907"/>
              <a:gd name="adj2" fmla="val -9318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800" dirty="0">
                <a:effectLst/>
                <a:latin typeface="游明朝" panose="02020400000000000000" pitchFamily="18" charset="-128"/>
                <a:cs typeface="Times New Roman" panose="02020603050405020304" pitchFamily="18" charset="0"/>
              </a:rPr>
              <a:t>3/3</a:t>
            </a:r>
            <a:r>
              <a:rPr lang="en-US" altLang="ja-JP" dirty="0">
                <a:latin typeface="游明朝" panose="02020400000000000000" pitchFamily="18" charset="-128"/>
                <a:ea typeface="游明朝" panose="02020400000000000000" pitchFamily="18" charset="-128"/>
                <a:cs typeface="Times New Roman" panose="02020603050405020304" pitchFamily="18" charset="0"/>
              </a:rPr>
              <a:t>HIS</a:t>
            </a:r>
            <a:r>
              <a:rPr lang="ja-JP" altLang="ja-JP" sz="1800" dirty="0">
                <a:effectLst/>
                <a:ea typeface="游明朝" panose="02020400000000000000" pitchFamily="18" charset="-128"/>
                <a:cs typeface="Times New Roman" panose="02020603050405020304" pitchFamily="18" charset="0"/>
              </a:rPr>
              <a:t>上場来初の赤字</a:t>
            </a:r>
            <a:r>
              <a:rPr lang="ja-JP" altLang="en-US" dirty="0">
                <a:ea typeface="游明朝" panose="02020400000000000000" pitchFamily="18" charset="-128"/>
                <a:cs typeface="Times New Roman" panose="02020603050405020304" pitchFamily="18" charset="0"/>
              </a:rPr>
              <a:t>、</a:t>
            </a:r>
            <a:r>
              <a:rPr kumimoji="1" lang="ja-JP" altLang="en-US" dirty="0">
                <a:ea typeface="游明朝" panose="02020400000000000000" pitchFamily="18" charset="-128"/>
                <a:cs typeface="Times New Roman" panose="02020603050405020304" pitchFamily="18" charset="0"/>
              </a:rPr>
              <a:t>株価</a:t>
            </a:r>
            <a:r>
              <a:rPr kumimoji="1" lang="en-US" altLang="ja-JP" dirty="0">
                <a:ea typeface="游明朝" panose="02020400000000000000" pitchFamily="18" charset="-128"/>
                <a:cs typeface="Times New Roman" panose="02020603050405020304" pitchFamily="18" charset="0"/>
              </a:rPr>
              <a:t>6</a:t>
            </a:r>
            <a:r>
              <a:rPr kumimoji="1" lang="ja-JP" altLang="en-US" dirty="0">
                <a:ea typeface="游明朝" panose="02020400000000000000" pitchFamily="18" charset="-128"/>
                <a:cs typeface="Times New Roman" panose="02020603050405020304" pitchFamily="18" charset="0"/>
              </a:rPr>
              <a:t>年ぶり安値</a:t>
            </a:r>
            <a:endParaRPr kumimoji="1" lang="ja-JP" altLang="en-US" dirty="0"/>
          </a:p>
        </p:txBody>
      </p:sp>
      <p:sp>
        <p:nvSpPr>
          <p:cNvPr id="8" name="吹き出し: 角を丸めた四角形 7">
            <a:extLst>
              <a:ext uri="{FF2B5EF4-FFF2-40B4-BE49-F238E27FC236}">
                <a16:creationId xmlns:a16="http://schemas.microsoft.com/office/drawing/2014/main" id="{3B85FCFF-7D9E-4111-8FBC-ACBE2FFBB568}"/>
              </a:ext>
            </a:extLst>
          </p:cNvPr>
          <p:cNvSpPr/>
          <p:nvPr/>
        </p:nvSpPr>
        <p:spPr>
          <a:xfrm>
            <a:off x="1404257" y="3091543"/>
            <a:ext cx="2068286" cy="1023257"/>
          </a:xfrm>
          <a:prstGeom prst="wedgeRoundRectCallout">
            <a:avLst>
              <a:gd name="adj1" fmla="val -24138"/>
              <a:gd name="adj2" fmla="val 9718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600" dirty="0">
                <a:effectLst/>
                <a:latin typeface="游明朝" panose="02020400000000000000" pitchFamily="18" charset="-128"/>
                <a:cs typeface="Times New Roman" panose="02020603050405020304" pitchFamily="18" charset="0"/>
              </a:rPr>
              <a:t>HIS1/17~21</a:t>
            </a:r>
            <a:r>
              <a:rPr lang="ja-JP" altLang="ja-JP" sz="1600" dirty="0">
                <a:effectLst/>
                <a:ea typeface="游明朝" panose="02020400000000000000" pitchFamily="18" charset="-128"/>
                <a:cs typeface="Times New Roman" panose="02020603050405020304" pitchFamily="18" charset="0"/>
              </a:rPr>
              <a:t>日の日経</a:t>
            </a:r>
            <a:r>
              <a:rPr lang="en-US" altLang="ja-JP" sz="1600" dirty="0">
                <a:effectLst/>
                <a:ea typeface="游明朝" panose="02020400000000000000" pitchFamily="18" charset="-128"/>
                <a:cs typeface="Times New Roman" panose="02020603050405020304" pitchFamily="18" charset="0"/>
              </a:rPr>
              <a:t>500</a:t>
            </a:r>
            <a:r>
              <a:rPr lang="ja-JP" altLang="ja-JP" sz="1600" dirty="0">
                <a:effectLst/>
                <a:ea typeface="游明朝" panose="02020400000000000000" pitchFamily="18" charset="-128"/>
                <a:cs typeface="Times New Roman" panose="02020603050405020304" pitchFamily="18" charset="0"/>
              </a:rPr>
              <a:t>種平均株価の採用銘柄で最も下落率が高い</a:t>
            </a:r>
            <a:endParaRPr kumimoji="1" lang="ja-JP" altLang="en-US" sz="1600" dirty="0"/>
          </a:p>
        </p:txBody>
      </p:sp>
      <p:sp>
        <p:nvSpPr>
          <p:cNvPr id="9" name="吹き出し: 角を丸めた四角形 8">
            <a:extLst>
              <a:ext uri="{FF2B5EF4-FFF2-40B4-BE49-F238E27FC236}">
                <a16:creationId xmlns:a16="http://schemas.microsoft.com/office/drawing/2014/main" id="{1393D40D-E9DC-450E-A603-69CE72B675CD}"/>
              </a:ext>
            </a:extLst>
          </p:cNvPr>
          <p:cNvSpPr/>
          <p:nvPr/>
        </p:nvSpPr>
        <p:spPr>
          <a:xfrm>
            <a:off x="9480662" y="4176484"/>
            <a:ext cx="1872343" cy="939802"/>
          </a:xfrm>
          <a:prstGeom prst="wedgeRoundRectCallout">
            <a:avLst>
              <a:gd name="adj1" fmla="val -21996"/>
              <a:gd name="adj2" fmla="val -10429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8/6</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「近ツー」の</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4~6</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月、</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売上</a:t>
            </a:r>
            <a:r>
              <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rPr>
              <a:t>97</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％減</a:t>
            </a:r>
          </a:p>
        </p:txBody>
      </p:sp>
    </p:spTree>
    <p:extLst>
      <p:ext uri="{BB962C8B-B14F-4D97-AF65-F5344CB8AC3E}">
        <p14:creationId xmlns:p14="http://schemas.microsoft.com/office/powerpoint/2010/main" val="2397029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4C4B83-0361-43CD-AF22-07A3315B5022}"/>
              </a:ext>
            </a:extLst>
          </p:cNvPr>
          <p:cNvSpPr>
            <a:spLocks noGrp="1"/>
          </p:cNvSpPr>
          <p:nvPr>
            <p:ph type="title"/>
          </p:nvPr>
        </p:nvSpPr>
        <p:spPr>
          <a:xfrm>
            <a:off x="2592924" y="624110"/>
            <a:ext cx="8911687" cy="747490"/>
          </a:xfrm>
        </p:spPr>
        <p:txBody>
          <a:bodyPr/>
          <a:lstStyle/>
          <a:p>
            <a:r>
              <a:rPr kumimoji="1" lang="en-US" altLang="ja-JP" sz="3600" dirty="0"/>
              <a:t>1</a:t>
            </a:r>
            <a:r>
              <a:rPr kumimoji="1" lang="ja-JP" altLang="en-US" sz="3600" dirty="0"/>
              <a:t>．時系列での考察</a:t>
            </a:r>
            <a:endParaRPr kumimoji="1" lang="ja-JP" altLang="en-US" dirty="0"/>
          </a:p>
        </p:txBody>
      </p:sp>
      <p:sp>
        <p:nvSpPr>
          <p:cNvPr id="4" name="テキスト ボックス 3">
            <a:extLst>
              <a:ext uri="{FF2B5EF4-FFF2-40B4-BE49-F238E27FC236}">
                <a16:creationId xmlns:a16="http://schemas.microsoft.com/office/drawing/2014/main" id="{93CC2FBC-19C9-4BC2-8A5A-D54ADDDE9D14}"/>
              </a:ext>
            </a:extLst>
          </p:cNvPr>
          <p:cNvSpPr txBox="1"/>
          <p:nvPr/>
        </p:nvSpPr>
        <p:spPr>
          <a:xfrm>
            <a:off x="1691640" y="1659285"/>
            <a:ext cx="9448800" cy="3539430"/>
          </a:xfrm>
          <a:prstGeom prst="rect">
            <a:avLst/>
          </a:prstGeom>
          <a:noFill/>
        </p:spPr>
        <p:txBody>
          <a:bodyPr wrap="square" rtlCol="0">
            <a:spAutoFit/>
          </a:bodyPr>
          <a:lstStyle/>
          <a:p>
            <a:r>
              <a:rPr kumimoji="1" lang="ja-JP" altLang="en-US" sz="2800" dirty="0"/>
              <a:t>定性的な情報から、世界的に移動制限を始めた</a:t>
            </a:r>
            <a:r>
              <a:rPr kumimoji="1" lang="en-US" altLang="ja-JP" sz="2800" dirty="0"/>
              <a:t>2</a:t>
            </a:r>
            <a:r>
              <a:rPr kumimoji="1" lang="ja-JP" altLang="en-US" sz="2800" dirty="0"/>
              <a:t>月中旬からデフォルト確率は上昇していることがわかる。</a:t>
            </a:r>
            <a:endParaRPr kumimoji="1" lang="en-US" altLang="ja-JP" sz="2800" dirty="0"/>
          </a:p>
          <a:p>
            <a:r>
              <a:rPr kumimoji="1" lang="ja-JP" altLang="en-US" sz="2800" dirty="0"/>
              <a:t>定量的な情報から、決算情報が発表されたときにデフォルト確率が上がっている。</a:t>
            </a:r>
            <a:endParaRPr kumimoji="1" lang="en-US" altLang="ja-JP" sz="2800" dirty="0"/>
          </a:p>
          <a:p>
            <a:endParaRPr kumimoji="1" lang="en-US" altLang="ja-JP" sz="2800" dirty="0"/>
          </a:p>
          <a:p>
            <a:r>
              <a:rPr kumimoji="1" lang="ja-JP" altLang="en-US" sz="2800" dirty="0"/>
              <a:t>コロナ禍による旅行需要の急激な低下と将来の需要の回復を見通すことができないことがデフォルト確率を上げた要因ではないかと考える。</a:t>
            </a:r>
          </a:p>
        </p:txBody>
      </p:sp>
    </p:spTree>
    <p:extLst>
      <p:ext uri="{BB962C8B-B14F-4D97-AF65-F5344CB8AC3E}">
        <p14:creationId xmlns:p14="http://schemas.microsoft.com/office/powerpoint/2010/main" val="3677436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6880ED-CE2D-4DF8-99B9-D2969D1829F5}"/>
              </a:ext>
            </a:extLst>
          </p:cNvPr>
          <p:cNvSpPr>
            <a:spLocks noGrp="1"/>
          </p:cNvSpPr>
          <p:nvPr>
            <p:ph type="title"/>
          </p:nvPr>
        </p:nvSpPr>
        <p:spPr>
          <a:xfrm>
            <a:off x="1640156" y="634996"/>
            <a:ext cx="8911687" cy="682176"/>
          </a:xfrm>
        </p:spPr>
        <p:txBody>
          <a:bodyPr/>
          <a:lstStyle/>
          <a:p>
            <a:r>
              <a:rPr kumimoji="1" lang="en-US" altLang="ja-JP" dirty="0"/>
              <a:t>2</a:t>
            </a:r>
            <a:r>
              <a:rPr kumimoji="1" lang="ja-JP" altLang="en-US" dirty="0"/>
              <a:t>．同業他社間比較での考察</a:t>
            </a:r>
            <a:r>
              <a:rPr kumimoji="1" lang="en-US" altLang="ja-JP" dirty="0"/>
              <a:t>(</a:t>
            </a:r>
            <a:r>
              <a:rPr kumimoji="1" lang="ja-JP" altLang="en-US" dirty="0"/>
              <a:t>定性</a:t>
            </a:r>
            <a:r>
              <a:rPr kumimoji="1" lang="en-US" altLang="ja-JP" dirty="0"/>
              <a:t>)</a:t>
            </a:r>
            <a:endParaRPr kumimoji="1" lang="ja-JP" altLang="en-US" dirty="0"/>
          </a:p>
        </p:txBody>
      </p:sp>
      <p:graphicFrame>
        <p:nvGraphicFramePr>
          <p:cNvPr id="4" name="表 4">
            <a:extLst>
              <a:ext uri="{FF2B5EF4-FFF2-40B4-BE49-F238E27FC236}">
                <a16:creationId xmlns:a16="http://schemas.microsoft.com/office/drawing/2014/main" id="{826BD701-43A1-4A53-A6DE-E90630DB4688}"/>
              </a:ext>
            </a:extLst>
          </p:cNvPr>
          <p:cNvGraphicFramePr>
            <a:graphicFrameLocks noGrp="1"/>
          </p:cNvGraphicFramePr>
          <p:nvPr/>
        </p:nvGraphicFramePr>
        <p:xfrm>
          <a:off x="1212858" y="1872343"/>
          <a:ext cx="9766281" cy="3413035"/>
        </p:xfrm>
        <a:graphic>
          <a:graphicData uri="http://schemas.openxmlformats.org/drawingml/2006/table">
            <a:tbl>
              <a:tblPr>
                <a:tableStyleId>{5C22544A-7EE6-4342-B048-85BDC9FD1C3A}</a:tableStyleId>
              </a:tblPr>
              <a:tblGrid>
                <a:gridCol w="2107285">
                  <a:extLst>
                    <a:ext uri="{9D8B030D-6E8A-4147-A177-3AD203B41FA5}">
                      <a16:colId xmlns:a16="http://schemas.microsoft.com/office/drawing/2014/main" val="4116395266"/>
                    </a:ext>
                  </a:extLst>
                </a:gridCol>
                <a:gridCol w="7658996">
                  <a:extLst>
                    <a:ext uri="{9D8B030D-6E8A-4147-A177-3AD203B41FA5}">
                      <a16:colId xmlns:a16="http://schemas.microsoft.com/office/drawing/2014/main" val="631571498"/>
                    </a:ext>
                  </a:extLst>
                </a:gridCol>
              </a:tblGrid>
              <a:tr h="881743">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800" dirty="0"/>
                        <a:t>コロナ禍前後での</a:t>
                      </a:r>
                      <a:r>
                        <a:rPr kumimoji="1" lang="en-US" altLang="ja-JP" sz="2800" dirty="0"/>
                        <a:t>2</a:t>
                      </a:r>
                      <a:r>
                        <a:rPr kumimoji="1" lang="ja-JP" altLang="en-US" sz="2800" dirty="0"/>
                        <a:t>社の動き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2599870"/>
                  </a:ext>
                </a:extLst>
              </a:tr>
              <a:tr h="1342572">
                <a:tc>
                  <a:txBody>
                    <a:bodyPr/>
                    <a:lstStyle/>
                    <a:p>
                      <a:r>
                        <a:rPr kumimoji="1" lang="en-US" altLang="ja-JP" sz="2800" dirty="0"/>
                        <a:t>HIS</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ja-JP" sz="2400" kern="1200" dirty="0">
                          <a:solidFill>
                            <a:schemeClr val="dk1"/>
                          </a:solidFill>
                          <a:effectLst/>
                          <a:latin typeface="+mn-lt"/>
                          <a:ea typeface="+mn-ea"/>
                          <a:cs typeface="+mn-cs"/>
                        </a:rPr>
                        <a:t>ＨＩＳ、今期</a:t>
                      </a:r>
                      <a:r>
                        <a:rPr kumimoji="1" lang="en-US" altLang="ja-JP" sz="2400" kern="1200" dirty="0">
                          <a:solidFill>
                            <a:schemeClr val="dk1"/>
                          </a:solidFill>
                          <a:effectLst/>
                          <a:latin typeface="+mn-lt"/>
                          <a:ea typeface="+mn-ea"/>
                          <a:cs typeface="+mn-cs"/>
                        </a:rPr>
                        <a:t>200</a:t>
                      </a:r>
                      <a:r>
                        <a:rPr kumimoji="1" lang="ja-JP" altLang="ja-JP" sz="2400" kern="1200" dirty="0">
                          <a:solidFill>
                            <a:schemeClr val="dk1"/>
                          </a:solidFill>
                          <a:effectLst/>
                          <a:latin typeface="+mn-lt"/>
                          <a:ea typeface="+mn-ea"/>
                          <a:cs typeface="+mn-cs"/>
                        </a:rPr>
                        <a:t>億円のコスト削減　店舗閉鎖などで業務効率化</a:t>
                      </a:r>
                    </a:p>
                    <a:p>
                      <a:r>
                        <a:rPr kumimoji="1" lang="ja-JP" altLang="ja-JP" sz="2400" kern="1200" dirty="0">
                          <a:solidFill>
                            <a:schemeClr val="dk1"/>
                          </a:solidFill>
                          <a:effectLst/>
                          <a:latin typeface="+mn-lt"/>
                          <a:ea typeface="+mn-ea"/>
                          <a:cs typeface="+mn-cs"/>
                        </a:rPr>
                        <a:t>オンラインで海外旅行ＰＲ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2613207"/>
                  </a:ext>
                </a:extLst>
              </a:tr>
              <a:tr h="812074">
                <a:tc>
                  <a:txBody>
                    <a:bodyPr/>
                    <a:lstStyle/>
                    <a:p>
                      <a:r>
                        <a:rPr kumimoji="1" lang="ja-JP" altLang="en-US" sz="2800" dirty="0"/>
                        <a:t>近畿日本ツーリスト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2400" kern="1200" dirty="0">
                          <a:solidFill>
                            <a:schemeClr val="dk1"/>
                          </a:solidFill>
                          <a:effectLst/>
                          <a:latin typeface="+mn-lt"/>
                          <a:ea typeface="+mn-ea"/>
                          <a:cs typeface="+mn-cs"/>
                        </a:rPr>
                        <a:t>近畿ツーリスト首都圏オンラインの接客システムを活用</a:t>
                      </a:r>
                    </a:p>
                    <a:p>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113209"/>
                  </a:ext>
                </a:extLst>
              </a:tr>
            </a:tbl>
          </a:graphicData>
        </a:graphic>
      </p:graphicFrame>
    </p:spTree>
    <p:extLst>
      <p:ext uri="{BB962C8B-B14F-4D97-AF65-F5344CB8AC3E}">
        <p14:creationId xmlns:p14="http://schemas.microsoft.com/office/powerpoint/2010/main" val="3567930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77EAA5-9118-4641-9CA1-357859EFD04A}"/>
              </a:ext>
            </a:extLst>
          </p:cNvPr>
          <p:cNvSpPr>
            <a:spLocks noGrp="1"/>
          </p:cNvSpPr>
          <p:nvPr>
            <p:ph type="title"/>
          </p:nvPr>
        </p:nvSpPr>
        <p:spPr>
          <a:xfrm>
            <a:off x="2592924" y="624110"/>
            <a:ext cx="8911687" cy="758376"/>
          </a:xfrm>
        </p:spPr>
        <p:txBody>
          <a:bodyPr/>
          <a:lstStyle/>
          <a:p>
            <a:r>
              <a:rPr kumimoji="1" lang="en-US" altLang="ja-JP" dirty="0"/>
              <a:t>2</a:t>
            </a:r>
            <a:r>
              <a:rPr kumimoji="1" lang="ja-JP" altLang="en-US" dirty="0"/>
              <a:t>．同業他社間比較での考察</a:t>
            </a:r>
          </a:p>
        </p:txBody>
      </p:sp>
      <p:sp>
        <p:nvSpPr>
          <p:cNvPr id="3" name="テキスト ボックス 2">
            <a:extLst>
              <a:ext uri="{FF2B5EF4-FFF2-40B4-BE49-F238E27FC236}">
                <a16:creationId xmlns:a16="http://schemas.microsoft.com/office/drawing/2014/main" id="{115749FF-1599-4CD4-BC11-BE37A0838ED3}"/>
              </a:ext>
            </a:extLst>
          </p:cNvPr>
          <p:cNvSpPr txBox="1"/>
          <p:nvPr/>
        </p:nvSpPr>
        <p:spPr>
          <a:xfrm>
            <a:off x="1556657" y="1817914"/>
            <a:ext cx="10134600" cy="3970318"/>
          </a:xfrm>
          <a:prstGeom prst="rect">
            <a:avLst/>
          </a:prstGeom>
          <a:noFill/>
        </p:spPr>
        <p:txBody>
          <a:bodyPr wrap="square" rtlCol="0">
            <a:spAutoFit/>
          </a:bodyPr>
          <a:lstStyle/>
          <a:p>
            <a:r>
              <a:rPr kumimoji="1" lang="ja-JP" altLang="en-US" sz="2800" dirty="0"/>
              <a:t>定性的な情報から、</a:t>
            </a:r>
            <a:r>
              <a:rPr kumimoji="1" lang="en-US" altLang="ja-JP" sz="2800" dirty="0"/>
              <a:t>HIS</a:t>
            </a:r>
            <a:r>
              <a:rPr kumimoji="1" lang="ja-JP" altLang="en-US" sz="2800" dirty="0"/>
              <a:t>は店舗を閉鎖することでコスト削減を図るが、それだけ手元の資金難に瀕していることがわかる。それがコロナ禍後もデフォルト確率が元の水準に下がらない要因なのではないかと考える。</a:t>
            </a:r>
            <a:endParaRPr kumimoji="1" lang="en-US" altLang="ja-JP" sz="2800" dirty="0"/>
          </a:p>
          <a:p>
            <a:endParaRPr kumimoji="1" lang="en-US" altLang="ja-JP" sz="2800" dirty="0"/>
          </a:p>
          <a:p>
            <a:r>
              <a:rPr kumimoji="1" lang="ja-JP" altLang="en-US" sz="2800" dirty="0"/>
              <a:t>一方で近畿日本ツーリストは、コストを大幅に削減するような動きはなかったものの、旅行需要を喚起するような施策が打てなかったことがデフォルト確率の高止まりに繋がったと考える。</a:t>
            </a:r>
            <a:endParaRPr kumimoji="1" lang="en-US" altLang="ja-JP" sz="2800" dirty="0"/>
          </a:p>
        </p:txBody>
      </p:sp>
    </p:spTree>
    <p:extLst>
      <p:ext uri="{BB962C8B-B14F-4D97-AF65-F5344CB8AC3E}">
        <p14:creationId xmlns:p14="http://schemas.microsoft.com/office/powerpoint/2010/main" val="1745882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8B914E-8FB2-453D-A584-A1EA019F0F4E}"/>
              </a:ext>
            </a:extLst>
          </p:cNvPr>
          <p:cNvSpPr>
            <a:spLocks noGrp="1"/>
          </p:cNvSpPr>
          <p:nvPr>
            <p:ph type="title"/>
          </p:nvPr>
        </p:nvSpPr>
        <p:spPr>
          <a:xfrm>
            <a:off x="1640156" y="634996"/>
            <a:ext cx="8911687" cy="660404"/>
          </a:xfrm>
        </p:spPr>
        <p:txBody>
          <a:bodyPr>
            <a:normAutofit/>
          </a:bodyPr>
          <a:lstStyle/>
          <a:p>
            <a:r>
              <a:rPr kumimoji="1" lang="en-US" altLang="ja-JP" dirty="0"/>
              <a:t>2</a:t>
            </a:r>
            <a:r>
              <a:rPr kumimoji="1" lang="ja-JP" altLang="en-US" dirty="0"/>
              <a:t>．同業他社間比較での考察</a:t>
            </a:r>
            <a:r>
              <a:rPr kumimoji="1" lang="en-US" altLang="ja-JP" dirty="0"/>
              <a:t>(</a:t>
            </a:r>
            <a:r>
              <a:rPr kumimoji="1" lang="ja-JP" altLang="en-US" dirty="0"/>
              <a:t>定量</a:t>
            </a:r>
            <a:r>
              <a:rPr kumimoji="1" lang="en-US" altLang="ja-JP" dirty="0"/>
              <a:t>)</a:t>
            </a:r>
            <a:endParaRPr kumimoji="1" lang="ja-JP" altLang="en-US" dirty="0"/>
          </a:p>
        </p:txBody>
      </p:sp>
      <p:graphicFrame>
        <p:nvGraphicFramePr>
          <p:cNvPr id="3" name="表 2">
            <a:extLst>
              <a:ext uri="{FF2B5EF4-FFF2-40B4-BE49-F238E27FC236}">
                <a16:creationId xmlns:a16="http://schemas.microsoft.com/office/drawing/2014/main" id="{A0039DDD-9D6B-4BC8-9787-9D78EC770CB8}"/>
              </a:ext>
            </a:extLst>
          </p:cNvPr>
          <p:cNvGraphicFramePr>
            <a:graphicFrameLocks noGrp="1"/>
          </p:cNvGraphicFramePr>
          <p:nvPr/>
        </p:nvGraphicFramePr>
        <p:xfrm>
          <a:off x="1097870" y="1643742"/>
          <a:ext cx="10167256" cy="4610278"/>
        </p:xfrm>
        <a:graphic>
          <a:graphicData uri="http://schemas.openxmlformats.org/drawingml/2006/table">
            <a:tbl>
              <a:tblPr>
                <a:tableStyleId>{5C22544A-7EE6-4342-B048-85BDC9FD1C3A}</a:tableStyleId>
              </a:tblPr>
              <a:tblGrid>
                <a:gridCol w="2676350">
                  <a:extLst>
                    <a:ext uri="{9D8B030D-6E8A-4147-A177-3AD203B41FA5}">
                      <a16:colId xmlns:a16="http://schemas.microsoft.com/office/drawing/2014/main" val="3735222860"/>
                    </a:ext>
                  </a:extLst>
                </a:gridCol>
                <a:gridCol w="3745453">
                  <a:extLst>
                    <a:ext uri="{9D8B030D-6E8A-4147-A177-3AD203B41FA5}">
                      <a16:colId xmlns:a16="http://schemas.microsoft.com/office/drawing/2014/main" val="4218812054"/>
                    </a:ext>
                  </a:extLst>
                </a:gridCol>
                <a:gridCol w="3745453">
                  <a:extLst>
                    <a:ext uri="{9D8B030D-6E8A-4147-A177-3AD203B41FA5}">
                      <a16:colId xmlns:a16="http://schemas.microsoft.com/office/drawing/2014/main" val="3572111657"/>
                    </a:ext>
                  </a:extLst>
                </a:gridCol>
              </a:tblGrid>
              <a:tr h="830758">
                <a:tc>
                  <a:txBody>
                    <a:bodyPr/>
                    <a:lstStyle/>
                    <a:p>
                      <a:pPr algn="l"/>
                      <a:r>
                        <a:rPr kumimoji="1" lang="en-US" altLang="ja-JP" sz="2800" dirty="0"/>
                        <a:t>B/S</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2800" dirty="0"/>
                        <a:t>HIS(2020/4/30)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800" dirty="0"/>
                        <a:t>近畿ツーリスト</a:t>
                      </a:r>
                      <a:endParaRPr kumimoji="1" lang="en-US" altLang="ja-JP" sz="2800" dirty="0"/>
                    </a:p>
                    <a:p>
                      <a:pPr algn="l"/>
                      <a:r>
                        <a:rPr kumimoji="1" lang="en-US" altLang="ja-JP" sz="2800" dirty="0"/>
                        <a:t>(2020/3/31)</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1143104"/>
                  </a:ext>
                </a:extLst>
              </a:tr>
              <a:tr h="9081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dirty="0"/>
                        <a:t>流動比率</a:t>
                      </a:r>
                    </a:p>
                    <a:p>
                      <a:pPr algn="l"/>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2800" dirty="0"/>
                        <a:t>154.69%</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2800" dirty="0"/>
                        <a:t>110.24%</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1551198"/>
                  </a:ext>
                </a:extLst>
              </a:tr>
              <a:tr h="9081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dirty="0"/>
                        <a:t>長期固定適合率</a:t>
                      </a:r>
                    </a:p>
                    <a:p>
                      <a:pPr algn="l"/>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2800" dirty="0"/>
                        <a:t>79.18%</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2800" dirty="0"/>
                        <a:t>68.15%</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1045243"/>
                  </a:ext>
                </a:extLst>
              </a:tr>
              <a:tr h="9081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dirty="0"/>
                        <a:t>負債比率</a:t>
                      </a:r>
                    </a:p>
                    <a:p>
                      <a:pPr algn="l"/>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2800" dirty="0"/>
                        <a:t>441.16%</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2800" dirty="0"/>
                        <a:t>393.40%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8679356"/>
                  </a:ext>
                </a:extLst>
              </a:tr>
              <a:tr h="830758">
                <a:tc>
                  <a:txBody>
                    <a:bodyPr/>
                    <a:lstStyle/>
                    <a:p>
                      <a:pPr algn="l"/>
                      <a:r>
                        <a:rPr kumimoji="1" lang="ja-JP" altLang="en-US" sz="2800" dirty="0"/>
                        <a:t>自己資本比率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2800" dirty="0"/>
                        <a:t>18.46%</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2800" dirty="0"/>
                        <a:t>20.27%</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9816231"/>
                  </a:ext>
                </a:extLst>
              </a:tr>
            </a:tbl>
          </a:graphicData>
        </a:graphic>
      </p:graphicFrame>
    </p:spTree>
    <p:extLst>
      <p:ext uri="{BB962C8B-B14F-4D97-AF65-F5344CB8AC3E}">
        <p14:creationId xmlns:p14="http://schemas.microsoft.com/office/powerpoint/2010/main" val="359842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C557F3-DBEB-43F4-BBF6-19DAE5829887}"/>
              </a:ext>
            </a:extLst>
          </p:cNvPr>
          <p:cNvSpPr>
            <a:spLocks noGrp="1"/>
          </p:cNvSpPr>
          <p:nvPr>
            <p:ph type="title"/>
          </p:nvPr>
        </p:nvSpPr>
        <p:spPr>
          <a:xfrm>
            <a:off x="2592924" y="624110"/>
            <a:ext cx="8911687" cy="725719"/>
          </a:xfrm>
        </p:spPr>
        <p:txBody>
          <a:bodyPr/>
          <a:lstStyle/>
          <a:p>
            <a:r>
              <a:rPr kumimoji="1" lang="en-US" altLang="ja-JP" dirty="0"/>
              <a:t>2</a:t>
            </a:r>
            <a:r>
              <a:rPr kumimoji="1" lang="ja-JP" altLang="en-US" dirty="0"/>
              <a:t>．同業他社間比較での考察</a:t>
            </a:r>
          </a:p>
        </p:txBody>
      </p:sp>
      <p:sp>
        <p:nvSpPr>
          <p:cNvPr id="3" name="テキスト ボックス 2">
            <a:extLst>
              <a:ext uri="{FF2B5EF4-FFF2-40B4-BE49-F238E27FC236}">
                <a16:creationId xmlns:a16="http://schemas.microsoft.com/office/drawing/2014/main" id="{DF53B1BB-151F-4DE4-B403-34F4FF1D5550}"/>
              </a:ext>
            </a:extLst>
          </p:cNvPr>
          <p:cNvSpPr txBox="1"/>
          <p:nvPr/>
        </p:nvSpPr>
        <p:spPr>
          <a:xfrm>
            <a:off x="1230086" y="1937657"/>
            <a:ext cx="9731827" cy="3539430"/>
          </a:xfrm>
          <a:prstGeom prst="rect">
            <a:avLst/>
          </a:prstGeom>
          <a:noFill/>
        </p:spPr>
        <p:txBody>
          <a:bodyPr wrap="square" rtlCol="0">
            <a:spAutoFit/>
          </a:bodyPr>
          <a:lstStyle/>
          <a:p>
            <a:r>
              <a:rPr kumimoji="1" lang="en-US" altLang="ja-JP" sz="2800" dirty="0"/>
              <a:t>2</a:t>
            </a:r>
            <a:r>
              <a:rPr kumimoji="1" lang="ja-JP" altLang="en-US" sz="2800" dirty="0"/>
              <a:t>社の財務分析の結果から、両社とも短期的な支払い能力である流動比率と固定資産とその調達源泉の関係を示す長期固定適合率は望ましい結果を示している。</a:t>
            </a:r>
            <a:endParaRPr kumimoji="1" lang="en-US" altLang="ja-JP" sz="2800" dirty="0"/>
          </a:p>
          <a:p>
            <a:r>
              <a:rPr kumimoji="1" lang="ja-JP" altLang="en-US" sz="2800" dirty="0"/>
              <a:t>しかし、財務構造を示す負債比率と自己資本比率は両社とも他人資本への依存が懸念される。</a:t>
            </a:r>
            <a:endParaRPr kumimoji="1" lang="en-US" altLang="ja-JP" sz="2800" dirty="0"/>
          </a:p>
          <a:p>
            <a:endParaRPr kumimoji="1" lang="en-US" altLang="ja-JP" sz="2800" dirty="0"/>
          </a:p>
          <a:p>
            <a:r>
              <a:rPr kumimoji="1" lang="ja-JP" altLang="en-US" sz="2800" dirty="0"/>
              <a:t>両社とも似た財務分析の結果が出たことが、両社のデフォルト確率に違いが生じなかったのではないかと考える。</a:t>
            </a:r>
          </a:p>
        </p:txBody>
      </p:sp>
    </p:spTree>
    <p:extLst>
      <p:ext uri="{BB962C8B-B14F-4D97-AF65-F5344CB8AC3E}">
        <p14:creationId xmlns:p14="http://schemas.microsoft.com/office/powerpoint/2010/main" val="2260179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2BB1C6-14A1-473F-90F3-665EAD69516B}"/>
              </a:ext>
            </a:extLst>
          </p:cNvPr>
          <p:cNvSpPr>
            <a:spLocks noGrp="1"/>
          </p:cNvSpPr>
          <p:nvPr>
            <p:ph type="title"/>
          </p:nvPr>
        </p:nvSpPr>
        <p:spPr>
          <a:xfrm>
            <a:off x="1640156" y="624110"/>
            <a:ext cx="8911687" cy="693061"/>
          </a:xfrm>
        </p:spPr>
        <p:txBody>
          <a:bodyPr/>
          <a:lstStyle/>
          <a:p>
            <a:r>
              <a:rPr kumimoji="1" lang="ja-JP" altLang="en-US" dirty="0"/>
              <a:t>家具・インテリア会社</a:t>
            </a:r>
          </a:p>
        </p:txBody>
      </p:sp>
      <p:sp>
        <p:nvSpPr>
          <p:cNvPr id="3" name="テキスト ボックス 2">
            <a:extLst>
              <a:ext uri="{FF2B5EF4-FFF2-40B4-BE49-F238E27FC236}">
                <a16:creationId xmlns:a16="http://schemas.microsoft.com/office/drawing/2014/main" id="{F176042A-282A-4F8C-B7FC-448E266345F9}"/>
              </a:ext>
            </a:extLst>
          </p:cNvPr>
          <p:cNvSpPr txBox="1"/>
          <p:nvPr/>
        </p:nvSpPr>
        <p:spPr>
          <a:xfrm>
            <a:off x="1763486" y="1317171"/>
            <a:ext cx="8196943" cy="523220"/>
          </a:xfrm>
          <a:prstGeom prst="rect">
            <a:avLst/>
          </a:prstGeom>
          <a:noFill/>
        </p:spPr>
        <p:txBody>
          <a:bodyPr wrap="square" rtlCol="0">
            <a:spAutoFit/>
          </a:bodyPr>
          <a:lstStyle/>
          <a:p>
            <a:r>
              <a:rPr kumimoji="1" lang="en-US" altLang="ja-JP" sz="2800" dirty="0"/>
              <a:t>1</a:t>
            </a:r>
            <a:r>
              <a:rPr kumimoji="1" lang="ja-JP" altLang="en-US" sz="2800" dirty="0"/>
              <a:t>．時系列での考察</a:t>
            </a:r>
            <a:r>
              <a:rPr kumimoji="1" lang="en-US" altLang="ja-JP" sz="2800" dirty="0"/>
              <a:t>(</a:t>
            </a:r>
            <a:r>
              <a:rPr kumimoji="1" lang="ja-JP" altLang="en-US" sz="2800" dirty="0"/>
              <a:t>定性</a:t>
            </a:r>
            <a:r>
              <a:rPr kumimoji="1" lang="en-US" altLang="ja-JP" sz="2800" dirty="0"/>
              <a:t>)</a:t>
            </a:r>
            <a:endParaRPr kumimoji="1" lang="ja-JP" altLang="en-US" sz="2800" dirty="0"/>
          </a:p>
        </p:txBody>
      </p:sp>
      <p:graphicFrame>
        <p:nvGraphicFramePr>
          <p:cNvPr id="4" name="グラフ 3">
            <a:extLst>
              <a:ext uri="{FF2B5EF4-FFF2-40B4-BE49-F238E27FC236}">
                <a16:creationId xmlns:a16="http://schemas.microsoft.com/office/drawing/2014/main" id="{D95390D6-677E-487E-93BD-794DFB18AC74}"/>
              </a:ext>
            </a:extLst>
          </p:cNvPr>
          <p:cNvGraphicFramePr>
            <a:graphicFrameLocks/>
          </p:cNvGraphicFramePr>
          <p:nvPr/>
        </p:nvGraphicFramePr>
        <p:xfrm>
          <a:off x="1393371" y="1840391"/>
          <a:ext cx="9568543" cy="4562425"/>
        </p:xfrm>
        <a:graphic>
          <a:graphicData uri="http://schemas.openxmlformats.org/drawingml/2006/chart">
            <c:chart xmlns:c="http://schemas.openxmlformats.org/drawingml/2006/chart" xmlns:r="http://schemas.openxmlformats.org/officeDocument/2006/relationships" r:id="rId2"/>
          </a:graphicData>
        </a:graphic>
      </p:graphicFrame>
      <p:sp>
        <p:nvSpPr>
          <p:cNvPr id="5" name="吹き出し: 角を丸めた四角形 4">
            <a:extLst>
              <a:ext uri="{FF2B5EF4-FFF2-40B4-BE49-F238E27FC236}">
                <a16:creationId xmlns:a16="http://schemas.microsoft.com/office/drawing/2014/main" id="{D5AF4F50-4FC6-4AB4-A19C-DED664B1DE4F}"/>
              </a:ext>
            </a:extLst>
          </p:cNvPr>
          <p:cNvSpPr/>
          <p:nvPr/>
        </p:nvSpPr>
        <p:spPr>
          <a:xfrm>
            <a:off x="4109357" y="4121603"/>
            <a:ext cx="3505200" cy="845461"/>
          </a:xfrm>
          <a:prstGeom prst="wedgeRoundRectCallout">
            <a:avLst>
              <a:gd name="adj1" fmla="val -16486"/>
              <a:gd name="adj2" fmla="val 9082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effectLst/>
                <a:latin typeface="游明朝" panose="02020400000000000000" pitchFamily="18" charset="-128"/>
                <a:cs typeface="Times New Roman" panose="02020603050405020304" pitchFamily="18" charset="0"/>
              </a:rPr>
              <a:t>4/8</a:t>
            </a:r>
            <a:r>
              <a:rPr lang="ja-JP" altLang="ja-JP" dirty="0">
                <a:effectLst/>
                <a:ea typeface="游明朝" panose="02020400000000000000" pitchFamily="18" charset="-128"/>
                <a:cs typeface="Times New Roman" panose="02020603050405020304" pitchFamily="18" charset="0"/>
              </a:rPr>
              <a:t>「ニトリ」</a:t>
            </a:r>
            <a:r>
              <a:rPr lang="en-US" altLang="ja-JP" dirty="0">
                <a:effectLst/>
                <a:ea typeface="游明朝" panose="02020400000000000000" pitchFamily="18" charset="-128"/>
                <a:cs typeface="Times New Roman" panose="02020603050405020304" pitchFamily="18" charset="0"/>
              </a:rPr>
              <a:t>31</a:t>
            </a:r>
            <a:r>
              <a:rPr lang="ja-JP" altLang="ja-JP" dirty="0">
                <a:effectLst/>
                <a:ea typeface="游明朝" panose="02020400000000000000" pitchFamily="18" charset="-128"/>
                <a:cs typeface="Times New Roman" panose="02020603050405020304" pitchFamily="18" charset="0"/>
              </a:rPr>
              <a:t>店と「デコホーム」</a:t>
            </a:r>
            <a:r>
              <a:rPr lang="en-US" altLang="ja-JP" dirty="0">
                <a:effectLst/>
                <a:ea typeface="游明朝" panose="02020400000000000000" pitchFamily="18" charset="-128"/>
                <a:cs typeface="Times New Roman" panose="02020603050405020304" pitchFamily="18" charset="0"/>
              </a:rPr>
              <a:t>36</a:t>
            </a:r>
            <a:r>
              <a:rPr lang="ja-JP" altLang="ja-JP" dirty="0">
                <a:effectLst/>
                <a:ea typeface="游明朝" panose="02020400000000000000" pitchFamily="18" charset="-128"/>
                <a:cs typeface="Times New Roman" panose="02020603050405020304" pitchFamily="18" charset="0"/>
              </a:rPr>
              <a:t>店を休業すると発表</a:t>
            </a:r>
            <a:endParaRPr kumimoji="1" lang="ja-JP" altLang="en-US" dirty="0"/>
          </a:p>
        </p:txBody>
      </p:sp>
      <p:sp>
        <p:nvSpPr>
          <p:cNvPr id="6" name="吹き出し: 角を丸めた四角形 5">
            <a:extLst>
              <a:ext uri="{FF2B5EF4-FFF2-40B4-BE49-F238E27FC236}">
                <a16:creationId xmlns:a16="http://schemas.microsoft.com/office/drawing/2014/main" id="{2003C92A-33B9-4D40-B41B-328F579226F0}"/>
              </a:ext>
            </a:extLst>
          </p:cNvPr>
          <p:cNvSpPr/>
          <p:nvPr/>
        </p:nvSpPr>
        <p:spPr>
          <a:xfrm>
            <a:off x="7616414" y="2209800"/>
            <a:ext cx="2605271" cy="594508"/>
          </a:xfrm>
          <a:prstGeom prst="wedgeRoundRectCallout">
            <a:avLst>
              <a:gd name="adj1" fmla="val -18975"/>
              <a:gd name="adj2" fmla="val 9234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800" dirty="0">
                <a:effectLst/>
                <a:latin typeface="游明朝" panose="02020400000000000000" pitchFamily="18" charset="-128"/>
                <a:cs typeface="Times New Roman" panose="02020603050405020304" pitchFamily="18" charset="0"/>
              </a:rPr>
              <a:t>6/25</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ヤマダ電社長が代表権のある会長就任</a:t>
            </a:r>
          </a:p>
        </p:txBody>
      </p:sp>
      <p:sp>
        <p:nvSpPr>
          <p:cNvPr id="7" name="吹き出し: 角を丸めた四角形 6">
            <a:extLst>
              <a:ext uri="{FF2B5EF4-FFF2-40B4-BE49-F238E27FC236}">
                <a16:creationId xmlns:a16="http://schemas.microsoft.com/office/drawing/2014/main" id="{3ED994BF-620C-4FA9-8126-A7040B5F0856}"/>
              </a:ext>
            </a:extLst>
          </p:cNvPr>
          <p:cNvSpPr/>
          <p:nvPr/>
        </p:nvSpPr>
        <p:spPr>
          <a:xfrm>
            <a:off x="8788422" y="3429000"/>
            <a:ext cx="2033772" cy="925286"/>
          </a:xfrm>
          <a:prstGeom prst="wedgeRoundRectCallout">
            <a:avLst>
              <a:gd name="adj1" fmla="val -11734"/>
              <a:gd name="adj2" fmla="val -7279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7/30</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東証、大塚家具が上場廃止の猶予期間入り</a:t>
            </a:r>
          </a:p>
        </p:txBody>
      </p:sp>
    </p:spTree>
    <p:extLst>
      <p:ext uri="{BB962C8B-B14F-4D97-AF65-F5344CB8AC3E}">
        <p14:creationId xmlns:p14="http://schemas.microsoft.com/office/powerpoint/2010/main" val="3858670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83F822-4771-4DA2-AAC4-5FE54A94BF1A}"/>
              </a:ext>
            </a:extLst>
          </p:cNvPr>
          <p:cNvSpPr>
            <a:spLocks noGrp="1"/>
          </p:cNvSpPr>
          <p:nvPr>
            <p:ph type="title"/>
          </p:nvPr>
        </p:nvSpPr>
        <p:spPr>
          <a:xfrm>
            <a:off x="1640156" y="645882"/>
            <a:ext cx="8911687" cy="660404"/>
          </a:xfrm>
        </p:spPr>
        <p:txBody>
          <a:bodyPr/>
          <a:lstStyle/>
          <a:p>
            <a:r>
              <a:rPr kumimoji="1" lang="en-US" altLang="ja-JP" sz="3600" dirty="0"/>
              <a:t>1</a:t>
            </a:r>
            <a:r>
              <a:rPr kumimoji="1" lang="ja-JP" altLang="en-US" sz="3600" dirty="0"/>
              <a:t>．時系列での考察</a:t>
            </a:r>
            <a:r>
              <a:rPr kumimoji="1" lang="en-US" altLang="ja-JP" sz="3600" dirty="0"/>
              <a:t>(</a:t>
            </a:r>
            <a:r>
              <a:rPr kumimoji="1" lang="ja-JP" altLang="en-US" sz="3600" dirty="0"/>
              <a:t>定量</a:t>
            </a:r>
            <a:r>
              <a:rPr kumimoji="1" lang="en-US" altLang="ja-JP" sz="3600" dirty="0"/>
              <a:t>)</a:t>
            </a:r>
            <a:endParaRPr kumimoji="1" lang="ja-JP" altLang="en-US" dirty="0"/>
          </a:p>
        </p:txBody>
      </p:sp>
      <p:graphicFrame>
        <p:nvGraphicFramePr>
          <p:cNvPr id="4" name="グラフ 3">
            <a:extLst>
              <a:ext uri="{FF2B5EF4-FFF2-40B4-BE49-F238E27FC236}">
                <a16:creationId xmlns:a16="http://schemas.microsoft.com/office/drawing/2014/main" id="{C2711702-8094-4EBF-A24E-A69C149E6509}"/>
              </a:ext>
            </a:extLst>
          </p:cNvPr>
          <p:cNvGraphicFramePr>
            <a:graphicFrameLocks/>
          </p:cNvGraphicFramePr>
          <p:nvPr/>
        </p:nvGraphicFramePr>
        <p:xfrm>
          <a:off x="1311727" y="1306287"/>
          <a:ext cx="9769930" cy="4905832"/>
        </p:xfrm>
        <a:graphic>
          <a:graphicData uri="http://schemas.openxmlformats.org/drawingml/2006/chart">
            <c:chart xmlns:c="http://schemas.openxmlformats.org/drawingml/2006/chart" xmlns:r="http://schemas.openxmlformats.org/officeDocument/2006/relationships" r:id="rId2"/>
          </a:graphicData>
        </a:graphic>
      </p:graphicFrame>
      <p:sp>
        <p:nvSpPr>
          <p:cNvPr id="5" name="吹き出し: 角を丸めた四角形 4">
            <a:extLst>
              <a:ext uri="{FF2B5EF4-FFF2-40B4-BE49-F238E27FC236}">
                <a16:creationId xmlns:a16="http://schemas.microsoft.com/office/drawing/2014/main" id="{31A0F99C-E944-4BC8-9511-413386391101}"/>
              </a:ext>
            </a:extLst>
          </p:cNvPr>
          <p:cNvSpPr/>
          <p:nvPr/>
        </p:nvSpPr>
        <p:spPr>
          <a:xfrm>
            <a:off x="7990113" y="1378852"/>
            <a:ext cx="2367643" cy="972455"/>
          </a:xfrm>
          <a:prstGeom prst="wedgeRoundRectCallout">
            <a:avLst>
              <a:gd name="adj1" fmla="val -36465"/>
              <a:gd name="adj2" fmla="val 7369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6/25</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大塚家具が４カ月ぶり高値　ヤマダ電社長</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が</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会長就任</a:t>
            </a:r>
          </a:p>
        </p:txBody>
      </p:sp>
      <p:sp>
        <p:nvSpPr>
          <p:cNvPr id="6" name="吹き出し: 角を丸めた四角形 5">
            <a:extLst>
              <a:ext uri="{FF2B5EF4-FFF2-40B4-BE49-F238E27FC236}">
                <a16:creationId xmlns:a16="http://schemas.microsoft.com/office/drawing/2014/main" id="{5995C58E-E1C5-4A35-BD84-961BDA5E110D}"/>
              </a:ext>
            </a:extLst>
          </p:cNvPr>
          <p:cNvSpPr/>
          <p:nvPr/>
        </p:nvSpPr>
        <p:spPr>
          <a:xfrm>
            <a:off x="2178999" y="3204033"/>
            <a:ext cx="1839686" cy="1077686"/>
          </a:xfrm>
          <a:prstGeom prst="wedgeRoundRectCallout">
            <a:avLst>
              <a:gd name="adj1" fmla="val 21179"/>
              <a:gd name="adj2" fmla="val -7285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2/20</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大塚家具</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20</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年４月期は</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66</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億円の最終赤字</a:t>
            </a:r>
          </a:p>
        </p:txBody>
      </p:sp>
      <p:sp>
        <p:nvSpPr>
          <p:cNvPr id="7" name="吹き出し: 角を丸めた四角形 6">
            <a:extLst>
              <a:ext uri="{FF2B5EF4-FFF2-40B4-BE49-F238E27FC236}">
                <a16:creationId xmlns:a16="http://schemas.microsoft.com/office/drawing/2014/main" id="{2181CE03-C300-403E-A870-29365D616CBF}"/>
              </a:ext>
            </a:extLst>
          </p:cNvPr>
          <p:cNvSpPr/>
          <p:nvPr/>
        </p:nvSpPr>
        <p:spPr>
          <a:xfrm>
            <a:off x="8518071" y="4093029"/>
            <a:ext cx="1839686" cy="805543"/>
          </a:xfrm>
          <a:prstGeom prst="wedgeRoundRectCallout">
            <a:avLst>
              <a:gd name="adj1" fmla="val -60478"/>
              <a:gd name="adj2" fmla="val 9358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800" dirty="0">
                <a:effectLst/>
                <a:latin typeface="游明朝" panose="02020400000000000000" pitchFamily="18" charset="-128"/>
                <a:cs typeface="Times New Roman" panose="02020603050405020304" pitchFamily="18" charset="0"/>
              </a:rPr>
              <a:t>6/25</a:t>
            </a:r>
            <a:r>
              <a:rPr lang="ja-JP" altLang="ja-JP" sz="1800" dirty="0">
                <a:effectLst/>
                <a:ea typeface="游明朝" panose="02020400000000000000" pitchFamily="18" charset="-128"/>
                <a:cs typeface="Times New Roman" panose="02020603050405020304" pitchFamily="18" charset="0"/>
              </a:rPr>
              <a:t>ニトリＨＤの</a:t>
            </a:r>
            <a:r>
              <a:rPr lang="en-US" altLang="ja-JP" sz="1800" dirty="0">
                <a:effectLst/>
                <a:ea typeface="游明朝" panose="02020400000000000000" pitchFamily="18" charset="-128"/>
                <a:cs typeface="Times New Roman" panose="02020603050405020304" pitchFamily="18" charset="0"/>
              </a:rPr>
              <a:t>3~5</a:t>
            </a:r>
            <a:r>
              <a:rPr lang="ja-JP" altLang="ja-JP" sz="1800" dirty="0">
                <a:effectLst/>
                <a:ea typeface="游明朝" panose="02020400000000000000" pitchFamily="18" charset="-128"/>
                <a:cs typeface="Times New Roman" panose="02020603050405020304" pitchFamily="18" charset="0"/>
              </a:rPr>
              <a:t>月期、純利益</a:t>
            </a:r>
            <a:r>
              <a:rPr lang="en-US" altLang="ja-JP" sz="1800" dirty="0">
                <a:effectLst/>
                <a:ea typeface="游明朝" panose="02020400000000000000" pitchFamily="18" charset="-128"/>
                <a:cs typeface="Times New Roman" panose="02020603050405020304" pitchFamily="18" charset="0"/>
              </a:rPr>
              <a:t>25</a:t>
            </a:r>
            <a:r>
              <a:rPr lang="ja-JP" altLang="ja-JP" sz="1800" dirty="0">
                <a:effectLst/>
                <a:ea typeface="游明朝" panose="02020400000000000000" pitchFamily="18" charset="-128"/>
                <a:cs typeface="Times New Roman" panose="02020603050405020304" pitchFamily="18" charset="0"/>
              </a:rPr>
              <a:t>％増</a:t>
            </a:r>
            <a:endParaRPr kumimoji="1" lang="ja-JP" altLang="en-US" dirty="0"/>
          </a:p>
        </p:txBody>
      </p:sp>
      <p:sp>
        <p:nvSpPr>
          <p:cNvPr id="8" name="吹き出し: 角を丸めた四角形 7">
            <a:extLst>
              <a:ext uri="{FF2B5EF4-FFF2-40B4-BE49-F238E27FC236}">
                <a16:creationId xmlns:a16="http://schemas.microsoft.com/office/drawing/2014/main" id="{931DB6B2-CBD8-4A17-8398-3110E4DA2E21}"/>
              </a:ext>
            </a:extLst>
          </p:cNvPr>
          <p:cNvSpPr/>
          <p:nvPr/>
        </p:nvSpPr>
        <p:spPr>
          <a:xfrm>
            <a:off x="6787242" y="4093029"/>
            <a:ext cx="1730829" cy="805543"/>
          </a:xfrm>
          <a:prstGeom prst="wedgeRoundRectCallout">
            <a:avLst>
              <a:gd name="adj1" fmla="val -22720"/>
              <a:gd name="adj2" fmla="val 9628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800" dirty="0">
                <a:effectLst/>
                <a:latin typeface="游明朝" panose="02020400000000000000" pitchFamily="18" charset="-128"/>
                <a:cs typeface="Times New Roman" panose="02020603050405020304" pitchFamily="18" charset="0"/>
              </a:rPr>
              <a:t>6/1</a:t>
            </a:r>
            <a:r>
              <a:rPr lang="ja-JP" altLang="ja-JP" sz="1800" dirty="0">
                <a:effectLst/>
                <a:ea typeface="游明朝" panose="02020400000000000000" pitchFamily="18" charset="-128"/>
                <a:cs typeface="Times New Roman" panose="02020603050405020304" pitchFamily="18" charset="0"/>
              </a:rPr>
              <a:t>ニトリ株価が上場以来最高値更新</a:t>
            </a:r>
            <a:endParaRPr kumimoji="1" lang="ja-JP" altLang="en-US" dirty="0"/>
          </a:p>
        </p:txBody>
      </p:sp>
      <p:sp>
        <p:nvSpPr>
          <p:cNvPr id="9" name="吹き出し: 角を丸めた四角形 8">
            <a:extLst>
              <a:ext uri="{FF2B5EF4-FFF2-40B4-BE49-F238E27FC236}">
                <a16:creationId xmlns:a16="http://schemas.microsoft.com/office/drawing/2014/main" id="{4741B5AF-CAA2-43AC-A6CA-05F26BB83BD2}"/>
              </a:ext>
            </a:extLst>
          </p:cNvPr>
          <p:cNvSpPr/>
          <p:nvPr/>
        </p:nvSpPr>
        <p:spPr>
          <a:xfrm>
            <a:off x="5480955" y="3759203"/>
            <a:ext cx="1268189" cy="1023260"/>
          </a:xfrm>
          <a:prstGeom prst="wedgeRoundRectCallout">
            <a:avLst>
              <a:gd name="adj1" fmla="val -63751"/>
              <a:gd name="adj2" fmla="val 7526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800" dirty="0">
                <a:effectLst/>
                <a:latin typeface="游明朝" panose="02020400000000000000" pitchFamily="18" charset="-128"/>
                <a:cs typeface="Times New Roman" panose="02020603050405020304" pitchFamily="18" charset="0"/>
              </a:rPr>
              <a:t>4/7</a:t>
            </a:r>
            <a:r>
              <a:rPr lang="ja-JP" altLang="ja-JP" sz="1800" dirty="0">
                <a:effectLst/>
                <a:ea typeface="游明朝" panose="02020400000000000000" pitchFamily="18" charset="-128"/>
                <a:cs typeface="Times New Roman" panose="02020603050405020304" pitchFamily="18" charset="0"/>
              </a:rPr>
              <a:t>ニトリの株価急反発</a:t>
            </a:r>
            <a:endParaRPr kumimoji="1" lang="ja-JP" altLang="en-US" dirty="0"/>
          </a:p>
        </p:txBody>
      </p:sp>
      <p:sp>
        <p:nvSpPr>
          <p:cNvPr id="10" name="吹き出し: 角を丸めた四角形 9">
            <a:extLst>
              <a:ext uri="{FF2B5EF4-FFF2-40B4-BE49-F238E27FC236}">
                <a16:creationId xmlns:a16="http://schemas.microsoft.com/office/drawing/2014/main" id="{A6E80780-C4E6-4F58-856F-55988C5C95E7}"/>
              </a:ext>
            </a:extLst>
          </p:cNvPr>
          <p:cNvSpPr/>
          <p:nvPr/>
        </p:nvSpPr>
        <p:spPr>
          <a:xfrm>
            <a:off x="4037734" y="3759203"/>
            <a:ext cx="1405123" cy="885375"/>
          </a:xfrm>
          <a:prstGeom prst="wedgeRoundRectCallout">
            <a:avLst>
              <a:gd name="adj1" fmla="val 29142"/>
              <a:gd name="adj2" fmla="val 9812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800" dirty="0">
                <a:effectLst/>
                <a:latin typeface="游明朝" panose="02020400000000000000" pitchFamily="18" charset="-128"/>
                <a:cs typeface="Times New Roman" panose="02020603050405020304" pitchFamily="18" charset="0"/>
              </a:rPr>
              <a:t>4/6</a:t>
            </a:r>
            <a:r>
              <a:rPr lang="ja-JP" altLang="ja-JP" sz="1800" dirty="0">
                <a:effectLst/>
                <a:ea typeface="游明朝" panose="02020400000000000000" pitchFamily="18" charset="-128"/>
                <a:cs typeface="Times New Roman" panose="02020603050405020304" pitchFamily="18" charset="0"/>
              </a:rPr>
              <a:t>ニトリＨＤ純利益６％増</a:t>
            </a:r>
            <a:endParaRPr kumimoji="1" lang="ja-JP" altLang="en-US" dirty="0"/>
          </a:p>
        </p:txBody>
      </p:sp>
      <p:sp>
        <p:nvSpPr>
          <p:cNvPr id="11" name="吹き出し: 角を丸めた四角形 10">
            <a:extLst>
              <a:ext uri="{FF2B5EF4-FFF2-40B4-BE49-F238E27FC236}">
                <a16:creationId xmlns:a16="http://schemas.microsoft.com/office/drawing/2014/main" id="{33E9B0F9-36FD-48D1-8AF2-6F5C49CC1F77}"/>
              </a:ext>
            </a:extLst>
          </p:cNvPr>
          <p:cNvSpPr/>
          <p:nvPr/>
        </p:nvSpPr>
        <p:spPr>
          <a:xfrm>
            <a:off x="7124699" y="2873831"/>
            <a:ext cx="1730829" cy="660404"/>
          </a:xfrm>
          <a:prstGeom prst="wedgeRoundRectCallout">
            <a:avLst>
              <a:gd name="adj1" fmla="val 6211"/>
              <a:gd name="adj2" fmla="val -8585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6/19</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大塚家具、赤字７７億円</a:t>
            </a:r>
          </a:p>
        </p:txBody>
      </p:sp>
    </p:spTree>
    <p:extLst>
      <p:ext uri="{BB962C8B-B14F-4D97-AF65-F5344CB8AC3E}">
        <p14:creationId xmlns:p14="http://schemas.microsoft.com/office/powerpoint/2010/main" val="1461935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AF6B1A-A9A4-4C64-AB67-587BE4ADE887}"/>
              </a:ext>
            </a:extLst>
          </p:cNvPr>
          <p:cNvSpPr>
            <a:spLocks noGrp="1"/>
          </p:cNvSpPr>
          <p:nvPr>
            <p:ph type="title"/>
          </p:nvPr>
        </p:nvSpPr>
        <p:spPr/>
        <p:txBody>
          <a:bodyPr/>
          <a:lstStyle/>
          <a:p>
            <a:r>
              <a:rPr kumimoji="1" lang="ja-JP" altLang="en-US" dirty="0"/>
              <a:t>データ</a:t>
            </a:r>
          </a:p>
        </p:txBody>
      </p:sp>
      <p:sp>
        <p:nvSpPr>
          <p:cNvPr id="3" name="テキスト ボックス 2">
            <a:extLst>
              <a:ext uri="{FF2B5EF4-FFF2-40B4-BE49-F238E27FC236}">
                <a16:creationId xmlns:a16="http://schemas.microsoft.com/office/drawing/2014/main" id="{AFF4DF6B-C069-4D66-A0FA-7B00E8B37E33}"/>
              </a:ext>
            </a:extLst>
          </p:cNvPr>
          <p:cNvSpPr txBox="1"/>
          <p:nvPr/>
        </p:nvSpPr>
        <p:spPr>
          <a:xfrm>
            <a:off x="1666240" y="1514249"/>
            <a:ext cx="8696960" cy="2092881"/>
          </a:xfrm>
          <a:prstGeom prst="rect">
            <a:avLst/>
          </a:prstGeom>
          <a:noFill/>
        </p:spPr>
        <p:txBody>
          <a:bodyPr wrap="square" rtlCol="0">
            <a:spAutoFit/>
          </a:bodyPr>
          <a:lstStyle/>
          <a:p>
            <a:r>
              <a:rPr kumimoji="1" lang="ja-JP" altLang="en-US" sz="2800" dirty="0"/>
              <a:t>・個別銘柄の株価データ</a:t>
            </a:r>
            <a:endParaRPr kumimoji="1" lang="en-US" altLang="ja-JP" sz="2800" dirty="0"/>
          </a:p>
          <a:p>
            <a:r>
              <a:rPr kumimoji="1" lang="ja-JP" altLang="en-US" sz="2800" dirty="0"/>
              <a:t>・財務データ</a:t>
            </a:r>
            <a:endParaRPr kumimoji="1" lang="en-US" altLang="ja-JP" sz="2800" dirty="0"/>
          </a:p>
          <a:p>
            <a:r>
              <a:rPr kumimoji="1" lang="ja-JP" altLang="en-US" sz="2800" dirty="0"/>
              <a:t>・日経平均株価データ</a:t>
            </a:r>
            <a:endParaRPr kumimoji="1" lang="en-US" altLang="ja-JP" sz="2800" dirty="0"/>
          </a:p>
          <a:p>
            <a:r>
              <a:rPr kumimoji="1" lang="ja-JP" altLang="en-US" sz="2800" dirty="0"/>
              <a:t>・日経平均</a:t>
            </a:r>
            <a:r>
              <a:rPr kumimoji="1" lang="en-US" altLang="ja-JP" sz="2800" dirty="0"/>
              <a:t>VI</a:t>
            </a:r>
          </a:p>
          <a:p>
            <a:endParaRPr kumimoji="1" lang="ja-JP" altLang="en-US" dirty="0"/>
          </a:p>
        </p:txBody>
      </p:sp>
      <p:sp>
        <p:nvSpPr>
          <p:cNvPr id="4" name="テキスト ボックス 3">
            <a:extLst>
              <a:ext uri="{FF2B5EF4-FFF2-40B4-BE49-F238E27FC236}">
                <a16:creationId xmlns:a16="http://schemas.microsoft.com/office/drawing/2014/main" id="{6E7AEDFE-61B8-485E-8277-36BC22D78343}"/>
              </a:ext>
            </a:extLst>
          </p:cNvPr>
          <p:cNvSpPr txBox="1"/>
          <p:nvPr/>
        </p:nvSpPr>
        <p:spPr>
          <a:xfrm>
            <a:off x="1666240" y="3892137"/>
            <a:ext cx="9674695" cy="1384995"/>
          </a:xfrm>
          <a:prstGeom prst="rect">
            <a:avLst/>
          </a:prstGeom>
          <a:noFill/>
        </p:spPr>
        <p:txBody>
          <a:bodyPr wrap="square" rtlCol="0">
            <a:spAutoFit/>
          </a:bodyPr>
          <a:lstStyle/>
          <a:p>
            <a:r>
              <a:rPr kumimoji="1" lang="ja-JP" altLang="en-US" sz="2800" dirty="0"/>
              <a:t>・財務データは原則</a:t>
            </a:r>
            <a:r>
              <a:rPr kumimoji="1" lang="en-US" altLang="ja-JP" sz="2800" dirty="0"/>
              <a:t>2020/03</a:t>
            </a:r>
            <a:r>
              <a:rPr kumimoji="1" lang="ja-JP" altLang="en-US" sz="2800" dirty="0"/>
              <a:t>時点のデータを使用</a:t>
            </a:r>
            <a:endParaRPr kumimoji="1" lang="en-US" altLang="ja-JP" sz="2800" dirty="0"/>
          </a:p>
          <a:p>
            <a:r>
              <a:rPr kumimoji="1" lang="ja-JP" altLang="en-US" sz="2800" dirty="0"/>
              <a:t>・マーケットモデルにより、各社の</a:t>
            </a:r>
            <a:r>
              <a:rPr kumimoji="1" lang="en-US" altLang="ja-JP" sz="2800" dirty="0"/>
              <a:t>α</a:t>
            </a:r>
            <a:r>
              <a:rPr kumimoji="1" lang="ja-JP" altLang="en-US" sz="2800" dirty="0"/>
              <a:t>・</a:t>
            </a:r>
            <a:r>
              <a:rPr kumimoji="1" lang="en-US" altLang="ja-JP" sz="2800" dirty="0"/>
              <a:t>β</a:t>
            </a:r>
            <a:r>
              <a:rPr kumimoji="1" lang="ja-JP" altLang="en-US" sz="2800" dirty="0"/>
              <a:t>・</a:t>
            </a:r>
            <a:r>
              <a:rPr kumimoji="1" lang="en-US" altLang="ja-JP" sz="2800" dirty="0"/>
              <a:t>ε</a:t>
            </a:r>
            <a:r>
              <a:rPr kumimoji="1" lang="ja-JP" altLang="en-US" sz="2800" dirty="0"/>
              <a:t>を算出する際には過去</a:t>
            </a:r>
            <a:r>
              <a:rPr kumimoji="1" lang="en-US" altLang="ja-JP" sz="2800" dirty="0"/>
              <a:t>1</a:t>
            </a:r>
            <a:r>
              <a:rPr kumimoji="1" lang="ja-JP" altLang="en-US" sz="2800" dirty="0"/>
              <a:t>年分の日経平均株価と各社の株価のデータを使用</a:t>
            </a:r>
            <a:endParaRPr kumimoji="1" lang="en-US" altLang="ja-JP" sz="2800" dirty="0"/>
          </a:p>
        </p:txBody>
      </p:sp>
    </p:spTree>
    <p:extLst>
      <p:ext uri="{BB962C8B-B14F-4D97-AF65-F5344CB8AC3E}">
        <p14:creationId xmlns:p14="http://schemas.microsoft.com/office/powerpoint/2010/main" val="21326593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AF6E6B-CCB8-494D-949B-8548A5AAA5F0}"/>
              </a:ext>
            </a:extLst>
          </p:cNvPr>
          <p:cNvSpPr>
            <a:spLocks noGrp="1"/>
          </p:cNvSpPr>
          <p:nvPr>
            <p:ph type="title"/>
          </p:nvPr>
        </p:nvSpPr>
        <p:spPr>
          <a:xfrm>
            <a:off x="2592924" y="624110"/>
            <a:ext cx="8911687" cy="682176"/>
          </a:xfrm>
        </p:spPr>
        <p:txBody>
          <a:bodyPr/>
          <a:lstStyle/>
          <a:p>
            <a:r>
              <a:rPr kumimoji="1" lang="en-US" altLang="ja-JP" sz="3600" dirty="0"/>
              <a:t>1</a:t>
            </a:r>
            <a:r>
              <a:rPr kumimoji="1" lang="ja-JP" altLang="en-US" sz="3600" dirty="0"/>
              <a:t>．時系列での考察</a:t>
            </a:r>
            <a:endParaRPr kumimoji="1" lang="ja-JP" altLang="en-US" dirty="0"/>
          </a:p>
        </p:txBody>
      </p:sp>
      <p:sp>
        <p:nvSpPr>
          <p:cNvPr id="4" name="テキスト ボックス 3">
            <a:extLst>
              <a:ext uri="{FF2B5EF4-FFF2-40B4-BE49-F238E27FC236}">
                <a16:creationId xmlns:a16="http://schemas.microsoft.com/office/drawing/2014/main" id="{6812FDDF-7EE2-47D0-A471-EAA5DD1951ED}"/>
              </a:ext>
            </a:extLst>
          </p:cNvPr>
          <p:cNvSpPr txBox="1"/>
          <p:nvPr/>
        </p:nvSpPr>
        <p:spPr>
          <a:xfrm>
            <a:off x="1293811" y="1981200"/>
            <a:ext cx="10210800" cy="3108543"/>
          </a:xfrm>
          <a:prstGeom prst="rect">
            <a:avLst/>
          </a:prstGeom>
          <a:noFill/>
        </p:spPr>
        <p:txBody>
          <a:bodyPr wrap="square" rtlCol="0">
            <a:spAutoFit/>
          </a:bodyPr>
          <a:lstStyle/>
          <a:p>
            <a:r>
              <a:rPr kumimoji="1" lang="ja-JP" altLang="en-US" sz="2800" dirty="0"/>
              <a:t>ニトリは、他の小売業会社と同様に非常事態宣言の発令によって店舗の臨時休業を発表したがデフォルト確率に変化は生じなかった。</a:t>
            </a:r>
            <a:endParaRPr kumimoji="1" lang="en-US" altLang="ja-JP" sz="2800" dirty="0"/>
          </a:p>
          <a:p>
            <a:r>
              <a:rPr kumimoji="1" lang="ja-JP" altLang="en-US" sz="2800" dirty="0"/>
              <a:t>市場の株価指数が大きく変動した</a:t>
            </a:r>
            <a:r>
              <a:rPr kumimoji="1" lang="en-US" altLang="ja-JP" sz="2800" dirty="0"/>
              <a:t>3</a:t>
            </a:r>
            <a:r>
              <a:rPr kumimoji="1" lang="ja-JP" altLang="en-US" sz="2800" dirty="0"/>
              <a:t>月</a:t>
            </a:r>
            <a:r>
              <a:rPr kumimoji="1" lang="en-US" altLang="ja-JP" sz="2800" dirty="0"/>
              <a:t>~4</a:t>
            </a:r>
            <a:r>
              <a:rPr kumimoji="1" lang="ja-JP" altLang="en-US" sz="2800" dirty="0"/>
              <a:t>月は、デフォルト確率に変化は生じていたものの</a:t>
            </a:r>
            <a:r>
              <a:rPr kumimoji="1" lang="en-US" altLang="ja-JP" sz="2800" dirty="0"/>
              <a:t>5</a:t>
            </a:r>
            <a:r>
              <a:rPr kumimoji="1" lang="ja-JP" altLang="en-US" sz="2800" dirty="0"/>
              <a:t>月以来のデフォルト確率はコロナ禍前と同じ水準となっている。コロナ禍でも増収増益を続けていたことが要因であると考える。</a:t>
            </a:r>
            <a:endParaRPr kumimoji="1" lang="en-US" altLang="ja-JP" sz="2800" dirty="0"/>
          </a:p>
        </p:txBody>
      </p:sp>
    </p:spTree>
    <p:extLst>
      <p:ext uri="{BB962C8B-B14F-4D97-AF65-F5344CB8AC3E}">
        <p14:creationId xmlns:p14="http://schemas.microsoft.com/office/powerpoint/2010/main" val="40246326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21141E-6FE4-4822-A76B-BB41CCFC943F}"/>
              </a:ext>
            </a:extLst>
          </p:cNvPr>
          <p:cNvSpPr>
            <a:spLocks noGrp="1"/>
          </p:cNvSpPr>
          <p:nvPr>
            <p:ph type="title"/>
          </p:nvPr>
        </p:nvSpPr>
        <p:spPr>
          <a:xfrm>
            <a:off x="1640156" y="645881"/>
            <a:ext cx="8911687" cy="725719"/>
          </a:xfrm>
        </p:spPr>
        <p:txBody>
          <a:bodyPr/>
          <a:lstStyle/>
          <a:p>
            <a:r>
              <a:rPr kumimoji="1" lang="en-US" altLang="ja-JP" sz="3600" dirty="0"/>
              <a:t>1</a:t>
            </a:r>
            <a:r>
              <a:rPr kumimoji="1" lang="ja-JP" altLang="en-US" sz="3600" dirty="0"/>
              <a:t>．時系列での考察</a:t>
            </a:r>
            <a:endParaRPr kumimoji="1" lang="ja-JP" altLang="en-US" dirty="0"/>
          </a:p>
        </p:txBody>
      </p:sp>
      <p:sp>
        <p:nvSpPr>
          <p:cNvPr id="3" name="テキスト ボックス 2">
            <a:extLst>
              <a:ext uri="{FF2B5EF4-FFF2-40B4-BE49-F238E27FC236}">
                <a16:creationId xmlns:a16="http://schemas.microsoft.com/office/drawing/2014/main" id="{20504A86-BAAF-48AC-8D26-2D4C76957671}"/>
              </a:ext>
            </a:extLst>
          </p:cNvPr>
          <p:cNvSpPr txBox="1"/>
          <p:nvPr/>
        </p:nvSpPr>
        <p:spPr>
          <a:xfrm>
            <a:off x="1371600" y="1796144"/>
            <a:ext cx="10036629" cy="3539430"/>
          </a:xfrm>
          <a:prstGeom prst="rect">
            <a:avLst/>
          </a:prstGeom>
          <a:noFill/>
        </p:spPr>
        <p:txBody>
          <a:bodyPr wrap="square" rtlCol="0">
            <a:spAutoFit/>
          </a:bodyPr>
          <a:lstStyle/>
          <a:p>
            <a:r>
              <a:rPr kumimoji="1" lang="ja-JP" altLang="en-US" sz="2800" dirty="0"/>
              <a:t>大塚家具は、コロナ禍前からデフォルト確率が</a:t>
            </a:r>
            <a:r>
              <a:rPr kumimoji="1" lang="en-US" altLang="ja-JP" sz="2800" dirty="0"/>
              <a:t>30%</a:t>
            </a:r>
            <a:r>
              <a:rPr kumimoji="1" lang="ja-JP" altLang="en-US" sz="2800" dirty="0"/>
              <a:t>近くあり、コロナ後はさらに高い水準となっていることがわかる。</a:t>
            </a:r>
            <a:endParaRPr kumimoji="1" lang="en-US" altLang="ja-JP" sz="2800" dirty="0"/>
          </a:p>
          <a:p>
            <a:endParaRPr kumimoji="1" lang="en-US" altLang="ja-JP" sz="2800" dirty="0"/>
          </a:p>
          <a:p>
            <a:r>
              <a:rPr kumimoji="1" lang="ja-JP" altLang="en-US" sz="2800" dirty="0"/>
              <a:t>コロナ以前から経営状況が悪く、昨年の</a:t>
            </a:r>
            <a:r>
              <a:rPr kumimoji="1" lang="en-US" altLang="ja-JP" sz="2800" dirty="0"/>
              <a:t>12</a:t>
            </a:r>
            <a:r>
              <a:rPr kumimoji="1" lang="ja-JP" altLang="en-US" sz="2800" dirty="0"/>
              <a:t>月にヤマダ電機の子会社となっている。</a:t>
            </a:r>
            <a:r>
              <a:rPr lang="en-US" altLang="ja-JP" sz="2800" dirty="0">
                <a:effectLst/>
                <a:latin typeface="游明朝" panose="02020400000000000000" pitchFamily="18" charset="-128"/>
                <a:cs typeface="Times New Roman" panose="02020603050405020304" pitchFamily="18" charset="0"/>
              </a:rPr>
              <a:t>6/25</a:t>
            </a:r>
            <a:r>
              <a:rPr lang="ja-JP" altLang="en-US" sz="2800" dirty="0">
                <a:effectLst/>
                <a:latin typeface="游明朝" panose="02020400000000000000" pitchFamily="18" charset="-128"/>
                <a:cs typeface="Times New Roman" panose="02020603050405020304" pitchFamily="18" charset="0"/>
              </a:rPr>
              <a:t>にはヤマダ電機社長を会長にしたことで経営の立て直しを図ったが、コロナ禍によって赤字額が膨らみ、東証での上場廃止の猶予期間に指定される程経営難に陥っていることが要因であると考える。</a:t>
            </a:r>
            <a:endParaRPr kumimoji="1" lang="ja-JP" altLang="en-US" sz="2800" dirty="0"/>
          </a:p>
        </p:txBody>
      </p:sp>
    </p:spTree>
    <p:extLst>
      <p:ext uri="{BB962C8B-B14F-4D97-AF65-F5344CB8AC3E}">
        <p14:creationId xmlns:p14="http://schemas.microsoft.com/office/powerpoint/2010/main" val="38803340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6886BC-3C9F-45E2-9FE9-3EC55F14C251}"/>
              </a:ext>
            </a:extLst>
          </p:cNvPr>
          <p:cNvSpPr>
            <a:spLocks noGrp="1"/>
          </p:cNvSpPr>
          <p:nvPr>
            <p:ph type="title"/>
          </p:nvPr>
        </p:nvSpPr>
        <p:spPr>
          <a:xfrm>
            <a:off x="1640156" y="678538"/>
            <a:ext cx="8911687" cy="660404"/>
          </a:xfrm>
        </p:spPr>
        <p:txBody>
          <a:bodyPr/>
          <a:lstStyle/>
          <a:p>
            <a:r>
              <a:rPr kumimoji="1" lang="en-US" altLang="ja-JP" dirty="0"/>
              <a:t>2</a:t>
            </a:r>
            <a:r>
              <a:rPr kumimoji="1" lang="ja-JP" altLang="en-US" dirty="0"/>
              <a:t>．同業他社間比較での考察</a:t>
            </a:r>
            <a:r>
              <a:rPr kumimoji="1" lang="en-US" altLang="ja-JP" dirty="0"/>
              <a:t>(</a:t>
            </a:r>
            <a:r>
              <a:rPr kumimoji="1" lang="ja-JP" altLang="en-US" dirty="0"/>
              <a:t>定性</a:t>
            </a:r>
            <a:r>
              <a:rPr kumimoji="1" lang="en-US" altLang="ja-JP" dirty="0"/>
              <a:t>)</a:t>
            </a:r>
            <a:endParaRPr kumimoji="1" lang="ja-JP" altLang="en-US" dirty="0"/>
          </a:p>
        </p:txBody>
      </p:sp>
      <p:graphicFrame>
        <p:nvGraphicFramePr>
          <p:cNvPr id="5" name="表 5">
            <a:extLst>
              <a:ext uri="{FF2B5EF4-FFF2-40B4-BE49-F238E27FC236}">
                <a16:creationId xmlns:a16="http://schemas.microsoft.com/office/drawing/2014/main" id="{5293799C-60CA-4F6A-824E-B4B14C350CC9}"/>
              </a:ext>
            </a:extLst>
          </p:cNvPr>
          <p:cNvGraphicFramePr>
            <a:graphicFrameLocks noGrp="1"/>
          </p:cNvGraphicFramePr>
          <p:nvPr/>
        </p:nvGraphicFramePr>
        <p:xfrm>
          <a:off x="1534886" y="1649832"/>
          <a:ext cx="8952500" cy="4032511"/>
        </p:xfrm>
        <a:graphic>
          <a:graphicData uri="http://schemas.openxmlformats.org/drawingml/2006/table">
            <a:tbl>
              <a:tblPr>
                <a:tableStyleId>{5C22544A-7EE6-4342-B048-85BDC9FD1C3A}</a:tableStyleId>
              </a:tblPr>
              <a:tblGrid>
                <a:gridCol w="1643743">
                  <a:extLst>
                    <a:ext uri="{9D8B030D-6E8A-4147-A177-3AD203B41FA5}">
                      <a16:colId xmlns:a16="http://schemas.microsoft.com/office/drawing/2014/main" val="2451284626"/>
                    </a:ext>
                  </a:extLst>
                </a:gridCol>
                <a:gridCol w="7308757">
                  <a:extLst>
                    <a:ext uri="{9D8B030D-6E8A-4147-A177-3AD203B41FA5}">
                      <a16:colId xmlns:a16="http://schemas.microsoft.com/office/drawing/2014/main" val="3904905647"/>
                    </a:ext>
                  </a:extLst>
                </a:gridCol>
              </a:tblGrid>
              <a:tr h="699103">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800" dirty="0"/>
                        <a:t>コロナ禍前後での</a:t>
                      </a:r>
                      <a:r>
                        <a:rPr kumimoji="1" lang="en-US" altLang="ja-JP" sz="2800" dirty="0"/>
                        <a:t>2</a:t>
                      </a:r>
                      <a:r>
                        <a:rPr kumimoji="1" lang="ja-JP" altLang="en-US" sz="2800" dirty="0"/>
                        <a:t>社の出来事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5542875"/>
                  </a:ext>
                </a:extLst>
              </a:tr>
              <a:tr h="2212180">
                <a:tc>
                  <a:txBody>
                    <a:bodyPr/>
                    <a:lstStyle/>
                    <a:p>
                      <a:r>
                        <a:rPr kumimoji="1" lang="ja-JP" altLang="en-US" sz="2800" dirty="0"/>
                        <a:t>ニトリ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dirty="0"/>
                        <a:t>・</a:t>
                      </a:r>
                      <a:r>
                        <a:rPr kumimoji="1" lang="en-US" altLang="ja-JP" sz="2400" dirty="0"/>
                        <a:t>2020</a:t>
                      </a:r>
                      <a:r>
                        <a:rPr kumimoji="1" lang="ja-JP" altLang="en-US" sz="2400" dirty="0"/>
                        <a:t>年秋ブロックチェーンを使った新システムの導入によって物流での事業拡大、さらにはアマゾンのような物流のプラットフォームを築く</a:t>
                      </a:r>
                      <a:endParaRPr kumimoji="1" lang="en-US" altLang="ja-JP" sz="2400" dirty="0"/>
                    </a:p>
                    <a:p>
                      <a:r>
                        <a:rPr kumimoji="1" lang="ja-JP" altLang="en-US" sz="2400" dirty="0"/>
                        <a:t>・コロナ禍によって、在宅勤務をする人が増え、家具の販売が増えた。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4048830"/>
                  </a:ext>
                </a:extLst>
              </a:tr>
              <a:tr h="1121228">
                <a:tc>
                  <a:txBody>
                    <a:bodyPr/>
                    <a:lstStyle/>
                    <a:p>
                      <a:r>
                        <a:rPr kumimoji="1" lang="ja-JP" altLang="en-US" sz="2800" dirty="0"/>
                        <a:t>大塚家具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dirty="0"/>
                        <a:t>・大塚家具会長にヤマダ電機社長が就任</a:t>
                      </a:r>
                      <a:endParaRPr kumimoji="1" lang="en-US" altLang="ja-JP"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0951100"/>
                  </a:ext>
                </a:extLst>
              </a:tr>
            </a:tbl>
          </a:graphicData>
        </a:graphic>
      </p:graphicFrame>
    </p:spTree>
    <p:extLst>
      <p:ext uri="{BB962C8B-B14F-4D97-AF65-F5344CB8AC3E}">
        <p14:creationId xmlns:p14="http://schemas.microsoft.com/office/powerpoint/2010/main" val="9931061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CB1EFD-B281-4264-A23D-E66608D9EB2A}"/>
              </a:ext>
            </a:extLst>
          </p:cNvPr>
          <p:cNvSpPr>
            <a:spLocks noGrp="1"/>
          </p:cNvSpPr>
          <p:nvPr>
            <p:ph type="title"/>
          </p:nvPr>
        </p:nvSpPr>
        <p:spPr>
          <a:xfrm>
            <a:off x="1640156" y="613224"/>
            <a:ext cx="8911687" cy="703947"/>
          </a:xfrm>
        </p:spPr>
        <p:txBody>
          <a:bodyPr/>
          <a:lstStyle/>
          <a:p>
            <a:r>
              <a:rPr kumimoji="1" lang="en-US" altLang="ja-JP" dirty="0"/>
              <a:t>2</a:t>
            </a:r>
            <a:r>
              <a:rPr kumimoji="1" lang="ja-JP" altLang="en-US" dirty="0"/>
              <a:t>．同業他社間比較での考察</a:t>
            </a:r>
            <a:r>
              <a:rPr kumimoji="1" lang="en-US" altLang="ja-JP" dirty="0"/>
              <a:t>(</a:t>
            </a:r>
            <a:r>
              <a:rPr kumimoji="1" lang="ja-JP" altLang="en-US" dirty="0"/>
              <a:t>定量</a:t>
            </a:r>
            <a:r>
              <a:rPr kumimoji="1" lang="en-US" altLang="ja-JP" dirty="0"/>
              <a:t>)</a:t>
            </a:r>
            <a:endParaRPr kumimoji="1" lang="ja-JP" altLang="en-US" dirty="0"/>
          </a:p>
        </p:txBody>
      </p:sp>
      <p:graphicFrame>
        <p:nvGraphicFramePr>
          <p:cNvPr id="6" name="表 4">
            <a:extLst>
              <a:ext uri="{FF2B5EF4-FFF2-40B4-BE49-F238E27FC236}">
                <a16:creationId xmlns:a16="http://schemas.microsoft.com/office/drawing/2014/main" id="{6BDA964C-6A5E-420F-8969-503156631CDF}"/>
              </a:ext>
            </a:extLst>
          </p:cNvPr>
          <p:cNvGraphicFramePr>
            <a:graphicFrameLocks noGrp="1"/>
          </p:cNvGraphicFramePr>
          <p:nvPr/>
        </p:nvGraphicFramePr>
        <p:xfrm>
          <a:off x="1360714" y="1325641"/>
          <a:ext cx="10167256" cy="4496156"/>
        </p:xfrm>
        <a:graphic>
          <a:graphicData uri="http://schemas.openxmlformats.org/drawingml/2006/table">
            <a:tbl>
              <a:tblPr>
                <a:tableStyleId>{5C22544A-7EE6-4342-B048-85BDC9FD1C3A}</a:tableStyleId>
              </a:tblPr>
              <a:tblGrid>
                <a:gridCol w="2676350">
                  <a:extLst>
                    <a:ext uri="{9D8B030D-6E8A-4147-A177-3AD203B41FA5}">
                      <a16:colId xmlns:a16="http://schemas.microsoft.com/office/drawing/2014/main" val="3866530731"/>
                    </a:ext>
                  </a:extLst>
                </a:gridCol>
                <a:gridCol w="3745453">
                  <a:extLst>
                    <a:ext uri="{9D8B030D-6E8A-4147-A177-3AD203B41FA5}">
                      <a16:colId xmlns:a16="http://schemas.microsoft.com/office/drawing/2014/main" val="4208812966"/>
                    </a:ext>
                  </a:extLst>
                </a:gridCol>
                <a:gridCol w="3745453">
                  <a:extLst>
                    <a:ext uri="{9D8B030D-6E8A-4147-A177-3AD203B41FA5}">
                      <a16:colId xmlns:a16="http://schemas.microsoft.com/office/drawing/2014/main" val="3432915691"/>
                    </a:ext>
                  </a:extLst>
                </a:gridCol>
              </a:tblGrid>
              <a:tr h="830758">
                <a:tc>
                  <a:txBody>
                    <a:bodyPr/>
                    <a:lstStyle/>
                    <a:p>
                      <a:pPr algn="l"/>
                      <a:r>
                        <a:rPr kumimoji="1" lang="en-US" altLang="ja-JP" sz="2800" dirty="0"/>
                        <a:t>B/S</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800" dirty="0"/>
                        <a:t>ニトリ</a:t>
                      </a:r>
                      <a:r>
                        <a:rPr kumimoji="1" lang="en-US" altLang="ja-JP" sz="2800" dirty="0"/>
                        <a:t>(2020/5/20)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800" dirty="0"/>
                        <a:t>大塚家具</a:t>
                      </a:r>
                      <a:r>
                        <a:rPr kumimoji="1" lang="en-US" altLang="ja-JP" sz="2800" dirty="0"/>
                        <a:t>(2020/4/30)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6814509"/>
                  </a:ext>
                </a:extLst>
              </a:tr>
              <a:tr h="9081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dirty="0"/>
                        <a:t>流動比率</a:t>
                      </a:r>
                    </a:p>
                    <a:p>
                      <a:pPr algn="l"/>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2800" dirty="0"/>
                        <a:t>318.99%</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2800" dirty="0"/>
                        <a:t>235.92%</a:t>
                      </a:r>
                    </a:p>
                    <a:p>
                      <a:pPr algn="l"/>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2839514"/>
                  </a:ext>
                </a:extLst>
              </a:tr>
              <a:tr h="9081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dirty="0"/>
                        <a:t>長期固定適合率</a:t>
                      </a:r>
                    </a:p>
                    <a:p>
                      <a:pPr algn="l"/>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2800" dirty="0"/>
                        <a:t>68.37%</a:t>
                      </a:r>
                    </a:p>
                    <a:p>
                      <a:pPr algn="l"/>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2800" dirty="0"/>
                        <a:t>37.12%</a:t>
                      </a:r>
                    </a:p>
                    <a:p>
                      <a:pPr algn="l"/>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9339676"/>
                  </a:ext>
                </a:extLst>
              </a:tr>
              <a:tr h="9081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dirty="0"/>
                        <a:t>負債比率</a:t>
                      </a:r>
                    </a:p>
                    <a:p>
                      <a:pPr algn="l"/>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2800" dirty="0"/>
                        <a:t>19.11%</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2800" dirty="0"/>
                        <a:t>58.08%</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2883327"/>
                  </a:ext>
                </a:extLst>
              </a:tr>
              <a:tr h="830758">
                <a:tc>
                  <a:txBody>
                    <a:bodyPr/>
                    <a:lstStyle/>
                    <a:p>
                      <a:pPr algn="l"/>
                      <a:r>
                        <a:rPr kumimoji="1" lang="ja-JP" altLang="en-US" sz="2800" dirty="0"/>
                        <a:t>自己資本比率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2800" dirty="0"/>
                        <a:t>83.96%</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2800" dirty="0"/>
                        <a:t>63.42%</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8651192"/>
                  </a:ext>
                </a:extLst>
              </a:tr>
            </a:tbl>
          </a:graphicData>
        </a:graphic>
      </p:graphicFrame>
    </p:spTree>
    <p:extLst>
      <p:ext uri="{BB962C8B-B14F-4D97-AF65-F5344CB8AC3E}">
        <p14:creationId xmlns:p14="http://schemas.microsoft.com/office/powerpoint/2010/main" val="15120710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7BF2F4-8240-4DC8-9AFB-513CC4711DAD}"/>
              </a:ext>
            </a:extLst>
          </p:cNvPr>
          <p:cNvSpPr>
            <a:spLocks noGrp="1"/>
          </p:cNvSpPr>
          <p:nvPr>
            <p:ph type="title"/>
          </p:nvPr>
        </p:nvSpPr>
        <p:spPr>
          <a:xfrm>
            <a:off x="2592924" y="624110"/>
            <a:ext cx="8911687" cy="769261"/>
          </a:xfrm>
        </p:spPr>
        <p:txBody>
          <a:bodyPr/>
          <a:lstStyle/>
          <a:p>
            <a:r>
              <a:rPr kumimoji="1" lang="en-US" altLang="ja-JP" dirty="0"/>
              <a:t>2</a:t>
            </a:r>
            <a:r>
              <a:rPr kumimoji="1" lang="ja-JP" altLang="en-US" dirty="0"/>
              <a:t>．同業他社間比較での考察</a:t>
            </a:r>
          </a:p>
        </p:txBody>
      </p:sp>
      <p:sp>
        <p:nvSpPr>
          <p:cNvPr id="4" name="テキスト ボックス 3">
            <a:extLst>
              <a:ext uri="{FF2B5EF4-FFF2-40B4-BE49-F238E27FC236}">
                <a16:creationId xmlns:a16="http://schemas.microsoft.com/office/drawing/2014/main" id="{33FD2480-C5D9-4CDF-8F9E-A521CFE4D843}"/>
              </a:ext>
            </a:extLst>
          </p:cNvPr>
          <p:cNvSpPr txBox="1"/>
          <p:nvPr/>
        </p:nvSpPr>
        <p:spPr>
          <a:xfrm>
            <a:off x="1262743" y="1698171"/>
            <a:ext cx="10439400" cy="3970318"/>
          </a:xfrm>
          <a:prstGeom prst="rect">
            <a:avLst/>
          </a:prstGeom>
          <a:noFill/>
        </p:spPr>
        <p:txBody>
          <a:bodyPr wrap="square" rtlCol="0">
            <a:spAutoFit/>
          </a:bodyPr>
          <a:lstStyle/>
          <a:p>
            <a:r>
              <a:rPr kumimoji="1" lang="ja-JP" altLang="en-US" sz="2800" dirty="0"/>
              <a:t>定性的な情報から、ニトリはコロナ禍でも新たな需要から売上を伸ばし、さらに新システム導入など事業の拡大を続けていることでコロナ禍による影響を受けなかったことがわかる。</a:t>
            </a:r>
            <a:endParaRPr kumimoji="1" lang="en-US" altLang="ja-JP" sz="2800" dirty="0"/>
          </a:p>
          <a:p>
            <a:r>
              <a:rPr kumimoji="1" lang="ja-JP" altLang="en-US" sz="2800" dirty="0"/>
              <a:t>一方で大塚家具は、会長を変えるほど経営状況が悪く、それがデフォルト確率に影響したのではないかと考える。</a:t>
            </a:r>
            <a:endParaRPr kumimoji="1" lang="en-US" altLang="ja-JP" sz="2800" dirty="0"/>
          </a:p>
          <a:p>
            <a:endParaRPr kumimoji="1" lang="en-US" altLang="ja-JP" sz="2800" dirty="0"/>
          </a:p>
          <a:p>
            <a:r>
              <a:rPr kumimoji="1" lang="ja-JP" altLang="en-US" sz="2800" dirty="0"/>
              <a:t>財務諸表の結果から、両社とも望ましい水準を満たしていると言える。そのためこの</a:t>
            </a:r>
            <a:r>
              <a:rPr kumimoji="1" lang="en-US" altLang="ja-JP" sz="2800" dirty="0"/>
              <a:t>2</a:t>
            </a:r>
            <a:r>
              <a:rPr kumimoji="1" lang="ja-JP" altLang="en-US" sz="2800" dirty="0"/>
              <a:t>社において、デフォルト確率の違いと財務諸表の安全性は関係がなかったことがわかる。</a:t>
            </a:r>
          </a:p>
        </p:txBody>
      </p:sp>
    </p:spTree>
    <p:extLst>
      <p:ext uri="{BB962C8B-B14F-4D97-AF65-F5344CB8AC3E}">
        <p14:creationId xmlns:p14="http://schemas.microsoft.com/office/powerpoint/2010/main" val="8408335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a:extLst>
              <a:ext uri="{FF2B5EF4-FFF2-40B4-BE49-F238E27FC236}">
                <a16:creationId xmlns:a16="http://schemas.microsoft.com/office/drawing/2014/main" id="{2BC3DD71-839B-4985-9783-AC94428F9B7C}"/>
              </a:ext>
            </a:extLst>
          </p:cNvPr>
          <p:cNvGraphicFramePr>
            <a:graphicFrameLocks/>
          </p:cNvGraphicFramePr>
          <p:nvPr/>
        </p:nvGraphicFramePr>
        <p:xfrm>
          <a:off x="1441035" y="1504039"/>
          <a:ext cx="10065165" cy="4991107"/>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a:extLst>
              <a:ext uri="{FF2B5EF4-FFF2-40B4-BE49-F238E27FC236}">
                <a16:creationId xmlns:a16="http://schemas.microsoft.com/office/drawing/2014/main" id="{752F9210-1919-4BE1-9746-36E359238BF4}"/>
              </a:ext>
            </a:extLst>
          </p:cNvPr>
          <p:cNvSpPr>
            <a:spLocks noGrp="1"/>
          </p:cNvSpPr>
          <p:nvPr>
            <p:ph type="title"/>
          </p:nvPr>
        </p:nvSpPr>
        <p:spPr>
          <a:xfrm>
            <a:off x="1874467" y="362853"/>
            <a:ext cx="8911687" cy="714833"/>
          </a:xfrm>
        </p:spPr>
        <p:txBody>
          <a:bodyPr>
            <a:normAutofit/>
          </a:bodyPr>
          <a:lstStyle/>
          <a:p>
            <a:r>
              <a:rPr kumimoji="1" lang="ja-JP" altLang="en-US" dirty="0"/>
              <a:t>自動車会社</a:t>
            </a:r>
          </a:p>
        </p:txBody>
      </p:sp>
      <p:sp>
        <p:nvSpPr>
          <p:cNvPr id="4" name="テキスト ボックス 3">
            <a:extLst>
              <a:ext uri="{FF2B5EF4-FFF2-40B4-BE49-F238E27FC236}">
                <a16:creationId xmlns:a16="http://schemas.microsoft.com/office/drawing/2014/main" id="{D38A48E6-B38C-4170-997A-F3FE607F0E6D}"/>
              </a:ext>
            </a:extLst>
          </p:cNvPr>
          <p:cNvSpPr txBox="1"/>
          <p:nvPr/>
        </p:nvSpPr>
        <p:spPr>
          <a:xfrm>
            <a:off x="1807029" y="1077686"/>
            <a:ext cx="7239000" cy="584775"/>
          </a:xfrm>
          <a:prstGeom prst="rect">
            <a:avLst/>
          </a:prstGeom>
          <a:noFill/>
        </p:spPr>
        <p:txBody>
          <a:bodyPr wrap="square" rtlCol="0">
            <a:spAutoFit/>
          </a:bodyPr>
          <a:lstStyle/>
          <a:p>
            <a:r>
              <a:rPr kumimoji="1" lang="en-US" altLang="ja-JP" sz="3200" dirty="0"/>
              <a:t>1.</a:t>
            </a:r>
            <a:r>
              <a:rPr kumimoji="1" lang="ja-JP" altLang="en-US" sz="3200" dirty="0"/>
              <a:t>時系列での考察</a:t>
            </a:r>
            <a:r>
              <a:rPr kumimoji="1" lang="en-US" altLang="ja-JP" sz="3200" dirty="0"/>
              <a:t>(</a:t>
            </a:r>
            <a:r>
              <a:rPr kumimoji="1" lang="ja-JP" altLang="en-US" sz="3200" dirty="0"/>
              <a:t>定性</a:t>
            </a:r>
            <a:r>
              <a:rPr kumimoji="1" lang="en-US" altLang="ja-JP" sz="3200" dirty="0"/>
              <a:t>)</a:t>
            </a:r>
            <a:endParaRPr kumimoji="1" lang="ja-JP" altLang="en-US" sz="3200" dirty="0"/>
          </a:p>
        </p:txBody>
      </p:sp>
      <p:sp>
        <p:nvSpPr>
          <p:cNvPr id="6" name="吹き出し: 角を丸めた四角形 5">
            <a:extLst>
              <a:ext uri="{FF2B5EF4-FFF2-40B4-BE49-F238E27FC236}">
                <a16:creationId xmlns:a16="http://schemas.microsoft.com/office/drawing/2014/main" id="{6FFF5729-E587-492D-8A9F-A3747777BF06}"/>
              </a:ext>
            </a:extLst>
          </p:cNvPr>
          <p:cNvSpPr/>
          <p:nvPr/>
        </p:nvSpPr>
        <p:spPr>
          <a:xfrm>
            <a:off x="4403539" y="5069112"/>
            <a:ext cx="1926771" cy="921662"/>
          </a:xfrm>
          <a:prstGeom prst="wedgeRoundRectCallout">
            <a:avLst>
              <a:gd name="adj1" fmla="val -43997"/>
              <a:gd name="adj2" fmla="val -94587"/>
              <a:gd name="adj3" fmla="val 16667"/>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800" dirty="0">
                <a:effectLst/>
                <a:latin typeface="游明朝" panose="02020400000000000000" pitchFamily="18" charset="-128"/>
                <a:cs typeface="Times New Roman" panose="02020603050405020304" pitchFamily="18" charset="0"/>
              </a:rPr>
              <a:t>3/11</a:t>
            </a:r>
            <a:r>
              <a:rPr lang="ja-JP" altLang="ja-JP" sz="1800" dirty="0">
                <a:effectLst/>
                <a:ea typeface="游明朝" panose="02020400000000000000" pitchFamily="18" charset="-128"/>
                <a:cs typeface="Times New Roman" panose="02020603050405020304" pitchFamily="18" charset="0"/>
              </a:rPr>
              <a:t>トヨタ、春季交渉７年賃上げ縮小</a:t>
            </a:r>
            <a:endParaRPr kumimoji="1" lang="ja-JP" altLang="en-US" dirty="0"/>
          </a:p>
        </p:txBody>
      </p:sp>
      <p:sp>
        <p:nvSpPr>
          <p:cNvPr id="7" name="吹き出し: 角を丸めた四角形 6">
            <a:extLst>
              <a:ext uri="{FF2B5EF4-FFF2-40B4-BE49-F238E27FC236}">
                <a16:creationId xmlns:a16="http://schemas.microsoft.com/office/drawing/2014/main" id="{CC496E3E-17E7-4408-9B3C-E665DD9B15BC}"/>
              </a:ext>
            </a:extLst>
          </p:cNvPr>
          <p:cNvSpPr/>
          <p:nvPr/>
        </p:nvSpPr>
        <p:spPr>
          <a:xfrm>
            <a:off x="5121728" y="1990560"/>
            <a:ext cx="1948543" cy="729342"/>
          </a:xfrm>
          <a:prstGeom prst="wedgeRoundRectCallout">
            <a:avLst>
              <a:gd name="adj1" fmla="val -28653"/>
              <a:gd name="adj2" fmla="val 96829"/>
              <a:gd name="adj3" fmla="val 16667"/>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800" dirty="0">
                <a:effectLst/>
                <a:latin typeface="游明朝" panose="02020400000000000000" pitchFamily="18" charset="-128"/>
                <a:cs typeface="Times New Roman" panose="02020603050405020304" pitchFamily="18" charset="0"/>
              </a:rPr>
              <a:t>4/8</a:t>
            </a:r>
            <a:r>
              <a:rPr lang="ja-JP" altLang="ja-JP" sz="1800" dirty="0">
                <a:effectLst/>
                <a:ea typeface="游明朝" panose="02020400000000000000" pitchFamily="18" charset="-128"/>
                <a:cs typeface="Times New Roman" panose="02020603050405020304" pitchFamily="18" charset="0"/>
              </a:rPr>
              <a:t>日産、米で１万人一時解雇</a:t>
            </a:r>
            <a:endParaRPr kumimoji="1" lang="ja-JP" altLang="en-US" dirty="0"/>
          </a:p>
        </p:txBody>
      </p:sp>
      <p:sp>
        <p:nvSpPr>
          <p:cNvPr id="8" name="吹き出し: 角を丸めた四角形 7">
            <a:extLst>
              <a:ext uri="{FF2B5EF4-FFF2-40B4-BE49-F238E27FC236}">
                <a16:creationId xmlns:a16="http://schemas.microsoft.com/office/drawing/2014/main" id="{1E596F5F-9CE6-4773-ACD0-234BBC92C95A}"/>
              </a:ext>
            </a:extLst>
          </p:cNvPr>
          <p:cNvSpPr/>
          <p:nvPr/>
        </p:nvSpPr>
        <p:spPr>
          <a:xfrm>
            <a:off x="9350829" y="4646388"/>
            <a:ext cx="1989962" cy="685801"/>
          </a:xfrm>
          <a:prstGeom prst="wedgeRoundRectCallout">
            <a:avLst>
              <a:gd name="adj1" fmla="val -73896"/>
              <a:gd name="adj2" fmla="val 57484"/>
              <a:gd name="adj3" fmla="val 16667"/>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7/1</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トヨタ、世界の全工場再稼働。</a:t>
            </a:r>
          </a:p>
        </p:txBody>
      </p:sp>
      <p:sp>
        <p:nvSpPr>
          <p:cNvPr id="9" name="吹き出し: 角を丸めた四角形 8">
            <a:extLst>
              <a:ext uri="{FF2B5EF4-FFF2-40B4-BE49-F238E27FC236}">
                <a16:creationId xmlns:a16="http://schemas.microsoft.com/office/drawing/2014/main" id="{36051E7A-264C-4564-A4D3-FD74048BE6FD}"/>
              </a:ext>
            </a:extLst>
          </p:cNvPr>
          <p:cNvSpPr/>
          <p:nvPr/>
        </p:nvSpPr>
        <p:spPr>
          <a:xfrm>
            <a:off x="1874467" y="4015016"/>
            <a:ext cx="1891988" cy="631372"/>
          </a:xfrm>
          <a:prstGeom prst="wedgeRoundRectCallout">
            <a:avLst>
              <a:gd name="adj1" fmla="val 11962"/>
              <a:gd name="adj2" fmla="val 115948"/>
              <a:gd name="adj3" fmla="val 16667"/>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2/4</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トヨタ</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ホンダ操業延期。</a:t>
            </a:r>
          </a:p>
        </p:txBody>
      </p:sp>
    </p:spTree>
    <p:extLst>
      <p:ext uri="{BB962C8B-B14F-4D97-AF65-F5344CB8AC3E}">
        <p14:creationId xmlns:p14="http://schemas.microsoft.com/office/powerpoint/2010/main" val="14919991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46B6DB-C44F-436A-AE97-9F26874EBC8E}"/>
              </a:ext>
            </a:extLst>
          </p:cNvPr>
          <p:cNvSpPr>
            <a:spLocks noGrp="1"/>
          </p:cNvSpPr>
          <p:nvPr>
            <p:ph type="title"/>
          </p:nvPr>
        </p:nvSpPr>
        <p:spPr>
          <a:xfrm>
            <a:off x="1640156" y="645882"/>
            <a:ext cx="8911687" cy="714833"/>
          </a:xfrm>
        </p:spPr>
        <p:txBody>
          <a:bodyPr/>
          <a:lstStyle/>
          <a:p>
            <a:r>
              <a:rPr kumimoji="1" lang="en-US" altLang="ja-JP" dirty="0"/>
              <a:t>1.</a:t>
            </a:r>
            <a:r>
              <a:rPr kumimoji="1" lang="ja-JP" altLang="en-US" dirty="0"/>
              <a:t>時系列での考察</a:t>
            </a:r>
            <a:r>
              <a:rPr kumimoji="1" lang="en-US" altLang="ja-JP" dirty="0"/>
              <a:t>(</a:t>
            </a:r>
            <a:r>
              <a:rPr kumimoji="1" lang="ja-JP" altLang="en-US" dirty="0"/>
              <a:t>定性</a:t>
            </a:r>
            <a:r>
              <a:rPr kumimoji="1" lang="en-US" altLang="ja-JP" dirty="0"/>
              <a:t>)</a:t>
            </a:r>
            <a:endParaRPr kumimoji="1" lang="ja-JP" altLang="en-US" dirty="0"/>
          </a:p>
        </p:txBody>
      </p:sp>
      <p:sp>
        <p:nvSpPr>
          <p:cNvPr id="3" name="テキスト ボックス 2">
            <a:extLst>
              <a:ext uri="{FF2B5EF4-FFF2-40B4-BE49-F238E27FC236}">
                <a16:creationId xmlns:a16="http://schemas.microsoft.com/office/drawing/2014/main" id="{37831E89-E3B4-48D9-AC82-080FC4DBF7D2}"/>
              </a:ext>
            </a:extLst>
          </p:cNvPr>
          <p:cNvSpPr txBox="1"/>
          <p:nvPr/>
        </p:nvSpPr>
        <p:spPr>
          <a:xfrm>
            <a:off x="1066801" y="2002971"/>
            <a:ext cx="10265228" cy="3108543"/>
          </a:xfrm>
          <a:prstGeom prst="rect">
            <a:avLst/>
          </a:prstGeom>
          <a:noFill/>
        </p:spPr>
        <p:txBody>
          <a:bodyPr wrap="square" rtlCol="0">
            <a:spAutoFit/>
          </a:bodyPr>
          <a:lstStyle/>
          <a:p>
            <a:r>
              <a:rPr kumimoji="1" lang="en-US" altLang="ja-JP" sz="2800" dirty="0">
                <a:latin typeface="+mn-ea"/>
              </a:rPr>
              <a:t>2/7</a:t>
            </a:r>
            <a:r>
              <a:rPr kumimoji="1" lang="ja-JP" altLang="en-US" sz="2800" dirty="0">
                <a:latin typeface="+mn-ea"/>
              </a:rPr>
              <a:t>の「</a:t>
            </a:r>
            <a:r>
              <a:rPr lang="ja-JP" altLang="ja-JP" sz="2800" kern="100" dirty="0">
                <a:effectLst/>
                <a:latin typeface="+mn-ea"/>
                <a:cs typeface="Times New Roman" panose="02020603050405020304" pitchFamily="18" charset="0"/>
              </a:rPr>
              <a:t>トヨタ</a:t>
            </a:r>
            <a:r>
              <a:rPr lang="ja-JP" altLang="en-US" sz="2800" kern="100" dirty="0">
                <a:effectLst/>
                <a:latin typeface="+mn-ea"/>
                <a:cs typeface="Times New Roman" panose="02020603050405020304" pitchFamily="18" charset="0"/>
              </a:rPr>
              <a:t>、</a:t>
            </a:r>
            <a:r>
              <a:rPr lang="ja-JP" altLang="ja-JP" sz="2800" kern="100" dirty="0">
                <a:effectLst/>
                <a:latin typeface="+mn-ea"/>
                <a:cs typeface="Times New Roman" panose="02020603050405020304" pitchFamily="18" charset="0"/>
              </a:rPr>
              <a:t>ホンダ操業延期。</a:t>
            </a:r>
            <a:r>
              <a:rPr lang="ja-JP" altLang="en-US" sz="2800" kern="100" dirty="0">
                <a:effectLst/>
                <a:latin typeface="+mn-ea"/>
                <a:cs typeface="Times New Roman" panose="02020603050405020304" pitchFamily="18" charset="0"/>
              </a:rPr>
              <a:t>」以降、世界各地の工場で操業停止が起こった。その同時期にデフォルト確率が上がっている。そして</a:t>
            </a:r>
            <a:r>
              <a:rPr lang="en-US" altLang="ja-JP" sz="2800" kern="100" dirty="0">
                <a:effectLst/>
                <a:latin typeface="+mn-ea"/>
                <a:cs typeface="Times New Roman" panose="02020603050405020304" pitchFamily="18" charset="0"/>
              </a:rPr>
              <a:t>7/1</a:t>
            </a:r>
            <a:r>
              <a:rPr lang="ja-JP" altLang="en-US" sz="2800" kern="100" dirty="0">
                <a:effectLst/>
                <a:latin typeface="+mn-ea"/>
                <a:cs typeface="Times New Roman" panose="02020603050405020304" pitchFamily="18" charset="0"/>
              </a:rPr>
              <a:t>のトヨタ自動車が世界の工場を稼働させた報道以降、トヨタ及びホンダのデフォルト確率は下振れている。</a:t>
            </a:r>
            <a:endParaRPr lang="en-US" altLang="ja-JP" sz="2800" kern="100" dirty="0">
              <a:effectLst/>
              <a:latin typeface="+mn-ea"/>
              <a:cs typeface="Times New Roman" panose="02020603050405020304" pitchFamily="18" charset="0"/>
            </a:endParaRPr>
          </a:p>
          <a:p>
            <a:endParaRPr lang="en-US" altLang="ja-JP" sz="2800" kern="100" dirty="0">
              <a:effectLst/>
              <a:latin typeface="+mn-ea"/>
              <a:cs typeface="Times New Roman" panose="02020603050405020304" pitchFamily="18" charset="0"/>
            </a:endParaRPr>
          </a:p>
          <a:p>
            <a:r>
              <a:rPr lang="ja-JP" altLang="en-US" sz="2800" kern="100" dirty="0">
                <a:effectLst/>
                <a:latin typeface="+mn-ea"/>
                <a:cs typeface="Times New Roman" panose="02020603050405020304" pitchFamily="18" charset="0"/>
              </a:rPr>
              <a:t>生産活動の縮小がデフォルト確率に影響しているのではないかと考える。</a:t>
            </a:r>
            <a:endParaRPr lang="en-US" altLang="ja-JP" sz="28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23962663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9FCA01-B6A4-43FD-8F00-55308D7004C9}"/>
              </a:ext>
            </a:extLst>
          </p:cNvPr>
          <p:cNvSpPr>
            <a:spLocks noGrp="1"/>
          </p:cNvSpPr>
          <p:nvPr>
            <p:ph type="title"/>
          </p:nvPr>
        </p:nvSpPr>
        <p:spPr>
          <a:xfrm>
            <a:off x="2592924" y="624110"/>
            <a:ext cx="8911687" cy="791033"/>
          </a:xfrm>
        </p:spPr>
        <p:txBody>
          <a:bodyPr/>
          <a:lstStyle/>
          <a:p>
            <a:r>
              <a:rPr lang="en-US" altLang="ja-JP" dirty="0"/>
              <a:t>1.</a:t>
            </a:r>
            <a:r>
              <a:rPr lang="ja-JP" altLang="en-US" dirty="0"/>
              <a:t>時系列での考察</a:t>
            </a:r>
            <a:r>
              <a:rPr lang="en-US" altLang="ja-JP" dirty="0"/>
              <a:t>(</a:t>
            </a:r>
            <a:r>
              <a:rPr lang="ja-JP" altLang="en-US" dirty="0"/>
              <a:t>定量</a:t>
            </a:r>
            <a:r>
              <a:rPr lang="en-US" altLang="ja-JP" dirty="0"/>
              <a:t>)</a:t>
            </a:r>
            <a:endParaRPr kumimoji="1" lang="ja-JP" altLang="en-US" dirty="0"/>
          </a:p>
        </p:txBody>
      </p:sp>
      <p:graphicFrame>
        <p:nvGraphicFramePr>
          <p:cNvPr id="3" name="グラフ 2">
            <a:extLst>
              <a:ext uri="{FF2B5EF4-FFF2-40B4-BE49-F238E27FC236}">
                <a16:creationId xmlns:a16="http://schemas.microsoft.com/office/drawing/2014/main" id="{DFAD6907-A416-430C-B80A-B642171440AF}"/>
              </a:ext>
            </a:extLst>
          </p:cNvPr>
          <p:cNvGraphicFramePr>
            <a:graphicFrameLocks/>
          </p:cNvGraphicFramePr>
          <p:nvPr/>
        </p:nvGraphicFramePr>
        <p:xfrm>
          <a:off x="1600200" y="1720423"/>
          <a:ext cx="9775371" cy="4865434"/>
        </p:xfrm>
        <a:graphic>
          <a:graphicData uri="http://schemas.openxmlformats.org/drawingml/2006/chart">
            <c:chart xmlns:c="http://schemas.openxmlformats.org/drawingml/2006/chart" xmlns:r="http://schemas.openxmlformats.org/officeDocument/2006/relationships" r:id="rId2"/>
          </a:graphicData>
        </a:graphic>
      </p:graphicFrame>
      <p:sp>
        <p:nvSpPr>
          <p:cNvPr id="5" name="吹き出し: 角を丸めた四角形 4">
            <a:extLst>
              <a:ext uri="{FF2B5EF4-FFF2-40B4-BE49-F238E27FC236}">
                <a16:creationId xmlns:a16="http://schemas.microsoft.com/office/drawing/2014/main" id="{8A25E117-6794-45C4-9E76-276405BD4CF7}"/>
              </a:ext>
            </a:extLst>
          </p:cNvPr>
          <p:cNvSpPr/>
          <p:nvPr/>
        </p:nvSpPr>
        <p:spPr>
          <a:xfrm>
            <a:off x="9769929" y="4603297"/>
            <a:ext cx="1643742" cy="684892"/>
          </a:xfrm>
          <a:prstGeom prst="wedgeRoundRectCallout">
            <a:avLst>
              <a:gd name="adj1" fmla="val -20833"/>
              <a:gd name="adj2" fmla="val 9905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800" dirty="0">
                <a:effectLst/>
                <a:latin typeface="游明朝" panose="02020400000000000000" pitchFamily="18" charset="-128"/>
                <a:cs typeface="Times New Roman" panose="02020603050405020304" pitchFamily="18" charset="0"/>
              </a:rPr>
              <a:t>8/6</a:t>
            </a:r>
            <a:r>
              <a:rPr lang="ja-JP" altLang="ja-JP" sz="1800" dirty="0">
                <a:effectLst/>
                <a:ea typeface="游明朝" panose="02020400000000000000" pitchFamily="18" charset="-128"/>
                <a:cs typeface="Times New Roman" panose="02020603050405020304" pitchFamily="18" charset="0"/>
              </a:rPr>
              <a:t>最終黒字確保、</a:t>
            </a:r>
            <a:r>
              <a:rPr lang="en-US" altLang="ja-JP" sz="1800" dirty="0">
                <a:effectLst/>
                <a:ea typeface="游明朝" panose="02020400000000000000" pitchFamily="18" charset="-128"/>
                <a:cs typeface="Times New Roman" panose="02020603050405020304" pitchFamily="18" charset="0"/>
              </a:rPr>
              <a:t>4~6</a:t>
            </a:r>
            <a:r>
              <a:rPr lang="ja-JP" altLang="ja-JP" sz="1800" dirty="0">
                <a:effectLst/>
                <a:ea typeface="游明朝" panose="02020400000000000000" pitchFamily="18" charset="-128"/>
                <a:cs typeface="Times New Roman" panose="02020603050405020304" pitchFamily="18" charset="0"/>
              </a:rPr>
              <a:t>月</a:t>
            </a:r>
            <a:endParaRPr kumimoji="1" lang="ja-JP" altLang="en-US" dirty="0"/>
          </a:p>
        </p:txBody>
      </p:sp>
      <p:sp>
        <p:nvSpPr>
          <p:cNvPr id="6" name="吹き出し: 角を丸めた四角形 5">
            <a:extLst>
              <a:ext uri="{FF2B5EF4-FFF2-40B4-BE49-F238E27FC236}">
                <a16:creationId xmlns:a16="http://schemas.microsoft.com/office/drawing/2014/main" id="{6DEB44C7-0411-4ABB-BCE3-911285F7BB67}"/>
              </a:ext>
            </a:extLst>
          </p:cNvPr>
          <p:cNvSpPr/>
          <p:nvPr/>
        </p:nvSpPr>
        <p:spPr>
          <a:xfrm>
            <a:off x="6607628" y="3941081"/>
            <a:ext cx="1328058" cy="662216"/>
          </a:xfrm>
          <a:prstGeom prst="wedgeRoundRectCallout">
            <a:avLst>
              <a:gd name="adj1" fmla="val -36148"/>
              <a:gd name="adj2" fmla="val 129898"/>
              <a:gd name="adj3" fmla="val 16667"/>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800" dirty="0">
                <a:effectLst/>
                <a:latin typeface="游明朝" panose="02020400000000000000" pitchFamily="18" charset="-128"/>
                <a:cs typeface="Times New Roman" panose="02020603050405020304" pitchFamily="18" charset="0"/>
              </a:rPr>
              <a:t>5/12</a:t>
            </a:r>
            <a:r>
              <a:rPr lang="ja-JP" altLang="ja-JP" sz="1800" dirty="0">
                <a:effectLst/>
                <a:ea typeface="游明朝" panose="02020400000000000000" pitchFamily="18" charset="-128"/>
                <a:cs typeface="Times New Roman" panose="02020603050405020304" pitchFamily="18" charset="0"/>
              </a:rPr>
              <a:t>今期８割減益</a:t>
            </a:r>
            <a:endParaRPr kumimoji="1" lang="ja-JP" altLang="en-US" dirty="0"/>
          </a:p>
        </p:txBody>
      </p:sp>
      <p:sp>
        <p:nvSpPr>
          <p:cNvPr id="7" name="吹き出し: 角を丸めた四角形 6">
            <a:extLst>
              <a:ext uri="{FF2B5EF4-FFF2-40B4-BE49-F238E27FC236}">
                <a16:creationId xmlns:a16="http://schemas.microsoft.com/office/drawing/2014/main" id="{1032FBB9-504B-4B9A-B503-FE9C30AB272D}"/>
              </a:ext>
            </a:extLst>
          </p:cNvPr>
          <p:cNvSpPr/>
          <p:nvPr/>
        </p:nvSpPr>
        <p:spPr>
          <a:xfrm>
            <a:off x="5361483" y="3051625"/>
            <a:ext cx="2819399" cy="847273"/>
          </a:xfrm>
          <a:prstGeom prst="wedgeRoundRectCallout">
            <a:avLst>
              <a:gd name="adj1" fmla="val -39366"/>
              <a:gd name="adj2" fmla="val 104898"/>
              <a:gd name="adj3" fmla="val 16667"/>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4/9</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北米生産、休止延長、来月初旬まで、５０００人一時帰休へ。</a:t>
            </a:r>
          </a:p>
        </p:txBody>
      </p:sp>
      <p:sp>
        <p:nvSpPr>
          <p:cNvPr id="8" name="吹き出し: 角を丸めた四角形 7">
            <a:extLst>
              <a:ext uri="{FF2B5EF4-FFF2-40B4-BE49-F238E27FC236}">
                <a16:creationId xmlns:a16="http://schemas.microsoft.com/office/drawing/2014/main" id="{514ABDE9-058E-493A-AAFA-49F9803C5251}"/>
              </a:ext>
            </a:extLst>
          </p:cNvPr>
          <p:cNvSpPr/>
          <p:nvPr/>
        </p:nvSpPr>
        <p:spPr>
          <a:xfrm>
            <a:off x="1959430" y="4560207"/>
            <a:ext cx="1709056" cy="696685"/>
          </a:xfrm>
          <a:prstGeom prst="wedgeRoundRectCallout">
            <a:avLst>
              <a:gd name="adj1" fmla="val 14996"/>
              <a:gd name="adj2" fmla="val 13281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800" dirty="0">
                <a:effectLst/>
                <a:latin typeface="游明朝" panose="02020400000000000000" pitchFamily="18" charset="-128"/>
                <a:cs typeface="Times New Roman" panose="02020603050405020304" pitchFamily="18" charset="0"/>
              </a:rPr>
              <a:t>2/7</a:t>
            </a:r>
            <a:r>
              <a:rPr lang="ja-JP" altLang="ja-JP" sz="1800" dirty="0">
                <a:effectLst/>
                <a:ea typeface="游明朝" panose="02020400000000000000" pitchFamily="18" charset="-128"/>
                <a:cs typeface="Times New Roman" panose="02020603050405020304" pitchFamily="18" charset="0"/>
              </a:rPr>
              <a:t>今期純利益２５％増</a:t>
            </a:r>
            <a:endParaRPr kumimoji="1" lang="ja-JP" altLang="en-US" dirty="0"/>
          </a:p>
        </p:txBody>
      </p:sp>
    </p:spTree>
    <p:extLst>
      <p:ext uri="{BB962C8B-B14F-4D97-AF65-F5344CB8AC3E}">
        <p14:creationId xmlns:p14="http://schemas.microsoft.com/office/powerpoint/2010/main" val="40260608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DC064F-8063-4E5E-B64B-DBECE0101E0D}"/>
              </a:ext>
            </a:extLst>
          </p:cNvPr>
          <p:cNvSpPr>
            <a:spLocks noGrp="1"/>
          </p:cNvSpPr>
          <p:nvPr>
            <p:ph type="title"/>
          </p:nvPr>
        </p:nvSpPr>
        <p:spPr/>
        <p:txBody>
          <a:bodyPr/>
          <a:lstStyle/>
          <a:p>
            <a:r>
              <a:rPr kumimoji="1" lang="en-US" altLang="ja-JP" dirty="0"/>
              <a:t>1</a:t>
            </a:r>
            <a:r>
              <a:rPr kumimoji="1" lang="ja-JP" altLang="en-US" dirty="0"/>
              <a:t>．時系列での考察</a:t>
            </a:r>
            <a:r>
              <a:rPr kumimoji="1" lang="en-US" altLang="ja-JP" dirty="0"/>
              <a:t>(</a:t>
            </a:r>
            <a:r>
              <a:rPr kumimoji="1" lang="ja-JP" altLang="en-US" dirty="0"/>
              <a:t>定量</a:t>
            </a:r>
            <a:r>
              <a:rPr kumimoji="1" lang="en-US" altLang="ja-JP" dirty="0"/>
              <a:t>)</a:t>
            </a:r>
            <a:endParaRPr kumimoji="1" lang="ja-JP" altLang="en-US" dirty="0"/>
          </a:p>
        </p:txBody>
      </p:sp>
      <p:graphicFrame>
        <p:nvGraphicFramePr>
          <p:cNvPr id="3" name="グラフ 2">
            <a:extLst>
              <a:ext uri="{FF2B5EF4-FFF2-40B4-BE49-F238E27FC236}">
                <a16:creationId xmlns:a16="http://schemas.microsoft.com/office/drawing/2014/main" id="{5E7C6162-A5AB-4BB3-9FE2-2492EFA43912}"/>
              </a:ext>
            </a:extLst>
          </p:cNvPr>
          <p:cNvGraphicFramePr>
            <a:graphicFrameLocks/>
          </p:cNvGraphicFramePr>
          <p:nvPr/>
        </p:nvGraphicFramePr>
        <p:xfrm>
          <a:off x="1752600" y="1720422"/>
          <a:ext cx="9514113" cy="4636835"/>
        </p:xfrm>
        <a:graphic>
          <a:graphicData uri="http://schemas.openxmlformats.org/drawingml/2006/chart">
            <c:chart xmlns:c="http://schemas.openxmlformats.org/drawingml/2006/chart" xmlns:r="http://schemas.openxmlformats.org/officeDocument/2006/relationships" r:id="rId2"/>
          </a:graphicData>
        </a:graphic>
      </p:graphicFrame>
      <p:sp>
        <p:nvSpPr>
          <p:cNvPr id="7" name="吹き出し: 角を丸めた四角形 6">
            <a:extLst>
              <a:ext uri="{FF2B5EF4-FFF2-40B4-BE49-F238E27FC236}">
                <a16:creationId xmlns:a16="http://schemas.microsoft.com/office/drawing/2014/main" id="{EAEB49C9-B488-43B6-BCDF-C75E5FD8080A}"/>
              </a:ext>
            </a:extLst>
          </p:cNvPr>
          <p:cNvSpPr/>
          <p:nvPr/>
        </p:nvSpPr>
        <p:spPr>
          <a:xfrm>
            <a:off x="2318657" y="4135665"/>
            <a:ext cx="1719944" cy="609600"/>
          </a:xfrm>
          <a:prstGeom prst="wedgeRoundRectCallout">
            <a:avLst>
              <a:gd name="adj1" fmla="val 13977"/>
              <a:gd name="adj2" fmla="val 13392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800" dirty="0">
                <a:effectLst/>
                <a:latin typeface="游明朝" panose="02020400000000000000" pitchFamily="18" charset="-128"/>
                <a:cs typeface="Times New Roman" panose="02020603050405020304" pitchFamily="18" charset="0"/>
              </a:rPr>
              <a:t>2/8</a:t>
            </a:r>
            <a:r>
              <a:rPr lang="ja-JP" altLang="ja-JP" sz="1800" dirty="0">
                <a:effectLst/>
                <a:ea typeface="游明朝" panose="02020400000000000000" pitchFamily="18" charset="-128"/>
                <a:cs typeface="Times New Roman" panose="02020603050405020304" pitchFamily="18" charset="0"/>
              </a:rPr>
              <a:t>ホンダ、純利益</a:t>
            </a:r>
            <a:r>
              <a:rPr lang="en-US" altLang="ja-JP" sz="1800" dirty="0">
                <a:effectLst/>
                <a:ea typeface="游明朝" panose="02020400000000000000" pitchFamily="18" charset="-128"/>
                <a:cs typeface="Times New Roman" panose="02020603050405020304" pitchFamily="18" charset="0"/>
              </a:rPr>
              <a:t>3</a:t>
            </a:r>
            <a:r>
              <a:rPr lang="ja-JP" altLang="ja-JP" sz="1800" dirty="0">
                <a:effectLst/>
                <a:ea typeface="游明朝" panose="02020400000000000000" pitchFamily="18" charset="-128"/>
                <a:cs typeface="Times New Roman" panose="02020603050405020304" pitchFamily="18" charset="0"/>
              </a:rPr>
              <a:t>％減</a:t>
            </a:r>
            <a:endParaRPr kumimoji="1" lang="ja-JP" altLang="en-US" dirty="0"/>
          </a:p>
        </p:txBody>
      </p:sp>
      <p:sp>
        <p:nvSpPr>
          <p:cNvPr id="8" name="吹き出し: 角を丸めた四角形 7">
            <a:extLst>
              <a:ext uri="{FF2B5EF4-FFF2-40B4-BE49-F238E27FC236}">
                <a16:creationId xmlns:a16="http://schemas.microsoft.com/office/drawing/2014/main" id="{D60E70BC-8B45-4209-985F-A0F8A80E9B7A}"/>
              </a:ext>
            </a:extLst>
          </p:cNvPr>
          <p:cNvSpPr/>
          <p:nvPr/>
        </p:nvSpPr>
        <p:spPr>
          <a:xfrm>
            <a:off x="9459686" y="4382406"/>
            <a:ext cx="2732314" cy="725718"/>
          </a:xfrm>
          <a:prstGeom prst="wedgeRoundRectCallout">
            <a:avLst>
              <a:gd name="adj1" fmla="val -26291"/>
              <a:gd name="adj2" fmla="val 8613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800" dirty="0">
                <a:effectLst/>
                <a:latin typeface="游明朝" panose="02020400000000000000" pitchFamily="18" charset="-128"/>
                <a:cs typeface="Times New Roman" panose="02020603050405020304" pitchFamily="18" charset="0"/>
              </a:rPr>
              <a:t>8/5</a:t>
            </a:r>
            <a:r>
              <a:rPr lang="ja-JP" altLang="ja-JP" sz="1800" dirty="0">
                <a:effectLst/>
                <a:ea typeface="游明朝" panose="02020400000000000000" pitchFamily="18" charset="-128"/>
                <a:cs typeface="Times New Roman" panose="02020603050405020304" pitchFamily="18" charset="0"/>
              </a:rPr>
              <a:t>ホンダ、今期純利益</a:t>
            </a:r>
            <a:r>
              <a:rPr lang="en-US" altLang="ja-JP" sz="1800" dirty="0">
                <a:effectLst/>
                <a:ea typeface="游明朝" panose="02020400000000000000" pitchFamily="18" charset="-128"/>
                <a:cs typeface="Times New Roman" panose="02020603050405020304" pitchFamily="18" charset="0"/>
              </a:rPr>
              <a:t>64</a:t>
            </a:r>
            <a:r>
              <a:rPr lang="ja-JP" altLang="ja-JP" sz="1800" dirty="0">
                <a:effectLst/>
                <a:ea typeface="游明朝" panose="02020400000000000000" pitchFamily="18" charset="-128"/>
                <a:cs typeface="Times New Roman" panose="02020603050405020304" pitchFamily="18" charset="0"/>
              </a:rPr>
              <a:t>％減、</a:t>
            </a:r>
            <a:r>
              <a:rPr lang="en-US" altLang="ja-JP" sz="1800" dirty="0">
                <a:effectLst/>
                <a:ea typeface="游明朝" panose="02020400000000000000" pitchFamily="18" charset="-128"/>
                <a:cs typeface="Times New Roman" panose="02020603050405020304" pitchFamily="18" charset="0"/>
              </a:rPr>
              <a:t>11</a:t>
            </a:r>
            <a:r>
              <a:rPr lang="ja-JP" altLang="ja-JP" sz="1800" dirty="0">
                <a:effectLst/>
                <a:ea typeface="游明朝" panose="02020400000000000000" pitchFamily="18" charset="-128"/>
                <a:cs typeface="Times New Roman" panose="02020603050405020304" pitchFamily="18" charset="0"/>
              </a:rPr>
              <a:t>年ぶり減配</a:t>
            </a:r>
            <a:endParaRPr kumimoji="1" lang="ja-JP" altLang="en-US" dirty="0"/>
          </a:p>
        </p:txBody>
      </p:sp>
      <p:sp>
        <p:nvSpPr>
          <p:cNvPr id="9" name="吹き出し: 角を丸めた四角形 8">
            <a:extLst>
              <a:ext uri="{FF2B5EF4-FFF2-40B4-BE49-F238E27FC236}">
                <a16:creationId xmlns:a16="http://schemas.microsoft.com/office/drawing/2014/main" id="{6BE3F5E7-A3CF-4931-B6CB-4B6155D0E099}"/>
              </a:ext>
            </a:extLst>
          </p:cNvPr>
          <p:cNvSpPr/>
          <p:nvPr/>
        </p:nvSpPr>
        <p:spPr>
          <a:xfrm>
            <a:off x="6215744" y="4899479"/>
            <a:ext cx="1807028" cy="725718"/>
          </a:xfrm>
          <a:prstGeom prst="wedgeRoundRectCallout">
            <a:avLst>
              <a:gd name="adj1" fmla="val -10277"/>
              <a:gd name="adj2" fmla="val -112999"/>
              <a:gd name="adj3" fmla="val 16667"/>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800" dirty="0">
                <a:effectLst/>
                <a:latin typeface="游明朝" panose="02020400000000000000" pitchFamily="18" charset="-128"/>
                <a:cs typeface="Times New Roman" panose="02020603050405020304" pitchFamily="18" charset="0"/>
              </a:rPr>
              <a:t>5/13</a:t>
            </a:r>
            <a:r>
              <a:rPr lang="ja-JP" altLang="ja-JP" sz="1800" dirty="0">
                <a:effectLst/>
                <a:ea typeface="游明朝" panose="02020400000000000000" pitchFamily="18" charset="-128"/>
                <a:cs typeface="Times New Roman" panose="02020603050405020304" pitchFamily="18" charset="0"/>
              </a:rPr>
              <a:t>ホンダ、純利益</a:t>
            </a:r>
            <a:r>
              <a:rPr lang="en-US" altLang="ja-JP" sz="1800" dirty="0">
                <a:effectLst/>
                <a:ea typeface="游明朝" panose="02020400000000000000" pitchFamily="18" charset="-128"/>
                <a:cs typeface="Times New Roman" panose="02020603050405020304" pitchFamily="18" charset="0"/>
              </a:rPr>
              <a:t>25</a:t>
            </a:r>
            <a:r>
              <a:rPr lang="ja-JP" altLang="ja-JP" sz="1800" dirty="0">
                <a:effectLst/>
                <a:ea typeface="游明朝" panose="02020400000000000000" pitchFamily="18" charset="-128"/>
                <a:cs typeface="Times New Roman" panose="02020603050405020304" pitchFamily="18" charset="0"/>
              </a:rPr>
              <a:t>％減</a:t>
            </a:r>
            <a:endParaRPr kumimoji="1" lang="ja-JP" altLang="en-US" dirty="0"/>
          </a:p>
        </p:txBody>
      </p:sp>
    </p:spTree>
    <p:extLst>
      <p:ext uri="{BB962C8B-B14F-4D97-AF65-F5344CB8AC3E}">
        <p14:creationId xmlns:p14="http://schemas.microsoft.com/office/powerpoint/2010/main" val="34304071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a:extLst>
              <a:ext uri="{FF2B5EF4-FFF2-40B4-BE49-F238E27FC236}">
                <a16:creationId xmlns:a16="http://schemas.microsoft.com/office/drawing/2014/main" id="{077256CB-2629-41DA-B0A5-049087686594}"/>
              </a:ext>
            </a:extLst>
          </p:cNvPr>
          <p:cNvGraphicFramePr>
            <a:graphicFrameLocks/>
          </p:cNvGraphicFramePr>
          <p:nvPr/>
        </p:nvGraphicFramePr>
        <p:xfrm>
          <a:off x="1828800" y="1720423"/>
          <a:ext cx="9514113" cy="4774724"/>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a:extLst>
              <a:ext uri="{FF2B5EF4-FFF2-40B4-BE49-F238E27FC236}">
                <a16:creationId xmlns:a16="http://schemas.microsoft.com/office/drawing/2014/main" id="{E110861C-CC76-4EAE-A595-9C549A4DC2DB}"/>
              </a:ext>
            </a:extLst>
          </p:cNvPr>
          <p:cNvSpPr>
            <a:spLocks noGrp="1"/>
          </p:cNvSpPr>
          <p:nvPr>
            <p:ph type="title"/>
          </p:nvPr>
        </p:nvSpPr>
        <p:spPr>
          <a:xfrm>
            <a:off x="1640156" y="624110"/>
            <a:ext cx="8911687" cy="693061"/>
          </a:xfrm>
        </p:spPr>
        <p:txBody>
          <a:bodyPr/>
          <a:lstStyle/>
          <a:p>
            <a:r>
              <a:rPr kumimoji="1" lang="en-US" altLang="ja-JP" dirty="0"/>
              <a:t>1</a:t>
            </a:r>
            <a:r>
              <a:rPr kumimoji="1" lang="ja-JP" altLang="en-US" dirty="0"/>
              <a:t>．時系列での考察</a:t>
            </a:r>
            <a:r>
              <a:rPr kumimoji="1" lang="en-US" altLang="ja-JP" dirty="0"/>
              <a:t>(</a:t>
            </a:r>
            <a:r>
              <a:rPr kumimoji="1" lang="ja-JP" altLang="en-US" dirty="0"/>
              <a:t>定量</a:t>
            </a:r>
            <a:r>
              <a:rPr kumimoji="1" lang="en-US" altLang="ja-JP" dirty="0"/>
              <a:t>)</a:t>
            </a:r>
            <a:endParaRPr kumimoji="1" lang="ja-JP" altLang="en-US" dirty="0"/>
          </a:p>
        </p:txBody>
      </p:sp>
      <p:sp>
        <p:nvSpPr>
          <p:cNvPr id="4" name="吹き出し: 角を丸めた四角形 3">
            <a:extLst>
              <a:ext uri="{FF2B5EF4-FFF2-40B4-BE49-F238E27FC236}">
                <a16:creationId xmlns:a16="http://schemas.microsoft.com/office/drawing/2014/main" id="{46FA8BAD-9AA5-4749-835B-FF52341D488A}"/>
              </a:ext>
            </a:extLst>
          </p:cNvPr>
          <p:cNvSpPr/>
          <p:nvPr/>
        </p:nvSpPr>
        <p:spPr>
          <a:xfrm>
            <a:off x="6988629" y="2735938"/>
            <a:ext cx="2111828" cy="693062"/>
          </a:xfrm>
          <a:prstGeom prst="wedgeRoundRectCallout">
            <a:avLst>
              <a:gd name="adj1" fmla="val -18771"/>
              <a:gd name="adj2" fmla="val 13632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800" dirty="0">
                <a:effectLst/>
                <a:latin typeface="游明朝" panose="02020400000000000000" pitchFamily="18" charset="-128"/>
                <a:cs typeface="Times New Roman" panose="02020603050405020304" pitchFamily="18" charset="0"/>
              </a:rPr>
              <a:t>5/29</a:t>
            </a:r>
            <a:r>
              <a:rPr lang="ja-JP" altLang="ja-JP" sz="1800" dirty="0">
                <a:effectLst/>
                <a:ea typeface="游明朝" panose="02020400000000000000" pitchFamily="18" charset="-128"/>
                <a:cs typeface="Times New Roman" panose="02020603050405020304" pitchFamily="18" charset="0"/>
              </a:rPr>
              <a:t>日産最終赤字６７１２億円</a:t>
            </a:r>
            <a:endParaRPr kumimoji="1" lang="ja-JP" altLang="en-US" dirty="0"/>
          </a:p>
        </p:txBody>
      </p:sp>
      <p:sp>
        <p:nvSpPr>
          <p:cNvPr id="5" name="吹き出し: 角を丸めた四角形 4">
            <a:extLst>
              <a:ext uri="{FF2B5EF4-FFF2-40B4-BE49-F238E27FC236}">
                <a16:creationId xmlns:a16="http://schemas.microsoft.com/office/drawing/2014/main" id="{777FC9C9-81B8-4964-A4E3-1A5EE165B382}"/>
              </a:ext>
            </a:extLst>
          </p:cNvPr>
          <p:cNvSpPr/>
          <p:nvPr/>
        </p:nvSpPr>
        <p:spPr>
          <a:xfrm>
            <a:off x="5295899" y="4542973"/>
            <a:ext cx="2579914" cy="838200"/>
          </a:xfrm>
          <a:prstGeom prst="wedgeRoundRectCallout">
            <a:avLst>
              <a:gd name="adj1" fmla="val 36129"/>
              <a:gd name="adj2" fmla="val -10503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5/27</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日産、３０００億円コスト削減、新型コロナ拡大で追加策。</a:t>
            </a:r>
          </a:p>
        </p:txBody>
      </p:sp>
      <p:sp>
        <p:nvSpPr>
          <p:cNvPr id="6" name="吹き出し: 角を丸めた四角形 5">
            <a:extLst>
              <a:ext uri="{FF2B5EF4-FFF2-40B4-BE49-F238E27FC236}">
                <a16:creationId xmlns:a16="http://schemas.microsoft.com/office/drawing/2014/main" id="{7722EF3B-E028-41D9-9380-9E74937753C6}"/>
              </a:ext>
            </a:extLst>
          </p:cNvPr>
          <p:cNvSpPr/>
          <p:nvPr/>
        </p:nvSpPr>
        <p:spPr>
          <a:xfrm>
            <a:off x="3360099" y="1996189"/>
            <a:ext cx="2583500" cy="693061"/>
          </a:xfrm>
          <a:prstGeom prst="wedgeRoundRectCallout">
            <a:avLst>
              <a:gd name="adj1" fmla="val 15825"/>
              <a:gd name="adj2" fmla="val 8448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3/22</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日産、スペインで３０００人、一時解雇。</a:t>
            </a:r>
          </a:p>
        </p:txBody>
      </p:sp>
      <p:sp>
        <p:nvSpPr>
          <p:cNvPr id="7" name="吹き出し: 角を丸めた四角形 6">
            <a:extLst>
              <a:ext uri="{FF2B5EF4-FFF2-40B4-BE49-F238E27FC236}">
                <a16:creationId xmlns:a16="http://schemas.microsoft.com/office/drawing/2014/main" id="{80916104-3F5E-4CE9-9E31-F4DFEF20BBAD}"/>
              </a:ext>
            </a:extLst>
          </p:cNvPr>
          <p:cNvSpPr/>
          <p:nvPr/>
        </p:nvSpPr>
        <p:spPr>
          <a:xfrm>
            <a:off x="2211860" y="3853543"/>
            <a:ext cx="1576369" cy="863840"/>
          </a:xfrm>
          <a:prstGeom prst="wedgeRoundRectCallout">
            <a:avLst>
              <a:gd name="adj1" fmla="val 22459"/>
              <a:gd name="adj2" fmla="val 9464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effectLst/>
                <a:latin typeface="游明朝" panose="02020400000000000000" pitchFamily="18" charset="-128"/>
                <a:cs typeface="Times New Roman" panose="02020603050405020304" pitchFamily="18" charset="0"/>
              </a:rPr>
              <a:t>2/14</a:t>
            </a:r>
            <a:r>
              <a:rPr lang="ja-JP" altLang="ja-JP" dirty="0">
                <a:effectLst/>
                <a:ea typeface="游明朝" panose="02020400000000000000" pitchFamily="18" charset="-128"/>
                <a:cs typeface="Times New Roman" panose="02020603050405020304" pitchFamily="18" charset="0"/>
              </a:rPr>
              <a:t>日産</a:t>
            </a:r>
            <a:r>
              <a:rPr lang="en-US" altLang="ja-JP" dirty="0">
                <a:effectLst/>
                <a:ea typeface="游明朝" panose="02020400000000000000" pitchFamily="18" charset="-128"/>
                <a:cs typeface="Times New Roman" panose="02020603050405020304" pitchFamily="18" charset="0"/>
              </a:rPr>
              <a:t> 10~12</a:t>
            </a:r>
            <a:r>
              <a:rPr lang="ja-JP" altLang="ja-JP" dirty="0">
                <a:effectLst/>
                <a:ea typeface="游明朝" panose="02020400000000000000" pitchFamily="18" charset="-128"/>
                <a:cs typeface="Times New Roman" panose="02020603050405020304" pitchFamily="18" charset="0"/>
              </a:rPr>
              <a:t>月</a:t>
            </a:r>
            <a:r>
              <a:rPr lang="en-US" altLang="ja-JP" dirty="0">
                <a:effectLst/>
                <a:ea typeface="游明朝" panose="02020400000000000000" pitchFamily="18" charset="-128"/>
                <a:cs typeface="Times New Roman" panose="02020603050405020304" pitchFamily="18" charset="0"/>
              </a:rPr>
              <a:t>11</a:t>
            </a:r>
            <a:r>
              <a:rPr lang="ja-JP" altLang="ja-JP" dirty="0">
                <a:effectLst/>
                <a:ea typeface="游明朝" panose="02020400000000000000" pitchFamily="18" charset="-128"/>
                <a:cs typeface="Times New Roman" panose="02020603050405020304" pitchFamily="18" charset="0"/>
              </a:rPr>
              <a:t>年ぶり赤字</a:t>
            </a:r>
            <a:endParaRPr kumimoji="1" lang="ja-JP" altLang="en-US" dirty="0"/>
          </a:p>
        </p:txBody>
      </p:sp>
      <p:sp>
        <p:nvSpPr>
          <p:cNvPr id="9" name="吹き出し: 角を丸めた四角形 8">
            <a:extLst>
              <a:ext uri="{FF2B5EF4-FFF2-40B4-BE49-F238E27FC236}">
                <a16:creationId xmlns:a16="http://schemas.microsoft.com/office/drawing/2014/main" id="{0C99AAA4-E142-46B9-8A36-A6F0E15D80E3}"/>
              </a:ext>
            </a:extLst>
          </p:cNvPr>
          <p:cNvSpPr/>
          <p:nvPr/>
        </p:nvSpPr>
        <p:spPr>
          <a:xfrm>
            <a:off x="9100457" y="3082469"/>
            <a:ext cx="2666999" cy="693063"/>
          </a:xfrm>
          <a:prstGeom prst="wedgeRoundRectCallout">
            <a:avLst>
              <a:gd name="adj1" fmla="val -15935"/>
              <a:gd name="adj2" fmla="val 7977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800" dirty="0">
                <a:effectLst/>
                <a:latin typeface="游明朝" panose="02020400000000000000" pitchFamily="18" charset="-128"/>
                <a:cs typeface="Times New Roman" panose="02020603050405020304" pitchFamily="18" charset="0"/>
              </a:rPr>
              <a:t>7/31</a:t>
            </a:r>
            <a:r>
              <a:rPr lang="ja-JP" altLang="ja-JP" sz="1800" dirty="0">
                <a:effectLst/>
                <a:ea typeface="游明朝" panose="02020400000000000000" pitchFamily="18" charset="-128"/>
                <a:cs typeface="Times New Roman" panose="02020603050405020304" pitchFamily="18" charset="0"/>
              </a:rPr>
              <a:t>日仏連合、３社の営業赤字５４００億円</a:t>
            </a:r>
            <a:endParaRPr kumimoji="1" lang="ja-JP" altLang="en-US" dirty="0"/>
          </a:p>
        </p:txBody>
      </p:sp>
    </p:spTree>
    <p:extLst>
      <p:ext uri="{BB962C8B-B14F-4D97-AF65-F5344CB8AC3E}">
        <p14:creationId xmlns:p14="http://schemas.microsoft.com/office/powerpoint/2010/main" val="275166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AF790098-F69F-4377-A019-49CD9E790941}"/>
                  </a:ext>
                </a:extLst>
              </p:cNvPr>
              <p:cNvSpPr>
                <a:spLocks noGrp="1"/>
              </p:cNvSpPr>
              <p:nvPr>
                <p:ph idx="1"/>
              </p:nvPr>
            </p:nvSpPr>
            <p:spPr>
              <a:xfrm>
                <a:off x="1300655" y="990882"/>
                <a:ext cx="10515600" cy="5313680"/>
              </a:xfrm>
            </p:spPr>
            <p:txBody>
              <a:bodyPr/>
              <a:lstStyle/>
              <a:p>
                <a:pPr marL="0" indent="0">
                  <a:buNone/>
                </a:pPr>
                <a:r>
                  <a:rPr lang="ja-JP" altLang="en-US" sz="3600" dirty="0"/>
                  <a:t>①</a:t>
                </a:r>
                <a:r>
                  <a:rPr kumimoji="1" lang="ja-JP" altLang="en-US" sz="3600" dirty="0"/>
                  <a:t>正規分布</a:t>
                </a:r>
                <a:endParaRPr kumimoji="1" lang="en-US" altLang="ja-JP" sz="3600" dirty="0"/>
              </a:p>
              <a:p>
                <a:pPr marL="0" indent="0">
                  <a:buNone/>
                </a:pPr>
                <a:r>
                  <a:rPr kumimoji="1" lang="ja-JP" altLang="en-US" dirty="0"/>
                  <a:t>　</a:t>
                </a:r>
                <a:r>
                  <a:rPr kumimoji="1" lang="ja-JP" altLang="en-US" sz="2800" dirty="0"/>
                  <a:t>正規分布とは、平均値の付近に集積するようなデータの分布を表した連続的な変数に関する確率分布</a:t>
                </a:r>
                <a:endParaRPr lang="en-US" altLang="ja-JP" sz="2800" dirty="0"/>
              </a:p>
              <a:p>
                <a:pPr marL="0" indent="0">
                  <a:buNone/>
                </a:pPr>
                <a:r>
                  <a:rPr kumimoji="1" lang="ja-JP" altLang="en-US" sz="2800" dirty="0"/>
                  <a:t>正規分布</a:t>
                </a:r>
                <a:r>
                  <a:rPr kumimoji="1" lang="en-US" altLang="ja-JP" sz="2800" dirty="0"/>
                  <a:t>X~N(μ</a:t>
                </a:r>
                <a:r>
                  <a:rPr lang="en-US" altLang="ja-JP" sz="2800" dirty="0"/>
                  <a:t>,</a:t>
                </a:r>
                <a14:m>
                  <m:oMath xmlns:m="http://schemas.openxmlformats.org/officeDocument/2006/math">
                    <m:sSup>
                      <m:sSupPr>
                        <m:ctrlPr>
                          <a:rPr lang="en-US" altLang="ja-JP" sz="2800" i="1" smtClean="0">
                            <a:latin typeface="Cambria Math" panose="02040503050406030204" pitchFamily="18" charset="0"/>
                          </a:rPr>
                        </m:ctrlPr>
                      </m:sSupPr>
                      <m:e>
                        <m:r>
                          <m:rPr>
                            <m:sty m:val="p"/>
                          </m:rPr>
                          <a:rPr lang="en-US" altLang="ja-JP" sz="2800" i="1">
                            <a:latin typeface="Cambria Math" panose="02040503050406030204" pitchFamily="18" charset="0"/>
                          </a:rPr>
                          <m:t>σ</m:t>
                        </m:r>
                      </m:e>
                      <m:sup>
                        <m:r>
                          <a:rPr lang="en-US" altLang="ja-JP" sz="2800" i="1">
                            <a:latin typeface="Cambria Math" panose="02040503050406030204" pitchFamily="18" charset="0"/>
                          </a:rPr>
                          <m:t>2</m:t>
                        </m:r>
                      </m:sup>
                    </m:sSup>
                  </m:oMath>
                </a14:m>
                <a:r>
                  <a:rPr kumimoji="1" lang="en-US" altLang="ja-JP" sz="2800" dirty="0"/>
                  <a:t>)</a:t>
                </a:r>
                <a:r>
                  <a:rPr kumimoji="1" lang="ja-JP" altLang="en-US" sz="2800" dirty="0"/>
                  <a:t>の確率密度関数は</a:t>
                </a:r>
                <a:endParaRPr lang="en-US" altLang="ja-JP" sz="2800" dirty="0"/>
              </a:p>
              <a:p>
                <a:pPr marL="0" indent="0">
                  <a:buNone/>
                </a:pPr>
                <a14:m>
                  <m:oMath xmlns:m="http://schemas.openxmlformats.org/officeDocument/2006/math">
                    <m:r>
                      <a:rPr kumimoji="1" lang="en-US" altLang="ja-JP" sz="2800" b="0" i="0" smtClean="0">
                        <a:latin typeface="Cambria Math" panose="02040503050406030204" pitchFamily="18" charset="0"/>
                        <a:ea typeface="Cambria Math" panose="02040503050406030204" pitchFamily="18" charset="0"/>
                      </a:rPr>
                      <m:t> </m:t>
                    </m:r>
                    <m:r>
                      <m:rPr>
                        <m:sty m:val="p"/>
                      </m:rPr>
                      <a:rPr kumimoji="1" lang="en-US" altLang="ja-JP" sz="2800" b="0" i="0" smtClean="0">
                        <a:latin typeface="Cambria Math" panose="02040503050406030204" pitchFamily="18" charset="0"/>
                        <a:ea typeface="Cambria Math" panose="02040503050406030204" pitchFamily="18" charset="0"/>
                      </a:rPr>
                      <m:t>f</m:t>
                    </m:r>
                    <m:d>
                      <m:dPr>
                        <m:ctrlPr>
                          <a:rPr kumimoji="1" lang="en-US" altLang="ja-JP" sz="2800" b="0" i="1" smtClean="0">
                            <a:latin typeface="Cambria Math" panose="02040503050406030204" pitchFamily="18" charset="0"/>
                            <a:ea typeface="Cambria Math" panose="02040503050406030204" pitchFamily="18" charset="0"/>
                          </a:rPr>
                        </m:ctrlPr>
                      </m:dPr>
                      <m:e>
                        <m:r>
                          <m:rPr>
                            <m:sty m:val="p"/>
                          </m:rPr>
                          <a:rPr kumimoji="1" lang="en-US" altLang="ja-JP" sz="2800" i="1">
                            <a:latin typeface="Cambria Math" panose="02040503050406030204" pitchFamily="18" charset="0"/>
                            <a:ea typeface="Cambria Math" panose="02040503050406030204" pitchFamily="18" charset="0"/>
                          </a:rPr>
                          <m:t>x</m:t>
                        </m:r>
                      </m:e>
                    </m:d>
                    <m:r>
                      <a:rPr kumimoji="1" lang="en-US" altLang="ja-JP" sz="2800" b="0" i="0" smtClean="0">
                        <a:latin typeface="Cambria Math" panose="02040503050406030204" pitchFamily="18" charset="0"/>
                        <a:ea typeface="Cambria Math" panose="02040503050406030204" pitchFamily="18" charset="0"/>
                      </a:rPr>
                      <m:t>=</m:t>
                    </m:r>
                    <m:f>
                      <m:fPr>
                        <m:ctrlPr>
                          <a:rPr kumimoji="1" lang="en-US" altLang="ja-JP" sz="2800" i="1" smtClean="0">
                            <a:latin typeface="Cambria Math" panose="02040503050406030204" pitchFamily="18" charset="0"/>
                            <a:ea typeface="Cambria Math" panose="02040503050406030204" pitchFamily="18" charset="0"/>
                          </a:rPr>
                        </m:ctrlPr>
                      </m:fPr>
                      <m:num>
                        <m:r>
                          <a:rPr kumimoji="1" lang="en-US" altLang="ja-JP" sz="2800" b="0" i="1" smtClean="0">
                            <a:latin typeface="Cambria Math" panose="02040503050406030204" pitchFamily="18" charset="0"/>
                            <a:ea typeface="Cambria Math" panose="02040503050406030204" pitchFamily="18" charset="0"/>
                          </a:rPr>
                          <m:t>1</m:t>
                        </m:r>
                      </m:num>
                      <m:den>
                        <m:rad>
                          <m:radPr>
                            <m:degHide m:val="on"/>
                            <m:ctrlPr>
                              <a:rPr kumimoji="1" lang="en-US" altLang="ja-JP" sz="2800" i="1" smtClean="0">
                                <a:latin typeface="Cambria Math" panose="02040503050406030204" pitchFamily="18" charset="0"/>
                                <a:ea typeface="Cambria Math" panose="02040503050406030204" pitchFamily="18" charset="0"/>
                              </a:rPr>
                            </m:ctrlPr>
                          </m:radPr>
                          <m:deg/>
                          <m:e>
                            <m:r>
                              <a:rPr kumimoji="1" lang="en-US" altLang="ja-JP" sz="2800" b="0" i="1" smtClean="0">
                                <a:latin typeface="Cambria Math" panose="02040503050406030204" pitchFamily="18" charset="0"/>
                                <a:ea typeface="Cambria Math" panose="02040503050406030204" pitchFamily="18" charset="0"/>
                              </a:rPr>
                              <m:t>2</m:t>
                            </m:r>
                            <m:r>
                              <a:rPr kumimoji="1" lang="ja-JP" altLang="en-US" sz="2800" b="0" i="1" smtClean="0">
                                <a:latin typeface="Cambria Math" panose="02040503050406030204" pitchFamily="18" charset="0"/>
                                <a:ea typeface="Cambria Math" panose="02040503050406030204" pitchFamily="18" charset="0"/>
                              </a:rPr>
                              <m:t>𝜋𝜎</m:t>
                            </m:r>
                          </m:e>
                        </m:rad>
                      </m:den>
                    </m:f>
                    <m:r>
                      <m:rPr>
                        <m:sty m:val="p"/>
                      </m:rPr>
                      <a:rPr kumimoji="1" lang="en-US" altLang="ja-JP" sz="2800" b="0" i="0" smtClean="0">
                        <a:latin typeface="Cambria Math" panose="02040503050406030204" pitchFamily="18" charset="0"/>
                        <a:ea typeface="Cambria Math" panose="02040503050406030204" pitchFamily="18" charset="0"/>
                      </a:rPr>
                      <m:t>exp</m:t>
                    </m:r>
                    <m:r>
                      <a:rPr kumimoji="1" lang="en-US" altLang="ja-JP" sz="2800" b="0" i="1" smtClean="0">
                        <a:latin typeface="Cambria Math" panose="02040503050406030204" pitchFamily="18" charset="0"/>
                        <a:ea typeface="Cambria Math" panose="02040503050406030204" pitchFamily="18" charset="0"/>
                      </a:rPr>
                      <m:t>⁡(−</m:t>
                    </m:r>
                    <m:f>
                      <m:fPr>
                        <m:ctrlPr>
                          <a:rPr kumimoji="1" lang="en-US" altLang="ja-JP" sz="2800" b="0" i="1" smtClean="0">
                            <a:latin typeface="Cambria Math" panose="02040503050406030204" pitchFamily="18" charset="0"/>
                            <a:ea typeface="Cambria Math" panose="02040503050406030204" pitchFamily="18" charset="0"/>
                          </a:rPr>
                        </m:ctrlPr>
                      </m:fPr>
                      <m:num>
                        <m:sSup>
                          <m:sSupPr>
                            <m:ctrlPr>
                              <a:rPr kumimoji="1" lang="en-US" altLang="ja-JP" sz="2800" b="0" i="1" smtClean="0">
                                <a:latin typeface="Cambria Math" panose="02040503050406030204" pitchFamily="18" charset="0"/>
                                <a:ea typeface="Cambria Math" panose="02040503050406030204" pitchFamily="18" charset="0"/>
                              </a:rPr>
                            </m:ctrlPr>
                          </m:sSupPr>
                          <m:e>
                            <m:d>
                              <m:dPr>
                                <m:ctrlPr>
                                  <a:rPr kumimoji="1" lang="en-US" altLang="ja-JP" sz="2800" b="0" i="1" smtClean="0">
                                    <a:latin typeface="Cambria Math" panose="02040503050406030204" pitchFamily="18" charset="0"/>
                                    <a:ea typeface="Cambria Math" panose="02040503050406030204" pitchFamily="18" charset="0"/>
                                  </a:rPr>
                                </m:ctrlPr>
                              </m:dPr>
                              <m:e>
                                <m:r>
                                  <a:rPr kumimoji="1" lang="en-US" altLang="ja-JP" sz="2800" b="0" i="1" smtClean="0">
                                    <a:latin typeface="Cambria Math" panose="02040503050406030204" pitchFamily="18" charset="0"/>
                                    <a:ea typeface="Cambria Math" panose="02040503050406030204" pitchFamily="18" charset="0"/>
                                  </a:rPr>
                                  <m:t>𝑥</m:t>
                                </m:r>
                                <m:r>
                                  <a:rPr kumimoji="1" lang="en-US" altLang="ja-JP" sz="2800" b="0" i="1" smtClean="0">
                                    <a:latin typeface="Cambria Math" panose="02040503050406030204" pitchFamily="18" charset="0"/>
                                    <a:ea typeface="Cambria Math" panose="02040503050406030204" pitchFamily="18" charset="0"/>
                                  </a:rPr>
                                  <m:t>−</m:t>
                                </m:r>
                                <m:r>
                                  <a:rPr kumimoji="1" lang="ja-JP" altLang="en-US" sz="2800" b="0" i="1" smtClean="0">
                                    <a:latin typeface="Cambria Math" panose="02040503050406030204" pitchFamily="18" charset="0"/>
                                    <a:ea typeface="Cambria Math" panose="02040503050406030204" pitchFamily="18" charset="0"/>
                                  </a:rPr>
                                  <m:t>𝜇</m:t>
                                </m:r>
                              </m:e>
                            </m:d>
                          </m:e>
                          <m:sup>
                            <m:r>
                              <a:rPr kumimoji="1" lang="en-US" altLang="ja-JP" sz="2800" b="0" i="1" smtClean="0">
                                <a:latin typeface="Cambria Math" panose="02040503050406030204" pitchFamily="18" charset="0"/>
                                <a:ea typeface="Cambria Math" panose="02040503050406030204" pitchFamily="18" charset="0"/>
                              </a:rPr>
                              <m:t>2</m:t>
                            </m:r>
                          </m:sup>
                        </m:sSup>
                      </m:num>
                      <m:den>
                        <m:r>
                          <a:rPr kumimoji="1" lang="en-US" altLang="ja-JP" sz="2800" b="0" i="1" smtClean="0">
                            <a:latin typeface="Cambria Math" panose="02040503050406030204" pitchFamily="18" charset="0"/>
                            <a:ea typeface="Cambria Math" panose="02040503050406030204" pitchFamily="18" charset="0"/>
                          </a:rPr>
                          <m:t>2</m:t>
                        </m:r>
                        <m:sSup>
                          <m:sSupPr>
                            <m:ctrlPr>
                              <a:rPr kumimoji="1" lang="en-US" altLang="ja-JP" sz="2800" b="0" i="1" smtClean="0">
                                <a:latin typeface="Cambria Math" panose="02040503050406030204" pitchFamily="18" charset="0"/>
                                <a:ea typeface="Cambria Math" panose="02040503050406030204" pitchFamily="18" charset="0"/>
                              </a:rPr>
                            </m:ctrlPr>
                          </m:sSupPr>
                          <m:e>
                            <m:r>
                              <a:rPr kumimoji="1" lang="ja-JP" altLang="en-US" sz="2800" b="0" i="1" smtClean="0">
                                <a:latin typeface="Cambria Math" panose="02040503050406030204" pitchFamily="18" charset="0"/>
                                <a:ea typeface="Cambria Math" panose="02040503050406030204" pitchFamily="18" charset="0"/>
                              </a:rPr>
                              <m:t>𝜎</m:t>
                            </m:r>
                          </m:e>
                          <m:sup>
                            <m:r>
                              <a:rPr kumimoji="1" lang="en-US" altLang="ja-JP" sz="2800" b="0" i="1" smtClean="0">
                                <a:latin typeface="Cambria Math" panose="02040503050406030204" pitchFamily="18" charset="0"/>
                                <a:ea typeface="Cambria Math" panose="02040503050406030204" pitchFamily="18" charset="0"/>
                              </a:rPr>
                              <m:t>2</m:t>
                            </m:r>
                          </m:sup>
                        </m:sSup>
                      </m:den>
                    </m:f>
                  </m:oMath>
                </a14:m>
                <a:r>
                  <a:rPr kumimoji="1" lang="ja-JP" altLang="en-US" sz="2800" dirty="0"/>
                  <a:t>）</a:t>
                </a:r>
                <a:endParaRPr kumimoji="1" lang="en-US" altLang="ja-JP" sz="2800" dirty="0"/>
              </a:p>
              <a:p>
                <a:pPr marL="0" indent="0">
                  <a:buNone/>
                </a:pPr>
                <a:r>
                  <a:rPr lang="en-US" altLang="ja-JP" dirty="0"/>
                  <a:t> </a:t>
                </a:r>
                <a:r>
                  <a:rPr lang="en-US" altLang="ja-JP" sz="2400" dirty="0"/>
                  <a:t>μ:</a:t>
                </a:r>
                <a:r>
                  <a:rPr lang="ja-JP" altLang="en-US" sz="2400" dirty="0"/>
                  <a:t>期待値</a:t>
                </a:r>
                <a:endParaRPr lang="en-US" altLang="ja-JP" sz="2400" dirty="0"/>
              </a:p>
              <a:p>
                <a:pPr marL="0" indent="0">
                  <a:buNone/>
                </a:pPr>
                <a:r>
                  <a:rPr lang="en-US" altLang="ja-JP" sz="2400" dirty="0"/>
                  <a:t>σ:</a:t>
                </a:r>
                <a:r>
                  <a:rPr lang="ja-JP" altLang="en-US" sz="2400" dirty="0"/>
                  <a:t>標準偏差</a:t>
                </a:r>
                <a:endParaRPr kumimoji="1" lang="en-US" altLang="ja-JP" sz="2400" dirty="0"/>
              </a:p>
            </p:txBody>
          </p:sp>
        </mc:Choice>
        <mc:Fallback xmlns="">
          <p:sp>
            <p:nvSpPr>
              <p:cNvPr id="3" name="コンテンツ プレースホルダー 2">
                <a:extLst>
                  <a:ext uri="{FF2B5EF4-FFF2-40B4-BE49-F238E27FC236}">
                    <a16:creationId xmlns:a16="http://schemas.microsoft.com/office/drawing/2014/main" id="{AF790098-F69F-4377-A019-49CD9E790941}"/>
                  </a:ext>
                </a:extLst>
              </p:cNvPr>
              <p:cNvSpPr>
                <a:spLocks noGrp="1" noRot="1" noChangeAspect="1" noMove="1" noResize="1" noEditPoints="1" noAdjustHandles="1" noChangeArrowheads="1" noChangeShapeType="1" noTextEdit="1"/>
              </p:cNvSpPr>
              <p:nvPr>
                <p:ph idx="1"/>
              </p:nvPr>
            </p:nvSpPr>
            <p:spPr>
              <a:xfrm>
                <a:off x="1300655" y="990882"/>
                <a:ext cx="10515600" cy="5313680"/>
              </a:xfrm>
              <a:blipFill>
                <a:blip r:embed="rId2"/>
                <a:stretch>
                  <a:fillRect l="-1739" t="-1607"/>
                </a:stretch>
              </a:blipFill>
            </p:spPr>
            <p:txBody>
              <a:bodyPr/>
              <a:lstStyle/>
              <a:p>
                <a:r>
                  <a:rPr lang="ja-JP" altLang="en-US">
                    <a:noFill/>
                  </a:rPr>
                  <a:t> </a:t>
                </a:r>
              </a:p>
            </p:txBody>
          </p:sp>
        </mc:Fallback>
      </mc:AlternateContent>
      <p:pic>
        <p:nvPicPr>
          <p:cNvPr id="5" name="図 4" descr="グラフ, ヒストグラム&#10;&#10;自動的に生成された説明">
            <a:extLst>
              <a:ext uri="{FF2B5EF4-FFF2-40B4-BE49-F238E27FC236}">
                <a16:creationId xmlns:a16="http://schemas.microsoft.com/office/drawing/2014/main" id="{300F3EA1-36F8-4CE8-90B1-122577A0913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465214" y="3146717"/>
            <a:ext cx="5723212" cy="3662855"/>
          </a:xfrm>
          <a:prstGeom prst="rect">
            <a:avLst/>
          </a:prstGeom>
        </p:spPr>
      </p:pic>
      <p:sp>
        <p:nvSpPr>
          <p:cNvPr id="7" name="テキスト ボックス 6">
            <a:extLst>
              <a:ext uri="{FF2B5EF4-FFF2-40B4-BE49-F238E27FC236}">
                <a16:creationId xmlns:a16="http://schemas.microsoft.com/office/drawing/2014/main" id="{A6E03B47-3DC4-4053-82B2-535E4F84A25D}"/>
              </a:ext>
            </a:extLst>
          </p:cNvPr>
          <p:cNvSpPr txBox="1"/>
          <p:nvPr/>
        </p:nvSpPr>
        <p:spPr>
          <a:xfrm>
            <a:off x="2744941" y="5403225"/>
            <a:ext cx="3813514" cy="830997"/>
          </a:xfrm>
          <a:prstGeom prst="rect">
            <a:avLst/>
          </a:prstGeom>
          <a:noFill/>
        </p:spPr>
        <p:txBody>
          <a:bodyPr wrap="square" rtlCol="0">
            <a:spAutoFit/>
          </a:bodyPr>
          <a:lstStyle/>
          <a:p>
            <a:r>
              <a:rPr kumimoji="1" lang="ja-JP" altLang="en-US" sz="2400" dirty="0"/>
              <a:t>横軸：確率変数ｘ</a:t>
            </a:r>
            <a:endParaRPr kumimoji="1" lang="en-US" altLang="ja-JP" sz="2400" dirty="0"/>
          </a:p>
          <a:p>
            <a:r>
              <a:rPr lang="ja-JP" altLang="en-US" sz="2400" dirty="0"/>
              <a:t>縦軸：確率</a:t>
            </a:r>
            <a:endParaRPr kumimoji="1" lang="ja-JP" altLang="en-US" sz="2400" dirty="0"/>
          </a:p>
        </p:txBody>
      </p:sp>
    </p:spTree>
    <p:extLst>
      <p:ext uri="{BB962C8B-B14F-4D97-AF65-F5344CB8AC3E}">
        <p14:creationId xmlns:p14="http://schemas.microsoft.com/office/powerpoint/2010/main" val="42597736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307FEF-307E-4706-AF1B-D0B55AE6B572}"/>
              </a:ext>
            </a:extLst>
          </p:cNvPr>
          <p:cNvSpPr>
            <a:spLocks noGrp="1"/>
          </p:cNvSpPr>
          <p:nvPr>
            <p:ph type="title"/>
          </p:nvPr>
        </p:nvSpPr>
        <p:spPr>
          <a:xfrm>
            <a:off x="1640156" y="645881"/>
            <a:ext cx="8911687" cy="801919"/>
          </a:xfrm>
        </p:spPr>
        <p:txBody>
          <a:bodyPr/>
          <a:lstStyle/>
          <a:p>
            <a:r>
              <a:rPr kumimoji="1" lang="en-US" altLang="ja-JP" dirty="0"/>
              <a:t>1.</a:t>
            </a:r>
            <a:r>
              <a:rPr kumimoji="1" lang="ja-JP" altLang="en-US" dirty="0"/>
              <a:t>時系列での考察</a:t>
            </a:r>
            <a:r>
              <a:rPr kumimoji="1" lang="en-US" altLang="ja-JP" dirty="0"/>
              <a:t>(</a:t>
            </a:r>
            <a:r>
              <a:rPr kumimoji="1" lang="ja-JP" altLang="en-US" dirty="0"/>
              <a:t>定量</a:t>
            </a:r>
            <a:r>
              <a:rPr kumimoji="1" lang="en-US" altLang="ja-JP" dirty="0"/>
              <a:t>)</a:t>
            </a:r>
            <a:endParaRPr kumimoji="1" lang="ja-JP" altLang="en-US" dirty="0"/>
          </a:p>
        </p:txBody>
      </p:sp>
      <p:graphicFrame>
        <p:nvGraphicFramePr>
          <p:cNvPr id="5" name="グラフ 4">
            <a:extLst>
              <a:ext uri="{FF2B5EF4-FFF2-40B4-BE49-F238E27FC236}">
                <a16:creationId xmlns:a16="http://schemas.microsoft.com/office/drawing/2014/main" id="{CC480A4B-3A64-40B7-AE41-BE14EFEDCA69}"/>
              </a:ext>
            </a:extLst>
          </p:cNvPr>
          <p:cNvGraphicFramePr>
            <a:graphicFrameLocks/>
          </p:cNvGraphicFramePr>
          <p:nvPr/>
        </p:nvGraphicFramePr>
        <p:xfrm>
          <a:off x="880794" y="1447800"/>
          <a:ext cx="10844069" cy="4784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16943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34A214-0C90-4EA5-B277-A117B4EC71C0}"/>
              </a:ext>
            </a:extLst>
          </p:cNvPr>
          <p:cNvSpPr>
            <a:spLocks noGrp="1"/>
          </p:cNvSpPr>
          <p:nvPr>
            <p:ph type="title"/>
          </p:nvPr>
        </p:nvSpPr>
        <p:spPr/>
        <p:txBody>
          <a:bodyPr/>
          <a:lstStyle/>
          <a:p>
            <a:r>
              <a:rPr kumimoji="1" lang="en-US" altLang="ja-JP" dirty="0"/>
              <a:t>1</a:t>
            </a:r>
            <a:r>
              <a:rPr kumimoji="1" lang="ja-JP" altLang="en-US" dirty="0"/>
              <a:t>．時系列での考察</a:t>
            </a:r>
          </a:p>
        </p:txBody>
      </p:sp>
      <p:sp>
        <p:nvSpPr>
          <p:cNvPr id="3" name="テキスト ボックス 2">
            <a:extLst>
              <a:ext uri="{FF2B5EF4-FFF2-40B4-BE49-F238E27FC236}">
                <a16:creationId xmlns:a16="http://schemas.microsoft.com/office/drawing/2014/main" id="{8AAF4CA9-7EB1-4F34-B0FF-419FFF6F2F45}"/>
              </a:ext>
            </a:extLst>
          </p:cNvPr>
          <p:cNvSpPr txBox="1"/>
          <p:nvPr/>
        </p:nvSpPr>
        <p:spPr>
          <a:xfrm>
            <a:off x="1828800" y="1436914"/>
            <a:ext cx="8911687" cy="5262979"/>
          </a:xfrm>
          <a:prstGeom prst="rect">
            <a:avLst/>
          </a:prstGeom>
          <a:noFill/>
        </p:spPr>
        <p:txBody>
          <a:bodyPr wrap="square" rtlCol="0">
            <a:spAutoFit/>
          </a:bodyPr>
          <a:lstStyle/>
          <a:p>
            <a:r>
              <a:rPr kumimoji="1" lang="en-US" altLang="ja-JP" sz="2800" dirty="0">
                <a:latin typeface="+mn-ea"/>
              </a:rPr>
              <a:t>2</a:t>
            </a:r>
            <a:r>
              <a:rPr kumimoji="1" lang="ja-JP" altLang="en-US" sz="2800" dirty="0">
                <a:latin typeface="+mn-ea"/>
              </a:rPr>
              <a:t>月に発表された</a:t>
            </a:r>
            <a:r>
              <a:rPr kumimoji="1" lang="en-US" altLang="ja-JP" sz="2800" dirty="0">
                <a:latin typeface="+mn-ea"/>
              </a:rPr>
              <a:t>10~12</a:t>
            </a:r>
            <a:r>
              <a:rPr kumimoji="1" lang="ja-JP" altLang="en-US" sz="2800" dirty="0">
                <a:latin typeface="+mn-ea"/>
              </a:rPr>
              <a:t>月決算情報以降、デフォルト確率は上昇しているが、その後の</a:t>
            </a:r>
            <a:r>
              <a:rPr kumimoji="1" lang="en-US" altLang="ja-JP" sz="2800" dirty="0">
                <a:latin typeface="+mn-ea"/>
              </a:rPr>
              <a:t>1~3</a:t>
            </a:r>
            <a:r>
              <a:rPr kumimoji="1" lang="ja-JP" altLang="en-US" sz="2800" dirty="0">
                <a:latin typeface="+mn-ea"/>
              </a:rPr>
              <a:t>月・</a:t>
            </a:r>
            <a:r>
              <a:rPr kumimoji="1" lang="en-US" altLang="ja-JP" sz="2800" dirty="0">
                <a:latin typeface="+mn-ea"/>
              </a:rPr>
              <a:t>4~6</a:t>
            </a:r>
            <a:r>
              <a:rPr kumimoji="1" lang="ja-JP" altLang="en-US" sz="2800" dirty="0">
                <a:latin typeface="+mn-ea"/>
              </a:rPr>
              <a:t>月の決算発表によってデフォルト確率に変化は見られなかった。</a:t>
            </a:r>
            <a:endParaRPr kumimoji="1" lang="en-US" altLang="ja-JP" sz="2800" dirty="0">
              <a:latin typeface="+mn-ea"/>
            </a:endParaRPr>
          </a:p>
          <a:p>
            <a:r>
              <a:rPr kumimoji="1" lang="ja-JP" altLang="en-US" sz="2800" dirty="0">
                <a:latin typeface="+mn-ea"/>
              </a:rPr>
              <a:t>コロナ禍による</a:t>
            </a:r>
            <a:r>
              <a:rPr kumimoji="1" lang="en-US" altLang="ja-JP" sz="2800" dirty="0">
                <a:latin typeface="+mn-ea"/>
              </a:rPr>
              <a:t>1~3</a:t>
            </a:r>
            <a:r>
              <a:rPr kumimoji="1" lang="ja-JP" altLang="en-US" sz="2800" dirty="0">
                <a:latin typeface="+mn-ea"/>
              </a:rPr>
              <a:t>月・</a:t>
            </a:r>
            <a:r>
              <a:rPr kumimoji="1" lang="en-US" altLang="ja-JP" sz="2800" dirty="0">
                <a:latin typeface="+mn-ea"/>
              </a:rPr>
              <a:t>4~6</a:t>
            </a:r>
            <a:r>
              <a:rPr kumimoji="1" lang="ja-JP" altLang="en-US" sz="2800" dirty="0">
                <a:latin typeface="+mn-ea"/>
              </a:rPr>
              <a:t>月の収益の悪化がデフォルト確率に既に織り込まれていたことが考えられる。</a:t>
            </a:r>
            <a:endParaRPr kumimoji="1" lang="en-US" altLang="ja-JP" sz="2800" dirty="0">
              <a:latin typeface="+mn-ea"/>
            </a:endParaRPr>
          </a:p>
          <a:p>
            <a:endParaRPr kumimoji="1" lang="en-US" altLang="ja-JP" sz="2800" dirty="0">
              <a:latin typeface="+mn-ea"/>
            </a:endParaRPr>
          </a:p>
          <a:p>
            <a:r>
              <a:rPr kumimoji="1" lang="ja-JP" altLang="en-US" sz="2800" dirty="0">
                <a:latin typeface="+mn-ea"/>
              </a:rPr>
              <a:t>自動車販売台数の前年比推移のグラフから、</a:t>
            </a:r>
            <a:r>
              <a:rPr kumimoji="1" lang="en-US" altLang="ja-JP" sz="2800" dirty="0">
                <a:latin typeface="+mn-ea"/>
              </a:rPr>
              <a:t>3</a:t>
            </a:r>
            <a:r>
              <a:rPr kumimoji="1" lang="ja-JP" altLang="en-US" sz="2800" dirty="0">
                <a:latin typeface="+mn-ea"/>
              </a:rPr>
              <a:t>・</a:t>
            </a:r>
            <a:r>
              <a:rPr kumimoji="1" lang="en-US" altLang="ja-JP" sz="2800" dirty="0">
                <a:latin typeface="+mn-ea"/>
              </a:rPr>
              <a:t>4</a:t>
            </a:r>
            <a:r>
              <a:rPr kumimoji="1" lang="ja-JP" altLang="en-US" sz="2800" dirty="0">
                <a:latin typeface="+mn-ea"/>
              </a:rPr>
              <a:t>月にかけて欧米で販売台数が減少している。特に米では車移動が多く、買い替え需要が高いため、販売台数の減少が自動車会社</a:t>
            </a:r>
            <a:r>
              <a:rPr kumimoji="1" lang="en-US" altLang="ja-JP" sz="2800" dirty="0">
                <a:latin typeface="+mn-ea"/>
              </a:rPr>
              <a:t>3</a:t>
            </a:r>
            <a:r>
              <a:rPr kumimoji="1" lang="ja-JP" altLang="en-US" sz="2800" dirty="0">
                <a:latin typeface="+mn-ea"/>
              </a:rPr>
              <a:t>社のデフォルト確率に影響したのではないか。</a:t>
            </a:r>
          </a:p>
        </p:txBody>
      </p:sp>
    </p:spTree>
    <p:extLst>
      <p:ext uri="{BB962C8B-B14F-4D97-AF65-F5344CB8AC3E}">
        <p14:creationId xmlns:p14="http://schemas.microsoft.com/office/powerpoint/2010/main" val="2932293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89AFF8-06B2-432F-B685-A6FBA18E6471}"/>
              </a:ext>
            </a:extLst>
          </p:cNvPr>
          <p:cNvSpPr>
            <a:spLocks noGrp="1"/>
          </p:cNvSpPr>
          <p:nvPr>
            <p:ph type="title"/>
          </p:nvPr>
        </p:nvSpPr>
        <p:spPr>
          <a:xfrm>
            <a:off x="2592924" y="624110"/>
            <a:ext cx="8911687" cy="703947"/>
          </a:xfrm>
        </p:spPr>
        <p:txBody>
          <a:bodyPr/>
          <a:lstStyle/>
          <a:p>
            <a:r>
              <a:rPr kumimoji="1" lang="en-US" altLang="ja-JP" dirty="0"/>
              <a:t>2</a:t>
            </a:r>
            <a:r>
              <a:rPr kumimoji="1" lang="ja-JP" altLang="en-US" dirty="0"/>
              <a:t>．同業他社間比較での考察</a:t>
            </a:r>
            <a:r>
              <a:rPr kumimoji="1" lang="en-US" altLang="ja-JP" dirty="0"/>
              <a:t>(</a:t>
            </a:r>
            <a:r>
              <a:rPr kumimoji="1" lang="ja-JP" altLang="en-US" dirty="0"/>
              <a:t>定性</a:t>
            </a:r>
            <a:r>
              <a:rPr kumimoji="1" lang="en-US" altLang="ja-JP" dirty="0"/>
              <a:t>)</a:t>
            </a:r>
            <a:endParaRPr kumimoji="1" lang="ja-JP" altLang="en-US" dirty="0"/>
          </a:p>
        </p:txBody>
      </p:sp>
      <p:graphicFrame>
        <p:nvGraphicFramePr>
          <p:cNvPr id="4" name="表 4">
            <a:extLst>
              <a:ext uri="{FF2B5EF4-FFF2-40B4-BE49-F238E27FC236}">
                <a16:creationId xmlns:a16="http://schemas.microsoft.com/office/drawing/2014/main" id="{7092BDF4-B179-41B8-BF61-5F3B143AF65E}"/>
              </a:ext>
            </a:extLst>
          </p:cNvPr>
          <p:cNvGraphicFramePr>
            <a:graphicFrameLocks noGrp="1"/>
          </p:cNvGraphicFramePr>
          <p:nvPr/>
        </p:nvGraphicFramePr>
        <p:xfrm>
          <a:off x="1389743" y="1684383"/>
          <a:ext cx="9746342" cy="4672873"/>
        </p:xfrm>
        <a:graphic>
          <a:graphicData uri="http://schemas.openxmlformats.org/drawingml/2006/table">
            <a:tbl>
              <a:tblPr>
                <a:tableStyleId>{5C22544A-7EE6-4342-B048-85BDC9FD1C3A}</a:tableStyleId>
              </a:tblPr>
              <a:tblGrid>
                <a:gridCol w="1549400">
                  <a:extLst>
                    <a:ext uri="{9D8B030D-6E8A-4147-A177-3AD203B41FA5}">
                      <a16:colId xmlns:a16="http://schemas.microsoft.com/office/drawing/2014/main" val="2905834091"/>
                    </a:ext>
                  </a:extLst>
                </a:gridCol>
                <a:gridCol w="8196942">
                  <a:extLst>
                    <a:ext uri="{9D8B030D-6E8A-4147-A177-3AD203B41FA5}">
                      <a16:colId xmlns:a16="http://schemas.microsoft.com/office/drawing/2014/main" val="1718978795"/>
                    </a:ext>
                  </a:extLst>
                </a:gridCol>
              </a:tblGrid>
              <a:tr h="913057">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dirty="0"/>
                        <a:t>コロナ禍における出来事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1329834"/>
                  </a:ext>
                </a:extLst>
              </a:tr>
              <a:tr h="1253272">
                <a:tc>
                  <a:txBody>
                    <a:bodyPr/>
                    <a:lstStyle/>
                    <a:p>
                      <a:r>
                        <a:rPr kumimoji="1" lang="ja-JP" altLang="en-US" sz="2800" dirty="0"/>
                        <a:t>トヨタ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ja-JP" sz="2400" kern="1200" dirty="0">
                          <a:solidFill>
                            <a:schemeClr val="dk1"/>
                          </a:solidFill>
                          <a:effectLst/>
                          <a:latin typeface="+mn-lt"/>
                          <a:ea typeface="+mn-ea"/>
                          <a:cs typeface="+mn-cs"/>
                        </a:rPr>
                        <a:t>空飛ぶ車</a:t>
                      </a:r>
                      <a:r>
                        <a:rPr kumimoji="1" lang="ja-JP" altLang="en-US" sz="2400" kern="1200" dirty="0">
                          <a:solidFill>
                            <a:schemeClr val="dk1"/>
                          </a:solidFill>
                          <a:effectLst/>
                          <a:latin typeface="+mn-lt"/>
                          <a:ea typeface="+mn-ea"/>
                          <a:cs typeface="+mn-cs"/>
                        </a:rPr>
                        <a:t>の開発に</a:t>
                      </a:r>
                      <a:r>
                        <a:rPr kumimoji="1" lang="ja-JP" altLang="ja-JP" sz="2400" kern="1200" dirty="0">
                          <a:solidFill>
                            <a:schemeClr val="dk1"/>
                          </a:solidFill>
                          <a:effectLst/>
                          <a:latin typeface="+mn-lt"/>
                          <a:ea typeface="+mn-ea"/>
                          <a:cs typeface="+mn-cs"/>
                        </a:rPr>
                        <a:t>参入、米新興に４３０億円出資</a:t>
                      </a:r>
                      <a:endParaRPr kumimoji="1" lang="en-US" altLang="ja-JP" sz="2400" kern="1200" dirty="0">
                        <a:solidFill>
                          <a:schemeClr val="dk1"/>
                        </a:solidFill>
                        <a:effectLst/>
                        <a:latin typeface="+mn-lt"/>
                        <a:ea typeface="+mn-ea"/>
                        <a:cs typeface="+mn-cs"/>
                      </a:endParaRPr>
                    </a:p>
                    <a:p>
                      <a:r>
                        <a:rPr kumimoji="1" lang="ja-JP" altLang="ja-JP" sz="2400" kern="1200" dirty="0">
                          <a:solidFill>
                            <a:schemeClr val="dk1"/>
                          </a:solidFill>
                          <a:effectLst/>
                          <a:latin typeface="+mn-lt"/>
                          <a:ea typeface="+mn-ea"/>
                          <a:cs typeface="+mn-cs"/>
                        </a:rPr>
                        <a:t>中古車購入ネット契約、全国の在庫共通化</a:t>
                      </a:r>
                      <a:endParaRPr kumimoji="1" lang="en-US" altLang="ja-JP" sz="2400" kern="1200" dirty="0">
                        <a:solidFill>
                          <a:schemeClr val="dk1"/>
                        </a:solidFill>
                        <a:effectLst/>
                        <a:latin typeface="+mn-lt"/>
                        <a:ea typeface="+mn-ea"/>
                        <a:cs typeface="+mn-cs"/>
                      </a:endParaRPr>
                    </a:p>
                    <a:p>
                      <a:r>
                        <a:rPr kumimoji="1" lang="ja-JP" altLang="en-US" sz="2400" kern="1200" dirty="0">
                          <a:solidFill>
                            <a:schemeClr val="dk1"/>
                          </a:solidFill>
                          <a:effectLst/>
                          <a:latin typeface="+mn-lt"/>
                          <a:ea typeface="+mn-ea"/>
                          <a:cs typeface="+mn-cs"/>
                        </a:rPr>
                        <a:t>中国スタートアップ企業と高精度地図の共同開発</a:t>
                      </a: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6762868"/>
                  </a:ext>
                </a:extLst>
              </a:tr>
              <a:tr h="1253272">
                <a:tc>
                  <a:txBody>
                    <a:bodyPr/>
                    <a:lstStyle/>
                    <a:p>
                      <a:r>
                        <a:rPr kumimoji="1" lang="ja-JP" altLang="en-US" sz="2800" dirty="0"/>
                        <a:t>ホンダ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dirty="0"/>
                        <a:t>中古車を利用したサブスクリプションサービスを開始</a:t>
                      </a:r>
                      <a:endParaRPr kumimoji="1" lang="en-US" altLang="ja-JP" sz="2400" dirty="0"/>
                    </a:p>
                    <a:p>
                      <a:r>
                        <a:rPr kumimoji="1" lang="ja-JP" altLang="en-US" sz="2400" dirty="0"/>
                        <a:t>いすゞと水素燃料電池車のトラックを共同開発を開始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7911140"/>
                  </a:ext>
                </a:extLst>
              </a:tr>
              <a:tr h="1253272">
                <a:tc>
                  <a:txBody>
                    <a:bodyPr/>
                    <a:lstStyle/>
                    <a:p>
                      <a:r>
                        <a:rPr kumimoji="1" lang="ja-JP" altLang="en-US" sz="2800" dirty="0"/>
                        <a:t>日産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dirty="0"/>
                        <a:t>ルノーの</a:t>
                      </a:r>
                      <a:r>
                        <a:rPr kumimoji="1" lang="en-US" altLang="ja-JP" sz="2400" dirty="0"/>
                        <a:t>CEO</a:t>
                      </a:r>
                      <a:r>
                        <a:rPr kumimoji="1" lang="ja-JP" altLang="en-US" sz="2400" dirty="0"/>
                        <a:t>を交代</a:t>
                      </a:r>
                      <a:endParaRPr kumimoji="1" lang="en-US" altLang="ja-JP" sz="2400" dirty="0"/>
                    </a:p>
                    <a:p>
                      <a:r>
                        <a:rPr kumimoji="1" lang="ja-JP" altLang="en-US" sz="2400" dirty="0"/>
                        <a:t>新興国への設備過剰投資で販売台数落ち込む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1059337"/>
                  </a:ext>
                </a:extLst>
              </a:tr>
            </a:tbl>
          </a:graphicData>
        </a:graphic>
      </p:graphicFrame>
    </p:spTree>
    <p:extLst>
      <p:ext uri="{BB962C8B-B14F-4D97-AF65-F5344CB8AC3E}">
        <p14:creationId xmlns:p14="http://schemas.microsoft.com/office/powerpoint/2010/main" val="25125395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E8BA39-A903-4473-B00B-2760EB0777FE}"/>
              </a:ext>
            </a:extLst>
          </p:cNvPr>
          <p:cNvSpPr>
            <a:spLocks noGrp="1"/>
          </p:cNvSpPr>
          <p:nvPr>
            <p:ph type="title"/>
          </p:nvPr>
        </p:nvSpPr>
        <p:spPr>
          <a:xfrm>
            <a:off x="1640156" y="624110"/>
            <a:ext cx="8911687" cy="725719"/>
          </a:xfrm>
        </p:spPr>
        <p:txBody>
          <a:bodyPr>
            <a:normAutofit/>
          </a:bodyPr>
          <a:lstStyle/>
          <a:p>
            <a:r>
              <a:rPr kumimoji="1" lang="en-US" altLang="ja-JP" dirty="0"/>
              <a:t>2</a:t>
            </a:r>
            <a:r>
              <a:rPr kumimoji="1" lang="ja-JP" altLang="en-US" dirty="0"/>
              <a:t>．同業他社間比較での考察</a:t>
            </a:r>
            <a:r>
              <a:rPr kumimoji="1" lang="en-US" altLang="ja-JP" dirty="0"/>
              <a:t>(</a:t>
            </a:r>
            <a:r>
              <a:rPr kumimoji="1" lang="ja-JP" altLang="en-US" dirty="0"/>
              <a:t>定性</a:t>
            </a:r>
            <a:r>
              <a:rPr kumimoji="1" lang="en-US" altLang="ja-JP" dirty="0"/>
              <a:t>)</a:t>
            </a:r>
            <a:endParaRPr kumimoji="1" lang="ja-JP" altLang="en-US" dirty="0"/>
          </a:p>
        </p:txBody>
      </p:sp>
      <p:sp>
        <p:nvSpPr>
          <p:cNvPr id="3" name="テキスト ボックス 2">
            <a:extLst>
              <a:ext uri="{FF2B5EF4-FFF2-40B4-BE49-F238E27FC236}">
                <a16:creationId xmlns:a16="http://schemas.microsoft.com/office/drawing/2014/main" id="{4A7056B5-ACF3-4769-AD30-5DDD18DE5F3E}"/>
              </a:ext>
            </a:extLst>
          </p:cNvPr>
          <p:cNvSpPr txBox="1"/>
          <p:nvPr/>
        </p:nvSpPr>
        <p:spPr>
          <a:xfrm>
            <a:off x="1491343" y="1752600"/>
            <a:ext cx="9231086" cy="4832092"/>
          </a:xfrm>
          <a:prstGeom prst="rect">
            <a:avLst/>
          </a:prstGeom>
          <a:noFill/>
        </p:spPr>
        <p:txBody>
          <a:bodyPr wrap="square" rtlCol="0">
            <a:spAutoFit/>
          </a:bodyPr>
          <a:lstStyle/>
          <a:p>
            <a:r>
              <a:rPr kumimoji="1" lang="ja-JP" altLang="en-US" sz="2800" dirty="0"/>
              <a:t>トヨタとホンダは他社と資本提携や共同開発を行っている。コロナ禍でもホンダは前年より研究開発費を増額し、トヨタも前年比</a:t>
            </a:r>
            <a:r>
              <a:rPr kumimoji="1" lang="en-US" altLang="ja-JP" sz="2800" dirty="0"/>
              <a:t>1</a:t>
            </a:r>
            <a:r>
              <a:rPr kumimoji="1" lang="ja-JP" altLang="en-US" sz="2800" dirty="0"/>
              <a:t>％減にとどまる。コロナ禍でも先行投資を欠かさず事業拡大を図っていることが財務体質の良さを裏付け、デフォルト確率が</a:t>
            </a:r>
            <a:r>
              <a:rPr kumimoji="1" lang="en-US" altLang="ja-JP" sz="2800" dirty="0"/>
              <a:t>7</a:t>
            </a:r>
            <a:r>
              <a:rPr kumimoji="1" lang="ja-JP" altLang="en-US" sz="2800" dirty="0"/>
              <a:t>月以降落ち着いているのではないか。</a:t>
            </a:r>
            <a:endParaRPr kumimoji="1" lang="en-US" altLang="ja-JP" sz="2800" dirty="0"/>
          </a:p>
          <a:p>
            <a:endParaRPr kumimoji="1" lang="en-US" altLang="ja-JP" sz="2800" dirty="0"/>
          </a:p>
          <a:p>
            <a:r>
              <a:rPr kumimoji="1" lang="ja-JP" altLang="en-US" sz="2800" dirty="0"/>
              <a:t>一方、日産は、昨年</a:t>
            </a:r>
            <a:r>
              <a:rPr kumimoji="1" lang="en-US" altLang="ja-JP" sz="2800" dirty="0"/>
              <a:t>10</a:t>
            </a:r>
            <a:r>
              <a:rPr kumimoji="1" lang="ja-JP" altLang="en-US" sz="2800" dirty="0"/>
              <a:t>月に社長を交代するなど提携企業も含めて経営幹部を一掃している。コロナ禍以前から経営状況に問題を抱えていることがデフォルト確率が上昇したのではないか。</a:t>
            </a:r>
            <a:endParaRPr kumimoji="1" lang="en-US" altLang="ja-JP" sz="2800" dirty="0"/>
          </a:p>
        </p:txBody>
      </p:sp>
    </p:spTree>
    <p:extLst>
      <p:ext uri="{BB962C8B-B14F-4D97-AF65-F5344CB8AC3E}">
        <p14:creationId xmlns:p14="http://schemas.microsoft.com/office/powerpoint/2010/main" val="39537371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822829-121A-406E-9607-00E0FDEB7FFA}"/>
              </a:ext>
            </a:extLst>
          </p:cNvPr>
          <p:cNvSpPr>
            <a:spLocks noGrp="1"/>
          </p:cNvSpPr>
          <p:nvPr>
            <p:ph type="title"/>
          </p:nvPr>
        </p:nvSpPr>
        <p:spPr>
          <a:xfrm>
            <a:off x="2592924" y="624110"/>
            <a:ext cx="8911687" cy="1280890"/>
          </a:xfrm>
        </p:spPr>
        <p:txBody>
          <a:bodyPr/>
          <a:lstStyle/>
          <a:p>
            <a:r>
              <a:rPr lang="en-US" altLang="ja-JP" dirty="0"/>
              <a:t>2</a:t>
            </a:r>
            <a:r>
              <a:rPr lang="ja-JP" altLang="en-US" dirty="0"/>
              <a:t>．同業他社比較での考察</a:t>
            </a:r>
            <a:r>
              <a:rPr lang="en-US" altLang="ja-JP" dirty="0"/>
              <a:t>(</a:t>
            </a:r>
            <a:r>
              <a:rPr lang="ja-JP" altLang="en-US" dirty="0"/>
              <a:t>定量</a:t>
            </a:r>
            <a:r>
              <a:rPr lang="en-US" altLang="ja-JP" dirty="0"/>
              <a:t>)</a:t>
            </a:r>
            <a:endParaRPr lang="ja-JP" altLang="en-US" dirty="0"/>
          </a:p>
        </p:txBody>
      </p:sp>
      <p:graphicFrame>
        <p:nvGraphicFramePr>
          <p:cNvPr id="3" name="表 3">
            <a:extLst>
              <a:ext uri="{FF2B5EF4-FFF2-40B4-BE49-F238E27FC236}">
                <a16:creationId xmlns:a16="http://schemas.microsoft.com/office/drawing/2014/main" id="{3EAC0AAE-5E7C-4162-BF09-0DBFA93FD0FC}"/>
              </a:ext>
            </a:extLst>
          </p:cNvPr>
          <p:cNvGraphicFramePr>
            <a:graphicFrameLocks noGrp="1"/>
          </p:cNvGraphicFramePr>
          <p:nvPr/>
        </p:nvGraphicFramePr>
        <p:xfrm>
          <a:off x="1306284" y="1317171"/>
          <a:ext cx="9579432" cy="5326380"/>
        </p:xfrm>
        <a:graphic>
          <a:graphicData uri="http://schemas.openxmlformats.org/drawingml/2006/table">
            <a:tbl>
              <a:tblPr>
                <a:tableStyleId>{5C22544A-7EE6-4342-B048-85BDC9FD1C3A}</a:tableStyleId>
              </a:tblPr>
              <a:tblGrid>
                <a:gridCol w="2394858">
                  <a:extLst>
                    <a:ext uri="{9D8B030D-6E8A-4147-A177-3AD203B41FA5}">
                      <a16:colId xmlns:a16="http://schemas.microsoft.com/office/drawing/2014/main" val="3037786252"/>
                    </a:ext>
                  </a:extLst>
                </a:gridCol>
                <a:gridCol w="2394858">
                  <a:extLst>
                    <a:ext uri="{9D8B030D-6E8A-4147-A177-3AD203B41FA5}">
                      <a16:colId xmlns:a16="http://schemas.microsoft.com/office/drawing/2014/main" val="1848868896"/>
                    </a:ext>
                  </a:extLst>
                </a:gridCol>
                <a:gridCol w="2394858">
                  <a:extLst>
                    <a:ext uri="{9D8B030D-6E8A-4147-A177-3AD203B41FA5}">
                      <a16:colId xmlns:a16="http://schemas.microsoft.com/office/drawing/2014/main" val="1644292759"/>
                    </a:ext>
                  </a:extLst>
                </a:gridCol>
                <a:gridCol w="2394858">
                  <a:extLst>
                    <a:ext uri="{9D8B030D-6E8A-4147-A177-3AD203B41FA5}">
                      <a16:colId xmlns:a16="http://schemas.microsoft.com/office/drawing/2014/main" val="4276210803"/>
                    </a:ext>
                  </a:extLst>
                </a:gridCol>
              </a:tblGrid>
              <a:tr h="749300">
                <a:tc>
                  <a:txBody>
                    <a:bodyPr/>
                    <a:lstStyle/>
                    <a:p>
                      <a:pPr algn="l"/>
                      <a:r>
                        <a:rPr kumimoji="1" lang="en-US" altLang="ja-JP" sz="2800" dirty="0"/>
                        <a:t>B/S(2020/3/31)</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800" dirty="0"/>
                        <a:t>トヨタ自動車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dirty="0"/>
                        <a:t>HONDA</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800" dirty="0"/>
                        <a:t>日産自動車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1077901"/>
                  </a:ext>
                </a:extLst>
              </a:tr>
              <a:tr h="7493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dirty="0"/>
                        <a:t>流動比率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dirty="0"/>
                        <a:t>103.97%</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dirty="0"/>
                        <a:t>126.09%</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dirty="0"/>
                        <a:t>132.37%</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079287"/>
                  </a:ext>
                </a:extLst>
              </a:tr>
              <a:tr h="7493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dirty="0"/>
                        <a:t>長期固定適合率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dirty="0"/>
                        <a:t>97.88%</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dirty="0"/>
                        <a:t>89.97%</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dirty="0"/>
                        <a:t>70.70%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0888315"/>
                  </a:ext>
                </a:extLst>
              </a:tr>
              <a:tr h="7493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dirty="0"/>
                        <a:t>負債比率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dirty="0"/>
                        <a:t>156.17%</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dirty="0"/>
                        <a:t>155.38%</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dirty="0"/>
                        <a:t>317.70%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8217143"/>
                  </a:ext>
                </a:extLst>
              </a:tr>
              <a:tr h="749300">
                <a:tc>
                  <a:txBody>
                    <a:bodyPr/>
                    <a:lstStyle/>
                    <a:p>
                      <a:pPr algn="l"/>
                      <a:r>
                        <a:rPr kumimoji="1" lang="ja-JP" altLang="en-US" sz="2800" dirty="0"/>
                        <a:t>自己資本比率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dirty="0"/>
                        <a:t>39.04%</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dirty="0"/>
                        <a:t>39.16%</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dirty="0"/>
                        <a:t>23.94%</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948279"/>
                  </a:ext>
                </a:extLst>
              </a:tr>
              <a:tr h="749300">
                <a:tc>
                  <a:txBody>
                    <a:bodyPr/>
                    <a:lstStyle/>
                    <a:p>
                      <a:pPr algn="l"/>
                      <a:r>
                        <a:rPr kumimoji="1" lang="ja-JP" altLang="en-US" sz="2400" dirty="0"/>
                        <a:t>インタレスト・カバレッジ・レシオ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dirty="0"/>
                        <a:t>83.05</a:t>
                      </a:r>
                      <a:r>
                        <a:rPr kumimoji="1" lang="ja-JP" altLang="en-US" sz="2800" dirty="0"/>
                        <a:t>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dirty="0"/>
                        <a:t>34.3</a:t>
                      </a:r>
                      <a:r>
                        <a:rPr kumimoji="1" lang="ja-JP" altLang="en-US" sz="2800" dirty="0"/>
                        <a:t>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dirty="0"/>
                        <a:t>6.86</a:t>
                      </a:r>
                      <a:r>
                        <a:rPr kumimoji="1" lang="ja-JP" altLang="en-US" sz="2800" dirty="0"/>
                        <a:t>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6217231"/>
                  </a:ext>
                </a:extLst>
              </a:tr>
            </a:tbl>
          </a:graphicData>
        </a:graphic>
      </p:graphicFrame>
    </p:spTree>
    <p:extLst>
      <p:ext uri="{BB962C8B-B14F-4D97-AF65-F5344CB8AC3E}">
        <p14:creationId xmlns:p14="http://schemas.microsoft.com/office/powerpoint/2010/main" val="8770956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49876E-78B4-4AE6-9A64-E3197C398313}"/>
              </a:ext>
            </a:extLst>
          </p:cNvPr>
          <p:cNvSpPr>
            <a:spLocks noGrp="1"/>
          </p:cNvSpPr>
          <p:nvPr>
            <p:ph type="title"/>
          </p:nvPr>
        </p:nvSpPr>
        <p:spPr>
          <a:xfrm>
            <a:off x="2592924" y="624110"/>
            <a:ext cx="8911687" cy="649519"/>
          </a:xfrm>
        </p:spPr>
        <p:txBody>
          <a:bodyPr/>
          <a:lstStyle/>
          <a:p>
            <a:r>
              <a:rPr lang="en-US" altLang="ja-JP" dirty="0"/>
              <a:t>2</a:t>
            </a:r>
            <a:r>
              <a:rPr lang="ja-JP" altLang="en-US" dirty="0"/>
              <a:t>．同業他社比較での考察</a:t>
            </a:r>
            <a:r>
              <a:rPr lang="en-US" altLang="ja-JP" dirty="0"/>
              <a:t>(</a:t>
            </a:r>
            <a:r>
              <a:rPr lang="ja-JP" altLang="en-US" dirty="0"/>
              <a:t>定量</a:t>
            </a:r>
            <a:r>
              <a:rPr lang="en-US" altLang="ja-JP" dirty="0"/>
              <a:t>)</a:t>
            </a:r>
            <a:endParaRPr kumimoji="1" lang="ja-JP" altLang="en-US" dirty="0"/>
          </a:p>
        </p:txBody>
      </p:sp>
      <p:sp>
        <p:nvSpPr>
          <p:cNvPr id="3" name="テキスト ボックス 2">
            <a:extLst>
              <a:ext uri="{FF2B5EF4-FFF2-40B4-BE49-F238E27FC236}">
                <a16:creationId xmlns:a16="http://schemas.microsoft.com/office/drawing/2014/main" id="{F4B476D0-F56E-45F8-A8DA-D1198C2A096C}"/>
              </a:ext>
            </a:extLst>
          </p:cNvPr>
          <p:cNvSpPr txBox="1"/>
          <p:nvPr/>
        </p:nvSpPr>
        <p:spPr>
          <a:xfrm>
            <a:off x="1807029" y="1665514"/>
            <a:ext cx="9503228" cy="3970318"/>
          </a:xfrm>
          <a:prstGeom prst="rect">
            <a:avLst/>
          </a:prstGeom>
          <a:noFill/>
        </p:spPr>
        <p:txBody>
          <a:bodyPr wrap="square" rtlCol="0">
            <a:spAutoFit/>
          </a:bodyPr>
          <a:lstStyle/>
          <a:p>
            <a:r>
              <a:rPr kumimoji="1" lang="en-US" altLang="ja-JP" sz="2800" dirty="0"/>
              <a:t>3</a:t>
            </a:r>
            <a:r>
              <a:rPr kumimoji="1" lang="ja-JP" altLang="en-US" sz="2800" dirty="0"/>
              <a:t>社の財務指標の結果から、流動比率と長期適合率は望ましい結果を示している。しかし、財務構造を示す負債比率と自己資本比率は</a:t>
            </a:r>
            <a:r>
              <a:rPr kumimoji="1" lang="en-US" altLang="ja-JP" sz="2800" dirty="0"/>
              <a:t>3</a:t>
            </a:r>
            <a:r>
              <a:rPr kumimoji="1" lang="ja-JP" altLang="en-US" sz="2800" dirty="0"/>
              <a:t>社とも望ましい結果を示しているとは言えず、他人資本への依存が懸念される。</a:t>
            </a:r>
            <a:endParaRPr kumimoji="1" lang="en-US" altLang="ja-JP" sz="2800" dirty="0"/>
          </a:p>
          <a:p>
            <a:r>
              <a:rPr kumimoji="1" lang="ja-JP" altLang="en-US" sz="2800" dirty="0"/>
              <a:t>また、インタレスト・カバレッジ・レシオの結果から、トヨタが最も高く、日産が最も低い数値を示している。</a:t>
            </a:r>
            <a:endParaRPr kumimoji="1" lang="en-US" altLang="ja-JP" sz="2800" dirty="0"/>
          </a:p>
          <a:p>
            <a:endParaRPr kumimoji="1" lang="en-US" altLang="ja-JP" sz="2800" dirty="0"/>
          </a:p>
          <a:p>
            <a:r>
              <a:rPr kumimoji="1" lang="ja-JP" altLang="en-US" sz="2800" dirty="0"/>
              <a:t>よって、</a:t>
            </a:r>
            <a:r>
              <a:rPr kumimoji="1" lang="en-US" altLang="ja-JP" sz="2800" dirty="0"/>
              <a:t>3</a:t>
            </a:r>
            <a:r>
              <a:rPr kumimoji="1" lang="ja-JP" altLang="en-US" sz="2800" dirty="0"/>
              <a:t>社の収益力の差が金融費用の支払能力の差を生み、デフォルト確率に影響したのではないか。</a:t>
            </a:r>
            <a:endParaRPr kumimoji="1" lang="en-US" altLang="ja-JP" sz="2800" dirty="0"/>
          </a:p>
        </p:txBody>
      </p:sp>
    </p:spTree>
    <p:extLst>
      <p:ext uri="{BB962C8B-B14F-4D97-AF65-F5344CB8AC3E}">
        <p14:creationId xmlns:p14="http://schemas.microsoft.com/office/powerpoint/2010/main" val="41995127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id="{00CA06E5-14D1-43D9-A71A-45E70631D403}"/>
              </a:ext>
            </a:extLst>
          </p:cNvPr>
          <p:cNvGraphicFramePr>
            <a:graphicFrameLocks/>
          </p:cNvGraphicFramePr>
          <p:nvPr/>
        </p:nvGraphicFramePr>
        <p:xfrm>
          <a:off x="1702367" y="1786392"/>
          <a:ext cx="9934462" cy="4951866"/>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a:extLst>
              <a:ext uri="{FF2B5EF4-FFF2-40B4-BE49-F238E27FC236}">
                <a16:creationId xmlns:a16="http://schemas.microsoft.com/office/drawing/2014/main" id="{8DC6FA3F-AF24-4D8F-B45A-ADA6CBFC4494}"/>
              </a:ext>
            </a:extLst>
          </p:cNvPr>
          <p:cNvSpPr>
            <a:spLocks noGrp="1"/>
          </p:cNvSpPr>
          <p:nvPr>
            <p:ph type="title"/>
          </p:nvPr>
        </p:nvSpPr>
        <p:spPr>
          <a:xfrm>
            <a:off x="2592924" y="624110"/>
            <a:ext cx="8911687" cy="736604"/>
          </a:xfrm>
        </p:spPr>
        <p:txBody>
          <a:bodyPr/>
          <a:lstStyle/>
          <a:p>
            <a:r>
              <a:rPr kumimoji="1" lang="ja-JP" altLang="en-US" dirty="0"/>
              <a:t>鉄道会社</a:t>
            </a:r>
          </a:p>
        </p:txBody>
      </p:sp>
      <p:sp>
        <p:nvSpPr>
          <p:cNvPr id="3" name="テキスト ボックス 2">
            <a:extLst>
              <a:ext uri="{FF2B5EF4-FFF2-40B4-BE49-F238E27FC236}">
                <a16:creationId xmlns:a16="http://schemas.microsoft.com/office/drawing/2014/main" id="{02BC96AA-F26E-41BD-8532-30098FA2822D}"/>
              </a:ext>
            </a:extLst>
          </p:cNvPr>
          <p:cNvSpPr txBox="1"/>
          <p:nvPr/>
        </p:nvSpPr>
        <p:spPr>
          <a:xfrm>
            <a:off x="1502229" y="1284514"/>
            <a:ext cx="7108372" cy="646331"/>
          </a:xfrm>
          <a:prstGeom prst="rect">
            <a:avLst/>
          </a:prstGeom>
          <a:noFill/>
        </p:spPr>
        <p:txBody>
          <a:bodyPr wrap="square" rtlCol="0">
            <a:spAutoFit/>
          </a:bodyPr>
          <a:lstStyle/>
          <a:p>
            <a:r>
              <a:rPr kumimoji="1" lang="en-US" altLang="ja-JP" sz="3600" dirty="0"/>
              <a:t>1</a:t>
            </a:r>
            <a:r>
              <a:rPr kumimoji="1" lang="ja-JP" altLang="en-US" sz="3600" dirty="0"/>
              <a:t>．時系列での考察</a:t>
            </a:r>
          </a:p>
        </p:txBody>
      </p:sp>
      <p:sp>
        <p:nvSpPr>
          <p:cNvPr id="5" name="吹き出し: 角を丸めた四角形 4">
            <a:extLst>
              <a:ext uri="{FF2B5EF4-FFF2-40B4-BE49-F238E27FC236}">
                <a16:creationId xmlns:a16="http://schemas.microsoft.com/office/drawing/2014/main" id="{B08ABABF-364E-4614-97A8-A8A04825B1CE}"/>
              </a:ext>
            </a:extLst>
          </p:cNvPr>
          <p:cNvSpPr/>
          <p:nvPr/>
        </p:nvSpPr>
        <p:spPr>
          <a:xfrm>
            <a:off x="2022619" y="3746055"/>
            <a:ext cx="2351314" cy="736604"/>
          </a:xfrm>
          <a:prstGeom prst="wedgeRoundRectCallout">
            <a:avLst>
              <a:gd name="adj1" fmla="val 30556"/>
              <a:gd name="adj2" fmla="val 213238"/>
              <a:gd name="adj3" fmla="val 16667"/>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600" dirty="0">
                <a:effectLst/>
                <a:latin typeface="游明朝" panose="02020400000000000000" pitchFamily="18" charset="-128"/>
                <a:cs typeface="Times New Roman" panose="02020603050405020304" pitchFamily="18" charset="0"/>
              </a:rPr>
              <a:t>2/22</a:t>
            </a:r>
            <a:r>
              <a:rPr lang="ja-JP" altLang="ja-JP" sz="1600" dirty="0">
                <a:effectLst/>
                <a:ea typeface="游明朝" panose="02020400000000000000" pitchFamily="18" charset="-128"/>
                <a:cs typeface="Times New Roman" panose="02020603050405020304" pitchFamily="18" charset="0"/>
              </a:rPr>
              <a:t>外出自粛、消費にブレーキ新型肺炎響く</a:t>
            </a:r>
            <a:endParaRPr kumimoji="1" lang="ja-JP" altLang="en-US" sz="1600" dirty="0"/>
          </a:p>
        </p:txBody>
      </p:sp>
      <p:sp>
        <p:nvSpPr>
          <p:cNvPr id="6" name="吹き出し: 角を丸めた四角形 5">
            <a:extLst>
              <a:ext uri="{FF2B5EF4-FFF2-40B4-BE49-F238E27FC236}">
                <a16:creationId xmlns:a16="http://schemas.microsoft.com/office/drawing/2014/main" id="{C3F1B982-D708-40DE-BD2E-AEB21FE38A93}"/>
              </a:ext>
            </a:extLst>
          </p:cNvPr>
          <p:cNvSpPr/>
          <p:nvPr/>
        </p:nvSpPr>
        <p:spPr>
          <a:xfrm>
            <a:off x="6139542" y="3251890"/>
            <a:ext cx="1603545" cy="646332"/>
          </a:xfrm>
          <a:prstGeom prst="wedgeRoundRectCallout">
            <a:avLst>
              <a:gd name="adj1" fmla="val -48666"/>
              <a:gd name="adj2" fmla="val 116395"/>
              <a:gd name="adj3" fmla="val 16667"/>
            </a:avLst>
          </a:prstGeom>
          <a:noFill/>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600" dirty="0">
                <a:solidFill>
                  <a:schemeClr val="tx1"/>
                </a:solidFill>
                <a:latin typeface="游明朝" panose="02020400000000000000" pitchFamily="18" charset="-128"/>
                <a:ea typeface="游明朝" panose="02020400000000000000" pitchFamily="18" charset="-128"/>
              </a:rPr>
              <a:t>4/16</a:t>
            </a:r>
            <a:r>
              <a:rPr kumimoji="1" lang="ja-JP" altLang="en-US" sz="1600" dirty="0">
                <a:solidFill>
                  <a:schemeClr val="tx1"/>
                </a:solidFill>
                <a:latin typeface="游明朝" panose="02020400000000000000" pitchFamily="18" charset="-128"/>
                <a:ea typeface="游明朝" panose="02020400000000000000" pitchFamily="18" charset="-128"/>
              </a:rPr>
              <a:t>緊急事態宣言全域発令</a:t>
            </a:r>
          </a:p>
        </p:txBody>
      </p:sp>
      <p:sp>
        <p:nvSpPr>
          <p:cNvPr id="7" name="吹き出し: 角を丸めた四角形 6">
            <a:extLst>
              <a:ext uri="{FF2B5EF4-FFF2-40B4-BE49-F238E27FC236}">
                <a16:creationId xmlns:a16="http://schemas.microsoft.com/office/drawing/2014/main" id="{5155FA3C-1C93-4DB0-A201-3EBF9800F749}"/>
              </a:ext>
            </a:extLst>
          </p:cNvPr>
          <p:cNvSpPr/>
          <p:nvPr/>
        </p:nvSpPr>
        <p:spPr>
          <a:xfrm>
            <a:off x="5056415" y="2470148"/>
            <a:ext cx="2177143" cy="736604"/>
          </a:xfrm>
          <a:prstGeom prst="wedgeRoundRectCallout">
            <a:avLst>
              <a:gd name="adj1" fmla="val -4333"/>
              <a:gd name="adj2" fmla="val 210282"/>
              <a:gd name="adj3" fmla="val 16667"/>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600" dirty="0">
                <a:effectLst/>
                <a:latin typeface="游明朝" panose="02020400000000000000" pitchFamily="18" charset="-128"/>
                <a:cs typeface="Times New Roman" panose="02020603050405020304" pitchFamily="18" charset="0"/>
              </a:rPr>
              <a:t>4/15</a:t>
            </a:r>
            <a:r>
              <a:rPr lang="ja-JP" altLang="ja-JP" sz="1600" dirty="0">
                <a:effectLst/>
                <a:ea typeface="游明朝" panose="02020400000000000000" pitchFamily="18" charset="-128"/>
                <a:cs typeface="Times New Roman" panose="02020603050405020304" pitchFamily="18" charset="0"/>
              </a:rPr>
              <a:t>ＪＲの新幹線や特急指定席、ＧＷ予約が９割減少</a:t>
            </a:r>
            <a:endParaRPr kumimoji="1" lang="ja-JP" altLang="en-US" sz="1600" dirty="0"/>
          </a:p>
        </p:txBody>
      </p:sp>
      <p:sp>
        <p:nvSpPr>
          <p:cNvPr id="8" name="吹き出し: 角を丸めた四角形 7">
            <a:extLst>
              <a:ext uri="{FF2B5EF4-FFF2-40B4-BE49-F238E27FC236}">
                <a16:creationId xmlns:a16="http://schemas.microsoft.com/office/drawing/2014/main" id="{3353D2F1-99F4-46EF-8E8A-1AC268FB37E8}"/>
              </a:ext>
            </a:extLst>
          </p:cNvPr>
          <p:cNvSpPr/>
          <p:nvPr/>
        </p:nvSpPr>
        <p:spPr>
          <a:xfrm>
            <a:off x="7743087" y="3650020"/>
            <a:ext cx="1719943" cy="646331"/>
          </a:xfrm>
          <a:prstGeom prst="wedgeRoundRectCallout">
            <a:avLst>
              <a:gd name="adj1" fmla="val -56276"/>
              <a:gd name="adj2" fmla="val 171975"/>
              <a:gd name="adj3" fmla="val 16667"/>
            </a:avLst>
          </a:prstGeom>
          <a:noFill/>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800" dirty="0">
                <a:solidFill>
                  <a:schemeClr val="tx1"/>
                </a:solidFill>
                <a:latin typeface="游明朝" panose="02020400000000000000" pitchFamily="18" charset="-128"/>
                <a:ea typeface="游明朝" panose="02020400000000000000" pitchFamily="18" charset="-128"/>
              </a:rPr>
              <a:t>5/25</a:t>
            </a:r>
            <a:r>
              <a:rPr kumimoji="1" lang="ja-JP" altLang="en-US" sz="1800" dirty="0">
                <a:solidFill>
                  <a:schemeClr val="tx1"/>
                </a:solidFill>
                <a:latin typeface="游明朝" panose="02020400000000000000" pitchFamily="18" charset="-128"/>
                <a:ea typeface="游明朝" panose="02020400000000000000" pitchFamily="18" charset="-128"/>
              </a:rPr>
              <a:t>緊急事態宣言解除</a:t>
            </a:r>
          </a:p>
        </p:txBody>
      </p:sp>
      <p:sp>
        <p:nvSpPr>
          <p:cNvPr id="9" name="吹き出し: 角を丸めた四角形 8">
            <a:extLst>
              <a:ext uri="{FF2B5EF4-FFF2-40B4-BE49-F238E27FC236}">
                <a16:creationId xmlns:a16="http://schemas.microsoft.com/office/drawing/2014/main" id="{E9EE9A7F-75D8-46EE-9458-FAC11A8934DA}"/>
              </a:ext>
            </a:extLst>
          </p:cNvPr>
          <p:cNvSpPr/>
          <p:nvPr/>
        </p:nvSpPr>
        <p:spPr>
          <a:xfrm>
            <a:off x="2015448" y="4872461"/>
            <a:ext cx="2088468" cy="569865"/>
          </a:xfrm>
          <a:prstGeom prst="wedgeRoundRectCallout">
            <a:avLst>
              <a:gd name="adj1" fmla="val -39076"/>
              <a:gd name="adj2" fmla="val 112166"/>
              <a:gd name="adj3" fmla="val 16667"/>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600" kern="100" dirty="0">
                <a:effectLst/>
                <a:latin typeface="游明朝" panose="02020400000000000000" pitchFamily="18" charset="-128"/>
                <a:ea typeface="游明朝" panose="02020400000000000000" pitchFamily="18" charset="-128"/>
                <a:cs typeface="Times New Roman" panose="02020603050405020304" pitchFamily="18" charset="0"/>
              </a:rPr>
              <a:t>1/7</a:t>
            </a:r>
            <a:r>
              <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rPr>
              <a:t>鉄道</a:t>
            </a:r>
            <a:r>
              <a:rPr lang="ja-JP" altLang="en-US" sz="16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rPr>
              <a:t>年末年始</a:t>
            </a:r>
            <a:r>
              <a:rPr lang="ja-JP" altLang="en-US" sz="1600" kern="100" dirty="0">
                <a:effectLst/>
                <a:latin typeface="游明朝" panose="02020400000000000000" pitchFamily="18" charset="-128"/>
                <a:ea typeface="游明朝" panose="02020400000000000000" pitchFamily="18" charset="-128"/>
                <a:cs typeface="Times New Roman" panose="02020603050405020304" pitchFamily="18" charset="0"/>
              </a:rPr>
              <a:t>で</a:t>
            </a:r>
            <a:r>
              <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rPr>
              <a:t>利用</a:t>
            </a:r>
            <a:r>
              <a:rPr lang="ja-JP" altLang="en-US" sz="1600" kern="100" dirty="0">
                <a:effectLst/>
                <a:latin typeface="游明朝" panose="02020400000000000000" pitchFamily="18" charset="-128"/>
                <a:ea typeface="游明朝" panose="02020400000000000000" pitchFamily="18" charset="-128"/>
                <a:cs typeface="Times New Roman" panose="02020603050405020304" pitchFamily="18" charset="0"/>
              </a:rPr>
              <a:t>者</a:t>
            </a:r>
            <a:r>
              <a:rPr lang="ja-JP" altLang="ja-JP" sz="1600" kern="100" dirty="0">
                <a:effectLst/>
                <a:latin typeface="游明朝" panose="02020400000000000000" pitchFamily="18" charset="-128"/>
                <a:ea typeface="游明朝" panose="02020400000000000000" pitchFamily="18" charset="-128"/>
                <a:cs typeface="Times New Roman" panose="02020603050405020304" pitchFamily="18" charset="0"/>
              </a:rPr>
              <a:t>軒並み増加</a:t>
            </a:r>
          </a:p>
        </p:txBody>
      </p:sp>
    </p:spTree>
    <p:extLst>
      <p:ext uri="{BB962C8B-B14F-4D97-AF65-F5344CB8AC3E}">
        <p14:creationId xmlns:p14="http://schemas.microsoft.com/office/powerpoint/2010/main" val="32176974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42270F-E01B-4FB3-B674-E10053645BBF}"/>
              </a:ext>
            </a:extLst>
          </p:cNvPr>
          <p:cNvSpPr>
            <a:spLocks noGrp="1"/>
          </p:cNvSpPr>
          <p:nvPr>
            <p:ph type="title"/>
          </p:nvPr>
        </p:nvSpPr>
        <p:spPr>
          <a:xfrm>
            <a:off x="2592924" y="624110"/>
            <a:ext cx="8911687" cy="812804"/>
          </a:xfrm>
        </p:spPr>
        <p:txBody>
          <a:bodyPr>
            <a:normAutofit fontScale="90000"/>
          </a:bodyPr>
          <a:lstStyle/>
          <a:p>
            <a:r>
              <a:rPr kumimoji="1" lang="en-US" altLang="ja-JP" sz="3600" dirty="0"/>
              <a:t>1</a:t>
            </a:r>
            <a:r>
              <a:rPr kumimoji="1" lang="ja-JP" altLang="en-US" sz="3600" dirty="0"/>
              <a:t>．時系列での考察</a:t>
            </a:r>
            <a:br>
              <a:rPr kumimoji="1" lang="ja-JP" altLang="en-US" sz="3600" dirty="0"/>
            </a:br>
            <a:endParaRPr kumimoji="1" lang="ja-JP" altLang="en-US" dirty="0"/>
          </a:p>
        </p:txBody>
      </p:sp>
      <p:sp>
        <p:nvSpPr>
          <p:cNvPr id="3" name="テキスト ボックス 2">
            <a:extLst>
              <a:ext uri="{FF2B5EF4-FFF2-40B4-BE49-F238E27FC236}">
                <a16:creationId xmlns:a16="http://schemas.microsoft.com/office/drawing/2014/main" id="{3B19F1E1-D2BD-4595-B8C4-84CC4BFA6869}"/>
              </a:ext>
            </a:extLst>
          </p:cNvPr>
          <p:cNvSpPr txBox="1"/>
          <p:nvPr/>
        </p:nvSpPr>
        <p:spPr>
          <a:xfrm>
            <a:off x="2100943" y="1905000"/>
            <a:ext cx="8588828" cy="2677656"/>
          </a:xfrm>
          <a:prstGeom prst="rect">
            <a:avLst/>
          </a:prstGeom>
          <a:noFill/>
        </p:spPr>
        <p:txBody>
          <a:bodyPr wrap="square" rtlCol="0">
            <a:spAutoFit/>
          </a:bodyPr>
          <a:lstStyle/>
          <a:p>
            <a:r>
              <a:rPr kumimoji="1" lang="ja-JP" altLang="en-US" sz="2800" dirty="0"/>
              <a:t>定性的な情報から、コロナ禍による外出自粛に関する報道があった</a:t>
            </a:r>
            <a:r>
              <a:rPr kumimoji="1" lang="en-US" altLang="ja-JP" sz="2800" dirty="0"/>
              <a:t>2/22</a:t>
            </a:r>
            <a:r>
              <a:rPr kumimoji="1" lang="ja-JP" altLang="en-US" sz="2800" dirty="0"/>
              <a:t>以降デフォルト確率が上がっている。</a:t>
            </a:r>
            <a:endParaRPr kumimoji="1" lang="en-US" altLang="ja-JP" sz="2800" dirty="0"/>
          </a:p>
          <a:p>
            <a:r>
              <a:rPr kumimoji="1" lang="ja-JP" altLang="en-US" sz="2800" dirty="0"/>
              <a:t>外出自粛による人の移動が制限され、鉄道利用に対する需要が低下したことがデフォルト確率に影響したのではないか。</a:t>
            </a:r>
          </a:p>
        </p:txBody>
      </p:sp>
    </p:spTree>
    <p:extLst>
      <p:ext uri="{BB962C8B-B14F-4D97-AF65-F5344CB8AC3E}">
        <p14:creationId xmlns:p14="http://schemas.microsoft.com/office/powerpoint/2010/main" val="28999176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id="{8C1C4FB9-E878-4832-A5D6-25086303FCA0}"/>
              </a:ext>
            </a:extLst>
          </p:cNvPr>
          <p:cNvGraphicFramePr>
            <a:graphicFrameLocks/>
          </p:cNvGraphicFramePr>
          <p:nvPr/>
        </p:nvGraphicFramePr>
        <p:xfrm>
          <a:off x="1702367" y="1382486"/>
          <a:ext cx="9934462" cy="5355772"/>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a:extLst>
              <a:ext uri="{FF2B5EF4-FFF2-40B4-BE49-F238E27FC236}">
                <a16:creationId xmlns:a16="http://schemas.microsoft.com/office/drawing/2014/main" id="{129582FF-F0E4-414B-8DE6-5A4957718EC2}"/>
              </a:ext>
            </a:extLst>
          </p:cNvPr>
          <p:cNvSpPr>
            <a:spLocks noGrp="1"/>
          </p:cNvSpPr>
          <p:nvPr>
            <p:ph type="title"/>
          </p:nvPr>
        </p:nvSpPr>
        <p:spPr>
          <a:xfrm>
            <a:off x="2592924" y="624110"/>
            <a:ext cx="8911687" cy="758376"/>
          </a:xfrm>
        </p:spPr>
        <p:txBody>
          <a:bodyPr>
            <a:normAutofit/>
          </a:bodyPr>
          <a:lstStyle/>
          <a:p>
            <a:r>
              <a:rPr kumimoji="1" lang="en-US" altLang="ja-JP" sz="3600" dirty="0"/>
              <a:t>1</a:t>
            </a:r>
            <a:r>
              <a:rPr kumimoji="1" lang="ja-JP" altLang="en-US" sz="3600" dirty="0"/>
              <a:t>．時系列での考察</a:t>
            </a:r>
            <a:r>
              <a:rPr kumimoji="1" lang="en-US" altLang="ja-JP" sz="3600" dirty="0"/>
              <a:t>(</a:t>
            </a:r>
            <a:r>
              <a:rPr kumimoji="1" lang="ja-JP" altLang="en-US" sz="3600" dirty="0"/>
              <a:t>定量</a:t>
            </a:r>
            <a:r>
              <a:rPr kumimoji="1" lang="en-US" altLang="ja-JP" sz="3600" dirty="0"/>
              <a:t>)</a:t>
            </a:r>
            <a:endParaRPr kumimoji="1" lang="ja-JP" altLang="en-US" dirty="0"/>
          </a:p>
        </p:txBody>
      </p:sp>
      <p:sp>
        <p:nvSpPr>
          <p:cNvPr id="5" name="吹き出し: 角を丸めた四角形 4">
            <a:extLst>
              <a:ext uri="{FF2B5EF4-FFF2-40B4-BE49-F238E27FC236}">
                <a16:creationId xmlns:a16="http://schemas.microsoft.com/office/drawing/2014/main" id="{40AA5DD8-B4E5-477F-9CA3-70934F439F40}"/>
              </a:ext>
            </a:extLst>
          </p:cNvPr>
          <p:cNvSpPr/>
          <p:nvPr/>
        </p:nvSpPr>
        <p:spPr>
          <a:xfrm>
            <a:off x="1702367" y="4365172"/>
            <a:ext cx="2391240" cy="836382"/>
          </a:xfrm>
          <a:prstGeom prst="wedgeRoundRectCallout">
            <a:avLst>
              <a:gd name="adj1" fmla="val 35616"/>
              <a:gd name="adj2" fmla="val 118465"/>
              <a:gd name="adj3" fmla="val 16667"/>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800" dirty="0">
                <a:effectLst/>
                <a:latin typeface="游明朝" panose="02020400000000000000" pitchFamily="18" charset="-128"/>
                <a:cs typeface="Times New Roman" panose="02020603050405020304" pitchFamily="18" charset="0"/>
              </a:rPr>
              <a:t>2/18</a:t>
            </a:r>
            <a:r>
              <a:rPr lang="ja-JP" altLang="ja-JP" sz="1800" dirty="0">
                <a:effectLst/>
                <a:ea typeface="游明朝" panose="02020400000000000000" pitchFamily="18" charset="-128"/>
                <a:cs typeface="Times New Roman" panose="02020603050405020304" pitchFamily="18" charset="0"/>
              </a:rPr>
              <a:t>鉄道株が安い、</a:t>
            </a:r>
            <a:r>
              <a:rPr lang="en-US" altLang="ja-JP" sz="1800" dirty="0">
                <a:effectLst/>
                <a:ea typeface="游明朝" panose="02020400000000000000" pitchFamily="18" charset="-128"/>
                <a:cs typeface="Times New Roman" panose="02020603050405020304" pitchFamily="18" charset="0"/>
              </a:rPr>
              <a:t>JR</a:t>
            </a:r>
            <a:r>
              <a:rPr lang="ja-JP" altLang="ja-JP" sz="1800" dirty="0">
                <a:effectLst/>
                <a:ea typeface="游明朝" panose="02020400000000000000" pitchFamily="18" charset="-128"/>
                <a:cs typeface="Times New Roman" panose="02020603050405020304" pitchFamily="18" charset="0"/>
              </a:rPr>
              <a:t>東日本一時</a:t>
            </a:r>
            <a:r>
              <a:rPr lang="en-US" altLang="ja-JP" sz="1800" dirty="0">
                <a:effectLst/>
                <a:ea typeface="游明朝" panose="02020400000000000000" pitchFamily="18" charset="-128"/>
                <a:cs typeface="Times New Roman" panose="02020603050405020304" pitchFamily="18" charset="0"/>
              </a:rPr>
              <a:t>1.4%</a:t>
            </a:r>
            <a:r>
              <a:rPr lang="ja-JP" altLang="ja-JP" sz="1800" dirty="0">
                <a:effectLst/>
                <a:ea typeface="游明朝" panose="02020400000000000000" pitchFamily="18" charset="-128"/>
                <a:cs typeface="Times New Roman" panose="02020603050405020304" pitchFamily="18" charset="0"/>
              </a:rPr>
              <a:t>安</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9" name="吹き出し: 角を丸めた四角形 8">
            <a:extLst>
              <a:ext uri="{FF2B5EF4-FFF2-40B4-BE49-F238E27FC236}">
                <a16:creationId xmlns:a16="http://schemas.microsoft.com/office/drawing/2014/main" id="{079EF058-2D1F-4DC5-AF8C-5CC98C0576EC}"/>
              </a:ext>
            </a:extLst>
          </p:cNvPr>
          <p:cNvSpPr/>
          <p:nvPr/>
        </p:nvSpPr>
        <p:spPr>
          <a:xfrm>
            <a:off x="2366009" y="2979967"/>
            <a:ext cx="2128254" cy="598715"/>
          </a:xfrm>
          <a:prstGeom prst="wedgeRoundRectCallout">
            <a:avLst>
              <a:gd name="adj1" fmla="val 45149"/>
              <a:gd name="adj2" fmla="val 269772"/>
              <a:gd name="adj3" fmla="val 16667"/>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800" dirty="0">
                <a:effectLst/>
                <a:latin typeface="游明朝" panose="02020400000000000000" pitchFamily="18" charset="-128"/>
                <a:cs typeface="Times New Roman" panose="02020603050405020304" pitchFamily="18" charset="0"/>
              </a:rPr>
              <a:t>3/6</a:t>
            </a:r>
            <a:r>
              <a:rPr lang="ja-JP" altLang="ja-JP" sz="1800" dirty="0">
                <a:effectLst/>
                <a:ea typeface="游明朝" panose="02020400000000000000" pitchFamily="18" charset="-128"/>
                <a:cs typeface="Times New Roman" panose="02020603050405020304" pitchFamily="18" charset="0"/>
              </a:rPr>
              <a:t>ＪＲ東海が</a:t>
            </a:r>
            <a:r>
              <a:rPr lang="en-US" altLang="ja-JP" sz="1800" dirty="0">
                <a:effectLst/>
                <a:ea typeface="游明朝" panose="02020400000000000000" pitchFamily="18" charset="-128"/>
                <a:cs typeface="Times New Roman" panose="02020603050405020304" pitchFamily="18" charset="0"/>
              </a:rPr>
              <a:t>3</a:t>
            </a:r>
            <a:r>
              <a:rPr lang="ja-JP" altLang="ja-JP" sz="1800" dirty="0">
                <a:effectLst/>
                <a:ea typeface="游明朝" panose="02020400000000000000" pitchFamily="18" charset="-128"/>
                <a:cs typeface="Times New Roman" panose="02020603050405020304" pitchFamily="18" charset="0"/>
              </a:rPr>
              <a:t>年</a:t>
            </a:r>
            <a:r>
              <a:rPr lang="en-US" altLang="ja-JP" sz="1800" dirty="0">
                <a:effectLst/>
                <a:ea typeface="游明朝" panose="02020400000000000000" pitchFamily="18" charset="-128"/>
                <a:cs typeface="Times New Roman" panose="02020603050405020304" pitchFamily="18" charset="0"/>
              </a:rPr>
              <a:t>4</a:t>
            </a:r>
            <a:r>
              <a:rPr lang="ja-JP" altLang="ja-JP" sz="1800" dirty="0">
                <a:effectLst/>
                <a:ea typeface="游明朝" panose="02020400000000000000" pitchFamily="18" charset="-128"/>
                <a:cs typeface="Times New Roman" panose="02020603050405020304" pitchFamily="18" charset="0"/>
              </a:rPr>
              <a:t>カ月ぶり安値</a:t>
            </a:r>
            <a:endParaRPr kumimoji="1" lang="ja-JP" altLang="en-US" dirty="0"/>
          </a:p>
        </p:txBody>
      </p:sp>
      <p:sp>
        <p:nvSpPr>
          <p:cNvPr id="10" name="吹き出し: 角を丸めた四角形 9">
            <a:extLst>
              <a:ext uri="{FF2B5EF4-FFF2-40B4-BE49-F238E27FC236}">
                <a16:creationId xmlns:a16="http://schemas.microsoft.com/office/drawing/2014/main" id="{D4E4F071-3196-42A3-84BE-107BD9ABF4C8}"/>
              </a:ext>
            </a:extLst>
          </p:cNvPr>
          <p:cNvSpPr/>
          <p:nvPr/>
        </p:nvSpPr>
        <p:spPr>
          <a:xfrm>
            <a:off x="9958603" y="3418114"/>
            <a:ext cx="2224057" cy="838200"/>
          </a:xfrm>
          <a:prstGeom prst="wedgeRoundRectCallout">
            <a:avLst>
              <a:gd name="adj1" fmla="val -36006"/>
              <a:gd name="adj2" fmla="val 67695"/>
              <a:gd name="adj3" fmla="val 16667"/>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800" dirty="0">
                <a:effectLst/>
                <a:latin typeface="游明朝" panose="02020400000000000000" pitchFamily="18" charset="-128"/>
                <a:cs typeface="Times New Roman" panose="02020603050405020304" pitchFamily="18" charset="0"/>
              </a:rPr>
              <a:t>8/1</a:t>
            </a:r>
            <a:r>
              <a:rPr lang="ja-JP" altLang="ja-JP" sz="1800" dirty="0">
                <a:effectLst/>
                <a:ea typeface="游明朝" panose="02020400000000000000" pitchFamily="18" charset="-128"/>
                <a:cs typeface="Times New Roman" panose="02020603050405020304" pitchFamily="18" charset="0"/>
              </a:rPr>
              <a:t>ＪＲ３社、最終赤字最大、</a:t>
            </a:r>
            <a:r>
              <a:rPr lang="en-US" altLang="ja-JP" sz="1800" dirty="0">
                <a:effectLst/>
                <a:ea typeface="游明朝" panose="02020400000000000000" pitchFamily="18" charset="-128"/>
                <a:cs typeface="Times New Roman" panose="02020603050405020304" pitchFamily="18" charset="0"/>
              </a:rPr>
              <a:t>4~6</a:t>
            </a:r>
            <a:r>
              <a:rPr lang="ja-JP" altLang="ja-JP" sz="1800" dirty="0">
                <a:effectLst/>
                <a:ea typeface="游明朝" panose="02020400000000000000" pitchFamily="18" charset="-128"/>
                <a:cs typeface="Times New Roman" panose="02020603050405020304" pitchFamily="18" charset="0"/>
              </a:rPr>
              <a:t>月</a:t>
            </a:r>
            <a:r>
              <a:rPr lang="en-US" altLang="ja-JP" sz="1800" dirty="0">
                <a:effectLst/>
                <a:ea typeface="游明朝" panose="02020400000000000000" pitchFamily="18" charset="-128"/>
                <a:cs typeface="Times New Roman" panose="02020603050405020304" pitchFamily="18" charset="0"/>
              </a:rPr>
              <a:t>3047</a:t>
            </a:r>
            <a:r>
              <a:rPr lang="ja-JP" altLang="ja-JP" sz="1800" dirty="0">
                <a:effectLst/>
                <a:ea typeface="游明朝" panose="02020400000000000000" pitchFamily="18" charset="-128"/>
                <a:cs typeface="Times New Roman" panose="02020603050405020304" pitchFamily="18" charset="0"/>
              </a:rPr>
              <a:t>億円</a:t>
            </a:r>
            <a:endParaRPr kumimoji="1" lang="ja-JP" altLang="en-US" dirty="0"/>
          </a:p>
        </p:txBody>
      </p:sp>
      <p:sp>
        <p:nvSpPr>
          <p:cNvPr id="11" name="吹き出し: 角を丸めた四角形 10">
            <a:extLst>
              <a:ext uri="{FF2B5EF4-FFF2-40B4-BE49-F238E27FC236}">
                <a16:creationId xmlns:a16="http://schemas.microsoft.com/office/drawing/2014/main" id="{BFB52808-69C9-4592-95DE-9A2376309803}"/>
              </a:ext>
            </a:extLst>
          </p:cNvPr>
          <p:cNvSpPr/>
          <p:nvPr/>
        </p:nvSpPr>
        <p:spPr>
          <a:xfrm>
            <a:off x="6938054" y="3744686"/>
            <a:ext cx="1901146" cy="620486"/>
          </a:xfrm>
          <a:prstGeom prst="wedgeRoundRectCallout">
            <a:avLst>
              <a:gd name="adj1" fmla="val -78092"/>
              <a:gd name="adj2" fmla="val 143202"/>
              <a:gd name="adj3" fmla="val 16667"/>
            </a:avLst>
          </a:prstGeom>
          <a:noFill/>
        </p:spPr>
        <p:style>
          <a:lnRef idx="2">
            <a:schemeClr val="accent6"/>
          </a:lnRef>
          <a:fillRef idx="1">
            <a:schemeClr val="lt1"/>
          </a:fillRef>
          <a:effectRef idx="0">
            <a:schemeClr val="accent6"/>
          </a:effectRef>
          <a:fontRef idx="minor">
            <a:schemeClr val="dk1"/>
          </a:fontRef>
        </p:style>
        <p:txBody>
          <a:bodyPr rtlCol="0" anchor="ctr"/>
          <a:lstStyle/>
          <a:p>
            <a:pPr algn="just"/>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4/29J</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Ｒ東</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1~3</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月</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463</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億円</a:t>
            </a:r>
          </a:p>
        </p:txBody>
      </p:sp>
      <p:sp>
        <p:nvSpPr>
          <p:cNvPr id="12" name="吹き出し: 角を丸めた四角形 11">
            <a:extLst>
              <a:ext uri="{FF2B5EF4-FFF2-40B4-BE49-F238E27FC236}">
                <a16:creationId xmlns:a16="http://schemas.microsoft.com/office/drawing/2014/main" id="{EDAAA680-4359-4D0D-B673-E23EC3F35C78}"/>
              </a:ext>
            </a:extLst>
          </p:cNvPr>
          <p:cNvSpPr/>
          <p:nvPr/>
        </p:nvSpPr>
        <p:spPr>
          <a:xfrm>
            <a:off x="6036396" y="2979967"/>
            <a:ext cx="2019300" cy="720270"/>
          </a:xfrm>
          <a:prstGeom prst="wedgeRoundRectCallout">
            <a:avLst>
              <a:gd name="adj1" fmla="val -25685"/>
              <a:gd name="adj2" fmla="val 151669"/>
              <a:gd name="adj3" fmla="val 16667"/>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800" dirty="0">
                <a:effectLst/>
                <a:latin typeface="游明朝" panose="02020400000000000000" pitchFamily="18" charset="-128"/>
                <a:cs typeface="Times New Roman" panose="02020603050405020304" pitchFamily="18" charset="0"/>
              </a:rPr>
              <a:t>4/28</a:t>
            </a:r>
            <a:r>
              <a:rPr lang="ja-JP" altLang="ja-JP" sz="1800" dirty="0">
                <a:effectLst/>
                <a:ea typeface="游明朝" panose="02020400000000000000" pitchFamily="18" charset="-128"/>
                <a:cs typeface="Times New Roman" panose="02020603050405020304" pitchFamily="18" charset="0"/>
              </a:rPr>
              <a:t>ＪＲ東海、純利益８５％減</a:t>
            </a:r>
            <a:endParaRPr kumimoji="1" lang="ja-JP" altLang="en-US" dirty="0"/>
          </a:p>
        </p:txBody>
      </p:sp>
    </p:spTree>
    <p:extLst>
      <p:ext uri="{BB962C8B-B14F-4D97-AF65-F5344CB8AC3E}">
        <p14:creationId xmlns:p14="http://schemas.microsoft.com/office/powerpoint/2010/main" val="12272607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2DF888-4FBE-43FE-A9BF-BC0E4CC72B6E}"/>
              </a:ext>
            </a:extLst>
          </p:cNvPr>
          <p:cNvSpPr>
            <a:spLocks noGrp="1"/>
          </p:cNvSpPr>
          <p:nvPr>
            <p:ph type="title"/>
          </p:nvPr>
        </p:nvSpPr>
        <p:spPr>
          <a:xfrm>
            <a:off x="2592924" y="624110"/>
            <a:ext cx="8911687" cy="812804"/>
          </a:xfrm>
        </p:spPr>
        <p:txBody>
          <a:bodyPr/>
          <a:lstStyle/>
          <a:p>
            <a:r>
              <a:rPr kumimoji="1" lang="en-US" altLang="ja-JP" sz="3600" dirty="0"/>
              <a:t>1</a:t>
            </a:r>
            <a:r>
              <a:rPr kumimoji="1" lang="ja-JP" altLang="en-US" sz="3600" dirty="0"/>
              <a:t>．時系列での考察</a:t>
            </a:r>
            <a:r>
              <a:rPr kumimoji="1" lang="en-US" altLang="ja-JP" sz="3600" dirty="0"/>
              <a:t>(</a:t>
            </a:r>
            <a:r>
              <a:rPr kumimoji="1" lang="ja-JP" altLang="en-US" sz="3600" dirty="0"/>
              <a:t>定量</a:t>
            </a:r>
            <a:r>
              <a:rPr kumimoji="1" lang="en-US" altLang="ja-JP" sz="3600" dirty="0"/>
              <a:t>)</a:t>
            </a:r>
            <a:endParaRPr kumimoji="1" lang="ja-JP" altLang="en-US" dirty="0"/>
          </a:p>
        </p:txBody>
      </p:sp>
      <p:graphicFrame>
        <p:nvGraphicFramePr>
          <p:cNvPr id="3" name="グラフ 2">
            <a:extLst>
              <a:ext uri="{FF2B5EF4-FFF2-40B4-BE49-F238E27FC236}">
                <a16:creationId xmlns:a16="http://schemas.microsoft.com/office/drawing/2014/main" id="{0ECCA0CE-493D-4DC9-9EFC-0BB145ADE83D}"/>
              </a:ext>
            </a:extLst>
          </p:cNvPr>
          <p:cNvGraphicFramePr>
            <a:graphicFrameLocks/>
          </p:cNvGraphicFramePr>
          <p:nvPr/>
        </p:nvGraphicFramePr>
        <p:xfrm>
          <a:off x="2111827" y="1436914"/>
          <a:ext cx="8741229" cy="47969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4906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59F6F2-DCB9-475B-A78A-2B14BA3FD5F3}"/>
              </a:ext>
            </a:extLst>
          </p:cNvPr>
          <p:cNvSpPr>
            <a:spLocks noGrp="1"/>
          </p:cNvSpPr>
          <p:nvPr>
            <p:ph type="title"/>
          </p:nvPr>
        </p:nvSpPr>
        <p:spPr>
          <a:xfrm>
            <a:off x="838200" y="365125"/>
            <a:ext cx="10515600" cy="965835"/>
          </a:xfrm>
        </p:spPr>
        <p:txBody>
          <a:bodyPr/>
          <a:lstStyle/>
          <a:p>
            <a:r>
              <a:rPr kumimoji="1" lang="ja-JP" altLang="en-US" dirty="0"/>
              <a:t>②マーケットモデル</a:t>
            </a:r>
          </a:p>
        </p:txBody>
      </p:sp>
      <p:sp>
        <p:nvSpPr>
          <p:cNvPr id="3" name="テキスト ボックス 2">
            <a:extLst>
              <a:ext uri="{FF2B5EF4-FFF2-40B4-BE49-F238E27FC236}">
                <a16:creationId xmlns:a16="http://schemas.microsoft.com/office/drawing/2014/main" id="{9AE038C9-32F6-4598-8F87-77A97A5922D0}"/>
              </a:ext>
            </a:extLst>
          </p:cNvPr>
          <p:cNvSpPr txBox="1"/>
          <p:nvPr/>
        </p:nvSpPr>
        <p:spPr>
          <a:xfrm>
            <a:off x="914400" y="1330960"/>
            <a:ext cx="9347200" cy="1877437"/>
          </a:xfrm>
          <a:prstGeom prst="rect">
            <a:avLst/>
          </a:prstGeom>
          <a:noFill/>
        </p:spPr>
        <p:txBody>
          <a:bodyPr wrap="square" rtlCol="0">
            <a:spAutoFit/>
          </a:bodyPr>
          <a:lstStyle/>
          <a:p>
            <a:r>
              <a:rPr kumimoji="1" lang="ja-JP" altLang="en-US" sz="3200" dirty="0"/>
              <a:t>マーケットモデル</a:t>
            </a:r>
            <a:endParaRPr kumimoji="1" lang="en-US" altLang="ja-JP" sz="3200" dirty="0"/>
          </a:p>
          <a:p>
            <a:r>
              <a:rPr lang="ja-JP" altLang="en-US" sz="2800" dirty="0"/>
              <a:t>個別証券の収益率は</a:t>
            </a:r>
            <a:r>
              <a:rPr lang="en-US" altLang="ja-JP" sz="2800" dirty="0"/>
              <a:t>1</a:t>
            </a:r>
            <a:r>
              <a:rPr lang="ja-JP" altLang="en-US" sz="2800" dirty="0"/>
              <a:t>つの共通の指標</a:t>
            </a:r>
            <a:r>
              <a:rPr lang="en-US" altLang="ja-JP" sz="2800" dirty="0"/>
              <a:t>(</a:t>
            </a:r>
            <a:r>
              <a:rPr lang="ja-JP" altLang="en-US" sz="2800" dirty="0"/>
              <a:t>マーケット指標</a:t>
            </a:r>
            <a:r>
              <a:rPr lang="en-US" altLang="ja-JP" sz="2800" dirty="0"/>
              <a:t>)</a:t>
            </a:r>
            <a:r>
              <a:rPr lang="ja-JP" altLang="en-US" sz="2800" dirty="0"/>
              <a:t>に関係していると仮定して確立したモデル。単一指標モデルとも呼ばれる。</a:t>
            </a:r>
            <a:endParaRPr lang="en-US" altLang="ja-JP" sz="2800" dirty="0"/>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A73EE27C-7AC7-410B-87FB-FDA4749ED6D3}"/>
                  </a:ext>
                </a:extLst>
              </p:cNvPr>
              <p:cNvSpPr txBox="1"/>
              <p:nvPr/>
            </p:nvSpPr>
            <p:spPr>
              <a:xfrm>
                <a:off x="1005840" y="3192770"/>
                <a:ext cx="93472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i="1" smtClean="0">
                              <a:latin typeface="Cambria Math" panose="02040503050406030204" pitchFamily="18" charset="0"/>
                            </a:rPr>
                          </m:ctrlPr>
                        </m:sSubPr>
                        <m:e>
                          <m:r>
                            <m:rPr>
                              <m:sty m:val="p"/>
                            </m:rPr>
                            <a:rPr lang="en-US" altLang="ja-JP" sz="2800" i="1">
                              <a:latin typeface="Cambria Math" panose="02040503050406030204" pitchFamily="18" charset="0"/>
                            </a:rPr>
                            <m:t>R</m:t>
                          </m:r>
                        </m:e>
                        <m:sub>
                          <m:r>
                            <a:rPr kumimoji="1" lang="en-US" altLang="ja-JP" sz="2800" b="0" i="1" smtClean="0">
                              <a:latin typeface="Cambria Math" panose="02040503050406030204" pitchFamily="18" charset="0"/>
                            </a:rPr>
                            <m:t>𝑖</m:t>
                          </m:r>
                        </m:sub>
                      </m:sSub>
                      <m:r>
                        <a:rPr lang="en-US" altLang="ja-JP" sz="2800">
                          <a:latin typeface="Cambria Math" panose="02040503050406030204" pitchFamily="18" charset="0"/>
                          <a:ea typeface="Cambria Math" panose="02040503050406030204" pitchFamily="18" charset="0"/>
                        </a:rPr>
                        <m:t>=</m:t>
                      </m:r>
                      <m:sSub>
                        <m:sSubPr>
                          <m:ctrlPr>
                            <a:rPr lang="en-US" altLang="ja-JP" sz="2800" i="1" smtClean="0">
                              <a:latin typeface="Cambria Math" panose="02040503050406030204" pitchFamily="18" charset="0"/>
                              <a:ea typeface="Cambria Math" panose="02040503050406030204" pitchFamily="18" charset="0"/>
                            </a:rPr>
                          </m:ctrlPr>
                        </m:sSubPr>
                        <m:e>
                          <m:r>
                            <a:rPr lang="ja-JP" altLang="en-US" sz="2800" i="1" smtClean="0">
                              <a:latin typeface="Cambria Math" panose="02040503050406030204" pitchFamily="18" charset="0"/>
                              <a:ea typeface="Cambria Math" panose="02040503050406030204" pitchFamily="18" charset="0"/>
                            </a:rPr>
                            <m:t>𝛼</m:t>
                          </m:r>
                        </m:e>
                        <m:sub>
                          <m:r>
                            <a:rPr lang="en-US" altLang="ja-JP" sz="2800" b="0" i="1" smtClean="0">
                              <a:latin typeface="Cambria Math" panose="02040503050406030204" pitchFamily="18" charset="0"/>
                              <a:ea typeface="Cambria Math" panose="02040503050406030204" pitchFamily="18" charset="0"/>
                            </a:rPr>
                            <m:t>𝑖</m:t>
                          </m:r>
                        </m:sub>
                      </m:sSub>
                      <m:r>
                        <a:rPr lang="en-US" altLang="ja-JP" sz="2800" b="0" i="1" smtClean="0">
                          <a:latin typeface="Cambria Math" panose="02040503050406030204" pitchFamily="18" charset="0"/>
                          <a:ea typeface="Cambria Math" panose="02040503050406030204" pitchFamily="18" charset="0"/>
                        </a:rPr>
                        <m:t>+</m:t>
                      </m:r>
                      <m:sSub>
                        <m:sSubPr>
                          <m:ctrlPr>
                            <a:rPr lang="en-US" altLang="ja-JP" sz="2800" b="0" i="1" smtClean="0">
                              <a:latin typeface="Cambria Math" panose="02040503050406030204" pitchFamily="18" charset="0"/>
                              <a:ea typeface="Cambria Math" panose="02040503050406030204" pitchFamily="18" charset="0"/>
                            </a:rPr>
                          </m:ctrlPr>
                        </m:sSubPr>
                        <m:e>
                          <m:r>
                            <a:rPr lang="ja-JP" altLang="en-US" sz="2800" b="0" i="1" smtClean="0">
                              <a:latin typeface="Cambria Math" panose="02040503050406030204" pitchFamily="18" charset="0"/>
                              <a:ea typeface="Cambria Math" panose="02040503050406030204" pitchFamily="18" charset="0"/>
                            </a:rPr>
                            <m:t>𝛽</m:t>
                          </m:r>
                        </m:e>
                        <m:sub>
                          <m:r>
                            <a:rPr lang="en-US" altLang="ja-JP" sz="2800" b="0" i="1" smtClean="0">
                              <a:latin typeface="Cambria Math" panose="02040503050406030204" pitchFamily="18" charset="0"/>
                              <a:ea typeface="Cambria Math" panose="02040503050406030204" pitchFamily="18" charset="0"/>
                            </a:rPr>
                            <m:t>𝑖</m:t>
                          </m:r>
                        </m:sub>
                      </m:sSub>
                      <m:sSub>
                        <m:sSubPr>
                          <m:ctrlPr>
                            <a:rPr lang="en-US" altLang="ja-JP" sz="2800" b="0" i="1" smtClean="0">
                              <a:latin typeface="Cambria Math" panose="02040503050406030204" pitchFamily="18" charset="0"/>
                              <a:ea typeface="Cambria Math" panose="02040503050406030204" pitchFamily="18" charset="0"/>
                            </a:rPr>
                          </m:ctrlPr>
                        </m:sSubPr>
                        <m:e>
                          <m:r>
                            <a:rPr lang="en-US" altLang="ja-JP" sz="2800" b="0" i="1" smtClean="0">
                              <a:latin typeface="Cambria Math" panose="02040503050406030204" pitchFamily="18" charset="0"/>
                              <a:ea typeface="Cambria Math" panose="02040503050406030204" pitchFamily="18" charset="0"/>
                            </a:rPr>
                            <m:t>𝑅</m:t>
                          </m:r>
                        </m:e>
                        <m:sub>
                          <m:r>
                            <a:rPr lang="en-US" altLang="ja-JP" sz="2800" b="0" i="1" smtClean="0">
                              <a:latin typeface="Cambria Math" panose="02040503050406030204" pitchFamily="18" charset="0"/>
                              <a:ea typeface="Cambria Math" panose="02040503050406030204" pitchFamily="18" charset="0"/>
                            </a:rPr>
                            <m:t>𝑀</m:t>
                          </m:r>
                        </m:sub>
                      </m:sSub>
                      <m:r>
                        <a:rPr lang="en-US" altLang="ja-JP" sz="2800" b="0" i="1" smtClean="0">
                          <a:latin typeface="Cambria Math" panose="02040503050406030204" pitchFamily="18" charset="0"/>
                          <a:ea typeface="Cambria Math" panose="02040503050406030204" pitchFamily="18" charset="0"/>
                        </a:rPr>
                        <m:t>+</m:t>
                      </m:r>
                      <m:sSub>
                        <m:sSubPr>
                          <m:ctrlPr>
                            <a:rPr lang="en-US" altLang="ja-JP" sz="2800" b="0" i="1" smtClean="0">
                              <a:latin typeface="Cambria Math" panose="02040503050406030204" pitchFamily="18" charset="0"/>
                              <a:ea typeface="Cambria Math" panose="02040503050406030204" pitchFamily="18" charset="0"/>
                            </a:rPr>
                          </m:ctrlPr>
                        </m:sSubPr>
                        <m:e>
                          <m:r>
                            <a:rPr lang="en-US" altLang="ja-JP" sz="2800" b="0" i="1" smtClean="0">
                              <a:latin typeface="Cambria Math" panose="02040503050406030204" pitchFamily="18" charset="0"/>
                              <a:ea typeface="Cambria Math" panose="02040503050406030204" pitchFamily="18" charset="0"/>
                            </a:rPr>
                            <m:t>𝑒</m:t>
                          </m:r>
                        </m:e>
                        <m:sub>
                          <m:r>
                            <a:rPr lang="en-US" altLang="ja-JP" sz="2800" b="0" i="1" smtClean="0">
                              <a:latin typeface="Cambria Math" panose="02040503050406030204" pitchFamily="18" charset="0"/>
                              <a:ea typeface="Cambria Math" panose="02040503050406030204" pitchFamily="18" charset="0"/>
                            </a:rPr>
                            <m:t>𝑖</m:t>
                          </m:r>
                        </m:sub>
                      </m:sSub>
                    </m:oMath>
                  </m:oMathPara>
                </a14:m>
                <a:endParaRPr kumimoji="1" lang="en-US" altLang="ja-JP" sz="2800" b="0" dirty="0"/>
              </a:p>
            </p:txBody>
          </p:sp>
        </mc:Choice>
        <mc:Fallback xmlns="">
          <p:sp>
            <p:nvSpPr>
              <p:cNvPr id="4" name="テキスト ボックス 3">
                <a:extLst>
                  <a:ext uri="{FF2B5EF4-FFF2-40B4-BE49-F238E27FC236}">
                    <a16:creationId xmlns:a16="http://schemas.microsoft.com/office/drawing/2014/main" id="{A73EE27C-7AC7-410B-87FB-FDA4749ED6D3}"/>
                  </a:ext>
                </a:extLst>
              </p:cNvPr>
              <p:cNvSpPr txBox="1">
                <a:spLocks noRot="1" noChangeAspect="1" noMove="1" noResize="1" noEditPoints="1" noAdjustHandles="1" noChangeArrowheads="1" noChangeShapeType="1" noTextEdit="1"/>
              </p:cNvSpPr>
              <p:nvPr/>
            </p:nvSpPr>
            <p:spPr>
              <a:xfrm>
                <a:off x="1005840" y="3192770"/>
                <a:ext cx="9347200" cy="523220"/>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E5CE9D49-3217-48FC-92BA-BC7C141D0FA1}"/>
                  </a:ext>
                </a:extLst>
              </p:cNvPr>
              <p:cNvSpPr txBox="1"/>
              <p:nvPr/>
            </p:nvSpPr>
            <p:spPr>
              <a:xfrm>
                <a:off x="914400" y="3881120"/>
                <a:ext cx="10190480" cy="2246769"/>
              </a:xfrm>
              <a:prstGeom prst="rect">
                <a:avLst/>
              </a:prstGeom>
              <a:noFill/>
            </p:spPr>
            <p:txBody>
              <a:bodyPr wrap="square" rtlCol="0">
                <a:spAutoFit/>
              </a:bodyPr>
              <a:lstStyle/>
              <a:p>
                <a14:m>
                  <m:oMath xmlns:m="http://schemas.openxmlformats.org/officeDocument/2006/math">
                    <m:sSub>
                      <m:sSubPr>
                        <m:ctrlPr>
                          <a:rPr kumimoji="1" lang="en-US" altLang="ja-JP" sz="2800" i="1" smtClean="0">
                            <a:latin typeface="Cambria Math" panose="02040503050406030204" pitchFamily="18" charset="0"/>
                          </a:rPr>
                        </m:ctrlPr>
                      </m:sSubPr>
                      <m:e>
                        <m:r>
                          <m:rPr>
                            <m:sty m:val="p"/>
                          </m:rPr>
                          <a:rPr lang="en-US" altLang="ja-JP" sz="2800" i="1">
                            <a:latin typeface="Cambria Math" panose="02040503050406030204" pitchFamily="18" charset="0"/>
                          </a:rPr>
                          <m:t>R</m:t>
                        </m:r>
                      </m:e>
                      <m:sub>
                        <m:r>
                          <a:rPr kumimoji="1" lang="en-US" altLang="ja-JP" sz="2800" b="0" i="1" smtClean="0">
                            <a:latin typeface="Cambria Math" panose="02040503050406030204" pitchFamily="18" charset="0"/>
                          </a:rPr>
                          <m:t>𝑖</m:t>
                        </m:r>
                      </m:sub>
                    </m:sSub>
                  </m:oMath>
                </a14:m>
                <a:r>
                  <a:rPr kumimoji="1" lang="en-US" altLang="ja-JP" sz="2800" dirty="0"/>
                  <a:t>:</a:t>
                </a:r>
                <a:r>
                  <a:rPr kumimoji="1" lang="ja-JP" altLang="en-US" sz="2800" dirty="0"/>
                  <a:t>個別証券の投資収益率</a:t>
                </a:r>
                <a:endParaRPr kumimoji="1" lang="en-US" altLang="ja-JP" sz="2800" dirty="0"/>
              </a:p>
              <a:p>
                <a14:m>
                  <m:oMath xmlns:m="http://schemas.openxmlformats.org/officeDocument/2006/math">
                    <m:sSub>
                      <m:sSubPr>
                        <m:ctrlPr>
                          <a:rPr lang="en-US" altLang="ja-JP" sz="2800" i="1" smtClean="0">
                            <a:latin typeface="Cambria Math" panose="02040503050406030204" pitchFamily="18" charset="0"/>
                            <a:ea typeface="Cambria Math" panose="02040503050406030204" pitchFamily="18" charset="0"/>
                          </a:rPr>
                        </m:ctrlPr>
                      </m:sSubPr>
                      <m:e>
                        <m:r>
                          <a:rPr lang="ja-JP" altLang="en-US" sz="2800" i="1" smtClean="0">
                            <a:latin typeface="Cambria Math" panose="02040503050406030204" pitchFamily="18" charset="0"/>
                            <a:ea typeface="Cambria Math" panose="02040503050406030204" pitchFamily="18" charset="0"/>
                          </a:rPr>
                          <m:t>𝛼</m:t>
                        </m:r>
                      </m:e>
                      <m:sub>
                        <m:r>
                          <a:rPr lang="en-US" altLang="ja-JP" sz="2800" b="0" i="1" smtClean="0">
                            <a:latin typeface="Cambria Math" panose="02040503050406030204" pitchFamily="18" charset="0"/>
                            <a:ea typeface="Cambria Math" panose="02040503050406030204" pitchFamily="18" charset="0"/>
                          </a:rPr>
                          <m:t>𝑖</m:t>
                        </m:r>
                      </m:sub>
                    </m:sSub>
                    <m:r>
                      <a:rPr lang="en-US" altLang="ja-JP" sz="2800" i="1">
                        <a:latin typeface="Cambria Math" panose="02040503050406030204" pitchFamily="18" charset="0"/>
                        <a:ea typeface="Cambria Math" panose="02040503050406030204" pitchFamily="18" charset="0"/>
                      </a:rPr>
                      <m:t>:</m:t>
                    </m:r>
                  </m:oMath>
                </a14:m>
                <a:r>
                  <a:rPr kumimoji="1" lang="ja-JP" altLang="en-US" sz="2800" dirty="0"/>
                  <a:t>個別証券の固有の値</a:t>
                </a:r>
                <a:endParaRPr kumimoji="1" lang="en-US" altLang="ja-JP" sz="2800" dirty="0"/>
              </a:p>
              <a:p>
                <a14:m>
                  <m:oMath xmlns:m="http://schemas.openxmlformats.org/officeDocument/2006/math">
                    <m:sSub>
                      <m:sSubPr>
                        <m:ctrlPr>
                          <a:rPr lang="en-US" altLang="ja-JP" sz="2800" b="0" i="1" smtClean="0">
                            <a:latin typeface="Cambria Math" panose="02040503050406030204" pitchFamily="18" charset="0"/>
                            <a:ea typeface="Cambria Math" panose="02040503050406030204" pitchFamily="18" charset="0"/>
                          </a:rPr>
                        </m:ctrlPr>
                      </m:sSubPr>
                      <m:e>
                        <m:r>
                          <a:rPr lang="ja-JP" altLang="en-US" sz="2800" b="0" i="1" smtClean="0">
                            <a:latin typeface="Cambria Math" panose="02040503050406030204" pitchFamily="18" charset="0"/>
                            <a:ea typeface="Cambria Math" panose="02040503050406030204" pitchFamily="18" charset="0"/>
                          </a:rPr>
                          <m:t>𝛽</m:t>
                        </m:r>
                      </m:e>
                      <m:sub>
                        <m:r>
                          <a:rPr lang="en-US" altLang="ja-JP" sz="2800" b="0" i="1" smtClean="0">
                            <a:latin typeface="Cambria Math" panose="02040503050406030204" pitchFamily="18" charset="0"/>
                            <a:ea typeface="Cambria Math" panose="02040503050406030204" pitchFamily="18" charset="0"/>
                          </a:rPr>
                          <m:t>𝑖</m:t>
                        </m:r>
                      </m:sub>
                    </m:sSub>
                    <m:r>
                      <a:rPr lang="en-US" altLang="ja-JP" sz="2800" i="1">
                        <a:latin typeface="Cambria Math" panose="02040503050406030204" pitchFamily="18" charset="0"/>
                        <a:ea typeface="Cambria Math" panose="02040503050406030204" pitchFamily="18" charset="0"/>
                      </a:rPr>
                      <m:t>:</m:t>
                    </m:r>
                  </m:oMath>
                </a14:m>
                <a:r>
                  <a:rPr kumimoji="1" lang="ja-JP" altLang="en-US" sz="2800" dirty="0"/>
                  <a:t>市場ポートフォリオに対する個別証券の感応度</a:t>
                </a:r>
                <a:endParaRPr kumimoji="1" lang="en-US" altLang="ja-JP" sz="2800" dirty="0"/>
              </a:p>
              <a:p>
                <a14:m>
                  <m:oMath xmlns:m="http://schemas.openxmlformats.org/officeDocument/2006/math">
                    <m:sSub>
                      <m:sSubPr>
                        <m:ctrlPr>
                          <a:rPr lang="en-US" altLang="ja-JP" sz="2800" b="0" i="1" smtClean="0">
                            <a:latin typeface="Cambria Math" panose="02040503050406030204" pitchFamily="18" charset="0"/>
                            <a:ea typeface="Cambria Math" panose="02040503050406030204" pitchFamily="18" charset="0"/>
                          </a:rPr>
                        </m:ctrlPr>
                      </m:sSubPr>
                      <m:e>
                        <m:r>
                          <a:rPr lang="en-US" altLang="ja-JP" sz="2800" b="0" i="1" smtClean="0">
                            <a:latin typeface="Cambria Math" panose="02040503050406030204" pitchFamily="18" charset="0"/>
                            <a:ea typeface="Cambria Math" panose="02040503050406030204" pitchFamily="18" charset="0"/>
                          </a:rPr>
                          <m:t>𝑅</m:t>
                        </m:r>
                      </m:e>
                      <m:sub>
                        <m:r>
                          <a:rPr lang="en-US" altLang="ja-JP" sz="2800" b="0" i="1" smtClean="0">
                            <a:latin typeface="Cambria Math" panose="02040503050406030204" pitchFamily="18" charset="0"/>
                            <a:ea typeface="Cambria Math" panose="02040503050406030204" pitchFamily="18" charset="0"/>
                          </a:rPr>
                          <m:t>𝑀</m:t>
                        </m:r>
                      </m:sub>
                    </m:sSub>
                    <m:r>
                      <a:rPr lang="en-US" altLang="ja-JP" sz="2800" i="1">
                        <a:latin typeface="Cambria Math" panose="02040503050406030204" pitchFamily="18" charset="0"/>
                        <a:ea typeface="Cambria Math" panose="02040503050406030204" pitchFamily="18" charset="0"/>
                      </a:rPr>
                      <m:t>:</m:t>
                    </m:r>
                  </m:oMath>
                </a14:m>
                <a:r>
                  <a:rPr kumimoji="1" lang="ja-JP" altLang="en-US" sz="2800" dirty="0"/>
                  <a:t>市場ポートフォリオの投資収益率</a:t>
                </a:r>
                <a:endParaRPr kumimoji="1" lang="en-US" altLang="ja-JP" sz="2800" dirty="0"/>
              </a:p>
              <a:p>
                <a14:m>
                  <m:oMath xmlns:m="http://schemas.openxmlformats.org/officeDocument/2006/math">
                    <m:sSub>
                      <m:sSubPr>
                        <m:ctrlPr>
                          <a:rPr lang="en-US" altLang="ja-JP" sz="2800" b="0" i="1" smtClean="0">
                            <a:latin typeface="Cambria Math" panose="02040503050406030204" pitchFamily="18" charset="0"/>
                            <a:ea typeface="Cambria Math" panose="02040503050406030204" pitchFamily="18" charset="0"/>
                          </a:rPr>
                        </m:ctrlPr>
                      </m:sSubPr>
                      <m:e>
                        <m:r>
                          <a:rPr lang="en-US" altLang="ja-JP" sz="2800" b="0" i="1" smtClean="0">
                            <a:latin typeface="Cambria Math" panose="02040503050406030204" pitchFamily="18" charset="0"/>
                            <a:ea typeface="Cambria Math" panose="02040503050406030204" pitchFamily="18" charset="0"/>
                          </a:rPr>
                          <m:t>𝑒</m:t>
                        </m:r>
                      </m:e>
                      <m:sub>
                        <m:r>
                          <a:rPr lang="en-US" altLang="ja-JP" sz="2800" b="0" i="1" smtClean="0">
                            <a:latin typeface="Cambria Math" panose="02040503050406030204" pitchFamily="18" charset="0"/>
                            <a:ea typeface="Cambria Math" panose="02040503050406030204" pitchFamily="18" charset="0"/>
                          </a:rPr>
                          <m:t>𝑖</m:t>
                        </m:r>
                      </m:sub>
                    </m:sSub>
                    <m:r>
                      <a:rPr lang="en-US" altLang="ja-JP" sz="2800" i="1">
                        <a:latin typeface="Cambria Math" panose="02040503050406030204" pitchFamily="18" charset="0"/>
                        <a:ea typeface="Cambria Math" panose="02040503050406030204" pitchFamily="18" charset="0"/>
                      </a:rPr>
                      <m:t>:</m:t>
                    </m:r>
                    <m:r>
                      <a:rPr kumimoji="1" lang="ja-JP" altLang="en-US" sz="2800" i="1">
                        <a:latin typeface="Cambria Math" panose="02040503050406030204" pitchFamily="18" charset="0"/>
                      </a:rPr>
                      <m:t>攪乱項</m:t>
                    </m:r>
                  </m:oMath>
                </a14:m>
                <a:r>
                  <a:rPr kumimoji="1" lang="en-US" altLang="ja-JP" sz="2800" dirty="0"/>
                  <a:t>(</a:t>
                </a:r>
                <a14:m>
                  <m:oMath xmlns:m="http://schemas.openxmlformats.org/officeDocument/2006/math">
                    <m:sSub>
                      <m:sSubPr>
                        <m:ctrlPr>
                          <a:rPr lang="en-US" altLang="ja-JP" sz="2800" i="1">
                            <a:latin typeface="Cambria Math" panose="02040503050406030204" pitchFamily="18" charset="0"/>
                            <a:ea typeface="Cambria Math" panose="02040503050406030204" pitchFamily="18" charset="0"/>
                          </a:rPr>
                        </m:ctrlPr>
                      </m:sSubPr>
                      <m:e>
                        <m:r>
                          <a:rPr lang="en-US" altLang="ja-JP" sz="2800" i="1">
                            <a:latin typeface="Cambria Math" panose="02040503050406030204" pitchFamily="18" charset="0"/>
                            <a:ea typeface="Cambria Math" panose="02040503050406030204" pitchFamily="18" charset="0"/>
                          </a:rPr>
                          <m:t>𝑅</m:t>
                        </m:r>
                      </m:e>
                      <m:sub>
                        <m:r>
                          <a:rPr lang="en-US" altLang="ja-JP" sz="2800" i="1">
                            <a:latin typeface="Cambria Math" panose="02040503050406030204" pitchFamily="18" charset="0"/>
                            <a:ea typeface="Cambria Math" panose="02040503050406030204" pitchFamily="18" charset="0"/>
                          </a:rPr>
                          <m:t>𝑀</m:t>
                        </m:r>
                      </m:sub>
                    </m:sSub>
                  </m:oMath>
                </a14:m>
                <a:r>
                  <a:rPr kumimoji="1" lang="ja-JP" altLang="en-US" sz="2800" dirty="0"/>
                  <a:t>の変動では説明できない個別証券固有の動き</a:t>
                </a:r>
                <a:r>
                  <a:rPr kumimoji="1" lang="en-US" altLang="ja-JP" sz="2800" dirty="0"/>
                  <a:t>)</a:t>
                </a:r>
                <a:endParaRPr kumimoji="1" lang="ja-JP" altLang="en-US" sz="2800" dirty="0"/>
              </a:p>
            </p:txBody>
          </p:sp>
        </mc:Choice>
        <mc:Fallback xmlns="">
          <p:sp>
            <p:nvSpPr>
              <p:cNvPr id="5" name="テキスト ボックス 4">
                <a:extLst>
                  <a:ext uri="{FF2B5EF4-FFF2-40B4-BE49-F238E27FC236}">
                    <a16:creationId xmlns:a16="http://schemas.microsoft.com/office/drawing/2014/main" id="{E5CE9D49-3217-48FC-92BA-BC7C141D0FA1}"/>
                  </a:ext>
                </a:extLst>
              </p:cNvPr>
              <p:cNvSpPr txBox="1">
                <a:spLocks noRot="1" noChangeAspect="1" noMove="1" noResize="1" noEditPoints="1" noAdjustHandles="1" noChangeArrowheads="1" noChangeShapeType="1" noTextEdit="1"/>
              </p:cNvSpPr>
              <p:nvPr/>
            </p:nvSpPr>
            <p:spPr>
              <a:xfrm>
                <a:off x="914400" y="3881120"/>
                <a:ext cx="10190480" cy="2246769"/>
              </a:xfrm>
              <a:prstGeom prst="rect">
                <a:avLst/>
              </a:prstGeom>
              <a:blipFill>
                <a:blip r:embed="rId3"/>
                <a:stretch>
                  <a:fillRect l="-718" t="-4620" b="-760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510953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EC20F8-CB11-471D-902E-1E07D869CC79}"/>
              </a:ext>
            </a:extLst>
          </p:cNvPr>
          <p:cNvSpPr>
            <a:spLocks noGrp="1"/>
          </p:cNvSpPr>
          <p:nvPr>
            <p:ph type="title"/>
          </p:nvPr>
        </p:nvSpPr>
        <p:spPr>
          <a:xfrm>
            <a:off x="2592924" y="624110"/>
            <a:ext cx="8911687" cy="812804"/>
          </a:xfrm>
        </p:spPr>
        <p:txBody>
          <a:bodyPr/>
          <a:lstStyle/>
          <a:p>
            <a:r>
              <a:rPr lang="en-US" altLang="ja-JP" dirty="0"/>
              <a:t>1</a:t>
            </a:r>
            <a:r>
              <a:rPr lang="ja-JP" altLang="en-US" dirty="0"/>
              <a:t>．時系列での考察</a:t>
            </a:r>
            <a:endParaRPr kumimoji="1" lang="ja-JP" altLang="en-US" dirty="0"/>
          </a:p>
        </p:txBody>
      </p:sp>
      <p:sp>
        <p:nvSpPr>
          <p:cNvPr id="3" name="テキスト ボックス 2">
            <a:extLst>
              <a:ext uri="{FF2B5EF4-FFF2-40B4-BE49-F238E27FC236}">
                <a16:creationId xmlns:a16="http://schemas.microsoft.com/office/drawing/2014/main" id="{82646088-43B6-42DE-B554-4BDF51BAC601}"/>
              </a:ext>
            </a:extLst>
          </p:cNvPr>
          <p:cNvSpPr txBox="1"/>
          <p:nvPr/>
        </p:nvSpPr>
        <p:spPr>
          <a:xfrm>
            <a:off x="1567542" y="1709575"/>
            <a:ext cx="9056915" cy="4524315"/>
          </a:xfrm>
          <a:prstGeom prst="rect">
            <a:avLst/>
          </a:prstGeom>
          <a:noFill/>
        </p:spPr>
        <p:txBody>
          <a:bodyPr wrap="square" rtlCol="0">
            <a:spAutoFit/>
          </a:bodyPr>
          <a:lstStyle/>
          <a:p>
            <a:r>
              <a:rPr kumimoji="1" lang="ja-JP" altLang="en-US" sz="2400" dirty="0"/>
              <a:t>株価の値下がりが起きた時、デフォルト確率が上昇している時もあれば下落している時もあるとわかる。株価の変動はデフォルト確率を上昇させる要因とはならないと言える。</a:t>
            </a:r>
            <a:endParaRPr kumimoji="1" lang="en-US" altLang="ja-JP" sz="2400" dirty="0"/>
          </a:p>
          <a:p>
            <a:endParaRPr kumimoji="1" lang="en-US" altLang="ja-JP" sz="2400" dirty="0"/>
          </a:p>
          <a:p>
            <a:r>
              <a:rPr kumimoji="1" lang="en-US" altLang="ja-JP" sz="2400" dirty="0"/>
              <a:t>1~3</a:t>
            </a:r>
            <a:r>
              <a:rPr kumimoji="1" lang="ja-JP" altLang="en-US" sz="2400" dirty="0"/>
              <a:t>・</a:t>
            </a:r>
            <a:r>
              <a:rPr kumimoji="1" lang="en-US" altLang="ja-JP" sz="2400" dirty="0"/>
              <a:t>4~6</a:t>
            </a:r>
            <a:r>
              <a:rPr kumimoji="1" lang="ja-JP" altLang="en-US" sz="2400" dirty="0"/>
              <a:t>月期の決算発表以降、デフォルト確率の水準が変化していないとわかる。決算の情報は既に織り込み済みであったためデフォルト確率に影響しなかったのではないかと考える。</a:t>
            </a:r>
            <a:endParaRPr kumimoji="1" lang="en-US" altLang="ja-JP" sz="2400" dirty="0"/>
          </a:p>
          <a:p>
            <a:endParaRPr kumimoji="1" lang="en-US" altLang="ja-JP" sz="2400" dirty="0"/>
          </a:p>
          <a:p>
            <a:r>
              <a:rPr kumimoji="1" lang="ja-JP" altLang="en-US" sz="2400" dirty="0"/>
              <a:t>新幹線の月次利用人数の前年比のグラフから、</a:t>
            </a:r>
            <a:r>
              <a:rPr kumimoji="1" lang="en-US" altLang="ja-JP" sz="2400" dirty="0"/>
              <a:t>3</a:t>
            </a:r>
            <a:r>
              <a:rPr kumimoji="1" lang="ja-JP" altLang="en-US" sz="2400" dirty="0"/>
              <a:t>月以降利用者数前年を大きく下回ってる。移動に対する需要が低下したことがデフォルト確率を上昇させたのではないか。</a:t>
            </a:r>
            <a:endParaRPr kumimoji="1" lang="en-US" altLang="ja-JP" sz="2400" dirty="0"/>
          </a:p>
          <a:p>
            <a:endParaRPr kumimoji="1" lang="en-US" altLang="ja-JP" sz="2400" dirty="0"/>
          </a:p>
        </p:txBody>
      </p:sp>
    </p:spTree>
    <p:extLst>
      <p:ext uri="{BB962C8B-B14F-4D97-AF65-F5344CB8AC3E}">
        <p14:creationId xmlns:p14="http://schemas.microsoft.com/office/powerpoint/2010/main" val="29836070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D2C2FF-8B2C-4D7D-AF9C-DBF9522EBBCD}"/>
              </a:ext>
            </a:extLst>
          </p:cNvPr>
          <p:cNvSpPr>
            <a:spLocks noGrp="1"/>
          </p:cNvSpPr>
          <p:nvPr>
            <p:ph type="title"/>
          </p:nvPr>
        </p:nvSpPr>
        <p:spPr>
          <a:xfrm>
            <a:off x="2592924" y="624110"/>
            <a:ext cx="8911687" cy="791033"/>
          </a:xfrm>
        </p:spPr>
        <p:txBody>
          <a:bodyPr/>
          <a:lstStyle/>
          <a:p>
            <a:r>
              <a:rPr kumimoji="1" lang="en-US" altLang="ja-JP" dirty="0"/>
              <a:t>2</a:t>
            </a:r>
            <a:r>
              <a:rPr kumimoji="1" lang="ja-JP" altLang="en-US" dirty="0"/>
              <a:t>．同業他社間比較での考察</a:t>
            </a:r>
            <a:r>
              <a:rPr kumimoji="1" lang="en-US" altLang="ja-JP" dirty="0"/>
              <a:t>(</a:t>
            </a:r>
            <a:r>
              <a:rPr kumimoji="1" lang="ja-JP" altLang="en-US" dirty="0"/>
              <a:t>定性</a:t>
            </a:r>
            <a:r>
              <a:rPr kumimoji="1" lang="en-US" altLang="ja-JP" dirty="0"/>
              <a:t>)</a:t>
            </a:r>
            <a:endParaRPr kumimoji="1" lang="ja-JP" altLang="en-US" dirty="0"/>
          </a:p>
        </p:txBody>
      </p:sp>
      <p:graphicFrame>
        <p:nvGraphicFramePr>
          <p:cNvPr id="4" name="表 3">
            <a:extLst>
              <a:ext uri="{FF2B5EF4-FFF2-40B4-BE49-F238E27FC236}">
                <a16:creationId xmlns:a16="http://schemas.microsoft.com/office/drawing/2014/main" id="{CF7DE6A3-E71C-45FF-88D4-041F95DE7E2E}"/>
              </a:ext>
            </a:extLst>
          </p:cNvPr>
          <p:cNvGraphicFramePr>
            <a:graphicFrameLocks noGrp="1"/>
          </p:cNvGraphicFramePr>
          <p:nvPr>
            <p:extLst>
              <p:ext uri="{D42A27DB-BD31-4B8C-83A1-F6EECF244321}">
                <p14:modId xmlns:p14="http://schemas.microsoft.com/office/powerpoint/2010/main" val="2524501028"/>
              </p:ext>
            </p:extLst>
          </p:nvPr>
        </p:nvGraphicFramePr>
        <p:xfrm>
          <a:off x="1110343" y="1415143"/>
          <a:ext cx="9995127" cy="4672873"/>
        </p:xfrm>
        <a:graphic>
          <a:graphicData uri="http://schemas.openxmlformats.org/drawingml/2006/table">
            <a:tbl>
              <a:tblPr>
                <a:tableStyleId>{5C22544A-7EE6-4342-B048-85BDC9FD1C3A}</a:tableStyleId>
              </a:tblPr>
              <a:tblGrid>
                <a:gridCol w="1643017">
                  <a:extLst>
                    <a:ext uri="{9D8B030D-6E8A-4147-A177-3AD203B41FA5}">
                      <a16:colId xmlns:a16="http://schemas.microsoft.com/office/drawing/2014/main" val="3040063722"/>
                    </a:ext>
                  </a:extLst>
                </a:gridCol>
                <a:gridCol w="8352110">
                  <a:extLst>
                    <a:ext uri="{9D8B030D-6E8A-4147-A177-3AD203B41FA5}">
                      <a16:colId xmlns:a16="http://schemas.microsoft.com/office/drawing/2014/main" val="4286759777"/>
                    </a:ext>
                  </a:extLst>
                </a:gridCol>
              </a:tblGrid>
              <a:tr h="913057">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dirty="0"/>
                        <a:t>コロナ禍における各社の出来事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0568187"/>
                  </a:ext>
                </a:extLst>
              </a:tr>
              <a:tr h="1253272">
                <a:tc>
                  <a:txBody>
                    <a:bodyPr/>
                    <a:lstStyle/>
                    <a:p>
                      <a:r>
                        <a:rPr kumimoji="1" lang="en-US" altLang="ja-JP" sz="2800" dirty="0"/>
                        <a:t>JR</a:t>
                      </a:r>
                      <a:r>
                        <a:rPr kumimoji="1" lang="ja-JP" altLang="en-US" sz="2800" dirty="0"/>
                        <a:t>東日本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ja-JP" sz="2400" kern="1200" dirty="0">
                          <a:solidFill>
                            <a:schemeClr val="dk1"/>
                          </a:solidFill>
                          <a:effectLst/>
                          <a:latin typeface="+mn-lt"/>
                          <a:ea typeface="+mn-ea"/>
                          <a:cs typeface="+mn-cs"/>
                        </a:rPr>
                        <a:t>４～１２月</a:t>
                      </a:r>
                      <a:r>
                        <a:rPr kumimoji="1" lang="ja-JP" altLang="en-US" sz="2400" kern="1200" dirty="0">
                          <a:solidFill>
                            <a:schemeClr val="dk1"/>
                          </a:solidFill>
                          <a:effectLst/>
                          <a:latin typeface="+mn-lt"/>
                          <a:ea typeface="+mn-ea"/>
                          <a:cs typeface="+mn-cs"/>
                        </a:rPr>
                        <a:t>のスイカ</a:t>
                      </a:r>
                      <a:r>
                        <a:rPr kumimoji="1" lang="ja-JP" altLang="ja-JP" sz="2400" kern="1200" dirty="0">
                          <a:solidFill>
                            <a:schemeClr val="dk1"/>
                          </a:solidFill>
                          <a:effectLst/>
                          <a:latin typeface="+mn-lt"/>
                          <a:ea typeface="+mn-ea"/>
                          <a:cs typeface="+mn-cs"/>
                        </a:rPr>
                        <a:t>読み取り端末販売２倍</a:t>
                      </a:r>
                      <a:r>
                        <a:rPr kumimoji="1" lang="ja-JP" altLang="en-US" sz="2400" kern="1200" dirty="0">
                          <a:solidFill>
                            <a:schemeClr val="dk1"/>
                          </a:solidFill>
                          <a:effectLst/>
                          <a:latin typeface="+mn-lt"/>
                          <a:ea typeface="+mn-ea"/>
                          <a:cs typeface="+mn-cs"/>
                        </a:rPr>
                        <a:t>に伸ばす。</a:t>
                      </a:r>
                      <a:r>
                        <a:rPr kumimoji="1" lang="ja-JP" altLang="ja-JP" sz="2400" kern="1200" dirty="0">
                          <a:solidFill>
                            <a:schemeClr val="dk1"/>
                          </a:solidFill>
                          <a:effectLst/>
                          <a:latin typeface="+mn-lt"/>
                          <a:ea typeface="+mn-ea"/>
                          <a:cs typeface="+mn-cs"/>
                        </a:rPr>
                        <a:t>キャッシュレス</a:t>
                      </a:r>
                      <a:r>
                        <a:rPr kumimoji="1" lang="ja-JP" altLang="en-US" sz="2400" kern="1200" dirty="0">
                          <a:solidFill>
                            <a:schemeClr val="dk1"/>
                          </a:solidFill>
                          <a:effectLst/>
                          <a:latin typeface="+mn-lt"/>
                          <a:ea typeface="+mn-ea"/>
                          <a:cs typeface="+mn-cs"/>
                        </a:rPr>
                        <a:t>に</a:t>
                      </a:r>
                      <a:r>
                        <a:rPr kumimoji="1" lang="ja-JP" altLang="ja-JP" sz="2400" kern="1200" dirty="0">
                          <a:solidFill>
                            <a:schemeClr val="dk1"/>
                          </a:solidFill>
                          <a:effectLst/>
                          <a:latin typeface="+mn-lt"/>
                          <a:ea typeface="+mn-ea"/>
                          <a:cs typeface="+mn-cs"/>
                        </a:rPr>
                        <a:t>追い風。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213802"/>
                  </a:ext>
                </a:extLst>
              </a:tr>
              <a:tr h="1253272">
                <a:tc>
                  <a:txBody>
                    <a:bodyPr/>
                    <a:lstStyle/>
                    <a:p>
                      <a:r>
                        <a:rPr kumimoji="1" lang="en-US" altLang="ja-JP" sz="2800" dirty="0"/>
                        <a:t>JR</a:t>
                      </a:r>
                      <a:r>
                        <a:rPr kumimoji="1" lang="ja-JP" altLang="en-US" sz="2800" dirty="0"/>
                        <a:t>西日本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dirty="0"/>
                        <a:t>緊急事態宣言期間、社員を一時帰休させる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3901776"/>
                  </a:ext>
                </a:extLst>
              </a:tr>
              <a:tr h="1253272">
                <a:tc>
                  <a:txBody>
                    <a:bodyPr/>
                    <a:lstStyle/>
                    <a:p>
                      <a:r>
                        <a:rPr kumimoji="1" lang="en-US" altLang="ja-JP" sz="2800" dirty="0"/>
                        <a:t>JR</a:t>
                      </a:r>
                      <a:r>
                        <a:rPr kumimoji="1" lang="ja-JP" altLang="en-US" sz="2800" dirty="0"/>
                        <a:t>東海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400" dirty="0"/>
                        <a:t>2027</a:t>
                      </a:r>
                      <a:r>
                        <a:rPr kumimoji="1" lang="ja-JP" altLang="en-US" sz="2400" dirty="0"/>
                        <a:t>年開業予定のリニアモーターへの設備投資・着工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0490345"/>
                  </a:ext>
                </a:extLst>
              </a:tr>
            </a:tbl>
          </a:graphicData>
        </a:graphic>
      </p:graphicFrame>
    </p:spTree>
    <p:extLst>
      <p:ext uri="{BB962C8B-B14F-4D97-AF65-F5344CB8AC3E}">
        <p14:creationId xmlns:p14="http://schemas.microsoft.com/office/powerpoint/2010/main" val="24416119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1E9F3C-C847-444F-B972-08B732A70068}"/>
              </a:ext>
            </a:extLst>
          </p:cNvPr>
          <p:cNvSpPr>
            <a:spLocks noGrp="1"/>
          </p:cNvSpPr>
          <p:nvPr>
            <p:ph type="title"/>
          </p:nvPr>
        </p:nvSpPr>
        <p:spPr>
          <a:xfrm>
            <a:off x="2592924" y="624110"/>
            <a:ext cx="8911687" cy="921661"/>
          </a:xfrm>
        </p:spPr>
        <p:txBody>
          <a:bodyPr/>
          <a:lstStyle/>
          <a:p>
            <a:r>
              <a:rPr kumimoji="1" lang="en-US" altLang="ja-JP" dirty="0"/>
              <a:t>2</a:t>
            </a:r>
            <a:r>
              <a:rPr kumimoji="1" lang="ja-JP" altLang="en-US" dirty="0"/>
              <a:t>．同業他社間比較での考察</a:t>
            </a:r>
            <a:r>
              <a:rPr kumimoji="1" lang="en-US" altLang="ja-JP" dirty="0"/>
              <a:t>(</a:t>
            </a:r>
            <a:r>
              <a:rPr kumimoji="1" lang="ja-JP" altLang="en-US" dirty="0"/>
              <a:t>定性</a:t>
            </a:r>
            <a:r>
              <a:rPr kumimoji="1" lang="en-US" altLang="ja-JP" dirty="0"/>
              <a:t>)</a:t>
            </a:r>
            <a:endParaRPr kumimoji="1" lang="ja-JP" altLang="en-US" dirty="0"/>
          </a:p>
        </p:txBody>
      </p:sp>
      <p:sp>
        <p:nvSpPr>
          <p:cNvPr id="3" name="テキスト ボックス 2">
            <a:extLst>
              <a:ext uri="{FF2B5EF4-FFF2-40B4-BE49-F238E27FC236}">
                <a16:creationId xmlns:a16="http://schemas.microsoft.com/office/drawing/2014/main" id="{8E724EAF-07A9-4205-AD61-5A78E23F7AF9}"/>
              </a:ext>
            </a:extLst>
          </p:cNvPr>
          <p:cNvSpPr txBox="1"/>
          <p:nvPr/>
        </p:nvSpPr>
        <p:spPr>
          <a:xfrm>
            <a:off x="1676400" y="1545771"/>
            <a:ext cx="9666514" cy="4401205"/>
          </a:xfrm>
          <a:prstGeom prst="rect">
            <a:avLst/>
          </a:prstGeom>
          <a:noFill/>
        </p:spPr>
        <p:txBody>
          <a:bodyPr wrap="square" rtlCol="0">
            <a:spAutoFit/>
          </a:bodyPr>
          <a:lstStyle/>
          <a:p>
            <a:r>
              <a:rPr kumimoji="1" lang="en-US" altLang="ja-JP" sz="2800" dirty="0"/>
              <a:t>JR</a:t>
            </a:r>
            <a:r>
              <a:rPr kumimoji="1" lang="ja-JP" altLang="en-US" sz="2800" dirty="0"/>
              <a:t>東海は</a:t>
            </a:r>
            <a:r>
              <a:rPr kumimoji="1" lang="en-US" altLang="ja-JP" sz="2800" dirty="0"/>
              <a:t>2027</a:t>
            </a:r>
            <a:r>
              <a:rPr kumimoji="1" lang="ja-JP" altLang="en-US" sz="2800" dirty="0"/>
              <a:t>年開業予定のリニアモーターに向けた設備投資を行い、</a:t>
            </a:r>
            <a:r>
              <a:rPr kumimoji="1" lang="en-US" altLang="ja-JP" sz="2800" dirty="0"/>
              <a:t>2020</a:t>
            </a:r>
            <a:r>
              <a:rPr kumimoji="1" lang="ja-JP" altLang="en-US" sz="2800" dirty="0"/>
              <a:t>年度は過去最高の設備投資額を記録した。コロナ禍による収益の減少に加え、設備投資による費用の圧迫が、同業他社よりデフォルト確率を上昇させた要因ではないかと考える。</a:t>
            </a:r>
            <a:endParaRPr kumimoji="1" lang="en-US" altLang="ja-JP" sz="2800" dirty="0"/>
          </a:p>
          <a:p>
            <a:endParaRPr kumimoji="1" lang="en-US" altLang="ja-JP" sz="2800" dirty="0"/>
          </a:p>
          <a:p>
            <a:r>
              <a:rPr kumimoji="1" lang="en-US" altLang="ja-JP" sz="2800" dirty="0"/>
              <a:t>JR</a:t>
            </a:r>
            <a:r>
              <a:rPr kumimoji="1" lang="ja-JP" altLang="en-US" sz="2800" dirty="0"/>
              <a:t>東日本と</a:t>
            </a:r>
            <a:r>
              <a:rPr kumimoji="1" lang="en-US" altLang="ja-JP" sz="2800" dirty="0"/>
              <a:t>JR</a:t>
            </a:r>
            <a:r>
              <a:rPr kumimoji="1" lang="ja-JP" altLang="en-US" sz="2800" dirty="0"/>
              <a:t>西日本において、事業拡大やコロナ化への対応をしたが、両社とも同様な取り組みを行っている。そのため</a:t>
            </a:r>
            <a:r>
              <a:rPr kumimoji="1" lang="en-US" altLang="ja-JP" sz="2800" dirty="0"/>
              <a:t>7</a:t>
            </a:r>
            <a:r>
              <a:rPr kumimoji="1" lang="ja-JP" altLang="en-US" sz="2800" dirty="0"/>
              <a:t>月以降のデフォルト確率に違いがなかった要因ではないかと考える。</a:t>
            </a:r>
            <a:endParaRPr kumimoji="1" lang="en-US" altLang="ja-JP" sz="2800" dirty="0"/>
          </a:p>
        </p:txBody>
      </p:sp>
    </p:spTree>
    <p:extLst>
      <p:ext uri="{BB962C8B-B14F-4D97-AF65-F5344CB8AC3E}">
        <p14:creationId xmlns:p14="http://schemas.microsoft.com/office/powerpoint/2010/main" val="34617470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E8A7ED-0557-4AAE-B9FA-64C004E555DE}"/>
              </a:ext>
            </a:extLst>
          </p:cNvPr>
          <p:cNvSpPr>
            <a:spLocks noGrp="1"/>
          </p:cNvSpPr>
          <p:nvPr>
            <p:ph type="title"/>
          </p:nvPr>
        </p:nvSpPr>
        <p:spPr>
          <a:xfrm>
            <a:off x="2592924" y="624110"/>
            <a:ext cx="8911687" cy="780147"/>
          </a:xfrm>
        </p:spPr>
        <p:txBody>
          <a:bodyPr/>
          <a:lstStyle/>
          <a:p>
            <a:r>
              <a:rPr kumimoji="1" lang="en-US" altLang="ja-JP" dirty="0"/>
              <a:t>2</a:t>
            </a:r>
            <a:r>
              <a:rPr kumimoji="1" lang="ja-JP" altLang="en-US" dirty="0"/>
              <a:t>．同業他社間比較での考察</a:t>
            </a:r>
            <a:r>
              <a:rPr kumimoji="1" lang="en-US" altLang="ja-JP" dirty="0"/>
              <a:t>(</a:t>
            </a:r>
            <a:r>
              <a:rPr kumimoji="1" lang="ja-JP" altLang="en-US" dirty="0"/>
              <a:t>定量</a:t>
            </a:r>
            <a:r>
              <a:rPr kumimoji="1" lang="en-US" altLang="ja-JP" dirty="0"/>
              <a:t>)</a:t>
            </a:r>
            <a:endParaRPr kumimoji="1" lang="ja-JP" altLang="en-US" dirty="0"/>
          </a:p>
        </p:txBody>
      </p:sp>
      <p:graphicFrame>
        <p:nvGraphicFramePr>
          <p:cNvPr id="3" name="表 3">
            <a:extLst>
              <a:ext uri="{FF2B5EF4-FFF2-40B4-BE49-F238E27FC236}">
                <a16:creationId xmlns:a16="http://schemas.microsoft.com/office/drawing/2014/main" id="{A2ACDCD5-1CEA-4669-B95C-FD1BA2592A8F}"/>
              </a:ext>
            </a:extLst>
          </p:cNvPr>
          <p:cNvGraphicFramePr>
            <a:graphicFrameLocks noGrp="1"/>
          </p:cNvGraphicFramePr>
          <p:nvPr/>
        </p:nvGraphicFramePr>
        <p:xfrm>
          <a:off x="1306284" y="1317171"/>
          <a:ext cx="9579432" cy="5326380"/>
        </p:xfrm>
        <a:graphic>
          <a:graphicData uri="http://schemas.openxmlformats.org/drawingml/2006/table">
            <a:tbl>
              <a:tblPr>
                <a:tableStyleId>{5C22544A-7EE6-4342-B048-85BDC9FD1C3A}</a:tableStyleId>
              </a:tblPr>
              <a:tblGrid>
                <a:gridCol w="2394858">
                  <a:extLst>
                    <a:ext uri="{9D8B030D-6E8A-4147-A177-3AD203B41FA5}">
                      <a16:colId xmlns:a16="http://schemas.microsoft.com/office/drawing/2014/main" val="3037786252"/>
                    </a:ext>
                  </a:extLst>
                </a:gridCol>
                <a:gridCol w="2394858">
                  <a:extLst>
                    <a:ext uri="{9D8B030D-6E8A-4147-A177-3AD203B41FA5}">
                      <a16:colId xmlns:a16="http://schemas.microsoft.com/office/drawing/2014/main" val="1848868896"/>
                    </a:ext>
                  </a:extLst>
                </a:gridCol>
                <a:gridCol w="2394858">
                  <a:extLst>
                    <a:ext uri="{9D8B030D-6E8A-4147-A177-3AD203B41FA5}">
                      <a16:colId xmlns:a16="http://schemas.microsoft.com/office/drawing/2014/main" val="1644292759"/>
                    </a:ext>
                  </a:extLst>
                </a:gridCol>
                <a:gridCol w="2394858">
                  <a:extLst>
                    <a:ext uri="{9D8B030D-6E8A-4147-A177-3AD203B41FA5}">
                      <a16:colId xmlns:a16="http://schemas.microsoft.com/office/drawing/2014/main" val="4276210803"/>
                    </a:ext>
                  </a:extLst>
                </a:gridCol>
              </a:tblGrid>
              <a:tr h="749300">
                <a:tc>
                  <a:txBody>
                    <a:bodyPr/>
                    <a:lstStyle/>
                    <a:p>
                      <a:pPr algn="l"/>
                      <a:r>
                        <a:rPr kumimoji="1" lang="en-US" altLang="ja-JP" sz="2800" dirty="0"/>
                        <a:t>B/S(2020/3/31)</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dirty="0"/>
                        <a:t>JR</a:t>
                      </a:r>
                      <a:r>
                        <a:rPr kumimoji="1" lang="ja-JP" altLang="en-US" sz="2800" dirty="0"/>
                        <a:t>東日本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dirty="0"/>
                        <a:t>JR</a:t>
                      </a:r>
                      <a:r>
                        <a:rPr kumimoji="1" lang="ja-JP" altLang="en-US" sz="2800" dirty="0"/>
                        <a:t>西日本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dirty="0"/>
                        <a:t>JR</a:t>
                      </a:r>
                      <a:r>
                        <a:rPr kumimoji="1" lang="ja-JP" altLang="en-US" sz="2800" dirty="0"/>
                        <a:t>東海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1077901"/>
                  </a:ext>
                </a:extLst>
              </a:tr>
              <a:tr h="7493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dirty="0"/>
                        <a:t>流動比率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dirty="0"/>
                        <a:t>55.36%</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dirty="0"/>
                        <a:t>61.80%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dirty="0"/>
                        <a:t>540.64%</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079287"/>
                  </a:ext>
                </a:extLst>
              </a:tr>
              <a:tr h="7493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dirty="0"/>
                        <a:t>長期固定適合率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dirty="0"/>
                        <a:t>109.90%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dirty="0"/>
                        <a:t>109.61%</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dirty="0"/>
                        <a:t>69.29%</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0888315"/>
                  </a:ext>
                </a:extLst>
              </a:tr>
              <a:tr h="7493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dirty="0"/>
                        <a:t>負債比率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dirty="0"/>
                        <a:t>171.35%</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dirty="0"/>
                        <a:t>192.95%</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dirty="0"/>
                        <a:t>150.61%</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8217143"/>
                  </a:ext>
                </a:extLst>
              </a:tr>
              <a:tr h="749300">
                <a:tc>
                  <a:txBody>
                    <a:bodyPr/>
                    <a:lstStyle/>
                    <a:p>
                      <a:pPr algn="l"/>
                      <a:r>
                        <a:rPr kumimoji="1" lang="ja-JP" altLang="en-US" sz="2800" dirty="0"/>
                        <a:t>自己資本比率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dirty="0"/>
                        <a:t>36.85%</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dirty="0"/>
                        <a:t>34.14%</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dirty="0"/>
                        <a:t>39.90%</a:t>
                      </a:r>
                      <a:endParaRPr kumimoji="1" lang="ja-JP"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948279"/>
                  </a:ext>
                </a:extLst>
              </a:tr>
              <a:tr h="749300">
                <a:tc>
                  <a:txBody>
                    <a:bodyPr/>
                    <a:lstStyle/>
                    <a:p>
                      <a:pPr algn="l"/>
                      <a:r>
                        <a:rPr kumimoji="1" lang="ja-JP" altLang="en-US" sz="2400" dirty="0"/>
                        <a:t>インタレスト・カバレッジ・レシオ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dirty="0"/>
                        <a:t>9.69</a:t>
                      </a:r>
                      <a:r>
                        <a:rPr kumimoji="1" lang="ja-JP" altLang="en-US" sz="2800" dirty="0"/>
                        <a:t>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dirty="0"/>
                        <a:t>13.58</a:t>
                      </a:r>
                      <a:r>
                        <a:rPr kumimoji="1" lang="ja-JP" altLang="en-US" sz="2800" dirty="0"/>
                        <a:t>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2800" dirty="0"/>
                        <a:t>18.72</a:t>
                      </a:r>
                      <a:r>
                        <a:rPr kumimoji="1" lang="ja-JP" altLang="en-US" sz="2800" dirty="0"/>
                        <a:t>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6217231"/>
                  </a:ext>
                </a:extLst>
              </a:tr>
            </a:tbl>
          </a:graphicData>
        </a:graphic>
      </p:graphicFrame>
    </p:spTree>
    <p:extLst>
      <p:ext uri="{BB962C8B-B14F-4D97-AF65-F5344CB8AC3E}">
        <p14:creationId xmlns:p14="http://schemas.microsoft.com/office/powerpoint/2010/main" val="10240026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A7B839-6024-4ACF-BFE3-4818E0DE7B6F}"/>
              </a:ext>
            </a:extLst>
          </p:cNvPr>
          <p:cNvSpPr>
            <a:spLocks noGrp="1"/>
          </p:cNvSpPr>
          <p:nvPr>
            <p:ph type="title"/>
          </p:nvPr>
        </p:nvSpPr>
        <p:spPr>
          <a:xfrm>
            <a:off x="2592924" y="624110"/>
            <a:ext cx="8911687" cy="736604"/>
          </a:xfrm>
        </p:spPr>
        <p:txBody>
          <a:bodyPr/>
          <a:lstStyle/>
          <a:p>
            <a:r>
              <a:rPr kumimoji="1" lang="en-US" altLang="ja-JP" dirty="0"/>
              <a:t>2</a:t>
            </a:r>
            <a:r>
              <a:rPr kumimoji="1" lang="ja-JP" altLang="en-US" dirty="0"/>
              <a:t>．同業他社間比較での考察</a:t>
            </a:r>
            <a:r>
              <a:rPr kumimoji="1" lang="en-US" altLang="ja-JP" dirty="0"/>
              <a:t>(</a:t>
            </a:r>
            <a:r>
              <a:rPr kumimoji="1" lang="ja-JP" altLang="en-US" dirty="0"/>
              <a:t>定量</a:t>
            </a:r>
            <a:r>
              <a:rPr kumimoji="1" lang="en-US" altLang="ja-JP" dirty="0"/>
              <a:t>)</a:t>
            </a:r>
            <a:endParaRPr kumimoji="1" lang="ja-JP" altLang="en-US" dirty="0"/>
          </a:p>
        </p:txBody>
      </p:sp>
      <p:sp>
        <p:nvSpPr>
          <p:cNvPr id="3" name="テキスト ボックス 2">
            <a:extLst>
              <a:ext uri="{FF2B5EF4-FFF2-40B4-BE49-F238E27FC236}">
                <a16:creationId xmlns:a16="http://schemas.microsoft.com/office/drawing/2014/main" id="{620C2053-0B3D-4141-8B6E-159C046C02D3}"/>
              </a:ext>
            </a:extLst>
          </p:cNvPr>
          <p:cNvSpPr txBox="1"/>
          <p:nvPr/>
        </p:nvSpPr>
        <p:spPr>
          <a:xfrm>
            <a:off x="1741714" y="1719943"/>
            <a:ext cx="10047515" cy="4832092"/>
          </a:xfrm>
          <a:prstGeom prst="rect">
            <a:avLst/>
          </a:prstGeom>
          <a:noFill/>
        </p:spPr>
        <p:txBody>
          <a:bodyPr wrap="square" rtlCol="0">
            <a:spAutoFit/>
          </a:bodyPr>
          <a:lstStyle/>
          <a:p>
            <a:r>
              <a:rPr kumimoji="1" lang="en-US" altLang="ja-JP" sz="2800" dirty="0"/>
              <a:t>3</a:t>
            </a:r>
            <a:r>
              <a:rPr kumimoji="1" lang="ja-JP" altLang="en-US" sz="2800" dirty="0"/>
              <a:t>社の財務諸表の結果から、</a:t>
            </a:r>
            <a:r>
              <a:rPr kumimoji="1" lang="en-US" altLang="ja-JP" sz="2800" dirty="0"/>
              <a:t>JR</a:t>
            </a:r>
            <a:r>
              <a:rPr kumimoji="1" lang="ja-JP" altLang="en-US" sz="2800" dirty="0"/>
              <a:t>東・西は短期的な支払い能力である流動比率と、固定資産とその調達源泉の関係を示す長期固定適合率は望ましい結果を示していない。一方で</a:t>
            </a:r>
            <a:r>
              <a:rPr kumimoji="1" lang="en-US" altLang="ja-JP" sz="2800" dirty="0"/>
              <a:t>JR</a:t>
            </a:r>
            <a:r>
              <a:rPr kumimoji="1" lang="ja-JP" altLang="en-US" sz="2800" dirty="0"/>
              <a:t>東海は両者とも望ましい結果を示す。</a:t>
            </a:r>
            <a:endParaRPr kumimoji="1" lang="en-US" altLang="ja-JP" sz="2800" dirty="0"/>
          </a:p>
          <a:p>
            <a:r>
              <a:rPr kumimoji="1" lang="ja-JP" altLang="en-US" sz="2800" dirty="0"/>
              <a:t>また負債比率と自己資本比率からいずれも他人資本への依存が懸念される。</a:t>
            </a:r>
            <a:endParaRPr kumimoji="1" lang="en-US" altLang="ja-JP" sz="2800" dirty="0"/>
          </a:p>
          <a:p>
            <a:r>
              <a:rPr kumimoji="1" lang="ja-JP" altLang="en-US" sz="2800" dirty="0"/>
              <a:t>なお、金利支払い能力の指標であるインタレスト・カバレッジ・レシオは</a:t>
            </a:r>
            <a:r>
              <a:rPr kumimoji="1" lang="en-US" altLang="ja-JP" sz="2800" dirty="0"/>
              <a:t>JR</a:t>
            </a:r>
            <a:r>
              <a:rPr kumimoji="1" lang="ja-JP" altLang="en-US" sz="2800" dirty="0"/>
              <a:t>東海が最も良好な結果を示してる。</a:t>
            </a:r>
            <a:endParaRPr kumimoji="1" lang="en-US" altLang="ja-JP" sz="2800" dirty="0"/>
          </a:p>
          <a:p>
            <a:endParaRPr kumimoji="1" lang="en-US" altLang="ja-JP" sz="2800" dirty="0"/>
          </a:p>
          <a:p>
            <a:r>
              <a:rPr kumimoji="1" lang="ja-JP" altLang="en-US" sz="2800" dirty="0"/>
              <a:t>これらの結果から、鉄道会社において、財務指標はデフォルト確率に影響を及ぼさないのではないか</a:t>
            </a:r>
          </a:p>
        </p:txBody>
      </p:sp>
    </p:spTree>
    <p:extLst>
      <p:ext uri="{BB962C8B-B14F-4D97-AF65-F5344CB8AC3E}">
        <p14:creationId xmlns:p14="http://schemas.microsoft.com/office/powerpoint/2010/main" val="6507101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512E5D-5C08-4DCB-8688-8DF14CA61F25}"/>
              </a:ext>
            </a:extLst>
          </p:cNvPr>
          <p:cNvSpPr>
            <a:spLocks noGrp="1"/>
          </p:cNvSpPr>
          <p:nvPr>
            <p:ph type="title"/>
          </p:nvPr>
        </p:nvSpPr>
        <p:spPr/>
        <p:txBody>
          <a:bodyPr/>
          <a:lstStyle/>
          <a:p>
            <a:r>
              <a:rPr kumimoji="1" lang="ja-JP" altLang="en-US" dirty="0"/>
              <a:t>終わりに</a:t>
            </a:r>
          </a:p>
        </p:txBody>
      </p:sp>
      <p:sp>
        <p:nvSpPr>
          <p:cNvPr id="3" name="テキスト ボックス 2">
            <a:extLst>
              <a:ext uri="{FF2B5EF4-FFF2-40B4-BE49-F238E27FC236}">
                <a16:creationId xmlns:a16="http://schemas.microsoft.com/office/drawing/2014/main" id="{D1A387F7-4346-4335-9501-71EDC8B9AB4D}"/>
              </a:ext>
            </a:extLst>
          </p:cNvPr>
          <p:cNvSpPr txBox="1"/>
          <p:nvPr/>
        </p:nvSpPr>
        <p:spPr>
          <a:xfrm>
            <a:off x="1219200" y="1706880"/>
            <a:ext cx="9753600" cy="3108543"/>
          </a:xfrm>
          <a:prstGeom prst="rect">
            <a:avLst/>
          </a:prstGeom>
          <a:noFill/>
        </p:spPr>
        <p:txBody>
          <a:bodyPr wrap="square" rtlCol="0">
            <a:spAutoFit/>
          </a:bodyPr>
          <a:lstStyle/>
          <a:p>
            <a:r>
              <a:rPr kumimoji="1" lang="ja-JP" altLang="en-US" sz="2800" dirty="0"/>
              <a:t>コロナ禍による影響が個別企業のデフォルト確率に影響を及ぼしていたことが明らかになった。考察から収益に影響を及ぼすとみられる出来事がデフォルト確率に影響していることがわかった。収益性はデフォルト確率を決定する重要な指標なのではないかと考えられる。</a:t>
            </a:r>
            <a:endParaRPr kumimoji="1" lang="en-US" altLang="ja-JP" sz="2800" dirty="0"/>
          </a:p>
          <a:p>
            <a:r>
              <a:rPr kumimoji="1" lang="ja-JP" altLang="en-US" sz="2800" dirty="0"/>
              <a:t>コロナ禍は今後も影響するものと考えられる為長期的な経過観察によってコロナ禍の影響を明らかにできるだろう。</a:t>
            </a:r>
            <a:endParaRPr kumimoji="1" lang="en-US" altLang="ja-JP" sz="2800" dirty="0"/>
          </a:p>
        </p:txBody>
      </p:sp>
    </p:spTree>
    <p:extLst>
      <p:ext uri="{BB962C8B-B14F-4D97-AF65-F5344CB8AC3E}">
        <p14:creationId xmlns:p14="http://schemas.microsoft.com/office/powerpoint/2010/main" val="15489580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24FF44-AE8A-4CC6-8CB3-2F4BD9DB94CC}"/>
              </a:ext>
            </a:extLst>
          </p:cNvPr>
          <p:cNvSpPr>
            <a:spLocks noGrp="1"/>
          </p:cNvSpPr>
          <p:nvPr>
            <p:ph type="title"/>
          </p:nvPr>
        </p:nvSpPr>
        <p:spPr/>
        <p:txBody>
          <a:bodyPr/>
          <a:lstStyle/>
          <a:p>
            <a:r>
              <a:rPr kumimoji="1" lang="ja-JP" altLang="en-US" dirty="0"/>
              <a:t>参考文献・資料</a:t>
            </a:r>
          </a:p>
        </p:txBody>
      </p:sp>
      <p:sp>
        <p:nvSpPr>
          <p:cNvPr id="3" name="テキスト ボックス 2">
            <a:extLst>
              <a:ext uri="{FF2B5EF4-FFF2-40B4-BE49-F238E27FC236}">
                <a16:creationId xmlns:a16="http://schemas.microsoft.com/office/drawing/2014/main" id="{D402FD8C-39F5-49F4-8AB0-D26A5D310027}"/>
              </a:ext>
            </a:extLst>
          </p:cNvPr>
          <p:cNvSpPr txBox="1"/>
          <p:nvPr/>
        </p:nvSpPr>
        <p:spPr>
          <a:xfrm>
            <a:off x="1584960" y="1152795"/>
            <a:ext cx="9215120" cy="5262979"/>
          </a:xfrm>
          <a:prstGeom prst="rect">
            <a:avLst/>
          </a:prstGeom>
          <a:noFill/>
        </p:spPr>
        <p:txBody>
          <a:bodyPr wrap="square" rtlCol="0">
            <a:spAutoFit/>
          </a:bodyPr>
          <a:lstStyle/>
          <a:p>
            <a:r>
              <a:rPr kumimoji="1" lang="ja-JP" altLang="en-US" sz="2400" dirty="0"/>
              <a:t>・「新・証券投資論　実務篇」</a:t>
            </a:r>
            <a:r>
              <a:rPr kumimoji="1" lang="en-US" altLang="ja-JP" sz="2400" dirty="0"/>
              <a:t>2009</a:t>
            </a:r>
            <a:r>
              <a:rPr kumimoji="1" lang="ja-JP" altLang="en-US" sz="2400" dirty="0"/>
              <a:t>　伊藤敬介、荻島誠治、諏訪部貴嗣</a:t>
            </a:r>
            <a:endParaRPr kumimoji="1" lang="en-US" altLang="ja-JP" sz="2400" dirty="0"/>
          </a:p>
          <a:p>
            <a:r>
              <a:rPr kumimoji="1" lang="ja-JP" altLang="en-US" sz="2400" dirty="0"/>
              <a:t>・証券アナリスト</a:t>
            </a:r>
            <a:r>
              <a:rPr kumimoji="1" lang="en-US" altLang="ja-JP" sz="2400" dirty="0"/>
              <a:t>1</a:t>
            </a:r>
            <a:r>
              <a:rPr kumimoji="1" lang="ja-JP" altLang="en-US" sz="2400" dirty="0"/>
              <a:t>次試験対策　証券分析テキスト　</a:t>
            </a:r>
            <a:r>
              <a:rPr kumimoji="1" lang="en-US" altLang="ja-JP" sz="2400" dirty="0"/>
              <a:t>1993</a:t>
            </a:r>
            <a:r>
              <a:rPr kumimoji="1" lang="ja-JP" altLang="en-US" sz="2400" dirty="0"/>
              <a:t>　多田敏男　</a:t>
            </a:r>
            <a:r>
              <a:rPr kumimoji="1" lang="en-US" altLang="ja-JP" sz="2400" dirty="0"/>
              <a:t>1993</a:t>
            </a:r>
          </a:p>
          <a:p>
            <a:r>
              <a:rPr kumimoji="1" lang="ja-JP" altLang="en-US" sz="2400" dirty="0"/>
              <a:t>・</a:t>
            </a:r>
            <a:r>
              <a:rPr kumimoji="1" lang="en-US" altLang="ja-JP" sz="2400" dirty="0"/>
              <a:t>YAHOO JAPAN </a:t>
            </a:r>
            <a:r>
              <a:rPr kumimoji="1" lang="ja-JP" altLang="en-US" sz="2400" dirty="0"/>
              <a:t>ファイナンス　</a:t>
            </a:r>
            <a:endParaRPr kumimoji="1" lang="en-US" altLang="ja-JP" sz="2400" dirty="0"/>
          </a:p>
          <a:p>
            <a:r>
              <a:rPr kumimoji="1" lang="en-US" altLang="ja-JP" sz="2400" dirty="0">
                <a:hlinkClick r:id="rId2"/>
              </a:rPr>
              <a:t>https://finance.yahoo.co.jp</a:t>
            </a:r>
            <a:endParaRPr kumimoji="1" lang="en-US" altLang="ja-JP" sz="2400" dirty="0"/>
          </a:p>
          <a:p>
            <a:r>
              <a:rPr kumimoji="1" lang="ja-JP" altLang="en-US" sz="2400" dirty="0"/>
              <a:t>・</a:t>
            </a:r>
            <a:r>
              <a:rPr kumimoji="1" lang="en-US" altLang="ja-JP" sz="2400" dirty="0"/>
              <a:t>JAL</a:t>
            </a:r>
            <a:r>
              <a:rPr kumimoji="1" lang="ja-JP" altLang="en-US" sz="2400" dirty="0"/>
              <a:t>グループ　</a:t>
            </a:r>
            <a:r>
              <a:rPr kumimoji="1" lang="en-US" altLang="ja-JP" sz="2400" dirty="0"/>
              <a:t>IR</a:t>
            </a:r>
            <a:r>
              <a:rPr kumimoji="1" lang="ja-JP" altLang="en-US" sz="2400" dirty="0"/>
              <a:t>情報　</a:t>
            </a:r>
            <a:endParaRPr kumimoji="1" lang="en-US" altLang="ja-JP" sz="2400" dirty="0"/>
          </a:p>
          <a:p>
            <a:r>
              <a:rPr kumimoji="1" lang="en-US" altLang="ja-JP" sz="2400" dirty="0">
                <a:hlinkClick r:id="rId3"/>
              </a:rPr>
              <a:t>https://www.jal.com/ja/investor/</a:t>
            </a:r>
            <a:endParaRPr kumimoji="1" lang="en-US" altLang="ja-JP" sz="2400" dirty="0"/>
          </a:p>
          <a:p>
            <a:r>
              <a:rPr kumimoji="1" lang="ja-JP" altLang="en-US" sz="2400" dirty="0"/>
              <a:t>・</a:t>
            </a:r>
            <a:r>
              <a:rPr kumimoji="1" lang="en-US" altLang="ja-JP" sz="2400" dirty="0"/>
              <a:t>ANA</a:t>
            </a:r>
            <a:r>
              <a:rPr kumimoji="1" lang="ja-JP" altLang="en-US" sz="2400" dirty="0"/>
              <a:t>　</a:t>
            </a:r>
            <a:r>
              <a:rPr kumimoji="1" lang="en-US" altLang="ja-JP" sz="2400" dirty="0"/>
              <a:t>IR</a:t>
            </a:r>
            <a:r>
              <a:rPr kumimoji="1" lang="ja-JP" altLang="en-US" sz="2400" dirty="0"/>
              <a:t>資料室　</a:t>
            </a:r>
            <a:endParaRPr kumimoji="1" lang="en-US" altLang="ja-JP" sz="2400" dirty="0"/>
          </a:p>
          <a:p>
            <a:r>
              <a:rPr kumimoji="1" lang="en-US" altLang="ja-JP" sz="2400" dirty="0">
                <a:hlinkClick r:id="rId4"/>
              </a:rPr>
              <a:t>https://www.ana.co.jp/group/investors/irdata/</a:t>
            </a:r>
            <a:endParaRPr kumimoji="1" lang="en-US" altLang="ja-JP" sz="2400" dirty="0"/>
          </a:p>
          <a:p>
            <a:r>
              <a:rPr kumimoji="1" lang="ja-JP" altLang="en-US" sz="2400" dirty="0"/>
              <a:t>・</a:t>
            </a:r>
            <a:r>
              <a:rPr kumimoji="1" lang="en-US" altLang="ja-JP" sz="2400" dirty="0"/>
              <a:t>HIS</a:t>
            </a:r>
            <a:r>
              <a:rPr kumimoji="1" lang="ja-JP" altLang="en-US" sz="2400" dirty="0"/>
              <a:t>グループ　</a:t>
            </a:r>
            <a:r>
              <a:rPr kumimoji="1" lang="en-US" altLang="ja-JP" sz="2400" dirty="0"/>
              <a:t>IR</a:t>
            </a:r>
            <a:r>
              <a:rPr kumimoji="1" lang="ja-JP" altLang="en-US" sz="2400" dirty="0"/>
              <a:t>情報　</a:t>
            </a:r>
            <a:endParaRPr kumimoji="1" lang="en-US" altLang="ja-JP" sz="2400" dirty="0"/>
          </a:p>
          <a:p>
            <a:r>
              <a:rPr kumimoji="1" lang="en-US" altLang="ja-JP" sz="2400" dirty="0">
                <a:hlinkClick r:id="rId5"/>
              </a:rPr>
              <a:t>https://www.his.co.jp/ir/</a:t>
            </a:r>
            <a:endParaRPr kumimoji="1" lang="en-US" altLang="ja-JP" sz="2400" dirty="0"/>
          </a:p>
          <a:p>
            <a:r>
              <a:rPr kumimoji="1" lang="ja-JP" altLang="en-US" sz="2400" dirty="0"/>
              <a:t>・</a:t>
            </a:r>
            <a:r>
              <a:rPr kumimoji="1" lang="en-US" altLang="ja-JP" sz="2400" dirty="0"/>
              <a:t>KNT-CT</a:t>
            </a:r>
            <a:r>
              <a:rPr kumimoji="1" lang="ja-JP" altLang="en-US" sz="2400" dirty="0"/>
              <a:t> </a:t>
            </a:r>
            <a:r>
              <a:rPr kumimoji="1" lang="en-US" altLang="ja-JP" sz="2400" dirty="0"/>
              <a:t>HD</a:t>
            </a:r>
            <a:r>
              <a:rPr kumimoji="1" lang="ja-JP" altLang="en-US" sz="2400" dirty="0"/>
              <a:t> 株主・投資家情報</a:t>
            </a:r>
            <a:endParaRPr kumimoji="1" lang="en-US" altLang="ja-JP" sz="2400" dirty="0"/>
          </a:p>
          <a:p>
            <a:r>
              <a:rPr kumimoji="1" lang="en-US" altLang="ja-JP" sz="2400" dirty="0">
                <a:hlinkClick r:id="rId6"/>
              </a:rPr>
              <a:t>https://www.kntcthd.co.jp/ir/</a:t>
            </a:r>
            <a:endParaRPr kumimoji="1" lang="en-US" altLang="ja-JP" sz="2400" dirty="0"/>
          </a:p>
        </p:txBody>
      </p:sp>
    </p:spTree>
    <p:extLst>
      <p:ext uri="{BB962C8B-B14F-4D97-AF65-F5344CB8AC3E}">
        <p14:creationId xmlns:p14="http://schemas.microsoft.com/office/powerpoint/2010/main" val="17799946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405A81-4614-401B-8F4F-CA62A90220F6}"/>
              </a:ext>
            </a:extLst>
          </p:cNvPr>
          <p:cNvSpPr>
            <a:spLocks noGrp="1"/>
          </p:cNvSpPr>
          <p:nvPr>
            <p:ph type="title"/>
          </p:nvPr>
        </p:nvSpPr>
        <p:spPr>
          <a:xfrm>
            <a:off x="2592924" y="624110"/>
            <a:ext cx="8911687" cy="727170"/>
          </a:xfrm>
        </p:spPr>
        <p:txBody>
          <a:bodyPr/>
          <a:lstStyle/>
          <a:p>
            <a:r>
              <a:rPr kumimoji="1" lang="ja-JP" altLang="en-US" dirty="0"/>
              <a:t>参考文献・資料</a:t>
            </a:r>
          </a:p>
        </p:txBody>
      </p:sp>
      <p:sp>
        <p:nvSpPr>
          <p:cNvPr id="3" name="テキスト ボックス 2">
            <a:extLst>
              <a:ext uri="{FF2B5EF4-FFF2-40B4-BE49-F238E27FC236}">
                <a16:creationId xmlns:a16="http://schemas.microsoft.com/office/drawing/2014/main" id="{DEBEBD42-9183-47FA-B7A5-A7C79734B8F9}"/>
              </a:ext>
            </a:extLst>
          </p:cNvPr>
          <p:cNvSpPr txBox="1"/>
          <p:nvPr/>
        </p:nvSpPr>
        <p:spPr>
          <a:xfrm>
            <a:off x="2225040" y="1686560"/>
            <a:ext cx="7741920" cy="4154984"/>
          </a:xfrm>
          <a:prstGeom prst="rect">
            <a:avLst/>
          </a:prstGeom>
          <a:noFill/>
        </p:spPr>
        <p:txBody>
          <a:bodyPr wrap="square" rtlCol="0">
            <a:spAutoFit/>
          </a:bodyPr>
          <a:lstStyle/>
          <a:p>
            <a:r>
              <a:rPr kumimoji="1" lang="ja-JP" altLang="en-US" sz="2400" dirty="0"/>
              <a:t>・ニトリ</a:t>
            </a:r>
            <a:r>
              <a:rPr kumimoji="1" lang="en-US" altLang="ja-JP" sz="2400" dirty="0"/>
              <a:t>HD</a:t>
            </a:r>
            <a:r>
              <a:rPr kumimoji="1" lang="ja-JP" altLang="en-US" sz="2400" dirty="0"/>
              <a:t>　</a:t>
            </a:r>
            <a:r>
              <a:rPr kumimoji="1" lang="en-US" altLang="ja-JP" sz="2400" dirty="0"/>
              <a:t>IR</a:t>
            </a:r>
            <a:r>
              <a:rPr kumimoji="1" lang="ja-JP" altLang="en-US" sz="2400" dirty="0"/>
              <a:t>資料室</a:t>
            </a:r>
            <a:endParaRPr kumimoji="1" lang="en-US" altLang="ja-JP" sz="2400" dirty="0"/>
          </a:p>
          <a:p>
            <a:r>
              <a:rPr kumimoji="1" lang="en-US" altLang="ja-JP" sz="2400" dirty="0">
                <a:hlinkClick r:id="rId2"/>
              </a:rPr>
              <a:t>https://www.nitorihd.co.jp/ir/library/</a:t>
            </a:r>
            <a:endParaRPr kumimoji="1" lang="en-US" altLang="ja-JP" sz="2400" dirty="0"/>
          </a:p>
          <a:p>
            <a:r>
              <a:rPr kumimoji="1" lang="ja-JP" altLang="en-US" sz="2400" dirty="0"/>
              <a:t>・大塚家具　株主・投資家情報</a:t>
            </a:r>
            <a:endParaRPr kumimoji="1" lang="en-US" altLang="ja-JP" sz="2400" dirty="0"/>
          </a:p>
          <a:p>
            <a:r>
              <a:rPr kumimoji="1" lang="en-US" altLang="ja-JP" sz="2400" dirty="0">
                <a:hlinkClick r:id="rId3"/>
              </a:rPr>
              <a:t>https://www.idc-otsuka.jp/company/ir/ir.html</a:t>
            </a:r>
            <a:endParaRPr kumimoji="1" lang="en-US" altLang="ja-JP" sz="2400" dirty="0"/>
          </a:p>
          <a:p>
            <a:r>
              <a:rPr kumimoji="1" lang="ja-JP" altLang="en-US" sz="2400" dirty="0"/>
              <a:t>・</a:t>
            </a:r>
            <a:r>
              <a:rPr kumimoji="1" lang="en-US" altLang="ja-JP" sz="2400" dirty="0"/>
              <a:t>TOYOTA</a:t>
            </a:r>
            <a:r>
              <a:rPr kumimoji="1" lang="ja-JP" altLang="en-US" sz="2400" dirty="0"/>
              <a:t>　</a:t>
            </a:r>
            <a:r>
              <a:rPr kumimoji="1" lang="en-US" altLang="ja-JP" sz="2400" dirty="0"/>
              <a:t>IR</a:t>
            </a:r>
            <a:r>
              <a:rPr kumimoji="1" lang="ja-JP" altLang="en-US" sz="2400" dirty="0"/>
              <a:t>ライブラリ</a:t>
            </a:r>
            <a:endParaRPr kumimoji="1" lang="en-US" altLang="ja-JP" sz="2400" dirty="0"/>
          </a:p>
          <a:p>
            <a:r>
              <a:rPr kumimoji="1" lang="en-US" altLang="ja-JP" sz="2400" dirty="0">
                <a:hlinkClick r:id="rId4"/>
              </a:rPr>
              <a:t>https://global.toyota/jp/ir/library/</a:t>
            </a:r>
            <a:endParaRPr kumimoji="1" lang="en-US" altLang="ja-JP" sz="2400" dirty="0"/>
          </a:p>
          <a:p>
            <a:r>
              <a:rPr kumimoji="1" lang="ja-JP" altLang="en-US" sz="2400" dirty="0"/>
              <a:t>・</a:t>
            </a:r>
            <a:r>
              <a:rPr kumimoji="1" lang="en-US" altLang="ja-JP" sz="2400" dirty="0"/>
              <a:t>HONDA</a:t>
            </a:r>
            <a:r>
              <a:rPr kumimoji="1" lang="ja-JP" altLang="en-US" sz="2400" dirty="0"/>
              <a:t>　</a:t>
            </a:r>
            <a:r>
              <a:rPr kumimoji="1" lang="en-US" altLang="ja-JP" sz="2400" dirty="0"/>
              <a:t>IR</a:t>
            </a:r>
            <a:r>
              <a:rPr kumimoji="1" lang="ja-JP" altLang="en-US" sz="2400" dirty="0"/>
              <a:t>資料室</a:t>
            </a:r>
            <a:endParaRPr kumimoji="1" lang="en-US" altLang="ja-JP" sz="2400" dirty="0"/>
          </a:p>
          <a:p>
            <a:r>
              <a:rPr kumimoji="1" lang="en-US" altLang="ja-JP" sz="2400" dirty="0">
                <a:hlinkClick r:id="rId5"/>
              </a:rPr>
              <a:t>https://www.honda.co.jp/investors/library.html</a:t>
            </a:r>
            <a:endParaRPr kumimoji="1" lang="en-US" altLang="ja-JP" sz="2400" dirty="0"/>
          </a:p>
          <a:p>
            <a:r>
              <a:rPr kumimoji="1" lang="ja-JP" altLang="en-US" sz="2400" dirty="0"/>
              <a:t>・日産　投資家の皆さまへ</a:t>
            </a:r>
            <a:endParaRPr kumimoji="1" lang="en-US" altLang="ja-JP" sz="2400" dirty="0"/>
          </a:p>
          <a:p>
            <a:r>
              <a:rPr kumimoji="1" lang="en-US" altLang="ja-JP" sz="2400" dirty="0">
                <a:hlinkClick r:id="rId6"/>
              </a:rPr>
              <a:t>https://www.nissan-global.com/JP/IR/LIBRARY/YEARS/</a:t>
            </a:r>
            <a:endParaRPr kumimoji="1" lang="en-US" altLang="ja-JP" sz="2400" dirty="0"/>
          </a:p>
        </p:txBody>
      </p:sp>
    </p:spTree>
    <p:extLst>
      <p:ext uri="{BB962C8B-B14F-4D97-AF65-F5344CB8AC3E}">
        <p14:creationId xmlns:p14="http://schemas.microsoft.com/office/powerpoint/2010/main" val="20116457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59D9AF-845F-40F7-8BB5-2FF7865FB7D4}"/>
              </a:ext>
            </a:extLst>
          </p:cNvPr>
          <p:cNvSpPr>
            <a:spLocks noGrp="1"/>
          </p:cNvSpPr>
          <p:nvPr>
            <p:ph type="title"/>
          </p:nvPr>
        </p:nvSpPr>
        <p:spPr>
          <a:xfrm>
            <a:off x="2592924" y="624110"/>
            <a:ext cx="8911687" cy="788130"/>
          </a:xfrm>
        </p:spPr>
        <p:txBody>
          <a:bodyPr/>
          <a:lstStyle/>
          <a:p>
            <a:r>
              <a:rPr kumimoji="1" lang="ja-JP" altLang="en-US" dirty="0"/>
              <a:t>参考文献・資料</a:t>
            </a:r>
          </a:p>
        </p:txBody>
      </p:sp>
      <p:sp>
        <p:nvSpPr>
          <p:cNvPr id="3" name="テキスト ボックス 2">
            <a:extLst>
              <a:ext uri="{FF2B5EF4-FFF2-40B4-BE49-F238E27FC236}">
                <a16:creationId xmlns:a16="http://schemas.microsoft.com/office/drawing/2014/main" id="{7F5D063B-DCD1-4360-80B6-F56D870B3D7F}"/>
              </a:ext>
            </a:extLst>
          </p:cNvPr>
          <p:cNvSpPr txBox="1"/>
          <p:nvPr/>
        </p:nvSpPr>
        <p:spPr>
          <a:xfrm>
            <a:off x="1452880" y="1412240"/>
            <a:ext cx="9286240" cy="4893647"/>
          </a:xfrm>
          <a:prstGeom prst="rect">
            <a:avLst/>
          </a:prstGeom>
          <a:noFill/>
        </p:spPr>
        <p:txBody>
          <a:bodyPr wrap="square" rtlCol="0">
            <a:spAutoFit/>
          </a:bodyPr>
          <a:lstStyle/>
          <a:p>
            <a:r>
              <a:rPr kumimoji="1" lang="ja-JP" altLang="en-US" sz="2400" dirty="0"/>
              <a:t>・</a:t>
            </a:r>
            <a:r>
              <a:rPr kumimoji="1" lang="en-US" altLang="ja-JP" sz="2400" dirty="0"/>
              <a:t>JR</a:t>
            </a:r>
            <a:r>
              <a:rPr kumimoji="1" lang="ja-JP" altLang="en-US" sz="2400" dirty="0"/>
              <a:t>東日本　企業・</a:t>
            </a:r>
            <a:r>
              <a:rPr kumimoji="1" lang="en-US" altLang="ja-JP" sz="2400" dirty="0"/>
              <a:t>IR</a:t>
            </a:r>
            <a:r>
              <a:rPr kumimoji="1" lang="ja-JP" altLang="en-US" sz="2400" dirty="0"/>
              <a:t>・</a:t>
            </a:r>
            <a:r>
              <a:rPr kumimoji="1" lang="en-US" altLang="ja-JP" sz="2400" dirty="0"/>
              <a:t>Sustainability</a:t>
            </a:r>
          </a:p>
          <a:p>
            <a:r>
              <a:rPr kumimoji="1" lang="en-US" altLang="ja-JP" sz="2400" dirty="0">
                <a:hlinkClick r:id="rId2"/>
              </a:rPr>
              <a:t>https://www.jreast.co.jp/company/</a:t>
            </a:r>
            <a:endParaRPr kumimoji="1" lang="en-US" altLang="ja-JP" sz="2400" dirty="0"/>
          </a:p>
          <a:p>
            <a:r>
              <a:rPr kumimoji="1" lang="ja-JP" altLang="en-US" sz="2400" dirty="0"/>
              <a:t>・</a:t>
            </a:r>
            <a:r>
              <a:rPr kumimoji="1" lang="en-US" altLang="ja-JP" sz="2400" dirty="0"/>
              <a:t>JR</a:t>
            </a:r>
            <a:r>
              <a:rPr kumimoji="1" lang="ja-JP" altLang="en-US" sz="2400" dirty="0"/>
              <a:t>西日本　株主投資家情報</a:t>
            </a:r>
            <a:endParaRPr kumimoji="1" lang="en-US" altLang="ja-JP" sz="2400" dirty="0"/>
          </a:p>
          <a:p>
            <a:r>
              <a:rPr kumimoji="1" lang="en-US" altLang="ja-JP" sz="2400" dirty="0">
                <a:hlinkClick r:id="rId3"/>
              </a:rPr>
              <a:t>https://www.westjr.co.jp/company/ir/</a:t>
            </a:r>
            <a:endParaRPr kumimoji="1" lang="en-US" altLang="ja-JP" sz="2400" dirty="0"/>
          </a:p>
          <a:p>
            <a:r>
              <a:rPr kumimoji="1" lang="ja-JP" altLang="en-US" sz="2400" dirty="0"/>
              <a:t>・</a:t>
            </a:r>
            <a:r>
              <a:rPr kumimoji="1" lang="en-US" altLang="ja-JP" sz="2400" dirty="0"/>
              <a:t>JR</a:t>
            </a:r>
            <a:r>
              <a:rPr kumimoji="1" lang="ja-JP" altLang="en-US" sz="2400" dirty="0"/>
              <a:t>東海　企業・</a:t>
            </a:r>
            <a:r>
              <a:rPr kumimoji="1" lang="en-US" altLang="ja-JP" sz="2400" dirty="0"/>
              <a:t>IR</a:t>
            </a:r>
            <a:r>
              <a:rPr kumimoji="1" lang="ja-JP" altLang="en-US" sz="2400" dirty="0"/>
              <a:t>・採用・資材調達</a:t>
            </a:r>
            <a:endParaRPr kumimoji="1" lang="en-US" altLang="ja-JP" sz="2400" dirty="0"/>
          </a:p>
          <a:p>
            <a:r>
              <a:rPr kumimoji="1" lang="en-US" altLang="ja-JP" sz="2400" dirty="0">
                <a:hlinkClick r:id="rId4"/>
              </a:rPr>
              <a:t>https://company.jr-central.co.jp/</a:t>
            </a:r>
            <a:endParaRPr kumimoji="1" lang="en-US" altLang="ja-JP" sz="2400" dirty="0"/>
          </a:p>
          <a:p>
            <a:r>
              <a:rPr kumimoji="1" lang="ja-JP" altLang="en-US" sz="2400" dirty="0"/>
              <a:t>・</a:t>
            </a:r>
            <a:r>
              <a:rPr kumimoji="1" lang="en-US" altLang="ja-JP" sz="2400" dirty="0"/>
              <a:t>ACEA</a:t>
            </a:r>
            <a:r>
              <a:rPr kumimoji="1" lang="ja-JP" altLang="en-US" sz="2400" dirty="0"/>
              <a:t>　</a:t>
            </a:r>
            <a:r>
              <a:rPr kumimoji="1" lang="en-US" altLang="ja-JP" sz="2400" dirty="0"/>
              <a:t>European Automobile Manufacturers Association</a:t>
            </a:r>
          </a:p>
          <a:p>
            <a:r>
              <a:rPr kumimoji="1" lang="en-US" altLang="ja-JP" sz="2400" dirty="0">
                <a:hlinkClick r:id="rId5"/>
              </a:rPr>
              <a:t>https://www.acea.be/</a:t>
            </a:r>
            <a:endParaRPr kumimoji="1" lang="en-US" altLang="ja-JP" sz="2400" dirty="0"/>
          </a:p>
          <a:p>
            <a:r>
              <a:rPr kumimoji="1" lang="ja-JP" altLang="en-US" sz="2400" dirty="0"/>
              <a:t>・株式マーケットデータ　新車販売台数</a:t>
            </a:r>
            <a:r>
              <a:rPr kumimoji="1" lang="en-US" altLang="ja-JP" sz="2400" dirty="0"/>
              <a:t>(</a:t>
            </a:r>
            <a:r>
              <a:rPr kumimoji="1" lang="ja-JP" altLang="en-US" sz="2400" dirty="0"/>
              <a:t>米国</a:t>
            </a:r>
            <a:r>
              <a:rPr kumimoji="1" lang="en-US" altLang="ja-JP" sz="2400" dirty="0"/>
              <a:t>)</a:t>
            </a:r>
          </a:p>
          <a:p>
            <a:r>
              <a:rPr kumimoji="1" lang="en-US" altLang="ja-JP" sz="2400" dirty="0">
                <a:hlinkClick r:id="rId6"/>
              </a:rPr>
              <a:t>https://stock-marketdata.com/motor-vehicle-sales-usa.html#SEC9</a:t>
            </a:r>
            <a:endParaRPr kumimoji="1" lang="en-US" altLang="ja-JP" sz="2400" dirty="0"/>
          </a:p>
          <a:p>
            <a:r>
              <a:rPr kumimoji="1" lang="ja-JP" altLang="en-US" sz="2400" dirty="0"/>
              <a:t>・一般社団法人　日本自動車販売協会連合会</a:t>
            </a:r>
            <a:endParaRPr kumimoji="1" lang="en-US" altLang="ja-JP" sz="2400" dirty="0"/>
          </a:p>
          <a:p>
            <a:r>
              <a:rPr kumimoji="1" lang="en-US" altLang="ja-JP" sz="2400" dirty="0">
                <a:hlinkClick r:id="rId7"/>
              </a:rPr>
              <a:t>http://www.jada.or.jp/data/year/y-r-hanbai/y-r-all/</a:t>
            </a:r>
            <a:endParaRPr kumimoji="1" lang="en-US" altLang="ja-JP" sz="2400" dirty="0"/>
          </a:p>
        </p:txBody>
      </p:sp>
    </p:spTree>
    <p:extLst>
      <p:ext uri="{BB962C8B-B14F-4D97-AF65-F5344CB8AC3E}">
        <p14:creationId xmlns:p14="http://schemas.microsoft.com/office/powerpoint/2010/main" val="16873579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F4ACA6-A54B-4060-850A-447D7B87E768}"/>
              </a:ext>
            </a:extLst>
          </p:cNvPr>
          <p:cNvSpPr>
            <a:spLocks noGrp="1"/>
          </p:cNvSpPr>
          <p:nvPr>
            <p:ph type="title"/>
          </p:nvPr>
        </p:nvSpPr>
        <p:spPr>
          <a:xfrm>
            <a:off x="2592924" y="624110"/>
            <a:ext cx="8911687" cy="676370"/>
          </a:xfrm>
        </p:spPr>
        <p:txBody>
          <a:bodyPr/>
          <a:lstStyle/>
          <a:p>
            <a:r>
              <a:rPr kumimoji="1" lang="ja-JP" altLang="en-US" dirty="0"/>
              <a:t>参考文献・資料</a:t>
            </a:r>
          </a:p>
        </p:txBody>
      </p:sp>
      <p:sp>
        <p:nvSpPr>
          <p:cNvPr id="3" name="テキスト ボックス 2">
            <a:extLst>
              <a:ext uri="{FF2B5EF4-FFF2-40B4-BE49-F238E27FC236}">
                <a16:creationId xmlns:a16="http://schemas.microsoft.com/office/drawing/2014/main" id="{C82247D1-0C36-41A9-99F7-FA9177AEE7D1}"/>
              </a:ext>
            </a:extLst>
          </p:cNvPr>
          <p:cNvSpPr txBox="1"/>
          <p:nvPr/>
        </p:nvSpPr>
        <p:spPr>
          <a:xfrm>
            <a:off x="1244600" y="1879600"/>
            <a:ext cx="9702800" cy="2308324"/>
          </a:xfrm>
          <a:prstGeom prst="rect">
            <a:avLst/>
          </a:prstGeom>
          <a:noFill/>
        </p:spPr>
        <p:txBody>
          <a:bodyPr wrap="square" rtlCol="0">
            <a:spAutoFit/>
          </a:bodyPr>
          <a:lstStyle/>
          <a:p>
            <a:r>
              <a:rPr kumimoji="1" lang="ja-JP" altLang="en-US" sz="2400" dirty="0"/>
              <a:t>・</a:t>
            </a:r>
            <a:r>
              <a:rPr kumimoji="1" lang="en-US" altLang="ja-JP" sz="2400" dirty="0"/>
              <a:t>China</a:t>
            </a:r>
            <a:r>
              <a:rPr kumimoji="1" lang="ja-JP" altLang="en-US" sz="2400" dirty="0"/>
              <a:t> </a:t>
            </a:r>
            <a:r>
              <a:rPr kumimoji="1" lang="en-US" altLang="ja-JP" sz="2400" dirty="0"/>
              <a:t>Association</a:t>
            </a:r>
            <a:r>
              <a:rPr kumimoji="1" lang="ja-JP" altLang="en-US" sz="2400" dirty="0"/>
              <a:t> </a:t>
            </a:r>
            <a:r>
              <a:rPr kumimoji="1" lang="en-US" altLang="ja-JP" sz="2400" dirty="0"/>
              <a:t>of</a:t>
            </a:r>
            <a:r>
              <a:rPr kumimoji="1" lang="ja-JP" altLang="en-US" sz="2400" dirty="0"/>
              <a:t> </a:t>
            </a:r>
            <a:r>
              <a:rPr kumimoji="1" lang="en-US" altLang="ja-JP" sz="2400" dirty="0"/>
              <a:t>Automobile</a:t>
            </a:r>
            <a:r>
              <a:rPr kumimoji="1" lang="ja-JP" altLang="en-US" sz="2400" dirty="0"/>
              <a:t> </a:t>
            </a:r>
            <a:r>
              <a:rPr kumimoji="1" lang="en-US" altLang="ja-JP" sz="2400" dirty="0"/>
              <a:t>Manufacturers</a:t>
            </a:r>
          </a:p>
          <a:p>
            <a:r>
              <a:rPr kumimoji="1" lang="en-US" altLang="ja-JP" sz="2400" dirty="0">
                <a:hlinkClick r:id="rId2"/>
              </a:rPr>
              <a:t>http://www.caam.org.cn/tjsj</a:t>
            </a:r>
            <a:endParaRPr kumimoji="1" lang="en-US" altLang="ja-JP" sz="2400" dirty="0"/>
          </a:p>
          <a:p>
            <a:r>
              <a:rPr kumimoji="1" lang="ja-JP" altLang="en-US" sz="2400" dirty="0"/>
              <a:t>・</a:t>
            </a:r>
            <a:r>
              <a:rPr kumimoji="1" lang="en-US" altLang="ja-JP" sz="2400" dirty="0"/>
              <a:t>JNTO</a:t>
            </a:r>
            <a:r>
              <a:rPr kumimoji="1" lang="ja-JP" altLang="en-US" sz="2400" dirty="0"/>
              <a:t>　日本政府観光局　訪日外客統計</a:t>
            </a:r>
            <a:endParaRPr kumimoji="1" lang="en-US" altLang="ja-JP" sz="2400" dirty="0"/>
          </a:p>
          <a:p>
            <a:r>
              <a:rPr kumimoji="1" lang="en-US" altLang="ja-JP" sz="2400" dirty="0">
                <a:hlinkClick r:id="rId3"/>
              </a:rPr>
              <a:t>https://www.jnto.go.jp/jpn/statistics/data_info_listing/index.html</a:t>
            </a:r>
            <a:endParaRPr kumimoji="1" lang="en-US" altLang="ja-JP" sz="2400" dirty="0"/>
          </a:p>
          <a:p>
            <a:r>
              <a:rPr kumimoji="1" lang="ja-JP" altLang="en-US" sz="2400" dirty="0"/>
              <a:t>・日経テレコン</a:t>
            </a:r>
            <a:r>
              <a:rPr kumimoji="1" lang="en-US" altLang="ja-JP" sz="2400" dirty="0"/>
              <a:t>21</a:t>
            </a:r>
          </a:p>
          <a:p>
            <a:r>
              <a:rPr kumimoji="1" lang="en-US" altLang="ja-JP" sz="2400" dirty="0">
                <a:hlinkClick r:id="rId4"/>
              </a:rPr>
              <a:t>http://t21.nikkei.co.jp/g3/CMN0F11.do</a:t>
            </a:r>
            <a:endParaRPr kumimoji="1" lang="en-US" altLang="ja-JP" sz="2400" dirty="0"/>
          </a:p>
        </p:txBody>
      </p:sp>
    </p:spTree>
    <p:extLst>
      <p:ext uri="{BB962C8B-B14F-4D97-AF65-F5344CB8AC3E}">
        <p14:creationId xmlns:p14="http://schemas.microsoft.com/office/powerpoint/2010/main" val="1333877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2768D6-37B1-4ADB-9C6C-AD30E5AFFA93}"/>
              </a:ext>
            </a:extLst>
          </p:cNvPr>
          <p:cNvSpPr>
            <a:spLocks noGrp="1"/>
          </p:cNvSpPr>
          <p:nvPr>
            <p:ph type="title"/>
          </p:nvPr>
        </p:nvSpPr>
        <p:spPr>
          <a:xfrm>
            <a:off x="914400" y="1124790"/>
            <a:ext cx="10515600" cy="1325562"/>
          </a:xfrm>
        </p:spPr>
        <p:txBody>
          <a:bodyPr/>
          <a:lstStyle/>
          <a:p>
            <a:r>
              <a:rPr lang="ja-JP" altLang="en-US" dirty="0"/>
              <a:t>③日経平均</a:t>
            </a:r>
            <a:r>
              <a:rPr lang="en-US" altLang="ja-JP" dirty="0"/>
              <a:t>VI(</a:t>
            </a:r>
            <a:r>
              <a:rPr lang="ja-JP" altLang="en-US" dirty="0"/>
              <a:t>ボラティリティ・インデックス</a:t>
            </a:r>
            <a:r>
              <a:rPr lang="en-US" altLang="ja-JP" dirty="0"/>
              <a:t>)</a:t>
            </a:r>
            <a:endParaRPr kumimoji="1" lang="ja-JP" altLang="en-US" dirty="0"/>
          </a:p>
        </p:txBody>
      </p:sp>
      <p:sp>
        <p:nvSpPr>
          <p:cNvPr id="3" name="テキスト ボックス 2">
            <a:extLst>
              <a:ext uri="{FF2B5EF4-FFF2-40B4-BE49-F238E27FC236}">
                <a16:creationId xmlns:a16="http://schemas.microsoft.com/office/drawing/2014/main" id="{E4F02B4A-E579-4DD6-9CA4-EF4BEFF10C46}"/>
              </a:ext>
            </a:extLst>
          </p:cNvPr>
          <p:cNvSpPr txBox="1"/>
          <p:nvPr/>
        </p:nvSpPr>
        <p:spPr>
          <a:xfrm>
            <a:off x="838200" y="1948543"/>
            <a:ext cx="10101943" cy="2954655"/>
          </a:xfrm>
          <a:prstGeom prst="rect">
            <a:avLst/>
          </a:prstGeom>
          <a:noFill/>
        </p:spPr>
        <p:txBody>
          <a:bodyPr wrap="square" rtlCol="0">
            <a:spAutoFit/>
          </a:bodyPr>
          <a:lstStyle/>
          <a:p>
            <a:r>
              <a:rPr kumimoji="1" lang="ja-JP" altLang="en-US" sz="2800" dirty="0"/>
              <a:t>日経平均</a:t>
            </a:r>
            <a:r>
              <a:rPr kumimoji="1" lang="en-US" altLang="ja-JP" sz="2800" dirty="0"/>
              <a:t>VI</a:t>
            </a:r>
            <a:r>
              <a:rPr kumimoji="1" lang="ja-JP" altLang="en-US" sz="2800" dirty="0"/>
              <a:t>とは日本経済新聞社は算出する数値で、市場が期待する将来</a:t>
            </a:r>
            <a:r>
              <a:rPr kumimoji="1" lang="en-US" altLang="ja-JP" sz="2800" dirty="0"/>
              <a:t>1</a:t>
            </a:r>
            <a:r>
              <a:rPr kumimoji="1" lang="ja-JP" altLang="en-US" sz="2800" dirty="0"/>
              <a:t>カ月間の変動の大きさを表したもの。</a:t>
            </a:r>
            <a:endParaRPr kumimoji="1" lang="en-US" altLang="ja-JP" sz="2800" dirty="0"/>
          </a:p>
          <a:p>
            <a:r>
              <a:rPr kumimoji="1" lang="ja-JP" altLang="en-US" sz="2800" dirty="0"/>
              <a:t>アメリカの米</a:t>
            </a:r>
            <a:r>
              <a:rPr kumimoji="1" lang="en-US" altLang="ja-JP" sz="2800" dirty="0"/>
              <a:t>VIX</a:t>
            </a:r>
            <a:r>
              <a:rPr kumimoji="1" lang="ja-JP" altLang="en-US" sz="2800" dirty="0"/>
              <a:t>指数が手本になっている。</a:t>
            </a:r>
            <a:endParaRPr kumimoji="1" lang="en-US" altLang="ja-JP" sz="2800" dirty="0"/>
          </a:p>
          <a:p>
            <a:endParaRPr kumimoji="1" lang="en-US" altLang="ja-JP" sz="2800" dirty="0"/>
          </a:p>
          <a:p>
            <a:r>
              <a:rPr kumimoji="1" lang="ja-JP" altLang="en-US" sz="2800" dirty="0"/>
              <a:t>数値が高い程、日経平均が大きく変動すると投資家たちが予想していると意味し、また日経平均株価と弱く逆相関する特徴を持つ。</a:t>
            </a:r>
            <a:endParaRPr kumimoji="1" lang="en-US" altLang="ja-JP" sz="2800" dirty="0"/>
          </a:p>
          <a:p>
            <a:endParaRPr kumimoji="1" lang="ja-JP" altLang="en-US" dirty="0"/>
          </a:p>
        </p:txBody>
      </p:sp>
      <p:sp>
        <p:nvSpPr>
          <p:cNvPr id="4" name="テキスト ボックス 3">
            <a:extLst>
              <a:ext uri="{FF2B5EF4-FFF2-40B4-BE49-F238E27FC236}">
                <a16:creationId xmlns:a16="http://schemas.microsoft.com/office/drawing/2014/main" id="{786C056D-C565-4982-AB84-DA801EE65E84}"/>
              </a:ext>
            </a:extLst>
          </p:cNvPr>
          <p:cNvSpPr txBox="1"/>
          <p:nvPr/>
        </p:nvSpPr>
        <p:spPr>
          <a:xfrm>
            <a:off x="914400" y="5225143"/>
            <a:ext cx="9949543" cy="954107"/>
          </a:xfrm>
          <a:prstGeom prst="rect">
            <a:avLst/>
          </a:prstGeom>
          <a:noFill/>
        </p:spPr>
        <p:txBody>
          <a:bodyPr wrap="square" rtlCol="0">
            <a:spAutoFit/>
          </a:bodyPr>
          <a:lstStyle/>
          <a:p>
            <a:r>
              <a:rPr kumimoji="1" lang="ja-JP" altLang="en-US" sz="2800" dirty="0"/>
              <a:t>計測期間における株価収益率または企業価値成長率のボラティリティの算出の際に使用する。</a:t>
            </a:r>
          </a:p>
        </p:txBody>
      </p:sp>
    </p:spTree>
    <p:extLst>
      <p:ext uri="{BB962C8B-B14F-4D97-AF65-F5344CB8AC3E}">
        <p14:creationId xmlns:p14="http://schemas.microsoft.com/office/powerpoint/2010/main" val="2909975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88F41B0-31F9-4866-AFE5-EB7DC7351FE8}"/>
              </a:ext>
            </a:extLst>
          </p:cNvPr>
          <p:cNvSpPr txBox="1"/>
          <p:nvPr/>
        </p:nvSpPr>
        <p:spPr>
          <a:xfrm>
            <a:off x="2062085" y="662930"/>
            <a:ext cx="5435600" cy="646331"/>
          </a:xfrm>
          <a:prstGeom prst="rect">
            <a:avLst/>
          </a:prstGeom>
          <a:noFill/>
        </p:spPr>
        <p:txBody>
          <a:bodyPr wrap="square" rtlCol="0">
            <a:spAutoFit/>
          </a:bodyPr>
          <a:lstStyle/>
          <a:p>
            <a:r>
              <a:rPr kumimoji="1" lang="ja-JP" altLang="en-US" sz="3600" dirty="0"/>
              <a:t>推定方法</a:t>
            </a: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C110A08B-4240-4935-BA0F-E793C039E574}"/>
                  </a:ext>
                </a:extLst>
              </p:cNvPr>
              <p:cNvSpPr txBox="1"/>
              <p:nvPr/>
            </p:nvSpPr>
            <p:spPr>
              <a:xfrm>
                <a:off x="914400" y="1692329"/>
                <a:ext cx="11277600" cy="2246769"/>
              </a:xfrm>
              <a:prstGeom prst="rect">
                <a:avLst/>
              </a:prstGeom>
              <a:noFill/>
            </p:spPr>
            <p:txBody>
              <a:bodyPr wrap="square" rtlCol="0">
                <a:spAutoFit/>
              </a:bodyPr>
              <a:lstStyle/>
              <a:p>
                <a:r>
                  <a:rPr lang="ja-JP" altLang="en-US" sz="2800" dirty="0"/>
                  <a:t>構造型モデルに従うものとする。</a:t>
                </a:r>
                <a:endParaRPr lang="en-US" altLang="ja-JP" sz="2800" dirty="0"/>
              </a:p>
              <a:p>
                <a:r>
                  <a:rPr kumimoji="1" lang="ja-JP" altLang="en-US" sz="2800" dirty="0"/>
                  <a:t>・企業価値</a:t>
                </a:r>
                <a14:m>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𝑉</m:t>
                        </m:r>
                      </m:e>
                      <m:sub>
                        <m:r>
                          <a:rPr kumimoji="1" lang="en-US" altLang="ja-JP" sz="2800" b="0" i="1" smtClean="0">
                            <a:latin typeface="Cambria Math" panose="02040503050406030204" pitchFamily="18" charset="0"/>
                          </a:rPr>
                          <m:t>0</m:t>
                        </m:r>
                      </m:sub>
                    </m:sSub>
                    <m:r>
                      <a:rPr kumimoji="1" lang="en-US" altLang="ja-JP" sz="2800" b="0" i="1" smtClean="0">
                        <a:latin typeface="Cambria Math" panose="02040503050406030204" pitchFamily="18" charset="0"/>
                      </a:rPr>
                      <m:t> </m:t>
                    </m:r>
                  </m:oMath>
                </a14:m>
                <a:r>
                  <a:rPr kumimoji="1" lang="ja-JP" altLang="en-US" sz="2800" dirty="0"/>
                  <a:t>＝株式時価総額＋純負債総額</a:t>
                </a:r>
                <a:r>
                  <a:rPr kumimoji="1" lang="en-US" altLang="ja-JP" sz="2800" dirty="0"/>
                  <a:t>F</a:t>
                </a:r>
              </a:p>
              <a:p>
                <a:r>
                  <a:rPr kumimoji="1" lang="en-US" altLang="ja-JP" sz="2800" dirty="0"/>
                  <a:t>(F=</a:t>
                </a:r>
                <a:r>
                  <a:rPr kumimoji="1" lang="ja-JP" altLang="en-US" sz="2800" dirty="0"/>
                  <a:t>短期負債＋長期負債</a:t>
                </a:r>
                <a:r>
                  <a:rPr lang="ja-JP" altLang="en-US" sz="2800" dirty="0"/>
                  <a:t>－現金・預金</a:t>
                </a:r>
                <a:r>
                  <a:rPr lang="en-US" altLang="ja-JP" sz="2800" dirty="0"/>
                  <a:t>)</a:t>
                </a:r>
                <a:r>
                  <a:rPr lang="ja-JP" altLang="en-US" sz="2800" dirty="0"/>
                  <a:t>とする。</a:t>
                </a:r>
                <a:endParaRPr lang="en-US" altLang="ja-JP" sz="2800" dirty="0"/>
              </a:p>
              <a:p>
                <a:r>
                  <a:rPr lang="ja-JP" altLang="en-US" sz="2800" dirty="0"/>
                  <a:t>・純負債総額・発行済み株式数は変化しない。</a:t>
                </a:r>
                <a:endParaRPr lang="en-US" altLang="ja-JP" sz="2800" dirty="0"/>
              </a:p>
              <a:p>
                <a:r>
                  <a:rPr lang="ja-JP" altLang="en-US" sz="2400" dirty="0"/>
                  <a:t>＊財務諸表が新たに発表された場合はその日以降その数値で計測する</a:t>
                </a:r>
                <a:endParaRPr lang="en-US" altLang="ja-JP" sz="2400" dirty="0"/>
              </a:p>
            </p:txBody>
          </p:sp>
        </mc:Choice>
        <mc:Fallback xmlns="">
          <p:sp>
            <p:nvSpPr>
              <p:cNvPr id="3" name="テキスト ボックス 2">
                <a:extLst>
                  <a:ext uri="{FF2B5EF4-FFF2-40B4-BE49-F238E27FC236}">
                    <a16:creationId xmlns:a16="http://schemas.microsoft.com/office/drawing/2014/main" id="{C110A08B-4240-4935-BA0F-E793C039E574}"/>
                  </a:ext>
                </a:extLst>
              </p:cNvPr>
              <p:cNvSpPr txBox="1">
                <a:spLocks noRot="1" noChangeAspect="1" noMove="1" noResize="1" noEditPoints="1" noAdjustHandles="1" noChangeArrowheads="1" noChangeShapeType="1" noTextEdit="1"/>
              </p:cNvSpPr>
              <p:nvPr/>
            </p:nvSpPr>
            <p:spPr>
              <a:xfrm>
                <a:off x="914400" y="1692329"/>
                <a:ext cx="11277600" cy="2246769"/>
              </a:xfrm>
              <a:prstGeom prst="rect">
                <a:avLst/>
              </a:prstGeom>
              <a:blipFill>
                <a:blip r:embed="rId2"/>
                <a:stretch>
                  <a:fillRect l="-1081" t="-2446" b="-326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245AF4B0-1218-4C56-8885-FC66AC88F3A9}"/>
                  </a:ext>
                </a:extLst>
              </p:cNvPr>
              <p:cNvSpPr txBox="1"/>
              <p:nvPr/>
            </p:nvSpPr>
            <p:spPr>
              <a:xfrm>
                <a:off x="914400" y="4578332"/>
                <a:ext cx="10820400" cy="954107"/>
              </a:xfrm>
              <a:prstGeom prst="rect">
                <a:avLst/>
              </a:prstGeom>
              <a:noFill/>
            </p:spPr>
            <p:txBody>
              <a:bodyPr wrap="square" rtlCol="0">
                <a:spAutoFit/>
              </a:bodyPr>
              <a:lstStyle/>
              <a:p>
                <a:r>
                  <a:rPr kumimoji="1" lang="ja-JP" altLang="en-US" sz="2800" dirty="0"/>
                  <a:t>企業価値成長率</a:t>
                </a:r>
                <a14:m>
                  <m:oMath xmlns:m="http://schemas.openxmlformats.org/officeDocument/2006/math">
                    <m:sSub>
                      <m:sSubPr>
                        <m:ctrlPr>
                          <a:rPr kumimoji="1" lang="en-US" altLang="ja-JP" sz="2800" i="1" smtClean="0">
                            <a:latin typeface="Cambria Math" panose="02040503050406030204" pitchFamily="18" charset="0"/>
                          </a:rPr>
                        </m:ctrlPr>
                      </m:sSubPr>
                      <m:e>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𝑉</m:t>
                        </m:r>
                      </m:e>
                      <m:sub>
                        <m:r>
                          <a:rPr kumimoji="1" lang="en-US" altLang="ja-JP" sz="2800" b="0" i="1" smtClean="0">
                            <a:latin typeface="Cambria Math" panose="02040503050406030204" pitchFamily="18" charset="0"/>
                          </a:rPr>
                          <m:t>1</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𝑉</m:t>
                        </m:r>
                      </m:e>
                      <m:sub>
                        <m:r>
                          <a:rPr kumimoji="1" lang="en-US" altLang="ja-JP" sz="2800" b="0" i="1" smtClean="0">
                            <a:latin typeface="Cambria Math" panose="02040503050406030204" pitchFamily="18" charset="0"/>
                          </a:rPr>
                          <m:t>0</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𝑉</m:t>
                        </m:r>
                      </m:e>
                      <m:sub>
                        <m:r>
                          <a:rPr kumimoji="1" lang="en-US" altLang="ja-JP" sz="2800" b="0" i="1" smtClean="0">
                            <a:latin typeface="Cambria Math" panose="02040503050406030204" pitchFamily="18" charset="0"/>
                          </a:rPr>
                          <m:t>0</m:t>
                        </m:r>
                      </m:sub>
                    </m:sSub>
                    <m:r>
                      <a:rPr lang="ja-JP" altLang="en-US" sz="2800" i="1">
                        <a:latin typeface="Cambria Math" panose="02040503050406030204" pitchFamily="18" charset="0"/>
                      </a:rPr>
                      <m:t>が</m:t>
                    </m:r>
                  </m:oMath>
                </a14:m>
                <a:r>
                  <a:rPr kumimoji="1" lang="ja-JP" altLang="en-US" sz="2800" dirty="0"/>
                  <a:t>正規分布に従うと仮定し、企業価値が純負債を下回る確率を求める。</a:t>
                </a:r>
              </a:p>
            </p:txBody>
          </p:sp>
        </mc:Choice>
        <mc:Fallback xmlns="">
          <p:sp>
            <p:nvSpPr>
              <p:cNvPr id="4" name="テキスト ボックス 3">
                <a:extLst>
                  <a:ext uri="{FF2B5EF4-FFF2-40B4-BE49-F238E27FC236}">
                    <a16:creationId xmlns:a16="http://schemas.microsoft.com/office/drawing/2014/main" id="{245AF4B0-1218-4C56-8885-FC66AC88F3A9}"/>
                  </a:ext>
                </a:extLst>
              </p:cNvPr>
              <p:cNvSpPr txBox="1">
                <a:spLocks noRot="1" noChangeAspect="1" noMove="1" noResize="1" noEditPoints="1" noAdjustHandles="1" noChangeArrowheads="1" noChangeShapeType="1" noTextEdit="1"/>
              </p:cNvSpPr>
              <p:nvPr/>
            </p:nvSpPr>
            <p:spPr>
              <a:xfrm>
                <a:off x="914400" y="4578332"/>
                <a:ext cx="10820400" cy="954107"/>
              </a:xfrm>
              <a:prstGeom prst="rect">
                <a:avLst/>
              </a:prstGeom>
              <a:blipFill>
                <a:blip r:embed="rId3"/>
                <a:stretch>
                  <a:fillRect l="-1127" t="-3822" b="-1910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200194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6013B94-A269-4202-85D6-3D25C0B26EFF}"/>
              </a:ext>
            </a:extLst>
          </p:cNvPr>
          <p:cNvSpPr txBox="1"/>
          <p:nvPr/>
        </p:nvSpPr>
        <p:spPr>
          <a:xfrm>
            <a:off x="1552303" y="692087"/>
            <a:ext cx="6339840" cy="523220"/>
          </a:xfrm>
          <a:prstGeom prst="rect">
            <a:avLst/>
          </a:prstGeom>
          <a:noFill/>
        </p:spPr>
        <p:txBody>
          <a:bodyPr wrap="square" rtlCol="0">
            <a:spAutoFit/>
          </a:bodyPr>
          <a:lstStyle/>
          <a:p>
            <a:r>
              <a:rPr kumimoji="1" lang="ja-JP" altLang="en-US" sz="2800" dirty="0"/>
              <a:t>企業価値成長率は正規分布に従うため</a:t>
            </a: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DB08C585-A9F5-420A-92AA-6B506D131C6C}"/>
                  </a:ext>
                </a:extLst>
              </p:cNvPr>
              <p:cNvSpPr txBox="1"/>
              <p:nvPr/>
            </p:nvSpPr>
            <p:spPr>
              <a:xfrm>
                <a:off x="975360" y="1595120"/>
                <a:ext cx="9681754" cy="852926"/>
              </a:xfrm>
              <a:prstGeom prst="rect">
                <a:avLst/>
              </a:prstGeom>
              <a:noFill/>
            </p:spPr>
            <p:txBody>
              <a:bodyPr wrap="square" rtlCol="0">
                <a:spAutoFit/>
              </a:bodyPr>
              <a:lstStyle/>
              <a:p>
                <a14:m>
                  <m:oMath xmlns:m="http://schemas.openxmlformats.org/officeDocument/2006/math">
                    <m:f>
                      <m:fPr>
                        <m:ctrlPr>
                          <a:rPr kumimoji="1" lang="en-US" altLang="ja-JP" sz="3200" i="1" smtClean="0">
                            <a:latin typeface="Cambria Math" panose="02040503050406030204" pitchFamily="18" charset="0"/>
                          </a:rPr>
                        </m:ctrlPr>
                      </m:fPr>
                      <m:num>
                        <m:sSub>
                          <m:sSubPr>
                            <m:ctrlPr>
                              <a:rPr kumimoji="1" lang="en-US" altLang="ja-JP" sz="3200" i="1" smtClean="0">
                                <a:latin typeface="Cambria Math" panose="02040503050406030204" pitchFamily="18" charset="0"/>
                              </a:rPr>
                            </m:ctrlPr>
                          </m:sSubPr>
                          <m:e>
                            <m:r>
                              <a:rPr kumimoji="1" lang="en-US" altLang="ja-JP" sz="3200" b="0" i="1" smtClean="0">
                                <a:latin typeface="Cambria Math" panose="02040503050406030204" pitchFamily="18" charset="0"/>
                              </a:rPr>
                              <m:t>𝑉</m:t>
                            </m:r>
                          </m:e>
                          <m:sub>
                            <m:r>
                              <a:rPr kumimoji="1" lang="en-US" altLang="ja-JP" sz="3200" b="0" i="1" smtClean="0">
                                <a:latin typeface="Cambria Math" panose="02040503050406030204" pitchFamily="18" charset="0"/>
                              </a:rPr>
                              <m:t>1</m:t>
                            </m:r>
                          </m:sub>
                        </m:sSub>
                        <m:r>
                          <a:rPr kumimoji="1" lang="en-US" altLang="ja-JP" sz="3200" b="0" i="1" smtClean="0">
                            <a:latin typeface="Cambria Math" panose="02040503050406030204" pitchFamily="18" charset="0"/>
                          </a:rPr>
                          <m:t>−</m:t>
                        </m:r>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𝑉</m:t>
                            </m:r>
                          </m:e>
                          <m:sub>
                            <m:r>
                              <a:rPr kumimoji="1" lang="en-US" altLang="ja-JP" sz="3200" b="0" i="1" smtClean="0">
                                <a:latin typeface="Cambria Math" panose="02040503050406030204" pitchFamily="18" charset="0"/>
                              </a:rPr>
                              <m:t>0</m:t>
                            </m:r>
                          </m:sub>
                        </m:sSub>
                      </m:num>
                      <m:den>
                        <m:sSub>
                          <m:sSubPr>
                            <m:ctrlPr>
                              <a:rPr kumimoji="1" lang="en-US" altLang="ja-JP" sz="3200" i="1" smtClean="0">
                                <a:latin typeface="Cambria Math" panose="02040503050406030204" pitchFamily="18" charset="0"/>
                              </a:rPr>
                            </m:ctrlPr>
                          </m:sSubPr>
                          <m:e>
                            <m:r>
                              <m:rPr>
                                <m:sty m:val="p"/>
                              </m:rPr>
                              <a:rPr kumimoji="1" lang="en-US" altLang="ja-JP" sz="3200" i="1">
                                <a:latin typeface="Cambria Math" panose="02040503050406030204" pitchFamily="18" charset="0"/>
                              </a:rPr>
                              <m:t>V</m:t>
                            </m:r>
                          </m:e>
                          <m:sub>
                            <m:r>
                              <a:rPr kumimoji="1" lang="en-US" altLang="ja-JP" sz="3200" i="1">
                                <a:latin typeface="Cambria Math" panose="02040503050406030204" pitchFamily="18" charset="0"/>
                              </a:rPr>
                              <m:t>0</m:t>
                            </m:r>
                          </m:sub>
                        </m:sSub>
                      </m:den>
                    </m:f>
                    <m:r>
                      <a:rPr kumimoji="1" lang="en-US" altLang="ja-JP" sz="3200">
                        <a:latin typeface="Cambria Math" panose="02040503050406030204" pitchFamily="18" charset="0"/>
                        <a:ea typeface="Cambria Math" panose="02040503050406030204" pitchFamily="18" charset="0"/>
                      </a:rPr>
                      <m:t>=</m:t>
                    </m:r>
                    <m:r>
                      <m:rPr>
                        <m:sty m:val="p"/>
                      </m:rPr>
                      <a:rPr kumimoji="1" lang="en-US" altLang="ja-JP" sz="3200" b="0" i="0" smtClean="0">
                        <a:latin typeface="Cambria Math" panose="02040503050406030204" pitchFamily="18" charset="0"/>
                        <a:ea typeface="Cambria Math" panose="02040503050406030204" pitchFamily="18" charset="0"/>
                      </a:rPr>
                      <m:t>k</m:t>
                    </m:r>
                    <m:r>
                      <a:rPr kumimoji="1" lang="en-US" altLang="ja-JP" sz="3200" b="0" i="0" smtClean="0">
                        <a:latin typeface="Cambria Math" panose="02040503050406030204" pitchFamily="18" charset="0"/>
                        <a:ea typeface="Cambria Math" panose="02040503050406030204" pitchFamily="18" charset="0"/>
                      </a:rPr>
                      <m:t>+</m:t>
                    </m:r>
                    <m:r>
                      <m:rPr>
                        <m:sty m:val="p"/>
                      </m:rPr>
                      <a:rPr kumimoji="1" lang="el-GR" altLang="ja-JP" sz="3200" b="0" i="1" smtClean="0">
                        <a:latin typeface="Cambria Math" panose="02040503050406030204" pitchFamily="18" charset="0"/>
                        <a:ea typeface="Cambria Math" panose="02040503050406030204" pitchFamily="18" charset="0"/>
                      </a:rPr>
                      <m:t>σ</m:t>
                    </m:r>
                    <m:r>
                      <a:rPr kumimoji="1" lang="en-US" altLang="ja-JP" sz="3200" b="0" i="1" smtClean="0">
                        <a:latin typeface="Cambria Math" panose="02040503050406030204" pitchFamily="18" charset="0"/>
                        <a:ea typeface="Cambria Math" panose="02040503050406030204" pitchFamily="18" charset="0"/>
                      </a:rPr>
                      <m:t>𝑋</m:t>
                    </m:r>
                  </m:oMath>
                </a14:m>
                <a:r>
                  <a:rPr kumimoji="1" lang="en-US" altLang="ja-JP" sz="3200" dirty="0"/>
                  <a:t> (X</a:t>
                </a:r>
                <a:r>
                  <a:rPr kumimoji="1" lang="ja-JP" altLang="en-US" sz="3200" dirty="0"/>
                  <a:t>は標準正規分布</a:t>
                </a:r>
                <a:r>
                  <a:rPr kumimoji="1" lang="en-US" altLang="ja-JP" sz="3200" dirty="0"/>
                  <a:t>X~N(0,1)</a:t>
                </a:r>
                <a:r>
                  <a:rPr kumimoji="1" lang="ja-JP" altLang="en-US" sz="3200" dirty="0"/>
                  <a:t>に従う</a:t>
                </a:r>
                <a:r>
                  <a:rPr kumimoji="1" lang="en-US" altLang="ja-JP" sz="3200" dirty="0"/>
                  <a:t>)</a:t>
                </a:r>
              </a:p>
            </p:txBody>
          </p:sp>
        </mc:Choice>
        <mc:Fallback xmlns="">
          <p:sp>
            <p:nvSpPr>
              <p:cNvPr id="3" name="テキスト ボックス 2">
                <a:extLst>
                  <a:ext uri="{FF2B5EF4-FFF2-40B4-BE49-F238E27FC236}">
                    <a16:creationId xmlns:a16="http://schemas.microsoft.com/office/drawing/2014/main" id="{DB08C585-A9F5-420A-92AA-6B506D131C6C}"/>
                  </a:ext>
                </a:extLst>
              </p:cNvPr>
              <p:cNvSpPr txBox="1">
                <a:spLocks noRot="1" noChangeAspect="1" noMove="1" noResize="1" noEditPoints="1" noAdjustHandles="1" noChangeArrowheads="1" noChangeShapeType="1" noTextEdit="1"/>
              </p:cNvSpPr>
              <p:nvPr/>
            </p:nvSpPr>
            <p:spPr>
              <a:xfrm>
                <a:off x="975360" y="1595120"/>
                <a:ext cx="9681754" cy="852926"/>
              </a:xfrm>
              <a:prstGeom prst="rect">
                <a:avLst/>
              </a:prstGeom>
              <a:blipFill>
                <a:blip r:embed="rId2"/>
                <a:stretch>
                  <a:fillRect b="-78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186137C5-293F-47F0-A7F3-8DCB7E0F5B26}"/>
                  </a:ext>
                </a:extLst>
              </p:cNvPr>
              <p:cNvSpPr txBox="1"/>
              <p:nvPr/>
            </p:nvSpPr>
            <p:spPr>
              <a:xfrm>
                <a:off x="642257" y="2374682"/>
                <a:ext cx="11038114" cy="352962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kumimoji="1" lang="en-US" altLang="ja-JP" sz="2800" b="0" i="1" smtClean="0">
                          <a:latin typeface="Cambria Math" panose="02040503050406030204" pitchFamily="18" charset="0"/>
                        </a:rPr>
                        <m:t>𝐸</m:t>
                      </m:r>
                      <m:d>
                        <m:dPr>
                          <m:begChr m:val="["/>
                          <m:endChr m:val="]"/>
                          <m:ctrlPr>
                            <a:rPr kumimoji="1" lang="en-US" altLang="ja-JP" sz="2800" b="0" i="1" smtClean="0">
                              <a:latin typeface="Cambria Math" panose="02040503050406030204" pitchFamily="18" charset="0"/>
                            </a:rPr>
                          </m:ctrlPr>
                        </m:dPr>
                        <m:e>
                          <m:f>
                            <m:fPr>
                              <m:ctrlPr>
                                <a:rPr kumimoji="1" lang="en-US" altLang="ja-JP" sz="2800" i="1" smtClean="0">
                                  <a:latin typeface="Cambria Math" panose="02040503050406030204" pitchFamily="18" charset="0"/>
                                </a:rPr>
                              </m:ctrlPr>
                            </m:fPr>
                            <m:num>
                              <m:sSub>
                                <m:sSubPr>
                                  <m:ctrlPr>
                                    <a:rPr kumimoji="1" lang="en-US" altLang="ja-JP" sz="2800" i="1">
                                      <a:latin typeface="Cambria Math" panose="02040503050406030204" pitchFamily="18" charset="0"/>
                                    </a:rPr>
                                  </m:ctrlPr>
                                </m:sSubPr>
                                <m:e>
                                  <m:r>
                                    <a:rPr kumimoji="1" lang="en-US" altLang="ja-JP" sz="2800" i="1">
                                      <a:latin typeface="Cambria Math" panose="02040503050406030204" pitchFamily="18" charset="0"/>
                                    </a:rPr>
                                    <m:t>𝑉</m:t>
                                  </m:r>
                                </m:e>
                                <m:sub>
                                  <m:r>
                                    <a:rPr kumimoji="1" lang="en-US" altLang="ja-JP" sz="2800" i="1">
                                      <a:latin typeface="Cambria Math" panose="02040503050406030204" pitchFamily="18" charset="0"/>
                                    </a:rPr>
                                    <m:t>1</m:t>
                                  </m:r>
                                </m:sub>
                              </m:sSub>
                              <m:r>
                                <a:rPr kumimoji="1" lang="en-US" altLang="ja-JP" sz="2800" i="1">
                                  <a:latin typeface="Cambria Math" panose="02040503050406030204" pitchFamily="18" charset="0"/>
                                </a:rPr>
                                <m:t>−</m:t>
                              </m:r>
                              <m:sSub>
                                <m:sSubPr>
                                  <m:ctrlPr>
                                    <a:rPr kumimoji="1" lang="en-US" altLang="ja-JP" sz="2800" i="1">
                                      <a:latin typeface="Cambria Math" panose="02040503050406030204" pitchFamily="18" charset="0"/>
                                    </a:rPr>
                                  </m:ctrlPr>
                                </m:sSubPr>
                                <m:e>
                                  <m:r>
                                    <a:rPr kumimoji="1" lang="en-US" altLang="ja-JP" sz="2800" i="1">
                                      <a:latin typeface="Cambria Math" panose="02040503050406030204" pitchFamily="18" charset="0"/>
                                    </a:rPr>
                                    <m:t>𝑉</m:t>
                                  </m:r>
                                </m:e>
                                <m:sub>
                                  <m:r>
                                    <a:rPr kumimoji="1" lang="en-US" altLang="ja-JP" sz="2800" i="1">
                                      <a:latin typeface="Cambria Math" panose="02040503050406030204" pitchFamily="18" charset="0"/>
                                    </a:rPr>
                                    <m:t>0</m:t>
                                  </m:r>
                                </m:sub>
                              </m:sSub>
                            </m:num>
                            <m:den>
                              <m:sSub>
                                <m:sSubPr>
                                  <m:ctrlPr>
                                    <a:rPr kumimoji="1" lang="en-US" altLang="ja-JP" sz="2800" i="1">
                                      <a:latin typeface="Cambria Math" panose="02040503050406030204" pitchFamily="18" charset="0"/>
                                    </a:rPr>
                                  </m:ctrlPr>
                                </m:sSubPr>
                                <m:e>
                                  <m:r>
                                    <m:rPr>
                                      <m:sty m:val="p"/>
                                    </m:rPr>
                                    <a:rPr kumimoji="1" lang="en-US" altLang="ja-JP" sz="2800" i="1">
                                      <a:latin typeface="Cambria Math" panose="02040503050406030204" pitchFamily="18" charset="0"/>
                                    </a:rPr>
                                    <m:t>V</m:t>
                                  </m:r>
                                </m:e>
                                <m:sub>
                                  <m:r>
                                    <a:rPr kumimoji="1" lang="en-US" altLang="ja-JP" sz="2800" i="1">
                                      <a:latin typeface="Cambria Math" panose="02040503050406030204" pitchFamily="18" charset="0"/>
                                    </a:rPr>
                                    <m:t>0</m:t>
                                  </m:r>
                                </m:sub>
                              </m:sSub>
                            </m:den>
                          </m:f>
                        </m:e>
                      </m:d>
                      <m:r>
                        <a:rPr kumimoji="1" lang="en-US" altLang="ja-JP" sz="2800" i="1" dirty="0" smtClean="0">
                          <a:latin typeface="Cambria Math" panose="02040503050406030204" pitchFamily="18" charset="0"/>
                          <a:ea typeface="Cambria Math" panose="02040503050406030204" pitchFamily="18" charset="0"/>
                        </a:rPr>
                        <m:t>=</m:t>
                      </m:r>
                      <m:r>
                        <a:rPr kumimoji="1" lang="en-US" altLang="ja-JP" sz="2800" b="0" i="1" dirty="0" smtClean="0">
                          <a:latin typeface="Cambria Math" panose="02040503050406030204" pitchFamily="18" charset="0"/>
                          <a:ea typeface="Cambria Math" panose="02040503050406030204" pitchFamily="18" charset="0"/>
                        </a:rPr>
                        <m:t>𝐸</m:t>
                      </m:r>
                      <m:d>
                        <m:dPr>
                          <m:begChr m:val="["/>
                          <m:endChr m:val="]"/>
                          <m:ctrlPr>
                            <a:rPr kumimoji="1" lang="en-US" altLang="ja-JP" sz="2800" b="0" i="1" dirty="0" smtClean="0">
                              <a:latin typeface="Cambria Math" panose="02040503050406030204" pitchFamily="18" charset="0"/>
                              <a:ea typeface="Cambria Math" panose="02040503050406030204" pitchFamily="18" charset="0"/>
                            </a:rPr>
                          </m:ctrlPr>
                        </m:dPr>
                        <m:e>
                          <m:r>
                            <a:rPr kumimoji="1" lang="en-US" altLang="ja-JP" sz="2800" b="0" i="1" dirty="0" smtClean="0">
                              <a:latin typeface="Cambria Math" panose="02040503050406030204" pitchFamily="18" charset="0"/>
                              <a:ea typeface="Cambria Math" panose="02040503050406030204" pitchFamily="18" charset="0"/>
                            </a:rPr>
                            <m:t>𝑘</m:t>
                          </m:r>
                          <m:r>
                            <a:rPr kumimoji="1" lang="en-US" altLang="ja-JP" sz="2800" b="0" i="1" dirty="0" smtClean="0">
                              <a:latin typeface="Cambria Math" panose="02040503050406030204" pitchFamily="18" charset="0"/>
                              <a:ea typeface="Cambria Math" panose="02040503050406030204" pitchFamily="18" charset="0"/>
                            </a:rPr>
                            <m:t>+</m:t>
                          </m:r>
                          <m:r>
                            <a:rPr kumimoji="1" lang="ja-JP" altLang="en-US" sz="2800" b="0" i="1" dirty="0" smtClean="0">
                              <a:latin typeface="Cambria Math" panose="02040503050406030204" pitchFamily="18" charset="0"/>
                              <a:ea typeface="Cambria Math" panose="02040503050406030204" pitchFamily="18" charset="0"/>
                            </a:rPr>
                            <m:t>𝜎</m:t>
                          </m:r>
                          <m:r>
                            <a:rPr kumimoji="1" lang="en-US" altLang="ja-JP" sz="2800" b="0" i="1" dirty="0" smtClean="0">
                              <a:latin typeface="Cambria Math" panose="02040503050406030204" pitchFamily="18" charset="0"/>
                              <a:ea typeface="Cambria Math" panose="02040503050406030204" pitchFamily="18" charset="0"/>
                            </a:rPr>
                            <m:t>𝑋</m:t>
                          </m:r>
                        </m:e>
                      </m:d>
                      <m:r>
                        <a:rPr kumimoji="1" lang="en-US" altLang="ja-JP" sz="2800" b="0" i="1" dirty="0" smtClean="0">
                          <a:latin typeface="Cambria Math" panose="02040503050406030204" pitchFamily="18" charset="0"/>
                          <a:ea typeface="Cambria Math" panose="02040503050406030204" pitchFamily="18" charset="0"/>
                        </a:rPr>
                        <m:t>=</m:t>
                      </m:r>
                      <m:r>
                        <a:rPr kumimoji="1" lang="en-US" altLang="ja-JP" sz="2800" b="0" i="1" dirty="0" smtClean="0">
                          <a:latin typeface="Cambria Math" panose="02040503050406030204" pitchFamily="18" charset="0"/>
                          <a:ea typeface="Cambria Math" panose="02040503050406030204" pitchFamily="18" charset="0"/>
                        </a:rPr>
                        <m:t>𝑘</m:t>
                      </m:r>
                      <m:r>
                        <a:rPr kumimoji="1" lang="en-US" altLang="ja-JP" sz="2800" b="0" i="1" dirty="0" smtClean="0">
                          <a:latin typeface="Cambria Math" panose="02040503050406030204" pitchFamily="18" charset="0"/>
                          <a:ea typeface="Cambria Math" panose="02040503050406030204" pitchFamily="18" charset="0"/>
                        </a:rPr>
                        <m:t>+</m:t>
                      </m:r>
                      <m:r>
                        <a:rPr kumimoji="1" lang="ja-JP" altLang="en-US" sz="2800" b="0" i="1" dirty="0" smtClean="0">
                          <a:latin typeface="Cambria Math" panose="02040503050406030204" pitchFamily="18" charset="0"/>
                          <a:ea typeface="Cambria Math" panose="02040503050406030204" pitchFamily="18" charset="0"/>
                        </a:rPr>
                        <m:t>𝜎</m:t>
                      </m:r>
                      <m:r>
                        <a:rPr kumimoji="1" lang="en-US" altLang="ja-JP" sz="2800" b="0" i="1" dirty="0" smtClean="0">
                          <a:latin typeface="Cambria Math" panose="02040503050406030204" pitchFamily="18" charset="0"/>
                          <a:ea typeface="Cambria Math" panose="02040503050406030204" pitchFamily="18" charset="0"/>
                        </a:rPr>
                        <m:t>𝐸</m:t>
                      </m:r>
                      <m:d>
                        <m:dPr>
                          <m:begChr m:val="["/>
                          <m:endChr m:val="]"/>
                          <m:ctrlPr>
                            <a:rPr kumimoji="1" lang="en-US" altLang="ja-JP" sz="2800" b="0" i="1" dirty="0" smtClean="0">
                              <a:latin typeface="Cambria Math" panose="02040503050406030204" pitchFamily="18" charset="0"/>
                              <a:ea typeface="Cambria Math" panose="02040503050406030204" pitchFamily="18" charset="0"/>
                            </a:rPr>
                          </m:ctrlPr>
                        </m:dPr>
                        <m:e>
                          <m:r>
                            <a:rPr kumimoji="1" lang="en-US" altLang="ja-JP" sz="2800" b="0" i="1" dirty="0" smtClean="0">
                              <a:latin typeface="Cambria Math" panose="02040503050406030204" pitchFamily="18" charset="0"/>
                              <a:ea typeface="Cambria Math" panose="02040503050406030204" pitchFamily="18" charset="0"/>
                            </a:rPr>
                            <m:t>𝑋</m:t>
                          </m:r>
                        </m:e>
                      </m:d>
                      <m:r>
                        <a:rPr kumimoji="1" lang="en-US" altLang="ja-JP" sz="2800" b="0" i="1" dirty="0" smtClean="0">
                          <a:latin typeface="Cambria Math" panose="02040503050406030204" pitchFamily="18" charset="0"/>
                          <a:ea typeface="Cambria Math" panose="02040503050406030204" pitchFamily="18" charset="0"/>
                        </a:rPr>
                        <m:t>=</m:t>
                      </m:r>
                      <m:r>
                        <a:rPr kumimoji="1" lang="en-US" altLang="ja-JP" sz="2800" b="0" i="1" dirty="0" smtClean="0">
                          <a:latin typeface="Cambria Math" panose="02040503050406030204" pitchFamily="18" charset="0"/>
                          <a:ea typeface="Cambria Math" panose="02040503050406030204" pitchFamily="18" charset="0"/>
                        </a:rPr>
                        <m:t>𝑘</m:t>
                      </m:r>
                    </m:oMath>
                  </m:oMathPara>
                </a14:m>
                <a:endParaRPr kumimoji="1" lang="en-US" altLang="ja-JP" sz="2800" b="0" dirty="0">
                  <a:ea typeface="Cambria Math" panose="02040503050406030204" pitchFamily="18" charset="0"/>
                </a:endParaRPr>
              </a:p>
              <a:p>
                <a:pPr/>
                <a14:m>
                  <m:oMathPara xmlns:m="http://schemas.openxmlformats.org/officeDocument/2006/math">
                    <m:oMathParaPr>
                      <m:jc m:val="left"/>
                    </m:oMathParaPr>
                    <m:oMath xmlns:m="http://schemas.openxmlformats.org/officeDocument/2006/math">
                      <m:r>
                        <a:rPr kumimoji="1" lang="en-US" altLang="ja-JP" sz="2800" b="0" i="1" smtClean="0">
                          <a:latin typeface="Cambria Math" panose="02040503050406030204" pitchFamily="18" charset="0"/>
                        </a:rPr>
                        <m:t>𝑉𝑎𝑟</m:t>
                      </m:r>
                      <m:d>
                        <m:dPr>
                          <m:begChr m:val="["/>
                          <m:endChr m:val="]"/>
                          <m:ctrlPr>
                            <a:rPr kumimoji="1" lang="en-US" altLang="ja-JP" sz="2800" b="0" i="1" smtClean="0">
                              <a:latin typeface="Cambria Math" panose="02040503050406030204" pitchFamily="18" charset="0"/>
                            </a:rPr>
                          </m:ctrlPr>
                        </m:dPr>
                        <m:e>
                          <m:f>
                            <m:fPr>
                              <m:ctrlPr>
                                <a:rPr kumimoji="1" lang="en-US" altLang="ja-JP" sz="2800" i="1">
                                  <a:latin typeface="Cambria Math" panose="02040503050406030204" pitchFamily="18" charset="0"/>
                                </a:rPr>
                              </m:ctrlPr>
                            </m:fPr>
                            <m:num>
                              <m:sSub>
                                <m:sSubPr>
                                  <m:ctrlPr>
                                    <a:rPr kumimoji="1" lang="en-US" altLang="ja-JP" sz="2800" i="1">
                                      <a:latin typeface="Cambria Math" panose="02040503050406030204" pitchFamily="18" charset="0"/>
                                    </a:rPr>
                                  </m:ctrlPr>
                                </m:sSubPr>
                                <m:e>
                                  <m:r>
                                    <a:rPr kumimoji="1" lang="en-US" altLang="ja-JP" sz="2800" i="1">
                                      <a:latin typeface="Cambria Math" panose="02040503050406030204" pitchFamily="18" charset="0"/>
                                    </a:rPr>
                                    <m:t>𝑉</m:t>
                                  </m:r>
                                </m:e>
                                <m:sub>
                                  <m:r>
                                    <a:rPr kumimoji="1" lang="en-US" altLang="ja-JP" sz="2800" i="1">
                                      <a:latin typeface="Cambria Math" panose="02040503050406030204" pitchFamily="18" charset="0"/>
                                    </a:rPr>
                                    <m:t>1</m:t>
                                  </m:r>
                                </m:sub>
                              </m:sSub>
                              <m:r>
                                <a:rPr kumimoji="1" lang="en-US" altLang="ja-JP" sz="2800" i="1">
                                  <a:latin typeface="Cambria Math" panose="02040503050406030204" pitchFamily="18" charset="0"/>
                                </a:rPr>
                                <m:t>−</m:t>
                              </m:r>
                              <m:sSub>
                                <m:sSubPr>
                                  <m:ctrlPr>
                                    <a:rPr kumimoji="1" lang="en-US" altLang="ja-JP" sz="2800" i="1">
                                      <a:latin typeface="Cambria Math" panose="02040503050406030204" pitchFamily="18" charset="0"/>
                                    </a:rPr>
                                  </m:ctrlPr>
                                </m:sSubPr>
                                <m:e>
                                  <m:r>
                                    <a:rPr kumimoji="1" lang="en-US" altLang="ja-JP" sz="2800" i="1">
                                      <a:latin typeface="Cambria Math" panose="02040503050406030204" pitchFamily="18" charset="0"/>
                                    </a:rPr>
                                    <m:t>𝑉</m:t>
                                  </m:r>
                                </m:e>
                                <m:sub>
                                  <m:r>
                                    <a:rPr kumimoji="1" lang="en-US" altLang="ja-JP" sz="2800" i="1">
                                      <a:latin typeface="Cambria Math" panose="02040503050406030204" pitchFamily="18" charset="0"/>
                                    </a:rPr>
                                    <m:t>0</m:t>
                                  </m:r>
                                </m:sub>
                              </m:sSub>
                            </m:num>
                            <m:den>
                              <m:sSub>
                                <m:sSubPr>
                                  <m:ctrlPr>
                                    <a:rPr kumimoji="1" lang="en-US" altLang="ja-JP" sz="2800" i="1">
                                      <a:latin typeface="Cambria Math" panose="02040503050406030204" pitchFamily="18" charset="0"/>
                                    </a:rPr>
                                  </m:ctrlPr>
                                </m:sSubPr>
                                <m:e>
                                  <m:r>
                                    <m:rPr>
                                      <m:sty m:val="p"/>
                                    </m:rPr>
                                    <a:rPr kumimoji="1" lang="en-US" altLang="ja-JP" sz="2800" i="1">
                                      <a:latin typeface="Cambria Math" panose="02040503050406030204" pitchFamily="18" charset="0"/>
                                    </a:rPr>
                                    <m:t>V</m:t>
                                  </m:r>
                                </m:e>
                                <m:sub>
                                  <m:r>
                                    <a:rPr kumimoji="1" lang="en-US" altLang="ja-JP" sz="2800" i="1">
                                      <a:latin typeface="Cambria Math" panose="02040503050406030204" pitchFamily="18" charset="0"/>
                                    </a:rPr>
                                    <m:t>0</m:t>
                                  </m:r>
                                </m:sub>
                              </m:sSub>
                            </m:den>
                          </m:f>
                        </m:e>
                      </m:d>
                      <m:r>
                        <a:rPr kumimoji="1" lang="en-US" altLang="ja-JP" sz="2800" b="0" i="0" smtClean="0">
                          <a:latin typeface="Cambria Math" panose="02040503050406030204" pitchFamily="18" charset="0"/>
                        </a:rPr>
                        <m:t>=</m:t>
                      </m:r>
                      <m:r>
                        <m:rPr>
                          <m:sty m:val="p"/>
                        </m:rPr>
                        <a:rPr kumimoji="1" lang="en-US" altLang="ja-JP" sz="2800" b="0" i="0" smtClean="0">
                          <a:latin typeface="Cambria Math" panose="02040503050406030204" pitchFamily="18" charset="0"/>
                        </a:rPr>
                        <m:t>Var</m:t>
                      </m:r>
                      <m:d>
                        <m:dPr>
                          <m:begChr m:val="["/>
                          <m:endChr m:val="]"/>
                          <m:ctrlPr>
                            <a:rPr kumimoji="1" lang="en-US" altLang="ja-JP" sz="2800" b="0" i="1" smtClean="0">
                              <a:latin typeface="Cambria Math" panose="02040503050406030204" pitchFamily="18" charset="0"/>
                            </a:rPr>
                          </m:ctrlPr>
                        </m:dPr>
                        <m:e>
                          <m:r>
                            <m:rPr>
                              <m:sty m:val="p"/>
                            </m:rPr>
                            <a:rPr kumimoji="1" lang="en-US" altLang="ja-JP" sz="2800" b="0" i="0" smtClean="0">
                              <a:latin typeface="Cambria Math" panose="02040503050406030204" pitchFamily="18" charset="0"/>
                            </a:rPr>
                            <m:t>k</m:t>
                          </m:r>
                          <m:r>
                            <a:rPr kumimoji="1" lang="en-US" altLang="ja-JP" sz="2800" b="0" i="0" smtClean="0">
                              <a:latin typeface="Cambria Math" panose="02040503050406030204" pitchFamily="18" charset="0"/>
                            </a:rPr>
                            <m:t>+</m:t>
                          </m:r>
                          <m:r>
                            <m:rPr>
                              <m:sty m:val="p"/>
                            </m:rPr>
                            <a:rPr kumimoji="1" lang="el-GR" altLang="ja-JP" sz="2800" b="0" i="1" smtClean="0">
                              <a:latin typeface="Cambria Math" panose="02040503050406030204" pitchFamily="18" charset="0"/>
                              <a:ea typeface="Cambria Math" panose="02040503050406030204" pitchFamily="18" charset="0"/>
                            </a:rPr>
                            <m:t>σ</m:t>
                          </m:r>
                          <m:r>
                            <a:rPr kumimoji="1" lang="en-US" altLang="ja-JP" sz="2800" b="0" i="1" smtClean="0">
                              <a:latin typeface="Cambria Math" panose="02040503050406030204" pitchFamily="18" charset="0"/>
                              <a:ea typeface="Cambria Math" panose="02040503050406030204" pitchFamily="18" charset="0"/>
                            </a:rPr>
                            <m:t>𝑋</m:t>
                          </m:r>
                        </m:e>
                      </m:d>
                      <m:r>
                        <a:rPr kumimoji="1" lang="en-US" altLang="ja-JP" sz="2800" b="0" i="1" smtClean="0">
                          <a:latin typeface="Cambria Math" panose="02040503050406030204" pitchFamily="18" charset="0"/>
                          <a:ea typeface="Cambria Math" panose="02040503050406030204" pitchFamily="18" charset="0"/>
                        </a:rPr>
                        <m:t>=</m:t>
                      </m:r>
                      <m:sSup>
                        <m:sSupPr>
                          <m:ctrlPr>
                            <a:rPr kumimoji="1" lang="en-US" altLang="ja-JP" sz="2800" b="0" i="1" smtClean="0">
                              <a:latin typeface="Cambria Math" panose="02040503050406030204" pitchFamily="18" charset="0"/>
                              <a:ea typeface="Cambria Math" panose="02040503050406030204" pitchFamily="18" charset="0"/>
                            </a:rPr>
                          </m:ctrlPr>
                        </m:sSupPr>
                        <m:e>
                          <m:r>
                            <a:rPr kumimoji="1" lang="ja-JP" altLang="en-US" sz="2800" b="0" i="1" smtClean="0">
                              <a:latin typeface="Cambria Math" panose="02040503050406030204" pitchFamily="18" charset="0"/>
                              <a:ea typeface="Cambria Math" panose="02040503050406030204" pitchFamily="18" charset="0"/>
                            </a:rPr>
                            <m:t>𝜎</m:t>
                          </m:r>
                        </m:e>
                        <m:sup>
                          <m:r>
                            <a:rPr kumimoji="1" lang="en-US" altLang="ja-JP" sz="2800" b="0" i="1" smtClean="0">
                              <a:latin typeface="Cambria Math" panose="02040503050406030204" pitchFamily="18" charset="0"/>
                              <a:ea typeface="Cambria Math" panose="02040503050406030204" pitchFamily="18" charset="0"/>
                            </a:rPr>
                            <m:t>2</m:t>
                          </m:r>
                        </m:sup>
                      </m:sSup>
                    </m:oMath>
                  </m:oMathPara>
                </a14:m>
                <a:endParaRPr kumimoji="1" lang="en-US" altLang="ja-JP" sz="2800" b="0" dirty="0">
                  <a:ea typeface="Cambria Math" panose="02040503050406030204" pitchFamily="18" charset="0"/>
                </a:endParaRPr>
              </a:p>
              <a:p>
                <a14:m>
                  <m:oMath xmlns:m="http://schemas.openxmlformats.org/officeDocument/2006/math">
                    <m:r>
                      <a:rPr kumimoji="1" lang="en-US" altLang="ja-JP" sz="2800" b="0" i="1" smtClean="0">
                        <a:latin typeface="Cambria Math" panose="02040503050406030204" pitchFamily="18" charset="0"/>
                        <a:ea typeface="Cambria Math" panose="02040503050406030204" pitchFamily="18" charset="0"/>
                      </a:rPr>
                      <m:t>𝑉</m:t>
                    </m:r>
                    <m:r>
                      <a:rPr kumimoji="1" lang="en-US" altLang="ja-JP" sz="2800" b="0" i="1" smtClean="0">
                        <a:latin typeface="Cambria Math" panose="02040503050406030204" pitchFamily="18" charset="0"/>
                        <a:ea typeface="Cambria Math" panose="02040503050406030204" pitchFamily="18" charset="0"/>
                      </a:rPr>
                      <m:t>&lt;</m:t>
                    </m:r>
                    <m:r>
                      <a:rPr kumimoji="1" lang="en-US" altLang="ja-JP" sz="2800" b="0" i="1" smtClean="0">
                        <a:latin typeface="Cambria Math" panose="02040503050406030204" pitchFamily="18" charset="0"/>
                        <a:ea typeface="Cambria Math" panose="02040503050406030204" pitchFamily="18" charset="0"/>
                      </a:rPr>
                      <m:t>𝐹</m:t>
                    </m:r>
                    <m:r>
                      <a:rPr kumimoji="1" lang="ja-JP" altLang="en-US" sz="2800" i="1">
                        <a:latin typeface="Cambria Math" panose="02040503050406030204" pitchFamily="18" charset="0"/>
                        <a:ea typeface="Cambria Math" panose="02040503050406030204" pitchFamily="18" charset="0"/>
                      </a:rPr>
                      <m:t>　</m:t>
                    </m:r>
                  </m:oMath>
                </a14:m>
                <a:r>
                  <a:rPr kumimoji="1" lang="ja-JP" altLang="en-US" sz="2800" b="0" dirty="0">
                    <a:ea typeface="Cambria Math" panose="02040503050406030204" pitchFamily="18" charset="0"/>
                  </a:rPr>
                  <a:t>⇔　</a:t>
                </a:r>
                <a:r>
                  <a:rPr kumimoji="1" lang="en-US" altLang="ja-JP" sz="2800" dirty="0"/>
                  <a:t> </a:t>
                </a:r>
                <a14:m>
                  <m:oMath xmlns:m="http://schemas.openxmlformats.org/officeDocument/2006/math">
                    <m:f>
                      <m:fPr>
                        <m:ctrlPr>
                          <a:rPr kumimoji="1" lang="en-US" altLang="ja-JP" sz="2800" i="1">
                            <a:latin typeface="Cambria Math" panose="02040503050406030204" pitchFamily="18" charset="0"/>
                          </a:rPr>
                        </m:ctrlPr>
                      </m:fPr>
                      <m:num>
                        <m:sSub>
                          <m:sSubPr>
                            <m:ctrlPr>
                              <a:rPr kumimoji="1" lang="en-US" altLang="ja-JP" sz="2800" i="1">
                                <a:latin typeface="Cambria Math" panose="02040503050406030204" pitchFamily="18" charset="0"/>
                              </a:rPr>
                            </m:ctrlPr>
                          </m:sSubPr>
                          <m:e>
                            <m:r>
                              <a:rPr kumimoji="1" lang="en-US" altLang="ja-JP" sz="2800" i="1">
                                <a:latin typeface="Cambria Math" panose="02040503050406030204" pitchFamily="18" charset="0"/>
                              </a:rPr>
                              <m:t>𝑉</m:t>
                            </m:r>
                          </m:e>
                          <m:sub>
                            <m:r>
                              <a:rPr kumimoji="1" lang="en-US" altLang="ja-JP" sz="2800" i="1">
                                <a:latin typeface="Cambria Math" panose="02040503050406030204" pitchFamily="18" charset="0"/>
                              </a:rPr>
                              <m:t>1</m:t>
                            </m:r>
                          </m:sub>
                        </m:sSub>
                        <m:r>
                          <a:rPr kumimoji="1" lang="en-US" altLang="ja-JP" sz="2800" i="1">
                            <a:latin typeface="Cambria Math" panose="02040503050406030204" pitchFamily="18" charset="0"/>
                          </a:rPr>
                          <m:t>−</m:t>
                        </m:r>
                        <m:sSub>
                          <m:sSubPr>
                            <m:ctrlPr>
                              <a:rPr kumimoji="1" lang="en-US" altLang="ja-JP" sz="2800" i="1">
                                <a:latin typeface="Cambria Math" panose="02040503050406030204" pitchFamily="18" charset="0"/>
                              </a:rPr>
                            </m:ctrlPr>
                          </m:sSubPr>
                          <m:e>
                            <m:r>
                              <a:rPr kumimoji="1" lang="en-US" altLang="ja-JP" sz="2800" i="1">
                                <a:latin typeface="Cambria Math" panose="02040503050406030204" pitchFamily="18" charset="0"/>
                              </a:rPr>
                              <m:t>𝑉</m:t>
                            </m:r>
                          </m:e>
                          <m:sub>
                            <m:r>
                              <a:rPr kumimoji="1" lang="en-US" altLang="ja-JP" sz="2800" i="1">
                                <a:latin typeface="Cambria Math" panose="02040503050406030204" pitchFamily="18" charset="0"/>
                              </a:rPr>
                              <m:t>0</m:t>
                            </m:r>
                          </m:sub>
                        </m:sSub>
                      </m:num>
                      <m:den>
                        <m:sSub>
                          <m:sSubPr>
                            <m:ctrlPr>
                              <a:rPr kumimoji="1" lang="en-US" altLang="ja-JP" sz="2800" i="1">
                                <a:latin typeface="Cambria Math" panose="02040503050406030204" pitchFamily="18" charset="0"/>
                              </a:rPr>
                            </m:ctrlPr>
                          </m:sSubPr>
                          <m:e>
                            <m:r>
                              <m:rPr>
                                <m:sty m:val="p"/>
                              </m:rPr>
                              <a:rPr kumimoji="1" lang="en-US" altLang="ja-JP" sz="2800" i="1">
                                <a:latin typeface="Cambria Math" panose="02040503050406030204" pitchFamily="18" charset="0"/>
                              </a:rPr>
                              <m:t>V</m:t>
                            </m:r>
                          </m:e>
                          <m:sub>
                            <m:r>
                              <a:rPr kumimoji="1" lang="en-US" altLang="ja-JP" sz="2800" i="1">
                                <a:latin typeface="Cambria Math" panose="02040503050406030204" pitchFamily="18" charset="0"/>
                              </a:rPr>
                              <m:t>0</m:t>
                            </m:r>
                          </m:sub>
                        </m:sSub>
                      </m:den>
                    </m:f>
                    <m:r>
                      <a:rPr kumimoji="1" lang="en-US" altLang="ja-JP" sz="2800" b="0" i="1" smtClean="0">
                        <a:latin typeface="Cambria Math" panose="02040503050406030204" pitchFamily="18" charset="0"/>
                      </a:rPr>
                      <m:t>&lt;</m:t>
                    </m:r>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𝐹</m:t>
                        </m:r>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𝑉</m:t>
                            </m:r>
                          </m:e>
                          <m:sub>
                            <m:r>
                              <a:rPr kumimoji="1" lang="en-US" altLang="ja-JP" sz="2800" b="0" i="1" smtClean="0">
                                <a:latin typeface="Cambria Math" panose="02040503050406030204" pitchFamily="18" charset="0"/>
                              </a:rPr>
                              <m:t>0</m:t>
                            </m:r>
                          </m:sub>
                        </m:sSub>
                      </m:num>
                      <m:den>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𝑉</m:t>
                            </m:r>
                          </m:e>
                          <m:sub>
                            <m:r>
                              <a:rPr kumimoji="1" lang="en-US" altLang="ja-JP" sz="2800" b="0" i="1" smtClean="0">
                                <a:latin typeface="Cambria Math" panose="02040503050406030204" pitchFamily="18" charset="0"/>
                              </a:rPr>
                              <m:t>0</m:t>
                            </m:r>
                          </m:sub>
                        </m:sSub>
                      </m:den>
                    </m:f>
                  </m:oMath>
                </a14:m>
                <a:endParaRPr kumimoji="1" lang="en-US" altLang="ja-JP" sz="2800" b="0" dirty="0">
                  <a:ea typeface="Cambria Math" panose="02040503050406030204" pitchFamily="18" charset="0"/>
                </a:endParaRPr>
              </a:p>
              <a:p>
                <a14:m>
                  <m:oMath xmlns:m="http://schemas.openxmlformats.org/officeDocument/2006/math">
                    <m:d>
                      <m:dPr>
                        <m:begChr m:val="|"/>
                        <m:endChr m:val="|"/>
                        <m:ctrlPr>
                          <a:rPr kumimoji="1" lang="en-US" altLang="ja-JP" sz="2800" b="0" i="1" smtClean="0">
                            <a:latin typeface="Cambria Math" panose="02040503050406030204" pitchFamily="18" charset="0"/>
                            <a:ea typeface="Cambria Math" panose="02040503050406030204" pitchFamily="18" charset="0"/>
                          </a:rPr>
                        </m:ctrlPr>
                      </m:dPr>
                      <m:e>
                        <m:r>
                          <a:rPr kumimoji="1" lang="en-US" altLang="ja-JP" sz="2800" b="0" i="1" smtClean="0">
                            <a:latin typeface="Cambria Math" panose="02040503050406030204" pitchFamily="18" charset="0"/>
                            <a:ea typeface="Cambria Math" panose="02040503050406030204" pitchFamily="18" charset="0"/>
                          </a:rPr>
                          <m:t>𝑋</m:t>
                        </m:r>
                      </m:e>
                    </m:d>
                    <m:r>
                      <a:rPr kumimoji="1" lang="en-US" altLang="ja-JP" sz="2800" b="0" i="1" smtClean="0">
                        <a:latin typeface="Cambria Math" panose="02040503050406030204" pitchFamily="18" charset="0"/>
                        <a:ea typeface="Cambria Math" panose="02040503050406030204" pitchFamily="18" charset="0"/>
                      </a:rPr>
                      <m:t>&lt;</m:t>
                    </m:r>
                    <m:f>
                      <m:fPr>
                        <m:ctrlPr>
                          <a:rPr kumimoji="1" lang="en-US" altLang="ja-JP" sz="2800" b="0" i="1" smtClean="0">
                            <a:latin typeface="Cambria Math" panose="02040503050406030204" pitchFamily="18" charset="0"/>
                            <a:ea typeface="Cambria Math" panose="02040503050406030204" pitchFamily="18" charset="0"/>
                          </a:rPr>
                        </m:ctrlPr>
                      </m:fPr>
                      <m:num>
                        <m:f>
                          <m:fPr>
                            <m:ctrlPr>
                              <a:rPr kumimoji="1" lang="en-US" altLang="ja-JP" sz="2800" i="1">
                                <a:latin typeface="Cambria Math" panose="02040503050406030204" pitchFamily="18" charset="0"/>
                              </a:rPr>
                            </m:ctrlPr>
                          </m:fPr>
                          <m:num>
                            <m:r>
                              <a:rPr kumimoji="1" lang="en-US" altLang="ja-JP" sz="2800" i="1">
                                <a:latin typeface="Cambria Math" panose="02040503050406030204" pitchFamily="18" charset="0"/>
                              </a:rPr>
                              <m:t>𝐹</m:t>
                            </m:r>
                            <m:r>
                              <a:rPr kumimoji="1" lang="en-US" altLang="ja-JP" sz="2800" i="1">
                                <a:latin typeface="Cambria Math" panose="02040503050406030204" pitchFamily="18" charset="0"/>
                              </a:rPr>
                              <m:t>−</m:t>
                            </m:r>
                            <m:sSub>
                              <m:sSubPr>
                                <m:ctrlPr>
                                  <a:rPr kumimoji="1" lang="en-US" altLang="ja-JP" sz="2800" i="1">
                                    <a:latin typeface="Cambria Math" panose="02040503050406030204" pitchFamily="18" charset="0"/>
                                  </a:rPr>
                                </m:ctrlPr>
                              </m:sSubPr>
                              <m:e>
                                <m:r>
                                  <a:rPr kumimoji="1" lang="en-US" altLang="ja-JP" sz="2800" i="1">
                                    <a:latin typeface="Cambria Math" panose="02040503050406030204" pitchFamily="18" charset="0"/>
                                  </a:rPr>
                                  <m:t>𝑉</m:t>
                                </m:r>
                              </m:e>
                              <m:sub>
                                <m:r>
                                  <a:rPr kumimoji="1" lang="en-US" altLang="ja-JP" sz="2800" i="1">
                                    <a:latin typeface="Cambria Math" panose="02040503050406030204" pitchFamily="18" charset="0"/>
                                  </a:rPr>
                                  <m:t>0</m:t>
                                </m:r>
                              </m:sub>
                            </m:sSub>
                          </m:num>
                          <m:den>
                            <m:sSub>
                              <m:sSubPr>
                                <m:ctrlPr>
                                  <a:rPr kumimoji="1" lang="en-US" altLang="ja-JP" sz="2800" i="1">
                                    <a:latin typeface="Cambria Math" panose="02040503050406030204" pitchFamily="18" charset="0"/>
                                  </a:rPr>
                                </m:ctrlPr>
                              </m:sSubPr>
                              <m:e>
                                <m:r>
                                  <a:rPr kumimoji="1" lang="en-US" altLang="ja-JP" sz="2800" i="1">
                                    <a:latin typeface="Cambria Math" panose="02040503050406030204" pitchFamily="18" charset="0"/>
                                  </a:rPr>
                                  <m:t>𝑉</m:t>
                                </m:r>
                              </m:e>
                              <m:sub>
                                <m:r>
                                  <a:rPr kumimoji="1" lang="en-US" altLang="ja-JP" sz="2800" i="1">
                                    <a:latin typeface="Cambria Math" panose="02040503050406030204" pitchFamily="18" charset="0"/>
                                  </a:rPr>
                                  <m:t>0</m:t>
                                </m:r>
                              </m:sub>
                            </m:sSub>
                          </m:den>
                        </m:f>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𝑘</m:t>
                        </m:r>
                      </m:num>
                      <m:den>
                        <m:r>
                          <a:rPr kumimoji="1" lang="ja-JP" altLang="en-US" sz="2800" b="0" i="1" smtClean="0">
                            <a:latin typeface="Cambria Math" panose="02040503050406030204" pitchFamily="18" charset="0"/>
                            <a:ea typeface="Cambria Math" panose="02040503050406030204" pitchFamily="18" charset="0"/>
                          </a:rPr>
                          <m:t>𝜎</m:t>
                        </m:r>
                      </m:den>
                    </m:f>
                    <m:r>
                      <a:rPr kumimoji="1" lang="ja-JP" altLang="en-US" sz="2800" i="1">
                        <a:latin typeface="Cambria Math" panose="02040503050406030204" pitchFamily="18" charset="0"/>
                        <a:ea typeface="Cambria Math" panose="02040503050406030204" pitchFamily="18" charset="0"/>
                      </a:rPr>
                      <m:t>　</m:t>
                    </m:r>
                  </m:oMath>
                </a14:m>
                <a:r>
                  <a:rPr kumimoji="1" lang="ja-JP" altLang="en-US" sz="2800" b="0" dirty="0">
                    <a:ea typeface="Cambria Math" panose="02040503050406030204" pitchFamily="18" charset="0"/>
                  </a:rPr>
                  <a:t>→これを満たす累積確率変数がデフォルト確率となる</a:t>
                </a:r>
                <a:endParaRPr kumimoji="1" lang="en-US" altLang="ja-JP" sz="2800" b="0" dirty="0">
                  <a:ea typeface="Cambria Math" panose="02040503050406030204" pitchFamily="18" charset="0"/>
                </a:endParaRPr>
              </a:p>
            </p:txBody>
          </p:sp>
        </mc:Choice>
        <mc:Fallback xmlns="">
          <p:sp>
            <p:nvSpPr>
              <p:cNvPr id="4" name="テキスト ボックス 3">
                <a:extLst>
                  <a:ext uri="{FF2B5EF4-FFF2-40B4-BE49-F238E27FC236}">
                    <a16:creationId xmlns:a16="http://schemas.microsoft.com/office/drawing/2014/main" id="{186137C5-293F-47F0-A7F3-8DCB7E0F5B26}"/>
                  </a:ext>
                </a:extLst>
              </p:cNvPr>
              <p:cNvSpPr txBox="1">
                <a:spLocks noRot="1" noChangeAspect="1" noMove="1" noResize="1" noEditPoints="1" noAdjustHandles="1" noChangeArrowheads="1" noChangeShapeType="1" noTextEdit="1"/>
              </p:cNvSpPr>
              <p:nvPr/>
            </p:nvSpPr>
            <p:spPr>
              <a:xfrm>
                <a:off x="642257" y="2374682"/>
                <a:ext cx="11038114" cy="3529621"/>
              </a:xfrm>
              <a:prstGeom prst="rect">
                <a:avLst/>
              </a:prstGeom>
              <a:blipFill>
                <a:blip r:embed="rId3"/>
                <a:stretch>
                  <a:fillRect r="-607" b="-103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582592237"/>
      </p:ext>
    </p:extLst>
  </p:cSld>
  <p:clrMapOvr>
    <a:masterClrMapping/>
  </p:clrMapOvr>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2479</TotalTime>
  <Words>5016</Words>
  <Application>Microsoft Office PowerPoint</Application>
  <PresentationFormat>ワイド画面</PresentationFormat>
  <Paragraphs>521</Paragraphs>
  <Slides>69</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69</vt:i4>
      </vt:variant>
    </vt:vector>
  </HeadingPairs>
  <TitlesOfParts>
    <vt:vector size="78" baseType="lpstr">
      <vt:lpstr>メイリオ</vt:lpstr>
      <vt:lpstr>游ゴシック</vt:lpstr>
      <vt:lpstr>游明朝</vt:lpstr>
      <vt:lpstr>Arial</vt:lpstr>
      <vt:lpstr>Cambria Math</vt:lpstr>
      <vt:lpstr>Century Gothic</vt:lpstr>
      <vt:lpstr>Wingdings 3</vt:lpstr>
      <vt:lpstr>ウィスプ</vt:lpstr>
      <vt:lpstr>ウィスプ</vt:lpstr>
      <vt:lpstr>最終報告 コロナ禍におけるデフォルト確率の推定</vt:lpstr>
      <vt:lpstr>はじめに</vt:lpstr>
      <vt:lpstr>目次</vt:lpstr>
      <vt:lpstr>データ</vt:lpstr>
      <vt:lpstr>PowerPoint プレゼンテーション</vt:lpstr>
      <vt:lpstr>②マーケットモデル</vt:lpstr>
      <vt:lpstr>③日経平均VI(ボラティリティ・インデックス)</vt:lpstr>
      <vt:lpstr>PowerPoint プレゼンテーション</vt:lpstr>
      <vt:lpstr>PowerPoint プレゼンテーション</vt:lpstr>
      <vt:lpstr>推定方法</vt:lpstr>
      <vt:lpstr>推定方法</vt:lpstr>
      <vt:lpstr>PowerPoint プレゼンテーション</vt:lpstr>
      <vt:lpstr>PowerPoint プレゼンテーション</vt:lpstr>
      <vt:lpstr>計測対象企業</vt:lpstr>
      <vt:lpstr>計測企業</vt:lpstr>
      <vt:lpstr>計測結果</vt:lpstr>
      <vt:lpstr>計測結果</vt:lpstr>
      <vt:lpstr>計測結果</vt:lpstr>
      <vt:lpstr>計測結果</vt:lpstr>
      <vt:lpstr>計測結果</vt:lpstr>
      <vt:lpstr>考察</vt:lpstr>
      <vt:lpstr>航空会社 1．時系列での考察(定性)</vt:lpstr>
      <vt:lpstr>1．時系列での考察</vt:lpstr>
      <vt:lpstr>1.時系列での考察(定量)</vt:lpstr>
      <vt:lpstr>PowerPoint プレゼンテーション</vt:lpstr>
      <vt:lpstr>1．時系列での考察</vt:lpstr>
      <vt:lpstr>2．同業他社間比較での考察(定性)</vt:lpstr>
      <vt:lpstr>2．同業他社間比較での考察</vt:lpstr>
      <vt:lpstr>2．同業他社間比較での考察(定量)</vt:lpstr>
      <vt:lpstr>2．同業他社間比較での考察</vt:lpstr>
      <vt:lpstr>旅行会社</vt:lpstr>
      <vt:lpstr>1．時系列での考察(定量)</vt:lpstr>
      <vt:lpstr>1．時系列での考察</vt:lpstr>
      <vt:lpstr>2．同業他社間比較での考察(定性)</vt:lpstr>
      <vt:lpstr>2．同業他社間比較での考察</vt:lpstr>
      <vt:lpstr>2．同業他社間比較での考察(定量)</vt:lpstr>
      <vt:lpstr>2．同業他社間比較での考察</vt:lpstr>
      <vt:lpstr>家具・インテリア会社</vt:lpstr>
      <vt:lpstr>1．時系列での考察(定量)</vt:lpstr>
      <vt:lpstr>1．時系列での考察</vt:lpstr>
      <vt:lpstr>1．時系列での考察</vt:lpstr>
      <vt:lpstr>2．同業他社間比較での考察(定性)</vt:lpstr>
      <vt:lpstr>2．同業他社間比較での考察(定量)</vt:lpstr>
      <vt:lpstr>2．同業他社間比較での考察</vt:lpstr>
      <vt:lpstr>自動車会社</vt:lpstr>
      <vt:lpstr>1.時系列での考察(定性)</vt:lpstr>
      <vt:lpstr>1.時系列での考察(定量)</vt:lpstr>
      <vt:lpstr>1．時系列での考察(定量)</vt:lpstr>
      <vt:lpstr>1．時系列での考察(定量)</vt:lpstr>
      <vt:lpstr>1.時系列での考察(定量)</vt:lpstr>
      <vt:lpstr>1．時系列での考察</vt:lpstr>
      <vt:lpstr>2．同業他社間比較での考察(定性)</vt:lpstr>
      <vt:lpstr>2．同業他社間比較での考察(定性)</vt:lpstr>
      <vt:lpstr>2．同業他社比較での考察(定量)</vt:lpstr>
      <vt:lpstr>2．同業他社比較での考察(定量)</vt:lpstr>
      <vt:lpstr>鉄道会社</vt:lpstr>
      <vt:lpstr>1．時系列での考察 </vt:lpstr>
      <vt:lpstr>1．時系列での考察(定量)</vt:lpstr>
      <vt:lpstr>1．時系列での考察(定量)</vt:lpstr>
      <vt:lpstr>1．時系列での考察</vt:lpstr>
      <vt:lpstr>2．同業他社間比較での考察(定性)</vt:lpstr>
      <vt:lpstr>2．同業他社間比較での考察(定性)</vt:lpstr>
      <vt:lpstr>2．同業他社間比較での考察(定量)</vt:lpstr>
      <vt:lpstr>2．同業他社間比較での考察(定量)</vt:lpstr>
      <vt:lpstr>終わりに</vt:lpstr>
      <vt:lpstr>参考文献・資料</vt:lpstr>
      <vt:lpstr>参考文献・資料</vt:lpstr>
      <vt:lpstr>参考文献・資料</vt:lpstr>
      <vt:lpstr>参考文献・資料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1/13 最終報告 コロナ禍におけるデフォる確率の推定</dc:title>
  <dc:creator>syuny</dc:creator>
  <cp:lastModifiedBy>山嵜 輝</cp:lastModifiedBy>
  <cp:revision>36</cp:revision>
  <cp:lastPrinted>2021-01-12T13:22:16Z</cp:lastPrinted>
  <dcterms:created xsi:type="dcterms:W3CDTF">2021-01-05T05:33:55Z</dcterms:created>
  <dcterms:modified xsi:type="dcterms:W3CDTF">2021-01-31T05:46:51Z</dcterms:modified>
</cp:coreProperties>
</file>