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6.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8" r:id="rId3"/>
    <p:sldId id="257" r:id="rId4"/>
    <p:sldId id="261" r:id="rId5"/>
    <p:sldId id="264" r:id="rId6"/>
    <p:sldId id="259" r:id="rId7"/>
    <p:sldId id="260" r:id="rId8"/>
    <p:sldId id="265" r:id="rId9"/>
    <p:sldId id="263" r:id="rId10"/>
    <p:sldId id="273" r:id="rId11"/>
    <p:sldId id="274" r:id="rId12"/>
    <p:sldId id="275" r:id="rId13"/>
    <p:sldId id="276" r:id="rId14"/>
    <p:sldId id="277" r:id="rId15"/>
    <p:sldId id="278" r:id="rId16"/>
    <p:sldId id="279" r:id="rId17"/>
    <p:sldId id="289" r:id="rId18"/>
    <p:sldId id="290" r:id="rId19"/>
    <p:sldId id="291" r:id="rId20"/>
    <p:sldId id="262" r:id="rId2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91" autoAdjust="0"/>
    <p:restoredTop sz="93992" autoAdjust="0"/>
  </p:normalViewPr>
  <p:slideViewPr>
    <p:cSldViewPr snapToGrid="0">
      <p:cViewPr varScale="1">
        <p:scale>
          <a:sx n="61" d="100"/>
          <a:sy n="61" d="100"/>
        </p:scale>
        <p:origin x="1356" y="72"/>
      </p:cViewPr>
      <p:guideLst>
        <p:guide orient="horz" pos="2160"/>
        <p:guide pos="3840"/>
      </p:guideLst>
    </p:cSldViewPr>
  </p:slideViewPr>
  <p:outlineViewPr>
    <p:cViewPr>
      <p:scale>
        <a:sx n="33" d="100"/>
        <a:sy n="33" d="100"/>
      </p:scale>
      <p:origin x="0" y="-11352"/>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yu043\OneDrive\&#12487;&#12473;&#12463;&#12488;&#12483;&#12503;\&#12458;&#12522;&#12531;&#12500;&#12483;&#12463;&#12473;&#12509;&#12531;&#12469;&#12540;.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C:\Users\yu043\OneDrive\&#12487;&#12473;&#12463;&#12488;&#12483;&#12503;\&#12458;&#12522;&#12531;&#12500;&#12483;&#12463;&#12473;&#12509;&#12531;&#12469;&#12540;.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C:\Users\yu043\OneDrive\&#12487;&#12473;&#12463;&#12488;&#12483;&#12503;\&#12458;&#12522;&#12531;&#12500;&#12483;&#12463;&#12473;&#12509;&#12531;&#12469;&#12540;.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file:///C:\Users\yu043\OneDrive\&#12487;&#12473;&#12463;&#12488;&#12483;&#12503;\&#12458;&#12522;&#12531;&#12500;&#12483;&#12463;&#12473;&#12509;&#12531;&#12469;&#12540;.xlsx" TargetMode="Externa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file:///C:\Users\yu043\OneDrive\&#12487;&#12473;&#12463;&#12488;&#12483;&#12503;\&#12458;&#12522;&#12531;&#12500;&#12483;&#12463;&#12473;&#12509;&#12531;&#12469;&#12540;.xlsx" TargetMode="Externa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oleObject" Target="file:///C:\Users\yu043\OneDrive\&#12487;&#12473;&#12463;&#12488;&#12483;&#12503;\&#12458;&#12522;&#12531;&#12500;&#12483;&#12463;&#12473;&#12509;&#12531;&#12469;&#12540;.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ja-JP" sz="1800" b="0" i="0" baseline="0">
                <a:effectLst/>
              </a:rPr>
              <a:t>対</a:t>
            </a:r>
            <a:r>
              <a:rPr lang="en-US" altLang="ja-JP" sz="1800" b="0" i="0" baseline="0">
                <a:effectLst/>
              </a:rPr>
              <a:t>TOPIX</a:t>
            </a:r>
            <a:r>
              <a:rPr lang="ja-JP" altLang="ja-JP" sz="1800" b="0" i="0" baseline="0">
                <a:effectLst/>
              </a:rPr>
              <a:t>超過リターン</a:t>
            </a:r>
            <a:r>
              <a:rPr lang="en-US" altLang="ja-JP" sz="1800" b="0" i="0" baseline="0">
                <a:effectLst/>
              </a:rPr>
              <a:t>(2020/2/3)</a:t>
            </a:r>
            <a:endParaRPr lang="ja-JP" altLang="ja-JP">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tx>
            <c:strRef>
              <c:f>グラフ!$C$1</c:f>
              <c:strCache>
                <c:ptCount val="1"/>
                <c:pt idx="0">
                  <c:v>GP</c:v>
                </c:pt>
              </c:strCache>
            </c:strRef>
          </c:tx>
          <c:spPr>
            <a:ln w="28575" cap="rnd">
              <a:solidFill>
                <a:schemeClr val="accent1"/>
              </a:solidFill>
              <a:round/>
            </a:ln>
            <a:effectLst/>
          </c:spPr>
          <c:marker>
            <c:symbol val="none"/>
          </c:marker>
          <c:cat>
            <c:strRef>
              <c:f>グラフ!$A$2:$A$22</c:f>
              <c:strCache>
                <c:ptCount val="21"/>
                <c:pt idx="0">
                  <c:v>10=2020/2/18</c:v>
                </c:pt>
                <c:pt idx="1">
                  <c:v>9</c:v>
                </c:pt>
                <c:pt idx="2">
                  <c:v>8</c:v>
                </c:pt>
                <c:pt idx="3">
                  <c:v>7</c:v>
                </c:pt>
                <c:pt idx="4">
                  <c:v>6</c:v>
                </c:pt>
                <c:pt idx="5">
                  <c:v>5</c:v>
                </c:pt>
                <c:pt idx="6">
                  <c:v>4</c:v>
                </c:pt>
                <c:pt idx="7">
                  <c:v>3</c:v>
                </c:pt>
                <c:pt idx="8">
                  <c:v>2</c:v>
                </c:pt>
                <c:pt idx="9">
                  <c:v>1</c:v>
                </c:pt>
                <c:pt idx="10">
                  <c:v>0=2020/2/3</c:v>
                </c:pt>
                <c:pt idx="11">
                  <c:v>-1</c:v>
                </c:pt>
                <c:pt idx="12">
                  <c:v>-2</c:v>
                </c:pt>
                <c:pt idx="13">
                  <c:v>-3</c:v>
                </c:pt>
                <c:pt idx="14">
                  <c:v>-4</c:v>
                </c:pt>
                <c:pt idx="15">
                  <c:v>-5</c:v>
                </c:pt>
                <c:pt idx="16">
                  <c:v>-6</c:v>
                </c:pt>
                <c:pt idx="17">
                  <c:v>-7</c:v>
                </c:pt>
                <c:pt idx="18">
                  <c:v>-8</c:v>
                </c:pt>
                <c:pt idx="19">
                  <c:v>-9</c:v>
                </c:pt>
                <c:pt idx="20">
                  <c:v>-10=2020/1/20</c:v>
                </c:pt>
              </c:strCache>
            </c:strRef>
          </c:cat>
          <c:val>
            <c:numRef>
              <c:f>グラフ!$C$2:$C$22</c:f>
              <c:numCache>
                <c:formatCode>0.0%</c:formatCode>
                <c:ptCount val="21"/>
                <c:pt idx="0">
                  <c:v>-8.1233464221855366E-3</c:v>
                </c:pt>
                <c:pt idx="1">
                  <c:v>-1.4142897343416597E-2</c:v>
                </c:pt>
                <c:pt idx="2">
                  <c:v>-1.6687882944290307E-2</c:v>
                </c:pt>
                <c:pt idx="3">
                  <c:v>-1.8340268236292961E-2</c:v>
                </c:pt>
                <c:pt idx="4">
                  <c:v>-1.643582258736262E-2</c:v>
                </c:pt>
                <c:pt idx="5">
                  <c:v>-1.0258499631720857E-2</c:v>
                </c:pt>
                <c:pt idx="6">
                  <c:v>-1.2227634897753442E-2</c:v>
                </c:pt>
                <c:pt idx="7">
                  <c:v>-1.3414042726897488E-2</c:v>
                </c:pt>
                <c:pt idx="8">
                  <c:v>-5.8559171849940344E-3</c:v>
                </c:pt>
                <c:pt idx="9">
                  <c:v>-4.4148696414249549E-3</c:v>
                </c:pt>
                <c:pt idx="10">
                  <c:v>0</c:v>
                </c:pt>
                <c:pt idx="11">
                  <c:v>-7.3667660318418619E-3</c:v>
                </c:pt>
                <c:pt idx="12">
                  <c:v>-1.0476406155426525E-2</c:v>
                </c:pt>
                <c:pt idx="13">
                  <c:v>-1.3516449204607612E-2</c:v>
                </c:pt>
                <c:pt idx="14">
                  <c:v>-1.2820407392237504E-2</c:v>
                </c:pt>
                <c:pt idx="15">
                  <c:v>-1.6220991004286742E-2</c:v>
                </c:pt>
                <c:pt idx="16">
                  <c:v>-2.6100341944568676E-2</c:v>
                </c:pt>
                <c:pt idx="17">
                  <c:v>-2.4424927716879687E-2</c:v>
                </c:pt>
                <c:pt idx="18">
                  <c:v>-2.632372240586232E-2</c:v>
                </c:pt>
                <c:pt idx="19">
                  <c:v>-2.6266917993377152E-2</c:v>
                </c:pt>
                <c:pt idx="20">
                  <c:v>-2.8604046313649552E-2</c:v>
                </c:pt>
              </c:numCache>
            </c:numRef>
          </c:val>
          <c:smooth val="0"/>
          <c:extLst>
            <c:ext xmlns:c16="http://schemas.microsoft.com/office/drawing/2014/chart" uri="{C3380CC4-5D6E-409C-BE32-E72D297353CC}">
              <c16:uniqueId val="{00000000-F3CE-422B-9B08-B472AEC7ECBB}"/>
            </c:ext>
          </c:extLst>
        </c:ser>
        <c:ser>
          <c:idx val="1"/>
          <c:order val="1"/>
          <c:tx>
            <c:strRef>
              <c:f>グラフ!$D$1</c:f>
              <c:strCache>
                <c:ptCount val="1"/>
                <c:pt idx="0">
                  <c:v>OP</c:v>
                </c:pt>
              </c:strCache>
            </c:strRef>
          </c:tx>
          <c:spPr>
            <a:ln w="28575" cap="rnd">
              <a:solidFill>
                <a:schemeClr val="accent2"/>
              </a:solidFill>
              <a:round/>
            </a:ln>
            <a:effectLst/>
          </c:spPr>
          <c:marker>
            <c:symbol val="none"/>
          </c:marker>
          <c:cat>
            <c:strRef>
              <c:f>グラフ!$A$2:$A$22</c:f>
              <c:strCache>
                <c:ptCount val="21"/>
                <c:pt idx="0">
                  <c:v>10=2020/2/18</c:v>
                </c:pt>
                <c:pt idx="1">
                  <c:v>9</c:v>
                </c:pt>
                <c:pt idx="2">
                  <c:v>8</c:v>
                </c:pt>
                <c:pt idx="3">
                  <c:v>7</c:v>
                </c:pt>
                <c:pt idx="4">
                  <c:v>6</c:v>
                </c:pt>
                <c:pt idx="5">
                  <c:v>5</c:v>
                </c:pt>
                <c:pt idx="6">
                  <c:v>4</c:v>
                </c:pt>
                <c:pt idx="7">
                  <c:v>3</c:v>
                </c:pt>
                <c:pt idx="8">
                  <c:v>2</c:v>
                </c:pt>
                <c:pt idx="9">
                  <c:v>1</c:v>
                </c:pt>
                <c:pt idx="10">
                  <c:v>0=2020/2/3</c:v>
                </c:pt>
                <c:pt idx="11">
                  <c:v>-1</c:v>
                </c:pt>
                <c:pt idx="12">
                  <c:v>-2</c:v>
                </c:pt>
                <c:pt idx="13">
                  <c:v>-3</c:v>
                </c:pt>
                <c:pt idx="14">
                  <c:v>-4</c:v>
                </c:pt>
                <c:pt idx="15">
                  <c:v>-5</c:v>
                </c:pt>
                <c:pt idx="16">
                  <c:v>-6</c:v>
                </c:pt>
                <c:pt idx="17">
                  <c:v>-7</c:v>
                </c:pt>
                <c:pt idx="18">
                  <c:v>-8</c:v>
                </c:pt>
                <c:pt idx="19">
                  <c:v>-9</c:v>
                </c:pt>
                <c:pt idx="20">
                  <c:v>-10=2020/1/20</c:v>
                </c:pt>
              </c:strCache>
            </c:strRef>
          </c:cat>
          <c:val>
            <c:numRef>
              <c:f>グラフ!$D$2:$D$22</c:f>
              <c:numCache>
                <c:formatCode>0.0%</c:formatCode>
                <c:ptCount val="21"/>
                <c:pt idx="0">
                  <c:v>1.4265609281407968E-2</c:v>
                </c:pt>
                <c:pt idx="1">
                  <c:v>7.0317900435982513E-3</c:v>
                </c:pt>
                <c:pt idx="2">
                  <c:v>6.1749432486559869E-3</c:v>
                </c:pt>
                <c:pt idx="3">
                  <c:v>1.1566057585025016E-2</c:v>
                </c:pt>
                <c:pt idx="4">
                  <c:v>9.2365749504793419E-3</c:v>
                </c:pt>
                <c:pt idx="5">
                  <c:v>7.833036106109699E-3</c:v>
                </c:pt>
                <c:pt idx="6">
                  <c:v>4.4608647695269787E-3</c:v>
                </c:pt>
                <c:pt idx="7">
                  <c:v>1.0206325390433341E-2</c:v>
                </c:pt>
                <c:pt idx="8">
                  <c:v>1.0156398656420006E-2</c:v>
                </c:pt>
                <c:pt idx="9">
                  <c:v>3.8917944583110476E-3</c:v>
                </c:pt>
                <c:pt idx="10">
                  <c:v>0</c:v>
                </c:pt>
                <c:pt idx="11">
                  <c:v>-6.4233169414037354E-3</c:v>
                </c:pt>
                <c:pt idx="12">
                  <c:v>-5.7868718137111244E-3</c:v>
                </c:pt>
                <c:pt idx="13">
                  <c:v>-5.1653400602850452E-3</c:v>
                </c:pt>
                <c:pt idx="14">
                  <c:v>-8.151318286330712E-3</c:v>
                </c:pt>
                <c:pt idx="15">
                  <c:v>-4.6238591406401533E-3</c:v>
                </c:pt>
                <c:pt idx="16">
                  <c:v>-9.8321473116612518E-3</c:v>
                </c:pt>
                <c:pt idx="17">
                  <c:v>-1.8758625654835475E-2</c:v>
                </c:pt>
                <c:pt idx="18">
                  <c:v>-2.0637994408746925E-2</c:v>
                </c:pt>
                <c:pt idx="19">
                  <c:v>-3.3564993809885771E-2</c:v>
                </c:pt>
                <c:pt idx="20">
                  <c:v>-3.2182728333886072E-2</c:v>
                </c:pt>
              </c:numCache>
            </c:numRef>
          </c:val>
          <c:smooth val="0"/>
          <c:extLst>
            <c:ext xmlns:c16="http://schemas.microsoft.com/office/drawing/2014/chart" uri="{C3380CC4-5D6E-409C-BE32-E72D297353CC}">
              <c16:uniqueId val="{00000001-F3CE-422B-9B08-B472AEC7ECBB}"/>
            </c:ext>
          </c:extLst>
        </c:ser>
        <c:ser>
          <c:idx val="2"/>
          <c:order val="2"/>
          <c:tx>
            <c:strRef>
              <c:f>グラフ!$E$1</c:f>
              <c:strCache>
                <c:ptCount val="1"/>
                <c:pt idx="0">
                  <c:v>OS</c:v>
                </c:pt>
              </c:strCache>
            </c:strRef>
          </c:tx>
          <c:spPr>
            <a:ln w="28575" cap="rnd">
              <a:solidFill>
                <a:schemeClr val="accent3"/>
              </a:solidFill>
              <a:round/>
            </a:ln>
            <a:effectLst/>
          </c:spPr>
          <c:marker>
            <c:symbol val="none"/>
          </c:marker>
          <c:cat>
            <c:strRef>
              <c:f>グラフ!$A$2:$A$22</c:f>
              <c:strCache>
                <c:ptCount val="21"/>
                <c:pt idx="0">
                  <c:v>10=2020/2/18</c:v>
                </c:pt>
                <c:pt idx="1">
                  <c:v>9</c:v>
                </c:pt>
                <c:pt idx="2">
                  <c:v>8</c:v>
                </c:pt>
                <c:pt idx="3">
                  <c:v>7</c:v>
                </c:pt>
                <c:pt idx="4">
                  <c:v>6</c:v>
                </c:pt>
                <c:pt idx="5">
                  <c:v>5</c:v>
                </c:pt>
                <c:pt idx="6">
                  <c:v>4</c:v>
                </c:pt>
                <c:pt idx="7">
                  <c:v>3</c:v>
                </c:pt>
                <c:pt idx="8">
                  <c:v>2</c:v>
                </c:pt>
                <c:pt idx="9">
                  <c:v>1</c:v>
                </c:pt>
                <c:pt idx="10">
                  <c:v>0=2020/2/3</c:v>
                </c:pt>
                <c:pt idx="11">
                  <c:v>-1</c:v>
                </c:pt>
                <c:pt idx="12">
                  <c:v>-2</c:v>
                </c:pt>
                <c:pt idx="13">
                  <c:v>-3</c:v>
                </c:pt>
                <c:pt idx="14">
                  <c:v>-4</c:v>
                </c:pt>
                <c:pt idx="15">
                  <c:v>-5</c:v>
                </c:pt>
                <c:pt idx="16">
                  <c:v>-6</c:v>
                </c:pt>
                <c:pt idx="17">
                  <c:v>-7</c:v>
                </c:pt>
                <c:pt idx="18">
                  <c:v>-8</c:v>
                </c:pt>
                <c:pt idx="19">
                  <c:v>-9</c:v>
                </c:pt>
                <c:pt idx="20">
                  <c:v>-10=2020/1/20</c:v>
                </c:pt>
              </c:strCache>
            </c:strRef>
          </c:cat>
          <c:val>
            <c:numRef>
              <c:f>グラフ!$E$2:$E$22</c:f>
              <c:numCache>
                <c:formatCode>0.0%</c:formatCode>
                <c:ptCount val="21"/>
                <c:pt idx="0">
                  <c:v>-2.3311468320321022E-2</c:v>
                </c:pt>
                <c:pt idx="1">
                  <c:v>-1.6990259036692761E-2</c:v>
                </c:pt>
                <c:pt idx="2">
                  <c:v>-1.4731371396972205E-2</c:v>
                </c:pt>
                <c:pt idx="3">
                  <c:v>-6.6303333898241994E-3</c:v>
                </c:pt>
                <c:pt idx="4">
                  <c:v>-1.1613795377560202E-2</c:v>
                </c:pt>
                <c:pt idx="5">
                  <c:v>-1.0952054688471397E-2</c:v>
                </c:pt>
                <c:pt idx="6">
                  <c:v>-1.7939748999376878E-2</c:v>
                </c:pt>
                <c:pt idx="7">
                  <c:v>-9.9516197716878613E-3</c:v>
                </c:pt>
                <c:pt idx="8">
                  <c:v>-1.9134360376050964E-2</c:v>
                </c:pt>
                <c:pt idx="9">
                  <c:v>-1.327397056696128E-3</c:v>
                </c:pt>
                <c:pt idx="10">
                  <c:v>0</c:v>
                </c:pt>
                <c:pt idx="11">
                  <c:v>1.0892727129682856E-2</c:v>
                </c:pt>
                <c:pt idx="12">
                  <c:v>1.4007707817262401E-2</c:v>
                </c:pt>
                <c:pt idx="13">
                  <c:v>1.6399080440088698E-2</c:v>
                </c:pt>
                <c:pt idx="14">
                  <c:v>1.2177436145445621E-2</c:v>
                </c:pt>
                <c:pt idx="15">
                  <c:v>1.2626243672091503E-2</c:v>
                </c:pt>
                <c:pt idx="16">
                  <c:v>2.0606556859569095E-2</c:v>
                </c:pt>
                <c:pt idx="17">
                  <c:v>2.013912818391294E-2</c:v>
                </c:pt>
                <c:pt idx="18">
                  <c:v>2.2688396339237069E-2</c:v>
                </c:pt>
                <c:pt idx="19">
                  <c:v>1.524009288569262E-2</c:v>
                </c:pt>
                <c:pt idx="20">
                  <c:v>1.0382622721910428E-2</c:v>
                </c:pt>
              </c:numCache>
            </c:numRef>
          </c:val>
          <c:smooth val="0"/>
          <c:extLst>
            <c:ext xmlns:c16="http://schemas.microsoft.com/office/drawing/2014/chart" uri="{C3380CC4-5D6E-409C-BE32-E72D297353CC}">
              <c16:uniqueId val="{00000002-F3CE-422B-9B08-B472AEC7ECBB}"/>
            </c:ext>
          </c:extLst>
        </c:ser>
        <c:ser>
          <c:idx val="3"/>
          <c:order val="3"/>
          <c:tx>
            <c:strRef>
              <c:f>グラフ!$F$1</c:f>
              <c:strCache>
                <c:ptCount val="1"/>
                <c:pt idx="0">
                  <c:v>全体</c:v>
                </c:pt>
              </c:strCache>
            </c:strRef>
          </c:tx>
          <c:spPr>
            <a:ln w="28575" cap="rnd">
              <a:solidFill>
                <a:schemeClr val="accent4"/>
              </a:solidFill>
              <a:round/>
            </a:ln>
            <a:effectLst/>
          </c:spPr>
          <c:marker>
            <c:symbol val="none"/>
          </c:marker>
          <c:cat>
            <c:strRef>
              <c:f>グラフ!$A$2:$A$22</c:f>
              <c:strCache>
                <c:ptCount val="21"/>
                <c:pt idx="0">
                  <c:v>10=2020/2/18</c:v>
                </c:pt>
                <c:pt idx="1">
                  <c:v>9</c:v>
                </c:pt>
                <c:pt idx="2">
                  <c:v>8</c:v>
                </c:pt>
                <c:pt idx="3">
                  <c:v>7</c:v>
                </c:pt>
                <c:pt idx="4">
                  <c:v>6</c:v>
                </c:pt>
                <c:pt idx="5">
                  <c:v>5</c:v>
                </c:pt>
                <c:pt idx="6">
                  <c:v>4</c:v>
                </c:pt>
                <c:pt idx="7">
                  <c:v>3</c:v>
                </c:pt>
                <c:pt idx="8">
                  <c:v>2</c:v>
                </c:pt>
                <c:pt idx="9">
                  <c:v>1</c:v>
                </c:pt>
                <c:pt idx="10">
                  <c:v>0=2020/2/3</c:v>
                </c:pt>
                <c:pt idx="11">
                  <c:v>-1</c:v>
                </c:pt>
                <c:pt idx="12">
                  <c:v>-2</c:v>
                </c:pt>
                <c:pt idx="13">
                  <c:v>-3</c:v>
                </c:pt>
                <c:pt idx="14">
                  <c:v>-4</c:v>
                </c:pt>
                <c:pt idx="15">
                  <c:v>-5</c:v>
                </c:pt>
                <c:pt idx="16">
                  <c:v>-6</c:v>
                </c:pt>
                <c:pt idx="17">
                  <c:v>-7</c:v>
                </c:pt>
                <c:pt idx="18">
                  <c:v>-8</c:v>
                </c:pt>
                <c:pt idx="19">
                  <c:v>-9</c:v>
                </c:pt>
                <c:pt idx="20">
                  <c:v>-10=2020/1/20</c:v>
                </c:pt>
              </c:strCache>
            </c:strRef>
          </c:cat>
          <c:val>
            <c:numRef>
              <c:f>グラフ!$F$2:$F$22</c:f>
              <c:numCache>
                <c:formatCode>0.0%</c:formatCode>
                <c:ptCount val="21"/>
                <c:pt idx="0">
                  <c:v>-8.0352818972693908E-3</c:v>
                </c:pt>
                <c:pt idx="1">
                  <c:v>-1.40571119369849E-2</c:v>
                </c:pt>
                <c:pt idx="2">
                  <c:v>-1.6594877631841348E-2</c:v>
                </c:pt>
                <c:pt idx="3">
                  <c:v>-1.8218301272311554E-2</c:v>
                </c:pt>
                <c:pt idx="4">
                  <c:v>-1.6331778317590577E-2</c:v>
                </c:pt>
                <c:pt idx="5">
                  <c:v>-1.0185251986783713E-2</c:v>
                </c:pt>
                <c:pt idx="6">
                  <c:v>-1.2161337839568347E-2</c:v>
                </c:pt>
                <c:pt idx="7">
                  <c:v>-1.3319203076311677E-2</c:v>
                </c:pt>
                <c:pt idx="8">
                  <c:v>-5.7934438420393468E-3</c:v>
                </c:pt>
                <c:pt idx="9">
                  <c:v>-4.3820857947515926E-3</c:v>
                </c:pt>
                <c:pt idx="10">
                  <c:v>0</c:v>
                </c:pt>
                <c:pt idx="11">
                  <c:v>-7.3602229115390851E-3</c:v>
                </c:pt>
                <c:pt idx="12">
                  <c:v>-1.0454104873613359E-2</c:v>
                </c:pt>
                <c:pt idx="13">
                  <c:v>-1.3478460872182269E-2</c:v>
                </c:pt>
                <c:pt idx="14">
                  <c:v>-1.2797661637923265E-2</c:v>
                </c:pt>
                <c:pt idx="15">
                  <c:v>-1.6170396348240967E-2</c:v>
                </c:pt>
                <c:pt idx="16">
                  <c:v>-2.6028757494116705E-2</c:v>
                </c:pt>
                <c:pt idx="17">
                  <c:v>-2.4395533686009711E-2</c:v>
                </c:pt>
                <c:pt idx="18">
                  <c:v>-2.6293355294019972E-2</c:v>
                </c:pt>
                <c:pt idx="19">
                  <c:v>-2.6289043312979442E-2</c:v>
                </c:pt>
                <c:pt idx="20">
                  <c:v>-2.8612022946558596E-2</c:v>
                </c:pt>
              </c:numCache>
            </c:numRef>
          </c:val>
          <c:smooth val="0"/>
          <c:extLst>
            <c:ext xmlns:c16="http://schemas.microsoft.com/office/drawing/2014/chart" uri="{C3380CC4-5D6E-409C-BE32-E72D297353CC}">
              <c16:uniqueId val="{00000003-F3CE-422B-9B08-B472AEC7ECBB}"/>
            </c:ext>
          </c:extLst>
        </c:ser>
        <c:dLbls>
          <c:showLegendKey val="0"/>
          <c:showVal val="0"/>
          <c:showCatName val="0"/>
          <c:showSerName val="0"/>
          <c:showPercent val="0"/>
          <c:showBubbleSize val="0"/>
        </c:dLbls>
        <c:smooth val="0"/>
        <c:axId val="615490840"/>
        <c:axId val="615494448"/>
      </c:lineChart>
      <c:catAx>
        <c:axId val="615490840"/>
        <c:scaling>
          <c:orientation val="maxMin"/>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ja-JP" altLang="en-US"/>
                  <a:t>イベントからの日数</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0" spcFirstLastPara="1" vertOverflow="ellipsis" vert="eaVert"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615494448"/>
        <c:crosses val="autoZero"/>
        <c:auto val="1"/>
        <c:lblAlgn val="ctr"/>
        <c:lblOffset val="100"/>
        <c:noMultiLvlLbl val="1"/>
      </c:catAx>
      <c:valAx>
        <c:axId val="615494448"/>
        <c:scaling>
          <c:orientation val="minMax"/>
          <c:max val="0.1"/>
          <c:min val="-0.1"/>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vert="eaVert" wrap="square" anchor="ctr" anchorCtr="1"/>
              <a:lstStyle/>
              <a:p>
                <a:pPr>
                  <a:defRPr sz="1000" b="0" i="0" u="none" strike="noStrike" kern="1200" baseline="0">
                    <a:solidFill>
                      <a:schemeClr val="tx1">
                        <a:lumMod val="65000"/>
                        <a:lumOff val="35000"/>
                      </a:schemeClr>
                    </a:solidFill>
                    <a:latin typeface="+mn-lt"/>
                    <a:ea typeface="+mn-ea"/>
                    <a:cs typeface="+mn-cs"/>
                  </a:defRPr>
                </a:pPr>
                <a:r>
                  <a:rPr lang="ja-JP" altLang="en-US"/>
                  <a:t>超過リターン</a:t>
                </a:r>
                <a:endParaRPr lang="en-US" altLang="ja-JP"/>
              </a:p>
            </c:rich>
          </c:tx>
          <c:overlay val="0"/>
          <c:spPr>
            <a:noFill/>
            <a:ln>
              <a:noFill/>
            </a:ln>
            <a:effectLst/>
          </c:spPr>
          <c:txPr>
            <a:bodyPr rot="0" spcFirstLastPara="1" vertOverflow="ellipsis" vert="eaVert"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615490840"/>
        <c:crosses val="max"/>
        <c:crossBetween val="between"/>
        <c:majorUnit val="2.0000000000000004E-2"/>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rgbClr val="000000">
                    <a:lumMod val="65000"/>
                    <a:lumOff val="35000"/>
                  </a:srgbClr>
                </a:solidFill>
                <a:latin typeface="+mn-lt"/>
                <a:ea typeface="+mn-ea"/>
                <a:cs typeface="+mn-cs"/>
              </a:defRPr>
            </a:pPr>
            <a:r>
              <a:rPr lang="ja-JP" altLang="ja-JP" sz="1800" b="0" i="0" baseline="0">
                <a:effectLst/>
              </a:rPr>
              <a:t>対</a:t>
            </a:r>
            <a:r>
              <a:rPr lang="en-US" altLang="ja-JP" sz="1800" b="0" i="0" baseline="0">
                <a:effectLst/>
              </a:rPr>
              <a:t>TOPIX</a:t>
            </a:r>
            <a:r>
              <a:rPr lang="ja-JP" altLang="ja-JP" sz="1800" b="0" i="0" baseline="0">
                <a:effectLst/>
              </a:rPr>
              <a:t>超過リターン</a:t>
            </a:r>
            <a:r>
              <a:rPr lang="en-US" altLang="ja-JP" sz="1800" b="0" i="0" baseline="0">
                <a:effectLst/>
              </a:rPr>
              <a:t>(2020/2/27)</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rgbClr val="000000">
                  <a:lumMod val="65000"/>
                  <a:lumOff val="35000"/>
                </a:srgbClr>
              </a:solidFill>
              <a:latin typeface="+mn-lt"/>
              <a:ea typeface="+mn-ea"/>
              <a:cs typeface="+mn-cs"/>
            </a:defRPr>
          </a:pPr>
          <a:endParaRPr lang="ja-JP"/>
        </a:p>
      </c:txPr>
    </c:title>
    <c:autoTitleDeleted val="0"/>
    <c:plotArea>
      <c:layout/>
      <c:lineChart>
        <c:grouping val="standard"/>
        <c:varyColors val="0"/>
        <c:ser>
          <c:idx val="0"/>
          <c:order val="0"/>
          <c:tx>
            <c:strRef>
              <c:f>グラフ!$C$27</c:f>
              <c:strCache>
                <c:ptCount val="1"/>
                <c:pt idx="0">
                  <c:v>GP</c:v>
                </c:pt>
              </c:strCache>
            </c:strRef>
          </c:tx>
          <c:spPr>
            <a:ln w="28575" cap="rnd">
              <a:solidFill>
                <a:schemeClr val="accent1"/>
              </a:solidFill>
              <a:round/>
            </a:ln>
            <a:effectLst/>
          </c:spPr>
          <c:marker>
            <c:symbol val="none"/>
          </c:marker>
          <c:cat>
            <c:strRef>
              <c:f>グラフ!$A$28:$A$48</c:f>
              <c:strCache>
                <c:ptCount val="21"/>
                <c:pt idx="0">
                  <c:v>10=2020/3/12</c:v>
                </c:pt>
                <c:pt idx="1">
                  <c:v>9</c:v>
                </c:pt>
                <c:pt idx="2">
                  <c:v>8</c:v>
                </c:pt>
                <c:pt idx="3">
                  <c:v>7</c:v>
                </c:pt>
                <c:pt idx="4">
                  <c:v>6</c:v>
                </c:pt>
                <c:pt idx="5">
                  <c:v>5</c:v>
                </c:pt>
                <c:pt idx="6">
                  <c:v>4</c:v>
                </c:pt>
                <c:pt idx="7">
                  <c:v>3</c:v>
                </c:pt>
                <c:pt idx="8">
                  <c:v>2</c:v>
                </c:pt>
                <c:pt idx="9">
                  <c:v>1</c:v>
                </c:pt>
                <c:pt idx="10">
                  <c:v>0=2020/2/27</c:v>
                </c:pt>
                <c:pt idx="11">
                  <c:v>-1</c:v>
                </c:pt>
                <c:pt idx="12">
                  <c:v>-2</c:v>
                </c:pt>
                <c:pt idx="13">
                  <c:v>-3</c:v>
                </c:pt>
                <c:pt idx="14">
                  <c:v>-4</c:v>
                </c:pt>
                <c:pt idx="15">
                  <c:v>-5</c:v>
                </c:pt>
                <c:pt idx="16">
                  <c:v>-6</c:v>
                </c:pt>
                <c:pt idx="17">
                  <c:v>-7</c:v>
                </c:pt>
                <c:pt idx="18">
                  <c:v>-8</c:v>
                </c:pt>
                <c:pt idx="19">
                  <c:v>-9</c:v>
                </c:pt>
                <c:pt idx="20">
                  <c:v>-10=2020/2/12</c:v>
                </c:pt>
              </c:strCache>
            </c:strRef>
          </c:cat>
          <c:val>
            <c:numRef>
              <c:f>グラフ!$C$28:$C$48</c:f>
              <c:numCache>
                <c:formatCode>0.0%</c:formatCode>
                <c:ptCount val="21"/>
                <c:pt idx="0">
                  <c:v>-2.083879803193131E-2</c:v>
                </c:pt>
                <c:pt idx="1">
                  <c:v>-2.527088576140947E-2</c:v>
                </c:pt>
                <c:pt idx="2">
                  <c:v>-3.1861531359328635E-2</c:v>
                </c:pt>
                <c:pt idx="3">
                  <c:v>-2.295398268172133E-2</c:v>
                </c:pt>
                <c:pt idx="4">
                  <c:v>-2.0962301929782351E-2</c:v>
                </c:pt>
                <c:pt idx="5">
                  <c:v>-2.0084941829029486E-2</c:v>
                </c:pt>
                <c:pt idx="6">
                  <c:v>-1.4512939635441417E-2</c:v>
                </c:pt>
                <c:pt idx="7">
                  <c:v>-1.734606731003966E-2</c:v>
                </c:pt>
                <c:pt idx="8">
                  <c:v>-1.1633993637549554E-2</c:v>
                </c:pt>
                <c:pt idx="9">
                  <c:v>-3.4536254230442195E-3</c:v>
                </c:pt>
                <c:pt idx="10">
                  <c:v>0</c:v>
                </c:pt>
                <c:pt idx="11">
                  <c:v>-1.0459848619376877E-3</c:v>
                </c:pt>
                <c:pt idx="12">
                  <c:v>-5.1717536797178318E-3</c:v>
                </c:pt>
                <c:pt idx="13">
                  <c:v>-8.6745373166530471E-3</c:v>
                </c:pt>
                <c:pt idx="14">
                  <c:v>-1.3337657181217655E-2</c:v>
                </c:pt>
                <c:pt idx="15">
                  <c:v>-1.2674920495921692E-2</c:v>
                </c:pt>
                <c:pt idx="16">
                  <c:v>-1.0105769211909893E-2</c:v>
                </c:pt>
                <c:pt idx="17">
                  <c:v>-1.6537319751394761E-2</c:v>
                </c:pt>
                <c:pt idx="18">
                  <c:v>-1.9261527239476467E-2</c:v>
                </c:pt>
                <c:pt idx="19">
                  <c:v>-2.1030630113978488E-2</c:v>
                </c:pt>
                <c:pt idx="20">
                  <c:v>-1.9007014943412393E-2</c:v>
                </c:pt>
              </c:numCache>
            </c:numRef>
          </c:val>
          <c:smooth val="0"/>
          <c:extLst>
            <c:ext xmlns:c16="http://schemas.microsoft.com/office/drawing/2014/chart" uri="{C3380CC4-5D6E-409C-BE32-E72D297353CC}">
              <c16:uniqueId val="{00000000-DF79-478F-A7F8-ED92D8A81BF9}"/>
            </c:ext>
          </c:extLst>
        </c:ser>
        <c:ser>
          <c:idx val="1"/>
          <c:order val="1"/>
          <c:tx>
            <c:strRef>
              <c:f>グラフ!$D$27</c:f>
              <c:strCache>
                <c:ptCount val="1"/>
                <c:pt idx="0">
                  <c:v>OP</c:v>
                </c:pt>
              </c:strCache>
            </c:strRef>
          </c:tx>
          <c:spPr>
            <a:ln w="28575" cap="rnd">
              <a:solidFill>
                <a:schemeClr val="accent2"/>
              </a:solidFill>
              <a:round/>
            </a:ln>
            <a:effectLst/>
          </c:spPr>
          <c:marker>
            <c:symbol val="none"/>
          </c:marker>
          <c:cat>
            <c:strRef>
              <c:f>グラフ!$A$28:$A$48</c:f>
              <c:strCache>
                <c:ptCount val="21"/>
                <c:pt idx="0">
                  <c:v>10=2020/3/12</c:v>
                </c:pt>
                <c:pt idx="1">
                  <c:v>9</c:v>
                </c:pt>
                <c:pt idx="2">
                  <c:v>8</c:v>
                </c:pt>
                <c:pt idx="3">
                  <c:v>7</c:v>
                </c:pt>
                <c:pt idx="4">
                  <c:v>6</c:v>
                </c:pt>
                <c:pt idx="5">
                  <c:v>5</c:v>
                </c:pt>
                <c:pt idx="6">
                  <c:v>4</c:v>
                </c:pt>
                <c:pt idx="7">
                  <c:v>3</c:v>
                </c:pt>
                <c:pt idx="8">
                  <c:v>2</c:v>
                </c:pt>
                <c:pt idx="9">
                  <c:v>1</c:v>
                </c:pt>
                <c:pt idx="10">
                  <c:v>0=2020/2/27</c:v>
                </c:pt>
                <c:pt idx="11">
                  <c:v>-1</c:v>
                </c:pt>
                <c:pt idx="12">
                  <c:v>-2</c:v>
                </c:pt>
                <c:pt idx="13">
                  <c:v>-3</c:v>
                </c:pt>
                <c:pt idx="14">
                  <c:v>-4</c:v>
                </c:pt>
                <c:pt idx="15">
                  <c:v>-5</c:v>
                </c:pt>
                <c:pt idx="16">
                  <c:v>-6</c:v>
                </c:pt>
                <c:pt idx="17">
                  <c:v>-7</c:v>
                </c:pt>
                <c:pt idx="18">
                  <c:v>-8</c:v>
                </c:pt>
                <c:pt idx="19">
                  <c:v>-9</c:v>
                </c:pt>
                <c:pt idx="20">
                  <c:v>-10=2020/2/12</c:v>
                </c:pt>
              </c:strCache>
            </c:strRef>
          </c:cat>
          <c:val>
            <c:numRef>
              <c:f>グラフ!$D$28:$D$48</c:f>
              <c:numCache>
                <c:formatCode>0.0%</c:formatCode>
                <c:ptCount val="21"/>
                <c:pt idx="0">
                  <c:v>-1.3064139404900255E-3</c:v>
                </c:pt>
                <c:pt idx="1">
                  <c:v>5.7239903154424066E-4</c:v>
                </c:pt>
                <c:pt idx="2">
                  <c:v>5.5394612396805487E-3</c:v>
                </c:pt>
                <c:pt idx="3">
                  <c:v>4.2660969125615789E-3</c:v>
                </c:pt>
                <c:pt idx="4">
                  <c:v>8.3915851055887322E-3</c:v>
                </c:pt>
                <c:pt idx="5">
                  <c:v>7.8743507491013352E-3</c:v>
                </c:pt>
                <c:pt idx="6">
                  <c:v>-2.2188068119551804E-3</c:v>
                </c:pt>
                <c:pt idx="7">
                  <c:v>-2.4390418749745749E-3</c:v>
                </c:pt>
                <c:pt idx="8">
                  <c:v>-2.3859737848558361E-3</c:v>
                </c:pt>
                <c:pt idx="9">
                  <c:v>-4.8718665227894323E-3</c:v>
                </c:pt>
                <c:pt idx="10">
                  <c:v>0</c:v>
                </c:pt>
                <c:pt idx="11">
                  <c:v>1.1982765455830005E-3</c:v>
                </c:pt>
                <c:pt idx="12">
                  <c:v>1.3430451791842331E-2</c:v>
                </c:pt>
                <c:pt idx="13">
                  <c:v>2.0647919500266204E-2</c:v>
                </c:pt>
                <c:pt idx="14">
                  <c:v>2.8762526432553739E-2</c:v>
                </c:pt>
                <c:pt idx="15">
                  <c:v>3.2002950881024117E-2</c:v>
                </c:pt>
                <c:pt idx="16">
                  <c:v>2.990338292692183E-2</c:v>
                </c:pt>
                <c:pt idx="17">
                  <c:v>2.227359713176047E-2</c:v>
                </c:pt>
                <c:pt idx="18">
                  <c:v>2.1478387977902066E-2</c:v>
                </c:pt>
                <c:pt idx="19">
                  <c:v>2.739625546622973E-2</c:v>
                </c:pt>
                <c:pt idx="20">
                  <c:v>2.4928274850788121E-2</c:v>
                </c:pt>
              </c:numCache>
            </c:numRef>
          </c:val>
          <c:smooth val="0"/>
          <c:extLst>
            <c:ext xmlns:c16="http://schemas.microsoft.com/office/drawing/2014/chart" uri="{C3380CC4-5D6E-409C-BE32-E72D297353CC}">
              <c16:uniqueId val="{00000001-DF79-478F-A7F8-ED92D8A81BF9}"/>
            </c:ext>
          </c:extLst>
        </c:ser>
        <c:ser>
          <c:idx val="2"/>
          <c:order val="2"/>
          <c:tx>
            <c:strRef>
              <c:f>グラフ!$E$27</c:f>
              <c:strCache>
                <c:ptCount val="1"/>
                <c:pt idx="0">
                  <c:v>OS</c:v>
                </c:pt>
              </c:strCache>
            </c:strRef>
          </c:tx>
          <c:spPr>
            <a:ln w="28575" cap="rnd">
              <a:solidFill>
                <a:schemeClr val="accent3"/>
              </a:solidFill>
              <a:round/>
            </a:ln>
            <a:effectLst/>
          </c:spPr>
          <c:marker>
            <c:symbol val="none"/>
          </c:marker>
          <c:cat>
            <c:strRef>
              <c:f>グラフ!$A$28:$A$48</c:f>
              <c:strCache>
                <c:ptCount val="21"/>
                <c:pt idx="0">
                  <c:v>10=2020/3/12</c:v>
                </c:pt>
                <c:pt idx="1">
                  <c:v>9</c:v>
                </c:pt>
                <c:pt idx="2">
                  <c:v>8</c:v>
                </c:pt>
                <c:pt idx="3">
                  <c:v>7</c:v>
                </c:pt>
                <c:pt idx="4">
                  <c:v>6</c:v>
                </c:pt>
                <c:pt idx="5">
                  <c:v>5</c:v>
                </c:pt>
                <c:pt idx="6">
                  <c:v>4</c:v>
                </c:pt>
                <c:pt idx="7">
                  <c:v>3</c:v>
                </c:pt>
                <c:pt idx="8">
                  <c:v>2</c:v>
                </c:pt>
                <c:pt idx="9">
                  <c:v>1</c:v>
                </c:pt>
                <c:pt idx="10">
                  <c:v>0=2020/2/27</c:v>
                </c:pt>
                <c:pt idx="11">
                  <c:v>-1</c:v>
                </c:pt>
                <c:pt idx="12">
                  <c:v>-2</c:v>
                </c:pt>
                <c:pt idx="13">
                  <c:v>-3</c:v>
                </c:pt>
                <c:pt idx="14">
                  <c:v>-4</c:v>
                </c:pt>
                <c:pt idx="15">
                  <c:v>-5</c:v>
                </c:pt>
                <c:pt idx="16">
                  <c:v>-6</c:v>
                </c:pt>
                <c:pt idx="17">
                  <c:v>-7</c:v>
                </c:pt>
                <c:pt idx="18">
                  <c:v>-8</c:v>
                </c:pt>
                <c:pt idx="19">
                  <c:v>-9</c:v>
                </c:pt>
                <c:pt idx="20">
                  <c:v>-10=2020/2/12</c:v>
                </c:pt>
              </c:strCache>
            </c:strRef>
          </c:cat>
          <c:val>
            <c:numRef>
              <c:f>グラフ!$E$28:$E$48</c:f>
              <c:numCache>
                <c:formatCode>0.0%</c:formatCode>
                <c:ptCount val="21"/>
                <c:pt idx="0">
                  <c:v>4.9875767605534194E-3</c:v>
                </c:pt>
                <c:pt idx="1">
                  <c:v>2.5539236266890336E-3</c:v>
                </c:pt>
                <c:pt idx="2">
                  <c:v>8.2910917246444699E-3</c:v>
                </c:pt>
                <c:pt idx="3">
                  <c:v>4.2655634083156729E-3</c:v>
                </c:pt>
                <c:pt idx="4">
                  <c:v>-1.7283720761644139E-3</c:v>
                </c:pt>
                <c:pt idx="5">
                  <c:v>-7.3240140436712786E-3</c:v>
                </c:pt>
                <c:pt idx="6">
                  <c:v>4.4868757062092521E-3</c:v>
                </c:pt>
                <c:pt idx="7">
                  <c:v>1.8597922921194485E-2</c:v>
                </c:pt>
                <c:pt idx="8">
                  <c:v>1.4983569777053698E-2</c:v>
                </c:pt>
                <c:pt idx="9">
                  <c:v>-3.0475538864715573E-3</c:v>
                </c:pt>
                <c:pt idx="10">
                  <c:v>0</c:v>
                </c:pt>
                <c:pt idx="11">
                  <c:v>7.6812030838280566E-3</c:v>
                </c:pt>
                <c:pt idx="12">
                  <c:v>1.1202907381645331E-2</c:v>
                </c:pt>
                <c:pt idx="13">
                  <c:v>1.3952612840317374E-2</c:v>
                </c:pt>
                <c:pt idx="14">
                  <c:v>4.5822086509019894E-3</c:v>
                </c:pt>
                <c:pt idx="15">
                  <c:v>1.8623855524473085E-2</c:v>
                </c:pt>
                <c:pt idx="16">
                  <c:v>2.2685899031286601E-2</c:v>
                </c:pt>
                <c:pt idx="17">
                  <c:v>3.0382713215584778E-2</c:v>
                </c:pt>
                <c:pt idx="18">
                  <c:v>3.3344137696658047E-2</c:v>
                </c:pt>
                <c:pt idx="19">
                  <c:v>4.2680131871671856E-2</c:v>
                </c:pt>
                <c:pt idx="20">
                  <c:v>3.7291287169505652E-2</c:v>
                </c:pt>
              </c:numCache>
            </c:numRef>
          </c:val>
          <c:smooth val="0"/>
          <c:extLst>
            <c:ext xmlns:c16="http://schemas.microsoft.com/office/drawing/2014/chart" uri="{C3380CC4-5D6E-409C-BE32-E72D297353CC}">
              <c16:uniqueId val="{00000002-DF79-478F-A7F8-ED92D8A81BF9}"/>
            </c:ext>
          </c:extLst>
        </c:ser>
        <c:ser>
          <c:idx val="3"/>
          <c:order val="3"/>
          <c:tx>
            <c:strRef>
              <c:f>グラフ!$F$27</c:f>
              <c:strCache>
                <c:ptCount val="1"/>
                <c:pt idx="0">
                  <c:v>全体</c:v>
                </c:pt>
              </c:strCache>
            </c:strRef>
          </c:tx>
          <c:spPr>
            <a:ln w="28575" cap="rnd">
              <a:solidFill>
                <a:schemeClr val="accent4"/>
              </a:solidFill>
              <a:round/>
            </a:ln>
            <a:effectLst/>
          </c:spPr>
          <c:marker>
            <c:symbol val="none"/>
          </c:marker>
          <c:cat>
            <c:strRef>
              <c:f>グラフ!$A$28:$A$48</c:f>
              <c:strCache>
                <c:ptCount val="21"/>
                <c:pt idx="0">
                  <c:v>10=2020/3/12</c:v>
                </c:pt>
                <c:pt idx="1">
                  <c:v>9</c:v>
                </c:pt>
                <c:pt idx="2">
                  <c:v>8</c:v>
                </c:pt>
                <c:pt idx="3">
                  <c:v>7</c:v>
                </c:pt>
                <c:pt idx="4">
                  <c:v>6</c:v>
                </c:pt>
                <c:pt idx="5">
                  <c:v>5</c:v>
                </c:pt>
                <c:pt idx="6">
                  <c:v>4</c:v>
                </c:pt>
                <c:pt idx="7">
                  <c:v>3</c:v>
                </c:pt>
                <c:pt idx="8">
                  <c:v>2</c:v>
                </c:pt>
                <c:pt idx="9">
                  <c:v>1</c:v>
                </c:pt>
                <c:pt idx="10">
                  <c:v>0=2020/2/27</c:v>
                </c:pt>
                <c:pt idx="11">
                  <c:v>-1</c:v>
                </c:pt>
                <c:pt idx="12">
                  <c:v>-2</c:v>
                </c:pt>
                <c:pt idx="13">
                  <c:v>-3</c:v>
                </c:pt>
                <c:pt idx="14">
                  <c:v>-4</c:v>
                </c:pt>
                <c:pt idx="15">
                  <c:v>-5</c:v>
                </c:pt>
                <c:pt idx="16">
                  <c:v>-6</c:v>
                </c:pt>
                <c:pt idx="17">
                  <c:v>-7</c:v>
                </c:pt>
                <c:pt idx="18">
                  <c:v>-8</c:v>
                </c:pt>
                <c:pt idx="19">
                  <c:v>-9</c:v>
                </c:pt>
                <c:pt idx="20">
                  <c:v>-10=2020/2/12</c:v>
                </c:pt>
              </c:strCache>
            </c:strRef>
          </c:cat>
          <c:val>
            <c:numRef>
              <c:f>グラフ!$F$28:$F$48</c:f>
              <c:numCache>
                <c:formatCode>0.0%</c:formatCode>
                <c:ptCount val="21"/>
                <c:pt idx="0">
                  <c:v>-2.0762081293471402E-2</c:v>
                </c:pt>
                <c:pt idx="1">
                  <c:v>-2.5168890541990438E-2</c:v>
                </c:pt>
                <c:pt idx="2">
                  <c:v>-3.1712275079132116E-2</c:v>
                </c:pt>
                <c:pt idx="3">
                  <c:v>-2.2845783082476728E-2</c:v>
                </c:pt>
                <c:pt idx="4">
                  <c:v>-2.0846073236987644E-2</c:v>
                </c:pt>
                <c:pt idx="5">
                  <c:v>-1.9975429815308754E-2</c:v>
                </c:pt>
                <c:pt idx="6">
                  <c:v>-1.4462712021455354E-2</c:v>
                </c:pt>
                <c:pt idx="7">
                  <c:v>-1.7283045799605247E-2</c:v>
                </c:pt>
                <c:pt idx="8">
                  <c:v>-1.1594239107836277E-2</c:v>
                </c:pt>
                <c:pt idx="9">
                  <c:v>-3.4596801614458286E-3</c:v>
                </c:pt>
                <c:pt idx="10">
                  <c:v>0</c:v>
                </c:pt>
                <c:pt idx="11">
                  <c:v>-1.0358042660972983E-3</c:v>
                </c:pt>
                <c:pt idx="12">
                  <c:v>-5.0966093930602495E-3</c:v>
                </c:pt>
                <c:pt idx="13">
                  <c:v>-8.5575497800426878E-3</c:v>
                </c:pt>
                <c:pt idx="14">
                  <c:v>-1.3172309544718944E-2</c:v>
                </c:pt>
                <c:pt idx="15">
                  <c:v>-1.2497699914597274E-2</c:v>
                </c:pt>
                <c:pt idx="16">
                  <c:v>-9.9458962349225702E-3</c:v>
                </c:pt>
                <c:pt idx="17">
                  <c:v>-1.6379395306146731E-2</c:v>
                </c:pt>
                <c:pt idx="18">
                  <c:v>-1.9095477781730152E-2</c:v>
                </c:pt>
                <c:pt idx="19">
                  <c:v>-2.0833429655779612E-2</c:v>
                </c:pt>
                <c:pt idx="20">
                  <c:v>-1.8828546936721244E-2</c:v>
                </c:pt>
              </c:numCache>
            </c:numRef>
          </c:val>
          <c:smooth val="0"/>
          <c:extLst>
            <c:ext xmlns:c16="http://schemas.microsoft.com/office/drawing/2014/chart" uri="{C3380CC4-5D6E-409C-BE32-E72D297353CC}">
              <c16:uniqueId val="{00000003-DF79-478F-A7F8-ED92D8A81BF9}"/>
            </c:ext>
          </c:extLst>
        </c:ser>
        <c:dLbls>
          <c:showLegendKey val="0"/>
          <c:showVal val="0"/>
          <c:showCatName val="0"/>
          <c:showSerName val="0"/>
          <c:showPercent val="0"/>
          <c:showBubbleSize val="0"/>
        </c:dLbls>
        <c:smooth val="0"/>
        <c:axId val="586021072"/>
        <c:axId val="586011560"/>
      </c:lineChart>
      <c:catAx>
        <c:axId val="586021072"/>
        <c:scaling>
          <c:orientation val="maxMin"/>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ja-JP" altLang="en-US"/>
                  <a:t>イベントからの日数</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0" spcFirstLastPara="1" vertOverflow="ellipsis" vert="eaVert"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86011560"/>
        <c:crosses val="autoZero"/>
        <c:auto val="1"/>
        <c:lblAlgn val="ctr"/>
        <c:lblOffset val="100"/>
        <c:noMultiLvlLbl val="1"/>
      </c:catAx>
      <c:valAx>
        <c:axId val="586011560"/>
        <c:scaling>
          <c:orientation val="minMax"/>
          <c:max val="0.1"/>
          <c:min val="-0.1"/>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vert="eaVert" wrap="square" anchor="ctr" anchorCtr="1"/>
              <a:lstStyle/>
              <a:p>
                <a:pPr>
                  <a:defRPr sz="1000" b="0" i="0" u="none" strike="noStrike" kern="1200" baseline="0">
                    <a:solidFill>
                      <a:schemeClr val="tx1">
                        <a:lumMod val="65000"/>
                        <a:lumOff val="35000"/>
                      </a:schemeClr>
                    </a:solidFill>
                    <a:latin typeface="+mn-lt"/>
                    <a:ea typeface="+mn-ea"/>
                    <a:cs typeface="+mn-cs"/>
                  </a:defRPr>
                </a:pPr>
                <a:r>
                  <a:rPr lang="ja-JP" altLang="en-US"/>
                  <a:t>超過リターン</a:t>
                </a:r>
              </a:p>
            </c:rich>
          </c:tx>
          <c:overlay val="0"/>
          <c:spPr>
            <a:noFill/>
            <a:ln>
              <a:noFill/>
            </a:ln>
            <a:effectLst/>
          </c:spPr>
          <c:txPr>
            <a:bodyPr rot="0" spcFirstLastPara="1" vertOverflow="ellipsis" vert="eaVert"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86021072"/>
        <c:crosses val="max"/>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rgbClr val="000000">
                    <a:lumMod val="65000"/>
                    <a:lumOff val="35000"/>
                  </a:srgbClr>
                </a:solidFill>
                <a:latin typeface="+mn-lt"/>
                <a:ea typeface="+mn-ea"/>
                <a:cs typeface="+mn-cs"/>
              </a:defRPr>
            </a:pPr>
            <a:r>
              <a:rPr lang="ja-JP" altLang="ja-JP" sz="1800" b="0" i="0" baseline="0">
                <a:effectLst/>
              </a:rPr>
              <a:t>対</a:t>
            </a:r>
            <a:r>
              <a:rPr lang="en-US" altLang="ja-JP" sz="1800" b="0" i="0" baseline="0">
                <a:effectLst/>
              </a:rPr>
              <a:t>TOPIX</a:t>
            </a:r>
            <a:r>
              <a:rPr lang="ja-JP" altLang="ja-JP" sz="1800" b="0" i="0" baseline="0">
                <a:effectLst/>
              </a:rPr>
              <a:t>超過リターン</a:t>
            </a:r>
            <a:r>
              <a:rPr lang="en-US" altLang="ja-JP" sz="1800" b="0" i="0" baseline="0">
                <a:effectLst/>
              </a:rPr>
              <a:t>(2020/3/24)</a:t>
            </a:r>
            <a:endParaRPr lang="ja-JP" altLang="ja-JP">
              <a:effectLst/>
            </a:endParaRPr>
          </a:p>
          <a:p>
            <a:pPr marL="0" marR="0" lvl="0" indent="0" algn="ctr" defTabSz="914400" rtl="0" eaLnBrk="1" fontAlgn="auto" latinLnBrk="0" hangingPunct="1">
              <a:lnSpc>
                <a:spcPct val="100000"/>
              </a:lnSpc>
              <a:spcBef>
                <a:spcPts val="0"/>
              </a:spcBef>
              <a:spcAft>
                <a:spcPts val="0"/>
              </a:spcAft>
              <a:buClrTx/>
              <a:buSzTx/>
              <a:buFontTx/>
              <a:buNone/>
              <a:tabLst/>
              <a:defRPr>
                <a:solidFill>
                  <a:srgbClr val="000000">
                    <a:lumMod val="65000"/>
                    <a:lumOff val="35000"/>
                  </a:srgbClr>
                </a:solidFill>
              </a:defRPr>
            </a:pPr>
            <a:endParaRPr lang="ja-JP" altLang="en-US"/>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rgbClr val="000000">
                  <a:lumMod val="65000"/>
                  <a:lumOff val="35000"/>
                </a:srgbClr>
              </a:solidFill>
              <a:latin typeface="+mn-lt"/>
              <a:ea typeface="+mn-ea"/>
              <a:cs typeface="+mn-cs"/>
            </a:defRPr>
          </a:pPr>
          <a:endParaRPr lang="ja-JP"/>
        </a:p>
      </c:txPr>
    </c:title>
    <c:autoTitleDeleted val="0"/>
    <c:plotArea>
      <c:layout>
        <c:manualLayout>
          <c:layoutTarget val="inner"/>
          <c:xMode val="edge"/>
          <c:yMode val="edge"/>
          <c:x val="7.0801851851851852E-2"/>
          <c:y val="0.16146367521367522"/>
          <c:w val="0.88770203703703698"/>
          <c:h val="0.70570320512820517"/>
        </c:manualLayout>
      </c:layout>
      <c:lineChart>
        <c:grouping val="standard"/>
        <c:varyColors val="0"/>
        <c:ser>
          <c:idx val="0"/>
          <c:order val="0"/>
          <c:tx>
            <c:strRef>
              <c:f>グラフ!$C$53</c:f>
              <c:strCache>
                <c:ptCount val="1"/>
                <c:pt idx="0">
                  <c:v>GP</c:v>
                </c:pt>
              </c:strCache>
            </c:strRef>
          </c:tx>
          <c:spPr>
            <a:ln w="28575" cap="rnd">
              <a:solidFill>
                <a:schemeClr val="accent1"/>
              </a:solidFill>
              <a:round/>
            </a:ln>
            <a:effectLst/>
          </c:spPr>
          <c:marker>
            <c:symbol val="none"/>
          </c:marker>
          <c:cat>
            <c:strRef>
              <c:f>グラフ!$A$54:$A$74</c:f>
              <c:strCache>
                <c:ptCount val="21"/>
                <c:pt idx="0">
                  <c:v>10=2020/4/7</c:v>
                </c:pt>
                <c:pt idx="1">
                  <c:v>9</c:v>
                </c:pt>
                <c:pt idx="2">
                  <c:v>8</c:v>
                </c:pt>
                <c:pt idx="3">
                  <c:v>7</c:v>
                </c:pt>
                <c:pt idx="4">
                  <c:v>6</c:v>
                </c:pt>
                <c:pt idx="5">
                  <c:v>5</c:v>
                </c:pt>
                <c:pt idx="6">
                  <c:v>4</c:v>
                </c:pt>
                <c:pt idx="7">
                  <c:v>3</c:v>
                </c:pt>
                <c:pt idx="8">
                  <c:v>2</c:v>
                </c:pt>
                <c:pt idx="9">
                  <c:v>1</c:v>
                </c:pt>
                <c:pt idx="10">
                  <c:v>0=2020/3/24</c:v>
                </c:pt>
                <c:pt idx="11">
                  <c:v>-1</c:v>
                </c:pt>
                <c:pt idx="12">
                  <c:v>-2</c:v>
                </c:pt>
                <c:pt idx="13">
                  <c:v>-3</c:v>
                </c:pt>
                <c:pt idx="14">
                  <c:v>-4</c:v>
                </c:pt>
                <c:pt idx="15">
                  <c:v>-5</c:v>
                </c:pt>
                <c:pt idx="16">
                  <c:v>-6</c:v>
                </c:pt>
                <c:pt idx="17">
                  <c:v>-7</c:v>
                </c:pt>
                <c:pt idx="18">
                  <c:v>-8</c:v>
                </c:pt>
                <c:pt idx="19">
                  <c:v>-9</c:v>
                </c:pt>
                <c:pt idx="20">
                  <c:v>-10=2020/3/9</c:v>
                </c:pt>
              </c:strCache>
            </c:strRef>
          </c:cat>
          <c:val>
            <c:numRef>
              <c:f>グラフ!$C$54:$C$74</c:f>
              <c:numCache>
                <c:formatCode>0.0%</c:formatCode>
                <c:ptCount val="21"/>
                <c:pt idx="0">
                  <c:v>-8.0923272013913583E-3</c:v>
                </c:pt>
                <c:pt idx="1">
                  <c:v>3.8082648330694385E-3</c:v>
                </c:pt>
                <c:pt idx="2">
                  <c:v>3.0688507647737046E-3</c:v>
                </c:pt>
                <c:pt idx="3">
                  <c:v>-5.7701878178639168E-3</c:v>
                </c:pt>
                <c:pt idx="4">
                  <c:v>-7.404975142459822E-3</c:v>
                </c:pt>
                <c:pt idx="5">
                  <c:v>-1.594572289292305E-2</c:v>
                </c:pt>
                <c:pt idx="6">
                  <c:v>-2.5632545393938222E-3</c:v>
                </c:pt>
                <c:pt idx="7">
                  <c:v>-4.6903710617150901E-3</c:v>
                </c:pt>
                <c:pt idx="8">
                  <c:v>5.6780014335191323E-3</c:v>
                </c:pt>
                <c:pt idx="9">
                  <c:v>-7.3872888920846272E-3</c:v>
                </c:pt>
                <c:pt idx="10">
                  <c:v>0</c:v>
                </c:pt>
                <c:pt idx="11">
                  <c:v>9.1430049286794976E-3</c:v>
                </c:pt>
                <c:pt idx="12">
                  <c:v>2.6518969182701205E-3</c:v>
                </c:pt>
                <c:pt idx="13">
                  <c:v>-2.2161647959694393E-2</c:v>
                </c:pt>
                <c:pt idx="14">
                  <c:v>-1.1788773055706463E-2</c:v>
                </c:pt>
                <c:pt idx="15">
                  <c:v>3.4790327487979333E-3</c:v>
                </c:pt>
                <c:pt idx="16">
                  <c:v>3.6261107181104757E-3</c:v>
                </c:pt>
                <c:pt idx="17">
                  <c:v>2.7859905451821853E-3</c:v>
                </c:pt>
                <c:pt idx="18">
                  <c:v>-1.3673422212534952E-3</c:v>
                </c:pt>
                <c:pt idx="19">
                  <c:v>-8.883007177147087E-3</c:v>
                </c:pt>
                <c:pt idx="20">
                  <c:v>1.5156292213723416E-3</c:v>
                </c:pt>
              </c:numCache>
            </c:numRef>
          </c:val>
          <c:smooth val="0"/>
          <c:extLst>
            <c:ext xmlns:c16="http://schemas.microsoft.com/office/drawing/2014/chart" uri="{C3380CC4-5D6E-409C-BE32-E72D297353CC}">
              <c16:uniqueId val="{00000000-1814-4F7F-9FB8-4AF5C51D3583}"/>
            </c:ext>
          </c:extLst>
        </c:ser>
        <c:ser>
          <c:idx val="1"/>
          <c:order val="1"/>
          <c:tx>
            <c:strRef>
              <c:f>グラフ!$D$53</c:f>
              <c:strCache>
                <c:ptCount val="1"/>
                <c:pt idx="0">
                  <c:v>OP</c:v>
                </c:pt>
              </c:strCache>
            </c:strRef>
          </c:tx>
          <c:spPr>
            <a:ln w="28575" cap="rnd">
              <a:solidFill>
                <a:schemeClr val="accent2"/>
              </a:solidFill>
              <a:round/>
            </a:ln>
            <a:effectLst/>
          </c:spPr>
          <c:marker>
            <c:symbol val="none"/>
          </c:marker>
          <c:cat>
            <c:strRef>
              <c:f>グラフ!$A$54:$A$74</c:f>
              <c:strCache>
                <c:ptCount val="21"/>
                <c:pt idx="0">
                  <c:v>10=2020/4/7</c:v>
                </c:pt>
                <c:pt idx="1">
                  <c:v>9</c:v>
                </c:pt>
                <c:pt idx="2">
                  <c:v>8</c:v>
                </c:pt>
                <c:pt idx="3">
                  <c:v>7</c:v>
                </c:pt>
                <c:pt idx="4">
                  <c:v>6</c:v>
                </c:pt>
                <c:pt idx="5">
                  <c:v>5</c:v>
                </c:pt>
                <c:pt idx="6">
                  <c:v>4</c:v>
                </c:pt>
                <c:pt idx="7">
                  <c:v>3</c:v>
                </c:pt>
                <c:pt idx="8">
                  <c:v>2</c:v>
                </c:pt>
                <c:pt idx="9">
                  <c:v>1</c:v>
                </c:pt>
                <c:pt idx="10">
                  <c:v>0=2020/3/24</c:v>
                </c:pt>
                <c:pt idx="11">
                  <c:v>-1</c:v>
                </c:pt>
                <c:pt idx="12">
                  <c:v>-2</c:v>
                </c:pt>
                <c:pt idx="13">
                  <c:v>-3</c:v>
                </c:pt>
                <c:pt idx="14">
                  <c:v>-4</c:v>
                </c:pt>
                <c:pt idx="15">
                  <c:v>-5</c:v>
                </c:pt>
                <c:pt idx="16">
                  <c:v>-6</c:v>
                </c:pt>
                <c:pt idx="17">
                  <c:v>-7</c:v>
                </c:pt>
                <c:pt idx="18">
                  <c:v>-8</c:v>
                </c:pt>
                <c:pt idx="19">
                  <c:v>-9</c:v>
                </c:pt>
                <c:pt idx="20">
                  <c:v>-10=2020/3/9</c:v>
                </c:pt>
              </c:strCache>
            </c:strRef>
          </c:cat>
          <c:val>
            <c:numRef>
              <c:f>グラフ!$D$54:$D$74</c:f>
              <c:numCache>
                <c:formatCode>0.0%</c:formatCode>
                <c:ptCount val="21"/>
                <c:pt idx="0">
                  <c:v>-2.8483057927745983E-2</c:v>
                </c:pt>
                <c:pt idx="1">
                  <c:v>-4.214205662000936E-2</c:v>
                </c:pt>
                <c:pt idx="2">
                  <c:v>-3.5853415940918107E-2</c:v>
                </c:pt>
                <c:pt idx="3">
                  <c:v>-3.2600309749210341E-2</c:v>
                </c:pt>
                <c:pt idx="4">
                  <c:v>-2.069130400606204E-2</c:v>
                </c:pt>
                <c:pt idx="5">
                  <c:v>-1.239833462082493E-3</c:v>
                </c:pt>
                <c:pt idx="6">
                  <c:v>9.0715344744504711E-3</c:v>
                </c:pt>
                <c:pt idx="7">
                  <c:v>1.2864043803246336E-2</c:v>
                </c:pt>
                <c:pt idx="8">
                  <c:v>9.2762184058506197E-3</c:v>
                </c:pt>
                <c:pt idx="9">
                  <c:v>1.5118469987601371E-2</c:v>
                </c:pt>
                <c:pt idx="10">
                  <c:v>0</c:v>
                </c:pt>
                <c:pt idx="11">
                  <c:v>4.5424180430644855E-3</c:v>
                </c:pt>
                <c:pt idx="12">
                  <c:v>1.2598461312894327E-3</c:v>
                </c:pt>
                <c:pt idx="13">
                  <c:v>2.9439028425968503E-2</c:v>
                </c:pt>
                <c:pt idx="14">
                  <c:v>6.6421398872143142E-3</c:v>
                </c:pt>
                <c:pt idx="15">
                  <c:v>1.9724735252906384E-2</c:v>
                </c:pt>
                <c:pt idx="16">
                  <c:v>2.3763064191083056E-2</c:v>
                </c:pt>
                <c:pt idx="17">
                  <c:v>3.0561848158594477E-2</c:v>
                </c:pt>
                <c:pt idx="18">
                  <c:v>3.4228915082376507E-2</c:v>
                </c:pt>
                <c:pt idx="19">
                  <c:v>4.0781960125536247E-2</c:v>
                </c:pt>
                <c:pt idx="20">
                  <c:v>3.8807062707133105E-2</c:v>
                </c:pt>
              </c:numCache>
            </c:numRef>
          </c:val>
          <c:smooth val="0"/>
          <c:extLst>
            <c:ext xmlns:c16="http://schemas.microsoft.com/office/drawing/2014/chart" uri="{C3380CC4-5D6E-409C-BE32-E72D297353CC}">
              <c16:uniqueId val="{00000001-1814-4F7F-9FB8-4AF5C51D3583}"/>
            </c:ext>
          </c:extLst>
        </c:ser>
        <c:ser>
          <c:idx val="2"/>
          <c:order val="2"/>
          <c:tx>
            <c:strRef>
              <c:f>グラフ!$E$53</c:f>
              <c:strCache>
                <c:ptCount val="1"/>
                <c:pt idx="0">
                  <c:v>OS</c:v>
                </c:pt>
              </c:strCache>
            </c:strRef>
          </c:tx>
          <c:spPr>
            <a:ln w="28575" cap="rnd">
              <a:solidFill>
                <a:schemeClr val="accent3"/>
              </a:solidFill>
              <a:round/>
            </a:ln>
            <a:effectLst/>
          </c:spPr>
          <c:marker>
            <c:symbol val="none"/>
          </c:marker>
          <c:cat>
            <c:strRef>
              <c:f>グラフ!$A$54:$A$74</c:f>
              <c:strCache>
                <c:ptCount val="21"/>
                <c:pt idx="0">
                  <c:v>10=2020/4/7</c:v>
                </c:pt>
                <c:pt idx="1">
                  <c:v>9</c:v>
                </c:pt>
                <c:pt idx="2">
                  <c:v>8</c:v>
                </c:pt>
                <c:pt idx="3">
                  <c:v>7</c:v>
                </c:pt>
                <c:pt idx="4">
                  <c:v>6</c:v>
                </c:pt>
                <c:pt idx="5">
                  <c:v>5</c:v>
                </c:pt>
                <c:pt idx="6">
                  <c:v>4</c:v>
                </c:pt>
                <c:pt idx="7">
                  <c:v>3</c:v>
                </c:pt>
                <c:pt idx="8">
                  <c:v>2</c:v>
                </c:pt>
                <c:pt idx="9">
                  <c:v>1</c:v>
                </c:pt>
                <c:pt idx="10">
                  <c:v>0=2020/3/24</c:v>
                </c:pt>
                <c:pt idx="11">
                  <c:v>-1</c:v>
                </c:pt>
                <c:pt idx="12">
                  <c:v>-2</c:v>
                </c:pt>
                <c:pt idx="13">
                  <c:v>-3</c:v>
                </c:pt>
                <c:pt idx="14">
                  <c:v>-4</c:v>
                </c:pt>
                <c:pt idx="15">
                  <c:v>-5</c:v>
                </c:pt>
                <c:pt idx="16">
                  <c:v>-6</c:v>
                </c:pt>
                <c:pt idx="17">
                  <c:v>-7</c:v>
                </c:pt>
                <c:pt idx="18">
                  <c:v>-8</c:v>
                </c:pt>
                <c:pt idx="19">
                  <c:v>-9</c:v>
                </c:pt>
                <c:pt idx="20">
                  <c:v>-10=2020/3/9</c:v>
                </c:pt>
              </c:strCache>
            </c:strRef>
          </c:cat>
          <c:val>
            <c:numRef>
              <c:f>グラフ!$E$54:$E$74</c:f>
              <c:numCache>
                <c:formatCode>0.0%</c:formatCode>
                <c:ptCount val="21"/>
                <c:pt idx="0">
                  <c:v>-2.4000123991678057E-2</c:v>
                </c:pt>
                <c:pt idx="1">
                  <c:v>-2.4318566975200313E-2</c:v>
                </c:pt>
                <c:pt idx="2">
                  <c:v>-3.4986912598653545E-2</c:v>
                </c:pt>
                <c:pt idx="3">
                  <c:v>-2.0310722417402803E-2</c:v>
                </c:pt>
                <c:pt idx="4">
                  <c:v>-1.5510311740235446E-2</c:v>
                </c:pt>
                <c:pt idx="5">
                  <c:v>5.5416089247779104E-4</c:v>
                </c:pt>
                <c:pt idx="6">
                  <c:v>-1.2275853221499572E-2</c:v>
                </c:pt>
                <c:pt idx="7">
                  <c:v>-1.7410298025296367E-2</c:v>
                </c:pt>
                <c:pt idx="8">
                  <c:v>-2.2780366600830555E-2</c:v>
                </c:pt>
                <c:pt idx="9">
                  <c:v>-1.9469231651807729E-2</c:v>
                </c:pt>
                <c:pt idx="10">
                  <c:v>0</c:v>
                </c:pt>
                <c:pt idx="11">
                  <c:v>-1.6361567799714097E-2</c:v>
                </c:pt>
                <c:pt idx="12">
                  <c:v>-9.3045567610759786E-3</c:v>
                </c:pt>
                <c:pt idx="13">
                  <c:v>-7.546383111188236E-3</c:v>
                </c:pt>
                <c:pt idx="14">
                  <c:v>-2.8505836163640885E-3</c:v>
                </c:pt>
                <c:pt idx="15">
                  <c:v>-1.9583053348427693E-2</c:v>
                </c:pt>
                <c:pt idx="16">
                  <c:v>-1.5536485795102167E-2</c:v>
                </c:pt>
                <c:pt idx="17">
                  <c:v>-2.4163858846624871E-2</c:v>
                </c:pt>
                <c:pt idx="18">
                  <c:v>-2.822757217293614E-2</c:v>
                </c:pt>
                <c:pt idx="19">
                  <c:v>-2.2166217533504722E-2</c:v>
                </c:pt>
                <c:pt idx="20">
                  <c:v>-2.6361157020441374E-2</c:v>
                </c:pt>
              </c:numCache>
            </c:numRef>
          </c:val>
          <c:smooth val="0"/>
          <c:extLst>
            <c:ext xmlns:c16="http://schemas.microsoft.com/office/drawing/2014/chart" uri="{C3380CC4-5D6E-409C-BE32-E72D297353CC}">
              <c16:uniqueId val="{00000002-1814-4F7F-9FB8-4AF5C51D3583}"/>
            </c:ext>
          </c:extLst>
        </c:ser>
        <c:ser>
          <c:idx val="3"/>
          <c:order val="3"/>
          <c:tx>
            <c:strRef>
              <c:f>グラフ!$F$53</c:f>
              <c:strCache>
                <c:ptCount val="1"/>
                <c:pt idx="0">
                  <c:v>全体</c:v>
                </c:pt>
              </c:strCache>
            </c:strRef>
          </c:tx>
          <c:spPr>
            <a:ln w="28575" cap="rnd">
              <a:solidFill>
                <a:schemeClr val="accent4"/>
              </a:solidFill>
              <a:round/>
            </a:ln>
            <a:effectLst/>
          </c:spPr>
          <c:marker>
            <c:symbol val="none"/>
          </c:marker>
          <c:cat>
            <c:strRef>
              <c:f>グラフ!$A$54:$A$74</c:f>
              <c:strCache>
                <c:ptCount val="21"/>
                <c:pt idx="0">
                  <c:v>10=2020/4/7</c:v>
                </c:pt>
                <c:pt idx="1">
                  <c:v>9</c:v>
                </c:pt>
                <c:pt idx="2">
                  <c:v>8</c:v>
                </c:pt>
                <c:pt idx="3">
                  <c:v>7</c:v>
                </c:pt>
                <c:pt idx="4">
                  <c:v>6</c:v>
                </c:pt>
                <c:pt idx="5">
                  <c:v>5</c:v>
                </c:pt>
                <c:pt idx="6">
                  <c:v>4</c:v>
                </c:pt>
                <c:pt idx="7">
                  <c:v>3</c:v>
                </c:pt>
                <c:pt idx="8">
                  <c:v>2</c:v>
                </c:pt>
                <c:pt idx="9">
                  <c:v>1</c:v>
                </c:pt>
                <c:pt idx="10">
                  <c:v>0=2020/3/24</c:v>
                </c:pt>
                <c:pt idx="11">
                  <c:v>-1</c:v>
                </c:pt>
                <c:pt idx="12">
                  <c:v>-2</c:v>
                </c:pt>
                <c:pt idx="13">
                  <c:v>-3</c:v>
                </c:pt>
                <c:pt idx="14">
                  <c:v>-4</c:v>
                </c:pt>
                <c:pt idx="15">
                  <c:v>-5</c:v>
                </c:pt>
                <c:pt idx="16">
                  <c:v>-6</c:v>
                </c:pt>
                <c:pt idx="17">
                  <c:v>-7</c:v>
                </c:pt>
                <c:pt idx="18">
                  <c:v>-8</c:v>
                </c:pt>
                <c:pt idx="19">
                  <c:v>-9</c:v>
                </c:pt>
                <c:pt idx="20">
                  <c:v>-10=2020/3/9</c:v>
                </c:pt>
              </c:strCache>
            </c:strRef>
          </c:cat>
          <c:val>
            <c:numRef>
              <c:f>グラフ!$F$54:$F$74</c:f>
              <c:numCache>
                <c:formatCode>0.0%</c:formatCode>
                <c:ptCount val="21"/>
                <c:pt idx="0">
                  <c:v>-8.1690323695127534E-3</c:v>
                </c:pt>
                <c:pt idx="1">
                  <c:v>3.6299603140983946E-3</c:v>
                </c:pt>
                <c:pt idx="2">
                  <c:v>2.9139498849317688E-3</c:v>
                </c:pt>
                <c:pt idx="3">
                  <c:v>-5.8742166117394454E-3</c:v>
                </c:pt>
                <c:pt idx="4">
                  <c:v>-7.4557773119489313E-3</c:v>
                </c:pt>
                <c:pt idx="5">
                  <c:v>-1.5886062400018552E-2</c:v>
                </c:pt>
                <c:pt idx="6">
                  <c:v>-2.5193244350380228E-3</c:v>
                </c:pt>
                <c:pt idx="7">
                  <c:v>-4.625047047314465E-3</c:v>
                </c:pt>
                <c:pt idx="8">
                  <c:v>5.6871788428706077E-3</c:v>
                </c:pt>
                <c:pt idx="9">
                  <c:v>-7.300277018450263E-3</c:v>
                </c:pt>
                <c:pt idx="10">
                  <c:v>0</c:v>
                </c:pt>
                <c:pt idx="11">
                  <c:v>9.1170605830544933E-3</c:v>
                </c:pt>
                <c:pt idx="12">
                  <c:v>2.6401269860426291E-3</c:v>
                </c:pt>
                <c:pt idx="13">
                  <c:v>-2.196004530602292E-2</c:v>
                </c:pt>
                <c:pt idx="14">
                  <c:v>-1.1713132348908729E-2</c:v>
                </c:pt>
                <c:pt idx="15">
                  <c:v>3.5454922138024869E-3</c:v>
                </c:pt>
                <c:pt idx="16">
                  <c:v>3.7095508350812045E-3</c:v>
                </c:pt>
                <c:pt idx="17">
                  <c:v>2.8992060842249917E-3</c:v>
                </c:pt>
                <c:pt idx="18">
                  <c:v>-1.2227631588389576E-3</c:v>
                </c:pt>
                <c:pt idx="19">
                  <c:v>-8.6810970284242756E-3</c:v>
                </c:pt>
                <c:pt idx="20">
                  <c:v>1.6678294819109651E-3</c:v>
                </c:pt>
              </c:numCache>
            </c:numRef>
          </c:val>
          <c:smooth val="0"/>
          <c:extLst>
            <c:ext xmlns:c16="http://schemas.microsoft.com/office/drawing/2014/chart" uri="{C3380CC4-5D6E-409C-BE32-E72D297353CC}">
              <c16:uniqueId val="{00000003-1814-4F7F-9FB8-4AF5C51D3583}"/>
            </c:ext>
          </c:extLst>
        </c:ser>
        <c:dLbls>
          <c:showLegendKey val="0"/>
          <c:showVal val="0"/>
          <c:showCatName val="0"/>
          <c:showSerName val="0"/>
          <c:showPercent val="0"/>
          <c:showBubbleSize val="0"/>
        </c:dLbls>
        <c:smooth val="0"/>
        <c:axId val="621524560"/>
        <c:axId val="621524888"/>
      </c:lineChart>
      <c:catAx>
        <c:axId val="621524560"/>
        <c:scaling>
          <c:orientation val="maxMin"/>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ja-JP" altLang="en-US"/>
                  <a:t>イベントからの日数</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0" spcFirstLastPara="1" vertOverflow="ellipsis" vert="eaVert"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621524888"/>
        <c:crosses val="autoZero"/>
        <c:auto val="1"/>
        <c:lblAlgn val="ctr"/>
        <c:lblOffset val="100"/>
        <c:noMultiLvlLbl val="1"/>
      </c:catAx>
      <c:valAx>
        <c:axId val="621524888"/>
        <c:scaling>
          <c:orientation val="minMax"/>
          <c:max val="0.1"/>
          <c:min val="-0.1"/>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vert="eaVert" wrap="square" anchor="ctr" anchorCtr="1"/>
              <a:lstStyle/>
              <a:p>
                <a:pPr>
                  <a:defRPr sz="1000" b="0" i="0" u="none" strike="noStrike" kern="1200" baseline="0">
                    <a:solidFill>
                      <a:schemeClr val="tx1">
                        <a:lumMod val="65000"/>
                        <a:lumOff val="35000"/>
                      </a:schemeClr>
                    </a:solidFill>
                    <a:latin typeface="+mn-lt"/>
                    <a:ea typeface="+mn-ea"/>
                    <a:cs typeface="+mn-cs"/>
                  </a:defRPr>
                </a:pPr>
                <a:r>
                  <a:rPr lang="ja-JP" altLang="en-US"/>
                  <a:t>超過リターン</a:t>
                </a:r>
              </a:p>
            </c:rich>
          </c:tx>
          <c:overlay val="0"/>
          <c:spPr>
            <a:noFill/>
            <a:ln>
              <a:noFill/>
            </a:ln>
            <a:effectLst/>
          </c:spPr>
          <c:txPr>
            <a:bodyPr rot="0" spcFirstLastPara="1" vertOverflow="ellipsis" vert="eaVert"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621524560"/>
        <c:crosses val="max"/>
        <c:crossBetween val="between"/>
        <c:majorUnit val="2.0000000000000004E-2"/>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rgbClr val="000000">
                    <a:lumMod val="65000"/>
                    <a:lumOff val="35000"/>
                  </a:srgbClr>
                </a:solidFill>
                <a:latin typeface="+mn-lt"/>
                <a:ea typeface="+mn-ea"/>
                <a:cs typeface="+mn-cs"/>
              </a:defRPr>
            </a:pPr>
            <a:r>
              <a:rPr lang="ja-JP" altLang="ja-JP" sz="1800" b="0" i="0" baseline="0">
                <a:effectLst/>
              </a:rPr>
              <a:t>対</a:t>
            </a:r>
            <a:r>
              <a:rPr lang="en-US" altLang="ja-JP" sz="1800" b="0" i="0" baseline="0">
                <a:effectLst/>
              </a:rPr>
              <a:t>TOPIX</a:t>
            </a:r>
            <a:r>
              <a:rPr lang="ja-JP" altLang="ja-JP" sz="1800" b="0" i="0" baseline="0">
                <a:effectLst/>
              </a:rPr>
              <a:t>超過リターン</a:t>
            </a:r>
            <a:r>
              <a:rPr lang="en-US" altLang="ja-JP" sz="1800" b="0" i="0" baseline="0">
                <a:effectLst/>
              </a:rPr>
              <a:t>(2021/7/8)</a:t>
            </a:r>
            <a:endParaRPr lang="ja-JP" altLang="ja-JP">
              <a:effectLst/>
            </a:endParaRPr>
          </a:p>
          <a:p>
            <a:pPr marL="0" marR="0" lvl="0" indent="0" algn="ctr" defTabSz="914400" rtl="0" eaLnBrk="1" fontAlgn="auto" latinLnBrk="0" hangingPunct="1">
              <a:lnSpc>
                <a:spcPct val="100000"/>
              </a:lnSpc>
              <a:spcBef>
                <a:spcPts val="0"/>
              </a:spcBef>
              <a:spcAft>
                <a:spcPts val="0"/>
              </a:spcAft>
              <a:buClrTx/>
              <a:buSzTx/>
              <a:buFontTx/>
              <a:buNone/>
              <a:tabLst/>
              <a:defRPr>
                <a:solidFill>
                  <a:srgbClr val="000000">
                    <a:lumMod val="65000"/>
                    <a:lumOff val="35000"/>
                  </a:srgbClr>
                </a:solidFill>
              </a:defRPr>
            </a:pPr>
            <a:endParaRPr lang="ja-JP" altLang="en-US"/>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rgbClr val="000000">
                  <a:lumMod val="65000"/>
                  <a:lumOff val="35000"/>
                </a:srgbClr>
              </a:solidFill>
              <a:latin typeface="+mn-lt"/>
              <a:ea typeface="+mn-ea"/>
              <a:cs typeface="+mn-cs"/>
            </a:defRPr>
          </a:pPr>
          <a:endParaRPr lang="ja-JP"/>
        </a:p>
      </c:txPr>
    </c:title>
    <c:autoTitleDeleted val="0"/>
    <c:plotArea>
      <c:layout/>
      <c:lineChart>
        <c:grouping val="standard"/>
        <c:varyColors val="0"/>
        <c:ser>
          <c:idx val="0"/>
          <c:order val="0"/>
          <c:tx>
            <c:strRef>
              <c:f>グラフ!$C$79</c:f>
              <c:strCache>
                <c:ptCount val="1"/>
                <c:pt idx="0">
                  <c:v>GP</c:v>
                </c:pt>
              </c:strCache>
            </c:strRef>
          </c:tx>
          <c:spPr>
            <a:ln w="28575" cap="rnd">
              <a:solidFill>
                <a:schemeClr val="accent1"/>
              </a:solidFill>
              <a:round/>
            </a:ln>
            <a:effectLst/>
          </c:spPr>
          <c:marker>
            <c:symbol val="none"/>
          </c:marker>
          <c:cat>
            <c:strRef>
              <c:f>グラフ!$A$80:$A$100</c:f>
              <c:strCache>
                <c:ptCount val="21"/>
                <c:pt idx="0">
                  <c:v>10=2021/7/26</c:v>
                </c:pt>
                <c:pt idx="1">
                  <c:v>9</c:v>
                </c:pt>
                <c:pt idx="2">
                  <c:v>8</c:v>
                </c:pt>
                <c:pt idx="3">
                  <c:v>7</c:v>
                </c:pt>
                <c:pt idx="4">
                  <c:v>6</c:v>
                </c:pt>
                <c:pt idx="5">
                  <c:v>5</c:v>
                </c:pt>
                <c:pt idx="6">
                  <c:v>4</c:v>
                </c:pt>
                <c:pt idx="7">
                  <c:v>3</c:v>
                </c:pt>
                <c:pt idx="8">
                  <c:v>2</c:v>
                </c:pt>
                <c:pt idx="9">
                  <c:v>1</c:v>
                </c:pt>
                <c:pt idx="10">
                  <c:v>0=2021/7/8</c:v>
                </c:pt>
                <c:pt idx="11">
                  <c:v>-1</c:v>
                </c:pt>
                <c:pt idx="12">
                  <c:v>-2</c:v>
                </c:pt>
                <c:pt idx="13">
                  <c:v>-3</c:v>
                </c:pt>
                <c:pt idx="14">
                  <c:v>-4</c:v>
                </c:pt>
                <c:pt idx="15">
                  <c:v>-5</c:v>
                </c:pt>
                <c:pt idx="16">
                  <c:v>-6</c:v>
                </c:pt>
                <c:pt idx="17">
                  <c:v>-7</c:v>
                </c:pt>
                <c:pt idx="18">
                  <c:v>-8</c:v>
                </c:pt>
                <c:pt idx="19">
                  <c:v>-9</c:v>
                </c:pt>
                <c:pt idx="20">
                  <c:v>-10=2021/6/24</c:v>
                </c:pt>
              </c:strCache>
            </c:strRef>
          </c:cat>
          <c:val>
            <c:numRef>
              <c:f>グラフ!$C$80:$C$100</c:f>
              <c:numCache>
                <c:formatCode>0.0%</c:formatCode>
                <c:ptCount val="21"/>
                <c:pt idx="0">
                  <c:v>-2.0092989760393271E-3</c:v>
                </c:pt>
                <c:pt idx="1">
                  <c:v>4.913250577553748E-3</c:v>
                </c:pt>
                <c:pt idx="2">
                  <c:v>1.3772998152548675E-2</c:v>
                </c:pt>
                <c:pt idx="3">
                  <c:v>5.7390083012693093E-3</c:v>
                </c:pt>
                <c:pt idx="4">
                  <c:v>5.1456400597209868E-3</c:v>
                </c:pt>
                <c:pt idx="5">
                  <c:v>4.0684215270320907E-3</c:v>
                </c:pt>
                <c:pt idx="6">
                  <c:v>3.8894828182796867E-3</c:v>
                </c:pt>
                <c:pt idx="7">
                  <c:v>7.9374800246745057E-3</c:v>
                </c:pt>
                <c:pt idx="8">
                  <c:v>-5.928710398985515E-4</c:v>
                </c:pt>
                <c:pt idx="9">
                  <c:v>2.7414595582741985E-3</c:v>
                </c:pt>
                <c:pt idx="10">
                  <c:v>0</c:v>
                </c:pt>
                <c:pt idx="11">
                  <c:v>-6.3567371175938612E-3</c:v>
                </c:pt>
                <c:pt idx="12">
                  <c:v>-7.8294547389791413E-4</c:v>
                </c:pt>
                <c:pt idx="13">
                  <c:v>1.5211822026325855E-3</c:v>
                </c:pt>
                <c:pt idx="14">
                  <c:v>2.6723527214281596E-3</c:v>
                </c:pt>
                <c:pt idx="15">
                  <c:v>1.732725576712002E-3</c:v>
                </c:pt>
                <c:pt idx="16">
                  <c:v>5.2466023583385684E-3</c:v>
                </c:pt>
                <c:pt idx="17">
                  <c:v>5.2398076814481487E-3</c:v>
                </c:pt>
                <c:pt idx="18">
                  <c:v>9.6766342546839926E-3</c:v>
                </c:pt>
                <c:pt idx="19">
                  <c:v>6.3323575321047945E-3</c:v>
                </c:pt>
                <c:pt idx="20">
                  <c:v>5.533434659027758E-3</c:v>
                </c:pt>
              </c:numCache>
            </c:numRef>
          </c:val>
          <c:smooth val="0"/>
          <c:extLst>
            <c:ext xmlns:c16="http://schemas.microsoft.com/office/drawing/2014/chart" uri="{C3380CC4-5D6E-409C-BE32-E72D297353CC}">
              <c16:uniqueId val="{00000000-62E8-48E2-B780-EDC0E2D4BD8A}"/>
            </c:ext>
          </c:extLst>
        </c:ser>
        <c:ser>
          <c:idx val="1"/>
          <c:order val="1"/>
          <c:tx>
            <c:strRef>
              <c:f>グラフ!$D$79</c:f>
              <c:strCache>
                <c:ptCount val="1"/>
                <c:pt idx="0">
                  <c:v>OP</c:v>
                </c:pt>
              </c:strCache>
            </c:strRef>
          </c:tx>
          <c:spPr>
            <a:ln w="28575" cap="rnd">
              <a:solidFill>
                <a:schemeClr val="accent2"/>
              </a:solidFill>
              <a:round/>
            </a:ln>
            <a:effectLst/>
          </c:spPr>
          <c:marker>
            <c:symbol val="none"/>
          </c:marker>
          <c:cat>
            <c:strRef>
              <c:f>グラフ!$A$80:$A$100</c:f>
              <c:strCache>
                <c:ptCount val="21"/>
                <c:pt idx="0">
                  <c:v>10=2021/7/26</c:v>
                </c:pt>
                <c:pt idx="1">
                  <c:v>9</c:v>
                </c:pt>
                <c:pt idx="2">
                  <c:v>8</c:v>
                </c:pt>
                <c:pt idx="3">
                  <c:v>7</c:v>
                </c:pt>
                <c:pt idx="4">
                  <c:v>6</c:v>
                </c:pt>
                <c:pt idx="5">
                  <c:v>5</c:v>
                </c:pt>
                <c:pt idx="6">
                  <c:v>4</c:v>
                </c:pt>
                <c:pt idx="7">
                  <c:v>3</c:v>
                </c:pt>
                <c:pt idx="8">
                  <c:v>2</c:v>
                </c:pt>
                <c:pt idx="9">
                  <c:v>1</c:v>
                </c:pt>
                <c:pt idx="10">
                  <c:v>0=2021/7/8</c:v>
                </c:pt>
                <c:pt idx="11">
                  <c:v>-1</c:v>
                </c:pt>
                <c:pt idx="12">
                  <c:v>-2</c:v>
                </c:pt>
                <c:pt idx="13">
                  <c:v>-3</c:v>
                </c:pt>
                <c:pt idx="14">
                  <c:v>-4</c:v>
                </c:pt>
                <c:pt idx="15">
                  <c:v>-5</c:v>
                </c:pt>
                <c:pt idx="16">
                  <c:v>-6</c:v>
                </c:pt>
                <c:pt idx="17">
                  <c:v>-7</c:v>
                </c:pt>
                <c:pt idx="18">
                  <c:v>-8</c:v>
                </c:pt>
                <c:pt idx="19">
                  <c:v>-9</c:v>
                </c:pt>
                <c:pt idx="20">
                  <c:v>-10=2021/6/24</c:v>
                </c:pt>
              </c:strCache>
            </c:strRef>
          </c:cat>
          <c:val>
            <c:numRef>
              <c:f>グラフ!$D$80:$D$100</c:f>
              <c:numCache>
                <c:formatCode>0.0%</c:formatCode>
                <c:ptCount val="21"/>
                <c:pt idx="0">
                  <c:v>4.9153267780005887E-3</c:v>
                </c:pt>
                <c:pt idx="1">
                  <c:v>5.0265183089177948E-3</c:v>
                </c:pt>
                <c:pt idx="2">
                  <c:v>1.6929423785647414E-3</c:v>
                </c:pt>
                <c:pt idx="3">
                  <c:v>1.5571113029040065E-3</c:v>
                </c:pt>
                <c:pt idx="4">
                  <c:v>-5.5543068394681323E-5</c:v>
                </c:pt>
                <c:pt idx="5">
                  <c:v>1.6388377621548433E-4</c:v>
                </c:pt>
                <c:pt idx="6">
                  <c:v>2.9777705928001781E-3</c:v>
                </c:pt>
                <c:pt idx="7">
                  <c:v>-5.6863008049544382E-3</c:v>
                </c:pt>
                <c:pt idx="8">
                  <c:v>4.8417308215742347E-3</c:v>
                </c:pt>
                <c:pt idx="9">
                  <c:v>1.5604817577042364E-3</c:v>
                </c:pt>
                <c:pt idx="10">
                  <c:v>0</c:v>
                </c:pt>
                <c:pt idx="11">
                  <c:v>5.9243389840394484E-4</c:v>
                </c:pt>
                <c:pt idx="12">
                  <c:v>-1.5721961160474335E-3</c:v>
                </c:pt>
                <c:pt idx="13">
                  <c:v>-1.6139610000571025E-3</c:v>
                </c:pt>
                <c:pt idx="14">
                  <c:v>-1.1105228186874117E-2</c:v>
                </c:pt>
                <c:pt idx="15">
                  <c:v>-8.0133698036241666E-3</c:v>
                </c:pt>
                <c:pt idx="16">
                  <c:v>-1.0309658993228126E-2</c:v>
                </c:pt>
                <c:pt idx="17">
                  <c:v>-7.1297174852131585E-3</c:v>
                </c:pt>
                <c:pt idx="18">
                  <c:v>-1.0394303284093652E-2</c:v>
                </c:pt>
                <c:pt idx="19">
                  <c:v>-6.5608955592332159E-3</c:v>
                </c:pt>
                <c:pt idx="20">
                  <c:v>-8.6960220092545393E-4</c:v>
                </c:pt>
              </c:numCache>
            </c:numRef>
          </c:val>
          <c:smooth val="0"/>
          <c:extLst>
            <c:ext xmlns:c16="http://schemas.microsoft.com/office/drawing/2014/chart" uri="{C3380CC4-5D6E-409C-BE32-E72D297353CC}">
              <c16:uniqueId val="{00000001-62E8-48E2-B780-EDC0E2D4BD8A}"/>
            </c:ext>
          </c:extLst>
        </c:ser>
        <c:ser>
          <c:idx val="2"/>
          <c:order val="2"/>
          <c:tx>
            <c:strRef>
              <c:f>グラフ!$E$79</c:f>
              <c:strCache>
                <c:ptCount val="1"/>
                <c:pt idx="0">
                  <c:v>OS</c:v>
                </c:pt>
              </c:strCache>
            </c:strRef>
          </c:tx>
          <c:spPr>
            <a:ln w="28575" cap="rnd">
              <a:solidFill>
                <a:schemeClr val="accent3"/>
              </a:solidFill>
              <a:round/>
            </a:ln>
            <a:effectLst/>
          </c:spPr>
          <c:marker>
            <c:symbol val="none"/>
          </c:marker>
          <c:cat>
            <c:strRef>
              <c:f>グラフ!$A$80:$A$100</c:f>
              <c:strCache>
                <c:ptCount val="21"/>
                <c:pt idx="0">
                  <c:v>10=2021/7/26</c:v>
                </c:pt>
                <c:pt idx="1">
                  <c:v>9</c:v>
                </c:pt>
                <c:pt idx="2">
                  <c:v>8</c:v>
                </c:pt>
                <c:pt idx="3">
                  <c:v>7</c:v>
                </c:pt>
                <c:pt idx="4">
                  <c:v>6</c:v>
                </c:pt>
                <c:pt idx="5">
                  <c:v>5</c:v>
                </c:pt>
                <c:pt idx="6">
                  <c:v>4</c:v>
                </c:pt>
                <c:pt idx="7">
                  <c:v>3</c:v>
                </c:pt>
                <c:pt idx="8">
                  <c:v>2</c:v>
                </c:pt>
                <c:pt idx="9">
                  <c:v>1</c:v>
                </c:pt>
                <c:pt idx="10">
                  <c:v>0=2021/7/8</c:v>
                </c:pt>
                <c:pt idx="11">
                  <c:v>-1</c:v>
                </c:pt>
                <c:pt idx="12">
                  <c:v>-2</c:v>
                </c:pt>
                <c:pt idx="13">
                  <c:v>-3</c:v>
                </c:pt>
                <c:pt idx="14">
                  <c:v>-4</c:v>
                </c:pt>
                <c:pt idx="15">
                  <c:v>-5</c:v>
                </c:pt>
                <c:pt idx="16">
                  <c:v>-6</c:v>
                </c:pt>
                <c:pt idx="17">
                  <c:v>-7</c:v>
                </c:pt>
                <c:pt idx="18">
                  <c:v>-8</c:v>
                </c:pt>
                <c:pt idx="19">
                  <c:v>-9</c:v>
                </c:pt>
                <c:pt idx="20">
                  <c:v>-10=2021/6/24</c:v>
                </c:pt>
              </c:strCache>
            </c:strRef>
          </c:cat>
          <c:val>
            <c:numRef>
              <c:f>グラフ!$E$80:$E$100</c:f>
              <c:numCache>
                <c:formatCode>0.0%</c:formatCode>
                <c:ptCount val="21"/>
                <c:pt idx="0">
                  <c:v>1.5269800662540238E-2</c:v>
                </c:pt>
                <c:pt idx="1">
                  <c:v>1.1215506451890934E-2</c:v>
                </c:pt>
                <c:pt idx="2">
                  <c:v>6.6240007198450079E-3</c:v>
                </c:pt>
                <c:pt idx="3">
                  <c:v>9.6182056623724792E-3</c:v>
                </c:pt>
                <c:pt idx="4">
                  <c:v>4.3123200801578609E-3</c:v>
                </c:pt>
                <c:pt idx="5">
                  <c:v>1.2702838387282884E-2</c:v>
                </c:pt>
                <c:pt idx="6">
                  <c:v>8.2220300891678762E-3</c:v>
                </c:pt>
                <c:pt idx="7">
                  <c:v>-1.1822388831275534E-2</c:v>
                </c:pt>
                <c:pt idx="8">
                  <c:v>-8.5806514156908462E-3</c:v>
                </c:pt>
                <c:pt idx="9">
                  <c:v>-6.9400441327942307E-3</c:v>
                </c:pt>
                <c:pt idx="10">
                  <c:v>0</c:v>
                </c:pt>
                <c:pt idx="11">
                  <c:v>-6.9518092916299665E-4</c:v>
                </c:pt>
                <c:pt idx="12">
                  <c:v>-2.5776632708886804E-3</c:v>
                </c:pt>
                <c:pt idx="13">
                  <c:v>-4.2880424384071688E-3</c:v>
                </c:pt>
                <c:pt idx="14">
                  <c:v>-9.0594616648428227E-3</c:v>
                </c:pt>
                <c:pt idx="15">
                  <c:v>-1.0197254780307596E-2</c:v>
                </c:pt>
                <c:pt idx="16">
                  <c:v>-6.1203554915707434E-3</c:v>
                </c:pt>
                <c:pt idx="17">
                  <c:v>-6.3740165965748014E-3</c:v>
                </c:pt>
                <c:pt idx="18">
                  <c:v>-4.9158558157439483E-3</c:v>
                </c:pt>
                <c:pt idx="19">
                  <c:v>1.8585315922298486E-3</c:v>
                </c:pt>
                <c:pt idx="20">
                  <c:v>-2.4902497644563662E-4</c:v>
                </c:pt>
              </c:numCache>
            </c:numRef>
          </c:val>
          <c:smooth val="0"/>
          <c:extLst>
            <c:ext xmlns:c16="http://schemas.microsoft.com/office/drawing/2014/chart" uri="{C3380CC4-5D6E-409C-BE32-E72D297353CC}">
              <c16:uniqueId val="{00000002-62E8-48E2-B780-EDC0E2D4BD8A}"/>
            </c:ext>
          </c:extLst>
        </c:ser>
        <c:ser>
          <c:idx val="3"/>
          <c:order val="3"/>
          <c:tx>
            <c:strRef>
              <c:f>グラフ!$F$79</c:f>
              <c:strCache>
                <c:ptCount val="1"/>
                <c:pt idx="0">
                  <c:v>全体</c:v>
                </c:pt>
              </c:strCache>
            </c:strRef>
          </c:tx>
          <c:spPr>
            <a:ln w="28575" cap="rnd">
              <a:solidFill>
                <a:schemeClr val="accent4"/>
              </a:solidFill>
              <a:round/>
            </a:ln>
            <a:effectLst/>
          </c:spPr>
          <c:marker>
            <c:symbol val="none"/>
          </c:marker>
          <c:cat>
            <c:strRef>
              <c:f>グラフ!$A$80:$A$100</c:f>
              <c:strCache>
                <c:ptCount val="21"/>
                <c:pt idx="0">
                  <c:v>10=2021/7/26</c:v>
                </c:pt>
                <c:pt idx="1">
                  <c:v>9</c:v>
                </c:pt>
                <c:pt idx="2">
                  <c:v>8</c:v>
                </c:pt>
                <c:pt idx="3">
                  <c:v>7</c:v>
                </c:pt>
                <c:pt idx="4">
                  <c:v>6</c:v>
                </c:pt>
                <c:pt idx="5">
                  <c:v>5</c:v>
                </c:pt>
                <c:pt idx="6">
                  <c:v>4</c:v>
                </c:pt>
                <c:pt idx="7">
                  <c:v>3</c:v>
                </c:pt>
                <c:pt idx="8">
                  <c:v>2</c:v>
                </c:pt>
                <c:pt idx="9">
                  <c:v>1</c:v>
                </c:pt>
                <c:pt idx="10">
                  <c:v>0=2021/7/8</c:v>
                </c:pt>
                <c:pt idx="11">
                  <c:v>-1</c:v>
                </c:pt>
                <c:pt idx="12">
                  <c:v>-2</c:v>
                </c:pt>
                <c:pt idx="13">
                  <c:v>-3</c:v>
                </c:pt>
                <c:pt idx="14">
                  <c:v>-4</c:v>
                </c:pt>
                <c:pt idx="15">
                  <c:v>-5</c:v>
                </c:pt>
                <c:pt idx="16">
                  <c:v>-6</c:v>
                </c:pt>
                <c:pt idx="17">
                  <c:v>-7</c:v>
                </c:pt>
                <c:pt idx="18">
                  <c:v>-8</c:v>
                </c:pt>
                <c:pt idx="19">
                  <c:v>-9</c:v>
                </c:pt>
                <c:pt idx="20">
                  <c:v>-10=2021/6/24</c:v>
                </c:pt>
              </c:strCache>
            </c:strRef>
          </c:cat>
          <c:val>
            <c:numRef>
              <c:f>グラフ!$F$80:$F$100</c:f>
              <c:numCache>
                <c:formatCode>0.0%</c:formatCode>
                <c:ptCount val="21"/>
                <c:pt idx="0">
                  <c:v>-2.1540926049880417E-3</c:v>
                </c:pt>
                <c:pt idx="1">
                  <c:v>5.7132738234865008E-3</c:v>
                </c:pt>
                <c:pt idx="2">
                  <c:v>1.4336197246875477E-2</c:v>
                </c:pt>
                <c:pt idx="3">
                  <c:v>5.9906704521158864E-3</c:v>
                </c:pt>
                <c:pt idx="4">
                  <c:v>2.4461227655348129E-3</c:v>
                </c:pt>
                <c:pt idx="5">
                  <c:v>7.167897406664802E-4</c:v>
                </c:pt>
                <c:pt idx="6">
                  <c:v>-2.3092543479130458E-3</c:v>
                </c:pt>
                <c:pt idx="7">
                  <c:v>1.7206517877773123E-4</c:v>
                </c:pt>
                <c:pt idx="8">
                  <c:v>-4.4975340718898006E-3</c:v>
                </c:pt>
                <c:pt idx="9">
                  <c:v>3.0635099531234602E-3</c:v>
                </c:pt>
                <c:pt idx="10">
                  <c:v>0</c:v>
                </c:pt>
                <c:pt idx="11">
                  <c:v>-6.9617879473461916E-3</c:v>
                </c:pt>
                <c:pt idx="12">
                  <c:v>-4.8114354286871112E-3</c:v>
                </c:pt>
                <c:pt idx="13">
                  <c:v>-2.3837898842130386E-3</c:v>
                </c:pt>
                <c:pt idx="14">
                  <c:v>-2.4510930325721651E-3</c:v>
                </c:pt>
                <c:pt idx="15">
                  <c:v>-1.0459425558990518E-3</c:v>
                </c:pt>
                <c:pt idx="16">
                  <c:v>1.0760230994723494E-3</c:v>
                </c:pt>
                <c:pt idx="17">
                  <c:v>3.5568457527795222E-4</c:v>
                </c:pt>
                <c:pt idx="18">
                  <c:v>1.7170728775444677E-3</c:v>
                </c:pt>
                <c:pt idx="19">
                  <c:v>-4.3265507133611464E-4</c:v>
                </c:pt>
                <c:pt idx="20">
                  <c:v>8.9915133575954251E-4</c:v>
                </c:pt>
              </c:numCache>
            </c:numRef>
          </c:val>
          <c:smooth val="0"/>
          <c:extLst>
            <c:ext xmlns:c16="http://schemas.microsoft.com/office/drawing/2014/chart" uri="{C3380CC4-5D6E-409C-BE32-E72D297353CC}">
              <c16:uniqueId val="{00000003-62E8-48E2-B780-EDC0E2D4BD8A}"/>
            </c:ext>
          </c:extLst>
        </c:ser>
        <c:dLbls>
          <c:showLegendKey val="0"/>
          <c:showVal val="0"/>
          <c:showCatName val="0"/>
          <c:showSerName val="0"/>
          <c:showPercent val="0"/>
          <c:showBubbleSize val="0"/>
        </c:dLbls>
        <c:smooth val="0"/>
        <c:axId val="585997128"/>
        <c:axId val="585990568"/>
      </c:lineChart>
      <c:catAx>
        <c:axId val="585997128"/>
        <c:scaling>
          <c:orientation val="maxMin"/>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ja-JP" altLang="en-US"/>
                  <a:t>イベントからの日数</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0" spcFirstLastPara="1" vertOverflow="ellipsis" vert="eaVert"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85990568"/>
        <c:crosses val="autoZero"/>
        <c:auto val="1"/>
        <c:lblAlgn val="ctr"/>
        <c:lblOffset val="100"/>
        <c:noMultiLvlLbl val="1"/>
      </c:catAx>
      <c:valAx>
        <c:axId val="585990568"/>
        <c:scaling>
          <c:orientation val="minMax"/>
          <c:max val="0.1"/>
          <c:min val="-0.1"/>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vert="eaVert" wrap="square" anchor="ctr" anchorCtr="1"/>
              <a:lstStyle/>
              <a:p>
                <a:pPr>
                  <a:defRPr sz="1000" b="0" i="0" u="none" strike="noStrike" kern="1200" baseline="0">
                    <a:solidFill>
                      <a:schemeClr val="tx1">
                        <a:lumMod val="65000"/>
                        <a:lumOff val="35000"/>
                      </a:schemeClr>
                    </a:solidFill>
                    <a:latin typeface="+mn-lt"/>
                    <a:ea typeface="+mn-ea"/>
                    <a:cs typeface="+mn-cs"/>
                  </a:defRPr>
                </a:pPr>
                <a:r>
                  <a:rPr lang="ja-JP" altLang="en-US"/>
                  <a:t>超過リターン</a:t>
                </a:r>
              </a:p>
            </c:rich>
          </c:tx>
          <c:overlay val="0"/>
          <c:spPr>
            <a:noFill/>
            <a:ln>
              <a:noFill/>
            </a:ln>
            <a:effectLst/>
          </c:spPr>
          <c:txPr>
            <a:bodyPr rot="0" spcFirstLastPara="1" vertOverflow="ellipsis" vert="eaVert"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85997128"/>
        <c:crosses val="max"/>
        <c:crossBetween val="between"/>
        <c:majorUnit val="2.0000000000000004E-2"/>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rgbClr val="000000">
                    <a:lumMod val="65000"/>
                    <a:lumOff val="35000"/>
                  </a:srgbClr>
                </a:solidFill>
                <a:latin typeface="+mn-lt"/>
                <a:ea typeface="+mn-ea"/>
                <a:cs typeface="+mn-cs"/>
              </a:defRPr>
            </a:pPr>
            <a:r>
              <a:rPr lang="ja-JP" altLang="ja-JP" sz="1800" b="0" i="0" baseline="0">
                <a:effectLst/>
              </a:rPr>
              <a:t>対</a:t>
            </a:r>
            <a:r>
              <a:rPr lang="en-US" altLang="ja-JP" sz="1800" b="0" i="0" baseline="0">
                <a:effectLst/>
              </a:rPr>
              <a:t>TOPIX</a:t>
            </a:r>
            <a:r>
              <a:rPr lang="ja-JP" altLang="ja-JP" sz="1800" b="0" i="0" baseline="0">
                <a:effectLst/>
              </a:rPr>
              <a:t>超過リターン</a:t>
            </a:r>
            <a:r>
              <a:rPr lang="en-US" altLang="ja-JP" sz="1800" b="0" i="0" baseline="0">
                <a:effectLst/>
              </a:rPr>
              <a:t>(2021/7/26)</a:t>
            </a:r>
            <a:endParaRPr lang="ja-JP" altLang="ja-JP">
              <a:effectLst/>
            </a:endParaRPr>
          </a:p>
          <a:p>
            <a:pPr marL="0" marR="0" lvl="0" indent="0" algn="ctr" defTabSz="914400" rtl="0" eaLnBrk="1" fontAlgn="auto" latinLnBrk="0" hangingPunct="1">
              <a:lnSpc>
                <a:spcPct val="100000"/>
              </a:lnSpc>
              <a:spcBef>
                <a:spcPts val="0"/>
              </a:spcBef>
              <a:spcAft>
                <a:spcPts val="0"/>
              </a:spcAft>
              <a:buClrTx/>
              <a:buSzTx/>
              <a:buFontTx/>
              <a:buNone/>
              <a:tabLst/>
              <a:defRPr>
                <a:solidFill>
                  <a:srgbClr val="000000">
                    <a:lumMod val="65000"/>
                    <a:lumOff val="35000"/>
                  </a:srgbClr>
                </a:solidFill>
              </a:defRPr>
            </a:pPr>
            <a:endParaRPr lang="ja-JP" altLang="en-US"/>
          </a:p>
        </c:rich>
      </c:tx>
      <c:layout>
        <c:manualLayout>
          <c:xMode val="edge"/>
          <c:yMode val="edge"/>
          <c:x val="0.34713138888888889"/>
          <c:y val="1.8005128205128205E-2"/>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rgbClr val="000000">
                  <a:lumMod val="65000"/>
                  <a:lumOff val="35000"/>
                </a:srgbClr>
              </a:solidFill>
              <a:latin typeface="+mn-lt"/>
              <a:ea typeface="+mn-ea"/>
              <a:cs typeface="+mn-cs"/>
            </a:defRPr>
          </a:pPr>
          <a:endParaRPr lang="ja-JP"/>
        </a:p>
      </c:txPr>
    </c:title>
    <c:autoTitleDeleted val="0"/>
    <c:plotArea>
      <c:layout/>
      <c:lineChart>
        <c:grouping val="standard"/>
        <c:varyColors val="0"/>
        <c:ser>
          <c:idx val="0"/>
          <c:order val="0"/>
          <c:tx>
            <c:strRef>
              <c:f>グラフ!$C$105</c:f>
              <c:strCache>
                <c:ptCount val="1"/>
                <c:pt idx="0">
                  <c:v>GP</c:v>
                </c:pt>
              </c:strCache>
            </c:strRef>
          </c:tx>
          <c:spPr>
            <a:ln w="28575" cap="rnd">
              <a:solidFill>
                <a:schemeClr val="accent1"/>
              </a:solidFill>
              <a:round/>
            </a:ln>
            <a:effectLst/>
          </c:spPr>
          <c:marker>
            <c:symbol val="none"/>
          </c:marker>
          <c:cat>
            <c:strRef>
              <c:f>グラフ!$A$106:$A$126</c:f>
              <c:strCache>
                <c:ptCount val="21"/>
                <c:pt idx="0">
                  <c:v>10=2021/8/10</c:v>
                </c:pt>
                <c:pt idx="1">
                  <c:v>9</c:v>
                </c:pt>
                <c:pt idx="2">
                  <c:v>8</c:v>
                </c:pt>
                <c:pt idx="3">
                  <c:v>7</c:v>
                </c:pt>
                <c:pt idx="4">
                  <c:v>6</c:v>
                </c:pt>
                <c:pt idx="5">
                  <c:v>5</c:v>
                </c:pt>
                <c:pt idx="6">
                  <c:v>4</c:v>
                </c:pt>
                <c:pt idx="7">
                  <c:v>3</c:v>
                </c:pt>
                <c:pt idx="8">
                  <c:v>2</c:v>
                </c:pt>
                <c:pt idx="9">
                  <c:v>1</c:v>
                </c:pt>
                <c:pt idx="10">
                  <c:v>0=2021/7/26</c:v>
                </c:pt>
                <c:pt idx="11">
                  <c:v>-1</c:v>
                </c:pt>
                <c:pt idx="12">
                  <c:v>-2</c:v>
                </c:pt>
                <c:pt idx="13">
                  <c:v>-3</c:v>
                </c:pt>
                <c:pt idx="14">
                  <c:v>-4</c:v>
                </c:pt>
                <c:pt idx="15">
                  <c:v>-5</c:v>
                </c:pt>
                <c:pt idx="16">
                  <c:v>-6</c:v>
                </c:pt>
                <c:pt idx="17">
                  <c:v>-7</c:v>
                </c:pt>
                <c:pt idx="18">
                  <c:v>-8</c:v>
                </c:pt>
                <c:pt idx="19">
                  <c:v>-9</c:v>
                </c:pt>
                <c:pt idx="20">
                  <c:v>-10=2021/7/8</c:v>
                </c:pt>
              </c:strCache>
            </c:strRef>
          </c:cat>
          <c:val>
            <c:numRef>
              <c:f>グラフ!$C$106:$C$126</c:f>
              <c:numCache>
                <c:formatCode>0.0%</c:formatCode>
                <c:ptCount val="21"/>
                <c:pt idx="0">
                  <c:v>-3.8056783258919365E-3</c:v>
                </c:pt>
                <c:pt idx="1">
                  <c:v>-5.9620434269908084E-3</c:v>
                </c:pt>
                <c:pt idx="2">
                  <c:v>-8.0524049874375735E-3</c:v>
                </c:pt>
                <c:pt idx="3">
                  <c:v>-4.047881262660381E-3</c:v>
                </c:pt>
                <c:pt idx="4">
                  <c:v>-8.6025421798616181E-3</c:v>
                </c:pt>
                <c:pt idx="5">
                  <c:v>-3.7649254936991485E-3</c:v>
                </c:pt>
                <c:pt idx="6">
                  <c:v>-5.0500912350479252E-3</c:v>
                </c:pt>
                <c:pt idx="7">
                  <c:v>-2.7092982049135728E-3</c:v>
                </c:pt>
                <c:pt idx="8">
                  <c:v>3.3523858044519042E-3</c:v>
                </c:pt>
                <c:pt idx="9">
                  <c:v>2.8696300534486966E-3</c:v>
                </c:pt>
                <c:pt idx="10">
                  <c:v>0</c:v>
                </c:pt>
                <c:pt idx="11">
                  <c:v>7.8731788805287937E-3</c:v>
                </c:pt>
                <c:pt idx="12">
                  <c:v>1.6525597777471757E-2</c:v>
                </c:pt>
                <c:pt idx="13">
                  <c:v>8.1692607189883873E-3</c:v>
                </c:pt>
                <c:pt idx="14">
                  <c:v>4.647522908778734E-3</c:v>
                </c:pt>
                <c:pt idx="15">
                  <c:v>2.9177823110767978E-3</c:v>
                </c:pt>
                <c:pt idx="16">
                  <c:v>-1.0318957331731382E-4</c:v>
                </c:pt>
                <c:pt idx="17">
                  <c:v>2.4327535939758262E-3</c:v>
                </c:pt>
                <c:pt idx="18">
                  <c:v>-2.3148093739223888E-3</c:v>
                </c:pt>
                <c:pt idx="19">
                  <c:v>5.2419726953528856E-3</c:v>
                </c:pt>
                <c:pt idx="20">
                  <c:v>2.1803368806518945E-3</c:v>
                </c:pt>
              </c:numCache>
            </c:numRef>
          </c:val>
          <c:smooth val="0"/>
          <c:extLst>
            <c:ext xmlns:c16="http://schemas.microsoft.com/office/drawing/2014/chart" uri="{C3380CC4-5D6E-409C-BE32-E72D297353CC}">
              <c16:uniqueId val="{00000000-C652-4113-9CC6-C4C803373497}"/>
            </c:ext>
          </c:extLst>
        </c:ser>
        <c:ser>
          <c:idx val="1"/>
          <c:order val="1"/>
          <c:tx>
            <c:strRef>
              <c:f>グラフ!$D$105</c:f>
              <c:strCache>
                <c:ptCount val="1"/>
                <c:pt idx="0">
                  <c:v>OP</c:v>
                </c:pt>
              </c:strCache>
            </c:strRef>
          </c:tx>
          <c:spPr>
            <a:ln w="28575" cap="rnd">
              <a:solidFill>
                <a:schemeClr val="accent2"/>
              </a:solidFill>
              <a:round/>
            </a:ln>
            <a:effectLst/>
          </c:spPr>
          <c:marker>
            <c:symbol val="none"/>
          </c:marker>
          <c:cat>
            <c:strRef>
              <c:f>グラフ!$A$106:$A$126</c:f>
              <c:strCache>
                <c:ptCount val="21"/>
                <c:pt idx="0">
                  <c:v>10=2021/8/10</c:v>
                </c:pt>
                <c:pt idx="1">
                  <c:v>9</c:v>
                </c:pt>
                <c:pt idx="2">
                  <c:v>8</c:v>
                </c:pt>
                <c:pt idx="3">
                  <c:v>7</c:v>
                </c:pt>
                <c:pt idx="4">
                  <c:v>6</c:v>
                </c:pt>
                <c:pt idx="5">
                  <c:v>5</c:v>
                </c:pt>
                <c:pt idx="6">
                  <c:v>4</c:v>
                </c:pt>
                <c:pt idx="7">
                  <c:v>3</c:v>
                </c:pt>
                <c:pt idx="8">
                  <c:v>2</c:v>
                </c:pt>
                <c:pt idx="9">
                  <c:v>1</c:v>
                </c:pt>
                <c:pt idx="10">
                  <c:v>0=2021/7/26</c:v>
                </c:pt>
                <c:pt idx="11">
                  <c:v>-1</c:v>
                </c:pt>
                <c:pt idx="12">
                  <c:v>-2</c:v>
                </c:pt>
                <c:pt idx="13">
                  <c:v>-3</c:v>
                </c:pt>
                <c:pt idx="14">
                  <c:v>-4</c:v>
                </c:pt>
                <c:pt idx="15">
                  <c:v>-5</c:v>
                </c:pt>
                <c:pt idx="16">
                  <c:v>-6</c:v>
                </c:pt>
                <c:pt idx="17">
                  <c:v>-7</c:v>
                </c:pt>
                <c:pt idx="18">
                  <c:v>-8</c:v>
                </c:pt>
                <c:pt idx="19">
                  <c:v>-9</c:v>
                </c:pt>
                <c:pt idx="20">
                  <c:v>-10=2021/7/8</c:v>
                </c:pt>
              </c:strCache>
            </c:strRef>
          </c:cat>
          <c:val>
            <c:numRef>
              <c:f>グラフ!$D$106:$D$126</c:f>
              <c:numCache>
                <c:formatCode>0.0%</c:formatCode>
                <c:ptCount val="21"/>
                <c:pt idx="0">
                  <c:v>4.1352055657460562E-3</c:v>
                </c:pt>
                <c:pt idx="1">
                  <c:v>-3.1891080133696686E-3</c:v>
                </c:pt>
                <c:pt idx="2">
                  <c:v>-4.7303530524905766E-3</c:v>
                </c:pt>
                <c:pt idx="3">
                  <c:v>-1.2880982502602804E-2</c:v>
                </c:pt>
                <c:pt idx="4">
                  <c:v>-1.7618088264963326E-2</c:v>
                </c:pt>
                <c:pt idx="5">
                  <c:v>-1.3226154540542915E-2</c:v>
                </c:pt>
                <c:pt idx="6">
                  <c:v>-6.4671390414417981E-3</c:v>
                </c:pt>
                <c:pt idx="7">
                  <c:v>-1.8348280166628267E-3</c:v>
                </c:pt>
                <c:pt idx="8">
                  <c:v>-3.457166699512191E-3</c:v>
                </c:pt>
                <c:pt idx="9">
                  <c:v>5.5330858563641463E-3</c:v>
                </c:pt>
                <c:pt idx="10">
                  <c:v>0</c:v>
                </c:pt>
                <c:pt idx="11">
                  <c:v>1.6407275270095834E-4</c:v>
                </c:pt>
                <c:pt idx="12">
                  <c:v>-3.1047974079211407E-3</c:v>
                </c:pt>
                <c:pt idx="13">
                  <c:v>-3.28579856973721E-3</c:v>
                </c:pt>
                <c:pt idx="14">
                  <c:v>-4.9496504214584219E-3</c:v>
                </c:pt>
                <c:pt idx="15">
                  <c:v>-4.7506908978407793E-3</c:v>
                </c:pt>
                <c:pt idx="16">
                  <c:v>-2.0178926796991965E-3</c:v>
                </c:pt>
                <c:pt idx="17">
                  <c:v>-1.0627319905928544E-2</c:v>
                </c:pt>
                <c:pt idx="18">
                  <c:v>-1.432290231718706E-4</c:v>
                </c:pt>
                <c:pt idx="19">
                  <c:v>-3.2957528336024968E-3</c:v>
                </c:pt>
                <c:pt idx="20">
                  <c:v>-4.8644619038665689E-3</c:v>
                </c:pt>
              </c:numCache>
            </c:numRef>
          </c:val>
          <c:smooth val="0"/>
          <c:extLst>
            <c:ext xmlns:c16="http://schemas.microsoft.com/office/drawing/2014/chart" uri="{C3380CC4-5D6E-409C-BE32-E72D297353CC}">
              <c16:uniqueId val="{00000001-C652-4113-9CC6-C4C803373497}"/>
            </c:ext>
          </c:extLst>
        </c:ser>
        <c:ser>
          <c:idx val="2"/>
          <c:order val="2"/>
          <c:tx>
            <c:strRef>
              <c:f>グラフ!$E$105</c:f>
              <c:strCache>
                <c:ptCount val="1"/>
                <c:pt idx="0">
                  <c:v>OS</c:v>
                </c:pt>
              </c:strCache>
            </c:strRef>
          </c:tx>
          <c:spPr>
            <a:ln w="28575" cap="rnd">
              <a:solidFill>
                <a:schemeClr val="accent3"/>
              </a:solidFill>
              <a:round/>
            </a:ln>
            <a:effectLst/>
          </c:spPr>
          <c:marker>
            <c:symbol val="none"/>
          </c:marker>
          <c:cat>
            <c:strRef>
              <c:f>グラフ!$A$106:$A$126</c:f>
              <c:strCache>
                <c:ptCount val="21"/>
                <c:pt idx="0">
                  <c:v>10=2021/8/10</c:v>
                </c:pt>
                <c:pt idx="1">
                  <c:v>9</c:v>
                </c:pt>
                <c:pt idx="2">
                  <c:v>8</c:v>
                </c:pt>
                <c:pt idx="3">
                  <c:v>7</c:v>
                </c:pt>
                <c:pt idx="4">
                  <c:v>6</c:v>
                </c:pt>
                <c:pt idx="5">
                  <c:v>5</c:v>
                </c:pt>
                <c:pt idx="6">
                  <c:v>4</c:v>
                </c:pt>
                <c:pt idx="7">
                  <c:v>3</c:v>
                </c:pt>
                <c:pt idx="8">
                  <c:v>2</c:v>
                </c:pt>
                <c:pt idx="9">
                  <c:v>1</c:v>
                </c:pt>
                <c:pt idx="10">
                  <c:v>0=2021/7/26</c:v>
                </c:pt>
                <c:pt idx="11">
                  <c:v>-1</c:v>
                </c:pt>
                <c:pt idx="12">
                  <c:v>-2</c:v>
                </c:pt>
                <c:pt idx="13">
                  <c:v>-3</c:v>
                </c:pt>
                <c:pt idx="14">
                  <c:v>-4</c:v>
                </c:pt>
                <c:pt idx="15">
                  <c:v>-5</c:v>
                </c:pt>
                <c:pt idx="16">
                  <c:v>-6</c:v>
                </c:pt>
                <c:pt idx="17">
                  <c:v>-7</c:v>
                </c:pt>
                <c:pt idx="18">
                  <c:v>-8</c:v>
                </c:pt>
                <c:pt idx="19">
                  <c:v>-9</c:v>
                </c:pt>
                <c:pt idx="20">
                  <c:v>-10=2021/7/8</c:v>
                </c:pt>
              </c:strCache>
            </c:strRef>
          </c:cat>
          <c:val>
            <c:numRef>
              <c:f>グラフ!$E$106:$E$126</c:f>
              <c:numCache>
                <c:formatCode>0.0%</c:formatCode>
                <c:ptCount val="21"/>
                <c:pt idx="0">
                  <c:v>2.6618906626061228E-2</c:v>
                </c:pt>
                <c:pt idx="1">
                  <c:v>2.9759644425937457E-2</c:v>
                </c:pt>
                <c:pt idx="2">
                  <c:v>2.6479900644365961E-2</c:v>
                </c:pt>
                <c:pt idx="3">
                  <c:v>4.4752939054993009E-2</c:v>
                </c:pt>
                <c:pt idx="4">
                  <c:v>1.1578780190352682E-2</c:v>
                </c:pt>
                <c:pt idx="5">
                  <c:v>4.8438946911611618E-3</c:v>
                </c:pt>
                <c:pt idx="6">
                  <c:v>-2.2463309821331011E-2</c:v>
                </c:pt>
                <c:pt idx="7">
                  <c:v>-2.0492676696414101E-2</c:v>
                </c:pt>
                <c:pt idx="8">
                  <c:v>-7.5498492486255342E-3</c:v>
                </c:pt>
                <c:pt idx="9">
                  <c:v>9.8913845310780422E-3</c:v>
                </c:pt>
                <c:pt idx="10">
                  <c:v>0</c:v>
                </c:pt>
                <c:pt idx="11">
                  <c:v>-3.8172783391756445E-3</c:v>
                </c:pt>
                <c:pt idx="12">
                  <c:v>-8.2065754586415525E-3</c:v>
                </c:pt>
                <c:pt idx="13">
                  <c:v>-5.4074773102309372E-3</c:v>
                </c:pt>
                <c:pt idx="14">
                  <c:v>-1.0814594911891533E-2</c:v>
                </c:pt>
                <c:pt idx="15">
                  <c:v>-2.6304735174517068E-3</c:v>
                </c:pt>
                <c:pt idx="16">
                  <c:v>-7.2153643707164178E-3</c:v>
                </c:pt>
                <c:pt idx="17">
                  <c:v>-2.6939684140718519E-2</c:v>
                </c:pt>
                <c:pt idx="18">
                  <c:v>-2.3643893450920217E-2</c:v>
                </c:pt>
                <c:pt idx="19">
                  <c:v>-2.1713367366832725E-2</c:v>
                </c:pt>
                <c:pt idx="20">
                  <c:v>-1.4958082079618081E-2</c:v>
                </c:pt>
              </c:numCache>
            </c:numRef>
          </c:val>
          <c:smooth val="0"/>
          <c:extLst>
            <c:ext xmlns:c16="http://schemas.microsoft.com/office/drawing/2014/chart" uri="{C3380CC4-5D6E-409C-BE32-E72D297353CC}">
              <c16:uniqueId val="{00000002-C652-4113-9CC6-C4C803373497}"/>
            </c:ext>
          </c:extLst>
        </c:ser>
        <c:ser>
          <c:idx val="3"/>
          <c:order val="3"/>
          <c:tx>
            <c:strRef>
              <c:f>グラフ!$F$105</c:f>
              <c:strCache>
                <c:ptCount val="1"/>
                <c:pt idx="0">
                  <c:v>全体</c:v>
                </c:pt>
              </c:strCache>
            </c:strRef>
          </c:tx>
          <c:spPr>
            <a:ln w="28575" cap="rnd">
              <a:solidFill>
                <a:schemeClr val="accent4"/>
              </a:solidFill>
              <a:round/>
            </a:ln>
            <a:effectLst/>
          </c:spPr>
          <c:marker>
            <c:symbol val="none"/>
          </c:marker>
          <c:cat>
            <c:strRef>
              <c:f>グラフ!$A$106:$A$126</c:f>
              <c:strCache>
                <c:ptCount val="21"/>
                <c:pt idx="0">
                  <c:v>10=2021/8/10</c:v>
                </c:pt>
                <c:pt idx="1">
                  <c:v>9</c:v>
                </c:pt>
                <c:pt idx="2">
                  <c:v>8</c:v>
                </c:pt>
                <c:pt idx="3">
                  <c:v>7</c:v>
                </c:pt>
                <c:pt idx="4">
                  <c:v>6</c:v>
                </c:pt>
                <c:pt idx="5">
                  <c:v>5</c:v>
                </c:pt>
                <c:pt idx="6">
                  <c:v>4</c:v>
                </c:pt>
                <c:pt idx="7">
                  <c:v>3</c:v>
                </c:pt>
                <c:pt idx="8">
                  <c:v>2</c:v>
                </c:pt>
                <c:pt idx="9">
                  <c:v>1</c:v>
                </c:pt>
                <c:pt idx="10">
                  <c:v>0=2021/7/26</c:v>
                </c:pt>
                <c:pt idx="11">
                  <c:v>-1</c:v>
                </c:pt>
                <c:pt idx="12">
                  <c:v>-2</c:v>
                </c:pt>
                <c:pt idx="13">
                  <c:v>-3</c:v>
                </c:pt>
                <c:pt idx="14">
                  <c:v>-4</c:v>
                </c:pt>
                <c:pt idx="15">
                  <c:v>-5</c:v>
                </c:pt>
                <c:pt idx="16">
                  <c:v>-6</c:v>
                </c:pt>
                <c:pt idx="17">
                  <c:v>-7</c:v>
                </c:pt>
                <c:pt idx="18">
                  <c:v>-8</c:v>
                </c:pt>
                <c:pt idx="19">
                  <c:v>-9</c:v>
                </c:pt>
                <c:pt idx="20">
                  <c:v>-10=2021/7/8</c:v>
                </c:pt>
              </c:strCache>
            </c:strRef>
          </c:cat>
          <c:val>
            <c:numRef>
              <c:f>グラフ!$F$106:$F$126</c:f>
              <c:numCache>
                <c:formatCode>0.0%</c:formatCode>
                <c:ptCount val="21"/>
                <c:pt idx="0">
                  <c:v>-3.7662583640457239E-3</c:v>
                </c:pt>
                <c:pt idx="1">
                  <c:v>-5.9426281726589446E-3</c:v>
                </c:pt>
                <c:pt idx="2">
                  <c:v>-8.0309361398337407E-3</c:v>
                </c:pt>
                <c:pt idx="3">
                  <c:v>-4.0739309400949428E-3</c:v>
                </c:pt>
                <c:pt idx="4">
                  <c:v>-8.6357815684054758E-3</c:v>
                </c:pt>
                <c:pt idx="5">
                  <c:v>-3.8025632972693286E-3</c:v>
                </c:pt>
                <c:pt idx="6">
                  <c:v>-5.0603871040531857E-3</c:v>
                </c:pt>
                <c:pt idx="7">
                  <c:v>-2.7090315494328189E-3</c:v>
                </c:pt>
                <c:pt idx="8">
                  <c:v>3.321351627397981E-3</c:v>
                </c:pt>
                <c:pt idx="9">
                  <c:v>2.8816632768889038E-3</c:v>
                </c:pt>
                <c:pt idx="10">
                  <c:v>0</c:v>
                </c:pt>
                <c:pt idx="11">
                  <c:v>7.8388905841500177E-3</c:v>
                </c:pt>
                <c:pt idx="12">
                  <c:v>1.6439241933472536E-2</c:v>
                </c:pt>
                <c:pt idx="13">
                  <c:v>8.1191601324116167E-3</c:v>
                </c:pt>
                <c:pt idx="14">
                  <c:v>4.6047750257558959E-3</c:v>
                </c:pt>
                <c:pt idx="15">
                  <c:v>2.8847844558645532E-3</c:v>
                </c:pt>
                <c:pt idx="16">
                  <c:v>-1.1309914226373396E-4</c:v>
                </c:pt>
                <c:pt idx="17">
                  <c:v>2.3717264647372914E-3</c:v>
                </c:pt>
                <c:pt idx="18">
                  <c:v>-2.3110435289395818E-3</c:v>
                </c:pt>
                <c:pt idx="19">
                  <c:v>5.1996413714150442E-3</c:v>
                </c:pt>
                <c:pt idx="20">
                  <c:v>2.146863058877064E-3</c:v>
                </c:pt>
              </c:numCache>
            </c:numRef>
          </c:val>
          <c:smooth val="0"/>
          <c:extLst>
            <c:ext xmlns:c16="http://schemas.microsoft.com/office/drawing/2014/chart" uri="{C3380CC4-5D6E-409C-BE32-E72D297353CC}">
              <c16:uniqueId val="{00000003-C652-4113-9CC6-C4C803373497}"/>
            </c:ext>
          </c:extLst>
        </c:ser>
        <c:dLbls>
          <c:showLegendKey val="0"/>
          <c:showVal val="0"/>
          <c:showCatName val="0"/>
          <c:showSerName val="0"/>
          <c:showPercent val="0"/>
          <c:showBubbleSize val="0"/>
        </c:dLbls>
        <c:smooth val="0"/>
        <c:axId val="615489856"/>
        <c:axId val="615488872"/>
      </c:lineChart>
      <c:catAx>
        <c:axId val="615489856"/>
        <c:scaling>
          <c:orientation val="maxMin"/>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ja-JP" altLang="en-US"/>
                  <a:t>イベントからの日数</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0" spcFirstLastPara="1" vertOverflow="ellipsis" vert="eaVert"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615488872"/>
        <c:crosses val="autoZero"/>
        <c:auto val="1"/>
        <c:lblAlgn val="ctr"/>
        <c:lblOffset val="100"/>
        <c:noMultiLvlLbl val="1"/>
      </c:catAx>
      <c:valAx>
        <c:axId val="615488872"/>
        <c:scaling>
          <c:orientation val="minMax"/>
          <c:max val="0.1"/>
          <c:min val="-0.1"/>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vert="eaVert" wrap="square" anchor="ctr" anchorCtr="1"/>
              <a:lstStyle/>
              <a:p>
                <a:pPr>
                  <a:defRPr sz="1000" b="0" i="0" u="none" strike="noStrike" kern="1200" baseline="0">
                    <a:solidFill>
                      <a:schemeClr val="tx1">
                        <a:lumMod val="65000"/>
                        <a:lumOff val="35000"/>
                      </a:schemeClr>
                    </a:solidFill>
                    <a:latin typeface="+mn-lt"/>
                    <a:ea typeface="+mn-ea"/>
                    <a:cs typeface="+mn-cs"/>
                  </a:defRPr>
                </a:pPr>
                <a:r>
                  <a:rPr lang="ja-JP" altLang="en-US"/>
                  <a:t>超過リターン</a:t>
                </a:r>
              </a:p>
            </c:rich>
          </c:tx>
          <c:overlay val="0"/>
          <c:spPr>
            <a:noFill/>
            <a:ln>
              <a:noFill/>
            </a:ln>
            <a:effectLst/>
          </c:spPr>
          <c:txPr>
            <a:bodyPr rot="0" spcFirstLastPara="1" vertOverflow="ellipsis" vert="eaVert"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615489856"/>
        <c:crosses val="max"/>
        <c:crossBetween val="between"/>
        <c:majorUnit val="2.0000000000000004E-2"/>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rgbClr val="000000">
                    <a:lumMod val="65000"/>
                    <a:lumOff val="35000"/>
                  </a:srgbClr>
                </a:solidFill>
                <a:latin typeface="+mn-lt"/>
                <a:ea typeface="+mn-ea"/>
                <a:cs typeface="+mn-cs"/>
              </a:defRPr>
            </a:pPr>
            <a:r>
              <a:rPr lang="ja-JP" altLang="ja-JP" sz="1800" b="0" i="0" baseline="0">
                <a:effectLst/>
              </a:rPr>
              <a:t>対</a:t>
            </a:r>
            <a:r>
              <a:rPr lang="en-US" altLang="ja-JP" sz="1800" b="0" i="0" baseline="0">
                <a:effectLst/>
              </a:rPr>
              <a:t>TOPIX</a:t>
            </a:r>
            <a:r>
              <a:rPr lang="ja-JP" altLang="ja-JP" sz="1800" b="0" i="0" baseline="0">
                <a:effectLst/>
              </a:rPr>
              <a:t>超過リターン</a:t>
            </a:r>
            <a:r>
              <a:rPr lang="en-US" altLang="ja-JP" sz="1800" b="0" i="0" baseline="0">
                <a:effectLst/>
              </a:rPr>
              <a:t>(2021/8/24)</a:t>
            </a:r>
            <a:endParaRPr lang="ja-JP" altLang="ja-JP">
              <a:effectLst/>
            </a:endParaRPr>
          </a:p>
          <a:p>
            <a:pPr marL="0" marR="0" lvl="0" indent="0" algn="ctr" defTabSz="914400" rtl="0" eaLnBrk="1" fontAlgn="auto" latinLnBrk="0" hangingPunct="1">
              <a:lnSpc>
                <a:spcPct val="100000"/>
              </a:lnSpc>
              <a:spcBef>
                <a:spcPts val="0"/>
              </a:spcBef>
              <a:spcAft>
                <a:spcPts val="0"/>
              </a:spcAft>
              <a:buClrTx/>
              <a:buSzTx/>
              <a:buFontTx/>
              <a:buNone/>
              <a:tabLst/>
              <a:defRPr>
                <a:solidFill>
                  <a:srgbClr val="000000">
                    <a:lumMod val="65000"/>
                    <a:lumOff val="35000"/>
                  </a:srgbClr>
                </a:solidFill>
              </a:defRPr>
            </a:pPr>
            <a:endParaRPr lang="ja-JP" altLang="en-US"/>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rgbClr val="000000">
                  <a:lumMod val="65000"/>
                  <a:lumOff val="35000"/>
                </a:srgbClr>
              </a:solidFill>
              <a:latin typeface="+mn-lt"/>
              <a:ea typeface="+mn-ea"/>
              <a:cs typeface="+mn-cs"/>
            </a:defRPr>
          </a:pPr>
          <a:endParaRPr lang="ja-JP"/>
        </a:p>
      </c:txPr>
    </c:title>
    <c:autoTitleDeleted val="0"/>
    <c:plotArea>
      <c:layout/>
      <c:lineChart>
        <c:grouping val="standard"/>
        <c:varyColors val="0"/>
        <c:ser>
          <c:idx val="0"/>
          <c:order val="0"/>
          <c:tx>
            <c:strRef>
              <c:f>グラフ!$C$131</c:f>
              <c:strCache>
                <c:ptCount val="1"/>
                <c:pt idx="0">
                  <c:v>GP</c:v>
                </c:pt>
              </c:strCache>
            </c:strRef>
          </c:tx>
          <c:spPr>
            <a:ln w="28575" cap="rnd">
              <a:solidFill>
                <a:schemeClr val="accent1"/>
              </a:solidFill>
              <a:round/>
            </a:ln>
            <a:effectLst/>
          </c:spPr>
          <c:marker>
            <c:symbol val="none"/>
          </c:marker>
          <c:cat>
            <c:strRef>
              <c:f>グラフ!$A$132:$A$153</c:f>
              <c:strCache>
                <c:ptCount val="21"/>
                <c:pt idx="0">
                  <c:v>10=2021/9/7</c:v>
                </c:pt>
                <c:pt idx="1">
                  <c:v>9</c:v>
                </c:pt>
                <c:pt idx="2">
                  <c:v>8</c:v>
                </c:pt>
                <c:pt idx="3">
                  <c:v>7</c:v>
                </c:pt>
                <c:pt idx="4">
                  <c:v>6</c:v>
                </c:pt>
                <c:pt idx="5">
                  <c:v>5</c:v>
                </c:pt>
                <c:pt idx="6">
                  <c:v>4</c:v>
                </c:pt>
                <c:pt idx="7">
                  <c:v>3</c:v>
                </c:pt>
                <c:pt idx="8">
                  <c:v>2</c:v>
                </c:pt>
                <c:pt idx="9">
                  <c:v>1</c:v>
                </c:pt>
                <c:pt idx="10">
                  <c:v>0=2021/8/24</c:v>
                </c:pt>
                <c:pt idx="11">
                  <c:v>-1</c:v>
                </c:pt>
                <c:pt idx="12">
                  <c:v>-2</c:v>
                </c:pt>
                <c:pt idx="13">
                  <c:v>-3</c:v>
                </c:pt>
                <c:pt idx="14">
                  <c:v>-4</c:v>
                </c:pt>
                <c:pt idx="15">
                  <c:v>-5</c:v>
                </c:pt>
                <c:pt idx="16">
                  <c:v>-6</c:v>
                </c:pt>
                <c:pt idx="17">
                  <c:v>-7</c:v>
                </c:pt>
                <c:pt idx="18">
                  <c:v>-8</c:v>
                </c:pt>
                <c:pt idx="19">
                  <c:v>-9</c:v>
                </c:pt>
                <c:pt idx="20">
                  <c:v>-10=2021/8/10</c:v>
                </c:pt>
              </c:strCache>
            </c:strRef>
          </c:cat>
          <c:val>
            <c:numRef>
              <c:f>グラフ!$C$132:$C$153</c:f>
              <c:numCache>
                <c:formatCode>0.0%</c:formatCode>
                <c:ptCount val="22"/>
                <c:pt idx="0">
                  <c:v>-2.1183719900849472E-3</c:v>
                </c:pt>
                <c:pt idx="1">
                  <c:v>2.2047658504881634E-3</c:v>
                </c:pt>
                <c:pt idx="2">
                  <c:v>1.9039178664361084E-3</c:v>
                </c:pt>
                <c:pt idx="3">
                  <c:v>2.8409758515982528E-3</c:v>
                </c:pt>
                <c:pt idx="4">
                  <c:v>6.1433515008707373E-3</c:v>
                </c:pt>
                <c:pt idx="5">
                  <c:v>3.0127418976252278E-3</c:v>
                </c:pt>
                <c:pt idx="6">
                  <c:v>-5.1460349906638087E-5</c:v>
                </c:pt>
                <c:pt idx="7">
                  <c:v>8.0609794470340793E-4</c:v>
                </c:pt>
                <c:pt idx="8">
                  <c:v>6.6141899653071462E-3</c:v>
                </c:pt>
                <c:pt idx="9">
                  <c:v>3.1133185067742479E-3</c:v>
                </c:pt>
                <c:pt idx="10">
                  <c:v>0</c:v>
                </c:pt>
                <c:pt idx="11">
                  <c:v>-2.8812101473932139E-3</c:v>
                </c:pt>
                <c:pt idx="12">
                  <c:v>-1.7262609687509964E-3</c:v>
                </c:pt>
                <c:pt idx="13">
                  <c:v>1.265861821189977E-3</c:v>
                </c:pt>
                <c:pt idx="14">
                  <c:v>-1.1494794574270053E-3</c:v>
                </c:pt>
                <c:pt idx="15">
                  <c:v>-5.0180603982236168E-3</c:v>
                </c:pt>
                <c:pt idx="16">
                  <c:v>5.1282639142747471E-4</c:v>
                </c:pt>
                <c:pt idx="17">
                  <c:v>2.2860830953554435E-3</c:v>
                </c:pt>
                <c:pt idx="18">
                  <c:v>2.1616566329157039E-3</c:v>
                </c:pt>
                <c:pt idx="19">
                  <c:v>9.4379215149780205E-3</c:v>
                </c:pt>
                <c:pt idx="20">
                  <c:v>4.4865776579021133E-3</c:v>
                </c:pt>
              </c:numCache>
            </c:numRef>
          </c:val>
          <c:smooth val="0"/>
          <c:extLst>
            <c:ext xmlns:c16="http://schemas.microsoft.com/office/drawing/2014/chart" uri="{C3380CC4-5D6E-409C-BE32-E72D297353CC}">
              <c16:uniqueId val="{00000000-2CC1-4D06-BAFE-74564141013D}"/>
            </c:ext>
          </c:extLst>
        </c:ser>
        <c:ser>
          <c:idx val="1"/>
          <c:order val="1"/>
          <c:tx>
            <c:strRef>
              <c:f>グラフ!$D$131</c:f>
              <c:strCache>
                <c:ptCount val="1"/>
                <c:pt idx="0">
                  <c:v>OP</c:v>
                </c:pt>
              </c:strCache>
            </c:strRef>
          </c:tx>
          <c:spPr>
            <a:ln w="28575" cap="rnd">
              <a:solidFill>
                <a:schemeClr val="accent2"/>
              </a:solidFill>
              <a:round/>
            </a:ln>
            <a:effectLst/>
          </c:spPr>
          <c:marker>
            <c:symbol val="none"/>
          </c:marker>
          <c:cat>
            <c:strRef>
              <c:f>グラフ!$A$132:$A$153</c:f>
              <c:strCache>
                <c:ptCount val="21"/>
                <c:pt idx="0">
                  <c:v>10=2021/9/7</c:v>
                </c:pt>
                <c:pt idx="1">
                  <c:v>9</c:v>
                </c:pt>
                <c:pt idx="2">
                  <c:v>8</c:v>
                </c:pt>
                <c:pt idx="3">
                  <c:v>7</c:v>
                </c:pt>
                <c:pt idx="4">
                  <c:v>6</c:v>
                </c:pt>
                <c:pt idx="5">
                  <c:v>5</c:v>
                </c:pt>
                <c:pt idx="6">
                  <c:v>4</c:v>
                </c:pt>
                <c:pt idx="7">
                  <c:v>3</c:v>
                </c:pt>
                <c:pt idx="8">
                  <c:v>2</c:v>
                </c:pt>
                <c:pt idx="9">
                  <c:v>1</c:v>
                </c:pt>
                <c:pt idx="10">
                  <c:v>0=2021/8/24</c:v>
                </c:pt>
                <c:pt idx="11">
                  <c:v>-1</c:v>
                </c:pt>
                <c:pt idx="12">
                  <c:v>-2</c:v>
                </c:pt>
                <c:pt idx="13">
                  <c:v>-3</c:v>
                </c:pt>
                <c:pt idx="14">
                  <c:v>-4</c:v>
                </c:pt>
                <c:pt idx="15">
                  <c:v>-5</c:v>
                </c:pt>
                <c:pt idx="16">
                  <c:v>-6</c:v>
                </c:pt>
                <c:pt idx="17">
                  <c:v>-7</c:v>
                </c:pt>
                <c:pt idx="18">
                  <c:v>-8</c:v>
                </c:pt>
                <c:pt idx="19">
                  <c:v>-9</c:v>
                </c:pt>
                <c:pt idx="20">
                  <c:v>-10=2021/8/10</c:v>
                </c:pt>
              </c:strCache>
            </c:strRef>
          </c:cat>
          <c:val>
            <c:numRef>
              <c:f>グラフ!$D$132:$D$153</c:f>
              <c:numCache>
                <c:formatCode>0.0%</c:formatCode>
                <c:ptCount val="22"/>
                <c:pt idx="0">
                  <c:v>-4.4753214765768129E-2</c:v>
                </c:pt>
                <c:pt idx="1">
                  <c:v>-4.9799722471639572E-2</c:v>
                </c:pt>
                <c:pt idx="2">
                  <c:v>-5.3233159692656039E-2</c:v>
                </c:pt>
                <c:pt idx="3">
                  <c:v>-2.2103587092899737E-2</c:v>
                </c:pt>
                <c:pt idx="4">
                  <c:v>-3.2711719143120321E-2</c:v>
                </c:pt>
                <c:pt idx="5">
                  <c:v>-3.1284353492994493E-2</c:v>
                </c:pt>
                <c:pt idx="6">
                  <c:v>-2.9905915354529813E-2</c:v>
                </c:pt>
                <c:pt idx="7">
                  <c:v>-2.0561547932732373E-2</c:v>
                </c:pt>
                <c:pt idx="8">
                  <c:v>-6.5112213987852594E-3</c:v>
                </c:pt>
                <c:pt idx="9">
                  <c:v>-8.6275172980010764E-4</c:v>
                </c:pt>
                <c:pt idx="10">
                  <c:v>0</c:v>
                </c:pt>
                <c:pt idx="11">
                  <c:v>-3.1012576389872794E-3</c:v>
                </c:pt>
                <c:pt idx="12">
                  <c:v>-3.0593375624229399E-3</c:v>
                </c:pt>
                <c:pt idx="13">
                  <c:v>3.2618827405676014E-3</c:v>
                </c:pt>
                <c:pt idx="14">
                  <c:v>-2.1593385443998952E-3</c:v>
                </c:pt>
                <c:pt idx="15">
                  <c:v>-1.1819555285273505E-3</c:v>
                </c:pt>
                <c:pt idx="16">
                  <c:v>-8.9033544394244678E-3</c:v>
                </c:pt>
                <c:pt idx="17">
                  <c:v>-1.6691205661346173E-2</c:v>
                </c:pt>
                <c:pt idx="18">
                  <c:v>-2.3194543530475106E-2</c:v>
                </c:pt>
                <c:pt idx="19">
                  <c:v>-2.4088934089298422E-2</c:v>
                </c:pt>
                <c:pt idx="20">
                  <c:v>-1.85418386932579E-2</c:v>
                </c:pt>
              </c:numCache>
            </c:numRef>
          </c:val>
          <c:smooth val="0"/>
          <c:extLst>
            <c:ext xmlns:c16="http://schemas.microsoft.com/office/drawing/2014/chart" uri="{C3380CC4-5D6E-409C-BE32-E72D297353CC}">
              <c16:uniqueId val="{00000001-2CC1-4D06-BAFE-74564141013D}"/>
            </c:ext>
          </c:extLst>
        </c:ser>
        <c:ser>
          <c:idx val="2"/>
          <c:order val="2"/>
          <c:tx>
            <c:strRef>
              <c:f>グラフ!$E$131</c:f>
              <c:strCache>
                <c:ptCount val="1"/>
                <c:pt idx="0">
                  <c:v>OS</c:v>
                </c:pt>
              </c:strCache>
            </c:strRef>
          </c:tx>
          <c:spPr>
            <a:ln w="28575" cap="rnd">
              <a:solidFill>
                <a:schemeClr val="accent3"/>
              </a:solidFill>
              <a:round/>
            </a:ln>
            <a:effectLst/>
          </c:spPr>
          <c:marker>
            <c:symbol val="none"/>
          </c:marker>
          <c:cat>
            <c:strRef>
              <c:f>グラフ!$A$132:$A$153</c:f>
              <c:strCache>
                <c:ptCount val="21"/>
                <c:pt idx="0">
                  <c:v>10=2021/9/7</c:v>
                </c:pt>
                <c:pt idx="1">
                  <c:v>9</c:v>
                </c:pt>
                <c:pt idx="2">
                  <c:v>8</c:v>
                </c:pt>
                <c:pt idx="3">
                  <c:v>7</c:v>
                </c:pt>
                <c:pt idx="4">
                  <c:v>6</c:v>
                </c:pt>
                <c:pt idx="5">
                  <c:v>5</c:v>
                </c:pt>
                <c:pt idx="6">
                  <c:v>4</c:v>
                </c:pt>
                <c:pt idx="7">
                  <c:v>3</c:v>
                </c:pt>
                <c:pt idx="8">
                  <c:v>2</c:v>
                </c:pt>
                <c:pt idx="9">
                  <c:v>1</c:v>
                </c:pt>
                <c:pt idx="10">
                  <c:v>0=2021/8/24</c:v>
                </c:pt>
                <c:pt idx="11">
                  <c:v>-1</c:v>
                </c:pt>
                <c:pt idx="12">
                  <c:v>-2</c:v>
                </c:pt>
                <c:pt idx="13">
                  <c:v>-3</c:v>
                </c:pt>
                <c:pt idx="14">
                  <c:v>-4</c:v>
                </c:pt>
                <c:pt idx="15">
                  <c:v>-5</c:v>
                </c:pt>
                <c:pt idx="16">
                  <c:v>-6</c:v>
                </c:pt>
                <c:pt idx="17">
                  <c:v>-7</c:v>
                </c:pt>
                <c:pt idx="18">
                  <c:v>-8</c:v>
                </c:pt>
                <c:pt idx="19">
                  <c:v>-9</c:v>
                </c:pt>
                <c:pt idx="20">
                  <c:v>-10=2021/8/10</c:v>
                </c:pt>
              </c:strCache>
            </c:strRef>
          </c:cat>
          <c:val>
            <c:numRef>
              <c:f>グラフ!$E$132:$E$153</c:f>
              <c:numCache>
                <c:formatCode>0.0%</c:formatCode>
                <c:ptCount val="22"/>
                <c:pt idx="0">
                  <c:v>-5.7718328060153035E-2</c:v>
                </c:pt>
                <c:pt idx="1">
                  <c:v>-5.0512311436565642E-2</c:v>
                </c:pt>
                <c:pt idx="2">
                  <c:v>-5.0273135497554765E-2</c:v>
                </c:pt>
                <c:pt idx="3">
                  <c:v>-4.5756282009220314E-2</c:v>
                </c:pt>
                <c:pt idx="4">
                  <c:v>-3.1995637596198057E-2</c:v>
                </c:pt>
                <c:pt idx="5">
                  <c:v>-2.6318449139989687E-2</c:v>
                </c:pt>
                <c:pt idx="6">
                  <c:v>-3.4400975753270523E-2</c:v>
                </c:pt>
                <c:pt idx="7">
                  <c:v>-1.452196804510968E-2</c:v>
                </c:pt>
                <c:pt idx="8">
                  <c:v>-6.2497164412011474E-3</c:v>
                </c:pt>
                <c:pt idx="9">
                  <c:v>-2.8414229801009636E-3</c:v>
                </c:pt>
                <c:pt idx="10">
                  <c:v>0</c:v>
                </c:pt>
                <c:pt idx="11">
                  <c:v>1.2359738878279201E-2</c:v>
                </c:pt>
                <c:pt idx="12">
                  <c:v>2.0730403364778265E-2</c:v>
                </c:pt>
                <c:pt idx="13">
                  <c:v>1.2793194506391829E-2</c:v>
                </c:pt>
                <c:pt idx="14">
                  <c:v>1.7301802895704467E-2</c:v>
                </c:pt>
                <c:pt idx="15">
                  <c:v>1.8118396943760513E-2</c:v>
                </c:pt>
                <c:pt idx="16">
                  <c:v>1.044368136089744E-2</c:v>
                </c:pt>
                <c:pt idx="17">
                  <c:v>1.5910255489989259E-2</c:v>
                </c:pt>
                <c:pt idx="18">
                  <c:v>1.5025917850063852E-2</c:v>
                </c:pt>
                <c:pt idx="19">
                  <c:v>1.3256770356713854E-2</c:v>
                </c:pt>
                <c:pt idx="20">
                  <c:v>4.0562637299582927E-3</c:v>
                </c:pt>
              </c:numCache>
            </c:numRef>
          </c:val>
          <c:smooth val="0"/>
          <c:extLst>
            <c:ext xmlns:c16="http://schemas.microsoft.com/office/drawing/2014/chart" uri="{C3380CC4-5D6E-409C-BE32-E72D297353CC}">
              <c16:uniqueId val="{00000002-2CC1-4D06-BAFE-74564141013D}"/>
            </c:ext>
          </c:extLst>
        </c:ser>
        <c:ser>
          <c:idx val="3"/>
          <c:order val="3"/>
          <c:tx>
            <c:strRef>
              <c:f>グラフ!$F$131</c:f>
              <c:strCache>
                <c:ptCount val="1"/>
                <c:pt idx="0">
                  <c:v>全体</c:v>
                </c:pt>
              </c:strCache>
            </c:strRef>
          </c:tx>
          <c:spPr>
            <a:ln w="28575" cap="rnd">
              <a:solidFill>
                <a:schemeClr val="accent4"/>
              </a:solidFill>
              <a:round/>
            </a:ln>
            <a:effectLst/>
          </c:spPr>
          <c:marker>
            <c:symbol val="none"/>
          </c:marker>
          <c:cat>
            <c:strRef>
              <c:f>グラフ!$A$132:$A$153</c:f>
              <c:strCache>
                <c:ptCount val="21"/>
                <c:pt idx="0">
                  <c:v>10=2021/9/7</c:v>
                </c:pt>
                <c:pt idx="1">
                  <c:v>9</c:v>
                </c:pt>
                <c:pt idx="2">
                  <c:v>8</c:v>
                </c:pt>
                <c:pt idx="3">
                  <c:v>7</c:v>
                </c:pt>
                <c:pt idx="4">
                  <c:v>6</c:v>
                </c:pt>
                <c:pt idx="5">
                  <c:v>5</c:v>
                </c:pt>
                <c:pt idx="6">
                  <c:v>4</c:v>
                </c:pt>
                <c:pt idx="7">
                  <c:v>3</c:v>
                </c:pt>
                <c:pt idx="8">
                  <c:v>2</c:v>
                </c:pt>
                <c:pt idx="9">
                  <c:v>1</c:v>
                </c:pt>
                <c:pt idx="10">
                  <c:v>0=2021/8/24</c:v>
                </c:pt>
                <c:pt idx="11">
                  <c:v>-1</c:v>
                </c:pt>
                <c:pt idx="12">
                  <c:v>-2</c:v>
                </c:pt>
                <c:pt idx="13">
                  <c:v>-3</c:v>
                </c:pt>
                <c:pt idx="14">
                  <c:v>-4</c:v>
                </c:pt>
                <c:pt idx="15">
                  <c:v>-5</c:v>
                </c:pt>
                <c:pt idx="16">
                  <c:v>-6</c:v>
                </c:pt>
                <c:pt idx="17">
                  <c:v>-7</c:v>
                </c:pt>
                <c:pt idx="18">
                  <c:v>-8</c:v>
                </c:pt>
                <c:pt idx="19">
                  <c:v>-9</c:v>
                </c:pt>
                <c:pt idx="20">
                  <c:v>-10=2021/8/10</c:v>
                </c:pt>
              </c:strCache>
            </c:strRef>
          </c:cat>
          <c:val>
            <c:numRef>
              <c:f>グラフ!$F$132:$F$153</c:f>
              <c:numCache>
                <c:formatCode>0.0%</c:formatCode>
                <c:ptCount val="22"/>
                <c:pt idx="0">
                  <c:v>-2.3313539630329932E-3</c:v>
                </c:pt>
                <c:pt idx="1">
                  <c:v>1.9465892634195851E-3</c:v>
                </c:pt>
                <c:pt idx="2">
                  <c:v>1.6324979344791036E-3</c:v>
                </c:pt>
                <c:pt idx="3">
                  <c:v>2.7189065728871822E-3</c:v>
                </c:pt>
                <c:pt idx="4">
                  <c:v>5.9572227554541383E-3</c:v>
                </c:pt>
                <c:pt idx="5">
                  <c:v>2.848549324379078E-3</c:v>
                </c:pt>
                <c:pt idx="6">
                  <c:v>-1.9463901760250358E-4</c:v>
                </c:pt>
                <c:pt idx="7">
                  <c:v>7.0495939956933054E-4</c:v>
                </c:pt>
                <c:pt idx="8">
                  <c:v>6.550139945529429E-3</c:v>
                </c:pt>
                <c:pt idx="9">
                  <c:v>3.0946736632532406E-3</c:v>
                </c:pt>
                <c:pt idx="10">
                  <c:v>0</c:v>
                </c:pt>
                <c:pt idx="11">
                  <c:v>-2.8796807679063907E-3</c:v>
                </c:pt>
                <c:pt idx="12">
                  <c:v>-1.7316989247039853E-3</c:v>
                </c:pt>
                <c:pt idx="13">
                  <c:v>1.2755425480987827E-3</c:v>
                </c:pt>
                <c:pt idx="14">
                  <c:v>-1.1506125919999782E-3</c:v>
                </c:pt>
                <c:pt idx="15">
                  <c:v>-4.991164476979313E-3</c:v>
                </c:pt>
                <c:pt idx="16">
                  <c:v>4.7739694213142642E-4</c:v>
                </c:pt>
                <c:pt idx="17">
                  <c:v>2.2166810863194324E-3</c:v>
                </c:pt>
                <c:pt idx="18">
                  <c:v>2.0641894157649998E-3</c:v>
                </c:pt>
                <c:pt idx="19">
                  <c:v>9.305738119617768E-3</c:v>
                </c:pt>
                <c:pt idx="20">
                  <c:v>4.3877482936931639E-3</c:v>
                </c:pt>
              </c:numCache>
            </c:numRef>
          </c:val>
          <c:smooth val="0"/>
          <c:extLst>
            <c:ext xmlns:c16="http://schemas.microsoft.com/office/drawing/2014/chart" uri="{C3380CC4-5D6E-409C-BE32-E72D297353CC}">
              <c16:uniqueId val="{00000003-2CC1-4D06-BAFE-74564141013D}"/>
            </c:ext>
          </c:extLst>
        </c:ser>
        <c:dLbls>
          <c:showLegendKey val="0"/>
          <c:showVal val="0"/>
          <c:showCatName val="0"/>
          <c:showSerName val="0"/>
          <c:showPercent val="0"/>
          <c:showBubbleSize val="0"/>
        </c:dLbls>
        <c:smooth val="0"/>
        <c:axId val="586008280"/>
        <c:axId val="586008608"/>
      </c:lineChart>
      <c:catAx>
        <c:axId val="586008280"/>
        <c:scaling>
          <c:orientation val="maxMin"/>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ja-JP" altLang="en-US"/>
                  <a:t>イベントからの日数</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0" spcFirstLastPara="1" vertOverflow="ellipsis" vert="eaVert"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86008608"/>
        <c:crosses val="autoZero"/>
        <c:auto val="1"/>
        <c:lblAlgn val="ctr"/>
        <c:lblOffset val="100"/>
        <c:noMultiLvlLbl val="1"/>
      </c:catAx>
      <c:valAx>
        <c:axId val="586008608"/>
        <c:scaling>
          <c:orientation val="minMax"/>
          <c:max val="0.1"/>
          <c:min val="-0.1"/>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vert="eaVert" wrap="square" anchor="ctr" anchorCtr="1"/>
              <a:lstStyle/>
              <a:p>
                <a:pPr>
                  <a:defRPr sz="1000" b="0" i="0" u="none" strike="noStrike" kern="1200" baseline="0">
                    <a:solidFill>
                      <a:schemeClr val="tx1">
                        <a:lumMod val="65000"/>
                        <a:lumOff val="35000"/>
                      </a:schemeClr>
                    </a:solidFill>
                    <a:latin typeface="+mn-lt"/>
                    <a:ea typeface="+mn-ea"/>
                    <a:cs typeface="+mn-cs"/>
                  </a:defRPr>
                </a:pPr>
                <a:r>
                  <a:rPr lang="ja-JP" altLang="en-US"/>
                  <a:t>超過リターン</a:t>
                </a:r>
              </a:p>
            </c:rich>
          </c:tx>
          <c:overlay val="0"/>
          <c:spPr>
            <a:noFill/>
            <a:ln>
              <a:noFill/>
            </a:ln>
            <a:effectLst/>
          </c:spPr>
          <c:txPr>
            <a:bodyPr rot="0" spcFirstLastPara="1" vertOverflow="ellipsis" vert="eaVert"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86008280"/>
        <c:crosses val="max"/>
        <c:crossBetween val="between"/>
        <c:majorUnit val="2.0000000000000004E-2"/>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A7A523-8622-439E-A7C1-FBDC9A365E2F}"/>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CD719B82-FE34-42B2-84B9-6956ACC116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0EEB7B4-605D-414F-BB9C-49F8CE9ECAE3}"/>
              </a:ext>
            </a:extLst>
          </p:cNvPr>
          <p:cNvSpPr>
            <a:spLocks noGrp="1"/>
          </p:cNvSpPr>
          <p:nvPr>
            <p:ph type="dt" sz="half" idx="10"/>
          </p:nvPr>
        </p:nvSpPr>
        <p:spPr/>
        <p:txBody>
          <a:bodyPr/>
          <a:lstStyle/>
          <a:p>
            <a:fld id="{D71B9C2C-626E-4E05-9146-63C79AD2A52E}" type="datetimeFigureOut">
              <a:rPr kumimoji="1" lang="ja-JP" altLang="en-US" smtClean="0"/>
              <a:t>2022/1/21</a:t>
            </a:fld>
            <a:endParaRPr kumimoji="1" lang="ja-JP" altLang="en-US"/>
          </a:p>
        </p:txBody>
      </p:sp>
      <p:sp>
        <p:nvSpPr>
          <p:cNvPr id="5" name="フッター プレースホルダー 4">
            <a:extLst>
              <a:ext uri="{FF2B5EF4-FFF2-40B4-BE49-F238E27FC236}">
                <a16:creationId xmlns:a16="http://schemas.microsoft.com/office/drawing/2014/main" id="{ECB7CC0C-6E2B-466C-ADEA-108FE5CC020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125FA9A-EDD1-4547-AB32-EDD4730F2682}"/>
              </a:ext>
            </a:extLst>
          </p:cNvPr>
          <p:cNvSpPr>
            <a:spLocks noGrp="1"/>
          </p:cNvSpPr>
          <p:nvPr>
            <p:ph type="sldNum" sz="quarter" idx="12"/>
          </p:nvPr>
        </p:nvSpPr>
        <p:spPr/>
        <p:txBody>
          <a:bodyPr/>
          <a:lstStyle/>
          <a:p>
            <a:fld id="{E08D8505-C3C1-4428-AFD4-7E0C4F416FBC}" type="slidenum">
              <a:rPr kumimoji="1" lang="ja-JP" altLang="en-US" smtClean="0"/>
              <a:t>‹#›</a:t>
            </a:fld>
            <a:endParaRPr kumimoji="1" lang="ja-JP" altLang="en-US"/>
          </a:p>
        </p:txBody>
      </p:sp>
    </p:spTree>
    <p:extLst>
      <p:ext uri="{BB962C8B-B14F-4D97-AF65-F5344CB8AC3E}">
        <p14:creationId xmlns:p14="http://schemas.microsoft.com/office/powerpoint/2010/main" val="4237413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EC54FF-EFF1-4600-9FC7-332DD20154F2}"/>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4BB8376-D5F1-453D-A3F2-BEBC559216B5}"/>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CEA1824-7D14-415D-A9CA-3867CA6981C6}"/>
              </a:ext>
            </a:extLst>
          </p:cNvPr>
          <p:cNvSpPr>
            <a:spLocks noGrp="1"/>
          </p:cNvSpPr>
          <p:nvPr>
            <p:ph type="dt" sz="half" idx="10"/>
          </p:nvPr>
        </p:nvSpPr>
        <p:spPr/>
        <p:txBody>
          <a:bodyPr/>
          <a:lstStyle/>
          <a:p>
            <a:fld id="{D71B9C2C-626E-4E05-9146-63C79AD2A52E}" type="datetimeFigureOut">
              <a:rPr kumimoji="1" lang="ja-JP" altLang="en-US" smtClean="0"/>
              <a:t>2022/1/21</a:t>
            </a:fld>
            <a:endParaRPr kumimoji="1" lang="ja-JP" altLang="en-US"/>
          </a:p>
        </p:txBody>
      </p:sp>
      <p:sp>
        <p:nvSpPr>
          <p:cNvPr id="5" name="フッター プレースホルダー 4">
            <a:extLst>
              <a:ext uri="{FF2B5EF4-FFF2-40B4-BE49-F238E27FC236}">
                <a16:creationId xmlns:a16="http://schemas.microsoft.com/office/drawing/2014/main" id="{8D96134E-8DC7-45AE-91A7-4358F71FF93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24B4632-CBCC-4909-8C96-DB03D3E30668}"/>
              </a:ext>
            </a:extLst>
          </p:cNvPr>
          <p:cNvSpPr>
            <a:spLocks noGrp="1"/>
          </p:cNvSpPr>
          <p:nvPr>
            <p:ph type="sldNum" sz="quarter" idx="12"/>
          </p:nvPr>
        </p:nvSpPr>
        <p:spPr/>
        <p:txBody>
          <a:bodyPr/>
          <a:lstStyle/>
          <a:p>
            <a:fld id="{E08D8505-C3C1-4428-AFD4-7E0C4F416FBC}" type="slidenum">
              <a:rPr kumimoji="1" lang="ja-JP" altLang="en-US" smtClean="0"/>
              <a:t>‹#›</a:t>
            </a:fld>
            <a:endParaRPr kumimoji="1" lang="ja-JP" altLang="en-US"/>
          </a:p>
        </p:txBody>
      </p:sp>
    </p:spTree>
    <p:extLst>
      <p:ext uri="{BB962C8B-B14F-4D97-AF65-F5344CB8AC3E}">
        <p14:creationId xmlns:p14="http://schemas.microsoft.com/office/powerpoint/2010/main" val="1537002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D092D243-4455-4468-A75C-866FCFA12AF3}"/>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8BB1978-AA09-4FD4-98AF-04841B18DB5A}"/>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3629EF2-9956-4D9F-9AEB-185C449B6F52}"/>
              </a:ext>
            </a:extLst>
          </p:cNvPr>
          <p:cNvSpPr>
            <a:spLocks noGrp="1"/>
          </p:cNvSpPr>
          <p:nvPr>
            <p:ph type="dt" sz="half" idx="10"/>
          </p:nvPr>
        </p:nvSpPr>
        <p:spPr/>
        <p:txBody>
          <a:bodyPr/>
          <a:lstStyle/>
          <a:p>
            <a:fld id="{D71B9C2C-626E-4E05-9146-63C79AD2A52E}" type="datetimeFigureOut">
              <a:rPr kumimoji="1" lang="ja-JP" altLang="en-US" smtClean="0"/>
              <a:t>2022/1/21</a:t>
            </a:fld>
            <a:endParaRPr kumimoji="1" lang="ja-JP" altLang="en-US"/>
          </a:p>
        </p:txBody>
      </p:sp>
      <p:sp>
        <p:nvSpPr>
          <p:cNvPr id="5" name="フッター プレースホルダー 4">
            <a:extLst>
              <a:ext uri="{FF2B5EF4-FFF2-40B4-BE49-F238E27FC236}">
                <a16:creationId xmlns:a16="http://schemas.microsoft.com/office/drawing/2014/main" id="{F1E46A82-B8BD-420A-AB9B-7BC1DE58A17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646F8F8-2A21-40C3-994C-A032D3F0857E}"/>
              </a:ext>
            </a:extLst>
          </p:cNvPr>
          <p:cNvSpPr>
            <a:spLocks noGrp="1"/>
          </p:cNvSpPr>
          <p:nvPr>
            <p:ph type="sldNum" sz="quarter" idx="12"/>
          </p:nvPr>
        </p:nvSpPr>
        <p:spPr/>
        <p:txBody>
          <a:bodyPr/>
          <a:lstStyle/>
          <a:p>
            <a:fld id="{E08D8505-C3C1-4428-AFD4-7E0C4F416FBC}" type="slidenum">
              <a:rPr kumimoji="1" lang="ja-JP" altLang="en-US" smtClean="0"/>
              <a:t>‹#›</a:t>
            </a:fld>
            <a:endParaRPr kumimoji="1" lang="ja-JP" altLang="en-US"/>
          </a:p>
        </p:txBody>
      </p:sp>
    </p:spTree>
    <p:extLst>
      <p:ext uri="{BB962C8B-B14F-4D97-AF65-F5344CB8AC3E}">
        <p14:creationId xmlns:p14="http://schemas.microsoft.com/office/powerpoint/2010/main" val="1906261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1F9C70C-EAAA-4C36-B05B-7EC3F04F8D3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126B81B-12C8-4DBA-8464-47A41EB559A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4B58F99-5A5D-4F74-BE5E-397E2175AA6C}"/>
              </a:ext>
            </a:extLst>
          </p:cNvPr>
          <p:cNvSpPr>
            <a:spLocks noGrp="1"/>
          </p:cNvSpPr>
          <p:nvPr>
            <p:ph type="dt" sz="half" idx="10"/>
          </p:nvPr>
        </p:nvSpPr>
        <p:spPr/>
        <p:txBody>
          <a:bodyPr/>
          <a:lstStyle/>
          <a:p>
            <a:fld id="{D71B9C2C-626E-4E05-9146-63C79AD2A52E}" type="datetimeFigureOut">
              <a:rPr kumimoji="1" lang="ja-JP" altLang="en-US" smtClean="0"/>
              <a:t>2022/1/21</a:t>
            </a:fld>
            <a:endParaRPr kumimoji="1" lang="ja-JP" altLang="en-US"/>
          </a:p>
        </p:txBody>
      </p:sp>
      <p:sp>
        <p:nvSpPr>
          <p:cNvPr id="5" name="フッター プレースホルダー 4">
            <a:extLst>
              <a:ext uri="{FF2B5EF4-FFF2-40B4-BE49-F238E27FC236}">
                <a16:creationId xmlns:a16="http://schemas.microsoft.com/office/drawing/2014/main" id="{C1CCFE83-EE47-4879-A023-D61BD413F68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6E9450B-E099-41C2-B5E2-6BD77EDE898D}"/>
              </a:ext>
            </a:extLst>
          </p:cNvPr>
          <p:cNvSpPr>
            <a:spLocks noGrp="1"/>
          </p:cNvSpPr>
          <p:nvPr>
            <p:ph type="sldNum" sz="quarter" idx="12"/>
          </p:nvPr>
        </p:nvSpPr>
        <p:spPr/>
        <p:txBody>
          <a:bodyPr/>
          <a:lstStyle/>
          <a:p>
            <a:fld id="{E08D8505-C3C1-4428-AFD4-7E0C4F416FBC}" type="slidenum">
              <a:rPr kumimoji="1" lang="ja-JP" altLang="en-US" smtClean="0"/>
              <a:t>‹#›</a:t>
            </a:fld>
            <a:endParaRPr kumimoji="1" lang="ja-JP" altLang="en-US"/>
          </a:p>
        </p:txBody>
      </p:sp>
    </p:spTree>
    <p:extLst>
      <p:ext uri="{BB962C8B-B14F-4D97-AF65-F5344CB8AC3E}">
        <p14:creationId xmlns:p14="http://schemas.microsoft.com/office/powerpoint/2010/main" val="1431648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7F5FA5E-8AC9-4A1A-BBC0-394754830260}"/>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7479CEC-0FD9-416A-ABA2-57AE749E070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D02048F4-092F-4AC9-8D81-9695B9BED874}"/>
              </a:ext>
            </a:extLst>
          </p:cNvPr>
          <p:cNvSpPr>
            <a:spLocks noGrp="1"/>
          </p:cNvSpPr>
          <p:nvPr>
            <p:ph type="dt" sz="half" idx="10"/>
          </p:nvPr>
        </p:nvSpPr>
        <p:spPr/>
        <p:txBody>
          <a:bodyPr/>
          <a:lstStyle/>
          <a:p>
            <a:fld id="{D71B9C2C-626E-4E05-9146-63C79AD2A52E}" type="datetimeFigureOut">
              <a:rPr kumimoji="1" lang="ja-JP" altLang="en-US" smtClean="0"/>
              <a:t>2022/1/21</a:t>
            </a:fld>
            <a:endParaRPr kumimoji="1" lang="ja-JP" altLang="en-US"/>
          </a:p>
        </p:txBody>
      </p:sp>
      <p:sp>
        <p:nvSpPr>
          <p:cNvPr id="5" name="フッター プレースホルダー 4">
            <a:extLst>
              <a:ext uri="{FF2B5EF4-FFF2-40B4-BE49-F238E27FC236}">
                <a16:creationId xmlns:a16="http://schemas.microsoft.com/office/drawing/2014/main" id="{E47EEBB4-C4AE-4BD1-BB8D-6591F6CA539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2513B70-D65D-4D31-95E0-8B359CE289E0}"/>
              </a:ext>
            </a:extLst>
          </p:cNvPr>
          <p:cNvSpPr>
            <a:spLocks noGrp="1"/>
          </p:cNvSpPr>
          <p:nvPr>
            <p:ph type="sldNum" sz="quarter" idx="12"/>
          </p:nvPr>
        </p:nvSpPr>
        <p:spPr/>
        <p:txBody>
          <a:bodyPr/>
          <a:lstStyle/>
          <a:p>
            <a:fld id="{E08D8505-C3C1-4428-AFD4-7E0C4F416FBC}" type="slidenum">
              <a:rPr kumimoji="1" lang="ja-JP" altLang="en-US" smtClean="0"/>
              <a:t>‹#›</a:t>
            </a:fld>
            <a:endParaRPr kumimoji="1" lang="ja-JP" altLang="en-US"/>
          </a:p>
        </p:txBody>
      </p:sp>
    </p:spTree>
    <p:extLst>
      <p:ext uri="{BB962C8B-B14F-4D97-AF65-F5344CB8AC3E}">
        <p14:creationId xmlns:p14="http://schemas.microsoft.com/office/powerpoint/2010/main" val="3379585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8D0403-190E-4575-A043-E1B6CF96755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075C9FB-0E5E-425D-B6C8-C9A5F7CEBEFC}"/>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4E9762FD-2F7C-43D3-A3D3-1522C61E33E2}"/>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AB3F2FE-6C78-4EE7-8BA2-3E287561DE03}"/>
              </a:ext>
            </a:extLst>
          </p:cNvPr>
          <p:cNvSpPr>
            <a:spLocks noGrp="1"/>
          </p:cNvSpPr>
          <p:nvPr>
            <p:ph type="dt" sz="half" idx="10"/>
          </p:nvPr>
        </p:nvSpPr>
        <p:spPr/>
        <p:txBody>
          <a:bodyPr/>
          <a:lstStyle/>
          <a:p>
            <a:fld id="{D71B9C2C-626E-4E05-9146-63C79AD2A52E}" type="datetimeFigureOut">
              <a:rPr kumimoji="1" lang="ja-JP" altLang="en-US" smtClean="0"/>
              <a:t>2022/1/21</a:t>
            </a:fld>
            <a:endParaRPr kumimoji="1" lang="ja-JP" altLang="en-US"/>
          </a:p>
        </p:txBody>
      </p:sp>
      <p:sp>
        <p:nvSpPr>
          <p:cNvPr id="6" name="フッター プレースホルダー 5">
            <a:extLst>
              <a:ext uri="{FF2B5EF4-FFF2-40B4-BE49-F238E27FC236}">
                <a16:creationId xmlns:a16="http://schemas.microsoft.com/office/drawing/2014/main" id="{A2D3438C-CEA8-4695-8AF3-004EA6C023C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9CC045E-ABEE-44D6-A1B0-7D2E1E2F93AD}"/>
              </a:ext>
            </a:extLst>
          </p:cNvPr>
          <p:cNvSpPr>
            <a:spLocks noGrp="1"/>
          </p:cNvSpPr>
          <p:nvPr>
            <p:ph type="sldNum" sz="quarter" idx="12"/>
          </p:nvPr>
        </p:nvSpPr>
        <p:spPr/>
        <p:txBody>
          <a:bodyPr/>
          <a:lstStyle/>
          <a:p>
            <a:fld id="{E08D8505-C3C1-4428-AFD4-7E0C4F416FBC}" type="slidenum">
              <a:rPr kumimoji="1" lang="ja-JP" altLang="en-US" smtClean="0"/>
              <a:t>‹#›</a:t>
            </a:fld>
            <a:endParaRPr kumimoji="1" lang="ja-JP" altLang="en-US"/>
          </a:p>
        </p:txBody>
      </p:sp>
    </p:spTree>
    <p:extLst>
      <p:ext uri="{BB962C8B-B14F-4D97-AF65-F5344CB8AC3E}">
        <p14:creationId xmlns:p14="http://schemas.microsoft.com/office/powerpoint/2010/main" val="225674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F62AA3-B62E-4CB4-8892-92C665131171}"/>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708AEDA-E33D-4D7F-B43D-E033204E61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8A9C478E-CCC2-451B-92C6-EACC3B4C1A65}"/>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4E8DB1B9-9B61-4D49-830C-5E73AF16F58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E3A4AE2F-E893-4144-A8EA-276AD0DF0CA9}"/>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4E9E61F2-8F6B-4065-9B62-C5A3D71E47F9}"/>
              </a:ext>
            </a:extLst>
          </p:cNvPr>
          <p:cNvSpPr>
            <a:spLocks noGrp="1"/>
          </p:cNvSpPr>
          <p:nvPr>
            <p:ph type="dt" sz="half" idx="10"/>
          </p:nvPr>
        </p:nvSpPr>
        <p:spPr/>
        <p:txBody>
          <a:bodyPr/>
          <a:lstStyle/>
          <a:p>
            <a:fld id="{D71B9C2C-626E-4E05-9146-63C79AD2A52E}" type="datetimeFigureOut">
              <a:rPr kumimoji="1" lang="ja-JP" altLang="en-US" smtClean="0"/>
              <a:t>2022/1/21</a:t>
            </a:fld>
            <a:endParaRPr kumimoji="1" lang="ja-JP" altLang="en-US"/>
          </a:p>
        </p:txBody>
      </p:sp>
      <p:sp>
        <p:nvSpPr>
          <p:cNvPr id="8" name="フッター プレースホルダー 7">
            <a:extLst>
              <a:ext uri="{FF2B5EF4-FFF2-40B4-BE49-F238E27FC236}">
                <a16:creationId xmlns:a16="http://schemas.microsoft.com/office/drawing/2014/main" id="{7C149944-FAD8-4563-9C1F-6F1EC7144E1E}"/>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17C8CFD-254A-47F2-9319-D556526CAA06}"/>
              </a:ext>
            </a:extLst>
          </p:cNvPr>
          <p:cNvSpPr>
            <a:spLocks noGrp="1"/>
          </p:cNvSpPr>
          <p:nvPr>
            <p:ph type="sldNum" sz="quarter" idx="12"/>
          </p:nvPr>
        </p:nvSpPr>
        <p:spPr/>
        <p:txBody>
          <a:bodyPr/>
          <a:lstStyle/>
          <a:p>
            <a:fld id="{E08D8505-C3C1-4428-AFD4-7E0C4F416FBC}" type="slidenum">
              <a:rPr kumimoji="1" lang="ja-JP" altLang="en-US" smtClean="0"/>
              <a:t>‹#›</a:t>
            </a:fld>
            <a:endParaRPr kumimoji="1" lang="ja-JP" altLang="en-US"/>
          </a:p>
        </p:txBody>
      </p:sp>
    </p:spTree>
    <p:extLst>
      <p:ext uri="{BB962C8B-B14F-4D97-AF65-F5344CB8AC3E}">
        <p14:creationId xmlns:p14="http://schemas.microsoft.com/office/powerpoint/2010/main" val="3498489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81DD91-4865-462E-900D-FB770BDC0751}"/>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2161AD56-D215-460B-9E94-A0482BF7522A}"/>
              </a:ext>
            </a:extLst>
          </p:cNvPr>
          <p:cNvSpPr>
            <a:spLocks noGrp="1"/>
          </p:cNvSpPr>
          <p:nvPr>
            <p:ph type="dt" sz="half" idx="10"/>
          </p:nvPr>
        </p:nvSpPr>
        <p:spPr/>
        <p:txBody>
          <a:bodyPr/>
          <a:lstStyle/>
          <a:p>
            <a:fld id="{D71B9C2C-626E-4E05-9146-63C79AD2A52E}" type="datetimeFigureOut">
              <a:rPr kumimoji="1" lang="ja-JP" altLang="en-US" smtClean="0"/>
              <a:t>2022/1/21</a:t>
            </a:fld>
            <a:endParaRPr kumimoji="1" lang="ja-JP" altLang="en-US"/>
          </a:p>
        </p:txBody>
      </p:sp>
      <p:sp>
        <p:nvSpPr>
          <p:cNvPr id="4" name="フッター プレースホルダー 3">
            <a:extLst>
              <a:ext uri="{FF2B5EF4-FFF2-40B4-BE49-F238E27FC236}">
                <a16:creationId xmlns:a16="http://schemas.microsoft.com/office/drawing/2014/main" id="{49A7095E-FCFF-4586-BBE1-E391713BE0BD}"/>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9509A537-EDA2-4A35-9EA1-6E9A872360F8}"/>
              </a:ext>
            </a:extLst>
          </p:cNvPr>
          <p:cNvSpPr>
            <a:spLocks noGrp="1"/>
          </p:cNvSpPr>
          <p:nvPr>
            <p:ph type="sldNum" sz="quarter" idx="12"/>
          </p:nvPr>
        </p:nvSpPr>
        <p:spPr/>
        <p:txBody>
          <a:bodyPr/>
          <a:lstStyle/>
          <a:p>
            <a:fld id="{E08D8505-C3C1-4428-AFD4-7E0C4F416FBC}" type="slidenum">
              <a:rPr kumimoji="1" lang="ja-JP" altLang="en-US" smtClean="0"/>
              <a:t>‹#›</a:t>
            </a:fld>
            <a:endParaRPr kumimoji="1" lang="ja-JP" altLang="en-US"/>
          </a:p>
        </p:txBody>
      </p:sp>
    </p:spTree>
    <p:extLst>
      <p:ext uri="{BB962C8B-B14F-4D97-AF65-F5344CB8AC3E}">
        <p14:creationId xmlns:p14="http://schemas.microsoft.com/office/powerpoint/2010/main" val="1687470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8951B866-305A-48BA-AFAB-4061A65C61ED}"/>
              </a:ext>
            </a:extLst>
          </p:cNvPr>
          <p:cNvSpPr>
            <a:spLocks noGrp="1"/>
          </p:cNvSpPr>
          <p:nvPr>
            <p:ph type="dt" sz="half" idx="10"/>
          </p:nvPr>
        </p:nvSpPr>
        <p:spPr/>
        <p:txBody>
          <a:bodyPr/>
          <a:lstStyle/>
          <a:p>
            <a:fld id="{D71B9C2C-626E-4E05-9146-63C79AD2A52E}" type="datetimeFigureOut">
              <a:rPr kumimoji="1" lang="ja-JP" altLang="en-US" smtClean="0"/>
              <a:t>2022/1/21</a:t>
            </a:fld>
            <a:endParaRPr kumimoji="1" lang="ja-JP" altLang="en-US"/>
          </a:p>
        </p:txBody>
      </p:sp>
      <p:sp>
        <p:nvSpPr>
          <p:cNvPr id="3" name="フッター プレースホルダー 2">
            <a:extLst>
              <a:ext uri="{FF2B5EF4-FFF2-40B4-BE49-F238E27FC236}">
                <a16:creationId xmlns:a16="http://schemas.microsoft.com/office/drawing/2014/main" id="{09307B83-BD49-46B1-AC32-E01046FF365B}"/>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70AF831F-600F-43B1-9B7A-98203C62C1F5}"/>
              </a:ext>
            </a:extLst>
          </p:cNvPr>
          <p:cNvSpPr>
            <a:spLocks noGrp="1"/>
          </p:cNvSpPr>
          <p:nvPr>
            <p:ph type="sldNum" sz="quarter" idx="12"/>
          </p:nvPr>
        </p:nvSpPr>
        <p:spPr/>
        <p:txBody>
          <a:bodyPr/>
          <a:lstStyle/>
          <a:p>
            <a:fld id="{E08D8505-C3C1-4428-AFD4-7E0C4F416FBC}" type="slidenum">
              <a:rPr kumimoji="1" lang="ja-JP" altLang="en-US" smtClean="0"/>
              <a:t>‹#›</a:t>
            </a:fld>
            <a:endParaRPr kumimoji="1" lang="ja-JP" altLang="en-US"/>
          </a:p>
        </p:txBody>
      </p:sp>
    </p:spTree>
    <p:extLst>
      <p:ext uri="{BB962C8B-B14F-4D97-AF65-F5344CB8AC3E}">
        <p14:creationId xmlns:p14="http://schemas.microsoft.com/office/powerpoint/2010/main" val="2454716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AFA3CC-1902-45AD-BA6C-855A1C652D2A}"/>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E4BD804-5D61-45FD-85C3-6D101A2029D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F157FF2D-A13A-4B4F-92CC-ACC3BE2A37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764CD92-F53C-4C85-875B-0CDF21ED6650}"/>
              </a:ext>
            </a:extLst>
          </p:cNvPr>
          <p:cNvSpPr>
            <a:spLocks noGrp="1"/>
          </p:cNvSpPr>
          <p:nvPr>
            <p:ph type="dt" sz="half" idx="10"/>
          </p:nvPr>
        </p:nvSpPr>
        <p:spPr/>
        <p:txBody>
          <a:bodyPr/>
          <a:lstStyle/>
          <a:p>
            <a:fld id="{D71B9C2C-626E-4E05-9146-63C79AD2A52E}" type="datetimeFigureOut">
              <a:rPr kumimoji="1" lang="ja-JP" altLang="en-US" smtClean="0"/>
              <a:t>2022/1/21</a:t>
            </a:fld>
            <a:endParaRPr kumimoji="1" lang="ja-JP" altLang="en-US"/>
          </a:p>
        </p:txBody>
      </p:sp>
      <p:sp>
        <p:nvSpPr>
          <p:cNvPr id="6" name="フッター プレースホルダー 5">
            <a:extLst>
              <a:ext uri="{FF2B5EF4-FFF2-40B4-BE49-F238E27FC236}">
                <a16:creationId xmlns:a16="http://schemas.microsoft.com/office/drawing/2014/main" id="{D45EC6F2-4F28-44F6-9CC5-3F14961F304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E2AF329-E9DC-41C6-9078-ECBE63BF0E4C}"/>
              </a:ext>
            </a:extLst>
          </p:cNvPr>
          <p:cNvSpPr>
            <a:spLocks noGrp="1"/>
          </p:cNvSpPr>
          <p:nvPr>
            <p:ph type="sldNum" sz="quarter" idx="12"/>
          </p:nvPr>
        </p:nvSpPr>
        <p:spPr/>
        <p:txBody>
          <a:bodyPr/>
          <a:lstStyle/>
          <a:p>
            <a:fld id="{E08D8505-C3C1-4428-AFD4-7E0C4F416FBC}" type="slidenum">
              <a:rPr kumimoji="1" lang="ja-JP" altLang="en-US" smtClean="0"/>
              <a:t>‹#›</a:t>
            </a:fld>
            <a:endParaRPr kumimoji="1" lang="ja-JP" altLang="en-US"/>
          </a:p>
        </p:txBody>
      </p:sp>
    </p:spTree>
    <p:extLst>
      <p:ext uri="{BB962C8B-B14F-4D97-AF65-F5344CB8AC3E}">
        <p14:creationId xmlns:p14="http://schemas.microsoft.com/office/powerpoint/2010/main" val="359829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29C6BC-F4F4-472B-972B-214F25F82D3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5BFA3C5C-8416-4E05-B56B-23A37F685E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09982BDB-21C4-4587-A719-537429FE4F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FE2E0E5-8EAC-4079-B756-3061F72021FE}"/>
              </a:ext>
            </a:extLst>
          </p:cNvPr>
          <p:cNvSpPr>
            <a:spLocks noGrp="1"/>
          </p:cNvSpPr>
          <p:nvPr>
            <p:ph type="dt" sz="half" idx="10"/>
          </p:nvPr>
        </p:nvSpPr>
        <p:spPr/>
        <p:txBody>
          <a:bodyPr/>
          <a:lstStyle/>
          <a:p>
            <a:fld id="{D71B9C2C-626E-4E05-9146-63C79AD2A52E}" type="datetimeFigureOut">
              <a:rPr kumimoji="1" lang="ja-JP" altLang="en-US" smtClean="0"/>
              <a:t>2022/1/21</a:t>
            </a:fld>
            <a:endParaRPr kumimoji="1" lang="ja-JP" altLang="en-US"/>
          </a:p>
        </p:txBody>
      </p:sp>
      <p:sp>
        <p:nvSpPr>
          <p:cNvPr id="6" name="フッター プレースホルダー 5">
            <a:extLst>
              <a:ext uri="{FF2B5EF4-FFF2-40B4-BE49-F238E27FC236}">
                <a16:creationId xmlns:a16="http://schemas.microsoft.com/office/drawing/2014/main" id="{A31FF22D-6E73-4C9E-BB5C-CABF7B1CAB7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B2FBA43-923C-483C-AB76-F486D370E85F}"/>
              </a:ext>
            </a:extLst>
          </p:cNvPr>
          <p:cNvSpPr>
            <a:spLocks noGrp="1"/>
          </p:cNvSpPr>
          <p:nvPr>
            <p:ph type="sldNum" sz="quarter" idx="12"/>
          </p:nvPr>
        </p:nvSpPr>
        <p:spPr/>
        <p:txBody>
          <a:bodyPr/>
          <a:lstStyle/>
          <a:p>
            <a:fld id="{E08D8505-C3C1-4428-AFD4-7E0C4F416FBC}" type="slidenum">
              <a:rPr kumimoji="1" lang="ja-JP" altLang="en-US" smtClean="0"/>
              <a:t>‹#›</a:t>
            </a:fld>
            <a:endParaRPr kumimoji="1" lang="ja-JP" altLang="en-US"/>
          </a:p>
        </p:txBody>
      </p:sp>
    </p:spTree>
    <p:extLst>
      <p:ext uri="{BB962C8B-B14F-4D97-AF65-F5344CB8AC3E}">
        <p14:creationId xmlns:p14="http://schemas.microsoft.com/office/powerpoint/2010/main" val="4253872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07BB478E-1860-4A61-8C17-0CEE7DE0EF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75F3B80-861F-40A7-89AB-BD3569B3C1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F34EA4F-1ED3-42DE-87B5-5EE43400E0C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1B9C2C-626E-4E05-9146-63C79AD2A52E}" type="datetimeFigureOut">
              <a:rPr kumimoji="1" lang="ja-JP" altLang="en-US" smtClean="0"/>
              <a:t>2022/1/21</a:t>
            </a:fld>
            <a:endParaRPr kumimoji="1" lang="ja-JP" altLang="en-US"/>
          </a:p>
        </p:txBody>
      </p:sp>
      <p:sp>
        <p:nvSpPr>
          <p:cNvPr id="5" name="フッター プレースホルダー 4">
            <a:extLst>
              <a:ext uri="{FF2B5EF4-FFF2-40B4-BE49-F238E27FC236}">
                <a16:creationId xmlns:a16="http://schemas.microsoft.com/office/drawing/2014/main" id="{BFA6230C-EBBD-4910-AC03-61D956E69D2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155D9E61-B36B-400A-86F0-ECDA99C5C1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8D8505-C3C1-4428-AFD4-7E0C4F416FBC}" type="slidenum">
              <a:rPr kumimoji="1" lang="ja-JP" altLang="en-US" smtClean="0"/>
              <a:t>‹#›</a:t>
            </a:fld>
            <a:endParaRPr kumimoji="1" lang="ja-JP" altLang="en-US"/>
          </a:p>
        </p:txBody>
      </p:sp>
    </p:spTree>
    <p:extLst>
      <p:ext uri="{BB962C8B-B14F-4D97-AF65-F5344CB8AC3E}">
        <p14:creationId xmlns:p14="http://schemas.microsoft.com/office/powerpoint/2010/main" val="2761518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olympics.com/tokyo-2020/ja/organising-committee/marketing/sponsorshi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4AD663D-574C-46AF-ADC6-35AF0909613D}"/>
              </a:ext>
            </a:extLst>
          </p:cNvPr>
          <p:cNvSpPr>
            <a:spLocks noGrp="1"/>
          </p:cNvSpPr>
          <p:nvPr>
            <p:ph type="ctrTitle"/>
          </p:nvPr>
        </p:nvSpPr>
        <p:spPr>
          <a:xfrm>
            <a:off x="1524000" y="1167907"/>
            <a:ext cx="9144000" cy="2387600"/>
          </a:xfrm>
        </p:spPr>
        <p:txBody>
          <a:bodyPr>
            <a:normAutofit fontScale="90000"/>
          </a:bodyPr>
          <a:lstStyle/>
          <a:p>
            <a:r>
              <a:rPr kumimoji="1" lang="ja-JP" altLang="en-US" dirty="0"/>
              <a:t>新型コロナウイルスが</a:t>
            </a:r>
            <a:r>
              <a:rPr kumimoji="1" lang="en-US" altLang="ja-JP" dirty="0"/>
              <a:t>TOKYO2020</a:t>
            </a:r>
            <a:r>
              <a:rPr kumimoji="1" lang="ja-JP" altLang="en-US" dirty="0"/>
              <a:t>スポンサー企業の株価に与えた影響</a:t>
            </a:r>
          </a:p>
        </p:txBody>
      </p:sp>
      <p:sp>
        <p:nvSpPr>
          <p:cNvPr id="3" name="字幕 2">
            <a:extLst>
              <a:ext uri="{FF2B5EF4-FFF2-40B4-BE49-F238E27FC236}">
                <a16:creationId xmlns:a16="http://schemas.microsoft.com/office/drawing/2014/main" id="{85FC63BD-7C72-4C57-B2AA-F7F90B653ED5}"/>
              </a:ext>
            </a:extLst>
          </p:cNvPr>
          <p:cNvSpPr>
            <a:spLocks noGrp="1"/>
          </p:cNvSpPr>
          <p:nvPr>
            <p:ph type="subTitle" idx="1"/>
          </p:nvPr>
        </p:nvSpPr>
        <p:spPr>
          <a:xfrm>
            <a:off x="2225565" y="4248425"/>
            <a:ext cx="7740870" cy="1017258"/>
          </a:xfrm>
        </p:spPr>
        <p:txBody>
          <a:bodyPr>
            <a:normAutofit lnSpcReduction="10000"/>
          </a:bodyPr>
          <a:lstStyle/>
          <a:p>
            <a:pPr algn="l"/>
            <a:r>
              <a:rPr kumimoji="1" lang="ja-JP" altLang="en-US" sz="2800" dirty="0"/>
              <a:t>法政大学経営学部経営戦略学科　遠藤 百合奈</a:t>
            </a:r>
            <a:br>
              <a:rPr kumimoji="1" lang="ja-JP" altLang="en-US" sz="2800" dirty="0"/>
            </a:br>
            <a:r>
              <a:rPr kumimoji="1" lang="ja-JP" altLang="en-US" sz="2800" dirty="0"/>
              <a:t>指導教員：山嵜 輝</a:t>
            </a:r>
            <a:br>
              <a:rPr kumimoji="1" lang="ja-JP" altLang="en-US" sz="2800" dirty="0"/>
            </a:br>
            <a:endParaRPr kumimoji="1" lang="ja-JP" altLang="en-US" sz="1200" dirty="0"/>
          </a:p>
        </p:txBody>
      </p:sp>
    </p:spTree>
    <p:extLst>
      <p:ext uri="{BB962C8B-B14F-4D97-AF65-F5344CB8AC3E}">
        <p14:creationId xmlns:p14="http://schemas.microsoft.com/office/powerpoint/2010/main" val="9969459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8B65B2-4486-4C98-B72C-D12C36673186}"/>
              </a:ext>
            </a:extLst>
          </p:cNvPr>
          <p:cNvSpPr>
            <a:spLocks noGrp="1"/>
          </p:cNvSpPr>
          <p:nvPr>
            <p:ph type="title"/>
          </p:nvPr>
        </p:nvSpPr>
        <p:spPr>
          <a:xfrm>
            <a:off x="838200" y="500062"/>
            <a:ext cx="10889343" cy="1325563"/>
          </a:xfrm>
        </p:spPr>
        <p:txBody>
          <a:bodyPr>
            <a:normAutofit fontScale="90000"/>
          </a:bodyPr>
          <a:lstStyle/>
          <a:p>
            <a:r>
              <a:rPr lang="en-US" altLang="ja-JP" kern="100" dirty="0">
                <a:solidFill>
                  <a:prstClr val="black"/>
                </a:solidFill>
                <a:latin typeface="游ゴシック Light" panose="020B0300000000000000" pitchFamily="50" charset="-128"/>
                <a:ea typeface="游ゴシック Light" panose="020B0300000000000000" pitchFamily="50" charset="-128"/>
                <a:cs typeface="Times New Roman" panose="02020603050405020304" pitchFamily="18" charset="0"/>
              </a:rPr>
              <a:t>5	</a:t>
            </a:r>
            <a:r>
              <a:rPr lang="ja-JP" altLang="en-US" kern="100" dirty="0">
                <a:solidFill>
                  <a:prstClr val="black"/>
                </a:solidFill>
                <a:latin typeface="游ゴシック Light" panose="020B0300000000000000" pitchFamily="50" charset="-128"/>
                <a:ea typeface="游ゴシック Light" panose="020B0300000000000000" pitchFamily="50" charset="-128"/>
                <a:cs typeface="Times New Roman" panose="02020603050405020304" pitchFamily="18" charset="0"/>
              </a:rPr>
              <a:t>結果と考察</a:t>
            </a:r>
            <a:br>
              <a:rPr kumimoji="1" lang="en-US" altLang="ja-JP" sz="4400" b="0" i="0" u="none" strike="noStrike" kern="1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Times New Roman" panose="02020603050405020304" pitchFamily="18" charset="0"/>
              </a:rPr>
            </a:br>
            <a:r>
              <a:rPr kumimoji="1" lang="ja-JP" altLang="en-US" sz="4400" b="0" i="0" u="none" strike="noStrike" kern="1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Times New Roman" panose="02020603050405020304" pitchFamily="18" charset="0"/>
              </a:rPr>
              <a:t>　</a:t>
            </a:r>
            <a:r>
              <a:rPr kumimoji="1" lang="en-US" altLang="ja-JP" sz="3600" b="0" i="0" u="none" strike="noStrike" kern="1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Times New Roman" panose="02020603050405020304" pitchFamily="18" charset="0"/>
              </a:rPr>
              <a:t>2020/2/3</a:t>
            </a:r>
            <a:br>
              <a:rPr kumimoji="1" lang="en-US" altLang="ja-JP" sz="3600" b="0" i="0" u="none" strike="noStrike" kern="1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Times New Roman" panose="02020603050405020304" pitchFamily="18" charset="0"/>
              </a:rPr>
            </a:br>
            <a:r>
              <a:rPr kumimoji="1" lang="ja-JP" altLang="en-US" sz="3600" b="0" i="0" u="none" strike="noStrike" kern="1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Times New Roman" panose="02020603050405020304" pitchFamily="18" charset="0"/>
              </a:rPr>
              <a:t>　</a:t>
            </a:r>
            <a:r>
              <a:rPr kumimoji="1" lang="ja-JP" altLang="en-US" sz="3600" b="0" i="0" u="none" strike="noStrike" kern="1200" cap="none" spc="0" normalizeH="0" baseline="0" noProof="0" dirty="0">
                <a:ln>
                  <a:noFill/>
                </a:ln>
                <a:solidFill>
                  <a:srgbClr val="333333"/>
                </a:solidFill>
                <a:effectLst/>
                <a:uLnTx/>
                <a:uFillTx/>
                <a:latin typeface="游ゴシック Light" panose="020B0300000000000000" pitchFamily="50" charset="-128"/>
                <a:ea typeface="游ゴシック Light" panose="020B0300000000000000" pitchFamily="50" charset="-128"/>
                <a:cs typeface="+mn-cs"/>
              </a:rPr>
              <a:t>「ダイヤモンド・プリンセス号」横浜港入港</a:t>
            </a:r>
            <a:endParaRPr kumimoji="1" lang="ja-JP" altLang="en-US" dirty="0"/>
          </a:p>
        </p:txBody>
      </p:sp>
      <p:graphicFrame>
        <p:nvGraphicFramePr>
          <p:cNvPr id="12" name="グラフ 11">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269489055"/>
              </p:ext>
            </p:extLst>
          </p:nvPr>
        </p:nvGraphicFramePr>
        <p:xfrm>
          <a:off x="696000" y="1978025"/>
          <a:ext cx="10800000" cy="4680000"/>
        </p:xfrm>
        <a:graphic>
          <a:graphicData uri="http://schemas.openxmlformats.org/drawingml/2006/chart">
            <c:chart xmlns:c="http://schemas.openxmlformats.org/drawingml/2006/chart" xmlns:r="http://schemas.openxmlformats.org/officeDocument/2006/relationships" r:id="rId2"/>
          </a:graphicData>
        </a:graphic>
      </p:graphicFrame>
      <p:sp>
        <p:nvSpPr>
          <p:cNvPr id="3" name="吹き出し: 四角形 2">
            <a:extLst>
              <a:ext uri="{FF2B5EF4-FFF2-40B4-BE49-F238E27FC236}">
                <a16:creationId xmlns:a16="http://schemas.microsoft.com/office/drawing/2014/main" id="{4215AE59-7B3D-4015-AF75-BC0044B47915}"/>
              </a:ext>
            </a:extLst>
          </p:cNvPr>
          <p:cNvSpPr/>
          <p:nvPr/>
        </p:nvSpPr>
        <p:spPr>
          <a:xfrm>
            <a:off x="4487156" y="2538248"/>
            <a:ext cx="2681659" cy="1191992"/>
          </a:xfrm>
          <a:prstGeom prst="wedgeRectCallout">
            <a:avLst>
              <a:gd name="adj1" fmla="val 12007"/>
              <a:gd name="adj2" fmla="val 96344"/>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rPr>
              <a:t>2/3 </a:t>
            </a:r>
            <a:r>
              <a:rPr kumimoji="1" lang="ja-JP" altLang="en-US" sz="1400" dirty="0">
                <a:solidFill>
                  <a:schemeClr val="tx1"/>
                </a:solidFill>
              </a:rPr>
              <a:t>米国務省中国本土への渡航中止発表、米中交易のストップ＝世界経済の停滞が予想される</a:t>
            </a:r>
            <a:endParaRPr kumimoji="1" lang="en-US" altLang="ja-JP" sz="1400" dirty="0">
              <a:solidFill>
                <a:schemeClr val="tx1"/>
              </a:solidFill>
            </a:endParaRPr>
          </a:p>
          <a:p>
            <a:r>
              <a:rPr lang="en-US" altLang="ja-JP" sz="1400" dirty="0">
                <a:solidFill>
                  <a:schemeClr val="tx1"/>
                </a:solidFill>
              </a:rPr>
              <a:t>TOPIX=1672.66</a:t>
            </a:r>
          </a:p>
        </p:txBody>
      </p:sp>
      <p:sp>
        <p:nvSpPr>
          <p:cNvPr id="15" name="吹き出し: 四角形 14">
            <a:extLst>
              <a:ext uri="{FF2B5EF4-FFF2-40B4-BE49-F238E27FC236}">
                <a16:creationId xmlns:a16="http://schemas.microsoft.com/office/drawing/2014/main" id="{BDA1D78F-31D1-4075-83E8-C1950A94F1BE}"/>
              </a:ext>
            </a:extLst>
          </p:cNvPr>
          <p:cNvSpPr/>
          <p:nvPr/>
        </p:nvSpPr>
        <p:spPr>
          <a:xfrm>
            <a:off x="1545443" y="5244438"/>
            <a:ext cx="1507723" cy="739067"/>
          </a:xfrm>
          <a:prstGeom prst="wedgeRectCallout">
            <a:avLst>
              <a:gd name="adj1" fmla="val -36251"/>
              <a:gd name="adj2" fmla="val -82194"/>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a:solidFill>
                  <a:sysClr val="windowText" lastClr="000000"/>
                </a:solidFill>
              </a:rPr>
              <a:t>1/20</a:t>
            </a:r>
          </a:p>
          <a:p>
            <a:r>
              <a:rPr kumimoji="1" lang="en-US" altLang="ja-JP" sz="1400" dirty="0">
                <a:solidFill>
                  <a:sysClr val="windowText" lastClr="000000"/>
                </a:solidFill>
              </a:rPr>
              <a:t>TOPIX=1744.16</a:t>
            </a:r>
            <a:endParaRPr kumimoji="1" lang="ja-JP" altLang="en-US" sz="1400" dirty="0">
              <a:solidFill>
                <a:sysClr val="windowText" lastClr="000000"/>
              </a:solidFill>
            </a:endParaRPr>
          </a:p>
        </p:txBody>
      </p:sp>
    </p:spTree>
    <p:extLst>
      <p:ext uri="{BB962C8B-B14F-4D97-AF65-F5344CB8AC3E}">
        <p14:creationId xmlns:p14="http://schemas.microsoft.com/office/powerpoint/2010/main" val="8191800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869BD1-D4C3-4669-9798-2E47A4AE2D02}"/>
              </a:ext>
            </a:extLst>
          </p:cNvPr>
          <p:cNvSpPr>
            <a:spLocks noGrp="1"/>
          </p:cNvSpPr>
          <p:nvPr>
            <p:ph type="title"/>
          </p:nvPr>
        </p:nvSpPr>
        <p:spPr/>
        <p:txBody>
          <a:bodyPr>
            <a:normAutofit fontScale="90000"/>
          </a:bodyPr>
          <a:lstStyle/>
          <a:p>
            <a:r>
              <a:rPr lang="en-US" altLang="ja-JP" kern="100" dirty="0">
                <a:solidFill>
                  <a:prstClr val="black"/>
                </a:solidFill>
                <a:latin typeface="游ゴシック Light" panose="020B0300000000000000" pitchFamily="50" charset="-128"/>
                <a:ea typeface="游ゴシック Light" panose="020B0300000000000000" pitchFamily="50" charset="-128"/>
                <a:cs typeface="Times New Roman" panose="02020603050405020304" pitchFamily="18" charset="0"/>
              </a:rPr>
              <a:t>5	</a:t>
            </a:r>
            <a:r>
              <a:rPr lang="ja-JP" altLang="en-US" kern="100" dirty="0">
                <a:solidFill>
                  <a:prstClr val="black"/>
                </a:solidFill>
                <a:latin typeface="游ゴシック Light" panose="020B0300000000000000" pitchFamily="50" charset="-128"/>
                <a:ea typeface="游ゴシック Light" panose="020B0300000000000000" pitchFamily="50" charset="-128"/>
                <a:cs typeface="Times New Roman" panose="02020603050405020304" pitchFamily="18" charset="0"/>
              </a:rPr>
              <a:t>結果と考察</a:t>
            </a:r>
            <a:br>
              <a:rPr lang="en-US" altLang="ja-JP" sz="4000" kern="100" dirty="0">
                <a:latin typeface="+mj-ea"/>
                <a:ea typeface="+mj-ea"/>
                <a:cs typeface="Times New Roman" panose="02020603050405020304" pitchFamily="18" charset="0"/>
              </a:rPr>
            </a:br>
            <a:r>
              <a:rPr lang="ja-JP" altLang="en-US" sz="4000" kern="100" dirty="0">
                <a:latin typeface="+mj-ea"/>
                <a:ea typeface="+mj-ea"/>
                <a:cs typeface="Times New Roman" panose="02020603050405020304" pitchFamily="18" charset="0"/>
              </a:rPr>
              <a:t>　</a:t>
            </a:r>
            <a:r>
              <a:rPr lang="en-US" altLang="ja-JP" sz="3600" kern="100" dirty="0">
                <a:latin typeface="+mj-ea"/>
                <a:ea typeface="+mj-ea"/>
                <a:cs typeface="Times New Roman" panose="02020603050405020304" pitchFamily="18" charset="0"/>
              </a:rPr>
              <a:t>2020/2/27</a:t>
            </a:r>
            <a:br>
              <a:rPr lang="en-US" altLang="ja-JP" sz="3600" kern="100" dirty="0">
                <a:latin typeface="+mj-ea"/>
                <a:ea typeface="+mj-ea"/>
                <a:cs typeface="Times New Roman" panose="02020603050405020304" pitchFamily="18" charset="0"/>
              </a:rPr>
            </a:br>
            <a:r>
              <a:rPr lang="en-US" altLang="ja-JP" sz="3600" kern="100" dirty="0">
                <a:latin typeface="+mj-ea"/>
                <a:ea typeface="+mj-ea"/>
                <a:cs typeface="Times New Roman" panose="02020603050405020304" pitchFamily="18" charset="0"/>
              </a:rPr>
              <a:t> </a:t>
            </a:r>
            <a:r>
              <a:rPr lang="ja-JP" altLang="en-US" sz="3600" kern="100" dirty="0">
                <a:latin typeface="+mj-ea"/>
                <a:ea typeface="+mj-ea"/>
                <a:cs typeface="Times New Roman" panose="02020603050405020304" pitchFamily="18" charset="0"/>
              </a:rPr>
              <a:t>　</a:t>
            </a:r>
            <a:r>
              <a:rPr lang="ja-JP" altLang="en-US" sz="3600" dirty="0">
                <a:latin typeface="+mj-ea"/>
                <a:ea typeface="+mj-ea"/>
              </a:rPr>
              <a:t>全国小中学校、高校の一斉休校の要請</a:t>
            </a:r>
            <a:endParaRPr kumimoji="1" lang="ja-JP" altLang="en-US" dirty="0"/>
          </a:p>
        </p:txBody>
      </p:sp>
      <p:graphicFrame>
        <p:nvGraphicFramePr>
          <p:cNvPr id="5" name="グラフ 4">
            <a:extLst>
              <a:ext uri="{FF2B5EF4-FFF2-40B4-BE49-F238E27FC236}">
                <a16:creationId xmlns:a16="http://schemas.microsoft.com/office/drawing/2014/main" id="{00000000-0008-0000-0000-000003000000}"/>
              </a:ext>
            </a:extLst>
          </p:cNvPr>
          <p:cNvGraphicFramePr>
            <a:graphicFrameLocks/>
          </p:cNvGraphicFramePr>
          <p:nvPr>
            <p:extLst>
              <p:ext uri="{D42A27DB-BD31-4B8C-83A1-F6EECF244321}">
                <p14:modId xmlns:p14="http://schemas.microsoft.com/office/powerpoint/2010/main" val="2431533085"/>
              </p:ext>
            </p:extLst>
          </p:nvPr>
        </p:nvGraphicFramePr>
        <p:xfrm>
          <a:off x="696000" y="1917972"/>
          <a:ext cx="10800000" cy="4680000"/>
        </p:xfrm>
        <a:graphic>
          <a:graphicData uri="http://schemas.openxmlformats.org/drawingml/2006/chart">
            <c:chart xmlns:c="http://schemas.openxmlformats.org/drawingml/2006/chart" xmlns:r="http://schemas.openxmlformats.org/officeDocument/2006/relationships" r:id="rId2"/>
          </a:graphicData>
        </a:graphic>
      </p:graphicFrame>
      <p:sp>
        <p:nvSpPr>
          <p:cNvPr id="3" name="吹き出し: 四角形 2">
            <a:extLst>
              <a:ext uri="{FF2B5EF4-FFF2-40B4-BE49-F238E27FC236}">
                <a16:creationId xmlns:a16="http://schemas.microsoft.com/office/drawing/2014/main" id="{B21CF810-15C7-455E-94AB-061FACB1F9E0}"/>
              </a:ext>
            </a:extLst>
          </p:cNvPr>
          <p:cNvSpPr/>
          <p:nvPr/>
        </p:nvSpPr>
        <p:spPr>
          <a:xfrm>
            <a:off x="5432716" y="2541664"/>
            <a:ext cx="2379946" cy="1114817"/>
          </a:xfrm>
          <a:prstGeom prst="wedgeRectCallout">
            <a:avLst>
              <a:gd name="adj1" fmla="val -20833"/>
              <a:gd name="adj2" fmla="val 88874"/>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a:solidFill>
                  <a:schemeClr val="tx1"/>
                </a:solidFill>
              </a:rPr>
              <a:t>2/27 </a:t>
            </a:r>
            <a:r>
              <a:rPr kumimoji="1" lang="ja-JP" altLang="en-US" sz="1400" dirty="0">
                <a:solidFill>
                  <a:schemeClr val="tx1"/>
                </a:solidFill>
              </a:rPr>
              <a:t>安倍首相全国の小中高に臨時休校の要請</a:t>
            </a:r>
            <a:endParaRPr kumimoji="1" lang="en-US" altLang="ja-JP" sz="1400" dirty="0">
              <a:solidFill>
                <a:schemeClr val="tx1"/>
              </a:solidFill>
            </a:endParaRPr>
          </a:p>
          <a:p>
            <a:r>
              <a:rPr kumimoji="1" lang="ja-JP" altLang="en-US" sz="1400" dirty="0">
                <a:solidFill>
                  <a:schemeClr val="tx1"/>
                </a:solidFill>
              </a:rPr>
              <a:t>前日には大規模イベントの自粛求める</a:t>
            </a:r>
          </a:p>
          <a:p>
            <a:r>
              <a:rPr kumimoji="1" lang="en-US" altLang="ja-JP" sz="1400" dirty="0">
                <a:solidFill>
                  <a:schemeClr val="tx1"/>
                </a:solidFill>
              </a:rPr>
              <a:t>TOPIX=1568.06</a:t>
            </a:r>
            <a:endParaRPr kumimoji="1" lang="ja-JP" altLang="en-US" sz="1400" dirty="0">
              <a:solidFill>
                <a:schemeClr val="tx1"/>
              </a:solidFill>
            </a:endParaRPr>
          </a:p>
        </p:txBody>
      </p:sp>
    </p:spTree>
    <p:extLst>
      <p:ext uri="{BB962C8B-B14F-4D97-AF65-F5344CB8AC3E}">
        <p14:creationId xmlns:p14="http://schemas.microsoft.com/office/powerpoint/2010/main" val="1484374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D185A39-FC0F-4BF8-B289-0DAC77781DF3}"/>
              </a:ext>
            </a:extLst>
          </p:cNvPr>
          <p:cNvSpPr>
            <a:spLocks noGrp="1"/>
          </p:cNvSpPr>
          <p:nvPr>
            <p:ph type="title"/>
          </p:nvPr>
        </p:nvSpPr>
        <p:spPr/>
        <p:txBody>
          <a:bodyPr>
            <a:normAutofit fontScale="90000"/>
          </a:bodyPr>
          <a:lstStyle/>
          <a:p>
            <a:r>
              <a:rPr lang="en-US" altLang="ja-JP" kern="100" dirty="0">
                <a:solidFill>
                  <a:prstClr val="black"/>
                </a:solidFill>
                <a:latin typeface="游ゴシック Light" panose="020B0300000000000000" pitchFamily="50" charset="-128"/>
                <a:ea typeface="游ゴシック Light" panose="020B0300000000000000" pitchFamily="50" charset="-128"/>
                <a:cs typeface="Times New Roman" panose="02020603050405020304" pitchFamily="18" charset="0"/>
              </a:rPr>
              <a:t>5	</a:t>
            </a:r>
            <a:r>
              <a:rPr lang="ja-JP" altLang="en-US" kern="100" dirty="0">
                <a:solidFill>
                  <a:prstClr val="black"/>
                </a:solidFill>
                <a:latin typeface="游ゴシック Light" panose="020B0300000000000000" pitchFamily="50" charset="-128"/>
                <a:ea typeface="游ゴシック Light" panose="020B0300000000000000" pitchFamily="50" charset="-128"/>
                <a:cs typeface="Times New Roman" panose="02020603050405020304" pitchFamily="18" charset="0"/>
              </a:rPr>
              <a:t>結果と考察</a:t>
            </a:r>
            <a:br>
              <a:rPr kumimoji="1" lang="en-US" altLang="ja-JP" sz="2900" b="0" i="0" u="none" strike="noStrike" kern="1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Times New Roman" panose="02020603050405020304" pitchFamily="18" charset="0"/>
              </a:rPr>
            </a:br>
            <a:r>
              <a:rPr kumimoji="1" lang="ja-JP" altLang="en-US" sz="2900" b="0" i="0" u="none" strike="noStrike" kern="1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Times New Roman" panose="02020603050405020304" pitchFamily="18" charset="0"/>
              </a:rPr>
              <a:t>　</a:t>
            </a:r>
            <a:r>
              <a:rPr kumimoji="1" lang="en-US" altLang="ja-JP" sz="3600" b="0" i="0" u="none" strike="noStrike" kern="1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Times New Roman" panose="02020603050405020304" pitchFamily="18" charset="0"/>
              </a:rPr>
              <a:t>2020/03/24 </a:t>
            </a:r>
            <a:br>
              <a:rPr kumimoji="1" lang="en-US" altLang="ja-JP" sz="3600" b="0" i="0" u="none" strike="noStrike" kern="1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Times New Roman" panose="02020603050405020304" pitchFamily="18" charset="0"/>
              </a:rPr>
            </a:br>
            <a:r>
              <a:rPr kumimoji="1" lang="ja-JP" altLang="en-US" sz="3600" b="0" i="0" u="none" strike="noStrike" kern="1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Times New Roman" panose="02020603050405020304" pitchFamily="18" charset="0"/>
              </a:rPr>
              <a:t>　</a:t>
            </a:r>
            <a:r>
              <a:rPr kumimoji="1" lang="en-US" altLang="ja-JP" sz="3600" b="0" i="0" u="none" strike="noStrike" kern="1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Times New Roman" panose="02020603050405020304" pitchFamily="18" charset="0"/>
              </a:rPr>
              <a:t>TOKYO2020</a:t>
            </a:r>
            <a:r>
              <a:rPr kumimoji="1" lang="ja-JP" altLang="ja-JP" sz="3600" b="0" i="0" u="none" strike="noStrike" kern="1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Times New Roman" panose="02020603050405020304" pitchFamily="18" charset="0"/>
              </a:rPr>
              <a:t>延期決定</a:t>
            </a:r>
            <a:endParaRPr kumimoji="1" lang="ja-JP" altLang="en-US" dirty="0"/>
          </a:p>
        </p:txBody>
      </p:sp>
      <p:graphicFrame>
        <p:nvGraphicFramePr>
          <p:cNvPr id="9" name="グラフ 8">
            <a:extLst>
              <a:ext uri="{FF2B5EF4-FFF2-40B4-BE49-F238E27FC236}">
                <a16:creationId xmlns:a16="http://schemas.microsoft.com/office/drawing/2014/main" id="{00000000-0008-0000-0000-000004000000}"/>
              </a:ext>
            </a:extLst>
          </p:cNvPr>
          <p:cNvGraphicFramePr>
            <a:graphicFrameLocks/>
          </p:cNvGraphicFramePr>
          <p:nvPr>
            <p:extLst>
              <p:ext uri="{D42A27DB-BD31-4B8C-83A1-F6EECF244321}">
                <p14:modId xmlns:p14="http://schemas.microsoft.com/office/powerpoint/2010/main" val="412891496"/>
              </p:ext>
            </p:extLst>
          </p:nvPr>
        </p:nvGraphicFramePr>
        <p:xfrm>
          <a:off x="696000" y="1825522"/>
          <a:ext cx="10800000" cy="4680000"/>
        </p:xfrm>
        <a:graphic>
          <a:graphicData uri="http://schemas.openxmlformats.org/drawingml/2006/chart">
            <c:chart xmlns:c="http://schemas.openxmlformats.org/drawingml/2006/chart" xmlns:r="http://schemas.openxmlformats.org/officeDocument/2006/relationships" r:id="rId2"/>
          </a:graphicData>
        </a:graphic>
      </p:graphicFrame>
      <p:sp>
        <p:nvSpPr>
          <p:cNvPr id="3" name="吹き出し: 四角形 2">
            <a:extLst>
              <a:ext uri="{FF2B5EF4-FFF2-40B4-BE49-F238E27FC236}">
                <a16:creationId xmlns:a16="http://schemas.microsoft.com/office/drawing/2014/main" id="{25D42790-57F7-4AF9-A0A2-CB9D33042214}"/>
              </a:ext>
            </a:extLst>
          </p:cNvPr>
          <p:cNvSpPr/>
          <p:nvPr/>
        </p:nvSpPr>
        <p:spPr>
          <a:xfrm>
            <a:off x="5580544" y="2443092"/>
            <a:ext cx="2605414" cy="1227551"/>
          </a:xfrm>
          <a:prstGeom prst="wedgeRectCallout">
            <a:avLst>
              <a:gd name="adj1" fmla="val -24729"/>
              <a:gd name="adj2" fmla="val 93581"/>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a:solidFill>
                  <a:sysClr val="windowText" lastClr="000000"/>
                </a:solidFill>
              </a:rPr>
              <a:t>3/24</a:t>
            </a:r>
            <a:r>
              <a:rPr kumimoji="1" lang="ja-JP" altLang="en-US" sz="1400" dirty="0">
                <a:solidFill>
                  <a:sysClr val="windowText" lastClr="000000"/>
                </a:solidFill>
              </a:rPr>
              <a:t>オリンピック延期決定</a:t>
            </a:r>
            <a:endParaRPr kumimoji="1" lang="en-US" altLang="ja-JP" sz="1400" dirty="0">
              <a:solidFill>
                <a:sysClr val="windowText" lastClr="000000"/>
              </a:solidFill>
            </a:endParaRPr>
          </a:p>
          <a:p>
            <a:r>
              <a:rPr kumimoji="1" lang="en-US" altLang="ja-JP" sz="1400" dirty="0">
                <a:solidFill>
                  <a:sysClr val="windowText" lastClr="000000"/>
                </a:solidFill>
              </a:rPr>
              <a:t>FRB</a:t>
            </a:r>
            <a:r>
              <a:rPr kumimoji="1" lang="ja-JP" altLang="en-US" sz="1400" dirty="0">
                <a:solidFill>
                  <a:sysClr val="windowText" lastClr="000000"/>
                </a:solidFill>
              </a:rPr>
              <a:t>が無制限の量的緩和に踏み切るなど各国の政策に期待</a:t>
            </a:r>
            <a:endParaRPr kumimoji="1" lang="en-US" altLang="ja-JP" sz="1400" dirty="0">
              <a:solidFill>
                <a:sysClr val="windowText" lastClr="000000"/>
              </a:solidFill>
            </a:endParaRPr>
          </a:p>
          <a:p>
            <a:r>
              <a:rPr kumimoji="1" lang="en-US" altLang="ja-JP" sz="1400" dirty="0">
                <a:solidFill>
                  <a:sysClr val="windowText" lastClr="000000"/>
                </a:solidFill>
              </a:rPr>
              <a:t>TOPIX</a:t>
            </a:r>
            <a:r>
              <a:rPr kumimoji="1" lang="ja-JP" altLang="en-US" sz="1400" dirty="0">
                <a:solidFill>
                  <a:sysClr val="windowText" lastClr="000000"/>
                </a:solidFill>
              </a:rPr>
              <a:t>＝</a:t>
            </a:r>
            <a:r>
              <a:rPr kumimoji="1" lang="en-US" altLang="ja-JP" sz="1400" dirty="0">
                <a:solidFill>
                  <a:sysClr val="windowText" lastClr="000000"/>
                </a:solidFill>
              </a:rPr>
              <a:t>1333.10</a:t>
            </a:r>
            <a:endParaRPr kumimoji="1" lang="ja-JP" altLang="en-US" sz="1400" dirty="0">
              <a:solidFill>
                <a:sysClr val="windowText" lastClr="000000"/>
              </a:solidFill>
            </a:endParaRPr>
          </a:p>
        </p:txBody>
      </p:sp>
      <p:sp>
        <p:nvSpPr>
          <p:cNvPr id="5" name="吹き出し: 四角形 4">
            <a:extLst>
              <a:ext uri="{FF2B5EF4-FFF2-40B4-BE49-F238E27FC236}">
                <a16:creationId xmlns:a16="http://schemas.microsoft.com/office/drawing/2014/main" id="{61DCB51C-CCB0-4341-9804-1EDD575E6FFA}"/>
              </a:ext>
            </a:extLst>
          </p:cNvPr>
          <p:cNvSpPr/>
          <p:nvPr/>
        </p:nvSpPr>
        <p:spPr>
          <a:xfrm>
            <a:off x="3108020" y="5206947"/>
            <a:ext cx="1578280" cy="823586"/>
          </a:xfrm>
          <a:prstGeom prst="wedgeRectCallout">
            <a:avLst>
              <a:gd name="adj1" fmla="val 6825"/>
              <a:gd name="adj2" fmla="val -136234"/>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rPr>
              <a:t>3/16</a:t>
            </a:r>
            <a:r>
              <a:rPr kumimoji="1" lang="ja-JP" altLang="en-US" sz="1400" dirty="0">
                <a:solidFill>
                  <a:schemeClr val="tx1"/>
                </a:solidFill>
              </a:rPr>
              <a:t>底値記録</a:t>
            </a:r>
            <a:r>
              <a:rPr kumimoji="1" lang="en-US" altLang="ja-JP" sz="1400" dirty="0">
                <a:solidFill>
                  <a:schemeClr val="tx1"/>
                </a:solidFill>
              </a:rPr>
              <a:t>TOPIX=1,236.34</a:t>
            </a:r>
            <a:endParaRPr kumimoji="1" lang="ja-JP" altLang="en-US" sz="1400" dirty="0">
              <a:solidFill>
                <a:schemeClr val="tx1"/>
              </a:solidFill>
            </a:endParaRPr>
          </a:p>
        </p:txBody>
      </p:sp>
      <p:sp>
        <p:nvSpPr>
          <p:cNvPr id="6" name="吹き出し: 四角形 5">
            <a:extLst>
              <a:ext uri="{FF2B5EF4-FFF2-40B4-BE49-F238E27FC236}">
                <a16:creationId xmlns:a16="http://schemas.microsoft.com/office/drawing/2014/main" id="{5AE34625-BB59-4EF2-AC2F-C669FFA5FF02}"/>
              </a:ext>
            </a:extLst>
          </p:cNvPr>
          <p:cNvSpPr/>
          <p:nvPr/>
        </p:nvSpPr>
        <p:spPr>
          <a:xfrm>
            <a:off x="10006804" y="2513700"/>
            <a:ext cx="1640910" cy="1077238"/>
          </a:xfrm>
          <a:prstGeom prst="wedgeRectCallout">
            <a:avLst>
              <a:gd name="adj1" fmla="val -3645"/>
              <a:gd name="adj2" fmla="val 103198"/>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rPr>
              <a:t>4/7 7</a:t>
            </a:r>
            <a:r>
              <a:rPr kumimoji="1" lang="ja-JP" altLang="en-US" sz="1400" dirty="0">
                <a:solidFill>
                  <a:schemeClr val="tx1"/>
                </a:solidFill>
              </a:rPr>
              <a:t>都道府県に緊急事態宣言</a:t>
            </a:r>
            <a:endParaRPr kumimoji="1" lang="en-US" altLang="ja-JP" sz="1400" dirty="0">
              <a:solidFill>
                <a:schemeClr val="tx1"/>
              </a:solidFill>
            </a:endParaRPr>
          </a:p>
          <a:p>
            <a:pPr algn="ctr"/>
            <a:r>
              <a:rPr lang="en-US" altLang="ja-JP" sz="1400" dirty="0">
                <a:solidFill>
                  <a:schemeClr val="tx1"/>
                </a:solidFill>
              </a:rPr>
              <a:t>TOPIX=1403.21</a:t>
            </a:r>
          </a:p>
          <a:p>
            <a:pPr algn="ctr"/>
            <a:r>
              <a:rPr lang="ja-JP" altLang="en-US" sz="1400" dirty="0">
                <a:solidFill>
                  <a:schemeClr val="tx1"/>
                </a:solidFill>
              </a:rPr>
              <a:t>東京の感染者</a:t>
            </a:r>
            <a:r>
              <a:rPr lang="en-US" altLang="ja-JP" sz="1400" dirty="0">
                <a:solidFill>
                  <a:schemeClr val="tx1"/>
                </a:solidFill>
              </a:rPr>
              <a:t>87</a:t>
            </a:r>
            <a:r>
              <a:rPr lang="ja-JP" altLang="en-US" sz="1400" dirty="0">
                <a:solidFill>
                  <a:schemeClr val="tx1"/>
                </a:solidFill>
              </a:rPr>
              <a:t>人</a:t>
            </a:r>
            <a:endParaRPr kumimoji="1" lang="ja-JP" altLang="en-US" sz="1400" dirty="0">
              <a:solidFill>
                <a:schemeClr val="tx1"/>
              </a:solidFill>
            </a:endParaRPr>
          </a:p>
        </p:txBody>
      </p:sp>
    </p:spTree>
    <p:extLst>
      <p:ext uri="{BB962C8B-B14F-4D97-AF65-F5344CB8AC3E}">
        <p14:creationId xmlns:p14="http://schemas.microsoft.com/office/powerpoint/2010/main" val="18229231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63698D6-508B-495C-86CA-6A1A56B808F0}"/>
              </a:ext>
            </a:extLst>
          </p:cNvPr>
          <p:cNvSpPr>
            <a:spLocks noGrp="1"/>
          </p:cNvSpPr>
          <p:nvPr>
            <p:ph type="title"/>
          </p:nvPr>
        </p:nvSpPr>
        <p:spPr>
          <a:xfrm>
            <a:off x="838200" y="449632"/>
            <a:ext cx="10515600" cy="1325563"/>
          </a:xfrm>
        </p:spPr>
        <p:txBody>
          <a:bodyPr>
            <a:normAutofit fontScale="90000"/>
          </a:bodyPr>
          <a:lstStyle/>
          <a:p>
            <a:r>
              <a:rPr lang="en-US" altLang="ja-JP" kern="100" dirty="0">
                <a:solidFill>
                  <a:prstClr val="black"/>
                </a:solidFill>
                <a:latin typeface="游ゴシック Light" panose="020B0300000000000000" pitchFamily="50" charset="-128"/>
                <a:ea typeface="游ゴシック Light" panose="020B0300000000000000" pitchFamily="50" charset="-128"/>
                <a:cs typeface="Times New Roman" panose="02020603050405020304" pitchFamily="18" charset="0"/>
              </a:rPr>
              <a:t>5	</a:t>
            </a:r>
            <a:r>
              <a:rPr lang="ja-JP" altLang="en-US" kern="100" dirty="0">
                <a:solidFill>
                  <a:prstClr val="black"/>
                </a:solidFill>
                <a:latin typeface="游ゴシック Light" panose="020B0300000000000000" pitchFamily="50" charset="-128"/>
                <a:ea typeface="游ゴシック Light" panose="020B0300000000000000" pitchFamily="50" charset="-128"/>
                <a:cs typeface="Times New Roman" panose="02020603050405020304" pitchFamily="18" charset="0"/>
              </a:rPr>
              <a:t>結果と考察</a:t>
            </a:r>
            <a:br>
              <a:rPr kumimoji="1" lang="en-US" altLang="ja-JP" sz="2900" b="0" i="0" u="none" strike="noStrike" kern="1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Times New Roman" panose="02020603050405020304" pitchFamily="18" charset="0"/>
              </a:rPr>
            </a:br>
            <a:r>
              <a:rPr kumimoji="1" lang="ja-JP" altLang="en-US" sz="2900" b="0" i="0" u="none" strike="noStrike" kern="1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Times New Roman" panose="02020603050405020304" pitchFamily="18" charset="0"/>
              </a:rPr>
              <a:t>　</a:t>
            </a:r>
            <a:r>
              <a:rPr kumimoji="1" lang="en-US" altLang="ja-JP" sz="3600" b="0" i="0" u="none" strike="noStrike" kern="1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Times New Roman" panose="02020603050405020304" pitchFamily="18" charset="0"/>
              </a:rPr>
              <a:t>2021/7/8 </a:t>
            </a:r>
            <a:br>
              <a:rPr kumimoji="1" lang="en-US" altLang="ja-JP" sz="3600" b="0" i="0" u="none" strike="noStrike" kern="1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Times New Roman" panose="02020603050405020304" pitchFamily="18" charset="0"/>
              </a:rPr>
            </a:br>
            <a:r>
              <a:rPr kumimoji="1" lang="ja-JP" altLang="en-US" sz="3600" b="0" i="0" u="none" strike="noStrike" kern="1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Times New Roman" panose="02020603050405020304" pitchFamily="18" charset="0"/>
              </a:rPr>
              <a:t>　</a:t>
            </a:r>
            <a:r>
              <a:rPr kumimoji="1" lang="ja-JP" altLang="ja-JP" sz="3600" b="0" i="0" u="none" strike="noStrike" kern="1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Times New Roman" panose="02020603050405020304" pitchFamily="18" charset="0"/>
              </a:rPr>
              <a:t>無観客開催決定</a:t>
            </a:r>
            <a:endParaRPr kumimoji="1" lang="ja-JP" altLang="en-US" dirty="0"/>
          </a:p>
        </p:txBody>
      </p:sp>
      <p:sp>
        <p:nvSpPr>
          <p:cNvPr id="6" name="四角形: 角を丸くする 5">
            <a:extLst>
              <a:ext uri="{FF2B5EF4-FFF2-40B4-BE49-F238E27FC236}">
                <a16:creationId xmlns:a16="http://schemas.microsoft.com/office/drawing/2014/main" id="{2907C689-947C-4125-88BA-5BEF35961240}"/>
              </a:ext>
            </a:extLst>
          </p:cNvPr>
          <p:cNvSpPr/>
          <p:nvPr/>
        </p:nvSpPr>
        <p:spPr>
          <a:xfrm>
            <a:off x="8158719" y="1268077"/>
            <a:ext cx="3601492" cy="1325563"/>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ysClr val="windowText" lastClr="000000"/>
                </a:solidFill>
              </a:rPr>
              <a:t>この期間のみ</a:t>
            </a:r>
            <a:r>
              <a:rPr lang="en-US" altLang="ja-JP" sz="1400" dirty="0">
                <a:solidFill>
                  <a:sysClr val="windowText" lastClr="000000"/>
                </a:solidFill>
              </a:rPr>
              <a:t>GP</a:t>
            </a:r>
            <a:r>
              <a:rPr lang="ja-JP" altLang="en-US" sz="1400" dirty="0">
                <a:solidFill>
                  <a:sysClr val="windowText" lastClr="000000"/>
                </a:solidFill>
              </a:rPr>
              <a:t>と全体のリターンが乖離</a:t>
            </a:r>
            <a:endParaRPr lang="en-US" altLang="ja-JP" sz="1400" dirty="0">
              <a:solidFill>
                <a:sysClr val="windowText" lastClr="000000"/>
              </a:solidFill>
            </a:endParaRPr>
          </a:p>
          <a:p>
            <a:pPr algn="ctr"/>
            <a:r>
              <a:rPr kumimoji="1" lang="en-US" altLang="ja-JP" sz="1400" dirty="0">
                <a:solidFill>
                  <a:sysClr val="windowText" lastClr="000000"/>
                </a:solidFill>
              </a:rPr>
              <a:t>(G</a:t>
            </a:r>
            <a:r>
              <a:rPr lang="en-US" altLang="ja-JP" sz="1400" dirty="0">
                <a:solidFill>
                  <a:sysClr val="windowText" lastClr="000000"/>
                </a:solidFill>
              </a:rPr>
              <a:t>P</a:t>
            </a:r>
            <a:r>
              <a:rPr lang="ja-JP" altLang="en-US" sz="1400" dirty="0">
                <a:solidFill>
                  <a:sysClr val="windowText" lastClr="000000"/>
                </a:solidFill>
              </a:rPr>
              <a:t>の時価総額で全体の約</a:t>
            </a:r>
            <a:r>
              <a:rPr lang="en-US" altLang="ja-JP" sz="1400" dirty="0">
                <a:solidFill>
                  <a:sysClr val="windowText" lastClr="000000"/>
                </a:solidFill>
              </a:rPr>
              <a:t>99.6</a:t>
            </a:r>
            <a:r>
              <a:rPr lang="ja-JP" altLang="en-US" sz="1400" dirty="0">
                <a:solidFill>
                  <a:sysClr val="windowText" lastClr="000000"/>
                </a:solidFill>
              </a:rPr>
              <a:t>％占める</a:t>
            </a:r>
            <a:r>
              <a:rPr lang="en-US" altLang="ja-JP" sz="1400" dirty="0">
                <a:solidFill>
                  <a:sysClr val="windowText" lastClr="000000"/>
                </a:solidFill>
              </a:rPr>
              <a:t>)</a:t>
            </a:r>
          </a:p>
          <a:p>
            <a:pPr algn="ctr"/>
            <a:r>
              <a:rPr lang="ja-JP" altLang="en-US" sz="1400" dirty="0">
                <a:solidFill>
                  <a:sysClr val="windowText" lastClr="000000"/>
                </a:solidFill>
              </a:rPr>
              <a:t>要因：半数以上の</a:t>
            </a:r>
            <a:r>
              <a:rPr lang="en-US" altLang="ja-JP" sz="1400" dirty="0">
                <a:solidFill>
                  <a:sysClr val="windowText" lastClr="000000"/>
                </a:solidFill>
              </a:rPr>
              <a:t>OP</a:t>
            </a:r>
            <a:r>
              <a:rPr lang="ja-JP" altLang="en-US" sz="1400" dirty="0">
                <a:solidFill>
                  <a:sysClr val="windowText" lastClr="000000"/>
                </a:solidFill>
              </a:rPr>
              <a:t>と</a:t>
            </a:r>
            <a:r>
              <a:rPr lang="en-US" altLang="ja-JP" sz="1400" dirty="0">
                <a:solidFill>
                  <a:sysClr val="windowText" lastClr="000000"/>
                </a:solidFill>
              </a:rPr>
              <a:t>OS</a:t>
            </a:r>
            <a:r>
              <a:rPr lang="ja-JP" altLang="en-US" sz="1400" dirty="0">
                <a:solidFill>
                  <a:sysClr val="windowText" lastClr="000000"/>
                </a:solidFill>
              </a:rPr>
              <a:t>のメーカーが市場より高いリターンを出していた</a:t>
            </a:r>
            <a:endParaRPr lang="en-US" altLang="ja-JP" sz="1400" dirty="0">
              <a:solidFill>
                <a:sysClr val="windowText" lastClr="000000"/>
              </a:solidFill>
            </a:endParaRPr>
          </a:p>
        </p:txBody>
      </p:sp>
      <p:graphicFrame>
        <p:nvGraphicFramePr>
          <p:cNvPr id="9" name="グラフ 8">
            <a:extLst>
              <a:ext uri="{FF2B5EF4-FFF2-40B4-BE49-F238E27FC236}">
                <a16:creationId xmlns:a16="http://schemas.microsoft.com/office/drawing/2014/main" id="{00000000-0008-0000-0000-000005000000}"/>
              </a:ext>
            </a:extLst>
          </p:cNvPr>
          <p:cNvGraphicFramePr>
            <a:graphicFrameLocks/>
          </p:cNvGraphicFramePr>
          <p:nvPr>
            <p:extLst>
              <p:ext uri="{D42A27DB-BD31-4B8C-83A1-F6EECF244321}">
                <p14:modId xmlns:p14="http://schemas.microsoft.com/office/powerpoint/2010/main" val="1532288534"/>
              </p:ext>
            </p:extLst>
          </p:nvPr>
        </p:nvGraphicFramePr>
        <p:xfrm>
          <a:off x="696000" y="1930858"/>
          <a:ext cx="10800000" cy="4680000"/>
        </p:xfrm>
        <a:graphic>
          <a:graphicData uri="http://schemas.openxmlformats.org/drawingml/2006/chart">
            <c:chart xmlns:c="http://schemas.openxmlformats.org/drawingml/2006/chart" xmlns:r="http://schemas.openxmlformats.org/officeDocument/2006/relationships" r:id="rId2"/>
          </a:graphicData>
        </a:graphic>
      </p:graphicFrame>
      <p:sp>
        <p:nvSpPr>
          <p:cNvPr id="3" name="吹き出し: 四角形 2">
            <a:extLst>
              <a:ext uri="{FF2B5EF4-FFF2-40B4-BE49-F238E27FC236}">
                <a16:creationId xmlns:a16="http://schemas.microsoft.com/office/drawing/2014/main" id="{1E9F344E-BF41-4C81-8C29-180C5C001162}"/>
              </a:ext>
            </a:extLst>
          </p:cNvPr>
          <p:cNvSpPr/>
          <p:nvPr/>
        </p:nvSpPr>
        <p:spPr>
          <a:xfrm>
            <a:off x="4597281" y="2716018"/>
            <a:ext cx="2087671" cy="873690"/>
          </a:xfrm>
          <a:prstGeom prst="wedgeRectCallout">
            <a:avLst>
              <a:gd name="adj1" fmla="val 26598"/>
              <a:gd name="adj2" fmla="val 132546"/>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rPr>
              <a:t>7/8</a:t>
            </a:r>
            <a:r>
              <a:rPr lang="ja-JP" altLang="en-US" sz="1400" dirty="0">
                <a:solidFill>
                  <a:schemeClr val="tx1"/>
                </a:solidFill>
              </a:rPr>
              <a:t> 無観客開催決定</a:t>
            </a:r>
            <a:endParaRPr lang="en-US" altLang="ja-JP" sz="1400" dirty="0">
              <a:solidFill>
                <a:schemeClr val="tx1"/>
              </a:solidFill>
            </a:endParaRPr>
          </a:p>
          <a:p>
            <a:pPr algn="ctr"/>
            <a:r>
              <a:rPr lang="en-US" altLang="ja-JP" sz="1400" dirty="0">
                <a:solidFill>
                  <a:schemeClr val="tx1"/>
                </a:solidFill>
              </a:rPr>
              <a:t>TOPIX=1920.32</a:t>
            </a:r>
          </a:p>
          <a:p>
            <a:pPr algn="ctr"/>
            <a:r>
              <a:rPr kumimoji="1" lang="ja-JP" altLang="en-US" sz="1400" dirty="0">
                <a:solidFill>
                  <a:schemeClr val="tx1"/>
                </a:solidFill>
              </a:rPr>
              <a:t>東京感染者</a:t>
            </a:r>
            <a:r>
              <a:rPr kumimoji="1" lang="en-US" altLang="ja-JP" sz="1400" dirty="0">
                <a:solidFill>
                  <a:schemeClr val="tx1"/>
                </a:solidFill>
              </a:rPr>
              <a:t>823</a:t>
            </a:r>
            <a:r>
              <a:rPr kumimoji="1" lang="ja-JP" altLang="en-US" sz="1400" dirty="0">
                <a:solidFill>
                  <a:schemeClr val="tx1"/>
                </a:solidFill>
              </a:rPr>
              <a:t>人</a:t>
            </a:r>
          </a:p>
        </p:txBody>
      </p:sp>
      <p:sp>
        <p:nvSpPr>
          <p:cNvPr id="5" name="吹き出し: 四角形 4">
            <a:extLst>
              <a:ext uri="{FF2B5EF4-FFF2-40B4-BE49-F238E27FC236}">
                <a16:creationId xmlns:a16="http://schemas.microsoft.com/office/drawing/2014/main" id="{D88901C6-D41B-4968-87B0-8FC8365130FC}"/>
              </a:ext>
            </a:extLst>
          </p:cNvPr>
          <p:cNvSpPr/>
          <p:nvPr/>
        </p:nvSpPr>
        <p:spPr>
          <a:xfrm>
            <a:off x="7281897" y="2658085"/>
            <a:ext cx="1753644" cy="989556"/>
          </a:xfrm>
          <a:prstGeom prst="wedgeRectCallout">
            <a:avLst>
              <a:gd name="adj1" fmla="val -57262"/>
              <a:gd name="adj2" fmla="val 119462"/>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rPr>
              <a:t>7/12 </a:t>
            </a:r>
            <a:r>
              <a:rPr kumimoji="1" lang="ja-JP" altLang="en-US" sz="1400" dirty="0">
                <a:solidFill>
                  <a:schemeClr val="tx1"/>
                </a:solidFill>
              </a:rPr>
              <a:t>東京</a:t>
            </a:r>
            <a:r>
              <a:rPr kumimoji="1" lang="en-US" altLang="ja-JP" sz="1400" dirty="0">
                <a:solidFill>
                  <a:schemeClr val="tx1"/>
                </a:solidFill>
              </a:rPr>
              <a:t>4</a:t>
            </a:r>
            <a:r>
              <a:rPr kumimoji="1" lang="ja-JP" altLang="en-US" sz="1400" dirty="0">
                <a:solidFill>
                  <a:schemeClr val="tx1"/>
                </a:solidFill>
              </a:rPr>
              <a:t>回目の緊急事態宣言初日</a:t>
            </a:r>
            <a:endParaRPr kumimoji="1" lang="en-US" altLang="ja-JP" sz="1400" dirty="0">
              <a:solidFill>
                <a:schemeClr val="tx1"/>
              </a:solidFill>
            </a:endParaRPr>
          </a:p>
          <a:p>
            <a:pPr algn="ctr"/>
            <a:r>
              <a:rPr lang="en-US" altLang="ja-JP" sz="1400" dirty="0">
                <a:solidFill>
                  <a:schemeClr val="tx1"/>
                </a:solidFill>
              </a:rPr>
              <a:t>TOPIX</a:t>
            </a:r>
            <a:r>
              <a:rPr lang="ja-JP" altLang="en-US" sz="1400" dirty="0">
                <a:solidFill>
                  <a:schemeClr val="tx1"/>
                </a:solidFill>
              </a:rPr>
              <a:t>＝</a:t>
            </a:r>
            <a:r>
              <a:rPr lang="en-US" altLang="ja-JP" sz="1400" dirty="0">
                <a:solidFill>
                  <a:schemeClr val="tx1"/>
                </a:solidFill>
              </a:rPr>
              <a:t>1953.33</a:t>
            </a:r>
          </a:p>
          <a:p>
            <a:pPr algn="ctr"/>
            <a:r>
              <a:rPr kumimoji="1" lang="ja-JP" altLang="en-US" sz="1400" dirty="0">
                <a:solidFill>
                  <a:schemeClr val="tx1"/>
                </a:solidFill>
              </a:rPr>
              <a:t>東京感染者</a:t>
            </a:r>
            <a:r>
              <a:rPr kumimoji="1" lang="en-US" altLang="ja-JP" sz="1400" dirty="0">
                <a:solidFill>
                  <a:schemeClr val="tx1"/>
                </a:solidFill>
              </a:rPr>
              <a:t>503</a:t>
            </a:r>
            <a:r>
              <a:rPr kumimoji="1" lang="ja-JP" altLang="en-US" sz="1400" dirty="0">
                <a:solidFill>
                  <a:schemeClr val="tx1"/>
                </a:solidFill>
              </a:rPr>
              <a:t>人</a:t>
            </a:r>
          </a:p>
        </p:txBody>
      </p:sp>
    </p:spTree>
    <p:extLst>
      <p:ext uri="{BB962C8B-B14F-4D97-AF65-F5344CB8AC3E}">
        <p14:creationId xmlns:p14="http://schemas.microsoft.com/office/powerpoint/2010/main" val="3054917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4CFCFE-AE02-4C61-83AC-03834BEFB05F}"/>
              </a:ext>
            </a:extLst>
          </p:cNvPr>
          <p:cNvSpPr>
            <a:spLocks noGrp="1"/>
          </p:cNvSpPr>
          <p:nvPr>
            <p:ph type="title"/>
          </p:nvPr>
        </p:nvSpPr>
        <p:spPr>
          <a:xfrm>
            <a:off x="838200" y="681037"/>
            <a:ext cx="10515600" cy="1325563"/>
          </a:xfrm>
        </p:spPr>
        <p:txBody>
          <a:bodyPr>
            <a:normAutofit fontScale="90000"/>
          </a:bodyPr>
          <a:lstStyle/>
          <a:p>
            <a:r>
              <a:rPr lang="en-US" altLang="ja-JP" kern="100" dirty="0">
                <a:solidFill>
                  <a:prstClr val="black"/>
                </a:solidFill>
                <a:latin typeface="游ゴシック Light" panose="020B0300000000000000" pitchFamily="50" charset="-128"/>
                <a:ea typeface="游ゴシック Light" panose="020B0300000000000000" pitchFamily="50" charset="-128"/>
                <a:cs typeface="Times New Roman" panose="02020603050405020304" pitchFamily="18" charset="0"/>
              </a:rPr>
              <a:t>5	</a:t>
            </a:r>
            <a:r>
              <a:rPr lang="ja-JP" altLang="en-US" kern="100" dirty="0">
                <a:solidFill>
                  <a:prstClr val="black"/>
                </a:solidFill>
                <a:latin typeface="游ゴシック Light" panose="020B0300000000000000" pitchFamily="50" charset="-128"/>
                <a:ea typeface="游ゴシック Light" panose="020B0300000000000000" pitchFamily="50" charset="-128"/>
                <a:cs typeface="Times New Roman" panose="02020603050405020304" pitchFamily="18" charset="0"/>
              </a:rPr>
              <a:t>結果と考察</a:t>
            </a:r>
            <a:br>
              <a:rPr kumimoji="1" lang="en-US" altLang="ja-JP" sz="2900" b="0" i="0" u="none" strike="noStrike" kern="1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Times New Roman" panose="02020603050405020304" pitchFamily="18" charset="0"/>
              </a:rPr>
            </a:br>
            <a:r>
              <a:rPr kumimoji="1" lang="ja-JP" altLang="en-US" sz="2900" b="0" i="0" u="none" strike="noStrike" kern="1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Times New Roman" panose="02020603050405020304" pitchFamily="18" charset="0"/>
              </a:rPr>
              <a:t>　</a:t>
            </a:r>
            <a:r>
              <a:rPr kumimoji="1" lang="en-US" altLang="ja-JP" sz="3600" b="0" i="0" u="none" strike="noStrike" kern="1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Times New Roman" panose="02020603050405020304" pitchFamily="18" charset="0"/>
              </a:rPr>
              <a:t>2021/7/23 (26)</a:t>
            </a:r>
            <a:br>
              <a:rPr kumimoji="1" lang="en-US" altLang="ja-JP" sz="3600" b="0" i="0" u="none" strike="noStrike" kern="1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Times New Roman" panose="02020603050405020304" pitchFamily="18" charset="0"/>
              </a:rPr>
            </a:br>
            <a:r>
              <a:rPr kumimoji="1" lang="ja-JP" altLang="en-US" sz="3600" b="0" i="0" u="none" strike="noStrike" kern="1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Times New Roman" panose="02020603050405020304" pitchFamily="18" charset="0"/>
              </a:rPr>
              <a:t>　</a:t>
            </a:r>
            <a:r>
              <a:rPr kumimoji="1" lang="ja-JP" altLang="ja-JP" sz="3600" b="0" i="0" u="none" strike="noStrike" kern="1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Times New Roman" panose="02020603050405020304" pitchFamily="18" charset="0"/>
              </a:rPr>
              <a:t>オリンピック</a:t>
            </a:r>
            <a:r>
              <a:rPr kumimoji="1" lang="ja-JP" altLang="en-US" sz="3600" b="0" i="0" u="none" strike="noStrike" kern="1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Times New Roman" panose="02020603050405020304" pitchFamily="18" charset="0"/>
              </a:rPr>
              <a:t>開会</a:t>
            </a:r>
            <a:br>
              <a:rPr kumimoji="1" lang="ja-JP" altLang="ja-JP" sz="3200" b="0" i="0" u="none" strike="noStrike" kern="1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Times New Roman" panose="02020603050405020304" pitchFamily="18" charset="0"/>
              </a:rPr>
            </a:br>
            <a:endParaRPr kumimoji="1" lang="ja-JP" altLang="en-US" dirty="0"/>
          </a:p>
        </p:txBody>
      </p:sp>
      <p:sp>
        <p:nvSpPr>
          <p:cNvPr id="5" name="四角形: 角を丸くする 4">
            <a:extLst>
              <a:ext uri="{FF2B5EF4-FFF2-40B4-BE49-F238E27FC236}">
                <a16:creationId xmlns:a16="http://schemas.microsoft.com/office/drawing/2014/main" id="{957DBBE4-D39D-4B2F-AD5B-3D270441B81C}"/>
              </a:ext>
            </a:extLst>
          </p:cNvPr>
          <p:cNvSpPr/>
          <p:nvPr/>
        </p:nvSpPr>
        <p:spPr>
          <a:xfrm>
            <a:off x="8331330" y="1078481"/>
            <a:ext cx="3306870" cy="1466763"/>
          </a:xfrm>
          <a:prstGeom prst="round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ysClr val="windowText" lastClr="000000"/>
                </a:solidFill>
              </a:rPr>
              <a:t>KADOKAWA 2021</a:t>
            </a:r>
            <a:r>
              <a:rPr kumimoji="1" lang="ja-JP" altLang="en-US" sz="1400" dirty="0">
                <a:solidFill>
                  <a:sysClr val="windowText" lastClr="000000"/>
                </a:solidFill>
              </a:rPr>
              <a:t>年</a:t>
            </a:r>
            <a:r>
              <a:rPr kumimoji="1" lang="en-US" altLang="ja-JP" sz="1400" dirty="0">
                <a:solidFill>
                  <a:sysClr val="windowText" lastClr="000000"/>
                </a:solidFill>
              </a:rPr>
              <a:t>4~6</a:t>
            </a:r>
            <a:r>
              <a:rPr kumimoji="1" lang="ja-JP" altLang="en-US" sz="1400" dirty="0">
                <a:solidFill>
                  <a:sysClr val="windowText" lastClr="000000"/>
                </a:solidFill>
              </a:rPr>
              <a:t>月期の連結決算純利益前年同期比</a:t>
            </a:r>
            <a:r>
              <a:rPr kumimoji="1" lang="en-US" altLang="ja-JP" sz="1400" dirty="0">
                <a:solidFill>
                  <a:sysClr val="windowText" lastClr="000000"/>
                </a:solidFill>
              </a:rPr>
              <a:t>+64%</a:t>
            </a:r>
          </a:p>
          <a:p>
            <a:pPr algn="ctr"/>
            <a:r>
              <a:rPr lang="en-US" altLang="ja-JP" sz="1400" dirty="0">
                <a:solidFill>
                  <a:sysClr val="windowText" lastClr="000000"/>
                </a:solidFill>
              </a:rPr>
              <a:t>(OS</a:t>
            </a:r>
            <a:r>
              <a:rPr lang="ja-JP" altLang="en-US" sz="1400" dirty="0">
                <a:solidFill>
                  <a:sysClr val="windowText" lastClr="000000"/>
                </a:solidFill>
              </a:rPr>
              <a:t>の時価総額の約半分を占める</a:t>
            </a:r>
            <a:r>
              <a:rPr lang="en-US" altLang="ja-JP" sz="1400" dirty="0">
                <a:solidFill>
                  <a:sysClr val="windowText" lastClr="000000"/>
                </a:solidFill>
              </a:rPr>
              <a:t>)</a:t>
            </a:r>
            <a:endParaRPr kumimoji="1" lang="ja-JP" altLang="en-US" sz="1400" dirty="0">
              <a:solidFill>
                <a:sysClr val="windowText" lastClr="000000"/>
              </a:solidFill>
            </a:endParaRPr>
          </a:p>
        </p:txBody>
      </p:sp>
      <p:graphicFrame>
        <p:nvGraphicFramePr>
          <p:cNvPr id="8" name="グラフ 7">
            <a:extLst>
              <a:ext uri="{FF2B5EF4-FFF2-40B4-BE49-F238E27FC236}">
                <a16:creationId xmlns:a16="http://schemas.microsoft.com/office/drawing/2014/main" id="{00000000-0008-0000-0000-000006000000}"/>
              </a:ext>
            </a:extLst>
          </p:cNvPr>
          <p:cNvGraphicFramePr>
            <a:graphicFrameLocks/>
          </p:cNvGraphicFramePr>
          <p:nvPr>
            <p:extLst>
              <p:ext uri="{D42A27DB-BD31-4B8C-83A1-F6EECF244321}">
                <p14:modId xmlns:p14="http://schemas.microsoft.com/office/powerpoint/2010/main" val="3257912914"/>
              </p:ext>
            </p:extLst>
          </p:nvPr>
        </p:nvGraphicFramePr>
        <p:xfrm>
          <a:off x="696000" y="1972757"/>
          <a:ext cx="10800000" cy="4680000"/>
        </p:xfrm>
        <a:graphic>
          <a:graphicData uri="http://schemas.openxmlformats.org/drawingml/2006/chart">
            <c:chart xmlns:c="http://schemas.openxmlformats.org/drawingml/2006/chart" xmlns:r="http://schemas.openxmlformats.org/officeDocument/2006/relationships" r:id="rId2"/>
          </a:graphicData>
        </a:graphic>
      </p:graphicFrame>
      <p:sp>
        <p:nvSpPr>
          <p:cNvPr id="3" name="吹き出し: 四角形 2">
            <a:extLst>
              <a:ext uri="{FF2B5EF4-FFF2-40B4-BE49-F238E27FC236}">
                <a16:creationId xmlns:a16="http://schemas.microsoft.com/office/drawing/2014/main" id="{D2E5B72D-27E2-4A15-BAEC-C6B7A57F5D56}"/>
              </a:ext>
            </a:extLst>
          </p:cNvPr>
          <p:cNvSpPr/>
          <p:nvPr/>
        </p:nvSpPr>
        <p:spPr>
          <a:xfrm>
            <a:off x="5097875" y="2669584"/>
            <a:ext cx="2605415" cy="1014608"/>
          </a:xfrm>
          <a:prstGeom prst="wedgeRectCallout">
            <a:avLst>
              <a:gd name="adj1" fmla="val -9404"/>
              <a:gd name="adj2" fmla="val 105167"/>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rPr>
              <a:t>7/23 </a:t>
            </a:r>
            <a:r>
              <a:rPr kumimoji="1" lang="ja-JP" altLang="en-US" sz="1400" dirty="0">
                <a:solidFill>
                  <a:schemeClr val="tx1"/>
                </a:solidFill>
              </a:rPr>
              <a:t>オリンピック開会</a:t>
            </a:r>
            <a:endParaRPr kumimoji="1" lang="en-US" altLang="ja-JP" sz="1400" dirty="0">
              <a:solidFill>
                <a:schemeClr val="tx1"/>
              </a:solidFill>
            </a:endParaRPr>
          </a:p>
          <a:p>
            <a:pPr algn="ctr"/>
            <a:r>
              <a:rPr lang="en-US" altLang="ja-JP" sz="1400" dirty="0">
                <a:solidFill>
                  <a:schemeClr val="tx1"/>
                </a:solidFill>
              </a:rPr>
              <a:t>TOPIX=1925.62(7/26))</a:t>
            </a:r>
          </a:p>
          <a:p>
            <a:pPr algn="ctr"/>
            <a:r>
              <a:rPr kumimoji="1" lang="ja-JP" altLang="en-US" sz="1400" dirty="0">
                <a:solidFill>
                  <a:schemeClr val="tx1"/>
                </a:solidFill>
              </a:rPr>
              <a:t>東京感染者</a:t>
            </a:r>
            <a:r>
              <a:rPr kumimoji="1" lang="en-US" altLang="ja-JP" sz="1400" dirty="0">
                <a:solidFill>
                  <a:schemeClr val="tx1"/>
                </a:solidFill>
              </a:rPr>
              <a:t>1367</a:t>
            </a:r>
            <a:r>
              <a:rPr kumimoji="1" lang="ja-JP" altLang="en-US" sz="1400" dirty="0">
                <a:solidFill>
                  <a:schemeClr val="tx1"/>
                </a:solidFill>
              </a:rPr>
              <a:t>人</a:t>
            </a:r>
            <a:r>
              <a:rPr kumimoji="1" lang="en-US" altLang="ja-JP" sz="1400" dirty="0">
                <a:solidFill>
                  <a:schemeClr val="tx1"/>
                </a:solidFill>
              </a:rPr>
              <a:t>(7/23)</a:t>
            </a:r>
            <a:endParaRPr kumimoji="1" lang="ja-JP" altLang="en-US" sz="1400" dirty="0">
              <a:solidFill>
                <a:schemeClr val="tx1"/>
              </a:solidFill>
            </a:endParaRPr>
          </a:p>
        </p:txBody>
      </p:sp>
    </p:spTree>
    <p:extLst>
      <p:ext uri="{BB962C8B-B14F-4D97-AF65-F5344CB8AC3E}">
        <p14:creationId xmlns:p14="http://schemas.microsoft.com/office/powerpoint/2010/main" val="37183812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279BF1-8A0A-4124-946A-98AD868CEB49}"/>
              </a:ext>
            </a:extLst>
          </p:cNvPr>
          <p:cNvSpPr>
            <a:spLocks noGrp="1"/>
          </p:cNvSpPr>
          <p:nvPr>
            <p:ph type="title"/>
          </p:nvPr>
        </p:nvSpPr>
        <p:spPr/>
        <p:txBody>
          <a:bodyPr>
            <a:normAutofit fontScale="90000"/>
          </a:bodyPr>
          <a:lstStyle/>
          <a:p>
            <a:r>
              <a:rPr kumimoji="1" lang="en-US" altLang="ja-JP" b="0" i="0" u="none" strike="noStrike" kern="1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Times New Roman" panose="02020603050405020304" pitchFamily="18" charset="0"/>
              </a:rPr>
              <a:t>5	</a:t>
            </a:r>
            <a:r>
              <a:rPr kumimoji="1" lang="ja-JP" altLang="en-US" b="0" i="0" u="none" strike="noStrike" kern="1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Times New Roman" panose="02020603050405020304" pitchFamily="18" charset="0"/>
              </a:rPr>
              <a:t>結果と考察</a:t>
            </a:r>
            <a:br>
              <a:rPr kumimoji="1" lang="en-US" altLang="ja-JP" sz="2900" b="0" i="0" u="none" strike="noStrike" kern="1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Times New Roman" panose="02020603050405020304" pitchFamily="18" charset="0"/>
              </a:rPr>
            </a:br>
            <a:r>
              <a:rPr kumimoji="1" lang="ja-JP" altLang="en-US" sz="2900" b="0" i="0" u="none" strike="noStrike" kern="1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Times New Roman" panose="02020603050405020304" pitchFamily="18" charset="0"/>
              </a:rPr>
              <a:t>　</a:t>
            </a:r>
            <a:r>
              <a:rPr kumimoji="1" lang="en-US" altLang="ja-JP" sz="3600" b="0" i="0" u="none" strike="noStrike" kern="1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Times New Roman" panose="02020603050405020304" pitchFamily="18" charset="0"/>
              </a:rPr>
              <a:t>2021/8/24</a:t>
            </a:r>
            <a:r>
              <a:rPr kumimoji="1" lang="ja-JP" altLang="en-US" sz="3600" b="0" i="0" u="none" strike="noStrike" kern="1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Times New Roman" panose="02020603050405020304" pitchFamily="18" charset="0"/>
              </a:rPr>
              <a:t> </a:t>
            </a:r>
            <a:br>
              <a:rPr kumimoji="1" lang="en-US" altLang="ja-JP" sz="3600" b="0" i="0" u="none" strike="noStrike" kern="1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Times New Roman" panose="02020603050405020304" pitchFamily="18" charset="0"/>
              </a:rPr>
            </a:br>
            <a:r>
              <a:rPr kumimoji="1" lang="ja-JP" altLang="en-US" sz="3600" b="0" i="0" u="none" strike="noStrike" kern="1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Times New Roman" panose="02020603050405020304" pitchFamily="18" charset="0"/>
              </a:rPr>
              <a:t>　パラリンピック開会</a:t>
            </a:r>
            <a:endParaRPr kumimoji="1" lang="ja-JP" altLang="en-US" dirty="0"/>
          </a:p>
        </p:txBody>
      </p:sp>
      <p:sp>
        <p:nvSpPr>
          <p:cNvPr id="5" name="四角形: 角を丸くする 4">
            <a:extLst>
              <a:ext uri="{FF2B5EF4-FFF2-40B4-BE49-F238E27FC236}">
                <a16:creationId xmlns:a16="http://schemas.microsoft.com/office/drawing/2014/main" id="{46338DBA-D2E9-4E15-9DEB-9CCE74A53167}"/>
              </a:ext>
            </a:extLst>
          </p:cNvPr>
          <p:cNvSpPr/>
          <p:nvPr/>
        </p:nvSpPr>
        <p:spPr>
          <a:xfrm>
            <a:off x="8749539" y="1299576"/>
            <a:ext cx="3248964" cy="1064712"/>
          </a:xfrm>
          <a:prstGeom prst="round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ysClr val="windowText" lastClr="000000"/>
                </a:solidFill>
              </a:rPr>
              <a:t>OS</a:t>
            </a:r>
            <a:r>
              <a:rPr lang="ja-JP" altLang="en-US" sz="1400" dirty="0">
                <a:solidFill>
                  <a:sysClr val="windowText" lastClr="000000"/>
                </a:solidFill>
              </a:rPr>
              <a:t>のパソナや</a:t>
            </a:r>
            <a:r>
              <a:rPr lang="en-US" altLang="ja-JP" sz="1400" dirty="0" err="1">
                <a:solidFill>
                  <a:sysClr val="windowText" lastClr="000000"/>
                </a:solidFill>
              </a:rPr>
              <a:t>yahoo!</a:t>
            </a:r>
            <a:r>
              <a:rPr lang="en-US" altLang="ja-JP" sz="1400" dirty="0">
                <a:solidFill>
                  <a:sysClr val="windowText" lastClr="000000"/>
                </a:solidFill>
              </a:rPr>
              <a:t>(ZHD)</a:t>
            </a:r>
          </a:p>
          <a:p>
            <a:pPr algn="ctr"/>
            <a:r>
              <a:rPr lang="ja-JP" altLang="en-US" sz="1400" dirty="0">
                <a:solidFill>
                  <a:sysClr val="windowText" lastClr="000000"/>
                </a:solidFill>
              </a:rPr>
              <a:t>第</a:t>
            </a:r>
            <a:r>
              <a:rPr lang="en-US" altLang="ja-JP" sz="1400" dirty="0">
                <a:solidFill>
                  <a:sysClr val="windowText" lastClr="000000"/>
                </a:solidFill>
              </a:rPr>
              <a:t>1</a:t>
            </a:r>
            <a:r>
              <a:rPr lang="ja-JP" altLang="en-US" sz="1400" dirty="0">
                <a:solidFill>
                  <a:sysClr val="windowText" lastClr="000000"/>
                </a:solidFill>
              </a:rPr>
              <a:t>四半期決算発表</a:t>
            </a:r>
            <a:endParaRPr lang="en-US" altLang="ja-JP" sz="1400" dirty="0">
              <a:solidFill>
                <a:sysClr val="windowText" lastClr="000000"/>
              </a:solidFill>
            </a:endParaRPr>
          </a:p>
          <a:p>
            <a:pPr algn="ctr"/>
            <a:r>
              <a:rPr kumimoji="1" lang="ja-JP" altLang="en-US" sz="1400" dirty="0">
                <a:solidFill>
                  <a:sysClr val="windowText" lastClr="000000"/>
                </a:solidFill>
              </a:rPr>
              <a:t>昨年の同時期を大きく上回り株価が大きく上昇したため相対的にリターン減少</a:t>
            </a:r>
          </a:p>
        </p:txBody>
      </p:sp>
      <p:graphicFrame>
        <p:nvGraphicFramePr>
          <p:cNvPr id="6" name="グラフ 5">
            <a:extLst>
              <a:ext uri="{FF2B5EF4-FFF2-40B4-BE49-F238E27FC236}">
                <a16:creationId xmlns:a16="http://schemas.microsoft.com/office/drawing/2014/main" id="{00000000-0008-0000-0000-000007000000}"/>
              </a:ext>
            </a:extLst>
          </p:cNvPr>
          <p:cNvGraphicFramePr>
            <a:graphicFrameLocks/>
          </p:cNvGraphicFramePr>
          <p:nvPr>
            <p:extLst>
              <p:ext uri="{D42A27DB-BD31-4B8C-83A1-F6EECF244321}">
                <p14:modId xmlns:p14="http://schemas.microsoft.com/office/powerpoint/2010/main" val="3327660513"/>
              </p:ext>
            </p:extLst>
          </p:nvPr>
        </p:nvGraphicFramePr>
        <p:xfrm>
          <a:off x="696000" y="1883776"/>
          <a:ext cx="10800000" cy="4680000"/>
        </p:xfrm>
        <a:graphic>
          <a:graphicData uri="http://schemas.openxmlformats.org/drawingml/2006/chart">
            <c:chart xmlns:c="http://schemas.openxmlformats.org/drawingml/2006/chart" xmlns:r="http://schemas.openxmlformats.org/officeDocument/2006/relationships" r:id="rId2"/>
          </a:graphicData>
        </a:graphic>
      </p:graphicFrame>
      <p:sp>
        <p:nvSpPr>
          <p:cNvPr id="3" name="吹き出し: 四角形 2">
            <a:extLst>
              <a:ext uri="{FF2B5EF4-FFF2-40B4-BE49-F238E27FC236}">
                <a16:creationId xmlns:a16="http://schemas.microsoft.com/office/drawing/2014/main" id="{3EF03157-60D3-40D4-8F3D-8519DF3CFD5D}"/>
              </a:ext>
            </a:extLst>
          </p:cNvPr>
          <p:cNvSpPr/>
          <p:nvPr/>
        </p:nvSpPr>
        <p:spPr>
          <a:xfrm>
            <a:off x="6432223" y="2364288"/>
            <a:ext cx="2317316" cy="1064712"/>
          </a:xfrm>
          <a:prstGeom prst="wedgeRectCallout">
            <a:avLst>
              <a:gd name="adj1" fmla="val -46131"/>
              <a:gd name="adj2" fmla="val 115527"/>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ysClr val="windowText" lastClr="000000"/>
                </a:solidFill>
              </a:rPr>
              <a:t>8/24 </a:t>
            </a:r>
            <a:r>
              <a:rPr kumimoji="1" lang="ja-JP" altLang="en-US" sz="1400" dirty="0">
                <a:solidFill>
                  <a:sysClr val="windowText" lastClr="000000"/>
                </a:solidFill>
              </a:rPr>
              <a:t>パラリンピック開会</a:t>
            </a:r>
            <a:endParaRPr kumimoji="1" lang="en-US" altLang="ja-JP" sz="1400" dirty="0">
              <a:solidFill>
                <a:sysClr val="windowText" lastClr="000000"/>
              </a:solidFill>
            </a:endParaRPr>
          </a:p>
          <a:p>
            <a:pPr algn="ctr"/>
            <a:r>
              <a:rPr lang="en-US" altLang="ja-JP" sz="1400" dirty="0">
                <a:solidFill>
                  <a:sysClr val="windowText" lastClr="000000"/>
                </a:solidFill>
              </a:rPr>
              <a:t>TOPIX=1934.20</a:t>
            </a:r>
          </a:p>
          <a:p>
            <a:pPr algn="ctr"/>
            <a:r>
              <a:rPr kumimoji="1" lang="ja-JP" altLang="en-US" sz="1400" dirty="0">
                <a:solidFill>
                  <a:sysClr val="windowText" lastClr="000000"/>
                </a:solidFill>
              </a:rPr>
              <a:t>東京感染者＝</a:t>
            </a:r>
            <a:r>
              <a:rPr kumimoji="1" lang="en-US" altLang="ja-JP" sz="1400" dirty="0">
                <a:solidFill>
                  <a:sysClr val="windowText" lastClr="000000"/>
                </a:solidFill>
              </a:rPr>
              <a:t>4328</a:t>
            </a:r>
            <a:r>
              <a:rPr kumimoji="1" lang="ja-JP" altLang="en-US" sz="1400" dirty="0">
                <a:solidFill>
                  <a:sysClr val="windowText" lastClr="000000"/>
                </a:solidFill>
              </a:rPr>
              <a:t>人</a:t>
            </a:r>
          </a:p>
        </p:txBody>
      </p:sp>
    </p:spTree>
    <p:extLst>
      <p:ext uri="{BB962C8B-B14F-4D97-AF65-F5344CB8AC3E}">
        <p14:creationId xmlns:p14="http://schemas.microsoft.com/office/powerpoint/2010/main" val="37717582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45968F1-2B97-4DD3-B6B2-432C41FB69FB}"/>
              </a:ext>
            </a:extLst>
          </p:cNvPr>
          <p:cNvSpPr>
            <a:spLocks noGrp="1"/>
          </p:cNvSpPr>
          <p:nvPr>
            <p:ph type="title"/>
          </p:nvPr>
        </p:nvSpPr>
        <p:spPr/>
        <p:txBody>
          <a:bodyPr/>
          <a:lstStyle/>
          <a:p>
            <a:r>
              <a:rPr kumimoji="1" lang="ja-JP" altLang="en-US" dirty="0"/>
              <a:t>全体を通じての考察</a:t>
            </a:r>
          </a:p>
        </p:txBody>
      </p:sp>
      <p:sp>
        <p:nvSpPr>
          <p:cNvPr id="3" name="コンテンツ プレースホルダー 2">
            <a:extLst>
              <a:ext uri="{FF2B5EF4-FFF2-40B4-BE49-F238E27FC236}">
                <a16:creationId xmlns:a16="http://schemas.microsoft.com/office/drawing/2014/main" id="{75FE1846-475B-43A4-B7D5-B34D518AEA21}"/>
              </a:ext>
            </a:extLst>
          </p:cNvPr>
          <p:cNvSpPr>
            <a:spLocks noGrp="1"/>
          </p:cNvSpPr>
          <p:nvPr>
            <p:ph idx="1"/>
          </p:nvPr>
        </p:nvSpPr>
        <p:spPr>
          <a:xfrm>
            <a:off x="91922" y="1951491"/>
            <a:ext cx="12008155" cy="4351338"/>
          </a:xfrm>
        </p:spPr>
        <p:txBody>
          <a:bodyPr>
            <a:normAutofit/>
          </a:bodyPr>
          <a:lstStyle/>
          <a:p>
            <a:r>
              <a:rPr kumimoji="1" lang="en-US" altLang="ja-JP" sz="2400" dirty="0"/>
              <a:t>2020</a:t>
            </a:r>
            <a:r>
              <a:rPr kumimoji="1" lang="ja-JP" altLang="en-US" sz="2400" dirty="0"/>
              <a:t>年と</a:t>
            </a:r>
            <a:r>
              <a:rPr kumimoji="1" lang="en-US" altLang="ja-JP" sz="2400" dirty="0"/>
              <a:t>2021</a:t>
            </a:r>
            <a:r>
              <a:rPr kumimoji="1" lang="ja-JP" altLang="en-US" sz="2400" dirty="0"/>
              <a:t>年ではスポンサー企業に関わらず市場の傾向に違い</a:t>
            </a:r>
            <a:endParaRPr kumimoji="1" lang="en-US" altLang="ja-JP" sz="2400" dirty="0"/>
          </a:p>
          <a:p>
            <a:r>
              <a:rPr lang="ja-JP" altLang="en-US" sz="2400" dirty="0"/>
              <a:t>コロナウイルスがスポンサー企業に与えた影響は日本市場全体に与えた影響の一部</a:t>
            </a:r>
            <a:endParaRPr lang="en-US" altLang="ja-JP" sz="2400" dirty="0"/>
          </a:p>
          <a:p>
            <a:r>
              <a:rPr lang="ja-JP" altLang="en-US" sz="2400" dirty="0"/>
              <a:t>例として、一部業界や企業のパフォーマンスは著しく落ちている</a:t>
            </a:r>
            <a:endParaRPr lang="en-US" altLang="ja-JP" sz="2400" dirty="0"/>
          </a:p>
          <a:p>
            <a:pPr marL="0" indent="0">
              <a:buNone/>
            </a:pPr>
            <a:r>
              <a:rPr kumimoji="1" lang="ja-JP" altLang="en-US" sz="2400" dirty="0"/>
              <a:t>特に</a:t>
            </a:r>
            <a:r>
              <a:rPr lang="ja-JP" altLang="en-US" sz="2400" dirty="0"/>
              <a:t>旅客</a:t>
            </a:r>
            <a:r>
              <a:rPr kumimoji="1" lang="ja-JP" altLang="en-US" sz="2400" dirty="0"/>
              <a:t>関連の企業を多く含む</a:t>
            </a:r>
            <a:r>
              <a:rPr kumimoji="1" lang="en-US" altLang="ja-JP" sz="2400" dirty="0"/>
              <a:t>OP</a:t>
            </a:r>
            <a:r>
              <a:rPr kumimoji="1" lang="ja-JP" altLang="en-US" sz="2400" dirty="0"/>
              <a:t>は</a:t>
            </a:r>
            <a:r>
              <a:rPr kumimoji="1" lang="en-US" altLang="ja-JP" sz="2400" dirty="0"/>
              <a:t>2020</a:t>
            </a:r>
            <a:r>
              <a:rPr kumimoji="1" lang="ja-JP" altLang="en-US" sz="2400" dirty="0"/>
              <a:t>年と比べても</a:t>
            </a:r>
            <a:r>
              <a:rPr kumimoji="1" lang="en-US" altLang="ja-JP" sz="2400" dirty="0"/>
              <a:t>2021</a:t>
            </a:r>
            <a:r>
              <a:rPr kumimoji="1" lang="ja-JP" altLang="en-US" sz="2400" dirty="0"/>
              <a:t>年</a:t>
            </a:r>
            <a:r>
              <a:rPr kumimoji="1" lang="en-US" altLang="ja-JP" sz="2400" dirty="0"/>
              <a:t>7</a:t>
            </a:r>
            <a:r>
              <a:rPr kumimoji="1" lang="ja-JP" altLang="en-US" sz="2400" dirty="0"/>
              <a:t>月以降市場リターンを下回り続ける一方、大会運営による雇用創出や人の接触を減らしての観戦を充実させるサービスを提供する人材や</a:t>
            </a:r>
            <a:r>
              <a:rPr kumimoji="1" lang="en-US" altLang="ja-JP" sz="2400" dirty="0"/>
              <a:t>IT</a:t>
            </a:r>
            <a:r>
              <a:rPr kumimoji="1" lang="ja-JP" altLang="en-US" sz="2400" dirty="0"/>
              <a:t>関連銘柄には株価の成長見られる</a:t>
            </a:r>
            <a:endParaRPr lang="en-US" altLang="ja-JP" sz="2400" dirty="0"/>
          </a:p>
          <a:p>
            <a:r>
              <a:rPr lang="en-US" altLang="ja-JP" sz="2400" dirty="0"/>
              <a:t>GP</a:t>
            </a:r>
            <a:r>
              <a:rPr lang="ja-JP" altLang="en-US" sz="2400" dirty="0"/>
              <a:t>と全体のポートフォリオを大型株の推移とみなすと</a:t>
            </a:r>
            <a:r>
              <a:rPr lang="en-US" altLang="ja-JP" sz="2400" dirty="0"/>
              <a:t>OP</a:t>
            </a:r>
            <a:r>
              <a:rPr lang="ja-JP" altLang="en-US" sz="2400" dirty="0"/>
              <a:t>と</a:t>
            </a:r>
            <a:r>
              <a:rPr lang="en-US" altLang="ja-JP" sz="2400" dirty="0"/>
              <a:t>OS</a:t>
            </a:r>
            <a:r>
              <a:rPr lang="ja-JP" altLang="en-US" sz="2400" dirty="0"/>
              <a:t>には中小型株効果の</a:t>
            </a:r>
            <a:r>
              <a:rPr lang="en-US" altLang="ja-JP" sz="2400" dirty="0"/>
              <a:t>α</a:t>
            </a:r>
            <a:r>
              <a:rPr lang="ja-JP" altLang="en-US" sz="2400" dirty="0"/>
              <a:t>ようなものがある</a:t>
            </a:r>
            <a:endParaRPr lang="en-US" altLang="ja-JP" sz="2400" dirty="0"/>
          </a:p>
          <a:p>
            <a:r>
              <a:rPr lang="ja-JP" altLang="en-US" sz="2400" dirty="0"/>
              <a:t>スポンサー全体としてはマイナスの推移、コロナ禍のオリンピック・パラリンピック大会にはそれ以前の水準に企業の株価が回復するほどの影響はない</a:t>
            </a:r>
            <a:endParaRPr lang="en-US" altLang="ja-JP" sz="2400" dirty="0"/>
          </a:p>
        </p:txBody>
      </p:sp>
    </p:spTree>
    <p:extLst>
      <p:ext uri="{BB962C8B-B14F-4D97-AF65-F5344CB8AC3E}">
        <p14:creationId xmlns:p14="http://schemas.microsoft.com/office/powerpoint/2010/main" val="1053202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80C4B7-496B-4B2A-B15B-AD3703358FB7}"/>
              </a:ext>
            </a:extLst>
          </p:cNvPr>
          <p:cNvSpPr>
            <a:spLocks noGrp="1"/>
          </p:cNvSpPr>
          <p:nvPr>
            <p:ph type="title"/>
          </p:nvPr>
        </p:nvSpPr>
        <p:spPr>
          <a:xfrm>
            <a:off x="838200" y="179967"/>
            <a:ext cx="10515600" cy="1325563"/>
          </a:xfrm>
        </p:spPr>
        <p:txBody>
          <a:bodyPr/>
          <a:lstStyle/>
          <a:p>
            <a:r>
              <a:rPr lang="ja-JP" altLang="en-US" dirty="0"/>
              <a:t>各企業の株価上昇率</a:t>
            </a:r>
            <a:endParaRPr kumimoji="1" lang="ja-JP" altLang="en-US" dirty="0"/>
          </a:p>
        </p:txBody>
      </p:sp>
      <p:pic>
        <p:nvPicPr>
          <p:cNvPr id="3" name="図 2">
            <a:extLst>
              <a:ext uri="{FF2B5EF4-FFF2-40B4-BE49-F238E27FC236}">
                <a16:creationId xmlns:a16="http://schemas.microsoft.com/office/drawing/2014/main" id="{383DFEAC-115A-4746-BBFD-B6E95BA2D075}"/>
              </a:ext>
            </a:extLst>
          </p:cNvPr>
          <p:cNvPicPr>
            <a:picLocks noChangeAspect="1"/>
          </p:cNvPicPr>
          <p:nvPr/>
        </p:nvPicPr>
        <p:blipFill>
          <a:blip r:embed="rId2"/>
          <a:stretch>
            <a:fillRect/>
          </a:stretch>
        </p:blipFill>
        <p:spPr>
          <a:xfrm>
            <a:off x="1617279" y="1470599"/>
            <a:ext cx="8957442" cy="5207434"/>
          </a:xfrm>
          <a:prstGeom prst="rect">
            <a:avLst/>
          </a:prstGeom>
        </p:spPr>
      </p:pic>
    </p:spTree>
    <p:extLst>
      <p:ext uri="{BB962C8B-B14F-4D97-AF65-F5344CB8AC3E}">
        <p14:creationId xmlns:p14="http://schemas.microsoft.com/office/powerpoint/2010/main" val="31899035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F49DF228-F9EF-4761-BBB1-899314267271}"/>
              </a:ext>
            </a:extLst>
          </p:cNvPr>
          <p:cNvPicPr>
            <a:picLocks noChangeAspect="1"/>
          </p:cNvPicPr>
          <p:nvPr/>
        </p:nvPicPr>
        <p:blipFill>
          <a:blip r:embed="rId2"/>
          <a:stretch>
            <a:fillRect/>
          </a:stretch>
        </p:blipFill>
        <p:spPr>
          <a:xfrm>
            <a:off x="2073120" y="237172"/>
            <a:ext cx="8045760" cy="6383655"/>
          </a:xfrm>
          <a:prstGeom prst="rect">
            <a:avLst/>
          </a:prstGeom>
        </p:spPr>
      </p:pic>
    </p:spTree>
    <p:extLst>
      <p:ext uri="{BB962C8B-B14F-4D97-AF65-F5344CB8AC3E}">
        <p14:creationId xmlns:p14="http://schemas.microsoft.com/office/powerpoint/2010/main" val="24631602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8289F699-5BDC-4E5F-B193-A0D326D74F2D}"/>
              </a:ext>
            </a:extLst>
          </p:cNvPr>
          <p:cNvPicPr>
            <a:picLocks noChangeAspect="1"/>
          </p:cNvPicPr>
          <p:nvPr/>
        </p:nvPicPr>
        <p:blipFill>
          <a:blip r:embed="rId2"/>
          <a:stretch>
            <a:fillRect/>
          </a:stretch>
        </p:blipFill>
        <p:spPr>
          <a:xfrm>
            <a:off x="1566560" y="1623848"/>
            <a:ext cx="9058879" cy="3610303"/>
          </a:xfrm>
          <a:prstGeom prst="rect">
            <a:avLst/>
          </a:prstGeom>
        </p:spPr>
      </p:pic>
    </p:spTree>
    <p:extLst>
      <p:ext uri="{BB962C8B-B14F-4D97-AF65-F5344CB8AC3E}">
        <p14:creationId xmlns:p14="http://schemas.microsoft.com/office/powerpoint/2010/main" val="369200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8CE6D1-3948-435F-A212-89593889489D}"/>
              </a:ext>
            </a:extLst>
          </p:cNvPr>
          <p:cNvSpPr>
            <a:spLocks noGrp="1"/>
          </p:cNvSpPr>
          <p:nvPr>
            <p:ph type="title"/>
          </p:nvPr>
        </p:nvSpPr>
        <p:spPr/>
        <p:txBody>
          <a:bodyPr/>
          <a:lstStyle/>
          <a:p>
            <a:r>
              <a:rPr kumimoji="1" lang="ja-JP" altLang="en-US" dirty="0"/>
              <a:t>目次</a:t>
            </a:r>
          </a:p>
        </p:txBody>
      </p:sp>
      <p:sp>
        <p:nvSpPr>
          <p:cNvPr id="3" name="コンテンツ プレースホルダー 2">
            <a:extLst>
              <a:ext uri="{FF2B5EF4-FFF2-40B4-BE49-F238E27FC236}">
                <a16:creationId xmlns:a16="http://schemas.microsoft.com/office/drawing/2014/main" id="{40D16313-FAF1-4519-8890-6A6BA3ED8DEC}"/>
              </a:ext>
            </a:extLst>
          </p:cNvPr>
          <p:cNvSpPr>
            <a:spLocks noGrp="1"/>
          </p:cNvSpPr>
          <p:nvPr>
            <p:ph idx="1"/>
          </p:nvPr>
        </p:nvSpPr>
        <p:spPr>
          <a:xfrm>
            <a:off x="725213" y="1920219"/>
            <a:ext cx="11939752" cy="4351338"/>
          </a:xfrm>
        </p:spPr>
        <p:txBody>
          <a:bodyPr numCol="2">
            <a:normAutofit fontScale="85000" lnSpcReduction="20000"/>
          </a:bodyPr>
          <a:lstStyle/>
          <a:p>
            <a:pPr marL="0" indent="0">
              <a:buNone/>
            </a:pPr>
            <a:r>
              <a:rPr kumimoji="1" lang="en-US" altLang="ja-JP" dirty="0"/>
              <a:t>1	</a:t>
            </a:r>
            <a:r>
              <a:rPr kumimoji="1" lang="ja-JP" altLang="en-US" dirty="0"/>
              <a:t>はじめに</a:t>
            </a:r>
          </a:p>
          <a:p>
            <a:pPr marL="0" indent="0">
              <a:buNone/>
            </a:pPr>
            <a:r>
              <a:rPr kumimoji="1" lang="en-US" altLang="ja-JP" dirty="0"/>
              <a:t>2	</a:t>
            </a:r>
            <a:r>
              <a:rPr kumimoji="1" lang="ja-JP" altLang="en-US" dirty="0"/>
              <a:t>オリンピックのスポンサーシップ</a:t>
            </a:r>
          </a:p>
          <a:p>
            <a:pPr marL="0" indent="0">
              <a:buNone/>
            </a:pPr>
            <a:r>
              <a:rPr kumimoji="1" lang="en-US" altLang="ja-JP" dirty="0"/>
              <a:t>2-1.	</a:t>
            </a:r>
            <a:r>
              <a:rPr kumimoji="1" lang="ja-JP" altLang="en-US" dirty="0"/>
              <a:t>大会の収益構造</a:t>
            </a:r>
          </a:p>
          <a:p>
            <a:pPr marL="0" indent="0">
              <a:buNone/>
            </a:pPr>
            <a:r>
              <a:rPr kumimoji="1" lang="en-US" altLang="ja-JP" dirty="0"/>
              <a:t>2-2.	TOKYO2020</a:t>
            </a:r>
            <a:r>
              <a:rPr kumimoji="1" lang="ja-JP" altLang="en-US" dirty="0"/>
              <a:t>のスポンサーシップ</a:t>
            </a:r>
          </a:p>
          <a:p>
            <a:pPr marL="0" indent="0">
              <a:buNone/>
            </a:pPr>
            <a:r>
              <a:rPr kumimoji="1" lang="en-US" altLang="ja-JP" dirty="0"/>
              <a:t>2-3.	</a:t>
            </a:r>
            <a:r>
              <a:rPr kumimoji="1" lang="ja-JP" altLang="en-US" dirty="0"/>
              <a:t>スポンサー企業</a:t>
            </a:r>
          </a:p>
          <a:p>
            <a:pPr marL="0" indent="0">
              <a:buNone/>
            </a:pPr>
            <a:r>
              <a:rPr kumimoji="1" lang="en-US" altLang="ja-JP" dirty="0"/>
              <a:t>3	</a:t>
            </a:r>
            <a:r>
              <a:rPr kumimoji="1" lang="ja-JP" altLang="en-US" dirty="0"/>
              <a:t>分析方法</a:t>
            </a:r>
          </a:p>
          <a:p>
            <a:pPr marL="0" indent="0">
              <a:buNone/>
            </a:pPr>
            <a:r>
              <a:rPr kumimoji="1" lang="en-US" altLang="ja-JP" dirty="0"/>
              <a:t>3-1.	</a:t>
            </a:r>
            <a:r>
              <a:rPr kumimoji="1" lang="ja-JP" altLang="en-US" dirty="0"/>
              <a:t>イベント・スタディ分析</a:t>
            </a:r>
          </a:p>
          <a:p>
            <a:pPr marL="0" indent="0">
              <a:buNone/>
            </a:pPr>
            <a:r>
              <a:rPr kumimoji="1" lang="en-US" altLang="ja-JP" dirty="0"/>
              <a:t>3-2.	</a:t>
            </a:r>
            <a:r>
              <a:rPr kumimoji="1" lang="ja-JP" altLang="en-US" dirty="0"/>
              <a:t>分析方法</a:t>
            </a:r>
          </a:p>
          <a:p>
            <a:pPr marL="0" indent="0">
              <a:buNone/>
            </a:pPr>
            <a:r>
              <a:rPr kumimoji="1" lang="en-US" altLang="ja-JP" dirty="0"/>
              <a:t>3-3.	</a:t>
            </a:r>
            <a:r>
              <a:rPr kumimoji="1" lang="ja-JP" altLang="en-US" dirty="0"/>
              <a:t>分析期間</a:t>
            </a:r>
          </a:p>
          <a:p>
            <a:pPr marL="514350" indent="-514350">
              <a:buAutoNum type="arabicPlain" startAt="4"/>
            </a:pPr>
            <a:r>
              <a:rPr kumimoji="1" lang="ja-JP" altLang="en-US" dirty="0"/>
              <a:t>データ</a:t>
            </a:r>
            <a:endParaRPr kumimoji="1" lang="en-US" altLang="ja-JP" dirty="0"/>
          </a:p>
          <a:p>
            <a:pPr marL="514350" indent="-514350">
              <a:buAutoNum type="arabicPlain" startAt="4"/>
            </a:pPr>
            <a:endParaRPr kumimoji="1" lang="ja-JP" altLang="en-US" dirty="0"/>
          </a:p>
          <a:p>
            <a:pPr marL="0" indent="0">
              <a:buNone/>
            </a:pPr>
            <a:r>
              <a:rPr kumimoji="1" lang="en-US" altLang="ja-JP" dirty="0"/>
              <a:t>5	</a:t>
            </a:r>
            <a:r>
              <a:rPr kumimoji="1" lang="ja-JP" altLang="en-US" dirty="0"/>
              <a:t>結果と考察</a:t>
            </a:r>
          </a:p>
          <a:p>
            <a:pPr marL="0" indent="0">
              <a:buNone/>
            </a:pPr>
            <a:r>
              <a:rPr kumimoji="1" lang="en-US" altLang="ja-JP" dirty="0"/>
              <a:t>5-1.	2020</a:t>
            </a:r>
            <a:r>
              <a:rPr kumimoji="1" lang="ja-JP" altLang="en-US" dirty="0"/>
              <a:t>年</a:t>
            </a:r>
            <a:r>
              <a:rPr kumimoji="1" lang="en-US" altLang="ja-JP" dirty="0"/>
              <a:t>2</a:t>
            </a:r>
            <a:r>
              <a:rPr kumimoji="1" lang="ja-JP" altLang="en-US" dirty="0"/>
              <a:t>月</a:t>
            </a:r>
            <a:r>
              <a:rPr kumimoji="1" lang="en-US" altLang="ja-JP" dirty="0"/>
              <a:t>3</a:t>
            </a:r>
            <a:r>
              <a:rPr kumimoji="1" lang="ja-JP" altLang="en-US" dirty="0"/>
              <a:t>日</a:t>
            </a:r>
          </a:p>
          <a:p>
            <a:pPr marL="0" indent="0">
              <a:buNone/>
            </a:pPr>
            <a:r>
              <a:rPr kumimoji="1" lang="en-US" altLang="ja-JP" dirty="0"/>
              <a:t>5-2.	2020</a:t>
            </a:r>
            <a:r>
              <a:rPr kumimoji="1" lang="ja-JP" altLang="en-US" dirty="0"/>
              <a:t>年</a:t>
            </a:r>
            <a:r>
              <a:rPr kumimoji="1" lang="en-US" altLang="ja-JP" dirty="0"/>
              <a:t>2</a:t>
            </a:r>
            <a:r>
              <a:rPr kumimoji="1" lang="ja-JP" altLang="en-US" dirty="0"/>
              <a:t>月</a:t>
            </a:r>
            <a:r>
              <a:rPr kumimoji="1" lang="en-US" altLang="ja-JP" dirty="0"/>
              <a:t>27</a:t>
            </a:r>
            <a:r>
              <a:rPr kumimoji="1" lang="ja-JP" altLang="en-US" dirty="0"/>
              <a:t>日</a:t>
            </a:r>
          </a:p>
          <a:p>
            <a:pPr marL="0" indent="0">
              <a:buNone/>
            </a:pPr>
            <a:r>
              <a:rPr kumimoji="1" lang="en-US" altLang="ja-JP" dirty="0"/>
              <a:t>5-3.	2020</a:t>
            </a:r>
            <a:r>
              <a:rPr kumimoji="1" lang="ja-JP" altLang="en-US" dirty="0"/>
              <a:t>年</a:t>
            </a:r>
            <a:r>
              <a:rPr kumimoji="1" lang="en-US" altLang="ja-JP" dirty="0"/>
              <a:t>3</a:t>
            </a:r>
            <a:r>
              <a:rPr kumimoji="1" lang="ja-JP" altLang="en-US" dirty="0"/>
              <a:t>月</a:t>
            </a:r>
            <a:r>
              <a:rPr kumimoji="1" lang="en-US" altLang="ja-JP" dirty="0"/>
              <a:t>24</a:t>
            </a:r>
            <a:r>
              <a:rPr kumimoji="1" lang="ja-JP" altLang="en-US" dirty="0"/>
              <a:t>日</a:t>
            </a:r>
          </a:p>
          <a:p>
            <a:pPr marL="0" indent="0">
              <a:buNone/>
            </a:pPr>
            <a:r>
              <a:rPr kumimoji="1" lang="en-US" altLang="ja-JP" dirty="0"/>
              <a:t>5-4.	2021</a:t>
            </a:r>
            <a:r>
              <a:rPr kumimoji="1" lang="ja-JP" altLang="en-US" dirty="0"/>
              <a:t>年</a:t>
            </a:r>
            <a:r>
              <a:rPr kumimoji="1" lang="en-US" altLang="ja-JP" dirty="0"/>
              <a:t>7</a:t>
            </a:r>
            <a:r>
              <a:rPr kumimoji="1" lang="ja-JP" altLang="en-US" dirty="0"/>
              <a:t>月</a:t>
            </a:r>
            <a:r>
              <a:rPr kumimoji="1" lang="en-US" altLang="ja-JP" dirty="0"/>
              <a:t>8</a:t>
            </a:r>
            <a:r>
              <a:rPr kumimoji="1" lang="ja-JP" altLang="en-US" dirty="0"/>
              <a:t>日</a:t>
            </a:r>
          </a:p>
          <a:p>
            <a:pPr marL="0" indent="0">
              <a:buNone/>
            </a:pPr>
            <a:r>
              <a:rPr kumimoji="1" lang="en-US" altLang="ja-JP" dirty="0"/>
              <a:t>5-5.	2021</a:t>
            </a:r>
            <a:r>
              <a:rPr kumimoji="1" lang="ja-JP" altLang="en-US" dirty="0"/>
              <a:t>年</a:t>
            </a:r>
            <a:r>
              <a:rPr kumimoji="1" lang="en-US" altLang="ja-JP" dirty="0"/>
              <a:t>7</a:t>
            </a:r>
            <a:r>
              <a:rPr kumimoji="1" lang="ja-JP" altLang="en-US" dirty="0"/>
              <a:t>月</a:t>
            </a:r>
            <a:r>
              <a:rPr kumimoji="1" lang="en-US" altLang="ja-JP" dirty="0"/>
              <a:t>23</a:t>
            </a:r>
            <a:r>
              <a:rPr kumimoji="1" lang="ja-JP" altLang="en-US" dirty="0"/>
              <a:t>日</a:t>
            </a:r>
          </a:p>
          <a:p>
            <a:pPr marL="0" indent="0">
              <a:buNone/>
            </a:pPr>
            <a:r>
              <a:rPr kumimoji="1" lang="en-US" altLang="ja-JP" dirty="0"/>
              <a:t>5-6.	2021</a:t>
            </a:r>
            <a:r>
              <a:rPr kumimoji="1" lang="ja-JP" altLang="en-US" dirty="0"/>
              <a:t>年</a:t>
            </a:r>
            <a:r>
              <a:rPr kumimoji="1" lang="en-US" altLang="ja-JP" dirty="0"/>
              <a:t>8</a:t>
            </a:r>
            <a:r>
              <a:rPr kumimoji="1" lang="ja-JP" altLang="en-US" dirty="0"/>
              <a:t>月</a:t>
            </a:r>
            <a:r>
              <a:rPr kumimoji="1" lang="en-US" altLang="ja-JP" dirty="0"/>
              <a:t>24</a:t>
            </a:r>
            <a:r>
              <a:rPr kumimoji="1" lang="ja-JP" altLang="en-US" dirty="0"/>
              <a:t>日</a:t>
            </a:r>
          </a:p>
          <a:p>
            <a:pPr marL="0" indent="0">
              <a:buNone/>
            </a:pPr>
            <a:r>
              <a:rPr kumimoji="1" lang="en-US" altLang="ja-JP" dirty="0"/>
              <a:t>5-7.	</a:t>
            </a:r>
            <a:r>
              <a:rPr kumimoji="1" lang="ja-JP" altLang="en-US" dirty="0"/>
              <a:t>結論</a:t>
            </a:r>
            <a:endParaRPr kumimoji="1" lang="en-US" altLang="ja-JP" dirty="0"/>
          </a:p>
          <a:p>
            <a:pPr marL="0" indent="0">
              <a:buNone/>
            </a:pPr>
            <a:r>
              <a:rPr kumimoji="1" lang="en-US" altLang="ja-JP" dirty="0"/>
              <a:t>6</a:t>
            </a:r>
            <a:r>
              <a:rPr kumimoji="1" lang="ja-JP" altLang="en-US" dirty="0"/>
              <a:t>         おわりに</a:t>
            </a:r>
          </a:p>
          <a:p>
            <a:pPr marL="0" indent="0">
              <a:buNone/>
            </a:pPr>
            <a:r>
              <a:rPr kumimoji="1" lang="ja-JP" altLang="en-US" dirty="0"/>
              <a:t>参考文献</a:t>
            </a:r>
          </a:p>
          <a:p>
            <a:endParaRPr kumimoji="1" lang="ja-JP" altLang="en-US" dirty="0"/>
          </a:p>
        </p:txBody>
      </p:sp>
    </p:spTree>
    <p:extLst>
      <p:ext uri="{BB962C8B-B14F-4D97-AF65-F5344CB8AC3E}">
        <p14:creationId xmlns:p14="http://schemas.microsoft.com/office/powerpoint/2010/main" val="34748615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A2C4E8-F08F-41AA-9646-9BA6EB14BFE8}"/>
              </a:ext>
            </a:extLst>
          </p:cNvPr>
          <p:cNvSpPr>
            <a:spLocks noGrp="1"/>
          </p:cNvSpPr>
          <p:nvPr>
            <p:ph type="title"/>
          </p:nvPr>
        </p:nvSpPr>
        <p:spPr/>
        <p:txBody>
          <a:bodyPr/>
          <a:lstStyle/>
          <a:p>
            <a:r>
              <a:rPr kumimoji="1" lang="ja-JP" altLang="en-US" dirty="0"/>
              <a:t>参考文献・資料</a:t>
            </a:r>
          </a:p>
        </p:txBody>
      </p:sp>
      <p:sp>
        <p:nvSpPr>
          <p:cNvPr id="3" name="コンテンツ プレースホルダー 2">
            <a:extLst>
              <a:ext uri="{FF2B5EF4-FFF2-40B4-BE49-F238E27FC236}">
                <a16:creationId xmlns:a16="http://schemas.microsoft.com/office/drawing/2014/main" id="{5AA88EC4-D415-4338-AD5A-5D055D1A43FC}"/>
              </a:ext>
            </a:extLst>
          </p:cNvPr>
          <p:cNvSpPr>
            <a:spLocks noGrp="1"/>
          </p:cNvSpPr>
          <p:nvPr>
            <p:ph idx="1"/>
          </p:nvPr>
        </p:nvSpPr>
        <p:spPr>
          <a:xfrm>
            <a:off x="492672" y="1766341"/>
            <a:ext cx="11206655" cy="5032375"/>
          </a:xfrm>
        </p:spPr>
        <p:txBody>
          <a:bodyPr>
            <a:normAutofit fontScale="62500" lnSpcReduction="20000"/>
          </a:bodyPr>
          <a:lstStyle/>
          <a:p>
            <a:r>
              <a:rPr kumimoji="1" lang="ja-JP" altLang="en-US" dirty="0">
                <a:hlinkClick r:id="rId2"/>
              </a:rPr>
              <a:t>伊藤敬介・萩島誠治・諏訪部貴嗣．新・証券投資論</a:t>
            </a:r>
            <a:r>
              <a:rPr kumimoji="1" lang="en-US" altLang="ja-JP" dirty="0">
                <a:hlinkClick r:id="rId2"/>
              </a:rPr>
              <a:t>Ⅱ </a:t>
            </a:r>
            <a:r>
              <a:rPr kumimoji="1" lang="ja-JP" altLang="en-US" dirty="0">
                <a:hlinkClick r:id="rId2"/>
              </a:rPr>
              <a:t>実務篇，日本経済新聞出版社</a:t>
            </a:r>
          </a:p>
          <a:p>
            <a:r>
              <a:rPr kumimoji="1" lang="en-US" altLang="ja-JP" dirty="0" err="1">
                <a:hlinkClick r:id="rId2"/>
              </a:rPr>
              <a:t>Fama</a:t>
            </a:r>
            <a:r>
              <a:rPr kumimoji="1" lang="en-US" altLang="ja-JP" dirty="0">
                <a:hlinkClick r:id="rId2"/>
              </a:rPr>
              <a:t>, E. F. ,1970, “Efficient Capital Markets: A Review of Theory and Empirical Work,” Journal of Finance, Vol. 25, pp.383-417 </a:t>
            </a:r>
          </a:p>
          <a:p>
            <a:r>
              <a:rPr kumimoji="1" lang="en-US" altLang="ja-JP" dirty="0" err="1">
                <a:hlinkClick r:id="rId2"/>
              </a:rPr>
              <a:t>Banz</a:t>
            </a:r>
            <a:r>
              <a:rPr kumimoji="1" lang="en-US" altLang="ja-JP" dirty="0">
                <a:hlinkClick r:id="rId2"/>
              </a:rPr>
              <a:t>, R. W.,1981, “The Relation Between Return and Market Valuation of Common Stocks,” Journal of Financial Economics, Vol.9, pp.3-18</a:t>
            </a:r>
          </a:p>
          <a:p>
            <a:r>
              <a:rPr kumimoji="1" lang="en-US" altLang="ja-JP" dirty="0" err="1">
                <a:hlinkClick r:id="rId2"/>
              </a:rPr>
              <a:t>Aristeidis</a:t>
            </a:r>
            <a:r>
              <a:rPr kumimoji="1" lang="en-US" altLang="ja-JP" dirty="0">
                <a:hlinkClick r:id="rId2"/>
              </a:rPr>
              <a:t> </a:t>
            </a:r>
            <a:r>
              <a:rPr kumimoji="1" lang="en-US" altLang="ja-JP" dirty="0" err="1">
                <a:hlinkClick r:id="rId2"/>
              </a:rPr>
              <a:t>Samitas</a:t>
            </a:r>
            <a:r>
              <a:rPr kumimoji="1" lang="en-US" altLang="ja-JP" dirty="0">
                <a:hlinkClick r:id="rId2"/>
              </a:rPr>
              <a:t>, Dimitris </a:t>
            </a:r>
            <a:r>
              <a:rPr kumimoji="1" lang="en-US" altLang="ja-JP" dirty="0" err="1">
                <a:hlinkClick r:id="rId2"/>
              </a:rPr>
              <a:t>Kenourgios</a:t>
            </a:r>
            <a:r>
              <a:rPr kumimoji="1" lang="en-US" altLang="ja-JP" dirty="0">
                <a:hlinkClick r:id="rId2"/>
              </a:rPr>
              <a:t> and Peter </a:t>
            </a:r>
            <a:r>
              <a:rPr kumimoji="1" lang="en-US" altLang="ja-JP" dirty="0" err="1">
                <a:hlinkClick r:id="rId2"/>
              </a:rPr>
              <a:t>Zounis</a:t>
            </a:r>
            <a:r>
              <a:rPr kumimoji="1" lang="en-US" altLang="ja-JP" dirty="0">
                <a:hlinkClick r:id="rId2"/>
              </a:rPr>
              <a:t>, 2008, “Athens’ Olympic Games2004 impact on sponsors’ stock returns,” Financial Economics, Vol.18, pp.1569-1580</a:t>
            </a:r>
          </a:p>
          <a:p>
            <a:r>
              <a:rPr kumimoji="1" lang="en-US" altLang="ja-JP" dirty="0">
                <a:hlinkClick r:id="rId2"/>
              </a:rPr>
              <a:t>Yuta Hino and Fumiko Takeda, 2020, “Market reactions to sport sponsorship announcements: Comparison between sponsors and their rivals,” Sport Management Review, Vol.23, pp401-413</a:t>
            </a:r>
          </a:p>
          <a:p>
            <a:r>
              <a:rPr kumimoji="1" lang="ja-JP" altLang="en-US" dirty="0">
                <a:hlinkClick r:id="rId2"/>
              </a:rPr>
              <a:t>公益財団法人東京オリンピック･パラリンピック競技大会組織委員会「スポンサーシップについて」</a:t>
            </a:r>
            <a:r>
              <a:rPr kumimoji="1" lang="en-US" altLang="ja-JP" dirty="0">
                <a:hlinkClick r:id="rId2"/>
              </a:rPr>
              <a:t>https://olympics.com/tokyo-2020/ja/organising-committee/marketing/sponsorship(</a:t>
            </a:r>
            <a:r>
              <a:rPr kumimoji="1" lang="ja-JP" altLang="en-US" dirty="0">
                <a:hlinkClick r:id="rId2"/>
              </a:rPr>
              <a:t>最終検索日：</a:t>
            </a:r>
            <a:r>
              <a:rPr kumimoji="1" lang="en-US" altLang="ja-JP" dirty="0">
                <a:hlinkClick r:id="rId2"/>
              </a:rPr>
              <a:t>2021</a:t>
            </a:r>
            <a:r>
              <a:rPr kumimoji="1" lang="ja-JP" altLang="en-US" dirty="0">
                <a:hlinkClick r:id="rId2"/>
              </a:rPr>
              <a:t>年</a:t>
            </a:r>
            <a:r>
              <a:rPr kumimoji="1" lang="en-US" altLang="ja-JP" dirty="0">
                <a:hlinkClick r:id="rId2"/>
              </a:rPr>
              <a:t>12</a:t>
            </a:r>
            <a:r>
              <a:rPr kumimoji="1" lang="ja-JP" altLang="en-US" dirty="0">
                <a:hlinkClick r:id="rId2"/>
              </a:rPr>
              <a:t>月</a:t>
            </a:r>
            <a:r>
              <a:rPr kumimoji="1" lang="en-US" altLang="ja-JP" dirty="0">
                <a:hlinkClick r:id="rId2"/>
              </a:rPr>
              <a:t>8</a:t>
            </a:r>
            <a:r>
              <a:rPr kumimoji="1" lang="ja-JP" altLang="en-US" dirty="0">
                <a:hlinkClick r:id="rId2"/>
              </a:rPr>
              <a:t>日</a:t>
            </a:r>
            <a:r>
              <a:rPr kumimoji="1" lang="en-US" altLang="ja-JP" dirty="0">
                <a:hlinkClick r:id="rId2"/>
              </a:rPr>
              <a:t>)</a:t>
            </a:r>
          </a:p>
          <a:p>
            <a:r>
              <a:rPr kumimoji="1" lang="en-US" altLang="ja-JP" dirty="0">
                <a:hlinkClick r:id="rId2"/>
              </a:rPr>
              <a:t>NHK</a:t>
            </a:r>
            <a:r>
              <a:rPr kumimoji="1" lang="ja-JP" altLang="en-US" dirty="0">
                <a:hlinkClick r:id="rId2"/>
              </a:rPr>
              <a:t>「東京</a:t>
            </a:r>
            <a:r>
              <a:rPr kumimoji="1" lang="en-US" altLang="ja-JP" dirty="0">
                <a:hlinkClick r:id="rId2"/>
              </a:rPr>
              <a:t>2020</a:t>
            </a:r>
            <a:r>
              <a:rPr kumimoji="1" lang="ja-JP" altLang="en-US" dirty="0">
                <a:hlinkClick r:id="rId2"/>
              </a:rPr>
              <a:t>これまでのあゆみ」</a:t>
            </a:r>
            <a:r>
              <a:rPr kumimoji="1" lang="en-US" altLang="ja-JP" dirty="0">
                <a:hlinkClick r:id="rId2"/>
              </a:rPr>
              <a:t>https://www3.nhk.or.jp/news/special/2020news/chronology/(</a:t>
            </a:r>
            <a:r>
              <a:rPr kumimoji="1" lang="ja-JP" altLang="en-US" dirty="0">
                <a:hlinkClick r:id="rId2"/>
              </a:rPr>
              <a:t>最終検索日：</a:t>
            </a:r>
            <a:r>
              <a:rPr kumimoji="1" lang="en-US" altLang="ja-JP" dirty="0">
                <a:hlinkClick r:id="rId2"/>
              </a:rPr>
              <a:t>2021</a:t>
            </a:r>
            <a:r>
              <a:rPr kumimoji="1" lang="ja-JP" altLang="en-US" dirty="0">
                <a:hlinkClick r:id="rId2"/>
              </a:rPr>
              <a:t>年</a:t>
            </a:r>
            <a:r>
              <a:rPr kumimoji="1" lang="en-US" altLang="ja-JP" dirty="0">
                <a:hlinkClick r:id="rId2"/>
              </a:rPr>
              <a:t>12</a:t>
            </a:r>
            <a:r>
              <a:rPr kumimoji="1" lang="ja-JP" altLang="en-US" dirty="0">
                <a:hlinkClick r:id="rId2"/>
              </a:rPr>
              <a:t>月</a:t>
            </a:r>
            <a:r>
              <a:rPr kumimoji="1" lang="en-US" altLang="ja-JP" dirty="0">
                <a:hlinkClick r:id="rId2"/>
              </a:rPr>
              <a:t>8</a:t>
            </a:r>
            <a:r>
              <a:rPr kumimoji="1" lang="ja-JP" altLang="en-US" dirty="0">
                <a:hlinkClick r:id="rId2"/>
              </a:rPr>
              <a:t>日</a:t>
            </a:r>
            <a:r>
              <a:rPr kumimoji="1" lang="en-US" altLang="ja-JP" dirty="0">
                <a:hlinkClick r:id="rId2"/>
              </a:rPr>
              <a:t>)</a:t>
            </a:r>
          </a:p>
          <a:p>
            <a:r>
              <a:rPr kumimoji="1" lang="en-US" altLang="ja-JP" dirty="0">
                <a:hlinkClick r:id="rId2"/>
              </a:rPr>
              <a:t>NHK</a:t>
            </a:r>
            <a:r>
              <a:rPr kumimoji="1" lang="ja-JP" altLang="en-US" dirty="0">
                <a:hlinkClick r:id="rId2"/>
              </a:rPr>
              <a:t>「新型コロナ関連全記事収録」</a:t>
            </a:r>
            <a:r>
              <a:rPr kumimoji="1" lang="en-US" altLang="ja-JP" dirty="0">
                <a:hlinkClick r:id="rId2"/>
              </a:rPr>
              <a:t>https://www3.nhk.or.jp/news/special/coronavirus/chronology/?mode=digest&amp;target=202107(</a:t>
            </a:r>
            <a:r>
              <a:rPr kumimoji="1" lang="ja-JP" altLang="en-US" dirty="0">
                <a:hlinkClick r:id="rId2"/>
              </a:rPr>
              <a:t>最終検索日：</a:t>
            </a:r>
            <a:r>
              <a:rPr kumimoji="1" lang="en-US" altLang="ja-JP" dirty="0">
                <a:hlinkClick r:id="rId2"/>
              </a:rPr>
              <a:t>2021</a:t>
            </a:r>
            <a:r>
              <a:rPr kumimoji="1" lang="ja-JP" altLang="en-US" dirty="0">
                <a:hlinkClick r:id="rId2"/>
              </a:rPr>
              <a:t>年</a:t>
            </a:r>
            <a:r>
              <a:rPr kumimoji="1" lang="en-US" altLang="ja-JP" dirty="0">
                <a:hlinkClick r:id="rId2"/>
              </a:rPr>
              <a:t>12</a:t>
            </a:r>
            <a:r>
              <a:rPr kumimoji="1" lang="ja-JP" altLang="en-US" dirty="0">
                <a:hlinkClick r:id="rId2"/>
              </a:rPr>
              <a:t>月</a:t>
            </a:r>
            <a:r>
              <a:rPr kumimoji="1" lang="en-US" altLang="ja-JP" dirty="0">
                <a:hlinkClick r:id="rId2"/>
              </a:rPr>
              <a:t>8</a:t>
            </a:r>
            <a:r>
              <a:rPr kumimoji="1" lang="ja-JP" altLang="en-US" dirty="0">
                <a:hlinkClick r:id="rId2"/>
              </a:rPr>
              <a:t>日</a:t>
            </a:r>
            <a:r>
              <a:rPr kumimoji="1" lang="en-US" altLang="ja-JP" dirty="0">
                <a:hlinkClick r:id="rId2"/>
              </a:rPr>
              <a:t>)</a:t>
            </a:r>
          </a:p>
          <a:p>
            <a:r>
              <a:rPr kumimoji="1" lang="en-US" altLang="ja-JP" dirty="0">
                <a:hlinkClick r:id="rId2"/>
              </a:rPr>
              <a:t>Yahoo!</a:t>
            </a:r>
            <a:r>
              <a:rPr kumimoji="1" lang="ja-JP" altLang="en-US" dirty="0">
                <a:hlinkClick r:id="rId2"/>
              </a:rPr>
              <a:t>ファイナンス</a:t>
            </a:r>
            <a:r>
              <a:rPr kumimoji="1" lang="en-US" altLang="ja-JP" dirty="0">
                <a:hlinkClick r:id="rId2"/>
              </a:rPr>
              <a:t>https://finance.yahoo.co.jp/</a:t>
            </a:r>
          </a:p>
          <a:p>
            <a:endParaRPr kumimoji="1" lang="en-US" altLang="ja-JP" dirty="0">
              <a:hlinkClick r:id="rId2"/>
            </a:endParaRPr>
          </a:p>
          <a:p>
            <a:pPr marL="0" indent="0">
              <a:buNone/>
            </a:pPr>
            <a:endParaRPr kumimoji="1" lang="en-US" altLang="ja-JP" dirty="0"/>
          </a:p>
        </p:txBody>
      </p:sp>
    </p:spTree>
    <p:extLst>
      <p:ext uri="{BB962C8B-B14F-4D97-AF65-F5344CB8AC3E}">
        <p14:creationId xmlns:p14="http://schemas.microsoft.com/office/powerpoint/2010/main" val="3134531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8E713920-08A7-40F9-9BA2-83262B4417D3}"/>
              </a:ext>
            </a:extLst>
          </p:cNvPr>
          <p:cNvSpPr>
            <a:spLocks noGrp="1"/>
          </p:cNvSpPr>
          <p:nvPr>
            <p:ph idx="1"/>
          </p:nvPr>
        </p:nvSpPr>
        <p:spPr>
          <a:xfrm>
            <a:off x="452563" y="681037"/>
            <a:ext cx="12514729" cy="1319515"/>
          </a:xfrm>
        </p:spPr>
        <p:txBody>
          <a:bodyPr>
            <a:normAutofit/>
          </a:bodyPr>
          <a:lstStyle/>
          <a:p>
            <a:pPr marL="0" indent="0">
              <a:buNone/>
            </a:pPr>
            <a:r>
              <a:rPr lang="en-US" altLang="ja-JP" sz="4000" kern="100" dirty="0">
                <a:effectLst/>
                <a:latin typeface="+mj-ea"/>
                <a:ea typeface="+mj-ea"/>
                <a:cs typeface="Times New Roman" panose="02020603050405020304" pitchFamily="18" charset="0"/>
              </a:rPr>
              <a:t>1	</a:t>
            </a:r>
            <a:r>
              <a:rPr lang="ja-JP" altLang="en-US" sz="4000" kern="100" dirty="0">
                <a:effectLst/>
                <a:latin typeface="+mj-ea"/>
                <a:ea typeface="+mj-ea"/>
                <a:cs typeface="Times New Roman" panose="02020603050405020304" pitchFamily="18" charset="0"/>
              </a:rPr>
              <a:t>はじめに</a:t>
            </a:r>
            <a:endParaRPr lang="ja-JP" altLang="ja-JP" sz="4000" kern="100" dirty="0">
              <a:effectLst/>
              <a:latin typeface="+mj-ea"/>
              <a:ea typeface="+mj-ea"/>
              <a:cs typeface="Times New Roman" panose="02020603050405020304" pitchFamily="18" charset="0"/>
            </a:endParaRPr>
          </a:p>
          <a:p>
            <a:pPr marL="0" indent="0">
              <a:buNone/>
            </a:pPr>
            <a:endParaRPr kumimoji="1" lang="ja-JP" altLang="en-US" dirty="0"/>
          </a:p>
        </p:txBody>
      </p:sp>
      <p:sp>
        <p:nvSpPr>
          <p:cNvPr id="4" name="テキスト ボックス 3">
            <a:extLst>
              <a:ext uri="{FF2B5EF4-FFF2-40B4-BE49-F238E27FC236}">
                <a16:creationId xmlns:a16="http://schemas.microsoft.com/office/drawing/2014/main" id="{BB1262D0-4EBC-4155-92F7-75DE3D13A227}"/>
              </a:ext>
            </a:extLst>
          </p:cNvPr>
          <p:cNvSpPr txBox="1"/>
          <p:nvPr/>
        </p:nvSpPr>
        <p:spPr>
          <a:xfrm>
            <a:off x="699247" y="4285129"/>
            <a:ext cx="184731" cy="369332"/>
          </a:xfrm>
          <a:prstGeom prst="rect">
            <a:avLst/>
          </a:prstGeom>
          <a:noFill/>
        </p:spPr>
        <p:txBody>
          <a:bodyPr wrap="square" rtlCol="0">
            <a:spAutoFit/>
          </a:bodyPr>
          <a:lstStyle/>
          <a:p>
            <a:endParaRPr kumimoji="1" lang="ja-JP" altLang="en-US" dirty="0"/>
          </a:p>
        </p:txBody>
      </p:sp>
      <p:sp>
        <p:nvSpPr>
          <p:cNvPr id="6" name="テキスト ボックス 5">
            <a:extLst>
              <a:ext uri="{FF2B5EF4-FFF2-40B4-BE49-F238E27FC236}">
                <a16:creationId xmlns:a16="http://schemas.microsoft.com/office/drawing/2014/main" id="{4FFDCC63-74EB-444A-9E8E-C81C280EEBA9}"/>
              </a:ext>
            </a:extLst>
          </p:cNvPr>
          <p:cNvSpPr txBox="1"/>
          <p:nvPr/>
        </p:nvSpPr>
        <p:spPr>
          <a:xfrm>
            <a:off x="452563" y="1652648"/>
            <a:ext cx="10649069" cy="4524315"/>
          </a:xfrm>
          <a:prstGeom prst="rect">
            <a:avLst/>
          </a:prstGeom>
          <a:noFill/>
        </p:spPr>
        <p:txBody>
          <a:bodyPr wrap="none" rtlCol="0">
            <a:spAutoFit/>
          </a:bodyPr>
          <a:lstStyle/>
          <a:p>
            <a:r>
              <a:rPr lang="ja-JP" altLang="en-US" sz="2400" dirty="0">
                <a:solidFill>
                  <a:prstClr val="black"/>
                </a:solidFill>
                <a:latin typeface="游ゴシック Light" panose="020F0302020204030204"/>
                <a:ea typeface="游ゴシック Light" panose="020B0300000000000000" pitchFamily="50" charset="-128"/>
                <a:cs typeface="+mj-cs"/>
              </a:rPr>
              <a:t>背景</a:t>
            </a:r>
            <a:endParaRPr lang="en-US" altLang="ja-JP" sz="2400" dirty="0">
              <a:solidFill>
                <a:prstClr val="black"/>
              </a:solidFill>
              <a:latin typeface="游ゴシック Light" panose="020F0302020204030204"/>
              <a:ea typeface="游ゴシック Light" panose="020B0300000000000000" pitchFamily="50" charset="-128"/>
              <a:cs typeface="+mj-cs"/>
            </a:endParaRPr>
          </a:p>
          <a:p>
            <a:r>
              <a:rPr lang="en-US" altLang="ja-JP" sz="2400" dirty="0">
                <a:solidFill>
                  <a:prstClr val="black"/>
                </a:solidFill>
                <a:latin typeface="游ゴシック Light" panose="020F0302020204030204"/>
                <a:ea typeface="游ゴシック Light" panose="020B0300000000000000" pitchFamily="50" charset="-128"/>
                <a:cs typeface="+mj-cs"/>
              </a:rPr>
              <a:t>2013</a:t>
            </a:r>
            <a:r>
              <a:rPr lang="ja-JP" altLang="en-US" sz="2400" dirty="0">
                <a:solidFill>
                  <a:prstClr val="black"/>
                </a:solidFill>
                <a:latin typeface="游ゴシック Light" panose="020F0302020204030204"/>
                <a:ea typeface="游ゴシック Light" panose="020B0300000000000000" pitchFamily="50" charset="-128"/>
                <a:cs typeface="+mj-cs"/>
              </a:rPr>
              <a:t>年にが開催されることが決定して以降大きな経済効果が期待された</a:t>
            </a:r>
            <a:endParaRPr lang="en-US" altLang="ja-JP" sz="2400" dirty="0">
              <a:solidFill>
                <a:prstClr val="black"/>
              </a:solidFill>
              <a:latin typeface="游ゴシック Light" panose="020F0302020204030204"/>
              <a:ea typeface="游ゴシック Light" panose="020B0300000000000000" pitchFamily="50" charset="-128"/>
              <a:cs typeface="+mj-cs"/>
            </a:endParaRPr>
          </a:p>
          <a:p>
            <a:pPr algn="dist"/>
            <a:r>
              <a:rPr lang="ja-JP" altLang="en-US" sz="2400" dirty="0">
                <a:solidFill>
                  <a:prstClr val="black"/>
                </a:solidFill>
                <a:latin typeface="游ゴシック Light" panose="020F0302020204030204"/>
                <a:ea typeface="游ゴシック Light" panose="020B0300000000000000" pitchFamily="50" charset="-128"/>
                <a:cs typeface="+mj-cs"/>
              </a:rPr>
              <a:t>東京オリンピック・パラリンピックであったが新型コロナウイルス感染症</a:t>
            </a:r>
            <a:endParaRPr lang="en-US" altLang="ja-JP" sz="2400" dirty="0">
              <a:solidFill>
                <a:prstClr val="black"/>
              </a:solidFill>
              <a:latin typeface="游ゴシック Light" panose="020F0302020204030204"/>
              <a:ea typeface="游ゴシック Light" panose="020B0300000000000000" pitchFamily="50" charset="-128"/>
              <a:cs typeface="+mj-cs"/>
            </a:endParaRPr>
          </a:p>
          <a:p>
            <a:r>
              <a:rPr lang="ja-JP" altLang="en-US" sz="2400" dirty="0">
                <a:solidFill>
                  <a:prstClr val="black"/>
                </a:solidFill>
                <a:latin typeface="游ゴシック Light" panose="020F0302020204030204"/>
                <a:ea typeface="游ゴシック Light" panose="020B0300000000000000" pitchFamily="50" charset="-128"/>
                <a:cs typeface="+mj-cs"/>
              </a:rPr>
              <a:t>拡大により賛否両論の末史上初の</a:t>
            </a:r>
            <a:r>
              <a:rPr lang="en-US" altLang="ja-JP" sz="2400" dirty="0">
                <a:solidFill>
                  <a:prstClr val="black"/>
                </a:solidFill>
                <a:latin typeface="游ゴシック Light" panose="020F0302020204030204"/>
                <a:ea typeface="游ゴシック Light" panose="020B0300000000000000" pitchFamily="50" charset="-128"/>
                <a:cs typeface="+mj-cs"/>
              </a:rPr>
              <a:t>1</a:t>
            </a:r>
            <a:r>
              <a:rPr lang="ja-JP" altLang="en-US" sz="2400" dirty="0">
                <a:solidFill>
                  <a:prstClr val="black"/>
                </a:solidFill>
                <a:latin typeface="游ゴシック Light" panose="020F0302020204030204"/>
                <a:ea typeface="游ゴシック Light" panose="020B0300000000000000" pitchFamily="50" charset="-128"/>
                <a:cs typeface="+mj-cs"/>
              </a:rPr>
              <a:t>年延期、無観客開催となった。</a:t>
            </a:r>
            <a:endParaRPr lang="en-US" altLang="ja-JP" sz="2400" dirty="0">
              <a:solidFill>
                <a:prstClr val="black"/>
              </a:solidFill>
              <a:latin typeface="游ゴシック Light" panose="020F0302020204030204"/>
              <a:ea typeface="游ゴシック Light" panose="020B0300000000000000" pitchFamily="50" charset="-128"/>
              <a:cs typeface="+mj-cs"/>
            </a:endParaRPr>
          </a:p>
          <a:p>
            <a:r>
              <a:rPr lang="ja-JP" altLang="en-US" sz="2400" dirty="0">
                <a:solidFill>
                  <a:prstClr val="black"/>
                </a:solidFill>
                <a:latin typeface="游ゴシック Light" panose="020F0302020204030204"/>
                <a:ea typeface="游ゴシック Light" panose="020B0300000000000000" pitchFamily="50" charset="-128"/>
                <a:cs typeface="+mj-cs"/>
              </a:rPr>
              <a:t>特に大会運営資金の大部分を占める協賛金をを投じたスポンサー企業は</a:t>
            </a:r>
            <a:endParaRPr lang="en-US" altLang="ja-JP" sz="2400" dirty="0">
              <a:solidFill>
                <a:prstClr val="black"/>
              </a:solidFill>
              <a:latin typeface="游ゴシック Light" panose="020F0302020204030204"/>
              <a:ea typeface="游ゴシック Light" panose="020B0300000000000000" pitchFamily="50" charset="-128"/>
              <a:cs typeface="+mj-cs"/>
            </a:endParaRPr>
          </a:p>
          <a:p>
            <a:r>
              <a:rPr lang="ja-JP" altLang="en-US" sz="2400" dirty="0">
                <a:solidFill>
                  <a:prstClr val="black"/>
                </a:solidFill>
                <a:latin typeface="游ゴシック Light" panose="020F0302020204030204"/>
                <a:ea typeface="游ゴシック Light" panose="020B0300000000000000" pitchFamily="50" charset="-128"/>
                <a:cs typeface="+mj-cs"/>
              </a:rPr>
              <a:t>異例な状況での大会開催で何か効果を得ることができたのか疑問を感じた。</a:t>
            </a:r>
            <a:endParaRPr lang="en-US" altLang="ja-JP" sz="2400" dirty="0">
              <a:solidFill>
                <a:prstClr val="black"/>
              </a:solidFill>
              <a:latin typeface="游ゴシック Light" panose="020F0302020204030204"/>
              <a:ea typeface="游ゴシック Light" panose="020B0300000000000000" pitchFamily="50" charset="-128"/>
              <a:cs typeface="+mj-cs"/>
            </a:endParaRPr>
          </a:p>
          <a:p>
            <a:endParaRPr lang="en-US" altLang="ja-JP" sz="2400" dirty="0">
              <a:solidFill>
                <a:prstClr val="black"/>
              </a:solidFill>
              <a:latin typeface="游ゴシック Light" panose="020F0302020204030204"/>
              <a:ea typeface="游ゴシック Light" panose="020B0300000000000000" pitchFamily="50" charset="-128"/>
              <a:cs typeface="+mj-cs"/>
            </a:endParaRPr>
          </a:p>
          <a:p>
            <a:r>
              <a:rPr lang="ja-JP" altLang="en-US" sz="2400" dirty="0">
                <a:solidFill>
                  <a:prstClr val="black"/>
                </a:solidFill>
                <a:latin typeface="游ゴシック Light" panose="020F0302020204030204"/>
                <a:ea typeface="游ゴシック Light" panose="020B0300000000000000" pitchFamily="50" charset="-128"/>
                <a:cs typeface="+mj-cs"/>
              </a:rPr>
              <a:t>目的</a:t>
            </a:r>
            <a:endParaRPr lang="en-US" altLang="ja-JP" sz="2400" dirty="0">
              <a:solidFill>
                <a:prstClr val="black"/>
              </a:solidFill>
              <a:latin typeface="游ゴシック Light" panose="020F0302020204030204"/>
              <a:ea typeface="游ゴシック Light" panose="020B0300000000000000" pitchFamily="50" charset="-128"/>
              <a:cs typeface="+mj-cs"/>
            </a:endParaRPr>
          </a:p>
          <a:p>
            <a:r>
              <a:rPr lang="ja-JP" altLang="ja-JP" sz="2400" kern="100" dirty="0">
                <a:effectLst/>
                <a:latin typeface="+mj-ea"/>
                <a:ea typeface="+mj-ea"/>
                <a:cs typeface="Times New Roman" panose="02020603050405020304" pitchFamily="18" charset="0"/>
              </a:rPr>
              <a:t>スポンサー</a:t>
            </a:r>
            <a:r>
              <a:rPr lang="ja-JP" altLang="en-US" sz="2400" kern="100" dirty="0">
                <a:effectLst/>
                <a:latin typeface="+mj-ea"/>
                <a:ea typeface="+mj-ea"/>
                <a:cs typeface="Times New Roman" panose="02020603050405020304" pitchFamily="18" charset="0"/>
              </a:rPr>
              <a:t>企業の株価に注目することでコロナ禍での大会</a:t>
            </a:r>
            <a:r>
              <a:rPr lang="ja-JP" altLang="en-US" sz="2400" kern="100" dirty="0">
                <a:latin typeface="+mj-ea"/>
                <a:ea typeface="+mj-ea"/>
                <a:cs typeface="Times New Roman" panose="02020603050405020304" pitchFamily="18" charset="0"/>
              </a:rPr>
              <a:t>開催が</a:t>
            </a:r>
            <a:endParaRPr lang="en-US" altLang="ja-JP" sz="2400" kern="100" dirty="0">
              <a:latin typeface="+mj-ea"/>
              <a:ea typeface="+mj-ea"/>
              <a:cs typeface="Times New Roman" panose="02020603050405020304" pitchFamily="18" charset="0"/>
            </a:endParaRPr>
          </a:p>
          <a:p>
            <a:r>
              <a:rPr lang="ja-JP" altLang="en-US" sz="2400" kern="100" dirty="0">
                <a:latin typeface="+mj-ea"/>
                <a:ea typeface="+mj-ea"/>
                <a:cs typeface="Times New Roman" panose="02020603050405020304" pitchFamily="18" charset="0"/>
              </a:rPr>
              <a:t>日本</a:t>
            </a:r>
            <a:r>
              <a:rPr lang="ja-JP" altLang="en-US" sz="2400" kern="100" dirty="0">
                <a:effectLst/>
                <a:latin typeface="+mj-ea"/>
                <a:ea typeface="+mj-ea"/>
                <a:cs typeface="Times New Roman" panose="02020603050405020304" pitchFamily="18" charset="0"/>
              </a:rPr>
              <a:t>企業の株価に与えた影響を定量的に明らかにする。</a:t>
            </a:r>
            <a:endParaRPr lang="ja-JP" altLang="ja-JP" sz="2400" kern="100" dirty="0">
              <a:effectLst/>
              <a:latin typeface="+mj-ea"/>
              <a:ea typeface="+mj-ea"/>
              <a:cs typeface="Times New Roman" panose="02020603050405020304" pitchFamily="18" charset="0"/>
            </a:endParaRPr>
          </a:p>
          <a:p>
            <a:endParaRPr lang="en-US" altLang="ja-JP" sz="2400" dirty="0">
              <a:solidFill>
                <a:prstClr val="black"/>
              </a:solidFill>
              <a:latin typeface="游ゴシック Light" panose="020F0302020204030204"/>
              <a:ea typeface="游ゴシック Light" panose="020B0300000000000000" pitchFamily="50" charset="-128"/>
              <a:cs typeface="+mj-cs"/>
            </a:endParaRPr>
          </a:p>
          <a:p>
            <a:endParaRPr lang="en-US" altLang="ja-JP" sz="2400" dirty="0">
              <a:solidFill>
                <a:prstClr val="black"/>
              </a:solidFill>
              <a:latin typeface="游ゴシック Light" panose="020F0302020204030204"/>
              <a:ea typeface="游ゴシック Light" panose="020B0300000000000000" pitchFamily="50" charset="-128"/>
              <a:cs typeface="+mj-cs"/>
            </a:endParaRPr>
          </a:p>
        </p:txBody>
      </p:sp>
      <p:sp>
        <p:nvSpPr>
          <p:cNvPr id="7" name="コンテンツ プレースホルダー 2">
            <a:extLst>
              <a:ext uri="{FF2B5EF4-FFF2-40B4-BE49-F238E27FC236}">
                <a16:creationId xmlns:a16="http://schemas.microsoft.com/office/drawing/2014/main" id="{7B0727C6-DFBA-4469-82E1-5017B773CD7D}"/>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endParaRPr lang="ja-JP" altLang="en-US" dirty="0"/>
          </a:p>
        </p:txBody>
      </p:sp>
    </p:spTree>
    <p:extLst>
      <p:ext uri="{BB962C8B-B14F-4D97-AF65-F5344CB8AC3E}">
        <p14:creationId xmlns:p14="http://schemas.microsoft.com/office/powerpoint/2010/main" val="566976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65912F9-D3D3-4EB8-850E-6BCF20B2BE86}"/>
              </a:ext>
            </a:extLst>
          </p:cNvPr>
          <p:cNvSpPr>
            <a:spLocks noGrp="1"/>
          </p:cNvSpPr>
          <p:nvPr>
            <p:ph type="title"/>
          </p:nvPr>
        </p:nvSpPr>
        <p:spPr/>
        <p:txBody>
          <a:bodyPr/>
          <a:lstStyle/>
          <a:p>
            <a:r>
              <a:rPr kumimoji="1" lang="en-US" altLang="ja-JP" dirty="0"/>
              <a:t>2	</a:t>
            </a:r>
            <a:r>
              <a:rPr kumimoji="1" lang="ja-JP" altLang="en-US" dirty="0"/>
              <a:t>オリンピックのスポンサーシップ</a:t>
            </a:r>
          </a:p>
        </p:txBody>
      </p:sp>
      <p:sp>
        <p:nvSpPr>
          <p:cNvPr id="3" name="コンテンツ プレースホルダー 2">
            <a:extLst>
              <a:ext uri="{FF2B5EF4-FFF2-40B4-BE49-F238E27FC236}">
                <a16:creationId xmlns:a16="http://schemas.microsoft.com/office/drawing/2014/main" id="{96B8AA53-91B9-4C89-875B-A4B7CF7DE2FD}"/>
              </a:ext>
            </a:extLst>
          </p:cNvPr>
          <p:cNvSpPr>
            <a:spLocks noGrp="1"/>
          </p:cNvSpPr>
          <p:nvPr>
            <p:ph idx="1"/>
          </p:nvPr>
        </p:nvSpPr>
        <p:spPr>
          <a:xfrm>
            <a:off x="7065818" y="2049554"/>
            <a:ext cx="5250873" cy="4351338"/>
          </a:xfrm>
        </p:spPr>
        <p:txBody>
          <a:bodyPr>
            <a:normAutofit fontScale="55000" lnSpcReduction="20000"/>
          </a:bodyPr>
          <a:lstStyle/>
          <a:p>
            <a:pPr marL="0" indent="0" algn="l">
              <a:buNone/>
            </a:pPr>
            <a:r>
              <a:rPr lang="ja-JP" altLang="en-US" sz="3300" b="1" i="0" dirty="0">
                <a:solidFill>
                  <a:srgbClr val="000000"/>
                </a:solidFill>
                <a:effectLst/>
                <a:latin typeface="+mj-ea"/>
                <a:ea typeface="+mj-ea"/>
              </a:rPr>
              <a:t>主な権利内容</a:t>
            </a:r>
          </a:p>
          <a:p>
            <a:pPr algn="l">
              <a:buFont typeface="Arial" panose="020B0604020202020204" pitchFamily="34" charset="0"/>
              <a:buChar char="•"/>
            </a:pPr>
            <a:r>
              <a:rPr lang="ja-JP" altLang="en-US" sz="3300" b="0" i="0" dirty="0">
                <a:solidFill>
                  <a:srgbClr val="000000"/>
                </a:solidFill>
                <a:effectLst/>
                <a:latin typeface="+mj-ea"/>
                <a:ea typeface="+mj-ea"/>
              </a:rPr>
              <a:t>呼称の使用権</a:t>
            </a:r>
            <a:br>
              <a:rPr lang="ja-JP" altLang="en-US" sz="3300" b="0" i="0" dirty="0">
                <a:solidFill>
                  <a:srgbClr val="000000"/>
                </a:solidFill>
                <a:effectLst/>
                <a:latin typeface="+mj-ea"/>
                <a:ea typeface="+mj-ea"/>
              </a:rPr>
            </a:br>
            <a:r>
              <a:rPr lang="ja-JP" altLang="en-US" sz="3300" b="0" i="0" dirty="0">
                <a:solidFill>
                  <a:srgbClr val="000000"/>
                </a:solidFill>
                <a:effectLst/>
                <a:latin typeface="+mj-ea"/>
                <a:ea typeface="+mj-ea"/>
              </a:rPr>
              <a:t>東京</a:t>
            </a:r>
            <a:r>
              <a:rPr lang="en-US" altLang="ja-JP" sz="3300" b="0" i="0" dirty="0">
                <a:solidFill>
                  <a:srgbClr val="000000"/>
                </a:solidFill>
                <a:effectLst/>
                <a:latin typeface="+mj-ea"/>
                <a:ea typeface="+mj-ea"/>
              </a:rPr>
              <a:t>2020</a:t>
            </a:r>
            <a:r>
              <a:rPr lang="ja-JP" altLang="en-US" sz="3300" b="0" i="0" dirty="0">
                <a:solidFill>
                  <a:srgbClr val="000000"/>
                </a:solidFill>
                <a:effectLst/>
                <a:latin typeface="+mj-ea"/>
                <a:ea typeface="+mj-ea"/>
              </a:rPr>
              <a:t>オリンピック競技大会</a:t>
            </a:r>
            <a:br>
              <a:rPr lang="ja-JP" altLang="en-US" sz="3300" b="0" i="0" dirty="0">
                <a:solidFill>
                  <a:srgbClr val="000000"/>
                </a:solidFill>
                <a:effectLst/>
                <a:latin typeface="+mj-ea"/>
                <a:ea typeface="+mj-ea"/>
              </a:rPr>
            </a:br>
            <a:r>
              <a:rPr lang="ja-JP" altLang="en-US" sz="3300" b="0" i="0" dirty="0">
                <a:solidFill>
                  <a:srgbClr val="000000"/>
                </a:solidFill>
                <a:effectLst/>
                <a:latin typeface="+mj-ea"/>
                <a:ea typeface="+mj-ea"/>
              </a:rPr>
              <a:t>オリンピック日本代表選手団</a:t>
            </a:r>
          </a:p>
          <a:p>
            <a:pPr algn="l">
              <a:buFont typeface="Arial" panose="020B0604020202020204" pitchFamily="34" charset="0"/>
              <a:buChar char="•"/>
            </a:pPr>
            <a:r>
              <a:rPr lang="ja-JP" altLang="en-US" sz="3300" b="0" i="0" dirty="0">
                <a:solidFill>
                  <a:srgbClr val="000000"/>
                </a:solidFill>
                <a:effectLst/>
                <a:latin typeface="+mj-ea"/>
                <a:ea typeface="+mj-ea"/>
              </a:rPr>
              <a:t>マーク類の使用権</a:t>
            </a:r>
            <a:br>
              <a:rPr lang="ja-JP" altLang="en-US" sz="3300" b="0" i="0" dirty="0">
                <a:solidFill>
                  <a:srgbClr val="000000"/>
                </a:solidFill>
                <a:effectLst/>
                <a:latin typeface="+mj-ea"/>
                <a:ea typeface="+mj-ea"/>
              </a:rPr>
            </a:br>
            <a:r>
              <a:rPr lang="ja-JP" altLang="en-US" sz="3300" b="0" i="0" dirty="0">
                <a:solidFill>
                  <a:srgbClr val="000000"/>
                </a:solidFill>
                <a:effectLst/>
                <a:latin typeface="+mj-ea"/>
                <a:ea typeface="+mj-ea"/>
              </a:rPr>
              <a:t>東京</a:t>
            </a:r>
            <a:r>
              <a:rPr lang="en-US" altLang="ja-JP" sz="3300" b="0" i="0" dirty="0">
                <a:solidFill>
                  <a:srgbClr val="000000"/>
                </a:solidFill>
                <a:effectLst/>
                <a:latin typeface="+mj-ea"/>
                <a:ea typeface="+mj-ea"/>
              </a:rPr>
              <a:t>2020</a:t>
            </a:r>
            <a:r>
              <a:rPr lang="ja-JP" altLang="en-US" sz="3300" b="0" i="0" dirty="0">
                <a:solidFill>
                  <a:srgbClr val="000000"/>
                </a:solidFill>
                <a:effectLst/>
                <a:latin typeface="+mj-ea"/>
                <a:ea typeface="+mj-ea"/>
              </a:rPr>
              <a:t>オリンピックエンブレム</a:t>
            </a:r>
            <a:br>
              <a:rPr lang="ja-JP" altLang="en-US" sz="3300" b="0" i="0" dirty="0">
                <a:solidFill>
                  <a:srgbClr val="000000"/>
                </a:solidFill>
                <a:effectLst/>
                <a:latin typeface="+mj-ea"/>
                <a:ea typeface="+mj-ea"/>
              </a:rPr>
            </a:br>
            <a:r>
              <a:rPr lang="ja-JP" altLang="en-US" sz="3300" b="0" i="0" dirty="0">
                <a:solidFill>
                  <a:srgbClr val="000000"/>
                </a:solidFill>
                <a:effectLst/>
                <a:latin typeface="+mj-ea"/>
                <a:ea typeface="+mj-ea"/>
              </a:rPr>
              <a:t>東京</a:t>
            </a:r>
            <a:r>
              <a:rPr lang="en-US" altLang="ja-JP" sz="3300" b="0" i="0" dirty="0">
                <a:solidFill>
                  <a:srgbClr val="000000"/>
                </a:solidFill>
                <a:effectLst/>
                <a:latin typeface="+mj-ea"/>
                <a:ea typeface="+mj-ea"/>
              </a:rPr>
              <a:t>2020</a:t>
            </a:r>
            <a:r>
              <a:rPr lang="ja-JP" altLang="en-US" sz="3300" b="0" i="0" dirty="0">
                <a:solidFill>
                  <a:srgbClr val="000000"/>
                </a:solidFill>
                <a:effectLst/>
                <a:latin typeface="+mj-ea"/>
                <a:ea typeface="+mj-ea"/>
              </a:rPr>
              <a:t>オリンピックマスコット</a:t>
            </a:r>
            <a:br>
              <a:rPr lang="ja-JP" altLang="en-US" sz="3300" b="0" i="0" dirty="0">
                <a:solidFill>
                  <a:srgbClr val="000000"/>
                </a:solidFill>
                <a:effectLst/>
                <a:latin typeface="+mj-ea"/>
                <a:ea typeface="+mj-ea"/>
              </a:rPr>
            </a:br>
            <a:r>
              <a:rPr lang="en-US" altLang="ja-JP" sz="3300" b="0" i="0" dirty="0">
                <a:solidFill>
                  <a:srgbClr val="000000"/>
                </a:solidFill>
                <a:effectLst/>
                <a:latin typeface="+mj-ea"/>
                <a:ea typeface="+mj-ea"/>
              </a:rPr>
              <a:t>JOC</a:t>
            </a:r>
            <a:r>
              <a:rPr lang="ja-JP" altLang="en-US" sz="3300" b="0" i="0" dirty="0">
                <a:solidFill>
                  <a:srgbClr val="000000"/>
                </a:solidFill>
                <a:effectLst/>
                <a:latin typeface="+mj-ea"/>
                <a:ea typeface="+mj-ea"/>
              </a:rPr>
              <a:t>エンブレム</a:t>
            </a:r>
            <a:br>
              <a:rPr lang="ja-JP" altLang="en-US" sz="3300" b="0" i="0" dirty="0">
                <a:solidFill>
                  <a:srgbClr val="000000"/>
                </a:solidFill>
                <a:effectLst/>
                <a:latin typeface="+mj-ea"/>
                <a:ea typeface="+mj-ea"/>
              </a:rPr>
            </a:br>
            <a:r>
              <a:rPr lang="en-US" altLang="ja-JP" sz="3300" b="0" i="0" dirty="0">
                <a:solidFill>
                  <a:srgbClr val="000000"/>
                </a:solidFill>
                <a:effectLst/>
                <a:latin typeface="+mj-ea"/>
                <a:ea typeface="+mj-ea"/>
              </a:rPr>
              <a:t>JOC</a:t>
            </a:r>
            <a:r>
              <a:rPr lang="ja-JP" altLang="en-US" sz="3300" b="0" i="0" dirty="0">
                <a:solidFill>
                  <a:srgbClr val="000000"/>
                </a:solidFill>
                <a:effectLst/>
                <a:latin typeface="+mj-ea"/>
                <a:ea typeface="+mj-ea"/>
              </a:rPr>
              <a:t>スローガン「がんばれ！ニッポン！」等</a:t>
            </a:r>
          </a:p>
          <a:p>
            <a:pPr algn="l">
              <a:buFont typeface="Arial" panose="020B0604020202020204" pitchFamily="34" charset="0"/>
              <a:buChar char="•"/>
            </a:pPr>
            <a:r>
              <a:rPr lang="ja-JP" altLang="en-US" sz="3300" b="0" i="0" dirty="0">
                <a:solidFill>
                  <a:srgbClr val="000000"/>
                </a:solidFill>
                <a:effectLst/>
                <a:latin typeface="+mj-ea"/>
                <a:ea typeface="+mj-ea"/>
              </a:rPr>
              <a:t>商品／サービスのサプライ権</a:t>
            </a:r>
          </a:p>
          <a:p>
            <a:pPr algn="l">
              <a:buFont typeface="Arial" panose="020B0604020202020204" pitchFamily="34" charset="0"/>
              <a:buChar char="•"/>
            </a:pPr>
            <a:r>
              <a:rPr lang="ja-JP" altLang="en-US" sz="3300" b="0" i="0" dirty="0">
                <a:solidFill>
                  <a:srgbClr val="000000"/>
                </a:solidFill>
                <a:effectLst/>
                <a:latin typeface="+mj-ea"/>
                <a:ea typeface="+mj-ea"/>
              </a:rPr>
              <a:t>大会関連グッズ等のプレミアム利用権</a:t>
            </a:r>
          </a:p>
          <a:p>
            <a:pPr algn="l">
              <a:buFont typeface="Arial" panose="020B0604020202020204" pitchFamily="34" charset="0"/>
              <a:buChar char="•"/>
            </a:pPr>
            <a:r>
              <a:rPr lang="ja-JP" altLang="en-US" sz="3300" b="0" i="0" dirty="0">
                <a:solidFill>
                  <a:srgbClr val="000000"/>
                </a:solidFill>
                <a:effectLst/>
                <a:latin typeface="+mj-ea"/>
                <a:ea typeface="+mj-ea"/>
              </a:rPr>
              <a:t>大会会場におけるプロモーション</a:t>
            </a:r>
          </a:p>
          <a:p>
            <a:pPr algn="l">
              <a:buFont typeface="Arial" panose="020B0604020202020204" pitchFamily="34" charset="0"/>
              <a:buChar char="•"/>
            </a:pPr>
            <a:r>
              <a:rPr lang="ja-JP" altLang="en-US" sz="3300" b="0" i="0" dirty="0">
                <a:solidFill>
                  <a:srgbClr val="000000"/>
                </a:solidFill>
                <a:effectLst/>
                <a:latin typeface="+mj-ea"/>
                <a:ea typeface="+mj-ea"/>
              </a:rPr>
              <a:t>関連素材の使用権</a:t>
            </a:r>
            <a:br>
              <a:rPr lang="ja-JP" altLang="en-US" sz="3300" b="0" i="0" dirty="0">
                <a:solidFill>
                  <a:srgbClr val="000000"/>
                </a:solidFill>
                <a:effectLst/>
                <a:latin typeface="+mj-ea"/>
                <a:ea typeface="+mj-ea"/>
              </a:rPr>
            </a:br>
            <a:r>
              <a:rPr lang="ja-JP" altLang="en-US" sz="3300" b="0" i="0" dirty="0">
                <a:solidFill>
                  <a:srgbClr val="000000"/>
                </a:solidFill>
                <a:effectLst/>
                <a:latin typeface="+mj-ea"/>
                <a:ea typeface="+mj-ea"/>
              </a:rPr>
              <a:t>オリンピック関連の映像及び写真等</a:t>
            </a:r>
            <a:br>
              <a:rPr lang="ja-JP" altLang="en-US" sz="3300" b="0" i="0" dirty="0">
                <a:solidFill>
                  <a:srgbClr val="000000"/>
                </a:solidFill>
                <a:effectLst/>
                <a:latin typeface="+mj-ea"/>
                <a:ea typeface="+mj-ea"/>
              </a:rPr>
            </a:br>
            <a:r>
              <a:rPr lang="ja-JP" altLang="en-US" sz="3300" b="0" i="0" dirty="0">
                <a:solidFill>
                  <a:srgbClr val="000000"/>
                </a:solidFill>
                <a:effectLst/>
                <a:latin typeface="+mj-ea"/>
                <a:ea typeface="+mj-ea"/>
              </a:rPr>
              <a:t>オリンピック日本代表選手団の映像及び写真</a:t>
            </a:r>
            <a:br>
              <a:rPr lang="ja-JP" altLang="en-US" sz="3300" b="0" i="0" dirty="0">
                <a:solidFill>
                  <a:srgbClr val="000000"/>
                </a:solidFill>
                <a:effectLst/>
                <a:latin typeface="+mj-ea"/>
                <a:ea typeface="+mj-ea"/>
              </a:rPr>
            </a:br>
            <a:r>
              <a:rPr lang="en-US" altLang="ja-JP" sz="3300" b="0" i="0" dirty="0">
                <a:solidFill>
                  <a:srgbClr val="000000"/>
                </a:solidFill>
                <a:effectLst/>
                <a:latin typeface="+mj-ea"/>
                <a:ea typeface="+mj-ea"/>
              </a:rPr>
              <a:t>※</a:t>
            </a:r>
            <a:r>
              <a:rPr lang="ja-JP" altLang="en-US" sz="3300" b="0" i="0" dirty="0">
                <a:solidFill>
                  <a:srgbClr val="000000"/>
                </a:solidFill>
                <a:effectLst/>
                <a:latin typeface="+mj-ea"/>
                <a:ea typeface="+mj-ea"/>
              </a:rPr>
              <a:t>ただし、スポンサーレベルに応じて、使用可能な権利が異なります。</a:t>
            </a:r>
          </a:p>
          <a:p>
            <a:pPr marL="0" indent="0">
              <a:buNone/>
            </a:pPr>
            <a:endParaRPr kumimoji="1" lang="ja-JP" altLang="en-US" dirty="0"/>
          </a:p>
        </p:txBody>
      </p:sp>
      <p:pic>
        <p:nvPicPr>
          <p:cNvPr id="1026" name="Picture 2">
            <a:extLst>
              <a:ext uri="{FF2B5EF4-FFF2-40B4-BE49-F238E27FC236}">
                <a16:creationId xmlns:a16="http://schemas.microsoft.com/office/drawing/2014/main" id="{E7015D51-60BF-4E00-9F93-5D0F1193F8D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691" y="1957571"/>
            <a:ext cx="6812412" cy="45353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4831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41237AC-22D7-454E-B10C-1D314184B18A}"/>
              </a:ext>
            </a:extLst>
          </p:cNvPr>
          <p:cNvSpPr>
            <a:spLocks noGrp="1"/>
          </p:cNvSpPr>
          <p:nvPr>
            <p:ph type="title"/>
          </p:nvPr>
        </p:nvSpPr>
        <p:spPr/>
        <p:txBody>
          <a:bodyPr/>
          <a:lstStyle/>
          <a:p>
            <a:r>
              <a:rPr kumimoji="1" lang="en-US" altLang="ja-JP" dirty="0"/>
              <a:t>2	</a:t>
            </a:r>
            <a:r>
              <a:rPr kumimoji="1" lang="ja-JP" altLang="en-US" dirty="0"/>
              <a:t>オリンピックのスポンサーシップ</a:t>
            </a:r>
          </a:p>
        </p:txBody>
      </p:sp>
      <p:sp>
        <p:nvSpPr>
          <p:cNvPr id="3" name="コンテンツ プレースホルダー 2">
            <a:extLst>
              <a:ext uri="{FF2B5EF4-FFF2-40B4-BE49-F238E27FC236}">
                <a16:creationId xmlns:a16="http://schemas.microsoft.com/office/drawing/2014/main" id="{23B47745-CFA7-44A5-B7A7-449038603EE6}"/>
              </a:ext>
            </a:extLst>
          </p:cNvPr>
          <p:cNvSpPr>
            <a:spLocks noGrp="1"/>
          </p:cNvSpPr>
          <p:nvPr>
            <p:ph idx="1"/>
          </p:nvPr>
        </p:nvSpPr>
        <p:spPr>
          <a:xfrm>
            <a:off x="7155872" y="1796742"/>
            <a:ext cx="4565073" cy="4351338"/>
          </a:xfrm>
        </p:spPr>
        <p:txBody>
          <a:bodyPr>
            <a:normAutofit/>
          </a:bodyPr>
          <a:lstStyle/>
          <a:p>
            <a:pPr marL="0" indent="0">
              <a:buNone/>
            </a:pPr>
            <a:r>
              <a:rPr lang="ja-JP" altLang="en-US" sz="1800" i="0" dirty="0">
                <a:solidFill>
                  <a:srgbClr val="000000"/>
                </a:solidFill>
                <a:effectLst/>
                <a:latin typeface="+mj-ea"/>
                <a:ea typeface="+mj-ea"/>
              </a:rPr>
              <a:t>構造</a:t>
            </a:r>
            <a:endParaRPr lang="en-US" altLang="ja-JP" sz="1800" i="0" dirty="0">
              <a:solidFill>
                <a:srgbClr val="000000"/>
              </a:solidFill>
              <a:effectLst/>
              <a:latin typeface="+mj-ea"/>
              <a:ea typeface="+mj-ea"/>
            </a:endParaRPr>
          </a:p>
          <a:p>
            <a:pPr marL="0" indent="0">
              <a:buNone/>
            </a:pPr>
            <a:r>
              <a:rPr lang="ja-JP" altLang="en-US" sz="1800" b="0" i="0" dirty="0">
                <a:solidFill>
                  <a:srgbClr val="000000"/>
                </a:solidFill>
                <a:effectLst/>
                <a:latin typeface="+mj-ea"/>
                <a:ea typeface="+mj-ea"/>
              </a:rPr>
              <a:t>オリンピックマーケティングのスポンサーシップ構造は国際オリンピック委員会（</a:t>
            </a:r>
            <a:r>
              <a:rPr lang="en-US" altLang="ja-JP" sz="1800" b="0" i="0" dirty="0">
                <a:solidFill>
                  <a:srgbClr val="000000"/>
                </a:solidFill>
                <a:effectLst/>
                <a:latin typeface="+mj-ea"/>
                <a:ea typeface="+mj-ea"/>
              </a:rPr>
              <a:t>IOC</a:t>
            </a:r>
            <a:r>
              <a:rPr lang="ja-JP" altLang="en-US" sz="1800" b="0" i="0" dirty="0">
                <a:solidFill>
                  <a:srgbClr val="000000"/>
                </a:solidFill>
                <a:effectLst/>
                <a:latin typeface="+mj-ea"/>
                <a:ea typeface="+mj-ea"/>
              </a:rPr>
              <a:t>）が管理するワールドワイドオリンピックパートナーを頂点とし、その下に各国・地域のオリンピック委員会（</a:t>
            </a:r>
            <a:r>
              <a:rPr lang="en-US" altLang="ja-JP" sz="1800" b="0" i="0" dirty="0">
                <a:solidFill>
                  <a:srgbClr val="000000"/>
                </a:solidFill>
                <a:effectLst/>
                <a:latin typeface="+mj-ea"/>
                <a:ea typeface="+mj-ea"/>
              </a:rPr>
              <a:t>NOC</a:t>
            </a:r>
            <a:r>
              <a:rPr lang="ja-JP" altLang="en-US" sz="1800" b="0" i="0" dirty="0">
                <a:solidFill>
                  <a:srgbClr val="000000"/>
                </a:solidFill>
                <a:effectLst/>
                <a:latin typeface="+mj-ea"/>
                <a:ea typeface="+mj-ea"/>
              </a:rPr>
              <a:t>）のスポンサーや大会組織委員会（</a:t>
            </a:r>
            <a:r>
              <a:rPr lang="en-US" altLang="ja-JP" sz="1800" b="0" i="0" dirty="0">
                <a:solidFill>
                  <a:srgbClr val="000000"/>
                </a:solidFill>
                <a:effectLst/>
                <a:latin typeface="+mj-ea"/>
                <a:ea typeface="+mj-ea"/>
              </a:rPr>
              <a:t>OCOG</a:t>
            </a:r>
            <a:r>
              <a:rPr lang="ja-JP" altLang="en-US" sz="1800" b="0" i="0" dirty="0">
                <a:solidFill>
                  <a:srgbClr val="000000"/>
                </a:solidFill>
                <a:effectLst/>
                <a:latin typeface="+mj-ea"/>
                <a:ea typeface="+mj-ea"/>
              </a:rPr>
              <a:t>）のスポンサーが位置付けられる。</a:t>
            </a:r>
            <a:br>
              <a:rPr lang="ja-JP" altLang="en-US" sz="1800" dirty="0">
                <a:latin typeface="+mj-ea"/>
                <a:ea typeface="+mj-ea"/>
              </a:rPr>
            </a:br>
            <a:r>
              <a:rPr lang="ja-JP" altLang="en-US" sz="1800" b="0" i="0" dirty="0">
                <a:solidFill>
                  <a:srgbClr val="000000"/>
                </a:solidFill>
                <a:effectLst/>
                <a:latin typeface="+mj-ea"/>
                <a:ea typeface="+mj-ea"/>
              </a:rPr>
              <a:t>また、大会の開催国では、オリンピック競技大会を成功に導くために、</a:t>
            </a:r>
            <a:r>
              <a:rPr lang="en-US" altLang="ja-JP" sz="1800" b="0" i="0" dirty="0">
                <a:solidFill>
                  <a:srgbClr val="000000"/>
                </a:solidFill>
                <a:effectLst/>
                <a:latin typeface="+mj-ea"/>
                <a:ea typeface="+mj-ea"/>
              </a:rPr>
              <a:t>NOC</a:t>
            </a:r>
            <a:r>
              <a:rPr lang="ja-JP" altLang="en-US" sz="1800" b="0" i="0" dirty="0">
                <a:solidFill>
                  <a:srgbClr val="000000"/>
                </a:solidFill>
                <a:effectLst/>
                <a:latin typeface="+mj-ea"/>
                <a:ea typeface="+mj-ea"/>
              </a:rPr>
              <a:t>と</a:t>
            </a:r>
            <a:r>
              <a:rPr lang="en-US" altLang="ja-JP" sz="1800" b="0" i="0" dirty="0">
                <a:solidFill>
                  <a:srgbClr val="000000"/>
                </a:solidFill>
                <a:effectLst/>
                <a:latin typeface="+mj-ea"/>
                <a:ea typeface="+mj-ea"/>
              </a:rPr>
              <a:t>OCOG</a:t>
            </a:r>
            <a:r>
              <a:rPr lang="ja-JP" altLang="en-US" sz="1800" b="0" i="0" dirty="0">
                <a:solidFill>
                  <a:srgbClr val="000000"/>
                </a:solidFill>
                <a:effectLst/>
                <a:latin typeface="+mj-ea"/>
                <a:ea typeface="+mj-ea"/>
              </a:rPr>
              <a:t>が統合した</a:t>
            </a:r>
            <a:r>
              <a:rPr lang="en-US" altLang="ja-JP" sz="1800" b="0" i="0" dirty="0">
                <a:solidFill>
                  <a:srgbClr val="000000"/>
                </a:solidFill>
                <a:effectLst/>
                <a:latin typeface="+mj-ea"/>
                <a:ea typeface="+mj-ea"/>
              </a:rPr>
              <a:t>1</a:t>
            </a:r>
            <a:r>
              <a:rPr lang="ja-JP" altLang="en-US" sz="1800" b="0" i="0" dirty="0">
                <a:solidFill>
                  <a:srgbClr val="000000"/>
                </a:solidFill>
                <a:effectLst/>
                <a:latin typeface="+mj-ea"/>
                <a:ea typeface="+mj-ea"/>
              </a:rPr>
              <a:t>つのマーケティング、すなわち「ジョイントマーケティング」と呼ばれる</a:t>
            </a:r>
            <a:r>
              <a:rPr lang="en-US" altLang="ja-JP" sz="1800" b="0" i="0" dirty="0">
                <a:solidFill>
                  <a:srgbClr val="000000"/>
                </a:solidFill>
                <a:effectLst/>
                <a:latin typeface="+mj-ea"/>
                <a:ea typeface="+mj-ea"/>
              </a:rPr>
              <a:t>OCOG</a:t>
            </a:r>
            <a:r>
              <a:rPr lang="ja-JP" altLang="en-US" sz="1800" b="0" i="0" dirty="0">
                <a:solidFill>
                  <a:srgbClr val="000000"/>
                </a:solidFill>
                <a:effectLst/>
                <a:latin typeface="+mj-ea"/>
                <a:ea typeface="+mj-ea"/>
              </a:rPr>
              <a:t>によるスポンサーシッププログラムを構築することが義務付けられている。</a:t>
            </a:r>
            <a:endParaRPr kumimoji="1" lang="ja-JP" altLang="en-US" sz="1800" dirty="0">
              <a:latin typeface="+mj-ea"/>
              <a:ea typeface="+mj-ea"/>
            </a:endParaRPr>
          </a:p>
        </p:txBody>
      </p:sp>
      <p:pic>
        <p:nvPicPr>
          <p:cNvPr id="2050" name="Picture 2">
            <a:extLst>
              <a:ext uri="{FF2B5EF4-FFF2-40B4-BE49-F238E27FC236}">
                <a16:creationId xmlns:a16="http://schemas.microsoft.com/office/drawing/2014/main" id="{3E98AE1B-F415-4F9E-984B-A2B2680A8A3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8205" t="3090" r="18047"/>
          <a:stretch/>
        </p:blipFill>
        <p:spPr bwMode="auto">
          <a:xfrm>
            <a:off x="249382" y="1796742"/>
            <a:ext cx="6740235" cy="48069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45624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F53E2CC7-6336-4E13-AE4B-F995EADF0181}"/>
              </a:ext>
            </a:extLst>
          </p:cNvPr>
          <p:cNvSpPr>
            <a:spLocks noGrp="1"/>
          </p:cNvSpPr>
          <p:nvPr>
            <p:ph idx="1"/>
          </p:nvPr>
        </p:nvSpPr>
        <p:spPr>
          <a:xfrm>
            <a:off x="664229" y="1389598"/>
            <a:ext cx="8738396" cy="942977"/>
          </a:xfrm>
        </p:spPr>
        <p:txBody>
          <a:bodyPr>
            <a:normAutofit/>
          </a:bodyPr>
          <a:lstStyle/>
          <a:p>
            <a:pPr marL="0" indent="0">
              <a:buNone/>
            </a:pPr>
            <a:r>
              <a:rPr lang="ja-JP" altLang="en-US" dirty="0">
                <a:latin typeface="+mj-ea"/>
                <a:ea typeface="+mj-ea"/>
                <a:cs typeface="Times New Roman" panose="02020603050405020304" pitchFamily="18" charset="0"/>
              </a:rPr>
              <a:t>分析対象となる東京証券取引所市場第一部</a:t>
            </a:r>
            <a:r>
              <a:rPr lang="ja-JP" altLang="en-US" dirty="0">
                <a:effectLst/>
                <a:latin typeface="+mj-ea"/>
                <a:ea typeface="+mj-ea"/>
                <a:cs typeface="Times New Roman" panose="02020603050405020304" pitchFamily="18" charset="0"/>
              </a:rPr>
              <a:t>に上場</a:t>
            </a:r>
            <a:r>
              <a:rPr lang="ja-JP" altLang="en-US" dirty="0">
                <a:latin typeface="+mj-ea"/>
                <a:ea typeface="+mj-ea"/>
                <a:cs typeface="Times New Roman" panose="02020603050405020304" pitchFamily="18" charset="0"/>
              </a:rPr>
              <a:t>する</a:t>
            </a:r>
            <a:r>
              <a:rPr lang="en-US" altLang="ja-JP" dirty="0">
                <a:effectLst/>
                <a:latin typeface="+mj-ea"/>
                <a:ea typeface="+mj-ea"/>
                <a:cs typeface="Times New Roman" panose="02020603050405020304" pitchFamily="18" charset="0"/>
              </a:rPr>
              <a:t>TOKYO2020</a:t>
            </a:r>
            <a:r>
              <a:rPr lang="ja-JP" altLang="en-US" dirty="0">
                <a:effectLst/>
                <a:latin typeface="+mj-ea"/>
                <a:ea typeface="+mj-ea"/>
                <a:cs typeface="Times New Roman" panose="02020603050405020304" pitchFamily="18" charset="0"/>
              </a:rPr>
              <a:t>スポンサー企業</a:t>
            </a:r>
            <a:endParaRPr kumimoji="1" lang="ja-JP" altLang="en-US" sz="4000" dirty="0">
              <a:latin typeface="+mj-ea"/>
              <a:ea typeface="+mj-ea"/>
            </a:endParaRPr>
          </a:p>
        </p:txBody>
      </p:sp>
      <p:sp>
        <p:nvSpPr>
          <p:cNvPr id="4" name="テキスト ボックス 3">
            <a:extLst>
              <a:ext uri="{FF2B5EF4-FFF2-40B4-BE49-F238E27FC236}">
                <a16:creationId xmlns:a16="http://schemas.microsoft.com/office/drawing/2014/main" id="{E65BA454-2B13-4557-8388-8CFDDC16FC0D}"/>
              </a:ext>
            </a:extLst>
          </p:cNvPr>
          <p:cNvSpPr txBox="1"/>
          <p:nvPr/>
        </p:nvSpPr>
        <p:spPr>
          <a:xfrm>
            <a:off x="664229" y="2773474"/>
            <a:ext cx="10008687" cy="923330"/>
          </a:xfrm>
          <a:prstGeom prst="rect">
            <a:avLst/>
          </a:prstGeom>
          <a:noFill/>
          <a:ln>
            <a:solidFill>
              <a:schemeClr val="accent4"/>
            </a:solidFill>
          </a:ln>
        </p:spPr>
        <p:txBody>
          <a:bodyPr wrap="square" rtlCol="0">
            <a:spAutoFit/>
          </a:bodyPr>
          <a:lstStyle/>
          <a:p>
            <a:r>
              <a:rPr lang="ja-JP" altLang="en-US" sz="1800" b="1" i="0" u="none" strike="noStrike" dirty="0">
                <a:solidFill>
                  <a:srgbClr val="000000"/>
                </a:solidFill>
                <a:effectLst/>
                <a:latin typeface="+mj-ea"/>
                <a:ea typeface="+mj-ea"/>
              </a:rPr>
              <a:t>ゴールドパートナー</a:t>
            </a:r>
            <a:r>
              <a:rPr lang="en-US" altLang="ja-JP" sz="1800" b="0" i="0" u="none" strike="noStrike" dirty="0">
                <a:solidFill>
                  <a:srgbClr val="000000"/>
                </a:solidFill>
                <a:effectLst/>
                <a:latin typeface="+mj-ea"/>
                <a:ea typeface="+mj-ea"/>
              </a:rPr>
              <a:t>(14</a:t>
            </a:r>
            <a:r>
              <a:rPr lang="ja-JP" altLang="en-US" sz="1800" b="0" i="0" u="none" strike="noStrike" dirty="0">
                <a:solidFill>
                  <a:srgbClr val="000000"/>
                </a:solidFill>
                <a:effectLst/>
                <a:latin typeface="+mj-ea"/>
                <a:ea typeface="+mj-ea"/>
              </a:rPr>
              <a:t>社</a:t>
            </a:r>
            <a:r>
              <a:rPr lang="en-US" altLang="ja-JP" sz="1800" b="0" i="0" u="none" strike="noStrike" dirty="0">
                <a:solidFill>
                  <a:srgbClr val="000000"/>
                </a:solidFill>
                <a:effectLst/>
                <a:latin typeface="+mj-ea"/>
                <a:ea typeface="+mj-ea"/>
              </a:rPr>
              <a:t>)</a:t>
            </a:r>
          </a:p>
          <a:p>
            <a:r>
              <a:rPr lang="ja-JP" altLang="en-US" sz="1800" b="0" i="0" u="none" strike="noStrike" dirty="0">
                <a:solidFill>
                  <a:srgbClr val="000000"/>
                </a:solidFill>
                <a:effectLst/>
                <a:latin typeface="+mj-ea"/>
                <a:ea typeface="+mj-ea"/>
              </a:rPr>
              <a:t>アサヒ</a:t>
            </a:r>
            <a:r>
              <a:rPr lang="en-US" altLang="ja-JP" sz="1800" b="0" i="0" u="none" strike="noStrike" dirty="0">
                <a:solidFill>
                  <a:srgbClr val="000000"/>
                </a:solidFill>
                <a:effectLst/>
                <a:latin typeface="+mj-ea"/>
                <a:ea typeface="+mj-ea"/>
              </a:rPr>
              <a:t>GHD</a:t>
            </a:r>
            <a:r>
              <a:rPr lang="ja-JP" altLang="en-US" dirty="0">
                <a:latin typeface="+mj-ea"/>
                <a:ea typeface="+mj-ea"/>
              </a:rPr>
              <a:t> </a:t>
            </a:r>
            <a:r>
              <a:rPr lang="ja-JP" altLang="en-US" sz="1800" b="0" i="0" u="none" strike="noStrike" dirty="0">
                <a:solidFill>
                  <a:srgbClr val="000000"/>
                </a:solidFill>
                <a:effectLst/>
                <a:latin typeface="+mj-ea"/>
                <a:ea typeface="+mj-ea"/>
              </a:rPr>
              <a:t>アシックス</a:t>
            </a:r>
            <a:r>
              <a:rPr lang="ja-JP" altLang="en-US" dirty="0">
                <a:latin typeface="+mj-ea"/>
                <a:ea typeface="+mj-ea"/>
              </a:rPr>
              <a:t> </a:t>
            </a:r>
            <a:r>
              <a:rPr lang="ja-JP" altLang="en-US" sz="1800" b="0" i="0" u="none" strike="noStrike" dirty="0">
                <a:solidFill>
                  <a:srgbClr val="000000"/>
                </a:solidFill>
                <a:effectLst/>
                <a:latin typeface="+mj-ea"/>
                <a:ea typeface="+mj-ea"/>
              </a:rPr>
              <a:t>キャノン</a:t>
            </a:r>
            <a:r>
              <a:rPr lang="ja-JP" altLang="en-US" dirty="0">
                <a:latin typeface="+mj-ea"/>
                <a:ea typeface="+mj-ea"/>
              </a:rPr>
              <a:t> </a:t>
            </a:r>
            <a:r>
              <a:rPr lang="en-US" altLang="ja-JP" sz="1800" b="0" i="0" u="none" strike="noStrike" dirty="0">
                <a:solidFill>
                  <a:srgbClr val="000000"/>
                </a:solidFill>
                <a:effectLst/>
                <a:latin typeface="+mj-ea"/>
                <a:ea typeface="+mj-ea"/>
              </a:rPr>
              <a:t>ENEOSHD</a:t>
            </a:r>
            <a:r>
              <a:rPr lang="ja-JP" altLang="en-US" dirty="0">
                <a:latin typeface="+mj-ea"/>
                <a:ea typeface="+mj-ea"/>
              </a:rPr>
              <a:t> </a:t>
            </a:r>
            <a:r>
              <a:rPr lang="ja-JP" altLang="en-US" sz="1800" b="0" i="0" u="none" strike="noStrike" dirty="0">
                <a:solidFill>
                  <a:srgbClr val="000000"/>
                </a:solidFill>
                <a:effectLst/>
                <a:latin typeface="+mj-ea"/>
                <a:ea typeface="+mj-ea"/>
              </a:rPr>
              <a:t>東京海上</a:t>
            </a:r>
            <a:r>
              <a:rPr lang="en-US" altLang="ja-JP" sz="1800" b="0" i="0" u="none" strike="noStrike" dirty="0">
                <a:solidFill>
                  <a:srgbClr val="000000"/>
                </a:solidFill>
                <a:effectLst/>
                <a:latin typeface="+mj-ea"/>
                <a:ea typeface="+mj-ea"/>
              </a:rPr>
              <a:t>HD</a:t>
            </a:r>
            <a:r>
              <a:rPr lang="ja-JP" altLang="en-US" dirty="0">
                <a:latin typeface="+mj-ea"/>
                <a:ea typeface="+mj-ea"/>
              </a:rPr>
              <a:t> </a:t>
            </a:r>
            <a:r>
              <a:rPr lang="en-US" altLang="ja-JP" sz="1800" b="0" i="0" u="none" strike="noStrike" dirty="0">
                <a:solidFill>
                  <a:srgbClr val="000000"/>
                </a:solidFill>
                <a:effectLst/>
                <a:latin typeface="+mj-ea"/>
                <a:ea typeface="+mj-ea"/>
              </a:rPr>
              <a:t>NEC</a:t>
            </a:r>
            <a:r>
              <a:rPr lang="ja-JP" altLang="en-US" dirty="0">
                <a:latin typeface="+mj-ea"/>
                <a:ea typeface="+mj-ea"/>
              </a:rPr>
              <a:t> </a:t>
            </a:r>
            <a:r>
              <a:rPr lang="en-US" altLang="ja-JP" sz="1800" b="0" i="0" u="none" strike="noStrike" dirty="0">
                <a:solidFill>
                  <a:srgbClr val="000000"/>
                </a:solidFill>
                <a:effectLst/>
                <a:latin typeface="+mj-ea"/>
                <a:ea typeface="+mj-ea"/>
              </a:rPr>
              <a:t>NTT</a:t>
            </a:r>
            <a:r>
              <a:rPr lang="ja-JP" altLang="en-US" dirty="0">
                <a:latin typeface="+mj-ea"/>
                <a:ea typeface="+mj-ea"/>
              </a:rPr>
              <a:t> </a:t>
            </a:r>
            <a:r>
              <a:rPr lang="ja-JP" altLang="en-US" sz="1800" b="0" i="0" u="none" strike="noStrike" dirty="0">
                <a:solidFill>
                  <a:srgbClr val="000000"/>
                </a:solidFill>
                <a:effectLst/>
                <a:latin typeface="+mj-ea"/>
                <a:ea typeface="+mj-ea"/>
              </a:rPr>
              <a:t>野村</a:t>
            </a:r>
            <a:r>
              <a:rPr lang="en-US" altLang="ja-JP" sz="1800" b="0" i="0" u="none" strike="noStrike" dirty="0">
                <a:solidFill>
                  <a:srgbClr val="000000"/>
                </a:solidFill>
                <a:effectLst/>
                <a:latin typeface="+mj-ea"/>
                <a:ea typeface="+mj-ea"/>
              </a:rPr>
              <a:t>HD</a:t>
            </a:r>
            <a:r>
              <a:rPr lang="ja-JP" altLang="en-US" dirty="0">
                <a:latin typeface="+mj-ea"/>
                <a:ea typeface="+mj-ea"/>
              </a:rPr>
              <a:t> </a:t>
            </a:r>
            <a:r>
              <a:rPr lang="ja-JP" altLang="en-US" sz="1800" b="0" i="0" u="none" strike="noStrike" dirty="0">
                <a:solidFill>
                  <a:srgbClr val="000000"/>
                </a:solidFill>
                <a:effectLst/>
                <a:latin typeface="+mj-ea"/>
                <a:ea typeface="+mj-ea"/>
              </a:rPr>
              <a:t>富士通</a:t>
            </a:r>
            <a:r>
              <a:rPr lang="ja-JP" altLang="en-US" dirty="0">
                <a:latin typeface="+mj-ea"/>
                <a:ea typeface="+mj-ea"/>
              </a:rPr>
              <a:t> </a:t>
            </a:r>
            <a:r>
              <a:rPr lang="ja-JP" altLang="en-US" sz="1800" b="0" i="0" u="none" strike="noStrike" dirty="0">
                <a:solidFill>
                  <a:srgbClr val="000000"/>
                </a:solidFill>
                <a:effectLst/>
                <a:latin typeface="+mj-ea"/>
                <a:ea typeface="+mj-ea"/>
              </a:rPr>
              <a:t>みずほ</a:t>
            </a:r>
            <a:r>
              <a:rPr lang="en-US" altLang="ja-JP" sz="1800" b="0" i="0" u="none" strike="noStrike" dirty="0">
                <a:solidFill>
                  <a:srgbClr val="000000"/>
                </a:solidFill>
                <a:effectLst/>
                <a:latin typeface="+mj-ea"/>
                <a:ea typeface="+mj-ea"/>
              </a:rPr>
              <a:t>FG</a:t>
            </a:r>
            <a:r>
              <a:rPr lang="ja-JP" altLang="en-US" dirty="0">
                <a:latin typeface="+mj-ea"/>
                <a:ea typeface="+mj-ea"/>
              </a:rPr>
              <a:t> </a:t>
            </a:r>
            <a:endParaRPr lang="en-US" altLang="ja-JP" dirty="0">
              <a:latin typeface="+mj-ea"/>
              <a:ea typeface="+mj-ea"/>
            </a:endParaRPr>
          </a:p>
          <a:p>
            <a:r>
              <a:rPr lang="ja-JP" altLang="en-US" sz="1800" b="0" i="0" u="none" strike="noStrike" dirty="0">
                <a:solidFill>
                  <a:srgbClr val="000000"/>
                </a:solidFill>
                <a:effectLst/>
                <a:latin typeface="+mj-ea"/>
                <a:ea typeface="+mj-ea"/>
              </a:rPr>
              <a:t>三井住友</a:t>
            </a:r>
            <a:r>
              <a:rPr lang="en-US" altLang="ja-JP" sz="1800" b="0" i="0" u="none" strike="noStrike" dirty="0">
                <a:solidFill>
                  <a:srgbClr val="000000"/>
                </a:solidFill>
                <a:effectLst/>
                <a:latin typeface="+mj-ea"/>
                <a:ea typeface="+mj-ea"/>
              </a:rPr>
              <a:t>FG</a:t>
            </a:r>
            <a:r>
              <a:rPr lang="ja-JP" altLang="en-US" dirty="0">
                <a:latin typeface="+mj-ea"/>
                <a:ea typeface="+mj-ea"/>
              </a:rPr>
              <a:t> </a:t>
            </a:r>
            <a:r>
              <a:rPr lang="ja-JP" altLang="en-US" sz="1800" b="0" i="0" u="none" strike="noStrike" dirty="0">
                <a:solidFill>
                  <a:srgbClr val="000000"/>
                </a:solidFill>
                <a:effectLst/>
                <a:latin typeface="+mj-ea"/>
                <a:ea typeface="+mj-ea"/>
              </a:rPr>
              <a:t>三井不動産</a:t>
            </a:r>
            <a:r>
              <a:rPr lang="ja-JP" altLang="en-US" dirty="0">
                <a:latin typeface="+mj-ea"/>
                <a:ea typeface="+mj-ea"/>
              </a:rPr>
              <a:t> </a:t>
            </a:r>
            <a:r>
              <a:rPr lang="ja-JP" altLang="en-US" sz="1800" b="0" i="0" u="none" strike="noStrike" dirty="0">
                <a:solidFill>
                  <a:srgbClr val="000000"/>
                </a:solidFill>
                <a:effectLst/>
                <a:latin typeface="+mj-ea"/>
                <a:ea typeface="+mj-ea"/>
              </a:rPr>
              <a:t>明治</a:t>
            </a:r>
            <a:r>
              <a:rPr lang="en-US" altLang="ja-JP" sz="1800" b="0" i="0" u="none" strike="noStrike" dirty="0">
                <a:solidFill>
                  <a:srgbClr val="000000"/>
                </a:solidFill>
                <a:effectLst/>
                <a:latin typeface="+mj-ea"/>
                <a:ea typeface="+mj-ea"/>
              </a:rPr>
              <a:t>HD</a:t>
            </a:r>
            <a:r>
              <a:rPr lang="ja-JP" altLang="en-US" dirty="0">
                <a:latin typeface="+mj-ea"/>
                <a:ea typeface="+mj-ea"/>
              </a:rPr>
              <a:t> </a:t>
            </a:r>
            <a:r>
              <a:rPr lang="en-US" altLang="ja-JP" sz="1800" b="0" i="0" u="none" strike="noStrike" dirty="0">
                <a:solidFill>
                  <a:srgbClr val="000000"/>
                </a:solidFill>
                <a:effectLst/>
                <a:latin typeface="+mj-ea"/>
                <a:ea typeface="+mj-ea"/>
              </a:rPr>
              <a:t>LIXIL</a:t>
            </a:r>
            <a:r>
              <a:rPr lang="ja-JP" altLang="en-US" dirty="0">
                <a:latin typeface="+mj-ea"/>
                <a:ea typeface="+mj-ea"/>
              </a:rPr>
              <a:t> </a:t>
            </a:r>
            <a:endParaRPr lang="en-US" altLang="ja-JP" dirty="0">
              <a:latin typeface="+mj-ea"/>
              <a:ea typeface="+mj-ea"/>
            </a:endParaRPr>
          </a:p>
        </p:txBody>
      </p:sp>
      <p:sp>
        <p:nvSpPr>
          <p:cNvPr id="5" name="テキスト ボックス 4">
            <a:extLst>
              <a:ext uri="{FF2B5EF4-FFF2-40B4-BE49-F238E27FC236}">
                <a16:creationId xmlns:a16="http://schemas.microsoft.com/office/drawing/2014/main" id="{C13F1AA3-1DB1-4E24-90C1-6807F206D50A}"/>
              </a:ext>
            </a:extLst>
          </p:cNvPr>
          <p:cNvSpPr txBox="1"/>
          <p:nvPr/>
        </p:nvSpPr>
        <p:spPr>
          <a:xfrm>
            <a:off x="664229" y="3858252"/>
            <a:ext cx="10735631" cy="1477328"/>
          </a:xfrm>
          <a:prstGeom prst="rect">
            <a:avLst/>
          </a:prstGeom>
          <a:noFill/>
          <a:ln>
            <a:solidFill>
              <a:schemeClr val="bg2">
                <a:lumMod val="75000"/>
              </a:schemeClr>
            </a:solidFill>
          </a:ln>
        </p:spPr>
        <p:txBody>
          <a:bodyPr wrap="none" rtlCol="0">
            <a:spAutoFit/>
          </a:bodyPr>
          <a:lstStyle/>
          <a:p>
            <a:r>
              <a:rPr lang="ja-JP" altLang="en-US" b="1" dirty="0">
                <a:latin typeface="+mj-ea"/>
                <a:ea typeface="+mj-ea"/>
              </a:rPr>
              <a:t>オフィシャルパートナー</a:t>
            </a:r>
            <a:r>
              <a:rPr lang="en-US" altLang="ja-JP" dirty="0">
                <a:latin typeface="+mj-ea"/>
                <a:ea typeface="+mj-ea"/>
              </a:rPr>
              <a:t>(22</a:t>
            </a:r>
            <a:r>
              <a:rPr lang="ja-JP" altLang="en-US" dirty="0">
                <a:latin typeface="+mj-ea"/>
                <a:ea typeface="+mj-ea"/>
              </a:rPr>
              <a:t>社</a:t>
            </a:r>
            <a:r>
              <a:rPr lang="en-US" altLang="ja-JP" dirty="0">
                <a:latin typeface="+mj-ea"/>
                <a:ea typeface="+mj-ea"/>
              </a:rPr>
              <a:t>)</a:t>
            </a:r>
          </a:p>
          <a:p>
            <a:r>
              <a:rPr lang="ja-JP" altLang="en-US" sz="1800" b="0" i="0" u="none" strike="noStrike" dirty="0">
                <a:solidFill>
                  <a:srgbClr val="000000"/>
                </a:solidFill>
                <a:effectLst/>
                <a:latin typeface="+mj-ea"/>
                <a:ea typeface="+mj-ea"/>
              </a:rPr>
              <a:t>味の素</a:t>
            </a:r>
            <a:r>
              <a:rPr lang="ja-JP" altLang="en-US" dirty="0">
                <a:latin typeface="+mj-ea"/>
                <a:ea typeface="+mj-ea"/>
              </a:rPr>
              <a:t> </a:t>
            </a:r>
            <a:r>
              <a:rPr lang="ja-JP" altLang="en-US" sz="1800" b="0" i="0" u="none" strike="noStrike" dirty="0">
                <a:solidFill>
                  <a:srgbClr val="000000"/>
                </a:solidFill>
                <a:effectLst/>
                <a:latin typeface="+mj-ea"/>
                <a:ea typeface="+mj-ea"/>
              </a:rPr>
              <a:t>アース製薬</a:t>
            </a:r>
            <a:r>
              <a:rPr lang="ja-JP" altLang="en-US" dirty="0">
                <a:latin typeface="+mj-ea"/>
                <a:ea typeface="+mj-ea"/>
              </a:rPr>
              <a:t> </a:t>
            </a:r>
            <a:r>
              <a:rPr lang="ja-JP" altLang="en-US" sz="1800" b="0" i="0" u="none" strike="noStrike" dirty="0">
                <a:solidFill>
                  <a:srgbClr val="000000"/>
                </a:solidFill>
                <a:effectLst/>
                <a:latin typeface="+mj-ea"/>
                <a:ea typeface="+mj-ea"/>
              </a:rPr>
              <a:t>キッコーマン</a:t>
            </a:r>
            <a:r>
              <a:rPr lang="ja-JP" altLang="en-US" dirty="0">
                <a:latin typeface="+mj-ea"/>
                <a:ea typeface="+mj-ea"/>
              </a:rPr>
              <a:t> </a:t>
            </a:r>
            <a:r>
              <a:rPr lang="ja-JP" altLang="en-US" sz="1800" b="0" i="0" u="none" strike="noStrike" dirty="0">
                <a:solidFill>
                  <a:srgbClr val="000000"/>
                </a:solidFill>
                <a:effectLst/>
                <a:latin typeface="+mj-ea"/>
                <a:ea typeface="+mj-ea"/>
              </a:rPr>
              <a:t>近畿日本ツーリスト</a:t>
            </a:r>
            <a:r>
              <a:rPr lang="ja-JP" altLang="en-US" dirty="0">
                <a:latin typeface="+mj-ea"/>
                <a:ea typeface="+mj-ea"/>
              </a:rPr>
              <a:t> </a:t>
            </a:r>
            <a:r>
              <a:rPr lang="ja-JP" altLang="en-US" sz="1800" b="0" i="0" u="none" strike="noStrike" dirty="0">
                <a:solidFill>
                  <a:srgbClr val="000000"/>
                </a:solidFill>
                <a:effectLst/>
                <a:latin typeface="+mj-ea"/>
                <a:ea typeface="+mj-ea"/>
              </a:rPr>
              <a:t>セコム</a:t>
            </a:r>
            <a:r>
              <a:rPr lang="ja-JP" altLang="en-US" dirty="0">
                <a:latin typeface="+mj-ea"/>
                <a:ea typeface="+mj-ea"/>
              </a:rPr>
              <a:t> </a:t>
            </a:r>
            <a:r>
              <a:rPr lang="ja-JP" altLang="en-US" sz="1800" b="0" i="0" u="none" strike="noStrike" dirty="0">
                <a:solidFill>
                  <a:srgbClr val="000000"/>
                </a:solidFill>
                <a:effectLst/>
                <a:latin typeface="+mj-ea"/>
                <a:ea typeface="+mj-ea"/>
              </a:rPr>
              <a:t>全日本空輸</a:t>
            </a:r>
            <a:r>
              <a:rPr lang="ja-JP" altLang="en-US" dirty="0">
                <a:latin typeface="+mj-ea"/>
                <a:ea typeface="+mj-ea"/>
              </a:rPr>
              <a:t> </a:t>
            </a:r>
            <a:r>
              <a:rPr lang="en-US" altLang="ja-JP" sz="1800" b="0" i="0" u="none" strike="noStrike" dirty="0">
                <a:solidFill>
                  <a:srgbClr val="000000"/>
                </a:solidFill>
                <a:effectLst/>
                <a:latin typeface="+mj-ea"/>
                <a:ea typeface="+mj-ea"/>
              </a:rPr>
              <a:t>ALSOK</a:t>
            </a:r>
            <a:r>
              <a:rPr lang="ja-JP" altLang="en-US" dirty="0">
                <a:latin typeface="+mj-ea"/>
                <a:ea typeface="+mj-ea"/>
              </a:rPr>
              <a:t> </a:t>
            </a:r>
            <a:r>
              <a:rPr lang="ja-JP" altLang="en-US" sz="1800" b="0" i="0" u="none" strike="noStrike" dirty="0">
                <a:solidFill>
                  <a:srgbClr val="000000"/>
                </a:solidFill>
                <a:effectLst/>
                <a:latin typeface="+mj-ea"/>
                <a:ea typeface="+mj-ea"/>
              </a:rPr>
              <a:t>大日本印刷</a:t>
            </a:r>
            <a:r>
              <a:rPr lang="ja-JP" altLang="en-US" dirty="0">
                <a:latin typeface="+mj-ea"/>
                <a:ea typeface="+mj-ea"/>
              </a:rPr>
              <a:t> </a:t>
            </a:r>
            <a:endParaRPr lang="en-US" altLang="ja-JP" dirty="0">
              <a:latin typeface="+mj-ea"/>
              <a:ea typeface="+mj-ea"/>
            </a:endParaRPr>
          </a:p>
          <a:p>
            <a:r>
              <a:rPr lang="ja-JP" altLang="en-US" sz="1800" b="0" i="0" u="none" strike="noStrike" dirty="0">
                <a:solidFill>
                  <a:srgbClr val="000000"/>
                </a:solidFill>
                <a:effectLst/>
                <a:latin typeface="+mj-ea"/>
                <a:ea typeface="+mj-ea"/>
              </a:rPr>
              <a:t>大和ハウス工業</a:t>
            </a:r>
            <a:r>
              <a:rPr lang="ja-JP" altLang="en-US" dirty="0">
                <a:latin typeface="+mj-ea"/>
                <a:ea typeface="+mj-ea"/>
              </a:rPr>
              <a:t> </a:t>
            </a:r>
            <a:r>
              <a:rPr lang="ja-JP" altLang="en-US" sz="1800" b="0" i="0" u="none" strike="noStrike" dirty="0">
                <a:solidFill>
                  <a:srgbClr val="000000"/>
                </a:solidFill>
                <a:effectLst/>
                <a:latin typeface="+mj-ea"/>
                <a:ea typeface="+mj-ea"/>
              </a:rPr>
              <a:t>東京ガス</a:t>
            </a:r>
            <a:r>
              <a:rPr lang="ja-JP" altLang="en-US" dirty="0">
                <a:latin typeface="+mj-ea"/>
                <a:ea typeface="+mj-ea"/>
              </a:rPr>
              <a:t> </a:t>
            </a:r>
            <a:r>
              <a:rPr lang="en-US" altLang="ja-JP" sz="1800" b="0" i="0" u="none" strike="noStrike" dirty="0">
                <a:solidFill>
                  <a:srgbClr val="000000"/>
                </a:solidFill>
                <a:effectLst/>
                <a:latin typeface="+mj-ea"/>
                <a:ea typeface="+mj-ea"/>
              </a:rPr>
              <a:t>TOTO</a:t>
            </a:r>
            <a:r>
              <a:rPr lang="ja-JP" altLang="en-US" dirty="0">
                <a:latin typeface="+mj-ea"/>
                <a:ea typeface="+mj-ea"/>
              </a:rPr>
              <a:t> </a:t>
            </a:r>
            <a:r>
              <a:rPr lang="ja-JP" altLang="en-US" sz="1800" b="0" i="0" u="none" strike="noStrike" dirty="0">
                <a:solidFill>
                  <a:srgbClr val="000000"/>
                </a:solidFill>
                <a:effectLst/>
                <a:latin typeface="+mj-ea"/>
                <a:ea typeface="+mj-ea"/>
              </a:rPr>
              <a:t>東武トップツアーズ</a:t>
            </a:r>
            <a:r>
              <a:rPr lang="en-US" altLang="ja-JP" sz="1800" b="0" i="0" u="none" strike="noStrike" dirty="0">
                <a:solidFill>
                  <a:srgbClr val="000000"/>
                </a:solidFill>
                <a:effectLst/>
                <a:latin typeface="+mj-ea"/>
                <a:ea typeface="+mj-ea"/>
              </a:rPr>
              <a:t>(</a:t>
            </a:r>
            <a:r>
              <a:rPr lang="ja-JP" altLang="en-US" sz="1800" b="0" i="0" u="none" strike="noStrike" dirty="0">
                <a:solidFill>
                  <a:srgbClr val="000000"/>
                </a:solidFill>
                <a:effectLst/>
                <a:latin typeface="+mj-ea"/>
                <a:ea typeface="+mj-ea"/>
              </a:rPr>
              <a:t>東武鉄道</a:t>
            </a:r>
            <a:r>
              <a:rPr lang="en-US" altLang="ja-JP" sz="1800" b="0" i="0" u="none" strike="noStrike" dirty="0">
                <a:solidFill>
                  <a:srgbClr val="000000"/>
                </a:solidFill>
                <a:effectLst/>
                <a:latin typeface="+mj-ea"/>
                <a:ea typeface="+mj-ea"/>
              </a:rPr>
              <a:t>)</a:t>
            </a:r>
            <a:r>
              <a:rPr lang="ja-JP" altLang="en-US" dirty="0">
                <a:latin typeface="+mj-ea"/>
                <a:ea typeface="+mj-ea"/>
              </a:rPr>
              <a:t> </a:t>
            </a:r>
            <a:r>
              <a:rPr lang="ja-JP" altLang="en-US" sz="1800" b="0" i="0" u="none" strike="noStrike" dirty="0">
                <a:solidFill>
                  <a:srgbClr val="000000"/>
                </a:solidFill>
                <a:effectLst/>
                <a:latin typeface="+mj-ea"/>
                <a:ea typeface="+mj-ea"/>
              </a:rPr>
              <a:t>凸版印刷</a:t>
            </a:r>
            <a:r>
              <a:rPr lang="ja-JP" altLang="en-US" dirty="0">
                <a:latin typeface="+mj-ea"/>
                <a:ea typeface="+mj-ea"/>
              </a:rPr>
              <a:t> </a:t>
            </a:r>
            <a:r>
              <a:rPr lang="ja-JP" altLang="en-US" sz="1800" b="0" i="0" u="none" strike="noStrike" dirty="0">
                <a:solidFill>
                  <a:srgbClr val="000000"/>
                </a:solidFill>
                <a:effectLst/>
                <a:latin typeface="+mj-ea"/>
                <a:ea typeface="+mj-ea"/>
              </a:rPr>
              <a:t>日清食品ホールディングス</a:t>
            </a:r>
            <a:r>
              <a:rPr lang="ja-JP" altLang="en-US" dirty="0">
                <a:latin typeface="+mj-ea"/>
                <a:ea typeface="+mj-ea"/>
              </a:rPr>
              <a:t> </a:t>
            </a:r>
            <a:endParaRPr lang="en-US" altLang="ja-JP" dirty="0">
              <a:latin typeface="+mj-ea"/>
              <a:ea typeface="+mj-ea"/>
            </a:endParaRPr>
          </a:p>
          <a:p>
            <a:r>
              <a:rPr lang="ja-JP" altLang="en-US" sz="1800" b="0" i="0" u="none" strike="noStrike" dirty="0">
                <a:solidFill>
                  <a:srgbClr val="000000"/>
                </a:solidFill>
                <a:effectLst/>
                <a:latin typeface="+mj-ea"/>
                <a:ea typeface="+mj-ea"/>
              </a:rPr>
              <a:t>日本郵政日本空港ビルディング</a:t>
            </a:r>
            <a:r>
              <a:rPr lang="ja-JP" altLang="en-US" dirty="0">
                <a:latin typeface="+mj-ea"/>
                <a:ea typeface="+mj-ea"/>
              </a:rPr>
              <a:t> </a:t>
            </a:r>
            <a:r>
              <a:rPr lang="ja-JP" altLang="en-US" sz="1800" b="0" i="0" u="none" strike="noStrike" dirty="0">
                <a:solidFill>
                  <a:srgbClr val="000000"/>
                </a:solidFill>
                <a:effectLst/>
                <a:latin typeface="+mj-ea"/>
                <a:ea typeface="+mj-ea"/>
              </a:rPr>
              <a:t>日本航空</a:t>
            </a:r>
            <a:r>
              <a:rPr lang="ja-JP" altLang="en-US" dirty="0">
                <a:latin typeface="+mj-ea"/>
                <a:ea typeface="+mj-ea"/>
              </a:rPr>
              <a:t> </a:t>
            </a:r>
            <a:r>
              <a:rPr lang="ja-JP" altLang="en-US" sz="1800" b="0" i="0" u="none" strike="noStrike" dirty="0">
                <a:solidFill>
                  <a:srgbClr val="000000"/>
                </a:solidFill>
                <a:effectLst/>
                <a:latin typeface="+mj-ea"/>
                <a:ea typeface="+mj-ea"/>
              </a:rPr>
              <a:t>東日本旅客鉄道</a:t>
            </a:r>
            <a:r>
              <a:rPr lang="ja-JP" altLang="en-US" dirty="0">
                <a:latin typeface="+mj-ea"/>
                <a:ea typeface="+mj-ea"/>
              </a:rPr>
              <a:t> </a:t>
            </a:r>
            <a:r>
              <a:rPr lang="ja-JP" altLang="en-US" sz="1800" b="0" i="0" u="none" strike="noStrike" dirty="0">
                <a:solidFill>
                  <a:srgbClr val="000000"/>
                </a:solidFill>
                <a:effectLst/>
                <a:latin typeface="+mj-ea"/>
                <a:ea typeface="+mj-ea"/>
              </a:rPr>
              <a:t>久光製薬</a:t>
            </a:r>
            <a:r>
              <a:rPr lang="ja-JP" altLang="en-US" dirty="0">
                <a:latin typeface="+mj-ea"/>
                <a:ea typeface="+mj-ea"/>
              </a:rPr>
              <a:t> </a:t>
            </a:r>
            <a:r>
              <a:rPr lang="ja-JP" altLang="en-US" sz="1800" b="0" i="0" u="none" strike="noStrike" dirty="0">
                <a:solidFill>
                  <a:srgbClr val="000000"/>
                </a:solidFill>
                <a:effectLst/>
                <a:latin typeface="+mj-ea"/>
                <a:ea typeface="+mj-ea"/>
              </a:rPr>
              <a:t>三菱電機</a:t>
            </a:r>
            <a:r>
              <a:rPr lang="ja-JP" altLang="en-US" dirty="0">
                <a:latin typeface="+mj-ea"/>
                <a:ea typeface="+mj-ea"/>
              </a:rPr>
              <a:t> </a:t>
            </a:r>
            <a:r>
              <a:rPr lang="ja-JP" altLang="en-US" sz="1800" b="0" i="0" u="none" strike="noStrike" dirty="0">
                <a:solidFill>
                  <a:srgbClr val="000000"/>
                </a:solidFill>
                <a:effectLst/>
                <a:latin typeface="+mj-ea"/>
                <a:ea typeface="+mj-ea"/>
              </a:rPr>
              <a:t>ヤマトホールディングス</a:t>
            </a:r>
            <a:r>
              <a:rPr lang="ja-JP" altLang="en-US" dirty="0">
                <a:latin typeface="+mj-ea"/>
                <a:ea typeface="+mj-ea"/>
              </a:rPr>
              <a:t> </a:t>
            </a:r>
            <a:endParaRPr lang="en-US" altLang="ja-JP" dirty="0">
              <a:latin typeface="+mj-ea"/>
              <a:ea typeface="+mj-ea"/>
            </a:endParaRPr>
          </a:p>
          <a:p>
            <a:r>
              <a:rPr lang="ja-JP" altLang="en-US" sz="1800" b="0" i="0" u="none" strike="noStrike" dirty="0">
                <a:solidFill>
                  <a:srgbClr val="000000"/>
                </a:solidFill>
                <a:effectLst/>
                <a:latin typeface="+mj-ea"/>
                <a:ea typeface="+mj-ea"/>
              </a:rPr>
              <a:t>リクルート</a:t>
            </a:r>
            <a:r>
              <a:rPr lang="en-US" altLang="ja-JP" sz="1800" b="0" i="0" u="none" strike="noStrike" dirty="0">
                <a:solidFill>
                  <a:srgbClr val="000000"/>
                </a:solidFill>
                <a:effectLst/>
                <a:latin typeface="+mj-ea"/>
                <a:ea typeface="+mj-ea"/>
              </a:rPr>
              <a:t>HD</a:t>
            </a:r>
            <a:r>
              <a:rPr lang="ja-JP" altLang="en-US" dirty="0">
                <a:latin typeface="+mj-ea"/>
                <a:ea typeface="+mj-ea"/>
              </a:rPr>
              <a:t> </a:t>
            </a:r>
            <a:endParaRPr lang="en-US" altLang="ja-JP" dirty="0">
              <a:latin typeface="+mj-ea"/>
              <a:ea typeface="+mj-ea"/>
            </a:endParaRPr>
          </a:p>
        </p:txBody>
      </p:sp>
      <p:sp>
        <p:nvSpPr>
          <p:cNvPr id="6" name="テキスト ボックス 5">
            <a:extLst>
              <a:ext uri="{FF2B5EF4-FFF2-40B4-BE49-F238E27FC236}">
                <a16:creationId xmlns:a16="http://schemas.microsoft.com/office/drawing/2014/main" id="{AA5DECC9-5A00-41CE-AB24-092F99981CF3}"/>
              </a:ext>
            </a:extLst>
          </p:cNvPr>
          <p:cNvSpPr txBox="1"/>
          <p:nvPr/>
        </p:nvSpPr>
        <p:spPr>
          <a:xfrm>
            <a:off x="664229" y="5452204"/>
            <a:ext cx="10197735" cy="923330"/>
          </a:xfrm>
          <a:prstGeom prst="rect">
            <a:avLst/>
          </a:prstGeom>
          <a:noFill/>
          <a:ln>
            <a:solidFill>
              <a:schemeClr val="accent2">
                <a:lumMod val="75000"/>
              </a:schemeClr>
            </a:solidFill>
          </a:ln>
        </p:spPr>
        <p:txBody>
          <a:bodyPr wrap="square" rtlCol="0">
            <a:spAutoFit/>
          </a:bodyPr>
          <a:lstStyle/>
          <a:p>
            <a:r>
              <a:rPr lang="ja-JP" altLang="en-US" b="1" dirty="0">
                <a:latin typeface="+mj-ea"/>
                <a:ea typeface="+mj-ea"/>
              </a:rPr>
              <a:t>オフィシャルサポーター</a:t>
            </a:r>
            <a:r>
              <a:rPr lang="en-US" altLang="ja-JP" dirty="0">
                <a:latin typeface="+mj-ea"/>
                <a:ea typeface="+mj-ea"/>
              </a:rPr>
              <a:t>(10</a:t>
            </a:r>
            <a:r>
              <a:rPr lang="ja-JP" altLang="en-US" dirty="0">
                <a:latin typeface="+mj-ea"/>
                <a:ea typeface="+mj-ea"/>
              </a:rPr>
              <a:t>社</a:t>
            </a:r>
            <a:r>
              <a:rPr lang="en-US" altLang="ja-JP" dirty="0">
                <a:latin typeface="+mj-ea"/>
                <a:ea typeface="+mj-ea"/>
              </a:rPr>
              <a:t>)</a:t>
            </a:r>
          </a:p>
          <a:p>
            <a:r>
              <a:rPr lang="en-US" altLang="ja-JP" sz="1800" b="0" i="0" u="none" strike="noStrike" dirty="0">
                <a:solidFill>
                  <a:srgbClr val="000000"/>
                </a:solidFill>
                <a:effectLst/>
                <a:latin typeface="+mj-ea"/>
                <a:ea typeface="+mj-ea"/>
              </a:rPr>
              <a:t>AOKIHD</a:t>
            </a:r>
            <a:r>
              <a:rPr lang="ja-JP" altLang="en-US" dirty="0">
                <a:latin typeface="+mj-ea"/>
                <a:ea typeface="+mj-ea"/>
              </a:rPr>
              <a:t> </a:t>
            </a:r>
            <a:r>
              <a:rPr lang="en-US" altLang="ja-JP" sz="1800" b="0" i="0" u="none" strike="noStrike" dirty="0">
                <a:solidFill>
                  <a:srgbClr val="000000"/>
                </a:solidFill>
                <a:effectLst/>
                <a:latin typeface="+mj-ea"/>
                <a:ea typeface="+mj-ea"/>
              </a:rPr>
              <a:t>KADOKAWA</a:t>
            </a:r>
            <a:r>
              <a:rPr lang="ja-JP" altLang="en-US" dirty="0">
                <a:latin typeface="+mj-ea"/>
                <a:ea typeface="+mj-ea"/>
              </a:rPr>
              <a:t> </a:t>
            </a:r>
            <a:r>
              <a:rPr lang="ja-JP" altLang="en-US" sz="1800" b="0" i="0" u="none" strike="noStrike" dirty="0">
                <a:solidFill>
                  <a:srgbClr val="000000"/>
                </a:solidFill>
                <a:effectLst/>
                <a:latin typeface="+mj-ea"/>
                <a:ea typeface="+mj-ea"/>
              </a:rPr>
              <a:t>コクヨ</a:t>
            </a:r>
            <a:r>
              <a:rPr lang="ja-JP" altLang="en-US" dirty="0">
                <a:latin typeface="+mj-ea"/>
                <a:ea typeface="+mj-ea"/>
              </a:rPr>
              <a:t> </a:t>
            </a:r>
            <a:r>
              <a:rPr lang="ja-JP" altLang="en-US" sz="1800" b="0" i="0" u="none" strike="noStrike" dirty="0">
                <a:solidFill>
                  <a:srgbClr val="000000"/>
                </a:solidFill>
                <a:effectLst/>
                <a:latin typeface="+mj-ea"/>
                <a:ea typeface="+mj-ea"/>
              </a:rPr>
              <a:t>清水建設</a:t>
            </a:r>
            <a:r>
              <a:rPr lang="ja-JP" altLang="en-US" dirty="0">
                <a:latin typeface="+mj-ea"/>
                <a:ea typeface="+mj-ea"/>
              </a:rPr>
              <a:t> </a:t>
            </a:r>
            <a:r>
              <a:rPr lang="ja-JP" altLang="en-US" sz="1800" b="0" i="0" u="none" strike="noStrike" dirty="0">
                <a:solidFill>
                  <a:srgbClr val="000000"/>
                </a:solidFill>
                <a:effectLst/>
                <a:latin typeface="+mj-ea"/>
                <a:ea typeface="+mj-ea"/>
              </a:rPr>
              <a:t>東武タワースカイツリー</a:t>
            </a:r>
            <a:r>
              <a:rPr lang="en-US" altLang="ja-JP" sz="1800" b="0" i="0" u="none" strike="noStrike" dirty="0">
                <a:solidFill>
                  <a:srgbClr val="000000"/>
                </a:solidFill>
                <a:effectLst/>
                <a:latin typeface="+mj-ea"/>
                <a:ea typeface="+mj-ea"/>
              </a:rPr>
              <a:t>(</a:t>
            </a:r>
            <a:r>
              <a:rPr lang="ja-JP" altLang="en-US" sz="1800" b="0" i="0" u="none" strike="noStrike" dirty="0">
                <a:solidFill>
                  <a:srgbClr val="000000"/>
                </a:solidFill>
                <a:effectLst/>
                <a:latin typeface="+mj-ea"/>
                <a:ea typeface="+mj-ea"/>
              </a:rPr>
              <a:t>東武鉄道</a:t>
            </a:r>
            <a:r>
              <a:rPr lang="en-US" altLang="ja-JP" sz="1800" b="0" i="0" u="none" strike="noStrike" dirty="0">
                <a:solidFill>
                  <a:srgbClr val="000000"/>
                </a:solidFill>
                <a:effectLst/>
                <a:latin typeface="+mj-ea"/>
                <a:ea typeface="+mj-ea"/>
              </a:rPr>
              <a:t>)</a:t>
            </a:r>
            <a:r>
              <a:rPr lang="ja-JP" altLang="en-US" dirty="0">
                <a:latin typeface="+mj-ea"/>
                <a:ea typeface="+mj-ea"/>
              </a:rPr>
              <a:t> </a:t>
            </a:r>
            <a:r>
              <a:rPr lang="ja-JP" altLang="en-US" sz="1800" b="0" i="0" u="none" strike="noStrike" dirty="0">
                <a:solidFill>
                  <a:srgbClr val="000000"/>
                </a:solidFill>
                <a:effectLst/>
                <a:latin typeface="+mj-ea"/>
                <a:ea typeface="+mj-ea"/>
              </a:rPr>
              <a:t>乃村工藝社</a:t>
            </a:r>
            <a:r>
              <a:rPr lang="ja-JP" altLang="en-US" dirty="0">
                <a:latin typeface="+mj-ea"/>
                <a:ea typeface="+mj-ea"/>
              </a:rPr>
              <a:t> </a:t>
            </a:r>
            <a:r>
              <a:rPr lang="ja-JP" altLang="en-US" sz="1800" b="0" i="0" u="none" strike="noStrike" dirty="0">
                <a:solidFill>
                  <a:srgbClr val="000000"/>
                </a:solidFill>
                <a:effectLst/>
                <a:latin typeface="+mj-ea"/>
                <a:ea typeface="+mj-ea"/>
              </a:rPr>
              <a:t>パーク</a:t>
            </a:r>
            <a:r>
              <a:rPr lang="en-US" altLang="ja-JP" sz="1800" b="0" i="0" u="none" strike="noStrike" dirty="0">
                <a:solidFill>
                  <a:srgbClr val="000000"/>
                </a:solidFill>
                <a:effectLst/>
                <a:latin typeface="+mj-ea"/>
                <a:ea typeface="+mj-ea"/>
              </a:rPr>
              <a:t>24</a:t>
            </a:r>
            <a:r>
              <a:rPr lang="ja-JP" altLang="en-US" dirty="0">
                <a:latin typeface="+mj-ea"/>
                <a:ea typeface="+mj-ea"/>
              </a:rPr>
              <a:t> </a:t>
            </a:r>
            <a:endParaRPr lang="en-US" altLang="ja-JP" dirty="0">
              <a:latin typeface="+mj-ea"/>
              <a:ea typeface="+mj-ea"/>
            </a:endParaRPr>
          </a:p>
          <a:p>
            <a:r>
              <a:rPr lang="ja-JP" altLang="en-US" sz="1800" b="0" i="0" u="none" strike="noStrike" dirty="0">
                <a:solidFill>
                  <a:srgbClr val="000000"/>
                </a:solidFill>
                <a:effectLst/>
                <a:latin typeface="+mj-ea"/>
                <a:ea typeface="+mj-ea"/>
              </a:rPr>
              <a:t>パソナ</a:t>
            </a:r>
            <a:r>
              <a:rPr lang="en-US" altLang="ja-JP" sz="1800" b="0" i="0" u="none" strike="noStrike" dirty="0">
                <a:solidFill>
                  <a:srgbClr val="000000"/>
                </a:solidFill>
                <a:effectLst/>
                <a:latin typeface="+mj-ea"/>
                <a:ea typeface="+mj-ea"/>
              </a:rPr>
              <a:t>GP</a:t>
            </a:r>
            <a:r>
              <a:rPr lang="ja-JP" altLang="en-US" dirty="0">
                <a:latin typeface="+mj-ea"/>
                <a:ea typeface="+mj-ea"/>
              </a:rPr>
              <a:t> </a:t>
            </a:r>
            <a:r>
              <a:rPr lang="ja-JP" altLang="en-US" sz="1800" b="0" i="0" u="none" strike="noStrike" dirty="0">
                <a:solidFill>
                  <a:srgbClr val="000000"/>
                </a:solidFill>
                <a:effectLst/>
                <a:latin typeface="+mj-ea"/>
                <a:ea typeface="+mj-ea"/>
              </a:rPr>
              <a:t>丸大食品</a:t>
            </a:r>
            <a:r>
              <a:rPr lang="ja-JP" altLang="en-US" dirty="0">
                <a:latin typeface="+mj-ea"/>
                <a:ea typeface="+mj-ea"/>
              </a:rPr>
              <a:t> </a:t>
            </a:r>
            <a:r>
              <a:rPr lang="en-US" altLang="ja-JP" sz="1800" b="0" i="0" u="none" strike="noStrike" dirty="0" err="1">
                <a:solidFill>
                  <a:srgbClr val="000000"/>
                </a:solidFill>
                <a:effectLst/>
                <a:latin typeface="+mj-ea"/>
                <a:ea typeface="+mj-ea"/>
              </a:rPr>
              <a:t>Yahoo!JAPAN</a:t>
            </a:r>
            <a:endParaRPr kumimoji="1" lang="ja-JP" altLang="en-US" dirty="0">
              <a:latin typeface="+mj-ea"/>
              <a:ea typeface="+mj-ea"/>
            </a:endParaRPr>
          </a:p>
        </p:txBody>
      </p:sp>
      <p:sp>
        <p:nvSpPr>
          <p:cNvPr id="7" name="正方形/長方形 6">
            <a:extLst>
              <a:ext uri="{FF2B5EF4-FFF2-40B4-BE49-F238E27FC236}">
                <a16:creationId xmlns:a16="http://schemas.microsoft.com/office/drawing/2014/main" id="{D3A70D65-78FC-4FFE-B0AA-F18906F1FFB2}"/>
              </a:ext>
            </a:extLst>
          </p:cNvPr>
          <p:cNvSpPr/>
          <p:nvPr/>
        </p:nvSpPr>
        <p:spPr>
          <a:xfrm>
            <a:off x="374073" y="2332576"/>
            <a:ext cx="11422276" cy="43868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8" name="図 7">
            <a:extLst>
              <a:ext uri="{FF2B5EF4-FFF2-40B4-BE49-F238E27FC236}">
                <a16:creationId xmlns:a16="http://schemas.microsoft.com/office/drawing/2014/main" id="{E04359CC-129B-4583-AD33-B6F324ACCD91}"/>
              </a:ext>
            </a:extLst>
          </p:cNvPr>
          <p:cNvPicPr>
            <a:picLocks noChangeAspect="1"/>
          </p:cNvPicPr>
          <p:nvPr/>
        </p:nvPicPr>
        <p:blipFill>
          <a:blip r:embed="rId2"/>
          <a:stretch>
            <a:fillRect/>
          </a:stretch>
        </p:blipFill>
        <p:spPr>
          <a:xfrm>
            <a:off x="289316" y="281640"/>
            <a:ext cx="10766469" cy="1322947"/>
          </a:xfrm>
          <a:prstGeom prst="rect">
            <a:avLst/>
          </a:prstGeom>
        </p:spPr>
      </p:pic>
    </p:spTree>
    <p:extLst>
      <p:ext uri="{BB962C8B-B14F-4D97-AF65-F5344CB8AC3E}">
        <p14:creationId xmlns:p14="http://schemas.microsoft.com/office/powerpoint/2010/main" val="994408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BFA7BC4-8D9E-4220-9A25-73722C4DAAB4}"/>
              </a:ext>
            </a:extLst>
          </p:cNvPr>
          <p:cNvSpPr>
            <a:spLocks noGrp="1"/>
          </p:cNvSpPr>
          <p:nvPr>
            <p:ph type="title"/>
          </p:nvPr>
        </p:nvSpPr>
        <p:spPr/>
        <p:txBody>
          <a:bodyPr/>
          <a:lstStyle/>
          <a:p>
            <a:r>
              <a:rPr kumimoji="1" lang="en-US" altLang="ja-JP" dirty="0"/>
              <a:t>3	</a:t>
            </a:r>
            <a:r>
              <a:rPr kumimoji="1" lang="ja-JP" altLang="en-US" dirty="0"/>
              <a:t>分析方法</a:t>
            </a:r>
          </a:p>
        </p:txBody>
      </p:sp>
      <p:sp>
        <p:nvSpPr>
          <p:cNvPr id="3" name="コンテンツ プレースホルダー 2">
            <a:extLst>
              <a:ext uri="{FF2B5EF4-FFF2-40B4-BE49-F238E27FC236}">
                <a16:creationId xmlns:a16="http://schemas.microsoft.com/office/drawing/2014/main" id="{C30526C9-F084-41A5-A0D2-E11B43BD68B3}"/>
              </a:ext>
            </a:extLst>
          </p:cNvPr>
          <p:cNvSpPr>
            <a:spLocks noGrp="1"/>
          </p:cNvSpPr>
          <p:nvPr>
            <p:ph idx="1"/>
          </p:nvPr>
        </p:nvSpPr>
        <p:spPr>
          <a:xfrm>
            <a:off x="660957" y="1580017"/>
            <a:ext cx="11353800" cy="1598059"/>
          </a:xfrm>
        </p:spPr>
        <p:txBody>
          <a:bodyPr>
            <a:normAutofit lnSpcReduction="10000"/>
          </a:bodyPr>
          <a:lstStyle/>
          <a:p>
            <a:pPr marL="0" indent="0">
              <a:lnSpc>
                <a:spcPct val="100000"/>
              </a:lnSpc>
              <a:buNone/>
            </a:pPr>
            <a:r>
              <a:rPr kumimoji="1" lang="ja-JP" altLang="en-US" dirty="0">
                <a:latin typeface="+mj-ea"/>
                <a:ea typeface="+mj-ea"/>
              </a:rPr>
              <a:t>スポンサー企業のポートフォリオを作成、</a:t>
            </a:r>
            <a:endParaRPr kumimoji="1" lang="en-US" altLang="ja-JP" dirty="0">
              <a:latin typeface="+mj-ea"/>
              <a:ea typeface="+mj-ea"/>
            </a:endParaRPr>
          </a:p>
          <a:p>
            <a:pPr marL="0" indent="0">
              <a:lnSpc>
                <a:spcPct val="100000"/>
              </a:lnSpc>
              <a:buNone/>
            </a:pPr>
            <a:r>
              <a:rPr kumimoji="1" lang="ja-JP" altLang="en-US" b="1" dirty="0">
                <a:latin typeface="+mj-ea"/>
                <a:ea typeface="+mj-ea"/>
              </a:rPr>
              <a:t>イベントスタディ分析</a:t>
            </a:r>
            <a:r>
              <a:rPr kumimoji="1" lang="en-US" altLang="ja-JP" dirty="0">
                <a:latin typeface="+mj-ea"/>
                <a:ea typeface="+mj-ea"/>
              </a:rPr>
              <a:t>(P92)</a:t>
            </a:r>
            <a:r>
              <a:rPr kumimoji="1" lang="ja-JP" altLang="en-US" dirty="0">
                <a:latin typeface="+mj-ea"/>
                <a:ea typeface="+mj-ea"/>
              </a:rPr>
              <a:t>に基づき特定の</a:t>
            </a:r>
            <a:r>
              <a:rPr lang="ja-JP" altLang="en-US" dirty="0">
                <a:latin typeface="+mj-ea"/>
                <a:ea typeface="+mj-ea"/>
              </a:rPr>
              <a:t>出来事</a:t>
            </a:r>
            <a:r>
              <a:rPr lang="ja-JP" altLang="en-US" b="1" dirty="0">
                <a:latin typeface="+mj-ea"/>
                <a:ea typeface="+mj-ea"/>
              </a:rPr>
              <a:t>前後</a:t>
            </a:r>
            <a:r>
              <a:rPr lang="ja-JP" altLang="en-US" dirty="0">
                <a:latin typeface="+mj-ea"/>
                <a:ea typeface="+mj-ea"/>
              </a:rPr>
              <a:t>の</a:t>
            </a:r>
            <a:r>
              <a:rPr kumimoji="1" lang="ja-JP" altLang="en-US" dirty="0">
                <a:latin typeface="+mj-ea"/>
                <a:ea typeface="+mj-ea"/>
              </a:rPr>
              <a:t>対</a:t>
            </a:r>
            <a:r>
              <a:rPr kumimoji="1" lang="en-US" altLang="ja-JP" dirty="0">
                <a:latin typeface="+mj-ea"/>
                <a:ea typeface="+mj-ea"/>
              </a:rPr>
              <a:t>TOPIX</a:t>
            </a:r>
            <a:r>
              <a:rPr kumimoji="1" lang="ja-JP" altLang="en-US" dirty="0">
                <a:latin typeface="+mj-ea"/>
                <a:ea typeface="+mj-ea"/>
              </a:rPr>
              <a:t>超過</a:t>
            </a:r>
            <a:endParaRPr kumimoji="1" lang="en-US" altLang="ja-JP" dirty="0">
              <a:latin typeface="+mj-ea"/>
              <a:ea typeface="+mj-ea"/>
            </a:endParaRPr>
          </a:p>
          <a:p>
            <a:pPr marL="0" indent="0">
              <a:lnSpc>
                <a:spcPct val="100000"/>
              </a:lnSpc>
              <a:buNone/>
            </a:pPr>
            <a:r>
              <a:rPr kumimoji="1" lang="ja-JP" altLang="en-US" dirty="0">
                <a:latin typeface="+mj-ea"/>
                <a:ea typeface="+mj-ea"/>
              </a:rPr>
              <a:t>リターンを求め</a:t>
            </a:r>
            <a:r>
              <a:rPr lang="ja-JP" altLang="en-US" dirty="0">
                <a:latin typeface="+mj-ea"/>
                <a:ea typeface="+mj-ea"/>
              </a:rPr>
              <a:t>推移を調べる。</a:t>
            </a:r>
            <a:endParaRPr kumimoji="1" lang="ja-JP" altLang="en-US" dirty="0">
              <a:latin typeface="+mj-ea"/>
              <a:ea typeface="+mj-ea"/>
            </a:endParaRPr>
          </a:p>
        </p:txBody>
      </p:sp>
      <p:sp>
        <p:nvSpPr>
          <p:cNvPr id="4" name="テキスト ボックス 3">
            <a:extLst>
              <a:ext uri="{FF2B5EF4-FFF2-40B4-BE49-F238E27FC236}">
                <a16:creationId xmlns:a16="http://schemas.microsoft.com/office/drawing/2014/main" id="{ADDCB4D6-2BF3-4D8B-A649-41C40690FA3D}"/>
              </a:ext>
            </a:extLst>
          </p:cNvPr>
          <p:cNvSpPr txBox="1"/>
          <p:nvPr/>
        </p:nvSpPr>
        <p:spPr>
          <a:xfrm>
            <a:off x="713509" y="3187396"/>
            <a:ext cx="11353800" cy="2308324"/>
          </a:xfrm>
          <a:prstGeom prst="rect">
            <a:avLst/>
          </a:prstGeom>
          <a:noFill/>
          <a:ln>
            <a:solidFill>
              <a:schemeClr val="tx1"/>
            </a:solidFill>
          </a:ln>
        </p:spPr>
        <p:txBody>
          <a:bodyPr wrap="square" rtlCol="0">
            <a:spAutoFit/>
          </a:bodyPr>
          <a:lstStyle/>
          <a:p>
            <a:r>
              <a:rPr lang="ja-JP" altLang="en-US" sz="2400" dirty="0">
                <a:latin typeface="+mj-ea"/>
                <a:ea typeface="+mj-ea"/>
              </a:rPr>
              <a:t>超過リターンの求め方</a:t>
            </a:r>
            <a:endParaRPr kumimoji="1" lang="en-US" altLang="ja-JP" sz="2400" dirty="0">
              <a:latin typeface="+mj-ea"/>
              <a:ea typeface="+mj-ea"/>
            </a:endParaRPr>
          </a:p>
          <a:p>
            <a:r>
              <a:rPr lang="ja-JP" altLang="en-US" sz="2400" dirty="0">
                <a:latin typeface="+mj-ea"/>
                <a:ea typeface="+mj-ea"/>
              </a:rPr>
              <a:t>①各階層ごとのポートフォリオとスポンサー全体のポートフォリオを作成する</a:t>
            </a:r>
            <a:endParaRPr lang="en-US" altLang="ja-JP" sz="2400" dirty="0">
              <a:latin typeface="+mj-ea"/>
              <a:ea typeface="+mj-ea"/>
            </a:endParaRPr>
          </a:p>
          <a:p>
            <a:r>
              <a:rPr lang="ja-JP" altLang="en-US" sz="2400" dirty="0">
                <a:latin typeface="+mj-ea"/>
                <a:ea typeface="+mj-ea"/>
              </a:rPr>
              <a:t>②基準日を設定し、各社の前後</a:t>
            </a:r>
            <a:r>
              <a:rPr lang="en-US" altLang="ja-JP" sz="2400" dirty="0">
                <a:latin typeface="+mj-ea"/>
                <a:ea typeface="+mj-ea"/>
              </a:rPr>
              <a:t>2</a:t>
            </a:r>
            <a:r>
              <a:rPr lang="ja-JP" altLang="en-US" sz="2400" dirty="0">
                <a:latin typeface="+mj-ea"/>
                <a:ea typeface="+mj-ea"/>
              </a:rPr>
              <a:t>週間の基準日比の変化率</a:t>
            </a:r>
            <a:r>
              <a:rPr lang="en-US" altLang="ja-JP" sz="2400" dirty="0">
                <a:latin typeface="+mj-ea"/>
                <a:ea typeface="+mj-ea"/>
              </a:rPr>
              <a:t>(</a:t>
            </a:r>
            <a:r>
              <a:rPr lang="ja-JP" altLang="en-US" sz="2400" dirty="0">
                <a:latin typeface="+mj-ea"/>
                <a:ea typeface="+mj-ea"/>
              </a:rPr>
              <a:t>リターン</a:t>
            </a:r>
            <a:r>
              <a:rPr lang="en-US" altLang="ja-JP" sz="2400" dirty="0">
                <a:latin typeface="+mj-ea"/>
                <a:ea typeface="+mj-ea"/>
              </a:rPr>
              <a:t>)</a:t>
            </a:r>
            <a:r>
              <a:rPr lang="ja-JP" altLang="en-US" sz="2400" dirty="0">
                <a:latin typeface="+mj-ea"/>
                <a:ea typeface="+mj-ea"/>
              </a:rPr>
              <a:t>を求める</a:t>
            </a:r>
            <a:endParaRPr lang="en-US" altLang="ja-JP" sz="2400" dirty="0">
              <a:latin typeface="+mj-ea"/>
              <a:ea typeface="+mj-ea"/>
            </a:endParaRPr>
          </a:p>
          <a:p>
            <a:r>
              <a:rPr lang="ja-JP" altLang="en-US" sz="2400" dirty="0">
                <a:latin typeface="+mj-ea"/>
                <a:ea typeface="+mj-ea"/>
              </a:rPr>
              <a:t>③②で求めたリターンにポートフォリオ全体の時価総額に対する各社の時価総額比率をかける</a:t>
            </a:r>
            <a:endParaRPr lang="en-US" altLang="ja-JP" sz="2400" dirty="0">
              <a:latin typeface="+mj-ea"/>
              <a:ea typeface="+mj-ea"/>
            </a:endParaRPr>
          </a:p>
          <a:p>
            <a:r>
              <a:rPr lang="ja-JP" altLang="en-US" sz="2400" dirty="0">
                <a:latin typeface="+mj-ea"/>
                <a:ea typeface="+mj-ea"/>
              </a:rPr>
              <a:t>④③で求めた修正後のリターンを足し合わせ、</a:t>
            </a:r>
            <a:r>
              <a:rPr lang="en-US" altLang="ja-JP" sz="2400" dirty="0">
                <a:latin typeface="+mj-ea"/>
                <a:ea typeface="+mj-ea"/>
              </a:rPr>
              <a:t>TOPIX</a:t>
            </a:r>
            <a:r>
              <a:rPr lang="ja-JP" altLang="en-US" sz="2400" dirty="0">
                <a:latin typeface="+mj-ea"/>
                <a:ea typeface="+mj-ea"/>
              </a:rPr>
              <a:t>の基準日比リターンを引く</a:t>
            </a:r>
            <a:endParaRPr kumimoji="1" lang="en-US" altLang="ja-JP" dirty="0"/>
          </a:p>
        </p:txBody>
      </p:sp>
    </p:spTree>
    <p:extLst>
      <p:ext uri="{BB962C8B-B14F-4D97-AF65-F5344CB8AC3E}">
        <p14:creationId xmlns:p14="http://schemas.microsoft.com/office/powerpoint/2010/main" val="4242933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E0FC8C9-BA2E-470B-A24A-29AA48C850FB}"/>
              </a:ext>
            </a:extLst>
          </p:cNvPr>
          <p:cNvSpPr>
            <a:spLocks noGrp="1"/>
          </p:cNvSpPr>
          <p:nvPr>
            <p:ph type="title"/>
          </p:nvPr>
        </p:nvSpPr>
        <p:spPr/>
        <p:txBody>
          <a:bodyPr/>
          <a:lstStyle/>
          <a:p>
            <a:r>
              <a:rPr kumimoji="1" lang="en-US" altLang="ja-JP" dirty="0"/>
              <a:t>3	</a:t>
            </a:r>
            <a:r>
              <a:rPr kumimoji="1" lang="ja-JP" altLang="en-US" dirty="0"/>
              <a:t>分析方法</a:t>
            </a:r>
          </a:p>
        </p:txBody>
      </p:sp>
      <p:sp>
        <p:nvSpPr>
          <p:cNvPr id="3" name="コンテンツ プレースホルダー 2">
            <a:extLst>
              <a:ext uri="{FF2B5EF4-FFF2-40B4-BE49-F238E27FC236}">
                <a16:creationId xmlns:a16="http://schemas.microsoft.com/office/drawing/2014/main" id="{0A5CFECC-00A4-49D8-90FD-CB0E016A477E}"/>
              </a:ext>
            </a:extLst>
          </p:cNvPr>
          <p:cNvSpPr>
            <a:spLocks noGrp="1"/>
          </p:cNvSpPr>
          <p:nvPr>
            <p:ph idx="1"/>
          </p:nvPr>
        </p:nvSpPr>
        <p:spPr>
          <a:xfrm>
            <a:off x="419099" y="1531199"/>
            <a:ext cx="11772901" cy="789276"/>
          </a:xfrm>
        </p:spPr>
        <p:txBody>
          <a:bodyPr>
            <a:normAutofit/>
          </a:bodyPr>
          <a:lstStyle/>
          <a:p>
            <a:pPr marL="0" indent="0">
              <a:lnSpc>
                <a:spcPct val="100000"/>
              </a:lnSpc>
              <a:buNone/>
            </a:pPr>
            <a:r>
              <a:rPr lang="en-US" altLang="ja-JP" sz="3200" dirty="0">
                <a:latin typeface="+mj-ea"/>
                <a:ea typeface="+mj-ea"/>
              </a:rPr>
              <a:t>3</a:t>
            </a:r>
            <a:r>
              <a:rPr lang="ja-JP" altLang="en-US" sz="3200" dirty="0">
                <a:latin typeface="+mj-ea"/>
                <a:ea typeface="+mj-ea"/>
              </a:rPr>
              <a:t>社で構成されたポートフォリオの超過リターン</a:t>
            </a:r>
            <a:endParaRPr kumimoji="1" lang="en-US" altLang="ja-JP" sz="3200" i="1" dirty="0">
              <a:latin typeface="+mj-ea"/>
              <a:ea typeface="+mj-ea"/>
            </a:endParaRPr>
          </a:p>
          <a:p>
            <a:pPr marL="0" indent="0">
              <a:buNone/>
            </a:pPr>
            <a:endParaRPr lang="en-US" altLang="ja-JP" dirty="0">
              <a:latin typeface="+mj-ea"/>
              <a:ea typeface="+mj-ea"/>
            </a:endParaRPr>
          </a:p>
          <a:p>
            <a:pPr marL="0" indent="0">
              <a:buNone/>
            </a:pPr>
            <a:endParaRPr kumimoji="1" lang="ja-JP" altLang="en-US" dirty="0"/>
          </a:p>
        </p:txBody>
      </p:sp>
      <mc:AlternateContent xmlns:mc="http://schemas.openxmlformats.org/markup-compatibility/2006" xmlns:a14="http://schemas.microsoft.com/office/drawing/2010/main">
        <mc:Choice Requires="a14">
          <p:sp>
            <p:nvSpPr>
              <p:cNvPr id="5" name="テキスト ボックス 4">
                <a:extLst>
                  <a:ext uri="{FF2B5EF4-FFF2-40B4-BE49-F238E27FC236}">
                    <a16:creationId xmlns:a16="http://schemas.microsoft.com/office/drawing/2014/main" id="{AABC174C-ECBF-4C0A-9BA8-13A46A1A4231}"/>
                  </a:ext>
                </a:extLst>
              </p:cNvPr>
              <p:cNvSpPr txBox="1"/>
              <p:nvPr/>
            </p:nvSpPr>
            <p:spPr>
              <a:xfrm flipH="1">
                <a:off x="419099" y="3486549"/>
                <a:ext cx="11914910" cy="3771161"/>
              </a:xfrm>
              <a:prstGeom prst="rect">
                <a:avLst/>
              </a:prstGeom>
              <a:noFill/>
            </p:spPr>
            <p:txBody>
              <a:bodyPr wrap="square" rtlCol="0">
                <a:spAutoFit/>
              </a:bodyPr>
              <a:lstStyle/>
              <a:p>
                <a:pPr>
                  <a:lnSpc>
                    <a:spcPct val="150000"/>
                  </a:lnSpc>
                </a:pPr>
                <a14:m>
                  <m:oMathPara xmlns:m="http://schemas.openxmlformats.org/officeDocument/2006/math">
                    <m:oMathParaPr>
                      <m:jc m:val="left"/>
                    </m:oMathParaPr>
                    <m:oMath xmlns:m="http://schemas.openxmlformats.org/officeDocument/2006/math">
                      <m:sSub>
                        <m:sSubPr>
                          <m:ctrlPr>
                            <a:rPr kumimoji="1" lang="en-US" altLang="ja-JP" sz="3600" i="1" smtClean="0">
                              <a:latin typeface="Cambria Math" panose="02040503050406030204" pitchFamily="18" charset="0"/>
                            </a:rPr>
                          </m:ctrlPr>
                        </m:sSubPr>
                        <m:e>
                          <m:r>
                            <a:rPr kumimoji="1" lang="en-US" altLang="ja-JP" sz="3600" b="0" i="1" smtClean="0">
                              <a:latin typeface="Cambria Math" panose="02040503050406030204" pitchFamily="18" charset="0"/>
                            </a:rPr>
                            <m:t>𝑟</m:t>
                          </m:r>
                        </m:e>
                        <m:sub>
                          <m:r>
                            <a:rPr kumimoji="1" lang="en-US" altLang="ja-JP" sz="3600" b="0" i="1" smtClean="0">
                              <a:latin typeface="Cambria Math" panose="02040503050406030204" pitchFamily="18" charset="0"/>
                            </a:rPr>
                            <m:t>𝑝</m:t>
                          </m:r>
                        </m:sub>
                      </m:sSub>
                      <m:r>
                        <a:rPr kumimoji="1" lang="en-US" altLang="ja-JP" sz="3600" b="0" i="1" smtClean="0">
                          <a:latin typeface="Cambria Math" panose="02040503050406030204" pitchFamily="18" charset="0"/>
                          <a:ea typeface="Cambria Math" panose="02040503050406030204" pitchFamily="18" charset="0"/>
                        </a:rPr>
                        <m:t>−</m:t>
                      </m:r>
                      <m:sSub>
                        <m:sSubPr>
                          <m:ctrlPr>
                            <a:rPr lang="en-US" altLang="ja-JP" sz="3600" i="1">
                              <a:latin typeface="Cambria Math" panose="02040503050406030204" pitchFamily="18" charset="0"/>
                            </a:rPr>
                          </m:ctrlPr>
                        </m:sSubPr>
                        <m:e>
                          <m:r>
                            <a:rPr lang="en-US" altLang="ja-JP" sz="3600" i="1">
                              <a:latin typeface="Cambria Math" panose="02040503050406030204" pitchFamily="18" charset="0"/>
                            </a:rPr>
                            <m:t>𝑟</m:t>
                          </m:r>
                        </m:e>
                        <m:sub>
                          <m:r>
                            <a:rPr lang="en-US" altLang="ja-JP" sz="3600" i="1">
                              <a:latin typeface="Cambria Math" panose="02040503050406030204" pitchFamily="18" charset="0"/>
                            </a:rPr>
                            <m:t>𝑇</m:t>
                          </m:r>
                        </m:sub>
                      </m:sSub>
                    </m:oMath>
                  </m:oMathPara>
                </a14:m>
                <a:endParaRPr lang="en-US" altLang="ja-JP" sz="3600" dirty="0"/>
              </a:p>
              <a:p>
                <a:pPr>
                  <a:lnSpc>
                    <a:spcPct val="150000"/>
                  </a:lnSpc>
                </a:pPr>
                <a14:m>
                  <m:oMathPara xmlns:m="http://schemas.openxmlformats.org/officeDocument/2006/math">
                    <m:oMathParaPr>
                      <m:jc m:val="left"/>
                    </m:oMathParaPr>
                    <m:oMath xmlns:m="http://schemas.openxmlformats.org/officeDocument/2006/math">
                      <m:r>
                        <a:rPr lang="en-US" altLang="ja-JP" sz="2400" i="1" smtClean="0">
                          <a:latin typeface="Cambria Math" panose="02040503050406030204" pitchFamily="18" charset="0"/>
                          <a:ea typeface="Cambria Math" panose="02040503050406030204" pitchFamily="18" charset="0"/>
                        </a:rPr>
                        <m:t>=</m:t>
                      </m:r>
                      <m:d>
                        <m:dPr>
                          <m:ctrlPr>
                            <a:rPr lang="en-US" altLang="ja-JP" sz="2400" i="1">
                              <a:latin typeface="Cambria Math" panose="02040503050406030204" pitchFamily="18" charset="0"/>
                              <a:ea typeface="Cambria Math" panose="02040503050406030204" pitchFamily="18" charset="0"/>
                            </a:rPr>
                          </m:ctrlPr>
                        </m:dPr>
                        <m:e>
                          <m:f>
                            <m:fPr>
                              <m:ctrlPr>
                                <a:rPr lang="en-US" altLang="ja-JP" sz="2400" i="1">
                                  <a:latin typeface="Cambria Math" panose="02040503050406030204" pitchFamily="18" charset="0"/>
                                  <a:ea typeface="Cambria Math" panose="02040503050406030204" pitchFamily="18" charset="0"/>
                                </a:rPr>
                              </m:ctrlPr>
                            </m:fPr>
                            <m:num>
                              <m:sSub>
                                <m:sSubPr>
                                  <m:ctrlPr>
                                    <a:rPr lang="en-US" altLang="ja-JP" sz="2400" i="1">
                                      <a:latin typeface="Cambria Math" panose="02040503050406030204" pitchFamily="18" charset="0"/>
                                      <a:ea typeface="Cambria Math" panose="02040503050406030204" pitchFamily="18" charset="0"/>
                                    </a:rPr>
                                  </m:ctrlPr>
                                </m:sSubPr>
                                <m:e>
                                  <m:r>
                                    <a:rPr lang="en-US" altLang="ja-JP" sz="2400" i="1">
                                      <a:latin typeface="Cambria Math" panose="02040503050406030204" pitchFamily="18" charset="0"/>
                                      <a:ea typeface="Cambria Math" panose="02040503050406030204" pitchFamily="18" charset="0"/>
                                    </a:rPr>
                                    <m:t>𝐴</m:t>
                                  </m:r>
                                </m:e>
                                <m:sub>
                                  <m:r>
                                    <m:rPr>
                                      <m:sty m:val="p"/>
                                    </m:rPr>
                                    <a:rPr lang="en-US" altLang="ja-JP" sz="2400" i="1">
                                      <a:latin typeface="Cambria Math" panose="02040503050406030204" pitchFamily="18" charset="0"/>
                                      <a:ea typeface="Cambria Math" panose="02040503050406030204" pitchFamily="18" charset="0"/>
                                    </a:rPr>
                                    <m:t>t</m:t>
                                  </m:r>
                                </m:sub>
                              </m:sSub>
                              <m:r>
                                <a:rPr lang="en-US" altLang="ja-JP" sz="2400" i="1">
                                  <a:latin typeface="Cambria Math" panose="02040503050406030204" pitchFamily="18" charset="0"/>
                                  <a:ea typeface="Cambria Math" panose="02040503050406030204" pitchFamily="18" charset="0"/>
                                </a:rPr>
                                <m:t>−</m:t>
                              </m:r>
                              <m:sSub>
                                <m:sSubPr>
                                  <m:ctrlPr>
                                    <a:rPr lang="en-US" altLang="ja-JP" sz="2400" i="1">
                                      <a:latin typeface="Cambria Math" panose="02040503050406030204" pitchFamily="18" charset="0"/>
                                      <a:ea typeface="Cambria Math" panose="02040503050406030204" pitchFamily="18" charset="0"/>
                                    </a:rPr>
                                  </m:ctrlPr>
                                </m:sSubPr>
                                <m:e>
                                  <m:r>
                                    <a:rPr lang="en-US" altLang="ja-JP" sz="2400" i="1">
                                      <a:latin typeface="Cambria Math" panose="02040503050406030204" pitchFamily="18" charset="0"/>
                                      <a:ea typeface="Cambria Math" panose="02040503050406030204" pitchFamily="18" charset="0"/>
                                    </a:rPr>
                                    <m:t>𝐴</m:t>
                                  </m:r>
                                </m:e>
                                <m:sub>
                                  <m:r>
                                    <a:rPr lang="en-US" altLang="ja-JP" sz="2400" i="1">
                                      <a:latin typeface="Cambria Math" panose="02040503050406030204" pitchFamily="18" charset="0"/>
                                      <a:ea typeface="Cambria Math" panose="02040503050406030204" pitchFamily="18" charset="0"/>
                                    </a:rPr>
                                    <m:t>0</m:t>
                                  </m:r>
                                </m:sub>
                              </m:sSub>
                            </m:num>
                            <m:den>
                              <m:sSub>
                                <m:sSubPr>
                                  <m:ctrlPr>
                                    <a:rPr lang="en-US" altLang="ja-JP" sz="2400" i="1">
                                      <a:latin typeface="Cambria Math" panose="02040503050406030204" pitchFamily="18" charset="0"/>
                                      <a:ea typeface="Cambria Math" panose="02040503050406030204" pitchFamily="18" charset="0"/>
                                    </a:rPr>
                                  </m:ctrlPr>
                                </m:sSubPr>
                                <m:e>
                                  <m:r>
                                    <a:rPr lang="en-US" altLang="ja-JP" sz="2400" i="1">
                                      <a:latin typeface="Cambria Math" panose="02040503050406030204" pitchFamily="18" charset="0"/>
                                      <a:ea typeface="Cambria Math" panose="02040503050406030204" pitchFamily="18" charset="0"/>
                                    </a:rPr>
                                    <m:t>𝐴</m:t>
                                  </m:r>
                                </m:e>
                                <m:sub>
                                  <m:r>
                                    <a:rPr lang="en-US" altLang="ja-JP" sz="2400" i="1">
                                      <a:latin typeface="Cambria Math" panose="02040503050406030204" pitchFamily="18" charset="0"/>
                                      <a:ea typeface="Cambria Math" panose="02040503050406030204" pitchFamily="18" charset="0"/>
                                    </a:rPr>
                                    <m:t>0</m:t>
                                  </m:r>
                                </m:sub>
                              </m:sSub>
                            </m:den>
                          </m:f>
                          <m:r>
                            <a:rPr lang="en-US" altLang="ja-JP" sz="2400" i="1">
                              <a:latin typeface="Cambria Math" panose="02040503050406030204" pitchFamily="18" charset="0"/>
                              <a:ea typeface="Cambria Math" panose="02040503050406030204" pitchFamily="18" charset="0"/>
                            </a:rPr>
                            <m:t>×</m:t>
                          </m:r>
                          <m:f>
                            <m:fPr>
                              <m:ctrlPr>
                                <a:rPr lang="en-US" altLang="ja-JP" sz="2400" i="1">
                                  <a:latin typeface="Cambria Math" panose="02040503050406030204" pitchFamily="18" charset="0"/>
                                  <a:ea typeface="Cambria Math" panose="02040503050406030204" pitchFamily="18" charset="0"/>
                                </a:rPr>
                              </m:ctrlPr>
                            </m:fPr>
                            <m:num>
                              <m:sSub>
                                <m:sSubPr>
                                  <m:ctrlPr>
                                    <a:rPr lang="en-US" altLang="ja-JP" sz="2400" i="1">
                                      <a:latin typeface="Cambria Math" panose="02040503050406030204" pitchFamily="18" charset="0"/>
                                      <a:ea typeface="Cambria Math" panose="02040503050406030204" pitchFamily="18" charset="0"/>
                                    </a:rPr>
                                  </m:ctrlPr>
                                </m:sSubPr>
                                <m:e>
                                  <m:r>
                                    <a:rPr lang="en-US" altLang="ja-JP" sz="2400" i="1">
                                      <a:latin typeface="Cambria Math" panose="02040503050406030204" pitchFamily="18" charset="0"/>
                                      <a:ea typeface="Cambria Math" panose="02040503050406030204" pitchFamily="18" charset="0"/>
                                    </a:rPr>
                                    <m:t>𝑎</m:t>
                                  </m:r>
                                </m:e>
                                <m:sub>
                                  <m:r>
                                    <a:rPr lang="en-US" altLang="ja-JP" sz="2400" i="1">
                                      <a:latin typeface="Cambria Math" panose="02040503050406030204" pitchFamily="18" charset="0"/>
                                      <a:ea typeface="Cambria Math" panose="02040503050406030204" pitchFamily="18" charset="0"/>
                                    </a:rPr>
                                    <m:t>0</m:t>
                                  </m:r>
                                </m:sub>
                              </m:sSub>
                            </m:num>
                            <m:den>
                              <m:sSub>
                                <m:sSubPr>
                                  <m:ctrlPr>
                                    <a:rPr lang="en-US" altLang="ja-JP" sz="2400" i="1">
                                      <a:latin typeface="Cambria Math" panose="02040503050406030204" pitchFamily="18" charset="0"/>
                                      <a:ea typeface="Cambria Math" panose="02040503050406030204" pitchFamily="18" charset="0"/>
                                    </a:rPr>
                                  </m:ctrlPr>
                                </m:sSubPr>
                                <m:e>
                                  <m:r>
                                    <a:rPr lang="en-US" altLang="ja-JP" sz="2400" i="1">
                                      <a:latin typeface="Cambria Math" panose="02040503050406030204" pitchFamily="18" charset="0"/>
                                      <a:ea typeface="Cambria Math" panose="02040503050406030204" pitchFamily="18" charset="0"/>
                                    </a:rPr>
                                    <m:t>𝑎</m:t>
                                  </m:r>
                                </m:e>
                                <m:sub>
                                  <m:r>
                                    <a:rPr lang="en-US" altLang="ja-JP" sz="2400" i="1">
                                      <a:latin typeface="Cambria Math" panose="02040503050406030204" pitchFamily="18" charset="0"/>
                                      <a:ea typeface="Cambria Math" panose="02040503050406030204" pitchFamily="18" charset="0"/>
                                    </a:rPr>
                                    <m:t>0</m:t>
                                  </m:r>
                                </m:sub>
                              </m:sSub>
                              <m:r>
                                <a:rPr lang="en-US" altLang="ja-JP" sz="2400" i="1">
                                  <a:latin typeface="Cambria Math" panose="02040503050406030204" pitchFamily="18" charset="0"/>
                                  <a:ea typeface="Cambria Math" panose="02040503050406030204" pitchFamily="18" charset="0"/>
                                </a:rPr>
                                <m:t>+</m:t>
                              </m:r>
                              <m:sSub>
                                <m:sSubPr>
                                  <m:ctrlPr>
                                    <a:rPr lang="en-US" altLang="ja-JP" sz="2400" i="1">
                                      <a:latin typeface="Cambria Math" panose="02040503050406030204" pitchFamily="18" charset="0"/>
                                      <a:ea typeface="Cambria Math" panose="02040503050406030204" pitchFamily="18" charset="0"/>
                                    </a:rPr>
                                  </m:ctrlPr>
                                </m:sSubPr>
                                <m:e>
                                  <m:r>
                                    <a:rPr lang="en-US" altLang="ja-JP" sz="2400" i="1">
                                      <a:latin typeface="Cambria Math" panose="02040503050406030204" pitchFamily="18" charset="0"/>
                                      <a:ea typeface="Cambria Math" panose="02040503050406030204" pitchFamily="18" charset="0"/>
                                    </a:rPr>
                                    <m:t>𝑏</m:t>
                                  </m:r>
                                </m:e>
                                <m:sub>
                                  <m:r>
                                    <a:rPr lang="en-US" altLang="ja-JP" sz="2400" i="1">
                                      <a:latin typeface="Cambria Math" panose="02040503050406030204" pitchFamily="18" charset="0"/>
                                      <a:ea typeface="Cambria Math" panose="02040503050406030204" pitchFamily="18" charset="0"/>
                                    </a:rPr>
                                    <m:t>0</m:t>
                                  </m:r>
                                </m:sub>
                              </m:sSub>
                              <m:r>
                                <a:rPr lang="en-US" altLang="ja-JP" sz="2400" i="1">
                                  <a:latin typeface="Cambria Math" panose="02040503050406030204" pitchFamily="18" charset="0"/>
                                  <a:ea typeface="Cambria Math" panose="02040503050406030204" pitchFamily="18" charset="0"/>
                                </a:rPr>
                                <m:t>+</m:t>
                              </m:r>
                              <m:sSub>
                                <m:sSubPr>
                                  <m:ctrlPr>
                                    <a:rPr lang="en-US" altLang="ja-JP" sz="2400" i="1">
                                      <a:latin typeface="Cambria Math" panose="02040503050406030204" pitchFamily="18" charset="0"/>
                                      <a:ea typeface="Cambria Math" panose="02040503050406030204" pitchFamily="18" charset="0"/>
                                    </a:rPr>
                                  </m:ctrlPr>
                                </m:sSubPr>
                                <m:e>
                                  <m:r>
                                    <a:rPr lang="en-US" altLang="ja-JP" sz="2400" i="1">
                                      <a:latin typeface="Cambria Math" panose="02040503050406030204" pitchFamily="18" charset="0"/>
                                      <a:ea typeface="Cambria Math" panose="02040503050406030204" pitchFamily="18" charset="0"/>
                                    </a:rPr>
                                    <m:t>𝑐</m:t>
                                  </m:r>
                                </m:e>
                                <m:sub>
                                  <m:r>
                                    <a:rPr lang="en-US" altLang="ja-JP" sz="2400" i="1">
                                      <a:latin typeface="Cambria Math" panose="02040503050406030204" pitchFamily="18" charset="0"/>
                                      <a:ea typeface="Cambria Math" panose="02040503050406030204" pitchFamily="18" charset="0"/>
                                    </a:rPr>
                                    <m:t>0</m:t>
                                  </m:r>
                                </m:sub>
                              </m:sSub>
                            </m:den>
                          </m:f>
                          <m:r>
                            <a:rPr lang="en-US" altLang="ja-JP" sz="2400" i="1">
                              <a:latin typeface="Cambria Math" panose="02040503050406030204" pitchFamily="18" charset="0"/>
                              <a:ea typeface="Cambria Math" panose="02040503050406030204" pitchFamily="18" charset="0"/>
                            </a:rPr>
                            <m:t>+</m:t>
                          </m:r>
                          <m:f>
                            <m:fPr>
                              <m:ctrlPr>
                                <a:rPr lang="en-US" altLang="ja-JP" sz="2400" i="1">
                                  <a:latin typeface="Cambria Math" panose="02040503050406030204" pitchFamily="18" charset="0"/>
                                  <a:ea typeface="Cambria Math" panose="02040503050406030204" pitchFamily="18" charset="0"/>
                                </a:rPr>
                              </m:ctrlPr>
                            </m:fPr>
                            <m:num>
                              <m:sSub>
                                <m:sSubPr>
                                  <m:ctrlPr>
                                    <a:rPr lang="en-US" altLang="ja-JP" sz="2400" i="1">
                                      <a:latin typeface="Cambria Math" panose="02040503050406030204" pitchFamily="18" charset="0"/>
                                      <a:ea typeface="Cambria Math" panose="02040503050406030204" pitchFamily="18" charset="0"/>
                                    </a:rPr>
                                  </m:ctrlPr>
                                </m:sSubPr>
                                <m:e>
                                  <m:r>
                                    <a:rPr lang="en-US" altLang="ja-JP" sz="2400" i="1">
                                      <a:latin typeface="Cambria Math" panose="02040503050406030204" pitchFamily="18" charset="0"/>
                                      <a:ea typeface="Cambria Math" panose="02040503050406030204" pitchFamily="18" charset="0"/>
                                    </a:rPr>
                                    <m:t>𝐵</m:t>
                                  </m:r>
                                </m:e>
                                <m:sub>
                                  <m:r>
                                    <m:rPr>
                                      <m:sty m:val="p"/>
                                    </m:rPr>
                                    <a:rPr lang="en-US" altLang="ja-JP" sz="2400" i="1">
                                      <a:latin typeface="Cambria Math" panose="02040503050406030204" pitchFamily="18" charset="0"/>
                                      <a:ea typeface="Cambria Math" panose="02040503050406030204" pitchFamily="18" charset="0"/>
                                    </a:rPr>
                                    <m:t>t</m:t>
                                  </m:r>
                                </m:sub>
                              </m:sSub>
                              <m:r>
                                <a:rPr lang="en-US" altLang="ja-JP" sz="2400" i="1">
                                  <a:latin typeface="Cambria Math" panose="02040503050406030204" pitchFamily="18" charset="0"/>
                                  <a:ea typeface="Cambria Math" panose="02040503050406030204" pitchFamily="18" charset="0"/>
                                </a:rPr>
                                <m:t>−</m:t>
                              </m:r>
                              <m:sSub>
                                <m:sSubPr>
                                  <m:ctrlPr>
                                    <a:rPr lang="en-US" altLang="ja-JP" sz="2400" i="1">
                                      <a:latin typeface="Cambria Math" panose="02040503050406030204" pitchFamily="18" charset="0"/>
                                      <a:ea typeface="Cambria Math" panose="02040503050406030204" pitchFamily="18" charset="0"/>
                                    </a:rPr>
                                  </m:ctrlPr>
                                </m:sSubPr>
                                <m:e>
                                  <m:r>
                                    <a:rPr lang="en-US" altLang="ja-JP" sz="2400" i="1">
                                      <a:latin typeface="Cambria Math" panose="02040503050406030204" pitchFamily="18" charset="0"/>
                                      <a:ea typeface="Cambria Math" panose="02040503050406030204" pitchFamily="18" charset="0"/>
                                    </a:rPr>
                                    <m:t>𝐵</m:t>
                                  </m:r>
                                </m:e>
                                <m:sub>
                                  <m:r>
                                    <a:rPr lang="en-US" altLang="ja-JP" sz="2400" i="1">
                                      <a:latin typeface="Cambria Math" panose="02040503050406030204" pitchFamily="18" charset="0"/>
                                      <a:ea typeface="Cambria Math" panose="02040503050406030204" pitchFamily="18" charset="0"/>
                                    </a:rPr>
                                    <m:t>0</m:t>
                                  </m:r>
                                </m:sub>
                              </m:sSub>
                            </m:num>
                            <m:den>
                              <m:sSub>
                                <m:sSubPr>
                                  <m:ctrlPr>
                                    <a:rPr lang="en-US" altLang="ja-JP" sz="2400" i="1">
                                      <a:latin typeface="Cambria Math" panose="02040503050406030204" pitchFamily="18" charset="0"/>
                                      <a:ea typeface="Cambria Math" panose="02040503050406030204" pitchFamily="18" charset="0"/>
                                    </a:rPr>
                                  </m:ctrlPr>
                                </m:sSubPr>
                                <m:e>
                                  <m:r>
                                    <a:rPr lang="en-US" altLang="ja-JP" sz="2400" i="1">
                                      <a:latin typeface="Cambria Math" panose="02040503050406030204" pitchFamily="18" charset="0"/>
                                      <a:ea typeface="Cambria Math" panose="02040503050406030204" pitchFamily="18" charset="0"/>
                                    </a:rPr>
                                    <m:t>𝐵</m:t>
                                  </m:r>
                                </m:e>
                                <m:sub>
                                  <m:r>
                                    <a:rPr lang="en-US" altLang="ja-JP" sz="2400" i="1">
                                      <a:latin typeface="Cambria Math" panose="02040503050406030204" pitchFamily="18" charset="0"/>
                                      <a:ea typeface="Cambria Math" panose="02040503050406030204" pitchFamily="18" charset="0"/>
                                    </a:rPr>
                                    <m:t>0</m:t>
                                  </m:r>
                                </m:sub>
                              </m:sSub>
                            </m:den>
                          </m:f>
                          <m:r>
                            <a:rPr lang="en-US" altLang="ja-JP" sz="2400" i="1">
                              <a:latin typeface="Cambria Math" panose="02040503050406030204" pitchFamily="18" charset="0"/>
                              <a:ea typeface="Cambria Math" panose="02040503050406030204" pitchFamily="18" charset="0"/>
                            </a:rPr>
                            <m:t>×</m:t>
                          </m:r>
                          <m:f>
                            <m:fPr>
                              <m:ctrlPr>
                                <a:rPr lang="en-US" altLang="ja-JP" sz="2400" i="1">
                                  <a:latin typeface="Cambria Math" panose="02040503050406030204" pitchFamily="18" charset="0"/>
                                  <a:ea typeface="Cambria Math" panose="02040503050406030204" pitchFamily="18" charset="0"/>
                                </a:rPr>
                              </m:ctrlPr>
                            </m:fPr>
                            <m:num>
                              <m:sSub>
                                <m:sSubPr>
                                  <m:ctrlPr>
                                    <a:rPr lang="en-US" altLang="ja-JP" sz="2400" i="1">
                                      <a:latin typeface="Cambria Math" panose="02040503050406030204" pitchFamily="18" charset="0"/>
                                      <a:ea typeface="Cambria Math" panose="02040503050406030204" pitchFamily="18" charset="0"/>
                                    </a:rPr>
                                  </m:ctrlPr>
                                </m:sSubPr>
                                <m:e>
                                  <m:r>
                                    <a:rPr lang="en-US" altLang="ja-JP" sz="2400" i="1">
                                      <a:latin typeface="Cambria Math" panose="02040503050406030204" pitchFamily="18" charset="0"/>
                                      <a:ea typeface="Cambria Math" panose="02040503050406030204" pitchFamily="18" charset="0"/>
                                    </a:rPr>
                                    <m:t>𝑏</m:t>
                                  </m:r>
                                </m:e>
                                <m:sub>
                                  <m:r>
                                    <a:rPr lang="en-US" altLang="ja-JP" sz="2400" i="1">
                                      <a:latin typeface="Cambria Math" panose="02040503050406030204" pitchFamily="18" charset="0"/>
                                      <a:ea typeface="Cambria Math" panose="02040503050406030204" pitchFamily="18" charset="0"/>
                                    </a:rPr>
                                    <m:t>0</m:t>
                                  </m:r>
                                </m:sub>
                              </m:sSub>
                            </m:num>
                            <m:den>
                              <m:sSub>
                                <m:sSubPr>
                                  <m:ctrlPr>
                                    <a:rPr lang="en-US" altLang="ja-JP" sz="2400" i="1">
                                      <a:latin typeface="Cambria Math" panose="02040503050406030204" pitchFamily="18" charset="0"/>
                                      <a:ea typeface="Cambria Math" panose="02040503050406030204" pitchFamily="18" charset="0"/>
                                    </a:rPr>
                                  </m:ctrlPr>
                                </m:sSubPr>
                                <m:e>
                                  <m:r>
                                    <a:rPr lang="en-US" altLang="ja-JP" sz="2400" i="1">
                                      <a:latin typeface="Cambria Math" panose="02040503050406030204" pitchFamily="18" charset="0"/>
                                      <a:ea typeface="Cambria Math" panose="02040503050406030204" pitchFamily="18" charset="0"/>
                                    </a:rPr>
                                    <m:t>𝑎</m:t>
                                  </m:r>
                                </m:e>
                                <m:sub>
                                  <m:r>
                                    <a:rPr lang="en-US" altLang="ja-JP" sz="2400" i="1">
                                      <a:latin typeface="Cambria Math" panose="02040503050406030204" pitchFamily="18" charset="0"/>
                                      <a:ea typeface="Cambria Math" panose="02040503050406030204" pitchFamily="18" charset="0"/>
                                    </a:rPr>
                                    <m:t>0</m:t>
                                  </m:r>
                                </m:sub>
                              </m:sSub>
                              <m:r>
                                <a:rPr lang="en-US" altLang="ja-JP" sz="2400" i="1">
                                  <a:latin typeface="Cambria Math" panose="02040503050406030204" pitchFamily="18" charset="0"/>
                                  <a:ea typeface="Cambria Math" panose="02040503050406030204" pitchFamily="18" charset="0"/>
                                </a:rPr>
                                <m:t>+</m:t>
                              </m:r>
                              <m:sSub>
                                <m:sSubPr>
                                  <m:ctrlPr>
                                    <a:rPr lang="en-US" altLang="ja-JP" sz="2400" i="1">
                                      <a:latin typeface="Cambria Math" panose="02040503050406030204" pitchFamily="18" charset="0"/>
                                      <a:ea typeface="Cambria Math" panose="02040503050406030204" pitchFamily="18" charset="0"/>
                                    </a:rPr>
                                  </m:ctrlPr>
                                </m:sSubPr>
                                <m:e>
                                  <m:r>
                                    <a:rPr lang="en-US" altLang="ja-JP" sz="2400" i="1">
                                      <a:latin typeface="Cambria Math" panose="02040503050406030204" pitchFamily="18" charset="0"/>
                                      <a:ea typeface="Cambria Math" panose="02040503050406030204" pitchFamily="18" charset="0"/>
                                    </a:rPr>
                                    <m:t>𝑏</m:t>
                                  </m:r>
                                </m:e>
                                <m:sub>
                                  <m:r>
                                    <a:rPr lang="en-US" altLang="ja-JP" sz="2400" i="1">
                                      <a:latin typeface="Cambria Math" panose="02040503050406030204" pitchFamily="18" charset="0"/>
                                      <a:ea typeface="Cambria Math" panose="02040503050406030204" pitchFamily="18" charset="0"/>
                                    </a:rPr>
                                    <m:t>0</m:t>
                                  </m:r>
                                </m:sub>
                              </m:sSub>
                              <m:r>
                                <a:rPr lang="en-US" altLang="ja-JP" sz="2400" i="1">
                                  <a:latin typeface="Cambria Math" panose="02040503050406030204" pitchFamily="18" charset="0"/>
                                  <a:ea typeface="Cambria Math" panose="02040503050406030204" pitchFamily="18" charset="0"/>
                                </a:rPr>
                                <m:t>+</m:t>
                              </m:r>
                              <m:sSub>
                                <m:sSubPr>
                                  <m:ctrlPr>
                                    <a:rPr lang="en-US" altLang="ja-JP" sz="2400" i="1">
                                      <a:latin typeface="Cambria Math" panose="02040503050406030204" pitchFamily="18" charset="0"/>
                                      <a:ea typeface="Cambria Math" panose="02040503050406030204" pitchFamily="18" charset="0"/>
                                    </a:rPr>
                                  </m:ctrlPr>
                                </m:sSubPr>
                                <m:e>
                                  <m:r>
                                    <a:rPr lang="en-US" altLang="ja-JP" sz="2400" i="1">
                                      <a:latin typeface="Cambria Math" panose="02040503050406030204" pitchFamily="18" charset="0"/>
                                      <a:ea typeface="Cambria Math" panose="02040503050406030204" pitchFamily="18" charset="0"/>
                                    </a:rPr>
                                    <m:t>𝑐</m:t>
                                  </m:r>
                                </m:e>
                                <m:sub>
                                  <m:r>
                                    <a:rPr lang="en-US" altLang="ja-JP" sz="2400" i="1">
                                      <a:latin typeface="Cambria Math" panose="02040503050406030204" pitchFamily="18" charset="0"/>
                                      <a:ea typeface="Cambria Math" panose="02040503050406030204" pitchFamily="18" charset="0"/>
                                    </a:rPr>
                                    <m:t>0</m:t>
                                  </m:r>
                                </m:sub>
                              </m:sSub>
                            </m:den>
                          </m:f>
                          <m:r>
                            <a:rPr lang="en-US" altLang="ja-JP" sz="2400" i="1">
                              <a:latin typeface="Cambria Math" panose="02040503050406030204" pitchFamily="18" charset="0"/>
                              <a:ea typeface="Cambria Math" panose="02040503050406030204" pitchFamily="18" charset="0"/>
                            </a:rPr>
                            <m:t>+</m:t>
                          </m:r>
                          <m:f>
                            <m:fPr>
                              <m:ctrlPr>
                                <a:rPr lang="en-US" altLang="ja-JP" sz="2400" i="1">
                                  <a:latin typeface="Cambria Math" panose="02040503050406030204" pitchFamily="18" charset="0"/>
                                  <a:ea typeface="Cambria Math" panose="02040503050406030204" pitchFamily="18" charset="0"/>
                                </a:rPr>
                              </m:ctrlPr>
                            </m:fPr>
                            <m:num>
                              <m:sSub>
                                <m:sSubPr>
                                  <m:ctrlPr>
                                    <a:rPr lang="en-US" altLang="ja-JP" sz="2400" i="1">
                                      <a:latin typeface="Cambria Math" panose="02040503050406030204" pitchFamily="18" charset="0"/>
                                      <a:ea typeface="Cambria Math" panose="02040503050406030204" pitchFamily="18" charset="0"/>
                                    </a:rPr>
                                  </m:ctrlPr>
                                </m:sSubPr>
                                <m:e>
                                  <m:r>
                                    <a:rPr lang="en-US" altLang="ja-JP" sz="2400" i="1">
                                      <a:latin typeface="Cambria Math" panose="02040503050406030204" pitchFamily="18" charset="0"/>
                                      <a:ea typeface="Cambria Math" panose="02040503050406030204" pitchFamily="18" charset="0"/>
                                    </a:rPr>
                                    <m:t>𝐶</m:t>
                                  </m:r>
                                </m:e>
                                <m:sub>
                                  <m:r>
                                    <m:rPr>
                                      <m:sty m:val="p"/>
                                    </m:rPr>
                                    <a:rPr lang="en-US" altLang="ja-JP" sz="2400" i="1">
                                      <a:latin typeface="Cambria Math" panose="02040503050406030204" pitchFamily="18" charset="0"/>
                                      <a:ea typeface="Cambria Math" panose="02040503050406030204" pitchFamily="18" charset="0"/>
                                    </a:rPr>
                                    <m:t>t</m:t>
                                  </m:r>
                                </m:sub>
                              </m:sSub>
                              <m:r>
                                <a:rPr lang="en-US" altLang="ja-JP" sz="2400" i="1">
                                  <a:latin typeface="Cambria Math" panose="02040503050406030204" pitchFamily="18" charset="0"/>
                                  <a:ea typeface="Cambria Math" panose="02040503050406030204" pitchFamily="18" charset="0"/>
                                </a:rPr>
                                <m:t>−</m:t>
                              </m:r>
                              <m:sSub>
                                <m:sSubPr>
                                  <m:ctrlPr>
                                    <a:rPr lang="en-US" altLang="ja-JP" sz="2400" i="1">
                                      <a:latin typeface="Cambria Math" panose="02040503050406030204" pitchFamily="18" charset="0"/>
                                      <a:ea typeface="Cambria Math" panose="02040503050406030204" pitchFamily="18" charset="0"/>
                                    </a:rPr>
                                  </m:ctrlPr>
                                </m:sSubPr>
                                <m:e>
                                  <m:r>
                                    <a:rPr lang="en-US" altLang="ja-JP" sz="2400" i="1">
                                      <a:latin typeface="Cambria Math" panose="02040503050406030204" pitchFamily="18" charset="0"/>
                                      <a:ea typeface="Cambria Math" panose="02040503050406030204" pitchFamily="18" charset="0"/>
                                    </a:rPr>
                                    <m:t>𝐶</m:t>
                                  </m:r>
                                </m:e>
                                <m:sub>
                                  <m:r>
                                    <a:rPr lang="en-US" altLang="ja-JP" sz="2400" i="1">
                                      <a:latin typeface="Cambria Math" panose="02040503050406030204" pitchFamily="18" charset="0"/>
                                      <a:ea typeface="Cambria Math" panose="02040503050406030204" pitchFamily="18" charset="0"/>
                                    </a:rPr>
                                    <m:t>0</m:t>
                                  </m:r>
                                </m:sub>
                              </m:sSub>
                            </m:num>
                            <m:den>
                              <m:sSub>
                                <m:sSubPr>
                                  <m:ctrlPr>
                                    <a:rPr lang="en-US" altLang="ja-JP" sz="2400" i="1">
                                      <a:latin typeface="Cambria Math" panose="02040503050406030204" pitchFamily="18" charset="0"/>
                                      <a:ea typeface="Cambria Math" panose="02040503050406030204" pitchFamily="18" charset="0"/>
                                    </a:rPr>
                                  </m:ctrlPr>
                                </m:sSubPr>
                                <m:e>
                                  <m:r>
                                    <a:rPr lang="en-US" altLang="ja-JP" sz="2400" i="1">
                                      <a:latin typeface="Cambria Math" panose="02040503050406030204" pitchFamily="18" charset="0"/>
                                      <a:ea typeface="Cambria Math" panose="02040503050406030204" pitchFamily="18" charset="0"/>
                                    </a:rPr>
                                    <m:t>𝐶</m:t>
                                  </m:r>
                                </m:e>
                                <m:sub>
                                  <m:r>
                                    <a:rPr lang="en-US" altLang="ja-JP" sz="2400" i="1">
                                      <a:latin typeface="Cambria Math" panose="02040503050406030204" pitchFamily="18" charset="0"/>
                                      <a:ea typeface="Cambria Math" panose="02040503050406030204" pitchFamily="18" charset="0"/>
                                    </a:rPr>
                                    <m:t>0</m:t>
                                  </m:r>
                                </m:sub>
                              </m:sSub>
                            </m:den>
                          </m:f>
                          <m:r>
                            <a:rPr lang="en-US" altLang="ja-JP" sz="2400" i="1">
                              <a:latin typeface="Cambria Math" panose="02040503050406030204" pitchFamily="18" charset="0"/>
                              <a:ea typeface="Cambria Math" panose="02040503050406030204" pitchFamily="18" charset="0"/>
                            </a:rPr>
                            <m:t>×</m:t>
                          </m:r>
                          <m:f>
                            <m:fPr>
                              <m:ctrlPr>
                                <a:rPr lang="en-US" altLang="ja-JP" sz="2400" i="1">
                                  <a:latin typeface="Cambria Math" panose="02040503050406030204" pitchFamily="18" charset="0"/>
                                  <a:ea typeface="Cambria Math" panose="02040503050406030204" pitchFamily="18" charset="0"/>
                                </a:rPr>
                              </m:ctrlPr>
                            </m:fPr>
                            <m:num>
                              <m:sSub>
                                <m:sSubPr>
                                  <m:ctrlPr>
                                    <a:rPr lang="en-US" altLang="ja-JP" sz="2400" i="1">
                                      <a:latin typeface="Cambria Math" panose="02040503050406030204" pitchFamily="18" charset="0"/>
                                      <a:ea typeface="Cambria Math" panose="02040503050406030204" pitchFamily="18" charset="0"/>
                                    </a:rPr>
                                  </m:ctrlPr>
                                </m:sSubPr>
                                <m:e>
                                  <m:r>
                                    <a:rPr lang="en-US" altLang="ja-JP" sz="2400" i="1">
                                      <a:latin typeface="Cambria Math" panose="02040503050406030204" pitchFamily="18" charset="0"/>
                                      <a:ea typeface="Cambria Math" panose="02040503050406030204" pitchFamily="18" charset="0"/>
                                    </a:rPr>
                                    <m:t>𝑐</m:t>
                                  </m:r>
                                </m:e>
                                <m:sub>
                                  <m:r>
                                    <a:rPr lang="en-US" altLang="ja-JP" sz="2400" i="1">
                                      <a:latin typeface="Cambria Math" panose="02040503050406030204" pitchFamily="18" charset="0"/>
                                      <a:ea typeface="Cambria Math" panose="02040503050406030204" pitchFamily="18" charset="0"/>
                                    </a:rPr>
                                    <m:t>0</m:t>
                                  </m:r>
                                </m:sub>
                              </m:sSub>
                            </m:num>
                            <m:den>
                              <m:sSub>
                                <m:sSubPr>
                                  <m:ctrlPr>
                                    <a:rPr lang="en-US" altLang="ja-JP" sz="2400" i="1">
                                      <a:latin typeface="Cambria Math" panose="02040503050406030204" pitchFamily="18" charset="0"/>
                                      <a:ea typeface="Cambria Math" panose="02040503050406030204" pitchFamily="18" charset="0"/>
                                    </a:rPr>
                                  </m:ctrlPr>
                                </m:sSubPr>
                                <m:e>
                                  <m:r>
                                    <a:rPr lang="en-US" altLang="ja-JP" sz="2400" i="1">
                                      <a:latin typeface="Cambria Math" panose="02040503050406030204" pitchFamily="18" charset="0"/>
                                      <a:ea typeface="Cambria Math" panose="02040503050406030204" pitchFamily="18" charset="0"/>
                                    </a:rPr>
                                    <m:t>𝑎</m:t>
                                  </m:r>
                                </m:e>
                                <m:sub>
                                  <m:r>
                                    <a:rPr lang="en-US" altLang="ja-JP" sz="2400" i="1">
                                      <a:latin typeface="Cambria Math" panose="02040503050406030204" pitchFamily="18" charset="0"/>
                                      <a:ea typeface="Cambria Math" panose="02040503050406030204" pitchFamily="18" charset="0"/>
                                    </a:rPr>
                                    <m:t>0</m:t>
                                  </m:r>
                                </m:sub>
                              </m:sSub>
                              <m:r>
                                <a:rPr lang="en-US" altLang="ja-JP" sz="2400" i="1">
                                  <a:latin typeface="Cambria Math" panose="02040503050406030204" pitchFamily="18" charset="0"/>
                                  <a:ea typeface="Cambria Math" panose="02040503050406030204" pitchFamily="18" charset="0"/>
                                </a:rPr>
                                <m:t>+</m:t>
                              </m:r>
                              <m:sSub>
                                <m:sSubPr>
                                  <m:ctrlPr>
                                    <a:rPr lang="en-US" altLang="ja-JP" sz="2400" i="1">
                                      <a:latin typeface="Cambria Math" panose="02040503050406030204" pitchFamily="18" charset="0"/>
                                      <a:ea typeface="Cambria Math" panose="02040503050406030204" pitchFamily="18" charset="0"/>
                                    </a:rPr>
                                  </m:ctrlPr>
                                </m:sSubPr>
                                <m:e>
                                  <m:r>
                                    <a:rPr lang="en-US" altLang="ja-JP" sz="2400" i="1">
                                      <a:latin typeface="Cambria Math" panose="02040503050406030204" pitchFamily="18" charset="0"/>
                                      <a:ea typeface="Cambria Math" panose="02040503050406030204" pitchFamily="18" charset="0"/>
                                    </a:rPr>
                                    <m:t>𝑏</m:t>
                                  </m:r>
                                </m:e>
                                <m:sub>
                                  <m:r>
                                    <a:rPr lang="en-US" altLang="ja-JP" sz="2400" i="1">
                                      <a:latin typeface="Cambria Math" panose="02040503050406030204" pitchFamily="18" charset="0"/>
                                      <a:ea typeface="Cambria Math" panose="02040503050406030204" pitchFamily="18" charset="0"/>
                                    </a:rPr>
                                    <m:t>0</m:t>
                                  </m:r>
                                </m:sub>
                              </m:sSub>
                              <m:r>
                                <a:rPr lang="en-US" altLang="ja-JP" sz="2400" i="1">
                                  <a:latin typeface="Cambria Math" panose="02040503050406030204" pitchFamily="18" charset="0"/>
                                  <a:ea typeface="Cambria Math" panose="02040503050406030204" pitchFamily="18" charset="0"/>
                                </a:rPr>
                                <m:t>+</m:t>
                              </m:r>
                              <m:sSub>
                                <m:sSubPr>
                                  <m:ctrlPr>
                                    <a:rPr lang="en-US" altLang="ja-JP" sz="2400" i="1">
                                      <a:latin typeface="Cambria Math" panose="02040503050406030204" pitchFamily="18" charset="0"/>
                                      <a:ea typeface="Cambria Math" panose="02040503050406030204" pitchFamily="18" charset="0"/>
                                    </a:rPr>
                                  </m:ctrlPr>
                                </m:sSubPr>
                                <m:e>
                                  <m:r>
                                    <a:rPr lang="en-US" altLang="ja-JP" sz="2400" i="1">
                                      <a:latin typeface="Cambria Math" panose="02040503050406030204" pitchFamily="18" charset="0"/>
                                      <a:ea typeface="Cambria Math" panose="02040503050406030204" pitchFamily="18" charset="0"/>
                                    </a:rPr>
                                    <m:t>𝑐</m:t>
                                  </m:r>
                                </m:e>
                                <m:sub>
                                  <m:r>
                                    <a:rPr lang="en-US" altLang="ja-JP" sz="2400" i="1">
                                      <a:latin typeface="Cambria Math" panose="02040503050406030204" pitchFamily="18" charset="0"/>
                                      <a:ea typeface="Cambria Math" panose="02040503050406030204" pitchFamily="18" charset="0"/>
                                    </a:rPr>
                                    <m:t>0</m:t>
                                  </m:r>
                                </m:sub>
                              </m:sSub>
                            </m:den>
                          </m:f>
                        </m:e>
                      </m:d>
                      <m:r>
                        <a:rPr lang="en-US" altLang="ja-JP" sz="2400" i="1">
                          <a:latin typeface="Cambria Math" panose="02040503050406030204" pitchFamily="18" charset="0"/>
                          <a:ea typeface="Cambria Math" panose="02040503050406030204" pitchFamily="18" charset="0"/>
                        </a:rPr>
                        <m:t>−</m:t>
                      </m:r>
                      <m:f>
                        <m:fPr>
                          <m:ctrlPr>
                            <a:rPr lang="en-US" altLang="ja-JP" sz="2400" i="1" smtClean="0">
                              <a:latin typeface="Cambria Math" panose="02040503050406030204" pitchFamily="18" charset="0"/>
                              <a:ea typeface="Cambria Math" panose="02040503050406030204" pitchFamily="18" charset="0"/>
                            </a:rPr>
                          </m:ctrlPr>
                        </m:fPr>
                        <m:num>
                          <m:sSub>
                            <m:sSubPr>
                              <m:ctrlPr>
                                <a:rPr lang="en-US" altLang="ja-JP" sz="2400" i="1" smtClean="0">
                                  <a:latin typeface="Cambria Math" panose="02040503050406030204" pitchFamily="18" charset="0"/>
                                  <a:ea typeface="Cambria Math" panose="02040503050406030204" pitchFamily="18" charset="0"/>
                                </a:rPr>
                              </m:ctrlPr>
                            </m:sSubPr>
                            <m:e>
                              <m:r>
                                <a:rPr lang="en-US" altLang="ja-JP" sz="2400" b="0" i="1" smtClean="0">
                                  <a:latin typeface="Cambria Math" panose="02040503050406030204" pitchFamily="18" charset="0"/>
                                  <a:ea typeface="Cambria Math" panose="02040503050406030204" pitchFamily="18" charset="0"/>
                                </a:rPr>
                                <m:t>𝑇</m:t>
                              </m:r>
                            </m:e>
                            <m:sub>
                              <m:r>
                                <m:rPr>
                                  <m:sty m:val="p"/>
                                </m:rPr>
                                <a:rPr lang="en-US" altLang="ja-JP" sz="2400" i="1" smtClean="0">
                                  <a:latin typeface="Cambria Math" panose="02040503050406030204" pitchFamily="18" charset="0"/>
                                  <a:ea typeface="Cambria Math" panose="02040503050406030204" pitchFamily="18" charset="0"/>
                                </a:rPr>
                                <m:t>t</m:t>
                              </m:r>
                            </m:sub>
                          </m:sSub>
                          <m:r>
                            <a:rPr lang="en-US" altLang="ja-JP" sz="2400" i="1">
                              <a:latin typeface="Cambria Math" panose="02040503050406030204" pitchFamily="18" charset="0"/>
                              <a:ea typeface="Cambria Math" panose="02040503050406030204" pitchFamily="18" charset="0"/>
                            </a:rPr>
                            <m:t>−</m:t>
                          </m:r>
                          <m:sSub>
                            <m:sSubPr>
                              <m:ctrlPr>
                                <a:rPr lang="en-US" altLang="ja-JP" sz="2400" i="1" smtClean="0">
                                  <a:latin typeface="Cambria Math" panose="02040503050406030204" pitchFamily="18" charset="0"/>
                                  <a:ea typeface="Cambria Math" panose="02040503050406030204" pitchFamily="18" charset="0"/>
                                </a:rPr>
                              </m:ctrlPr>
                            </m:sSubPr>
                            <m:e>
                              <m:r>
                                <a:rPr lang="en-US" altLang="ja-JP" sz="2400" b="0" i="1" smtClean="0">
                                  <a:latin typeface="Cambria Math" panose="02040503050406030204" pitchFamily="18" charset="0"/>
                                  <a:ea typeface="Cambria Math" panose="02040503050406030204" pitchFamily="18" charset="0"/>
                                </a:rPr>
                                <m:t>𝑇</m:t>
                              </m:r>
                            </m:e>
                            <m:sub>
                              <m:r>
                                <a:rPr lang="en-US" altLang="ja-JP" sz="2400" b="0" i="1" smtClean="0">
                                  <a:latin typeface="Cambria Math" panose="02040503050406030204" pitchFamily="18" charset="0"/>
                                  <a:ea typeface="Cambria Math" panose="02040503050406030204" pitchFamily="18" charset="0"/>
                                </a:rPr>
                                <m:t>0</m:t>
                              </m:r>
                            </m:sub>
                          </m:sSub>
                        </m:num>
                        <m:den>
                          <m:sSub>
                            <m:sSubPr>
                              <m:ctrlPr>
                                <a:rPr lang="en-US" altLang="ja-JP" sz="2400" i="1" smtClean="0">
                                  <a:latin typeface="Cambria Math" panose="02040503050406030204" pitchFamily="18" charset="0"/>
                                  <a:ea typeface="Cambria Math" panose="02040503050406030204" pitchFamily="18" charset="0"/>
                                </a:rPr>
                              </m:ctrlPr>
                            </m:sSubPr>
                            <m:e>
                              <m:r>
                                <a:rPr lang="en-US" altLang="ja-JP" sz="2400" b="0" i="1" smtClean="0">
                                  <a:latin typeface="Cambria Math" panose="02040503050406030204" pitchFamily="18" charset="0"/>
                                  <a:ea typeface="Cambria Math" panose="02040503050406030204" pitchFamily="18" charset="0"/>
                                </a:rPr>
                                <m:t>𝑇</m:t>
                              </m:r>
                            </m:e>
                            <m:sub>
                              <m:r>
                                <a:rPr lang="en-US" altLang="ja-JP" sz="2400" b="0" i="1" smtClean="0">
                                  <a:latin typeface="Cambria Math" panose="02040503050406030204" pitchFamily="18" charset="0"/>
                                  <a:ea typeface="Cambria Math" panose="02040503050406030204" pitchFamily="18" charset="0"/>
                                </a:rPr>
                                <m:t>0</m:t>
                              </m:r>
                            </m:sub>
                          </m:sSub>
                        </m:den>
                      </m:f>
                    </m:oMath>
                  </m:oMathPara>
                </a14:m>
                <a:endParaRPr lang="en-US" altLang="ja-JP" sz="2400" dirty="0"/>
              </a:p>
              <a:p>
                <a:pPr>
                  <a:lnSpc>
                    <a:spcPct val="150000"/>
                  </a:lnSpc>
                </a:pPr>
                <a:endParaRPr lang="en-US" altLang="ja-JP" sz="2400" dirty="0"/>
              </a:p>
              <a:p>
                <a:pPr>
                  <a:lnSpc>
                    <a:spcPct val="150000"/>
                  </a:lnSpc>
                </a:pPr>
                <a:endParaRPr lang="en-US" altLang="ja-JP" sz="2400" dirty="0"/>
              </a:p>
              <a:p>
                <a:endParaRPr lang="en-US" altLang="ja-JP" sz="2800" dirty="0"/>
              </a:p>
            </p:txBody>
          </p:sp>
        </mc:Choice>
        <mc:Fallback xmlns="">
          <p:sp>
            <p:nvSpPr>
              <p:cNvPr id="5" name="テキスト ボックス 4">
                <a:extLst>
                  <a:ext uri="{FF2B5EF4-FFF2-40B4-BE49-F238E27FC236}">
                    <a16:creationId xmlns:a16="http://schemas.microsoft.com/office/drawing/2014/main" id="{AABC174C-ECBF-4C0A-9BA8-13A46A1A4231}"/>
                  </a:ext>
                </a:extLst>
              </p:cNvPr>
              <p:cNvSpPr txBox="1">
                <a:spLocks noRot="1" noChangeAspect="1" noMove="1" noResize="1" noEditPoints="1" noAdjustHandles="1" noChangeArrowheads="1" noChangeShapeType="1" noTextEdit="1"/>
              </p:cNvSpPr>
              <p:nvPr/>
            </p:nvSpPr>
            <p:spPr>
              <a:xfrm flipH="1">
                <a:off x="419099" y="3486549"/>
                <a:ext cx="11914910" cy="3771161"/>
              </a:xfrm>
              <a:prstGeom prst="rect">
                <a:avLst/>
              </a:prstGeom>
              <a:blipFill>
                <a:blip r:embed="rId2"/>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379A26FE-268D-4C24-ABBE-AB6D6ADC4AF3}"/>
                  </a:ext>
                </a:extLst>
              </p:cNvPr>
              <p:cNvSpPr txBox="1"/>
              <p:nvPr/>
            </p:nvSpPr>
            <p:spPr>
              <a:xfrm>
                <a:off x="419099" y="2382659"/>
                <a:ext cx="10861963" cy="894732"/>
              </a:xfrm>
              <a:prstGeom prst="rect">
                <a:avLst/>
              </a:prstGeom>
              <a:noFill/>
              <a:ln>
                <a:solidFill>
                  <a:schemeClr val="tx1"/>
                </a:solidFill>
              </a:ln>
            </p:spPr>
            <p:txBody>
              <a:bodyPr wrap="square" rtlCol="0">
                <a:spAutoFit/>
              </a:bodyPr>
              <a:lstStyle/>
              <a:p>
                <a:pPr marL="0" indent="0">
                  <a:lnSpc>
                    <a:spcPct val="100000"/>
                  </a:lnSpc>
                  <a:buNone/>
                </a:pPr>
                <a:r>
                  <a:rPr kumimoji="1" lang="en-US" altLang="ja-JP" sz="1800" dirty="0">
                    <a:latin typeface="+mj-ea"/>
                    <a:ea typeface="+mj-ea"/>
                  </a:rPr>
                  <a:t> </a:t>
                </a:r>
                <a14:m>
                  <m:oMath xmlns:m="http://schemas.openxmlformats.org/officeDocument/2006/math">
                    <m:sSub>
                      <m:sSubPr>
                        <m:ctrlPr>
                          <a:rPr kumimoji="1" lang="en-US" altLang="ja-JP" sz="2400" i="1" smtClean="0">
                            <a:latin typeface="Cambria Math" panose="02040503050406030204" pitchFamily="18" charset="0"/>
                            <a:ea typeface="+mj-ea"/>
                          </a:rPr>
                        </m:ctrlPr>
                      </m:sSubPr>
                      <m:e>
                        <m:r>
                          <a:rPr kumimoji="1" lang="en-US" altLang="ja-JP" sz="2400" b="0" i="1" smtClean="0">
                            <a:latin typeface="Cambria Math" panose="02040503050406030204" pitchFamily="18" charset="0"/>
                            <a:ea typeface="+mj-ea"/>
                          </a:rPr>
                          <m:t>𝑟</m:t>
                        </m:r>
                      </m:e>
                      <m:sub>
                        <m:r>
                          <a:rPr kumimoji="1" lang="en-US" altLang="ja-JP" sz="2400" b="0" i="1" smtClean="0">
                            <a:latin typeface="Cambria Math" panose="02040503050406030204" pitchFamily="18" charset="0"/>
                            <a:ea typeface="+mj-ea"/>
                          </a:rPr>
                          <m:t>𝑝</m:t>
                        </m:r>
                      </m:sub>
                    </m:sSub>
                    <m:r>
                      <m:rPr>
                        <m:nor/>
                      </m:rPr>
                      <a:rPr lang="en-US" altLang="ja-JP" sz="2400" dirty="0">
                        <a:latin typeface="+mj-ea"/>
                        <a:ea typeface="+mj-ea"/>
                      </a:rPr>
                      <m:t>:</m:t>
                    </m:r>
                    <m:r>
                      <a:rPr lang="ja-JP" altLang="en-US" sz="2400" i="1">
                        <a:latin typeface="Cambria Math" panose="02040503050406030204" pitchFamily="18" charset="0"/>
                        <a:ea typeface="+mj-ea"/>
                      </a:rPr>
                      <m:t>ポートフォリオ</m:t>
                    </m:r>
                    <m:r>
                      <a:rPr lang="ja-JP" altLang="en-US" sz="2400" i="1" smtClean="0">
                        <a:latin typeface="Cambria Math" panose="02040503050406030204" pitchFamily="18" charset="0"/>
                        <a:ea typeface="+mj-ea"/>
                      </a:rPr>
                      <m:t>の</m:t>
                    </m:r>
                    <m:r>
                      <a:rPr lang="ja-JP" altLang="en-US" sz="2400" i="1">
                        <a:latin typeface="Cambria Math" panose="02040503050406030204" pitchFamily="18" charset="0"/>
                        <a:ea typeface="+mj-ea"/>
                      </a:rPr>
                      <m:t>リターン</m:t>
                    </m:r>
                    <m:sSub>
                      <m:sSubPr>
                        <m:ctrlPr>
                          <a:rPr kumimoji="1" lang="en-US" altLang="ja-JP" sz="2400" i="1" smtClean="0">
                            <a:latin typeface="Cambria Math" panose="02040503050406030204" pitchFamily="18" charset="0"/>
                            <a:ea typeface="+mj-ea"/>
                          </a:rPr>
                        </m:ctrlPr>
                      </m:sSubPr>
                      <m:e>
                        <m:r>
                          <a:rPr lang="ja-JP" altLang="en-US" sz="2400" i="1">
                            <a:latin typeface="Cambria Math" panose="02040503050406030204" pitchFamily="18" charset="0"/>
                            <a:ea typeface="+mj-ea"/>
                          </a:rPr>
                          <m:t>　</m:t>
                        </m:r>
                        <m:r>
                          <a:rPr kumimoji="1" lang="en-US" altLang="ja-JP" sz="2400" b="0" i="1" smtClean="0">
                            <a:latin typeface="Cambria Math" panose="02040503050406030204" pitchFamily="18" charset="0"/>
                            <a:ea typeface="+mj-ea"/>
                          </a:rPr>
                          <m:t> </m:t>
                        </m:r>
                        <m:r>
                          <a:rPr kumimoji="1" lang="en-US" altLang="ja-JP" sz="2400" b="0" i="1" smtClean="0">
                            <a:latin typeface="Cambria Math" panose="02040503050406030204" pitchFamily="18" charset="0"/>
                            <a:ea typeface="+mj-ea"/>
                          </a:rPr>
                          <m:t>𝑟</m:t>
                        </m:r>
                      </m:e>
                      <m:sub>
                        <m:r>
                          <a:rPr kumimoji="1" lang="en-US" altLang="ja-JP" sz="2400" b="0" i="1" smtClean="0">
                            <a:latin typeface="Cambria Math" panose="02040503050406030204" pitchFamily="18" charset="0"/>
                            <a:ea typeface="+mj-ea"/>
                          </a:rPr>
                          <m:t>𝑇</m:t>
                        </m:r>
                      </m:sub>
                    </m:sSub>
                    <m:r>
                      <m:rPr>
                        <m:nor/>
                      </m:rPr>
                      <a:rPr lang="en-US" altLang="ja-JP" sz="2400" dirty="0">
                        <a:latin typeface="+mj-ea"/>
                        <a:ea typeface="+mj-ea"/>
                      </a:rPr>
                      <m:t>:</m:t>
                    </m:r>
                    <m:r>
                      <m:rPr>
                        <m:nor/>
                      </m:rPr>
                      <a:rPr lang="en-US" altLang="ja-JP" sz="2400" dirty="0">
                        <a:latin typeface="+mj-ea"/>
                        <a:ea typeface="+mj-ea"/>
                      </a:rPr>
                      <m:t>TOPIX</m:t>
                    </m:r>
                    <m:r>
                      <a:rPr lang="ja-JP" altLang="en-US" sz="2400" i="1">
                        <a:latin typeface="Cambria Math" panose="02040503050406030204" pitchFamily="18" charset="0"/>
                        <a:ea typeface="+mj-ea"/>
                      </a:rPr>
                      <m:t>のリターン</m:t>
                    </m:r>
                    <m:r>
                      <a:rPr lang="ja-JP" altLang="en-US" sz="2400" i="1" smtClean="0">
                        <a:latin typeface="Cambria Math" panose="02040503050406030204" pitchFamily="18" charset="0"/>
                        <a:ea typeface="+mj-ea"/>
                      </a:rPr>
                      <m:t>　</m:t>
                    </m:r>
                    <m:r>
                      <a:rPr lang="en-US" altLang="ja-JP" sz="2400" b="0" i="1" smtClean="0">
                        <a:latin typeface="Cambria Math" panose="02040503050406030204" pitchFamily="18" charset="0"/>
                        <a:ea typeface="+mj-ea"/>
                      </a:rPr>
                      <m:t>𝑇</m:t>
                    </m:r>
                  </m:oMath>
                </a14:m>
                <a:r>
                  <a:rPr lang="en-US" altLang="ja-JP" sz="2400" dirty="0">
                    <a:latin typeface="+mj-ea"/>
                    <a:ea typeface="+mj-ea"/>
                  </a:rPr>
                  <a:t> : TOPIX</a:t>
                </a:r>
                <a:r>
                  <a:rPr lang="ja-JP" altLang="en-US" sz="2400" dirty="0">
                    <a:latin typeface="+mj-ea"/>
                    <a:ea typeface="+mj-ea"/>
                  </a:rPr>
                  <a:t>の値 　</a:t>
                </a:r>
                <a:endParaRPr lang="en-US" altLang="ja-JP" sz="2400" dirty="0">
                  <a:latin typeface="+mj-ea"/>
                  <a:ea typeface="+mj-ea"/>
                </a:endParaRPr>
              </a:p>
              <a:p>
                <a:pPr marL="0" indent="0">
                  <a:lnSpc>
                    <a:spcPct val="100000"/>
                  </a:lnSpc>
                  <a:buNone/>
                </a:pPr>
                <a14:m>
                  <m:oMath xmlns:m="http://schemas.openxmlformats.org/officeDocument/2006/math">
                    <m:r>
                      <a:rPr lang="en-US" altLang="ja-JP" sz="2400" b="0" i="0" dirty="0" smtClean="0">
                        <a:latin typeface="Cambria Math" panose="02040503050406030204" pitchFamily="18" charset="0"/>
                        <a:ea typeface="+mj-ea"/>
                      </a:rPr>
                      <m:t> </m:t>
                    </m:r>
                    <m:r>
                      <m:rPr>
                        <m:sty m:val="p"/>
                      </m:rPr>
                      <a:rPr lang="en-US" altLang="ja-JP" sz="2400" i="1" dirty="0">
                        <a:latin typeface="Cambria Math" panose="02040503050406030204" pitchFamily="18" charset="0"/>
                        <a:ea typeface="+mj-ea"/>
                      </a:rPr>
                      <m:t>A</m:t>
                    </m:r>
                    <m:r>
                      <a:rPr lang="en-US" altLang="ja-JP" sz="2400" b="0" i="1" dirty="0" smtClean="0">
                        <a:latin typeface="Cambria Math" panose="02040503050406030204" pitchFamily="18" charset="0"/>
                        <a:ea typeface="+mj-ea"/>
                      </a:rPr>
                      <m:t>,</m:t>
                    </m:r>
                    <m:r>
                      <m:rPr>
                        <m:sty m:val="p"/>
                      </m:rPr>
                      <a:rPr lang="en-US" altLang="ja-JP" sz="2400" i="1" dirty="0">
                        <a:latin typeface="Cambria Math" panose="02040503050406030204" pitchFamily="18" charset="0"/>
                        <a:ea typeface="+mj-ea"/>
                      </a:rPr>
                      <m:t>B</m:t>
                    </m:r>
                    <m:r>
                      <a:rPr lang="en-US" altLang="ja-JP" sz="2400" b="0" i="1" dirty="0" smtClean="0">
                        <a:latin typeface="Cambria Math" panose="02040503050406030204" pitchFamily="18" charset="0"/>
                        <a:ea typeface="+mj-ea"/>
                      </a:rPr>
                      <m:t>,</m:t>
                    </m:r>
                    <m:r>
                      <m:rPr>
                        <m:sty m:val="p"/>
                      </m:rPr>
                      <a:rPr lang="en-US" altLang="ja-JP" sz="2400" i="1" dirty="0">
                        <a:latin typeface="Cambria Math" panose="02040503050406030204" pitchFamily="18" charset="0"/>
                        <a:ea typeface="+mj-ea"/>
                      </a:rPr>
                      <m:t>C</m:t>
                    </m:r>
                  </m:oMath>
                </a14:m>
                <a:r>
                  <a:rPr lang="en-US" altLang="ja-JP" sz="2400" dirty="0">
                    <a:latin typeface="+mj-ea"/>
                    <a:ea typeface="+mj-ea"/>
                  </a:rPr>
                  <a:t> : A,B,C</a:t>
                </a:r>
                <a:r>
                  <a:rPr lang="ja-JP" altLang="en-US" sz="2400" dirty="0">
                    <a:latin typeface="+mj-ea"/>
                    <a:ea typeface="+mj-ea"/>
                  </a:rPr>
                  <a:t>社の株価　</a:t>
                </a:r>
                <a14:m>
                  <m:oMath xmlns:m="http://schemas.openxmlformats.org/officeDocument/2006/math">
                    <m:r>
                      <a:rPr lang="en-US" altLang="ja-JP" sz="2400" b="0" i="1" smtClean="0">
                        <a:latin typeface="Cambria Math" panose="02040503050406030204" pitchFamily="18" charset="0"/>
                        <a:ea typeface="+mj-ea"/>
                      </a:rPr>
                      <m:t>𝑎</m:t>
                    </m:r>
                    <m:r>
                      <a:rPr lang="en-US" altLang="ja-JP" sz="2400" b="0" i="1" smtClean="0">
                        <a:latin typeface="Cambria Math" panose="02040503050406030204" pitchFamily="18" charset="0"/>
                        <a:ea typeface="+mj-ea"/>
                      </a:rPr>
                      <m:t>,</m:t>
                    </m:r>
                    <m:r>
                      <a:rPr lang="en-US" altLang="ja-JP" sz="2400" b="0" i="1" smtClean="0">
                        <a:latin typeface="Cambria Math" panose="02040503050406030204" pitchFamily="18" charset="0"/>
                        <a:ea typeface="+mj-ea"/>
                      </a:rPr>
                      <m:t>𝑏</m:t>
                    </m:r>
                    <m:r>
                      <a:rPr lang="en-US" altLang="ja-JP" sz="2400" b="0" i="1" smtClean="0">
                        <a:latin typeface="Cambria Math" panose="02040503050406030204" pitchFamily="18" charset="0"/>
                        <a:ea typeface="+mj-ea"/>
                      </a:rPr>
                      <m:t>,</m:t>
                    </m:r>
                    <m:r>
                      <a:rPr lang="en-US" altLang="ja-JP" sz="2400" b="0" i="1" smtClean="0">
                        <a:latin typeface="Cambria Math" panose="02040503050406030204" pitchFamily="18" charset="0"/>
                        <a:ea typeface="+mj-ea"/>
                      </a:rPr>
                      <m:t>𝑐</m:t>
                    </m:r>
                    <m:r>
                      <m:rPr>
                        <m:nor/>
                      </m:rPr>
                      <a:rPr lang="en-US" altLang="ja-JP" sz="2400" dirty="0">
                        <a:latin typeface="+mj-ea"/>
                        <a:ea typeface="+mj-ea"/>
                      </a:rPr>
                      <m:t>:</m:t>
                    </m:r>
                  </m:oMath>
                </a14:m>
                <a:r>
                  <a:rPr lang="en-US" altLang="ja-JP" sz="2400" dirty="0">
                    <a:latin typeface="+mj-ea"/>
                    <a:ea typeface="+mj-ea"/>
                  </a:rPr>
                  <a:t>A,B,C,</a:t>
                </a:r>
                <a:r>
                  <a:rPr lang="ja-JP" altLang="en-US" sz="2400" dirty="0">
                    <a:latin typeface="+mj-ea"/>
                    <a:ea typeface="+mj-ea"/>
                  </a:rPr>
                  <a:t>社の時価総額</a:t>
                </a:r>
                <a:r>
                  <a:rPr lang="en-US" altLang="ja-JP" sz="2400" dirty="0">
                    <a:latin typeface="+mj-ea"/>
                    <a:ea typeface="+mj-ea"/>
                  </a:rPr>
                  <a:t>(</a:t>
                </a:r>
                <a:r>
                  <a:rPr lang="ja-JP" altLang="en-US" sz="2400" dirty="0">
                    <a:latin typeface="+mj-ea"/>
                    <a:ea typeface="+mj-ea"/>
                  </a:rPr>
                  <a:t>株価</a:t>
                </a:r>
                <a:r>
                  <a:rPr lang="en-US" altLang="ja-JP" sz="2400" dirty="0">
                    <a:latin typeface="+mj-ea"/>
                    <a:ea typeface="+mj-ea"/>
                  </a:rPr>
                  <a:t>×</a:t>
                </a:r>
                <a:r>
                  <a:rPr lang="ja-JP" altLang="en-US" sz="2400" dirty="0">
                    <a:latin typeface="+mj-ea"/>
                    <a:ea typeface="+mj-ea"/>
                  </a:rPr>
                  <a:t>発行済み株式数</a:t>
                </a:r>
                <a:r>
                  <a:rPr lang="en-US" altLang="ja-JP" sz="2400" dirty="0">
                    <a:latin typeface="+mj-ea"/>
                    <a:ea typeface="+mj-ea"/>
                  </a:rPr>
                  <a:t>)</a:t>
                </a:r>
                <a:endParaRPr kumimoji="1" lang="en-US" altLang="ja-JP" sz="2400" dirty="0">
                  <a:latin typeface="+mj-ea"/>
                  <a:ea typeface="+mj-ea"/>
                </a:endParaRPr>
              </a:p>
            </p:txBody>
          </p:sp>
        </mc:Choice>
        <mc:Fallback xmlns="">
          <p:sp>
            <p:nvSpPr>
              <p:cNvPr id="6" name="テキスト ボックス 5">
                <a:extLst>
                  <a:ext uri="{FF2B5EF4-FFF2-40B4-BE49-F238E27FC236}">
                    <a16:creationId xmlns:a16="http://schemas.microsoft.com/office/drawing/2014/main" id="{379A26FE-268D-4C24-ABBE-AB6D6ADC4AF3}"/>
                  </a:ext>
                </a:extLst>
              </p:cNvPr>
              <p:cNvSpPr txBox="1">
                <a:spLocks noRot="1" noChangeAspect="1" noMove="1" noResize="1" noEditPoints="1" noAdjustHandles="1" noChangeArrowheads="1" noChangeShapeType="1" noTextEdit="1"/>
              </p:cNvSpPr>
              <p:nvPr/>
            </p:nvSpPr>
            <p:spPr>
              <a:xfrm>
                <a:off x="419099" y="2382659"/>
                <a:ext cx="10861963" cy="894732"/>
              </a:xfrm>
              <a:prstGeom prst="rect">
                <a:avLst/>
              </a:prstGeom>
              <a:blipFill>
                <a:blip r:embed="rId3"/>
                <a:stretch>
                  <a:fillRect b="-14094"/>
                </a:stretch>
              </a:blipFill>
              <a:ln>
                <a:solidFill>
                  <a:schemeClr val="tx1"/>
                </a:solidFill>
              </a:ln>
            </p:spPr>
            <p:txBody>
              <a:bodyPr/>
              <a:lstStyle/>
              <a:p>
                <a:r>
                  <a:rPr lang="ja-JP" altLang="en-US">
                    <a:noFill/>
                  </a:rPr>
                  <a:t> </a:t>
                </a:r>
              </a:p>
            </p:txBody>
          </p:sp>
        </mc:Fallback>
      </mc:AlternateContent>
    </p:spTree>
    <p:extLst>
      <p:ext uri="{BB962C8B-B14F-4D97-AF65-F5344CB8AC3E}">
        <p14:creationId xmlns:p14="http://schemas.microsoft.com/office/powerpoint/2010/main" val="2463223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CA557D-7CFD-4823-A23D-91FD22A76A04}"/>
              </a:ext>
            </a:extLst>
          </p:cNvPr>
          <p:cNvSpPr>
            <a:spLocks noGrp="1"/>
          </p:cNvSpPr>
          <p:nvPr>
            <p:ph type="title"/>
          </p:nvPr>
        </p:nvSpPr>
        <p:spPr/>
        <p:txBody>
          <a:bodyPr/>
          <a:lstStyle/>
          <a:p>
            <a:r>
              <a:rPr kumimoji="1" lang="en-US" altLang="ja-JP" dirty="0"/>
              <a:t>3	</a:t>
            </a:r>
            <a:r>
              <a:rPr kumimoji="1" lang="ja-JP" altLang="en-US" dirty="0"/>
              <a:t>分析方法</a:t>
            </a:r>
          </a:p>
        </p:txBody>
      </p:sp>
      <p:sp>
        <p:nvSpPr>
          <p:cNvPr id="3" name="コンテンツ プレースホルダー 2">
            <a:extLst>
              <a:ext uri="{FF2B5EF4-FFF2-40B4-BE49-F238E27FC236}">
                <a16:creationId xmlns:a16="http://schemas.microsoft.com/office/drawing/2014/main" id="{F13CB5BE-2DBA-461A-97C1-5149451F6954}"/>
              </a:ext>
            </a:extLst>
          </p:cNvPr>
          <p:cNvSpPr>
            <a:spLocks noGrp="1"/>
          </p:cNvSpPr>
          <p:nvPr>
            <p:ph idx="1"/>
          </p:nvPr>
        </p:nvSpPr>
        <p:spPr>
          <a:xfrm>
            <a:off x="838200" y="2374466"/>
            <a:ext cx="7931727" cy="2746375"/>
          </a:xfrm>
          <a:ln>
            <a:solidFill>
              <a:schemeClr val="tx1"/>
            </a:solidFill>
          </a:ln>
        </p:spPr>
        <p:txBody>
          <a:bodyPr>
            <a:normAutofit/>
          </a:bodyPr>
          <a:lstStyle/>
          <a:p>
            <a:pPr marL="0" indent="0" algn="just">
              <a:buNone/>
            </a:pPr>
            <a:r>
              <a:rPr lang="en-US" altLang="ja-JP" sz="2400" kern="100" dirty="0">
                <a:effectLst/>
                <a:latin typeface="+mj-ea"/>
                <a:ea typeface="+mj-ea"/>
                <a:cs typeface="Times New Roman" panose="02020603050405020304" pitchFamily="18" charset="0"/>
              </a:rPr>
              <a:t>2020/2/3</a:t>
            </a:r>
            <a:r>
              <a:rPr lang="ja-JP" altLang="en-US" sz="2400" b="0" i="0" dirty="0">
                <a:solidFill>
                  <a:srgbClr val="333333"/>
                </a:solidFill>
                <a:effectLst/>
                <a:latin typeface="+mj-ea"/>
                <a:ea typeface="+mj-ea"/>
              </a:rPr>
              <a:t>「ダイヤモンド・プリンセス号」横浜港入港</a:t>
            </a:r>
            <a:endParaRPr lang="en-US" altLang="ja-JP" sz="2400" kern="100" dirty="0">
              <a:effectLst/>
              <a:latin typeface="+mj-ea"/>
              <a:ea typeface="+mj-ea"/>
              <a:cs typeface="Times New Roman" panose="02020603050405020304" pitchFamily="18" charset="0"/>
            </a:endParaRPr>
          </a:p>
          <a:p>
            <a:pPr marL="0" indent="0" algn="just">
              <a:buNone/>
            </a:pPr>
            <a:r>
              <a:rPr lang="en-US" altLang="ja-JP" sz="2400" kern="100" dirty="0">
                <a:latin typeface="+mj-ea"/>
                <a:ea typeface="+mj-ea"/>
                <a:cs typeface="Times New Roman" panose="02020603050405020304" pitchFamily="18" charset="0"/>
              </a:rPr>
              <a:t>2020/2/27 </a:t>
            </a:r>
            <a:r>
              <a:rPr lang="ja-JP" altLang="en-US" sz="2400" dirty="0">
                <a:latin typeface="+mj-ea"/>
                <a:ea typeface="+mj-ea"/>
              </a:rPr>
              <a:t>全国小中学校の一斉休校の要請</a:t>
            </a:r>
            <a:endParaRPr lang="ja-JP" altLang="ja-JP" sz="2400" kern="100" dirty="0">
              <a:effectLst/>
              <a:latin typeface="+mj-ea"/>
              <a:ea typeface="+mj-ea"/>
              <a:cs typeface="Times New Roman" panose="02020603050405020304" pitchFamily="18" charset="0"/>
            </a:endParaRPr>
          </a:p>
          <a:p>
            <a:pPr marL="0" indent="0" algn="just">
              <a:buNone/>
            </a:pPr>
            <a:r>
              <a:rPr lang="en-US" altLang="ja-JP" sz="2400" kern="100" dirty="0">
                <a:effectLst/>
                <a:latin typeface="+mj-ea"/>
                <a:ea typeface="+mj-ea"/>
                <a:cs typeface="Times New Roman" panose="02020603050405020304" pitchFamily="18" charset="0"/>
              </a:rPr>
              <a:t>2020/03/24 TOKYO2020</a:t>
            </a:r>
            <a:r>
              <a:rPr lang="ja-JP" altLang="ja-JP" sz="2400" kern="100" dirty="0">
                <a:effectLst/>
                <a:latin typeface="+mj-ea"/>
                <a:ea typeface="+mj-ea"/>
                <a:cs typeface="Times New Roman" panose="02020603050405020304" pitchFamily="18" charset="0"/>
              </a:rPr>
              <a:t>延期決定</a:t>
            </a:r>
          </a:p>
          <a:p>
            <a:pPr marL="0" indent="0" algn="just">
              <a:buNone/>
            </a:pPr>
            <a:r>
              <a:rPr lang="en-US" altLang="ja-JP" sz="2400" kern="100" dirty="0">
                <a:effectLst/>
                <a:latin typeface="+mj-ea"/>
                <a:ea typeface="+mj-ea"/>
                <a:cs typeface="Times New Roman" panose="02020603050405020304" pitchFamily="18" charset="0"/>
              </a:rPr>
              <a:t>2021/7/8 </a:t>
            </a:r>
            <a:r>
              <a:rPr lang="ja-JP" altLang="ja-JP" sz="2400" kern="100" dirty="0">
                <a:effectLst/>
                <a:latin typeface="+mj-ea"/>
                <a:ea typeface="+mj-ea"/>
                <a:cs typeface="Times New Roman" panose="02020603050405020304" pitchFamily="18" charset="0"/>
              </a:rPr>
              <a:t>無観客開催決定</a:t>
            </a:r>
          </a:p>
          <a:p>
            <a:pPr marL="0" indent="0" algn="just">
              <a:buNone/>
            </a:pPr>
            <a:r>
              <a:rPr lang="en-US" altLang="ja-JP" sz="2400" kern="100" dirty="0">
                <a:effectLst/>
                <a:latin typeface="+mj-ea"/>
                <a:ea typeface="+mj-ea"/>
                <a:cs typeface="Times New Roman" panose="02020603050405020304" pitchFamily="18" charset="0"/>
              </a:rPr>
              <a:t>2021/7/23~8/8 </a:t>
            </a:r>
            <a:r>
              <a:rPr lang="ja-JP" altLang="ja-JP" sz="2400" kern="100" dirty="0">
                <a:effectLst/>
                <a:latin typeface="+mj-ea"/>
                <a:ea typeface="+mj-ea"/>
                <a:cs typeface="Times New Roman" panose="02020603050405020304" pitchFamily="18" charset="0"/>
              </a:rPr>
              <a:t>オリンピック</a:t>
            </a:r>
          </a:p>
          <a:p>
            <a:pPr marL="0" indent="0" algn="just">
              <a:buNone/>
            </a:pPr>
            <a:r>
              <a:rPr lang="en-US" altLang="ja-JP" sz="2400" kern="100" dirty="0">
                <a:effectLst/>
                <a:latin typeface="+mj-ea"/>
                <a:ea typeface="+mj-ea"/>
                <a:cs typeface="Times New Roman" panose="02020603050405020304" pitchFamily="18" charset="0"/>
              </a:rPr>
              <a:t>2021/8/24~9/5</a:t>
            </a:r>
            <a:r>
              <a:rPr lang="ja-JP" altLang="en-US" sz="2400" kern="100" dirty="0">
                <a:latin typeface="+mj-ea"/>
                <a:ea typeface="+mj-ea"/>
                <a:cs typeface="Times New Roman" panose="02020603050405020304" pitchFamily="18" charset="0"/>
              </a:rPr>
              <a:t> パラリンピック</a:t>
            </a:r>
            <a:endParaRPr lang="ja-JP" altLang="ja-JP" sz="2400" kern="100" dirty="0">
              <a:effectLst/>
              <a:latin typeface="+mj-ea"/>
              <a:ea typeface="+mj-ea"/>
              <a:cs typeface="Times New Roman" panose="02020603050405020304" pitchFamily="18" charset="0"/>
            </a:endParaRPr>
          </a:p>
        </p:txBody>
      </p:sp>
      <p:sp>
        <p:nvSpPr>
          <p:cNvPr id="6" name="テキスト ボックス 5">
            <a:extLst>
              <a:ext uri="{FF2B5EF4-FFF2-40B4-BE49-F238E27FC236}">
                <a16:creationId xmlns:a16="http://schemas.microsoft.com/office/drawing/2014/main" id="{A6E8C581-02CE-463B-A819-66B7D8D79919}"/>
              </a:ext>
            </a:extLst>
          </p:cNvPr>
          <p:cNvSpPr txBox="1"/>
          <p:nvPr/>
        </p:nvSpPr>
        <p:spPr>
          <a:xfrm>
            <a:off x="838200" y="1815911"/>
            <a:ext cx="8513618" cy="738664"/>
          </a:xfrm>
          <a:prstGeom prst="rect">
            <a:avLst/>
          </a:prstGeom>
          <a:noFill/>
        </p:spPr>
        <p:txBody>
          <a:bodyPr wrap="square" rtlCol="0">
            <a:spAutoFit/>
          </a:bodyPr>
          <a:lstStyle/>
          <a:p>
            <a:r>
              <a:rPr lang="ja-JP" altLang="ja-JP" sz="2400" kern="100" dirty="0">
                <a:effectLst/>
                <a:latin typeface="+mj-ea"/>
                <a:ea typeface="+mj-ea"/>
                <a:cs typeface="Times New Roman" panose="02020603050405020304" pitchFamily="18" charset="0"/>
              </a:rPr>
              <a:t>以下</a:t>
            </a:r>
            <a:r>
              <a:rPr lang="ja-JP" altLang="en-US" sz="2400" kern="100" dirty="0">
                <a:effectLst/>
                <a:latin typeface="+mj-ea"/>
                <a:ea typeface="+mj-ea"/>
                <a:cs typeface="Times New Roman" panose="02020603050405020304" pitchFamily="18" charset="0"/>
              </a:rPr>
              <a:t>を基準日</a:t>
            </a:r>
            <a:r>
              <a:rPr lang="ja-JP" altLang="en-US" sz="2400" kern="100" dirty="0">
                <a:latin typeface="+mj-ea"/>
                <a:ea typeface="+mj-ea"/>
                <a:cs typeface="Times New Roman" panose="02020603050405020304" pitchFamily="18" charset="0"/>
              </a:rPr>
              <a:t>とし前後</a:t>
            </a:r>
            <a:r>
              <a:rPr lang="en-US" altLang="ja-JP" sz="2400" kern="100" dirty="0">
                <a:latin typeface="+mj-ea"/>
                <a:ea typeface="+mj-ea"/>
                <a:cs typeface="Times New Roman" panose="02020603050405020304" pitchFamily="18" charset="0"/>
              </a:rPr>
              <a:t>2</a:t>
            </a:r>
            <a:r>
              <a:rPr lang="ja-JP" altLang="en-US" sz="2400" kern="100" dirty="0">
                <a:latin typeface="+mj-ea"/>
                <a:ea typeface="+mj-ea"/>
                <a:cs typeface="Times New Roman" panose="02020603050405020304" pitchFamily="18" charset="0"/>
              </a:rPr>
              <a:t>週間</a:t>
            </a:r>
            <a:r>
              <a:rPr lang="en-US" altLang="ja-JP" sz="2400" kern="100" dirty="0">
                <a:latin typeface="+mj-ea"/>
                <a:ea typeface="+mj-ea"/>
                <a:cs typeface="Times New Roman" panose="02020603050405020304" pitchFamily="18" charset="0"/>
              </a:rPr>
              <a:t>(10</a:t>
            </a:r>
            <a:r>
              <a:rPr lang="ja-JP" altLang="en-US" sz="2400" kern="100" dirty="0">
                <a:latin typeface="+mj-ea"/>
                <a:ea typeface="+mj-ea"/>
                <a:cs typeface="Times New Roman" panose="02020603050405020304" pitchFamily="18" charset="0"/>
              </a:rPr>
              <a:t>日間</a:t>
            </a:r>
            <a:r>
              <a:rPr lang="en-US" altLang="ja-JP" sz="2400" kern="100" dirty="0">
                <a:latin typeface="+mj-ea"/>
                <a:ea typeface="+mj-ea"/>
                <a:cs typeface="Times New Roman" panose="02020603050405020304" pitchFamily="18" charset="0"/>
              </a:rPr>
              <a:t>)</a:t>
            </a:r>
            <a:r>
              <a:rPr lang="ja-JP" altLang="en-US" sz="2400" kern="100" dirty="0">
                <a:latin typeface="+mj-ea"/>
                <a:ea typeface="+mj-ea"/>
                <a:cs typeface="Times New Roman" panose="02020603050405020304" pitchFamily="18" charset="0"/>
              </a:rPr>
              <a:t>を分析期間とする</a:t>
            </a:r>
            <a:endParaRPr lang="ja-JP" altLang="ja-JP" sz="2400" kern="100" dirty="0">
              <a:effectLst/>
              <a:latin typeface="+mj-ea"/>
              <a:ea typeface="+mj-ea"/>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116589601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Sheets">
    <a:dk1>
      <a:srgbClr val="000000"/>
    </a:dk1>
    <a:lt1>
      <a:srgbClr val="FFFFFF"/>
    </a:lt1>
    <a:dk2>
      <a:srgbClr val="000000"/>
    </a:dk2>
    <a:lt2>
      <a:srgbClr val="FFFFFF"/>
    </a:lt2>
    <a:accent1>
      <a:srgbClr val="4285F4"/>
    </a:accent1>
    <a:accent2>
      <a:srgbClr val="EA4335"/>
    </a:accent2>
    <a:accent3>
      <a:srgbClr val="FBBC04"/>
    </a:accent3>
    <a:accent4>
      <a:srgbClr val="34A853"/>
    </a:accent4>
    <a:accent5>
      <a:srgbClr val="FF6D01"/>
    </a:accent5>
    <a:accent6>
      <a:srgbClr val="46BDC6"/>
    </a:accent6>
    <a:hlink>
      <a:srgbClr val="1155CC"/>
    </a:hlink>
    <a:folHlink>
      <a:srgbClr val="1155CC"/>
    </a:folHlink>
  </a:clrScheme>
  <a:fontScheme name="Sheets">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Sheets">
    <a:dk1>
      <a:srgbClr val="000000"/>
    </a:dk1>
    <a:lt1>
      <a:srgbClr val="FFFFFF"/>
    </a:lt1>
    <a:dk2>
      <a:srgbClr val="000000"/>
    </a:dk2>
    <a:lt2>
      <a:srgbClr val="FFFFFF"/>
    </a:lt2>
    <a:accent1>
      <a:srgbClr val="4285F4"/>
    </a:accent1>
    <a:accent2>
      <a:srgbClr val="EA4335"/>
    </a:accent2>
    <a:accent3>
      <a:srgbClr val="FBBC04"/>
    </a:accent3>
    <a:accent4>
      <a:srgbClr val="34A853"/>
    </a:accent4>
    <a:accent5>
      <a:srgbClr val="FF6D01"/>
    </a:accent5>
    <a:accent6>
      <a:srgbClr val="46BDC6"/>
    </a:accent6>
    <a:hlink>
      <a:srgbClr val="1155CC"/>
    </a:hlink>
    <a:folHlink>
      <a:srgbClr val="1155CC"/>
    </a:folHlink>
  </a:clrScheme>
  <a:fontScheme name="Sheets">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Sheets">
    <a:dk1>
      <a:srgbClr val="000000"/>
    </a:dk1>
    <a:lt1>
      <a:srgbClr val="FFFFFF"/>
    </a:lt1>
    <a:dk2>
      <a:srgbClr val="000000"/>
    </a:dk2>
    <a:lt2>
      <a:srgbClr val="FFFFFF"/>
    </a:lt2>
    <a:accent1>
      <a:srgbClr val="4285F4"/>
    </a:accent1>
    <a:accent2>
      <a:srgbClr val="EA4335"/>
    </a:accent2>
    <a:accent3>
      <a:srgbClr val="FBBC04"/>
    </a:accent3>
    <a:accent4>
      <a:srgbClr val="34A853"/>
    </a:accent4>
    <a:accent5>
      <a:srgbClr val="FF6D01"/>
    </a:accent5>
    <a:accent6>
      <a:srgbClr val="46BDC6"/>
    </a:accent6>
    <a:hlink>
      <a:srgbClr val="1155CC"/>
    </a:hlink>
    <a:folHlink>
      <a:srgbClr val="1155CC"/>
    </a:folHlink>
  </a:clrScheme>
  <a:fontScheme name="Sheets">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Sheets">
    <a:dk1>
      <a:srgbClr val="000000"/>
    </a:dk1>
    <a:lt1>
      <a:srgbClr val="FFFFFF"/>
    </a:lt1>
    <a:dk2>
      <a:srgbClr val="000000"/>
    </a:dk2>
    <a:lt2>
      <a:srgbClr val="FFFFFF"/>
    </a:lt2>
    <a:accent1>
      <a:srgbClr val="4285F4"/>
    </a:accent1>
    <a:accent2>
      <a:srgbClr val="EA4335"/>
    </a:accent2>
    <a:accent3>
      <a:srgbClr val="FBBC04"/>
    </a:accent3>
    <a:accent4>
      <a:srgbClr val="34A853"/>
    </a:accent4>
    <a:accent5>
      <a:srgbClr val="FF6D01"/>
    </a:accent5>
    <a:accent6>
      <a:srgbClr val="46BDC6"/>
    </a:accent6>
    <a:hlink>
      <a:srgbClr val="1155CC"/>
    </a:hlink>
    <a:folHlink>
      <a:srgbClr val="1155CC"/>
    </a:folHlink>
  </a:clrScheme>
  <a:fontScheme name="Sheets">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Sheets">
    <a:dk1>
      <a:srgbClr val="000000"/>
    </a:dk1>
    <a:lt1>
      <a:srgbClr val="FFFFFF"/>
    </a:lt1>
    <a:dk2>
      <a:srgbClr val="000000"/>
    </a:dk2>
    <a:lt2>
      <a:srgbClr val="FFFFFF"/>
    </a:lt2>
    <a:accent1>
      <a:srgbClr val="4285F4"/>
    </a:accent1>
    <a:accent2>
      <a:srgbClr val="EA4335"/>
    </a:accent2>
    <a:accent3>
      <a:srgbClr val="FBBC04"/>
    </a:accent3>
    <a:accent4>
      <a:srgbClr val="34A853"/>
    </a:accent4>
    <a:accent5>
      <a:srgbClr val="FF6D01"/>
    </a:accent5>
    <a:accent6>
      <a:srgbClr val="46BDC6"/>
    </a:accent6>
    <a:hlink>
      <a:srgbClr val="1155CC"/>
    </a:hlink>
    <a:folHlink>
      <a:srgbClr val="1155CC"/>
    </a:folHlink>
  </a:clrScheme>
  <a:fontScheme name="Sheets">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Sheets">
    <a:dk1>
      <a:srgbClr val="000000"/>
    </a:dk1>
    <a:lt1>
      <a:srgbClr val="FFFFFF"/>
    </a:lt1>
    <a:dk2>
      <a:srgbClr val="000000"/>
    </a:dk2>
    <a:lt2>
      <a:srgbClr val="FFFFFF"/>
    </a:lt2>
    <a:accent1>
      <a:srgbClr val="4285F4"/>
    </a:accent1>
    <a:accent2>
      <a:srgbClr val="EA4335"/>
    </a:accent2>
    <a:accent3>
      <a:srgbClr val="FBBC04"/>
    </a:accent3>
    <a:accent4>
      <a:srgbClr val="34A853"/>
    </a:accent4>
    <a:accent5>
      <a:srgbClr val="FF6D01"/>
    </a:accent5>
    <a:accent6>
      <a:srgbClr val="46BDC6"/>
    </a:accent6>
    <a:hlink>
      <a:srgbClr val="1155CC"/>
    </a:hlink>
    <a:folHlink>
      <a:srgbClr val="1155CC"/>
    </a:folHlink>
  </a:clrScheme>
  <a:fontScheme name="Sheets">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25356</TotalTime>
  <Words>1684</Words>
  <Application>Microsoft Office PowerPoint</Application>
  <PresentationFormat>ワイド画面</PresentationFormat>
  <Paragraphs>158</Paragraphs>
  <Slides>20</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20</vt:i4>
      </vt:variant>
    </vt:vector>
  </HeadingPairs>
  <TitlesOfParts>
    <vt:vector size="25" baseType="lpstr">
      <vt:lpstr>游ゴシック</vt:lpstr>
      <vt:lpstr>游ゴシック Light</vt:lpstr>
      <vt:lpstr>Arial</vt:lpstr>
      <vt:lpstr>Cambria Math</vt:lpstr>
      <vt:lpstr>Office テーマ</vt:lpstr>
      <vt:lpstr>新型コロナウイルスがTOKYO2020スポンサー企業の株価に与えた影響</vt:lpstr>
      <vt:lpstr>目次</vt:lpstr>
      <vt:lpstr>PowerPoint プレゼンテーション</vt:lpstr>
      <vt:lpstr>2 オリンピックのスポンサーシップ</vt:lpstr>
      <vt:lpstr>2 オリンピックのスポンサーシップ</vt:lpstr>
      <vt:lpstr>PowerPoint プレゼンテーション</vt:lpstr>
      <vt:lpstr>3 分析方法</vt:lpstr>
      <vt:lpstr>3 分析方法</vt:lpstr>
      <vt:lpstr>3 分析方法</vt:lpstr>
      <vt:lpstr>5 結果と考察 　2020/2/3 　「ダイヤモンド・プリンセス号」横浜港入港</vt:lpstr>
      <vt:lpstr>5 結果と考察 　2020/2/27  　全国小中学校、高校の一斉休校の要請</vt:lpstr>
      <vt:lpstr>5 結果と考察 　2020/03/24  　TOKYO2020延期決定</vt:lpstr>
      <vt:lpstr>5 結果と考察 　2021/7/8  　無観客開催決定</vt:lpstr>
      <vt:lpstr>5 結果と考察 　2021/7/23 (26) 　オリンピック開会 </vt:lpstr>
      <vt:lpstr>5 結果と考察 　2021/8/24  　パラリンピック開会</vt:lpstr>
      <vt:lpstr>全体を通じての考察</vt:lpstr>
      <vt:lpstr>各企業の株価上昇率</vt:lpstr>
      <vt:lpstr>PowerPoint プレゼンテーション</vt:lpstr>
      <vt:lpstr>PowerPoint プレゼンテーション</vt:lpstr>
      <vt:lpstr>参考文献・資料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遠藤 百合奈</dc:creator>
  <cp:lastModifiedBy>遠藤 百合奈</cp:lastModifiedBy>
  <cp:revision>44</cp:revision>
  <dcterms:created xsi:type="dcterms:W3CDTF">2021-10-05T12:26:46Z</dcterms:created>
  <dcterms:modified xsi:type="dcterms:W3CDTF">2022-01-21T04:01:42Z</dcterms:modified>
</cp:coreProperties>
</file>