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43"/>
  </p:notesMasterIdLst>
  <p:sldIdLst>
    <p:sldId id="256" r:id="rId2"/>
    <p:sldId id="303" r:id="rId3"/>
    <p:sldId id="299" r:id="rId4"/>
    <p:sldId id="259" r:id="rId5"/>
    <p:sldId id="258" r:id="rId6"/>
    <p:sldId id="257" r:id="rId7"/>
    <p:sldId id="263" r:id="rId8"/>
    <p:sldId id="264" r:id="rId9"/>
    <p:sldId id="278" r:id="rId10"/>
    <p:sldId id="260" r:id="rId11"/>
    <p:sldId id="265" r:id="rId12"/>
    <p:sldId id="266" r:id="rId13"/>
    <p:sldId id="268" r:id="rId14"/>
    <p:sldId id="282" r:id="rId15"/>
    <p:sldId id="283" r:id="rId16"/>
    <p:sldId id="291" r:id="rId17"/>
    <p:sldId id="269" r:id="rId18"/>
    <p:sldId id="285" r:id="rId19"/>
    <p:sldId id="284" r:id="rId20"/>
    <p:sldId id="286" r:id="rId21"/>
    <p:sldId id="287" r:id="rId22"/>
    <p:sldId id="288" r:id="rId23"/>
    <p:sldId id="289" r:id="rId24"/>
    <p:sldId id="290" r:id="rId25"/>
    <p:sldId id="270" r:id="rId26"/>
    <p:sldId id="271" r:id="rId27"/>
    <p:sldId id="292" r:id="rId28"/>
    <p:sldId id="293" r:id="rId29"/>
    <p:sldId id="294" r:id="rId30"/>
    <p:sldId id="279" r:id="rId31"/>
    <p:sldId id="280" r:id="rId32"/>
    <p:sldId id="281" r:id="rId33"/>
    <p:sldId id="295" r:id="rId34"/>
    <p:sldId id="296" r:id="rId35"/>
    <p:sldId id="297" r:id="rId36"/>
    <p:sldId id="298" r:id="rId37"/>
    <p:sldId id="302" r:id="rId38"/>
    <p:sldId id="277" r:id="rId39"/>
    <p:sldId id="276" r:id="rId40"/>
    <p:sldId id="300" r:id="rId41"/>
    <p:sldId id="301" r:id="rId4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B755D78-DD05-4ED1-BB42-80AD1794224E}">
          <p14:sldIdLst>
            <p14:sldId id="256"/>
            <p14:sldId id="303"/>
            <p14:sldId id="299"/>
            <p14:sldId id="259"/>
            <p14:sldId id="258"/>
            <p14:sldId id="257"/>
            <p14:sldId id="263"/>
            <p14:sldId id="264"/>
            <p14:sldId id="278"/>
            <p14:sldId id="260"/>
            <p14:sldId id="265"/>
            <p14:sldId id="266"/>
            <p14:sldId id="268"/>
            <p14:sldId id="282"/>
            <p14:sldId id="283"/>
            <p14:sldId id="291"/>
            <p14:sldId id="269"/>
            <p14:sldId id="285"/>
            <p14:sldId id="284"/>
            <p14:sldId id="286"/>
            <p14:sldId id="287"/>
            <p14:sldId id="288"/>
            <p14:sldId id="289"/>
            <p14:sldId id="290"/>
            <p14:sldId id="270"/>
            <p14:sldId id="271"/>
            <p14:sldId id="292"/>
            <p14:sldId id="293"/>
            <p14:sldId id="294"/>
            <p14:sldId id="279"/>
            <p14:sldId id="280"/>
            <p14:sldId id="281"/>
            <p14:sldId id="295"/>
            <p14:sldId id="296"/>
            <p14:sldId id="297"/>
            <p14:sldId id="298"/>
            <p14:sldId id="302"/>
            <p14:sldId id="277"/>
            <p14:sldId id="276"/>
            <p14:sldId id="300"/>
            <p14:sldId id="30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ei.inagaki\Documents\&#21330;&#35542;\S&amp;P500,Bitcoin%20&#22238;&#24112;&#20998;&#26512;%20&#26368;&#36969;&#12509;&#12540;&#12488;&#12501;&#12457;&#12522;&#12458;.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9206630532861303"/>
          <c:y val="2.0926751426679512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ja-JP"/>
        </a:p>
      </c:txPr>
    </c:title>
    <c:autoTitleDeleted val="0"/>
    <c:plotArea>
      <c:layout/>
      <c:scatterChart>
        <c:scatterStyle val="lineMarker"/>
        <c:varyColors val="0"/>
        <c:ser>
          <c:idx val="0"/>
          <c:order val="0"/>
          <c:tx>
            <c:strRef>
              <c:f>Sheet2!$B$1</c:f>
              <c:strCache>
                <c:ptCount val="1"/>
                <c:pt idx="0">
                  <c:v>Bitcoin超過収益</c:v>
                </c:pt>
              </c:strCache>
            </c:strRef>
          </c:tx>
          <c:spPr>
            <a:ln w="25400" cap="flat" cmpd="sng" algn="ctr">
              <a:noFill/>
              <a:prstDash val="sysDot"/>
              <a:round/>
            </a:ln>
            <a:effectLst/>
          </c:spPr>
          <c:marker>
            <c:symbol val="circle"/>
            <c:size val="5"/>
            <c:spPr>
              <a:gradFill rotWithShape="1">
                <a:gsLst>
                  <a:gs pos="0">
                    <a:schemeClr val="accent1">
                      <a:tint val="60000"/>
                      <a:lumMod val="104000"/>
                    </a:schemeClr>
                  </a:gs>
                  <a:gs pos="100000">
                    <a:schemeClr val="accent1">
                      <a:tint val="84000"/>
                    </a:schemeClr>
                  </a:gs>
                </a:gsLst>
                <a:lin ang="5400000" scaled="0"/>
              </a:gradFill>
              <a:ln w="9525" cap="flat" cmpd="sng" algn="ctr">
                <a:solidFill>
                  <a:schemeClr val="accent1">
                    <a:shade val="95000"/>
                  </a:schemeClr>
                </a:solidFill>
                <a:round/>
              </a:ln>
              <a:effectLst/>
            </c:spPr>
          </c:marker>
          <c:trendline>
            <c:spPr>
              <a:ln w="9525" cap="rnd">
                <a:solidFill>
                  <a:schemeClr val="accent1"/>
                </a:solidFill>
              </a:ln>
              <a:effectLst/>
            </c:spPr>
            <c:trendlineType val="linear"/>
            <c:dispRSqr val="1"/>
            <c:dispEq val="1"/>
            <c:trendlineLbl>
              <c:layout>
                <c:manualLayout>
                  <c:x val="-4.5622089367662821E-2"/>
                  <c:y val="-0.46002413756008204"/>
                </c:manualLayout>
              </c:layout>
              <c:numFmt formatCode="General" sourceLinked="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ja-JP"/>
                </a:p>
              </c:txPr>
            </c:trendlineLbl>
          </c:trendline>
          <c:xVal>
            <c:numRef>
              <c:f>Sheet2!$A$2:$A$86</c:f>
              <c:numCache>
                <c:formatCode>General</c:formatCode>
                <c:ptCount val="85"/>
                <c:pt idx="0">
                  <c:v>4.0408852492419101E-2</c:v>
                </c:pt>
                <c:pt idx="1">
                  <c:v>4.3045142944293222E-2</c:v>
                </c:pt>
                <c:pt idx="2">
                  <c:v>1.7044445890932378E-2</c:v>
                </c:pt>
                <c:pt idx="3">
                  <c:v>2.9952374585792335E-2</c:v>
                </c:pt>
                <c:pt idx="4">
                  <c:v>4.4503518315199997E-2</c:v>
                </c:pt>
                <c:pt idx="5">
                  <c:v>2.5620898994349692E-2</c:v>
                </c:pt>
                <c:pt idx="6">
                  <c:v>-3.5871643276410882E-2</c:v>
                </c:pt>
                <c:pt idx="7">
                  <c:v>2.8709378485332889E-2</c:v>
                </c:pt>
                <c:pt idx="8">
                  <c:v>1.3514739638960592E-2</c:v>
                </c:pt>
                <c:pt idx="9">
                  <c:v>-5.5849945868547531E-2</c:v>
                </c:pt>
                <c:pt idx="10">
                  <c:v>3.9219103964773468E-2</c:v>
                </c:pt>
                <c:pt idx="11">
                  <c:v>-8.8696989084571284E-2</c:v>
                </c:pt>
                <c:pt idx="12">
                  <c:v>3.8483068365766804E-3</c:v>
                </c:pt>
                <c:pt idx="13">
                  <c:v>1.2563352761648001E-2</c:v>
                </c:pt>
                <c:pt idx="14">
                  <c:v>2.6674268257957202E-2</c:v>
                </c:pt>
                <c:pt idx="15">
                  <c:v>-3.3960990090397027E-2</c:v>
                </c:pt>
                <c:pt idx="16">
                  <c:v>5.8345346409791062E-2</c:v>
                </c:pt>
                <c:pt idx="17">
                  <c:v>4.0200629653795228E-2</c:v>
                </c:pt>
                <c:pt idx="18">
                  <c:v>4.2490493644249054E-2</c:v>
                </c:pt>
                <c:pt idx="19">
                  <c:v>-2.3987129855917076E-2</c:v>
                </c:pt>
                <c:pt idx="20">
                  <c:v>-3.001542485392894E-2</c:v>
                </c:pt>
                <c:pt idx="21">
                  <c:v>8.6016635624926608E-3</c:v>
                </c:pt>
                <c:pt idx="22">
                  <c:v>9.6875178927162044E-3</c:v>
                </c:pt>
                <c:pt idx="23">
                  <c:v>3.4240209731666617E-2</c:v>
                </c:pt>
                <c:pt idx="24">
                  <c:v>4.1206238818873059E-2</c:v>
                </c:pt>
                <c:pt idx="25">
                  <c:v>-1.863732454269337E-2</c:v>
                </c:pt>
                <c:pt idx="26">
                  <c:v>-6.3465201386887257E-2</c:v>
                </c:pt>
                <c:pt idx="27">
                  <c:v>4.3457273146792555E-2</c:v>
                </c:pt>
                <c:pt idx="28">
                  <c:v>4.0197486280982152E-2</c:v>
                </c:pt>
                <c:pt idx="29">
                  <c:v>3.0859244276516838E-2</c:v>
                </c:pt>
                <c:pt idx="30">
                  <c:v>2.583221408999516E-2</c:v>
                </c:pt>
                <c:pt idx="31">
                  <c:v>-5.7180632072699467E-3</c:v>
                </c:pt>
                <c:pt idx="32">
                  <c:v>6.6156065928591481E-2</c:v>
                </c:pt>
                <c:pt idx="33">
                  <c:v>-1.9870557320876399E-2</c:v>
                </c:pt>
                <c:pt idx="34">
                  <c:v>3.3528929966098686E-2</c:v>
                </c:pt>
                <c:pt idx="35">
                  <c:v>-1.3148347938366575E-2</c:v>
                </c:pt>
                <c:pt idx="36">
                  <c:v>1.5826031463016487E-2</c:v>
                </c:pt>
                <c:pt idx="37">
                  <c:v>2.5279916380477035E-3</c:v>
                </c:pt>
                <c:pt idx="38">
                  <c:v>5.6778614604258926E-2</c:v>
                </c:pt>
                <c:pt idx="39">
                  <c:v>-1.2924414352025111E-2</c:v>
                </c:pt>
                <c:pt idx="40">
                  <c:v>4.0278924540035621E-2</c:v>
                </c:pt>
                <c:pt idx="41">
                  <c:v>-5.4688506951419968E-3</c:v>
                </c:pt>
                <c:pt idx="42">
                  <c:v>8.2878447390646252E-4</c:v>
                </c:pt>
                <c:pt idx="43">
                  <c:v>7.0429963438959449E-4</c:v>
                </c:pt>
                <c:pt idx="44">
                  <c:v>1.4929044313289546E-2</c:v>
                </c:pt>
                <c:pt idx="45">
                  <c:v>3.4063787409981179E-2</c:v>
                </c:pt>
                <c:pt idx="46">
                  <c:v>1.8790499903746708E-2</c:v>
                </c:pt>
                <c:pt idx="47">
                  <c:v>-9.4762338503138633E-3</c:v>
                </c:pt>
                <c:pt idx="48">
                  <c:v>1.4679619748039413E-2</c:v>
                </c:pt>
                <c:pt idx="49">
                  <c:v>-6.3466236669118797E-2</c:v>
                </c:pt>
                <c:pt idx="50">
                  <c:v>9.0517245435629778E-2</c:v>
                </c:pt>
                <c:pt idx="51">
                  <c:v>-2.4962847881990373E-2</c:v>
                </c:pt>
                <c:pt idx="52">
                  <c:v>1.3267757593011698E-3</c:v>
                </c:pt>
                <c:pt idx="53">
                  <c:v>5.092750834902629E-2</c:v>
                </c:pt>
                <c:pt idx="54">
                  <c:v>-2.1306070265454512E-2</c:v>
                </c:pt>
                <c:pt idx="55">
                  <c:v>2.5362550579949447E-2</c:v>
                </c:pt>
                <c:pt idx="56">
                  <c:v>7.5135279535024288E-3</c:v>
                </c:pt>
                <c:pt idx="57">
                  <c:v>-1.8287582732960224E-2</c:v>
                </c:pt>
                <c:pt idx="58">
                  <c:v>1.0709509722994729E-2</c:v>
                </c:pt>
                <c:pt idx="59">
                  <c:v>-7.864258286824256E-3</c:v>
                </c:pt>
                <c:pt idx="60">
                  <c:v>-5.5898939910998251E-2</c:v>
                </c:pt>
                <c:pt idx="61">
                  <c:v>2.279485617814599E-2</c:v>
                </c:pt>
                <c:pt idx="62">
                  <c:v>-6.8522177783359069E-4</c:v>
                </c:pt>
                <c:pt idx="63">
                  <c:v>7.9386477235293407E-3</c:v>
                </c:pt>
                <c:pt idx="64">
                  <c:v>-8.5082727653829432E-2</c:v>
                </c:pt>
                <c:pt idx="65">
                  <c:v>-1.0844170730075112E-2</c:v>
                </c:pt>
                <c:pt idx="66">
                  <c:v>7.5377554948109479E-2</c:v>
                </c:pt>
                <c:pt idx="67">
                  <c:v>2.9758129896368481E-2</c:v>
                </c:pt>
                <c:pt idx="68">
                  <c:v>-1.882402558505122E-2</c:v>
                </c:pt>
                <c:pt idx="69">
                  <c:v>9.7082240532884202E-3</c:v>
                </c:pt>
                <c:pt idx="70">
                  <c:v>4.0000465804671856E-2</c:v>
                </c:pt>
                <c:pt idx="71">
                  <c:v>1.0516541547759922E-2</c:v>
                </c:pt>
                <c:pt idx="72">
                  <c:v>-2.1757374457728941E-2</c:v>
                </c:pt>
                <c:pt idx="73">
                  <c:v>-9.212561826393649E-3</c:v>
                </c:pt>
                <c:pt idx="74">
                  <c:v>1.8993657205614502E-2</c:v>
                </c:pt>
                <c:pt idx="75">
                  <c:v>3.2088942216550398E-2</c:v>
                </c:pt>
                <c:pt idx="76">
                  <c:v>3.5909805691874269E-4</c:v>
                </c:pt>
                <c:pt idx="77">
                  <c:v>2.7104377198325279E-2</c:v>
                </c:pt>
                <c:pt idx="78">
                  <c:v>8.1920089850669002E-3</c:v>
                </c:pt>
                <c:pt idx="79">
                  <c:v>-3.1500636075266132E-2</c:v>
                </c:pt>
                <c:pt idx="80">
                  <c:v>2.4067464214357404E-2</c:v>
                </c:pt>
                <c:pt idx="81">
                  <c:v>3.8681095168048608E-3</c:v>
                </c:pt>
                <c:pt idx="82">
                  <c:v>1.7314911488953647E-3</c:v>
                </c:pt>
                <c:pt idx="83">
                  <c:v>-7.2609426891236568E-3</c:v>
                </c:pt>
                <c:pt idx="84">
                  <c:v>4.689096261378381E-3</c:v>
                </c:pt>
              </c:numCache>
            </c:numRef>
          </c:xVal>
          <c:yVal>
            <c:numRef>
              <c:f>Sheet2!$B$2:$B$86</c:f>
              <c:numCache>
                <c:formatCode>General</c:formatCode>
                <c:ptCount val="85"/>
                <c:pt idx="0">
                  <c:v>-1.17E-3</c:v>
                </c:pt>
                <c:pt idx="1">
                  <c:v>0.50943562376599072</c:v>
                </c:pt>
                <c:pt idx="2">
                  <c:v>0.99213177301028344</c:v>
                </c:pt>
                <c:pt idx="3">
                  <c:v>-0.11864303565638351</c:v>
                </c:pt>
                <c:pt idx="4">
                  <c:v>0.50943562376599072</c:v>
                </c:pt>
                <c:pt idx="5">
                  <c:v>0.96417089604358708</c:v>
                </c:pt>
                <c:pt idx="6">
                  <c:v>-0.18856223150293974</c:v>
                </c:pt>
                <c:pt idx="7">
                  <c:v>0.12885173148000625</c:v>
                </c:pt>
                <c:pt idx="8">
                  <c:v>2.1140844901237084</c:v>
                </c:pt>
                <c:pt idx="9">
                  <c:v>0.8655173592492621</c:v>
                </c:pt>
                <c:pt idx="10">
                  <c:v>-0.34458854609826861</c:v>
                </c:pt>
                <c:pt idx="11">
                  <c:v>-0.21400346951507304</c:v>
                </c:pt>
                <c:pt idx="12">
                  <c:v>-0.83450477717758742</c:v>
                </c:pt>
                <c:pt idx="13">
                  <c:v>-0.19327348982676815</c:v>
                </c:pt>
                <c:pt idx="14">
                  <c:v>-0.53802296332416288</c:v>
                </c:pt>
                <c:pt idx="15">
                  <c:v>0.31733254222807167</c:v>
                </c:pt>
                <c:pt idx="16">
                  <c:v>0.69447846112689782</c:v>
                </c:pt>
                <c:pt idx="17">
                  <c:v>-0.3932317289181802</c:v>
                </c:pt>
                <c:pt idx="18">
                  <c:v>0.20702369616335475</c:v>
                </c:pt>
                <c:pt idx="19">
                  <c:v>-7.6645906977921979E-2</c:v>
                </c:pt>
                <c:pt idx="20">
                  <c:v>1.7364652911816707E-2</c:v>
                </c:pt>
                <c:pt idx="21">
                  <c:v>0.25587219278994344</c:v>
                </c:pt>
                <c:pt idx="22">
                  <c:v>0.16487443847757333</c:v>
                </c:pt>
                <c:pt idx="23">
                  <c:v>0.54562093705306647</c:v>
                </c:pt>
                <c:pt idx="24">
                  <c:v>-0.12773610613376662</c:v>
                </c:pt>
                <c:pt idx="25">
                  <c:v>1.3472183157394894E-2</c:v>
                </c:pt>
                <c:pt idx="26">
                  <c:v>-5.6869851154810767E-2</c:v>
                </c:pt>
                <c:pt idx="27">
                  <c:v>0.19405601444095757</c:v>
                </c:pt>
                <c:pt idx="28">
                  <c:v>4.6157113972653256E-2</c:v>
                </c:pt>
                <c:pt idx="29">
                  <c:v>0.6419168211709958</c:v>
                </c:pt>
                <c:pt idx="30">
                  <c:v>0.54881947776861661</c:v>
                </c:pt>
                <c:pt idx="31">
                  <c:v>0.56202086467322665</c:v>
                </c:pt>
                <c:pt idx="32">
                  <c:v>0.32651234290921821</c:v>
                </c:pt>
                <c:pt idx="33">
                  <c:v>-0.13331622724862555</c:v>
                </c:pt>
                <c:pt idx="34">
                  <c:v>-7.1246448433860216E-2</c:v>
                </c:pt>
                <c:pt idx="35">
                  <c:v>4.5678812727675391E-2</c:v>
                </c:pt>
                <c:pt idx="36">
                  <c:v>0.25995880614467159</c:v>
                </c:pt>
                <c:pt idx="37">
                  <c:v>8.8139288980772251E-2</c:v>
                </c:pt>
                <c:pt idx="38">
                  <c:v>1.0817400721995429</c:v>
                </c:pt>
                <c:pt idx="39">
                  <c:v>0.78614317636263542</c:v>
                </c:pt>
                <c:pt idx="40">
                  <c:v>-2.6561491117930349E-2</c:v>
                </c:pt>
                <c:pt idx="41">
                  <c:v>-0.28698216792749515</c:v>
                </c:pt>
                <c:pt idx="42">
                  <c:v>-4.7136321222725534E-2</c:v>
                </c:pt>
                <c:pt idx="43">
                  <c:v>-0.1867243595182588</c:v>
                </c:pt>
                <c:pt idx="44">
                  <c:v>-0.15759453062462966</c:v>
                </c:pt>
                <c:pt idx="45">
                  <c:v>0.29584209857229982</c:v>
                </c:pt>
                <c:pt idx="46">
                  <c:v>3.5849564698548914E-2</c:v>
                </c:pt>
                <c:pt idx="47">
                  <c:v>-0.22106154070397865</c:v>
                </c:pt>
                <c:pt idx="48">
                  <c:v>-5.2283012851093907E-2</c:v>
                </c:pt>
                <c:pt idx="49">
                  <c:v>-0.18496854007040797</c:v>
                </c:pt>
                <c:pt idx="50">
                  <c:v>1.6248230876411418E-2</c:v>
                </c:pt>
                <c:pt idx="51">
                  <c:v>-0.14374759397631121</c:v>
                </c:pt>
                <c:pt idx="52">
                  <c:v>-0.49473861879129166</c:v>
                </c:pt>
                <c:pt idx="53">
                  <c:v>0.11354596707029006</c:v>
                </c:pt>
                <c:pt idx="54">
                  <c:v>0.18671808957573796</c:v>
                </c:pt>
                <c:pt idx="55">
                  <c:v>-0.24046510383652658</c:v>
                </c:pt>
                <c:pt idx="56">
                  <c:v>5.9542739181759147E-2</c:v>
                </c:pt>
                <c:pt idx="57">
                  <c:v>-8.0000000000000007E-5</c:v>
                </c:pt>
                <c:pt idx="58">
                  <c:v>0.17872293110246465</c:v>
                </c:pt>
                <c:pt idx="59">
                  <c:v>-6.9411094824790617E-2</c:v>
                </c:pt>
                <c:pt idx="60">
                  <c:v>-0.14163771725088606</c:v>
                </c:pt>
                <c:pt idx="61">
                  <c:v>0.10270674706498892</c:v>
                </c:pt>
                <c:pt idx="62">
                  <c:v>0.28014492503407423</c:v>
                </c:pt>
                <c:pt idx="63">
                  <c:v>0.32008900228734372</c:v>
                </c:pt>
                <c:pt idx="64">
                  <c:v>-0.26234058206829608</c:v>
                </c:pt>
                <c:pt idx="65">
                  <c:v>6.3152842527454525E-2</c:v>
                </c:pt>
                <c:pt idx="66">
                  <c:v>7.8259406741708629E-2</c:v>
                </c:pt>
                <c:pt idx="67">
                  <c:v>3.2664932060012905E-2</c:v>
                </c:pt>
                <c:pt idx="68">
                  <c:v>5.5871832909679148E-2</c:v>
                </c:pt>
                <c:pt idx="69">
                  <c:v>0.42152879589978753</c:v>
                </c:pt>
                <c:pt idx="70">
                  <c:v>-4.8842751542697654E-2</c:v>
                </c:pt>
                <c:pt idx="71">
                  <c:v>-0.161434598026853</c:v>
                </c:pt>
                <c:pt idx="72">
                  <c:v>6.2883530023090065E-2</c:v>
                </c:pt>
                <c:pt idx="73">
                  <c:v>5.0802547309206851E-2</c:v>
                </c:pt>
                <c:pt idx="74">
                  <c:v>0.10611367750833738</c:v>
                </c:pt>
                <c:pt idx="75">
                  <c:v>8.0790462412454522E-2</c:v>
                </c:pt>
                <c:pt idx="76">
                  <c:v>5.8057848948442473E-2</c:v>
                </c:pt>
                <c:pt idx="77">
                  <c:v>0.19492390149589187</c:v>
                </c:pt>
                <c:pt idx="78">
                  <c:v>0.21469554631152846</c:v>
                </c:pt>
                <c:pt idx="79">
                  <c:v>-7.4136311086436715E-2</c:v>
                </c:pt>
                <c:pt idx="80">
                  <c:v>0.35786798659920394</c:v>
                </c:pt>
                <c:pt idx="81">
                  <c:v>0.36122264721889302</c:v>
                </c:pt>
                <c:pt idx="82">
                  <c:v>-0.10494931221525208</c:v>
                </c:pt>
                <c:pt idx="83">
                  <c:v>0.62351951056244581</c:v>
                </c:pt>
                <c:pt idx="84">
                  <c:v>-0.14101273476106652</c:v>
                </c:pt>
              </c:numCache>
            </c:numRef>
          </c:yVal>
          <c:smooth val="0"/>
        </c:ser>
        <c:dLbls>
          <c:showLegendKey val="0"/>
          <c:showVal val="0"/>
          <c:showCatName val="0"/>
          <c:showSerName val="0"/>
          <c:showPercent val="0"/>
          <c:showBubbleSize val="0"/>
        </c:dLbls>
        <c:axId val="349767208"/>
        <c:axId val="210435344"/>
      </c:scatterChart>
      <c:valAx>
        <c:axId val="349767208"/>
        <c:scaling>
          <c:orientation val="minMax"/>
        </c:scaling>
        <c:delete val="0"/>
        <c:axPos val="b"/>
        <c:majorGridlines>
          <c:spPr>
            <a:ln w="9525" cap="flat" cmpd="sng" algn="ctr">
              <a:solidFill>
                <a:schemeClr val="dk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r>
                  <a:rPr lang="en-US"/>
                  <a:t>S&amp;P500</a:t>
                </a:r>
                <a:r>
                  <a:rPr lang="ja-JP"/>
                  <a:t>超過収益率</a:t>
                </a:r>
              </a:p>
            </c:rich>
          </c:tx>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rnd">
            <a:solidFill>
              <a:schemeClr val="dk1">
                <a:lumMod val="25000"/>
                <a:lumOff val="75000"/>
              </a:schemeClr>
            </a:solidFill>
            <a:round/>
          </a:ln>
          <a:effectLst/>
        </c:spPr>
        <c:txPr>
          <a:bodyPr rot="-60000000" spcFirstLastPara="1" vertOverflow="ellipsis" vert="horz" wrap="square" anchor="ctr" anchorCtr="1"/>
          <a:lstStyle/>
          <a:p>
            <a:pPr>
              <a:defRPr sz="1197" b="0" i="0" u="none" strike="noStrike" kern="1200" spc="0" baseline="0">
                <a:solidFill>
                  <a:schemeClr val="dk1">
                    <a:lumMod val="65000"/>
                    <a:lumOff val="35000"/>
                  </a:schemeClr>
                </a:solidFill>
                <a:latin typeface="+mn-lt"/>
                <a:ea typeface="+mn-ea"/>
                <a:cs typeface="+mn-cs"/>
              </a:defRPr>
            </a:pPr>
            <a:endParaRPr lang="ja-JP"/>
          </a:p>
        </c:txPr>
        <c:crossAx val="210435344"/>
        <c:crosses val="autoZero"/>
        <c:crossBetween val="midCat"/>
      </c:valAx>
      <c:valAx>
        <c:axId val="210435344"/>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r>
                  <a:rPr lang="en-US"/>
                  <a:t>Bitcoin</a:t>
                </a:r>
                <a:r>
                  <a:rPr lang="ja-JP"/>
                  <a:t>超過収益率</a:t>
                </a:r>
              </a:p>
            </c:rich>
          </c:tx>
          <c:layout/>
          <c:overlay val="0"/>
          <c:spPr>
            <a:noFill/>
            <a:ln>
              <a:noFill/>
            </a:ln>
            <a:effectLst/>
          </c:spPr>
          <c:txPr>
            <a:bodyPr rot="-54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rnd">
            <a:solidFill>
              <a:schemeClr val="dk1">
                <a:lumMod val="25000"/>
                <a:lumOff val="75000"/>
              </a:schemeClr>
            </a:solidFill>
            <a:round/>
          </a:ln>
          <a:effectLst/>
        </c:spPr>
        <c:txPr>
          <a:bodyPr rot="-60000000" spcFirstLastPara="1" vertOverflow="ellipsis" vert="horz" wrap="square" anchor="ctr" anchorCtr="1"/>
          <a:lstStyle/>
          <a:p>
            <a:pPr>
              <a:defRPr sz="1197" b="0" i="0" u="none" strike="noStrike" kern="1200" spc="0" baseline="0">
                <a:solidFill>
                  <a:schemeClr val="dk1">
                    <a:lumMod val="65000"/>
                    <a:lumOff val="35000"/>
                  </a:schemeClr>
                </a:solidFill>
                <a:latin typeface="+mn-lt"/>
                <a:ea typeface="+mn-ea"/>
                <a:cs typeface="+mn-cs"/>
              </a:defRPr>
            </a:pPr>
            <a:endParaRPr lang="ja-JP"/>
          </a:p>
        </c:txPr>
        <c:crossAx val="349767208"/>
        <c:crosses val="autoZero"/>
        <c:crossBetween val="midCat"/>
      </c:valAx>
      <c:spPr>
        <a:gradFill>
          <a:gsLst>
            <a:gs pos="100000">
              <a:schemeClr val="lt1">
                <a:lumMod val="95000"/>
              </a:schemeClr>
            </a:gs>
            <a:gs pos="0">
              <a:schemeClr val="lt1">
                <a:alpha val="0"/>
              </a:schemeClr>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6">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1197" kern="120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effectRef idx="1"/>
    <cs:fontRef idx="minor">
      <a:schemeClr val="dk1"/>
    </cs:fontRef>
    <cs:spPr>
      <a:ln w="9525" cap="flat" cmpd="sng" algn="ctr">
        <a:solidFill>
          <a:schemeClr val="phClr">
            <a:alpha val="70000"/>
          </a:schemeClr>
        </a:solidFill>
        <a:prstDash val="sysDot"/>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rnd">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rnd">
        <a:solidFill>
          <a:schemeClr val="dk1">
            <a:lumMod val="65000"/>
            <a:lumOff val="35000"/>
          </a:schemeClr>
        </a:solidFill>
        <a:round/>
      </a:ln>
    </cs:spPr>
  </cs:downBar>
  <cs:dropLine>
    <cs:lnRef idx="0"/>
    <cs:fillRef idx="0"/>
    <cs:effectRef idx="0"/>
    <cs:fontRef idx="minor">
      <a:schemeClr val="dk1"/>
    </cs:fontRef>
    <cs:spPr>
      <a:ln w="9525" cap="rnd">
        <a:solidFill>
          <a:schemeClr val="dk1">
            <a:lumMod val="35000"/>
            <a:lumOff val="65000"/>
          </a:schemeClr>
        </a:solidFill>
        <a:round/>
      </a:ln>
    </cs:spPr>
  </cs:dropLine>
  <cs:errorBar>
    <cs:lnRef idx="0"/>
    <cs:fillRef idx="0"/>
    <cs:effectRef idx="0"/>
    <cs:fontRef idx="minor">
      <a:schemeClr val="dk1"/>
    </cs:fontRef>
    <cs:spPr>
      <a:ln w="9525" cap="rnd">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rnd">
        <a:solidFill>
          <a:schemeClr val="dk1">
            <a:lumMod val="35000"/>
            <a:lumOff val="65000"/>
          </a:schemeClr>
        </a:solidFill>
        <a:round/>
      </a:ln>
    </cs:spPr>
  </cs:hiLoLine>
  <cs:leaderLine>
    <cs:lnRef idx="0"/>
    <cs:fillRef idx="0"/>
    <cs:effectRef idx="0"/>
    <cs:fontRef idx="minor">
      <a:schemeClr val="dk1"/>
    </cs:fontRef>
    <cs:spPr>
      <a:ln w="9525" cap="rnd">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spc="0" baseline="0"/>
  </cs:legend>
  <cs:plotArea>
    <cs:lnRef idx="0"/>
    <cs:fillRef idx="0"/>
    <cs:effectRef idx="0"/>
    <cs:fontRef idx="minor">
      <a:schemeClr val="dk1"/>
    </cs:fontRef>
    <cs:spPr>
      <a:gradFill>
        <a:gsLst>
          <a:gs pos="100000">
            <a:schemeClr val="lt1">
              <a:lumMod val="95000"/>
            </a:schemeClr>
          </a:gs>
          <a:gs pos="0">
            <a:schemeClr val="lt1">
              <a:alpha val="0"/>
            </a:schemeClr>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rnd">
        <a:solidFill>
          <a:schemeClr val="dk1">
            <a:lumMod val="20000"/>
            <a:lumOff val="80000"/>
          </a:schemeClr>
        </a:solidFill>
        <a:round/>
      </a:ln>
    </cs:spPr>
    <cs:defRPr sz="1197" kern="1200"/>
  </cs:seriesAxis>
  <cs:seriesLine>
    <cs:lnRef idx="0"/>
    <cs:fillRef idx="0"/>
    <cs:effectRef idx="0"/>
    <cs:fontRef idx="minor">
      <a:schemeClr val="dk1"/>
    </cs:fontRef>
    <cs:spPr>
      <a:ln w="9525" cap="rnd">
        <a:solidFill>
          <a:schemeClr val="dk1">
            <a:lumMod val="35000"/>
            <a:lumOff val="65000"/>
          </a:schemeClr>
        </a:solidFill>
        <a:round/>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cs:spPr>
  </cs:upBar>
  <cs:valueAxis>
    <cs:lnRef idx="0"/>
    <cs:fillRef idx="0"/>
    <cs:effectRef idx="0"/>
    <cs:fontRef idx="minor">
      <a:schemeClr val="dk1">
        <a:lumMod val="65000"/>
        <a:lumOff val="35000"/>
      </a:schemeClr>
    </cs:fontRef>
    <cs:spPr>
      <a:ln w="9525" cap="rnd">
        <a:solidFill>
          <a:schemeClr val="dk1">
            <a:lumMod val="25000"/>
            <a:lumOff val="75000"/>
          </a:schemeClr>
        </a:solidFill>
        <a:round/>
      </a:ln>
    </cs:spPr>
    <cs:defRPr sz="1197" kern="1200" spc="0" baseline="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157B8C-7612-4E5A-BEF1-BA68D4FBB18D}" type="doc">
      <dgm:prSet loTypeId="urn:microsoft.com/office/officeart/2005/8/layout/venn2" loCatId="relationship" qsTypeId="urn:microsoft.com/office/officeart/2005/8/quickstyle/simple2" qsCatId="simple" csTypeId="urn:microsoft.com/office/officeart/2005/8/colors/accent0_2" csCatId="mainScheme" phldr="1"/>
      <dgm:spPr/>
      <dgm:t>
        <a:bodyPr/>
        <a:lstStyle/>
        <a:p>
          <a:endParaRPr kumimoji="1" lang="ja-JP" altLang="en-US"/>
        </a:p>
      </dgm:t>
    </dgm:pt>
    <dgm:pt modelId="{D4917014-CA4E-4ACD-95A6-FEA6DE2CFA6A}">
      <dgm:prSet phldrT="[テキスト]"/>
      <dgm:spPr/>
      <dgm:t>
        <a:bodyPr/>
        <a:lstStyle/>
        <a:p>
          <a:r>
            <a:rPr kumimoji="1" lang="ja-JP" altLang="en-US" dirty="0" smtClean="0"/>
            <a:t>仮想通貨</a:t>
          </a:r>
          <a:endParaRPr kumimoji="1" lang="ja-JP" altLang="en-US" dirty="0"/>
        </a:p>
      </dgm:t>
    </dgm:pt>
    <dgm:pt modelId="{2D60DAE5-B781-4BFE-89C5-C00E5DC0C9B8}" type="parTrans" cxnId="{E17D8AAF-C2E1-4BDB-8436-2A970280B27F}">
      <dgm:prSet/>
      <dgm:spPr/>
      <dgm:t>
        <a:bodyPr/>
        <a:lstStyle/>
        <a:p>
          <a:endParaRPr kumimoji="1" lang="ja-JP" altLang="en-US"/>
        </a:p>
      </dgm:t>
    </dgm:pt>
    <dgm:pt modelId="{78961C95-EE98-423F-9583-00A66DD23ACE}" type="sibTrans" cxnId="{E17D8AAF-C2E1-4BDB-8436-2A970280B27F}">
      <dgm:prSet/>
      <dgm:spPr/>
      <dgm:t>
        <a:bodyPr/>
        <a:lstStyle/>
        <a:p>
          <a:endParaRPr kumimoji="1" lang="ja-JP" altLang="en-US"/>
        </a:p>
      </dgm:t>
    </dgm:pt>
    <dgm:pt modelId="{251574A0-4EA9-4231-B362-CAE6F9FA9C20}">
      <dgm:prSet phldrT="[テキスト]"/>
      <dgm:spPr/>
      <dgm:t>
        <a:bodyPr/>
        <a:lstStyle/>
        <a:p>
          <a:endParaRPr kumimoji="1" lang="ja-JP" altLang="en-US" dirty="0">
            <a:solidFill>
              <a:schemeClr val="accent1"/>
            </a:solidFill>
          </a:endParaRPr>
        </a:p>
      </dgm:t>
    </dgm:pt>
    <dgm:pt modelId="{8CC3F51A-0E9E-427B-8711-D1B3318214F0}" type="parTrans" cxnId="{D990FE5E-7A29-43B4-AB53-153A94021F4B}">
      <dgm:prSet/>
      <dgm:spPr/>
      <dgm:t>
        <a:bodyPr/>
        <a:lstStyle/>
        <a:p>
          <a:endParaRPr kumimoji="1" lang="ja-JP" altLang="en-US"/>
        </a:p>
      </dgm:t>
    </dgm:pt>
    <dgm:pt modelId="{27F4BC6F-FFB5-4886-B48F-9B0E86F05AD9}" type="sibTrans" cxnId="{D990FE5E-7A29-43B4-AB53-153A94021F4B}">
      <dgm:prSet/>
      <dgm:spPr/>
      <dgm:t>
        <a:bodyPr/>
        <a:lstStyle/>
        <a:p>
          <a:endParaRPr kumimoji="1" lang="ja-JP" altLang="en-US"/>
        </a:p>
      </dgm:t>
    </dgm:pt>
    <dgm:pt modelId="{EDC03CBA-A2B3-46B8-8F38-222D98A2CD0E}" type="pres">
      <dgm:prSet presAssocID="{4B157B8C-7612-4E5A-BEF1-BA68D4FBB18D}" presName="Name0" presStyleCnt="0">
        <dgm:presLayoutVars>
          <dgm:chMax val="7"/>
          <dgm:resizeHandles val="exact"/>
        </dgm:presLayoutVars>
      </dgm:prSet>
      <dgm:spPr/>
      <dgm:t>
        <a:bodyPr/>
        <a:lstStyle/>
        <a:p>
          <a:endParaRPr kumimoji="1" lang="ja-JP" altLang="en-US"/>
        </a:p>
      </dgm:t>
    </dgm:pt>
    <dgm:pt modelId="{92F5FFDB-C6FA-4EB8-BFE6-5826AAC60CAB}" type="pres">
      <dgm:prSet presAssocID="{4B157B8C-7612-4E5A-BEF1-BA68D4FBB18D}" presName="comp1" presStyleCnt="0"/>
      <dgm:spPr/>
    </dgm:pt>
    <dgm:pt modelId="{A84E3FFD-B7AB-44A2-8D2C-902FEEC19FE7}" type="pres">
      <dgm:prSet presAssocID="{4B157B8C-7612-4E5A-BEF1-BA68D4FBB18D}" presName="circle1" presStyleLbl="node1" presStyleIdx="0" presStyleCnt="2"/>
      <dgm:spPr/>
      <dgm:t>
        <a:bodyPr/>
        <a:lstStyle/>
        <a:p>
          <a:endParaRPr kumimoji="1" lang="ja-JP" altLang="en-US"/>
        </a:p>
      </dgm:t>
    </dgm:pt>
    <dgm:pt modelId="{CB4FDCDD-F9F0-4286-B59B-8C2584E7B48B}" type="pres">
      <dgm:prSet presAssocID="{4B157B8C-7612-4E5A-BEF1-BA68D4FBB18D}" presName="c1text" presStyleLbl="node1" presStyleIdx="0" presStyleCnt="2">
        <dgm:presLayoutVars>
          <dgm:bulletEnabled val="1"/>
        </dgm:presLayoutVars>
      </dgm:prSet>
      <dgm:spPr/>
      <dgm:t>
        <a:bodyPr/>
        <a:lstStyle/>
        <a:p>
          <a:endParaRPr kumimoji="1" lang="ja-JP" altLang="en-US"/>
        </a:p>
      </dgm:t>
    </dgm:pt>
    <dgm:pt modelId="{49F1139E-9843-4FB5-AF40-EC4A33BC2E50}" type="pres">
      <dgm:prSet presAssocID="{4B157B8C-7612-4E5A-BEF1-BA68D4FBB18D}" presName="comp2" presStyleCnt="0"/>
      <dgm:spPr/>
    </dgm:pt>
    <dgm:pt modelId="{F2681952-9D60-4E2F-913A-2598750556CC}" type="pres">
      <dgm:prSet presAssocID="{4B157B8C-7612-4E5A-BEF1-BA68D4FBB18D}" presName="circle2" presStyleLbl="node1" presStyleIdx="1" presStyleCnt="2"/>
      <dgm:spPr/>
      <dgm:t>
        <a:bodyPr/>
        <a:lstStyle/>
        <a:p>
          <a:endParaRPr kumimoji="1" lang="ja-JP" altLang="en-US"/>
        </a:p>
      </dgm:t>
    </dgm:pt>
    <dgm:pt modelId="{D140508F-7DDB-4504-954C-E505D9A9AC1B}" type="pres">
      <dgm:prSet presAssocID="{4B157B8C-7612-4E5A-BEF1-BA68D4FBB18D}" presName="c2text" presStyleLbl="node1" presStyleIdx="1" presStyleCnt="2">
        <dgm:presLayoutVars>
          <dgm:bulletEnabled val="1"/>
        </dgm:presLayoutVars>
      </dgm:prSet>
      <dgm:spPr/>
      <dgm:t>
        <a:bodyPr/>
        <a:lstStyle/>
        <a:p>
          <a:endParaRPr kumimoji="1" lang="ja-JP" altLang="en-US"/>
        </a:p>
      </dgm:t>
    </dgm:pt>
  </dgm:ptLst>
  <dgm:cxnLst>
    <dgm:cxn modelId="{91D7A67C-3800-42CA-A0E6-5D2A21EEA611}" type="presOf" srcId="{251574A0-4EA9-4231-B362-CAE6F9FA9C20}" destId="{D140508F-7DDB-4504-954C-E505D9A9AC1B}" srcOrd="1" destOrd="0" presId="urn:microsoft.com/office/officeart/2005/8/layout/venn2"/>
    <dgm:cxn modelId="{E17D8AAF-C2E1-4BDB-8436-2A970280B27F}" srcId="{4B157B8C-7612-4E5A-BEF1-BA68D4FBB18D}" destId="{D4917014-CA4E-4ACD-95A6-FEA6DE2CFA6A}" srcOrd="0" destOrd="0" parTransId="{2D60DAE5-B781-4BFE-89C5-C00E5DC0C9B8}" sibTransId="{78961C95-EE98-423F-9583-00A66DD23ACE}"/>
    <dgm:cxn modelId="{D990FE5E-7A29-43B4-AB53-153A94021F4B}" srcId="{4B157B8C-7612-4E5A-BEF1-BA68D4FBB18D}" destId="{251574A0-4EA9-4231-B362-CAE6F9FA9C20}" srcOrd="1" destOrd="0" parTransId="{8CC3F51A-0E9E-427B-8711-D1B3318214F0}" sibTransId="{27F4BC6F-FFB5-4886-B48F-9B0E86F05AD9}"/>
    <dgm:cxn modelId="{3C0B8E22-68EF-4FEC-B900-7698163399FE}" type="presOf" srcId="{251574A0-4EA9-4231-B362-CAE6F9FA9C20}" destId="{F2681952-9D60-4E2F-913A-2598750556CC}" srcOrd="0" destOrd="0" presId="urn:microsoft.com/office/officeart/2005/8/layout/venn2"/>
    <dgm:cxn modelId="{311378CF-9024-469C-90CA-C13973F49FD0}" type="presOf" srcId="{D4917014-CA4E-4ACD-95A6-FEA6DE2CFA6A}" destId="{CB4FDCDD-F9F0-4286-B59B-8C2584E7B48B}" srcOrd="1" destOrd="0" presId="urn:microsoft.com/office/officeart/2005/8/layout/venn2"/>
    <dgm:cxn modelId="{0F542AEC-D690-4983-9CAC-1D089189D07B}" type="presOf" srcId="{D4917014-CA4E-4ACD-95A6-FEA6DE2CFA6A}" destId="{A84E3FFD-B7AB-44A2-8D2C-902FEEC19FE7}" srcOrd="0" destOrd="0" presId="urn:microsoft.com/office/officeart/2005/8/layout/venn2"/>
    <dgm:cxn modelId="{930724FD-BD8F-41CF-8799-7CB5B078C80C}" type="presOf" srcId="{4B157B8C-7612-4E5A-BEF1-BA68D4FBB18D}" destId="{EDC03CBA-A2B3-46B8-8F38-222D98A2CD0E}" srcOrd="0" destOrd="0" presId="urn:microsoft.com/office/officeart/2005/8/layout/venn2"/>
    <dgm:cxn modelId="{B321AC7B-F739-4B75-8B28-C46931D379DA}" type="presParOf" srcId="{EDC03CBA-A2B3-46B8-8F38-222D98A2CD0E}" destId="{92F5FFDB-C6FA-4EB8-BFE6-5826AAC60CAB}" srcOrd="0" destOrd="0" presId="urn:microsoft.com/office/officeart/2005/8/layout/venn2"/>
    <dgm:cxn modelId="{60D715DF-AB58-467C-AC7C-91DDE8BCE076}" type="presParOf" srcId="{92F5FFDB-C6FA-4EB8-BFE6-5826AAC60CAB}" destId="{A84E3FFD-B7AB-44A2-8D2C-902FEEC19FE7}" srcOrd="0" destOrd="0" presId="urn:microsoft.com/office/officeart/2005/8/layout/venn2"/>
    <dgm:cxn modelId="{6C5C7F12-9684-42AA-8DBF-1DEE8FB99BD4}" type="presParOf" srcId="{92F5FFDB-C6FA-4EB8-BFE6-5826AAC60CAB}" destId="{CB4FDCDD-F9F0-4286-B59B-8C2584E7B48B}" srcOrd="1" destOrd="0" presId="urn:microsoft.com/office/officeart/2005/8/layout/venn2"/>
    <dgm:cxn modelId="{F091EA7F-F6CE-45FD-BCDB-0705692FB342}" type="presParOf" srcId="{EDC03CBA-A2B3-46B8-8F38-222D98A2CD0E}" destId="{49F1139E-9843-4FB5-AF40-EC4A33BC2E50}" srcOrd="1" destOrd="0" presId="urn:microsoft.com/office/officeart/2005/8/layout/venn2"/>
    <dgm:cxn modelId="{B0BEFDAC-B0FD-4256-A4FB-4948481D8C64}" type="presParOf" srcId="{49F1139E-9843-4FB5-AF40-EC4A33BC2E50}" destId="{F2681952-9D60-4E2F-913A-2598750556CC}" srcOrd="0" destOrd="0" presId="urn:microsoft.com/office/officeart/2005/8/layout/venn2"/>
    <dgm:cxn modelId="{E2243A41-F30C-4A9E-9AFF-D4CD5733AE0A}" type="presParOf" srcId="{49F1139E-9843-4FB5-AF40-EC4A33BC2E50}" destId="{D140508F-7DDB-4504-954C-E505D9A9AC1B}"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73EF5C-362A-4F35-91E3-AFA2A02136F4}" type="doc">
      <dgm:prSet loTypeId="urn:microsoft.com/office/officeart/2008/layout/HorizontalMultiLevelHierarchy" loCatId="hierarchy" qsTypeId="urn:microsoft.com/office/officeart/2005/8/quickstyle/3d5" qsCatId="3D" csTypeId="urn:microsoft.com/office/officeart/2005/8/colors/accent1_2" csCatId="accent1" phldr="1"/>
      <dgm:spPr/>
      <dgm:t>
        <a:bodyPr/>
        <a:lstStyle/>
        <a:p>
          <a:endParaRPr kumimoji="1" lang="ja-JP" altLang="en-US"/>
        </a:p>
      </dgm:t>
    </dgm:pt>
    <dgm:pt modelId="{ACC8864F-BB07-42A6-BF81-CE43578C82D2}">
      <dgm:prSet phldrT="[テキスト]"/>
      <dgm:spPr/>
      <dgm:t>
        <a:bodyPr/>
        <a:lstStyle/>
        <a:p>
          <a:r>
            <a:rPr kumimoji="1" lang="ja-JP" altLang="en-US" dirty="0" smtClean="0"/>
            <a:t>ブロック</a:t>
          </a:r>
          <a:endParaRPr kumimoji="1" lang="ja-JP" altLang="en-US" dirty="0"/>
        </a:p>
      </dgm:t>
    </dgm:pt>
    <dgm:pt modelId="{B662952C-E44C-481B-90B6-913711BDFE0D}" type="parTrans" cxnId="{45F340E2-7739-4887-9FA0-1786C369BFBF}">
      <dgm:prSet/>
      <dgm:spPr/>
      <dgm:t>
        <a:bodyPr/>
        <a:lstStyle/>
        <a:p>
          <a:endParaRPr kumimoji="1" lang="ja-JP" altLang="en-US"/>
        </a:p>
      </dgm:t>
    </dgm:pt>
    <dgm:pt modelId="{9F57B175-8988-48F6-ACC3-B52EFE980B4C}" type="sibTrans" cxnId="{45F340E2-7739-4887-9FA0-1786C369BFBF}">
      <dgm:prSet/>
      <dgm:spPr/>
      <dgm:t>
        <a:bodyPr/>
        <a:lstStyle/>
        <a:p>
          <a:endParaRPr kumimoji="1" lang="ja-JP" altLang="en-US"/>
        </a:p>
      </dgm:t>
    </dgm:pt>
    <dgm:pt modelId="{284D0425-7B51-432A-B870-6822E8A2B4CB}">
      <dgm:prSet phldrT="[テキスト]" custT="1"/>
      <dgm:spPr/>
      <dgm:t>
        <a:bodyPr/>
        <a:lstStyle/>
        <a:p>
          <a:r>
            <a:rPr kumimoji="1" lang="ja-JP" altLang="en-US" sz="1800" dirty="0" smtClean="0">
              <a:latin typeface="+mn-ea"/>
              <a:ea typeface="+mn-ea"/>
            </a:rPr>
            <a:t>トランザクション</a:t>
          </a:r>
          <a:r>
            <a:rPr kumimoji="1" lang="en-US" altLang="ja-JP" sz="1800" dirty="0" smtClean="0">
              <a:latin typeface="+mn-ea"/>
              <a:ea typeface="+mn-ea"/>
            </a:rPr>
            <a:t>1</a:t>
          </a:r>
          <a:r>
            <a:rPr kumimoji="1" lang="ja-JP" altLang="en-US" sz="1800" dirty="0" smtClean="0">
              <a:latin typeface="+mn-ea"/>
              <a:ea typeface="+mn-ea"/>
            </a:rPr>
            <a:t>（</a:t>
          </a:r>
          <a:r>
            <a:rPr kumimoji="1" lang="en-US" altLang="ja-JP" sz="1800" dirty="0" smtClean="0">
              <a:latin typeface="+mn-ea"/>
              <a:ea typeface="+mn-ea"/>
            </a:rPr>
            <a:t>A</a:t>
          </a:r>
          <a:r>
            <a:rPr kumimoji="1" lang="ja-JP" altLang="en-US" sz="1800" dirty="0" smtClean="0">
              <a:latin typeface="+mn-ea"/>
              <a:ea typeface="+mn-ea"/>
            </a:rPr>
            <a:t>さん→</a:t>
          </a:r>
          <a:r>
            <a:rPr kumimoji="1" lang="en-US" altLang="ja-JP" sz="1800" dirty="0" smtClean="0">
              <a:latin typeface="+mn-ea"/>
              <a:ea typeface="+mn-ea"/>
            </a:rPr>
            <a:t>B</a:t>
          </a:r>
          <a:r>
            <a:rPr kumimoji="1" lang="ja-JP" altLang="en-US" sz="1800" dirty="0" smtClean="0">
              <a:latin typeface="+mn-ea"/>
              <a:ea typeface="+mn-ea"/>
            </a:rPr>
            <a:t>さん）</a:t>
          </a:r>
          <a:endParaRPr kumimoji="1" lang="ja-JP" altLang="en-US" sz="1800" dirty="0">
            <a:latin typeface="+mn-ea"/>
            <a:ea typeface="+mn-ea"/>
          </a:endParaRPr>
        </a:p>
      </dgm:t>
    </dgm:pt>
    <dgm:pt modelId="{90D557E3-A4E3-4B3B-A2AC-EB267C506806}" type="parTrans" cxnId="{0C21EAD2-50F3-4753-912A-6A130E888080}">
      <dgm:prSet/>
      <dgm:spPr/>
      <dgm:t>
        <a:bodyPr/>
        <a:lstStyle/>
        <a:p>
          <a:endParaRPr kumimoji="1" lang="ja-JP" altLang="en-US"/>
        </a:p>
      </dgm:t>
    </dgm:pt>
    <dgm:pt modelId="{159127C4-9BCC-42BB-926B-005335CB8AE9}" type="sibTrans" cxnId="{0C21EAD2-50F3-4753-912A-6A130E888080}">
      <dgm:prSet/>
      <dgm:spPr/>
      <dgm:t>
        <a:bodyPr/>
        <a:lstStyle/>
        <a:p>
          <a:endParaRPr kumimoji="1" lang="ja-JP" altLang="en-US"/>
        </a:p>
      </dgm:t>
    </dgm:pt>
    <dgm:pt modelId="{C3CB8593-662A-4820-A71B-BF66AD79D7BD}">
      <dgm:prSet phldrT="[テキスト]" custT="1"/>
      <dgm:spPr/>
      <dgm:t>
        <a:bodyPr/>
        <a:lstStyle/>
        <a:p>
          <a:r>
            <a:rPr kumimoji="1" lang="ja-JP" altLang="en-US" sz="1800" dirty="0" smtClean="0">
              <a:latin typeface="+mn-ea"/>
              <a:ea typeface="+mn-ea"/>
            </a:rPr>
            <a:t>トランザクション</a:t>
          </a:r>
          <a:r>
            <a:rPr kumimoji="1" lang="en-US" altLang="ja-JP" sz="1800" dirty="0" smtClean="0">
              <a:latin typeface="+mn-ea"/>
              <a:ea typeface="+mn-ea"/>
            </a:rPr>
            <a:t>2</a:t>
          </a:r>
          <a:r>
            <a:rPr kumimoji="1" lang="ja-JP" altLang="en-US" sz="1800" dirty="0" smtClean="0">
              <a:latin typeface="+mn-ea"/>
              <a:ea typeface="+mn-ea"/>
            </a:rPr>
            <a:t>（</a:t>
          </a:r>
          <a:r>
            <a:rPr kumimoji="1" lang="en-US" altLang="ja-JP" sz="1800" dirty="0" smtClean="0">
              <a:latin typeface="+mn-ea"/>
              <a:ea typeface="+mn-ea"/>
            </a:rPr>
            <a:t>C</a:t>
          </a:r>
          <a:r>
            <a:rPr kumimoji="1" lang="ja-JP" altLang="en-US" sz="1800" dirty="0" smtClean="0">
              <a:latin typeface="+mn-ea"/>
              <a:ea typeface="+mn-ea"/>
            </a:rPr>
            <a:t>さん→</a:t>
          </a:r>
          <a:r>
            <a:rPr kumimoji="1" lang="en-US" altLang="ja-JP" sz="1800" dirty="0" smtClean="0">
              <a:latin typeface="+mn-ea"/>
              <a:ea typeface="+mn-ea"/>
            </a:rPr>
            <a:t>D</a:t>
          </a:r>
          <a:r>
            <a:rPr kumimoji="1" lang="ja-JP" altLang="en-US" sz="1800" dirty="0" smtClean="0">
              <a:latin typeface="+mn-ea"/>
              <a:ea typeface="+mn-ea"/>
            </a:rPr>
            <a:t>さん）</a:t>
          </a:r>
          <a:endParaRPr kumimoji="1" lang="ja-JP" altLang="en-US" sz="1800" dirty="0">
            <a:latin typeface="+mn-ea"/>
            <a:ea typeface="+mn-ea"/>
          </a:endParaRPr>
        </a:p>
      </dgm:t>
    </dgm:pt>
    <dgm:pt modelId="{592C6538-7E8A-42D1-B141-1052611D6521}" type="parTrans" cxnId="{DCBA877C-CEFA-4217-8C9B-E69DB48C2032}">
      <dgm:prSet/>
      <dgm:spPr/>
      <dgm:t>
        <a:bodyPr/>
        <a:lstStyle/>
        <a:p>
          <a:endParaRPr kumimoji="1" lang="ja-JP" altLang="en-US"/>
        </a:p>
      </dgm:t>
    </dgm:pt>
    <dgm:pt modelId="{E4D3C7AB-7F91-438E-9A76-02C77ACD40E8}" type="sibTrans" cxnId="{DCBA877C-CEFA-4217-8C9B-E69DB48C2032}">
      <dgm:prSet/>
      <dgm:spPr/>
      <dgm:t>
        <a:bodyPr/>
        <a:lstStyle/>
        <a:p>
          <a:endParaRPr kumimoji="1" lang="ja-JP" altLang="en-US"/>
        </a:p>
      </dgm:t>
    </dgm:pt>
    <dgm:pt modelId="{19DDA3DE-58E1-482D-8F46-CC9DCF3B7955}">
      <dgm:prSet phldrT="[テキスト]" custT="1"/>
      <dgm:spPr/>
      <dgm:t>
        <a:bodyPr/>
        <a:lstStyle/>
        <a:p>
          <a:r>
            <a:rPr kumimoji="1" lang="ja-JP" altLang="en-US" sz="1800" dirty="0" smtClean="0">
              <a:latin typeface="+mn-ea"/>
              <a:ea typeface="+mn-ea"/>
            </a:rPr>
            <a:t>トランザクション</a:t>
          </a:r>
          <a:r>
            <a:rPr kumimoji="1" lang="en-US" altLang="ja-JP" sz="1800" dirty="0" smtClean="0">
              <a:latin typeface="+mn-ea"/>
              <a:ea typeface="+mn-ea"/>
            </a:rPr>
            <a:t>4</a:t>
          </a:r>
          <a:r>
            <a:rPr kumimoji="1" lang="ja-JP" altLang="en-US" sz="1800" dirty="0" smtClean="0">
              <a:latin typeface="+mn-ea"/>
              <a:ea typeface="+mn-ea"/>
            </a:rPr>
            <a:t>（</a:t>
          </a:r>
          <a:r>
            <a:rPr kumimoji="1" lang="en-US" altLang="ja-JP" sz="1800" dirty="0" smtClean="0">
              <a:latin typeface="+mn-ea"/>
              <a:ea typeface="+mn-ea"/>
            </a:rPr>
            <a:t>G</a:t>
          </a:r>
          <a:r>
            <a:rPr kumimoji="1" lang="ja-JP" altLang="en-US" sz="1800" dirty="0" smtClean="0">
              <a:latin typeface="+mn-ea"/>
              <a:ea typeface="+mn-ea"/>
            </a:rPr>
            <a:t>さん→</a:t>
          </a:r>
          <a:r>
            <a:rPr kumimoji="1" lang="en-US" altLang="ja-JP" sz="1800" dirty="0" smtClean="0">
              <a:latin typeface="+mn-ea"/>
              <a:ea typeface="+mn-ea"/>
            </a:rPr>
            <a:t>H</a:t>
          </a:r>
          <a:r>
            <a:rPr kumimoji="1" lang="ja-JP" altLang="en-US" sz="1800" dirty="0" smtClean="0">
              <a:latin typeface="+mn-ea"/>
              <a:ea typeface="+mn-ea"/>
            </a:rPr>
            <a:t>さん）</a:t>
          </a:r>
          <a:endParaRPr kumimoji="1" lang="ja-JP" altLang="en-US" sz="1800" dirty="0">
            <a:latin typeface="+mn-ea"/>
            <a:ea typeface="+mn-ea"/>
          </a:endParaRPr>
        </a:p>
      </dgm:t>
    </dgm:pt>
    <dgm:pt modelId="{73CD0269-8C93-4B65-BAF1-E0F329855699}" type="parTrans" cxnId="{0708F5E8-FC8F-48EF-8D6C-E7A1AC723576}">
      <dgm:prSet/>
      <dgm:spPr/>
      <dgm:t>
        <a:bodyPr/>
        <a:lstStyle/>
        <a:p>
          <a:endParaRPr kumimoji="1" lang="ja-JP" altLang="en-US"/>
        </a:p>
      </dgm:t>
    </dgm:pt>
    <dgm:pt modelId="{3230C475-B3A6-4420-849F-4828D6435993}" type="sibTrans" cxnId="{0708F5E8-FC8F-48EF-8D6C-E7A1AC723576}">
      <dgm:prSet/>
      <dgm:spPr/>
      <dgm:t>
        <a:bodyPr/>
        <a:lstStyle/>
        <a:p>
          <a:endParaRPr kumimoji="1" lang="ja-JP" altLang="en-US"/>
        </a:p>
      </dgm:t>
    </dgm:pt>
    <dgm:pt modelId="{BF8D49F9-2B57-416B-A43D-4B4659CCE589}">
      <dgm:prSet phldrT="[テキスト]" custT="1"/>
      <dgm:spPr/>
      <dgm:t>
        <a:bodyPr/>
        <a:lstStyle/>
        <a:p>
          <a:r>
            <a:rPr kumimoji="1" lang="ja-JP" altLang="en-US" sz="1800" dirty="0" smtClean="0">
              <a:latin typeface="+mn-ea"/>
              <a:ea typeface="+mn-ea"/>
            </a:rPr>
            <a:t>トランザクション</a:t>
          </a:r>
          <a:r>
            <a:rPr kumimoji="1" lang="en-US" altLang="ja-JP" sz="1800" dirty="0" smtClean="0">
              <a:latin typeface="+mn-ea"/>
              <a:ea typeface="+mn-ea"/>
            </a:rPr>
            <a:t>3</a:t>
          </a:r>
          <a:r>
            <a:rPr kumimoji="1" lang="ja-JP" altLang="en-US" sz="1800" dirty="0" smtClean="0">
              <a:latin typeface="+mn-ea"/>
              <a:ea typeface="+mn-ea"/>
            </a:rPr>
            <a:t>（</a:t>
          </a:r>
          <a:r>
            <a:rPr kumimoji="1" lang="en-US" altLang="ja-JP" sz="1800" dirty="0" smtClean="0">
              <a:latin typeface="+mn-ea"/>
              <a:ea typeface="+mn-ea"/>
            </a:rPr>
            <a:t>E</a:t>
          </a:r>
          <a:r>
            <a:rPr kumimoji="1" lang="ja-JP" altLang="en-US" sz="1800" dirty="0" smtClean="0">
              <a:latin typeface="+mn-ea"/>
              <a:ea typeface="+mn-ea"/>
            </a:rPr>
            <a:t>さん→</a:t>
          </a:r>
          <a:r>
            <a:rPr kumimoji="1" lang="en-US" altLang="ja-JP" sz="1800" dirty="0" smtClean="0">
              <a:latin typeface="+mn-ea"/>
              <a:ea typeface="+mn-ea"/>
            </a:rPr>
            <a:t>F</a:t>
          </a:r>
          <a:r>
            <a:rPr kumimoji="1" lang="ja-JP" altLang="en-US" sz="1800" dirty="0" smtClean="0">
              <a:latin typeface="+mn-ea"/>
              <a:ea typeface="+mn-ea"/>
            </a:rPr>
            <a:t>さん）</a:t>
          </a:r>
          <a:endParaRPr kumimoji="1" lang="ja-JP" altLang="en-US" sz="1800" dirty="0">
            <a:latin typeface="+mn-ea"/>
            <a:ea typeface="+mn-ea"/>
          </a:endParaRPr>
        </a:p>
      </dgm:t>
    </dgm:pt>
    <dgm:pt modelId="{2DCC1F52-5E0C-4736-85A0-F73BAF037A43}" type="parTrans" cxnId="{445C74BD-72AE-4645-A71B-0C2E2C0483D8}">
      <dgm:prSet/>
      <dgm:spPr/>
      <dgm:t>
        <a:bodyPr/>
        <a:lstStyle/>
        <a:p>
          <a:endParaRPr kumimoji="1" lang="ja-JP" altLang="en-US"/>
        </a:p>
      </dgm:t>
    </dgm:pt>
    <dgm:pt modelId="{93E4038C-07A8-4DE2-9BF0-34D7C07156ED}" type="sibTrans" cxnId="{445C74BD-72AE-4645-A71B-0C2E2C0483D8}">
      <dgm:prSet/>
      <dgm:spPr/>
      <dgm:t>
        <a:bodyPr/>
        <a:lstStyle/>
        <a:p>
          <a:endParaRPr kumimoji="1" lang="ja-JP" altLang="en-US"/>
        </a:p>
      </dgm:t>
    </dgm:pt>
    <dgm:pt modelId="{6E2F9E16-A5C9-467B-A910-42EF4D0DC0A4}" type="pres">
      <dgm:prSet presAssocID="{FA73EF5C-362A-4F35-91E3-AFA2A02136F4}" presName="Name0" presStyleCnt="0">
        <dgm:presLayoutVars>
          <dgm:chPref val="1"/>
          <dgm:dir/>
          <dgm:animOne val="branch"/>
          <dgm:animLvl val="lvl"/>
          <dgm:resizeHandles val="exact"/>
        </dgm:presLayoutVars>
      </dgm:prSet>
      <dgm:spPr/>
      <dgm:t>
        <a:bodyPr/>
        <a:lstStyle/>
        <a:p>
          <a:endParaRPr kumimoji="1" lang="ja-JP" altLang="en-US"/>
        </a:p>
      </dgm:t>
    </dgm:pt>
    <dgm:pt modelId="{A36F11FF-A054-4934-A94E-3C76C63FC5AB}" type="pres">
      <dgm:prSet presAssocID="{ACC8864F-BB07-42A6-BF81-CE43578C82D2}" presName="root1" presStyleCnt="0"/>
      <dgm:spPr/>
    </dgm:pt>
    <dgm:pt modelId="{3750F18B-EB63-45DA-A8B0-6FAE5DAB1E42}" type="pres">
      <dgm:prSet presAssocID="{ACC8864F-BB07-42A6-BF81-CE43578C82D2}" presName="LevelOneTextNode" presStyleLbl="node0" presStyleIdx="0" presStyleCnt="1">
        <dgm:presLayoutVars>
          <dgm:chPref val="3"/>
        </dgm:presLayoutVars>
      </dgm:prSet>
      <dgm:spPr/>
      <dgm:t>
        <a:bodyPr/>
        <a:lstStyle/>
        <a:p>
          <a:endParaRPr kumimoji="1" lang="ja-JP" altLang="en-US"/>
        </a:p>
      </dgm:t>
    </dgm:pt>
    <dgm:pt modelId="{F6F60DB5-8BC5-4238-8333-58DF7613BF99}" type="pres">
      <dgm:prSet presAssocID="{ACC8864F-BB07-42A6-BF81-CE43578C82D2}" presName="level2hierChild" presStyleCnt="0"/>
      <dgm:spPr/>
    </dgm:pt>
    <dgm:pt modelId="{2EA36E21-61B5-4838-A357-BD8929DB6641}" type="pres">
      <dgm:prSet presAssocID="{90D557E3-A4E3-4B3B-A2AC-EB267C506806}" presName="conn2-1" presStyleLbl="parChTrans1D2" presStyleIdx="0" presStyleCnt="4"/>
      <dgm:spPr/>
      <dgm:t>
        <a:bodyPr/>
        <a:lstStyle/>
        <a:p>
          <a:endParaRPr kumimoji="1" lang="ja-JP" altLang="en-US"/>
        </a:p>
      </dgm:t>
    </dgm:pt>
    <dgm:pt modelId="{D9234156-AD05-4CF8-9E6C-7E8F21546928}" type="pres">
      <dgm:prSet presAssocID="{90D557E3-A4E3-4B3B-A2AC-EB267C506806}" presName="connTx" presStyleLbl="parChTrans1D2" presStyleIdx="0" presStyleCnt="4"/>
      <dgm:spPr/>
      <dgm:t>
        <a:bodyPr/>
        <a:lstStyle/>
        <a:p>
          <a:endParaRPr kumimoji="1" lang="ja-JP" altLang="en-US"/>
        </a:p>
      </dgm:t>
    </dgm:pt>
    <dgm:pt modelId="{74E45C14-8B1E-4244-B238-FBD161A4C075}" type="pres">
      <dgm:prSet presAssocID="{284D0425-7B51-432A-B870-6822E8A2B4CB}" presName="root2" presStyleCnt="0"/>
      <dgm:spPr/>
    </dgm:pt>
    <dgm:pt modelId="{7365D9BB-4CEE-4FE8-93ED-69E10F5C5377}" type="pres">
      <dgm:prSet presAssocID="{284D0425-7B51-432A-B870-6822E8A2B4CB}" presName="LevelTwoTextNode" presStyleLbl="node2" presStyleIdx="0" presStyleCnt="4">
        <dgm:presLayoutVars>
          <dgm:chPref val="3"/>
        </dgm:presLayoutVars>
      </dgm:prSet>
      <dgm:spPr/>
      <dgm:t>
        <a:bodyPr/>
        <a:lstStyle/>
        <a:p>
          <a:endParaRPr kumimoji="1" lang="ja-JP" altLang="en-US"/>
        </a:p>
      </dgm:t>
    </dgm:pt>
    <dgm:pt modelId="{8F17B851-6557-4019-B58B-DA5A3F1497B7}" type="pres">
      <dgm:prSet presAssocID="{284D0425-7B51-432A-B870-6822E8A2B4CB}" presName="level3hierChild" presStyleCnt="0"/>
      <dgm:spPr/>
    </dgm:pt>
    <dgm:pt modelId="{0275A631-7B0B-4B67-B459-2976DBC86118}" type="pres">
      <dgm:prSet presAssocID="{592C6538-7E8A-42D1-B141-1052611D6521}" presName="conn2-1" presStyleLbl="parChTrans1D2" presStyleIdx="1" presStyleCnt="4"/>
      <dgm:spPr/>
      <dgm:t>
        <a:bodyPr/>
        <a:lstStyle/>
        <a:p>
          <a:endParaRPr kumimoji="1" lang="ja-JP" altLang="en-US"/>
        </a:p>
      </dgm:t>
    </dgm:pt>
    <dgm:pt modelId="{95FF31EA-8C45-4B7D-90D3-347782AB4969}" type="pres">
      <dgm:prSet presAssocID="{592C6538-7E8A-42D1-B141-1052611D6521}" presName="connTx" presStyleLbl="parChTrans1D2" presStyleIdx="1" presStyleCnt="4"/>
      <dgm:spPr/>
      <dgm:t>
        <a:bodyPr/>
        <a:lstStyle/>
        <a:p>
          <a:endParaRPr kumimoji="1" lang="ja-JP" altLang="en-US"/>
        </a:p>
      </dgm:t>
    </dgm:pt>
    <dgm:pt modelId="{A624C1E4-9092-4D0E-B617-D8CE368EE4AE}" type="pres">
      <dgm:prSet presAssocID="{C3CB8593-662A-4820-A71B-BF66AD79D7BD}" presName="root2" presStyleCnt="0"/>
      <dgm:spPr/>
    </dgm:pt>
    <dgm:pt modelId="{13D35D9E-6D22-4A65-A71A-AA558BAC1A34}" type="pres">
      <dgm:prSet presAssocID="{C3CB8593-662A-4820-A71B-BF66AD79D7BD}" presName="LevelTwoTextNode" presStyleLbl="node2" presStyleIdx="1" presStyleCnt="4">
        <dgm:presLayoutVars>
          <dgm:chPref val="3"/>
        </dgm:presLayoutVars>
      </dgm:prSet>
      <dgm:spPr/>
      <dgm:t>
        <a:bodyPr/>
        <a:lstStyle/>
        <a:p>
          <a:endParaRPr kumimoji="1" lang="ja-JP" altLang="en-US"/>
        </a:p>
      </dgm:t>
    </dgm:pt>
    <dgm:pt modelId="{E3D2D433-6017-4932-A279-8B27E291FE6A}" type="pres">
      <dgm:prSet presAssocID="{C3CB8593-662A-4820-A71B-BF66AD79D7BD}" presName="level3hierChild" presStyleCnt="0"/>
      <dgm:spPr/>
    </dgm:pt>
    <dgm:pt modelId="{429DF164-9791-4980-9E8A-281873B06E2B}" type="pres">
      <dgm:prSet presAssocID="{2DCC1F52-5E0C-4736-85A0-F73BAF037A43}" presName="conn2-1" presStyleLbl="parChTrans1D2" presStyleIdx="2" presStyleCnt="4"/>
      <dgm:spPr/>
      <dgm:t>
        <a:bodyPr/>
        <a:lstStyle/>
        <a:p>
          <a:endParaRPr kumimoji="1" lang="ja-JP" altLang="en-US"/>
        </a:p>
      </dgm:t>
    </dgm:pt>
    <dgm:pt modelId="{E5F3117D-4927-46A1-932A-EC27233C6EEE}" type="pres">
      <dgm:prSet presAssocID="{2DCC1F52-5E0C-4736-85A0-F73BAF037A43}" presName="connTx" presStyleLbl="parChTrans1D2" presStyleIdx="2" presStyleCnt="4"/>
      <dgm:spPr/>
      <dgm:t>
        <a:bodyPr/>
        <a:lstStyle/>
        <a:p>
          <a:endParaRPr kumimoji="1" lang="ja-JP" altLang="en-US"/>
        </a:p>
      </dgm:t>
    </dgm:pt>
    <dgm:pt modelId="{02C0FEE8-028E-40A2-81B8-79B79F71289D}" type="pres">
      <dgm:prSet presAssocID="{BF8D49F9-2B57-416B-A43D-4B4659CCE589}" presName="root2" presStyleCnt="0"/>
      <dgm:spPr/>
    </dgm:pt>
    <dgm:pt modelId="{8824FCA4-C614-412B-B022-00A3C322B46C}" type="pres">
      <dgm:prSet presAssocID="{BF8D49F9-2B57-416B-A43D-4B4659CCE589}" presName="LevelTwoTextNode" presStyleLbl="node2" presStyleIdx="2" presStyleCnt="4">
        <dgm:presLayoutVars>
          <dgm:chPref val="3"/>
        </dgm:presLayoutVars>
      </dgm:prSet>
      <dgm:spPr/>
      <dgm:t>
        <a:bodyPr/>
        <a:lstStyle/>
        <a:p>
          <a:endParaRPr kumimoji="1" lang="ja-JP" altLang="en-US"/>
        </a:p>
      </dgm:t>
    </dgm:pt>
    <dgm:pt modelId="{88E3110D-C44C-421C-A3DA-87923A97C918}" type="pres">
      <dgm:prSet presAssocID="{BF8D49F9-2B57-416B-A43D-4B4659CCE589}" presName="level3hierChild" presStyleCnt="0"/>
      <dgm:spPr/>
    </dgm:pt>
    <dgm:pt modelId="{E86189A2-EB92-4B70-B172-001AA764790B}" type="pres">
      <dgm:prSet presAssocID="{73CD0269-8C93-4B65-BAF1-E0F329855699}" presName="conn2-1" presStyleLbl="parChTrans1D2" presStyleIdx="3" presStyleCnt="4"/>
      <dgm:spPr/>
      <dgm:t>
        <a:bodyPr/>
        <a:lstStyle/>
        <a:p>
          <a:endParaRPr kumimoji="1" lang="ja-JP" altLang="en-US"/>
        </a:p>
      </dgm:t>
    </dgm:pt>
    <dgm:pt modelId="{CF6286A7-9E7B-4559-89D9-6741ACDFF248}" type="pres">
      <dgm:prSet presAssocID="{73CD0269-8C93-4B65-BAF1-E0F329855699}" presName="connTx" presStyleLbl="parChTrans1D2" presStyleIdx="3" presStyleCnt="4"/>
      <dgm:spPr/>
      <dgm:t>
        <a:bodyPr/>
        <a:lstStyle/>
        <a:p>
          <a:endParaRPr kumimoji="1" lang="ja-JP" altLang="en-US"/>
        </a:p>
      </dgm:t>
    </dgm:pt>
    <dgm:pt modelId="{47D02460-8F13-4667-B42C-6C110ED718DD}" type="pres">
      <dgm:prSet presAssocID="{19DDA3DE-58E1-482D-8F46-CC9DCF3B7955}" presName="root2" presStyleCnt="0"/>
      <dgm:spPr/>
    </dgm:pt>
    <dgm:pt modelId="{0ABA67E7-0E8D-4F40-B75A-53D2FF7B61F9}" type="pres">
      <dgm:prSet presAssocID="{19DDA3DE-58E1-482D-8F46-CC9DCF3B7955}" presName="LevelTwoTextNode" presStyleLbl="node2" presStyleIdx="3" presStyleCnt="4">
        <dgm:presLayoutVars>
          <dgm:chPref val="3"/>
        </dgm:presLayoutVars>
      </dgm:prSet>
      <dgm:spPr/>
      <dgm:t>
        <a:bodyPr/>
        <a:lstStyle/>
        <a:p>
          <a:endParaRPr kumimoji="1" lang="ja-JP" altLang="en-US"/>
        </a:p>
      </dgm:t>
    </dgm:pt>
    <dgm:pt modelId="{3287B4A2-7E24-4AD9-A529-13E7E1D34469}" type="pres">
      <dgm:prSet presAssocID="{19DDA3DE-58E1-482D-8F46-CC9DCF3B7955}" presName="level3hierChild" presStyleCnt="0"/>
      <dgm:spPr/>
    </dgm:pt>
  </dgm:ptLst>
  <dgm:cxnLst>
    <dgm:cxn modelId="{AD8CDF7F-3F82-4FC7-B556-97A18ABAA7E8}" type="presOf" srcId="{BF8D49F9-2B57-416B-A43D-4B4659CCE589}" destId="{8824FCA4-C614-412B-B022-00A3C322B46C}" srcOrd="0" destOrd="0" presId="urn:microsoft.com/office/officeart/2008/layout/HorizontalMultiLevelHierarchy"/>
    <dgm:cxn modelId="{DCBA877C-CEFA-4217-8C9B-E69DB48C2032}" srcId="{ACC8864F-BB07-42A6-BF81-CE43578C82D2}" destId="{C3CB8593-662A-4820-A71B-BF66AD79D7BD}" srcOrd="1" destOrd="0" parTransId="{592C6538-7E8A-42D1-B141-1052611D6521}" sibTransId="{E4D3C7AB-7F91-438E-9A76-02C77ACD40E8}"/>
    <dgm:cxn modelId="{94C56158-9422-4F5D-8C8A-EEAF5BDEA47C}" type="presOf" srcId="{C3CB8593-662A-4820-A71B-BF66AD79D7BD}" destId="{13D35D9E-6D22-4A65-A71A-AA558BAC1A34}" srcOrd="0" destOrd="0" presId="urn:microsoft.com/office/officeart/2008/layout/HorizontalMultiLevelHierarchy"/>
    <dgm:cxn modelId="{BEEB76BD-833A-4A6A-9BBF-7BCE86B54C58}" type="presOf" srcId="{284D0425-7B51-432A-B870-6822E8A2B4CB}" destId="{7365D9BB-4CEE-4FE8-93ED-69E10F5C5377}" srcOrd="0" destOrd="0" presId="urn:microsoft.com/office/officeart/2008/layout/HorizontalMultiLevelHierarchy"/>
    <dgm:cxn modelId="{27AB965F-37DA-4D8D-AC09-1872AF8EACBA}" type="presOf" srcId="{90D557E3-A4E3-4B3B-A2AC-EB267C506806}" destId="{D9234156-AD05-4CF8-9E6C-7E8F21546928}" srcOrd="1" destOrd="0" presId="urn:microsoft.com/office/officeart/2008/layout/HorizontalMultiLevelHierarchy"/>
    <dgm:cxn modelId="{992EE691-ECBA-4083-BD30-B2D13A545C5A}" type="presOf" srcId="{73CD0269-8C93-4B65-BAF1-E0F329855699}" destId="{E86189A2-EB92-4B70-B172-001AA764790B}" srcOrd="0" destOrd="0" presId="urn:microsoft.com/office/officeart/2008/layout/HorizontalMultiLevelHierarchy"/>
    <dgm:cxn modelId="{A432C8DC-DB7F-45A6-AEA6-6737EAF5D49F}" type="presOf" srcId="{90D557E3-A4E3-4B3B-A2AC-EB267C506806}" destId="{2EA36E21-61B5-4838-A357-BD8929DB6641}" srcOrd="0" destOrd="0" presId="urn:microsoft.com/office/officeart/2008/layout/HorizontalMultiLevelHierarchy"/>
    <dgm:cxn modelId="{48CEEBF9-0A36-4EC5-807C-F7DA4706A845}" type="presOf" srcId="{2DCC1F52-5E0C-4736-85A0-F73BAF037A43}" destId="{429DF164-9791-4980-9E8A-281873B06E2B}" srcOrd="0" destOrd="0" presId="urn:microsoft.com/office/officeart/2008/layout/HorizontalMultiLevelHierarchy"/>
    <dgm:cxn modelId="{445C74BD-72AE-4645-A71B-0C2E2C0483D8}" srcId="{ACC8864F-BB07-42A6-BF81-CE43578C82D2}" destId="{BF8D49F9-2B57-416B-A43D-4B4659CCE589}" srcOrd="2" destOrd="0" parTransId="{2DCC1F52-5E0C-4736-85A0-F73BAF037A43}" sibTransId="{93E4038C-07A8-4DE2-9BF0-34D7C07156ED}"/>
    <dgm:cxn modelId="{0C69CFC5-FB29-4B8B-B218-AE56C4B2F36A}" type="presOf" srcId="{FA73EF5C-362A-4F35-91E3-AFA2A02136F4}" destId="{6E2F9E16-A5C9-467B-A910-42EF4D0DC0A4}" srcOrd="0" destOrd="0" presId="urn:microsoft.com/office/officeart/2008/layout/HorizontalMultiLevelHierarchy"/>
    <dgm:cxn modelId="{977B4BF8-DAE0-4B3D-8A2A-A47626D6BB98}" type="presOf" srcId="{19DDA3DE-58E1-482D-8F46-CC9DCF3B7955}" destId="{0ABA67E7-0E8D-4F40-B75A-53D2FF7B61F9}" srcOrd="0" destOrd="0" presId="urn:microsoft.com/office/officeart/2008/layout/HorizontalMultiLevelHierarchy"/>
    <dgm:cxn modelId="{DC322AE6-D8FE-4C72-ACFD-0A548216B526}" type="presOf" srcId="{73CD0269-8C93-4B65-BAF1-E0F329855699}" destId="{CF6286A7-9E7B-4559-89D9-6741ACDFF248}" srcOrd="1" destOrd="0" presId="urn:microsoft.com/office/officeart/2008/layout/HorizontalMultiLevelHierarchy"/>
    <dgm:cxn modelId="{75CC99C0-5D91-450F-9168-433057001034}" type="presOf" srcId="{592C6538-7E8A-42D1-B141-1052611D6521}" destId="{95FF31EA-8C45-4B7D-90D3-347782AB4969}" srcOrd="1" destOrd="0" presId="urn:microsoft.com/office/officeart/2008/layout/HorizontalMultiLevelHierarchy"/>
    <dgm:cxn modelId="{45F340E2-7739-4887-9FA0-1786C369BFBF}" srcId="{FA73EF5C-362A-4F35-91E3-AFA2A02136F4}" destId="{ACC8864F-BB07-42A6-BF81-CE43578C82D2}" srcOrd="0" destOrd="0" parTransId="{B662952C-E44C-481B-90B6-913711BDFE0D}" sibTransId="{9F57B175-8988-48F6-ACC3-B52EFE980B4C}"/>
    <dgm:cxn modelId="{488C9530-C68B-4F57-BE36-277A17C44285}" type="presOf" srcId="{2DCC1F52-5E0C-4736-85A0-F73BAF037A43}" destId="{E5F3117D-4927-46A1-932A-EC27233C6EEE}" srcOrd="1" destOrd="0" presId="urn:microsoft.com/office/officeart/2008/layout/HorizontalMultiLevelHierarchy"/>
    <dgm:cxn modelId="{422D4CC9-C610-41B3-924D-FD158B1DEB05}" type="presOf" srcId="{ACC8864F-BB07-42A6-BF81-CE43578C82D2}" destId="{3750F18B-EB63-45DA-A8B0-6FAE5DAB1E42}" srcOrd="0" destOrd="0" presId="urn:microsoft.com/office/officeart/2008/layout/HorizontalMultiLevelHierarchy"/>
    <dgm:cxn modelId="{0708F5E8-FC8F-48EF-8D6C-E7A1AC723576}" srcId="{ACC8864F-BB07-42A6-BF81-CE43578C82D2}" destId="{19DDA3DE-58E1-482D-8F46-CC9DCF3B7955}" srcOrd="3" destOrd="0" parTransId="{73CD0269-8C93-4B65-BAF1-E0F329855699}" sibTransId="{3230C475-B3A6-4420-849F-4828D6435993}"/>
    <dgm:cxn modelId="{0C21EAD2-50F3-4753-912A-6A130E888080}" srcId="{ACC8864F-BB07-42A6-BF81-CE43578C82D2}" destId="{284D0425-7B51-432A-B870-6822E8A2B4CB}" srcOrd="0" destOrd="0" parTransId="{90D557E3-A4E3-4B3B-A2AC-EB267C506806}" sibTransId="{159127C4-9BCC-42BB-926B-005335CB8AE9}"/>
    <dgm:cxn modelId="{E92CA8D7-ADB3-41AA-B93C-3178FDAC4B7E}" type="presOf" srcId="{592C6538-7E8A-42D1-B141-1052611D6521}" destId="{0275A631-7B0B-4B67-B459-2976DBC86118}" srcOrd="0" destOrd="0" presId="urn:microsoft.com/office/officeart/2008/layout/HorizontalMultiLevelHierarchy"/>
    <dgm:cxn modelId="{B3DD0193-CA1D-458F-B94F-1315847B08ED}" type="presParOf" srcId="{6E2F9E16-A5C9-467B-A910-42EF4D0DC0A4}" destId="{A36F11FF-A054-4934-A94E-3C76C63FC5AB}" srcOrd="0" destOrd="0" presId="urn:microsoft.com/office/officeart/2008/layout/HorizontalMultiLevelHierarchy"/>
    <dgm:cxn modelId="{324ACAF1-2D78-407E-B104-9B6269AFFA7D}" type="presParOf" srcId="{A36F11FF-A054-4934-A94E-3C76C63FC5AB}" destId="{3750F18B-EB63-45DA-A8B0-6FAE5DAB1E42}" srcOrd="0" destOrd="0" presId="urn:microsoft.com/office/officeart/2008/layout/HorizontalMultiLevelHierarchy"/>
    <dgm:cxn modelId="{01654C30-3940-4AB5-9260-DD344A40B8EA}" type="presParOf" srcId="{A36F11FF-A054-4934-A94E-3C76C63FC5AB}" destId="{F6F60DB5-8BC5-4238-8333-58DF7613BF99}" srcOrd="1" destOrd="0" presId="urn:microsoft.com/office/officeart/2008/layout/HorizontalMultiLevelHierarchy"/>
    <dgm:cxn modelId="{7C01B023-0931-45E8-ADAB-391361CE99FC}" type="presParOf" srcId="{F6F60DB5-8BC5-4238-8333-58DF7613BF99}" destId="{2EA36E21-61B5-4838-A357-BD8929DB6641}" srcOrd="0" destOrd="0" presId="urn:microsoft.com/office/officeart/2008/layout/HorizontalMultiLevelHierarchy"/>
    <dgm:cxn modelId="{6D5F3D6F-CF72-42DC-BA90-24D34081041D}" type="presParOf" srcId="{2EA36E21-61B5-4838-A357-BD8929DB6641}" destId="{D9234156-AD05-4CF8-9E6C-7E8F21546928}" srcOrd="0" destOrd="0" presId="urn:microsoft.com/office/officeart/2008/layout/HorizontalMultiLevelHierarchy"/>
    <dgm:cxn modelId="{B2B22BF4-5F42-4052-AE9E-65A2814AE754}" type="presParOf" srcId="{F6F60DB5-8BC5-4238-8333-58DF7613BF99}" destId="{74E45C14-8B1E-4244-B238-FBD161A4C075}" srcOrd="1" destOrd="0" presId="urn:microsoft.com/office/officeart/2008/layout/HorizontalMultiLevelHierarchy"/>
    <dgm:cxn modelId="{401DA9F5-B5F3-4B9A-9C09-1646516FDED5}" type="presParOf" srcId="{74E45C14-8B1E-4244-B238-FBD161A4C075}" destId="{7365D9BB-4CEE-4FE8-93ED-69E10F5C5377}" srcOrd="0" destOrd="0" presId="urn:microsoft.com/office/officeart/2008/layout/HorizontalMultiLevelHierarchy"/>
    <dgm:cxn modelId="{10B219C2-5550-4EF7-9006-273FDE201552}" type="presParOf" srcId="{74E45C14-8B1E-4244-B238-FBD161A4C075}" destId="{8F17B851-6557-4019-B58B-DA5A3F1497B7}" srcOrd="1" destOrd="0" presId="urn:microsoft.com/office/officeart/2008/layout/HorizontalMultiLevelHierarchy"/>
    <dgm:cxn modelId="{045B710C-129A-40FF-951D-89165F3348CF}" type="presParOf" srcId="{F6F60DB5-8BC5-4238-8333-58DF7613BF99}" destId="{0275A631-7B0B-4B67-B459-2976DBC86118}" srcOrd="2" destOrd="0" presId="urn:microsoft.com/office/officeart/2008/layout/HorizontalMultiLevelHierarchy"/>
    <dgm:cxn modelId="{CC14C338-9012-4FFD-9E29-8AFBEE766BDE}" type="presParOf" srcId="{0275A631-7B0B-4B67-B459-2976DBC86118}" destId="{95FF31EA-8C45-4B7D-90D3-347782AB4969}" srcOrd="0" destOrd="0" presId="urn:microsoft.com/office/officeart/2008/layout/HorizontalMultiLevelHierarchy"/>
    <dgm:cxn modelId="{62C7AA21-4CB8-408A-882A-DCE9607AA058}" type="presParOf" srcId="{F6F60DB5-8BC5-4238-8333-58DF7613BF99}" destId="{A624C1E4-9092-4D0E-B617-D8CE368EE4AE}" srcOrd="3" destOrd="0" presId="urn:microsoft.com/office/officeart/2008/layout/HorizontalMultiLevelHierarchy"/>
    <dgm:cxn modelId="{A6320D45-7B1B-482A-A70C-4BC9404A9526}" type="presParOf" srcId="{A624C1E4-9092-4D0E-B617-D8CE368EE4AE}" destId="{13D35D9E-6D22-4A65-A71A-AA558BAC1A34}" srcOrd="0" destOrd="0" presId="urn:microsoft.com/office/officeart/2008/layout/HorizontalMultiLevelHierarchy"/>
    <dgm:cxn modelId="{D353403F-F09B-4B86-9BE9-478EBAE1A129}" type="presParOf" srcId="{A624C1E4-9092-4D0E-B617-D8CE368EE4AE}" destId="{E3D2D433-6017-4932-A279-8B27E291FE6A}" srcOrd="1" destOrd="0" presId="urn:microsoft.com/office/officeart/2008/layout/HorizontalMultiLevelHierarchy"/>
    <dgm:cxn modelId="{AC73F6B0-AC9F-433F-9723-238D17D78300}" type="presParOf" srcId="{F6F60DB5-8BC5-4238-8333-58DF7613BF99}" destId="{429DF164-9791-4980-9E8A-281873B06E2B}" srcOrd="4" destOrd="0" presId="urn:microsoft.com/office/officeart/2008/layout/HorizontalMultiLevelHierarchy"/>
    <dgm:cxn modelId="{AAB12E78-CE36-49E8-8DC2-4DC8A9B42816}" type="presParOf" srcId="{429DF164-9791-4980-9E8A-281873B06E2B}" destId="{E5F3117D-4927-46A1-932A-EC27233C6EEE}" srcOrd="0" destOrd="0" presId="urn:microsoft.com/office/officeart/2008/layout/HorizontalMultiLevelHierarchy"/>
    <dgm:cxn modelId="{226E0270-2DB4-4098-9D90-569DE9C5236C}" type="presParOf" srcId="{F6F60DB5-8BC5-4238-8333-58DF7613BF99}" destId="{02C0FEE8-028E-40A2-81B8-79B79F71289D}" srcOrd="5" destOrd="0" presId="urn:microsoft.com/office/officeart/2008/layout/HorizontalMultiLevelHierarchy"/>
    <dgm:cxn modelId="{56B04F81-7513-4CBB-9043-8959370AEA9A}" type="presParOf" srcId="{02C0FEE8-028E-40A2-81B8-79B79F71289D}" destId="{8824FCA4-C614-412B-B022-00A3C322B46C}" srcOrd="0" destOrd="0" presId="urn:microsoft.com/office/officeart/2008/layout/HorizontalMultiLevelHierarchy"/>
    <dgm:cxn modelId="{36F7ACFC-C172-4532-AFCA-EEA3844A9D0E}" type="presParOf" srcId="{02C0FEE8-028E-40A2-81B8-79B79F71289D}" destId="{88E3110D-C44C-421C-A3DA-87923A97C918}" srcOrd="1" destOrd="0" presId="urn:microsoft.com/office/officeart/2008/layout/HorizontalMultiLevelHierarchy"/>
    <dgm:cxn modelId="{59D0D670-87EF-4A0E-9286-F0EA1A25CE6C}" type="presParOf" srcId="{F6F60DB5-8BC5-4238-8333-58DF7613BF99}" destId="{E86189A2-EB92-4B70-B172-001AA764790B}" srcOrd="6" destOrd="0" presId="urn:microsoft.com/office/officeart/2008/layout/HorizontalMultiLevelHierarchy"/>
    <dgm:cxn modelId="{3B794678-7178-4A82-88C7-E7D619556E25}" type="presParOf" srcId="{E86189A2-EB92-4B70-B172-001AA764790B}" destId="{CF6286A7-9E7B-4559-89D9-6741ACDFF248}" srcOrd="0" destOrd="0" presId="urn:microsoft.com/office/officeart/2008/layout/HorizontalMultiLevelHierarchy"/>
    <dgm:cxn modelId="{94E1A607-69E4-4C6F-A65D-B19C58FC1913}" type="presParOf" srcId="{F6F60DB5-8BC5-4238-8333-58DF7613BF99}" destId="{47D02460-8F13-4667-B42C-6C110ED718DD}" srcOrd="7" destOrd="0" presId="urn:microsoft.com/office/officeart/2008/layout/HorizontalMultiLevelHierarchy"/>
    <dgm:cxn modelId="{B0E634D8-AD1E-4767-97A8-11765E40EAC0}" type="presParOf" srcId="{47D02460-8F13-4667-B42C-6C110ED718DD}" destId="{0ABA67E7-0E8D-4F40-B75A-53D2FF7B61F9}" srcOrd="0" destOrd="0" presId="urn:microsoft.com/office/officeart/2008/layout/HorizontalMultiLevelHierarchy"/>
    <dgm:cxn modelId="{CF022BC6-F3DC-4053-8BCB-8B8BE683F4FE}" type="presParOf" srcId="{47D02460-8F13-4667-B42C-6C110ED718DD}" destId="{3287B4A2-7E24-4AD9-A529-13E7E1D34469}"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E3FFD-B7AB-44A2-8D2C-902FEEC19FE7}">
      <dsp:nvSpPr>
        <dsp:cNvPr id="0" name=""/>
        <dsp:cNvSpPr/>
      </dsp:nvSpPr>
      <dsp:spPr>
        <a:xfrm>
          <a:off x="2262037" y="0"/>
          <a:ext cx="5494638" cy="5494638"/>
        </a:xfrm>
        <a:prstGeom prst="ellipse">
          <a:avLst/>
        </a:prstGeom>
        <a:solidFill>
          <a:schemeClr val="lt1">
            <a:hueOff val="0"/>
            <a:satOff val="0"/>
            <a:lumOff val="0"/>
            <a:alphaOff val="0"/>
          </a:schemeClr>
        </a:solidFill>
        <a:ln w="22225" cap="rnd"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kumimoji="1" lang="ja-JP" altLang="en-US" sz="3200" kern="1200" dirty="0" smtClean="0"/>
            <a:t>仮想通貨</a:t>
          </a:r>
          <a:endParaRPr kumimoji="1" lang="ja-JP" altLang="en-US" sz="3200" kern="1200" dirty="0"/>
        </a:p>
      </dsp:txBody>
      <dsp:txXfrm>
        <a:off x="3567013" y="412097"/>
        <a:ext cx="2884684" cy="934088"/>
      </dsp:txXfrm>
    </dsp:sp>
    <dsp:sp modelId="{F2681952-9D60-4E2F-913A-2598750556CC}">
      <dsp:nvSpPr>
        <dsp:cNvPr id="0" name=""/>
        <dsp:cNvSpPr/>
      </dsp:nvSpPr>
      <dsp:spPr>
        <a:xfrm>
          <a:off x="2948866" y="1373659"/>
          <a:ext cx="4120978" cy="4120978"/>
        </a:xfrm>
        <a:prstGeom prst="ellipse">
          <a:avLst/>
        </a:prstGeom>
        <a:solidFill>
          <a:schemeClr val="lt1">
            <a:hueOff val="0"/>
            <a:satOff val="0"/>
            <a:lumOff val="0"/>
            <a:alphaOff val="0"/>
          </a:schemeClr>
        </a:solidFill>
        <a:ln w="22225" cap="rnd"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endParaRPr kumimoji="1" lang="ja-JP" altLang="en-US" sz="3200" kern="1200" dirty="0">
            <a:solidFill>
              <a:schemeClr val="accent1"/>
            </a:solidFill>
          </a:endParaRPr>
        </a:p>
      </dsp:txBody>
      <dsp:txXfrm>
        <a:off x="3552370" y="2403904"/>
        <a:ext cx="2913971" cy="20604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189A2-EB92-4B70-B172-001AA764790B}">
      <dsp:nvSpPr>
        <dsp:cNvPr id="0" name=""/>
        <dsp:cNvSpPr/>
      </dsp:nvSpPr>
      <dsp:spPr>
        <a:xfrm>
          <a:off x="2600663" y="1591962"/>
          <a:ext cx="396844" cy="1134272"/>
        </a:xfrm>
        <a:custGeom>
          <a:avLst/>
          <a:gdLst/>
          <a:ahLst/>
          <a:cxnLst/>
          <a:rect l="0" t="0" r="0" b="0"/>
          <a:pathLst>
            <a:path>
              <a:moveTo>
                <a:pt x="0" y="0"/>
              </a:moveTo>
              <a:lnTo>
                <a:pt x="198422" y="0"/>
              </a:lnTo>
              <a:lnTo>
                <a:pt x="198422" y="1134272"/>
              </a:lnTo>
              <a:lnTo>
                <a:pt x="396844" y="1134272"/>
              </a:lnTo>
            </a:path>
          </a:pathLst>
        </a:custGeom>
        <a:noFill/>
        <a:ln w="15875" cap="rnd"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2769043" y="2129056"/>
        <a:ext cx="60084" cy="60084"/>
      </dsp:txXfrm>
    </dsp:sp>
    <dsp:sp modelId="{429DF164-9791-4980-9E8A-281873B06E2B}">
      <dsp:nvSpPr>
        <dsp:cNvPr id="0" name=""/>
        <dsp:cNvSpPr/>
      </dsp:nvSpPr>
      <dsp:spPr>
        <a:xfrm>
          <a:off x="2600663" y="1591962"/>
          <a:ext cx="396844" cy="378090"/>
        </a:xfrm>
        <a:custGeom>
          <a:avLst/>
          <a:gdLst/>
          <a:ahLst/>
          <a:cxnLst/>
          <a:rect l="0" t="0" r="0" b="0"/>
          <a:pathLst>
            <a:path>
              <a:moveTo>
                <a:pt x="0" y="0"/>
              </a:moveTo>
              <a:lnTo>
                <a:pt x="198422" y="0"/>
              </a:lnTo>
              <a:lnTo>
                <a:pt x="198422" y="378090"/>
              </a:lnTo>
              <a:lnTo>
                <a:pt x="396844" y="378090"/>
              </a:lnTo>
            </a:path>
          </a:pathLst>
        </a:custGeom>
        <a:noFill/>
        <a:ln w="15875" cap="rnd"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2785383" y="1767304"/>
        <a:ext cx="27406" cy="27406"/>
      </dsp:txXfrm>
    </dsp:sp>
    <dsp:sp modelId="{0275A631-7B0B-4B67-B459-2976DBC86118}">
      <dsp:nvSpPr>
        <dsp:cNvPr id="0" name=""/>
        <dsp:cNvSpPr/>
      </dsp:nvSpPr>
      <dsp:spPr>
        <a:xfrm>
          <a:off x="2600663" y="1213871"/>
          <a:ext cx="396844" cy="378090"/>
        </a:xfrm>
        <a:custGeom>
          <a:avLst/>
          <a:gdLst/>
          <a:ahLst/>
          <a:cxnLst/>
          <a:rect l="0" t="0" r="0" b="0"/>
          <a:pathLst>
            <a:path>
              <a:moveTo>
                <a:pt x="0" y="378090"/>
              </a:moveTo>
              <a:lnTo>
                <a:pt x="198422" y="378090"/>
              </a:lnTo>
              <a:lnTo>
                <a:pt x="198422" y="0"/>
              </a:lnTo>
              <a:lnTo>
                <a:pt x="396844" y="0"/>
              </a:lnTo>
            </a:path>
          </a:pathLst>
        </a:custGeom>
        <a:noFill/>
        <a:ln w="15875" cap="rnd"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2785383" y="1389213"/>
        <a:ext cx="27406" cy="27406"/>
      </dsp:txXfrm>
    </dsp:sp>
    <dsp:sp modelId="{2EA36E21-61B5-4838-A357-BD8929DB6641}">
      <dsp:nvSpPr>
        <dsp:cNvPr id="0" name=""/>
        <dsp:cNvSpPr/>
      </dsp:nvSpPr>
      <dsp:spPr>
        <a:xfrm>
          <a:off x="2600663" y="457689"/>
          <a:ext cx="396844" cy="1134272"/>
        </a:xfrm>
        <a:custGeom>
          <a:avLst/>
          <a:gdLst/>
          <a:ahLst/>
          <a:cxnLst/>
          <a:rect l="0" t="0" r="0" b="0"/>
          <a:pathLst>
            <a:path>
              <a:moveTo>
                <a:pt x="0" y="1134272"/>
              </a:moveTo>
              <a:lnTo>
                <a:pt x="198422" y="1134272"/>
              </a:lnTo>
              <a:lnTo>
                <a:pt x="198422" y="0"/>
              </a:lnTo>
              <a:lnTo>
                <a:pt x="396844" y="0"/>
              </a:lnTo>
            </a:path>
          </a:pathLst>
        </a:custGeom>
        <a:noFill/>
        <a:ln w="15875" cap="rnd"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2769043" y="994783"/>
        <a:ext cx="60084" cy="60084"/>
      </dsp:txXfrm>
    </dsp:sp>
    <dsp:sp modelId="{3750F18B-EB63-45DA-A8B0-6FAE5DAB1E42}">
      <dsp:nvSpPr>
        <dsp:cNvPr id="0" name=""/>
        <dsp:cNvSpPr/>
      </dsp:nvSpPr>
      <dsp:spPr>
        <a:xfrm rot="16200000">
          <a:off x="706229" y="1289489"/>
          <a:ext cx="3183924" cy="604945"/>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kumimoji="1" lang="ja-JP" altLang="en-US" sz="3700" kern="1200" dirty="0" smtClean="0"/>
            <a:t>ブロック</a:t>
          </a:r>
          <a:endParaRPr kumimoji="1" lang="ja-JP" altLang="en-US" sz="3700" kern="1200" dirty="0"/>
        </a:p>
      </dsp:txBody>
      <dsp:txXfrm>
        <a:off x="706229" y="1289489"/>
        <a:ext cx="3183924" cy="604945"/>
      </dsp:txXfrm>
    </dsp:sp>
    <dsp:sp modelId="{7365D9BB-4CEE-4FE8-93ED-69E10F5C5377}">
      <dsp:nvSpPr>
        <dsp:cNvPr id="0" name=""/>
        <dsp:cNvSpPr/>
      </dsp:nvSpPr>
      <dsp:spPr>
        <a:xfrm>
          <a:off x="2997508" y="155216"/>
          <a:ext cx="1984221" cy="604945"/>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kern="1200" dirty="0" smtClean="0">
              <a:latin typeface="+mn-ea"/>
              <a:ea typeface="+mn-ea"/>
            </a:rPr>
            <a:t>トランザクション</a:t>
          </a:r>
          <a:r>
            <a:rPr kumimoji="1" lang="en-US" altLang="ja-JP" sz="1800" kern="1200" dirty="0" smtClean="0">
              <a:latin typeface="+mn-ea"/>
              <a:ea typeface="+mn-ea"/>
            </a:rPr>
            <a:t>1</a:t>
          </a:r>
          <a:r>
            <a:rPr kumimoji="1" lang="ja-JP" altLang="en-US" sz="1800" kern="1200" dirty="0" smtClean="0">
              <a:latin typeface="+mn-ea"/>
              <a:ea typeface="+mn-ea"/>
            </a:rPr>
            <a:t>（</a:t>
          </a:r>
          <a:r>
            <a:rPr kumimoji="1" lang="en-US" altLang="ja-JP" sz="1800" kern="1200" dirty="0" smtClean="0">
              <a:latin typeface="+mn-ea"/>
              <a:ea typeface="+mn-ea"/>
            </a:rPr>
            <a:t>A</a:t>
          </a:r>
          <a:r>
            <a:rPr kumimoji="1" lang="ja-JP" altLang="en-US" sz="1800" kern="1200" dirty="0" smtClean="0">
              <a:latin typeface="+mn-ea"/>
              <a:ea typeface="+mn-ea"/>
            </a:rPr>
            <a:t>さん→</a:t>
          </a:r>
          <a:r>
            <a:rPr kumimoji="1" lang="en-US" altLang="ja-JP" sz="1800" kern="1200" dirty="0" smtClean="0">
              <a:latin typeface="+mn-ea"/>
              <a:ea typeface="+mn-ea"/>
            </a:rPr>
            <a:t>B</a:t>
          </a:r>
          <a:r>
            <a:rPr kumimoji="1" lang="ja-JP" altLang="en-US" sz="1800" kern="1200" dirty="0" smtClean="0">
              <a:latin typeface="+mn-ea"/>
              <a:ea typeface="+mn-ea"/>
            </a:rPr>
            <a:t>さん）</a:t>
          </a:r>
          <a:endParaRPr kumimoji="1" lang="ja-JP" altLang="en-US" sz="1800" kern="1200" dirty="0">
            <a:latin typeface="+mn-ea"/>
            <a:ea typeface="+mn-ea"/>
          </a:endParaRPr>
        </a:p>
      </dsp:txBody>
      <dsp:txXfrm>
        <a:off x="2997508" y="155216"/>
        <a:ext cx="1984221" cy="604945"/>
      </dsp:txXfrm>
    </dsp:sp>
    <dsp:sp modelId="{13D35D9E-6D22-4A65-A71A-AA558BAC1A34}">
      <dsp:nvSpPr>
        <dsp:cNvPr id="0" name=""/>
        <dsp:cNvSpPr/>
      </dsp:nvSpPr>
      <dsp:spPr>
        <a:xfrm>
          <a:off x="2997508" y="911398"/>
          <a:ext cx="1984221" cy="604945"/>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kern="1200" dirty="0" smtClean="0">
              <a:latin typeface="+mn-ea"/>
              <a:ea typeface="+mn-ea"/>
            </a:rPr>
            <a:t>トランザクション</a:t>
          </a:r>
          <a:r>
            <a:rPr kumimoji="1" lang="en-US" altLang="ja-JP" sz="1800" kern="1200" dirty="0" smtClean="0">
              <a:latin typeface="+mn-ea"/>
              <a:ea typeface="+mn-ea"/>
            </a:rPr>
            <a:t>2</a:t>
          </a:r>
          <a:r>
            <a:rPr kumimoji="1" lang="ja-JP" altLang="en-US" sz="1800" kern="1200" dirty="0" smtClean="0">
              <a:latin typeface="+mn-ea"/>
              <a:ea typeface="+mn-ea"/>
            </a:rPr>
            <a:t>（</a:t>
          </a:r>
          <a:r>
            <a:rPr kumimoji="1" lang="en-US" altLang="ja-JP" sz="1800" kern="1200" dirty="0" smtClean="0">
              <a:latin typeface="+mn-ea"/>
              <a:ea typeface="+mn-ea"/>
            </a:rPr>
            <a:t>C</a:t>
          </a:r>
          <a:r>
            <a:rPr kumimoji="1" lang="ja-JP" altLang="en-US" sz="1800" kern="1200" dirty="0" smtClean="0">
              <a:latin typeface="+mn-ea"/>
              <a:ea typeface="+mn-ea"/>
            </a:rPr>
            <a:t>さん→</a:t>
          </a:r>
          <a:r>
            <a:rPr kumimoji="1" lang="en-US" altLang="ja-JP" sz="1800" kern="1200" dirty="0" smtClean="0">
              <a:latin typeface="+mn-ea"/>
              <a:ea typeface="+mn-ea"/>
            </a:rPr>
            <a:t>D</a:t>
          </a:r>
          <a:r>
            <a:rPr kumimoji="1" lang="ja-JP" altLang="en-US" sz="1800" kern="1200" dirty="0" smtClean="0">
              <a:latin typeface="+mn-ea"/>
              <a:ea typeface="+mn-ea"/>
            </a:rPr>
            <a:t>さん）</a:t>
          </a:r>
          <a:endParaRPr kumimoji="1" lang="ja-JP" altLang="en-US" sz="1800" kern="1200" dirty="0">
            <a:latin typeface="+mn-ea"/>
            <a:ea typeface="+mn-ea"/>
          </a:endParaRPr>
        </a:p>
      </dsp:txBody>
      <dsp:txXfrm>
        <a:off x="2997508" y="911398"/>
        <a:ext cx="1984221" cy="604945"/>
      </dsp:txXfrm>
    </dsp:sp>
    <dsp:sp modelId="{8824FCA4-C614-412B-B022-00A3C322B46C}">
      <dsp:nvSpPr>
        <dsp:cNvPr id="0" name=""/>
        <dsp:cNvSpPr/>
      </dsp:nvSpPr>
      <dsp:spPr>
        <a:xfrm>
          <a:off x="2997508" y="1667580"/>
          <a:ext cx="1984221" cy="604945"/>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kern="1200" dirty="0" smtClean="0">
              <a:latin typeface="+mn-ea"/>
              <a:ea typeface="+mn-ea"/>
            </a:rPr>
            <a:t>トランザクション</a:t>
          </a:r>
          <a:r>
            <a:rPr kumimoji="1" lang="en-US" altLang="ja-JP" sz="1800" kern="1200" dirty="0" smtClean="0">
              <a:latin typeface="+mn-ea"/>
              <a:ea typeface="+mn-ea"/>
            </a:rPr>
            <a:t>3</a:t>
          </a:r>
          <a:r>
            <a:rPr kumimoji="1" lang="ja-JP" altLang="en-US" sz="1800" kern="1200" dirty="0" smtClean="0">
              <a:latin typeface="+mn-ea"/>
              <a:ea typeface="+mn-ea"/>
            </a:rPr>
            <a:t>（</a:t>
          </a:r>
          <a:r>
            <a:rPr kumimoji="1" lang="en-US" altLang="ja-JP" sz="1800" kern="1200" dirty="0" smtClean="0">
              <a:latin typeface="+mn-ea"/>
              <a:ea typeface="+mn-ea"/>
            </a:rPr>
            <a:t>E</a:t>
          </a:r>
          <a:r>
            <a:rPr kumimoji="1" lang="ja-JP" altLang="en-US" sz="1800" kern="1200" dirty="0" smtClean="0">
              <a:latin typeface="+mn-ea"/>
              <a:ea typeface="+mn-ea"/>
            </a:rPr>
            <a:t>さん→</a:t>
          </a:r>
          <a:r>
            <a:rPr kumimoji="1" lang="en-US" altLang="ja-JP" sz="1800" kern="1200" dirty="0" smtClean="0">
              <a:latin typeface="+mn-ea"/>
              <a:ea typeface="+mn-ea"/>
            </a:rPr>
            <a:t>F</a:t>
          </a:r>
          <a:r>
            <a:rPr kumimoji="1" lang="ja-JP" altLang="en-US" sz="1800" kern="1200" dirty="0" smtClean="0">
              <a:latin typeface="+mn-ea"/>
              <a:ea typeface="+mn-ea"/>
            </a:rPr>
            <a:t>さん）</a:t>
          </a:r>
          <a:endParaRPr kumimoji="1" lang="ja-JP" altLang="en-US" sz="1800" kern="1200" dirty="0">
            <a:latin typeface="+mn-ea"/>
            <a:ea typeface="+mn-ea"/>
          </a:endParaRPr>
        </a:p>
      </dsp:txBody>
      <dsp:txXfrm>
        <a:off x="2997508" y="1667580"/>
        <a:ext cx="1984221" cy="604945"/>
      </dsp:txXfrm>
    </dsp:sp>
    <dsp:sp modelId="{0ABA67E7-0E8D-4F40-B75A-53D2FF7B61F9}">
      <dsp:nvSpPr>
        <dsp:cNvPr id="0" name=""/>
        <dsp:cNvSpPr/>
      </dsp:nvSpPr>
      <dsp:spPr>
        <a:xfrm>
          <a:off x="2997508" y="2423762"/>
          <a:ext cx="1984221" cy="604945"/>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kern="1200" dirty="0" smtClean="0">
              <a:latin typeface="+mn-ea"/>
              <a:ea typeface="+mn-ea"/>
            </a:rPr>
            <a:t>トランザクション</a:t>
          </a:r>
          <a:r>
            <a:rPr kumimoji="1" lang="en-US" altLang="ja-JP" sz="1800" kern="1200" dirty="0" smtClean="0">
              <a:latin typeface="+mn-ea"/>
              <a:ea typeface="+mn-ea"/>
            </a:rPr>
            <a:t>4</a:t>
          </a:r>
          <a:r>
            <a:rPr kumimoji="1" lang="ja-JP" altLang="en-US" sz="1800" kern="1200" dirty="0" smtClean="0">
              <a:latin typeface="+mn-ea"/>
              <a:ea typeface="+mn-ea"/>
            </a:rPr>
            <a:t>（</a:t>
          </a:r>
          <a:r>
            <a:rPr kumimoji="1" lang="en-US" altLang="ja-JP" sz="1800" kern="1200" dirty="0" smtClean="0">
              <a:latin typeface="+mn-ea"/>
              <a:ea typeface="+mn-ea"/>
            </a:rPr>
            <a:t>G</a:t>
          </a:r>
          <a:r>
            <a:rPr kumimoji="1" lang="ja-JP" altLang="en-US" sz="1800" kern="1200" dirty="0" smtClean="0">
              <a:latin typeface="+mn-ea"/>
              <a:ea typeface="+mn-ea"/>
            </a:rPr>
            <a:t>さん→</a:t>
          </a:r>
          <a:r>
            <a:rPr kumimoji="1" lang="en-US" altLang="ja-JP" sz="1800" kern="1200" dirty="0" smtClean="0">
              <a:latin typeface="+mn-ea"/>
              <a:ea typeface="+mn-ea"/>
            </a:rPr>
            <a:t>H</a:t>
          </a:r>
          <a:r>
            <a:rPr kumimoji="1" lang="ja-JP" altLang="en-US" sz="1800" kern="1200" dirty="0" smtClean="0">
              <a:latin typeface="+mn-ea"/>
              <a:ea typeface="+mn-ea"/>
            </a:rPr>
            <a:t>さん）</a:t>
          </a:r>
          <a:endParaRPr kumimoji="1" lang="ja-JP" altLang="en-US" sz="1800" kern="1200" dirty="0">
            <a:latin typeface="+mn-ea"/>
            <a:ea typeface="+mn-ea"/>
          </a:endParaRPr>
        </a:p>
      </dsp:txBody>
      <dsp:txXfrm>
        <a:off x="2997508" y="2423762"/>
        <a:ext cx="1984221" cy="604945"/>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B6465-6944-4101-A749-A6EB0EBB7973}" type="datetimeFigureOut">
              <a:rPr kumimoji="1" lang="ja-JP" altLang="en-US" smtClean="0"/>
              <a:t>2018/1/9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E17DF1-D6E4-4A33-9A4C-9B4BA94C599F}" type="slidenum">
              <a:rPr kumimoji="1" lang="ja-JP" altLang="en-US" smtClean="0"/>
              <a:t>‹#›</a:t>
            </a:fld>
            <a:endParaRPr kumimoji="1" lang="ja-JP" altLang="en-US"/>
          </a:p>
        </p:txBody>
      </p:sp>
    </p:spTree>
    <p:extLst>
      <p:ext uri="{BB962C8B-B14F-4D97-AF65-F5344CB8AC3E}">
        <p14:creationId xmlns:p14="http://schemas.microsoft.com/office/powerpoint/2010/main" val="3197461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5E17DF1-D6E4-4A33-9A4C-9B4BA94C599F}" type="slidenum">
              <a:rPr kumimoji="1" lang="ja-JP" altLang="en-US" smtClean="0"/>
              <a:t>8</a:t>
            </a:fld>
            <a:endParaRPr kumimoji="1" lang="ja-JP" altLang="en-US"/>
          </a:p>
        </p:txBody>
      </p:sp>
    </p:spTree>
    <p:extLst>
      <p:ext uri="{BB962C8B-B14F-4D97-AF65-F5344CB8AC3E}">
        <p14:creationId xmlns:p14="http://schemas.microsoft.com/office/powerpoint/2010/main" val="3380143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542128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158335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455832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687641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640867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089330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443244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94373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08950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951856" y="5867131"/>
            <a:ext cx="551167" cy="365125"/>
          </a:xfrm>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8505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137870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4003726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54283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08518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973568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3187846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16BFB7-02A5-4C9E-A452-D67D5DBCB713}" type="datetimeFigureOut">
              <a:rPr kumimoji="1" lang="ja-JP" altLang="en-US" smtClean="0"/>
              <a:t>2018/1/7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179298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A16BFB7-02A5-4C9E-A452-D67D5DBCB713}" type="datetimeFigureOut">
              <a:rPr kumimoji="1" lang="ja-JP" altLang="en-US" smtClean="0"/>
              <a:t>2018/1/7</a:t>
            </a:fld>
            <a:endParaRPr kumimoji="1" lang="ja-JP"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C699844-6964-49DD-8914-0912D10C1238}" type="slidenum">
              <a:rPr kumimoji="1" lang="ja-JP" altLang="en-US" smtClean="0"/>
              <a:t>‹#›</a:t>
            </a:fld>
            <a:endParaRPr kumimoji="1" lang="ja-JP" altLang="en-US"/>
          </a:p>
        </p:txBody>
      </p:sp>
    </p:spTree>
    <p:extLst>
      <p:ext uri="{BB962C8B-B14F-4D97-AF65-F5344CB8AC3E}">
        <p14:creationId xmlns:p14="http://schemas.microsoft.com/office/powerpoint/2010/main" val="205906504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jpbitcoin.com/abou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7.png"/><Relationship Id="rId5" Type="http://schemas.openxmlformats.org/officeDocument/2006/relationships/diagramColors" Target="../diagrams/colors1.xml"/><Relationship Id="rId10" Type="http://schemas.openxmlformats.org/officeDocument/2006/relationships/image" Target="../media/image6.png"/><Relationship Id="rId4" Type="http://schemas.openxmlformats.org/officeDocument/2006/relationships/diagramQuickStyle" Target="../diagrams/quickStyle1.xm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hyperlink" Target="https://jpbitcoin.com/abou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Bitcoin</a:t>
            </a:r>
            <a:r>
              <a:rPr kumimoji="1" lang="ja-JP" altLang="en-US" dirty="0" smtClean="0"/>
              <a:t>を含めた際の最適ポートフォリオ構築</a:t>
            </a: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p:txBody>
          <a:bodyPr>
            <a:normAutofit/>
          </a:bodyPr>
          <a:lstStyle/>
          <a:p>
            <a:r>
              <a:rPr kumimoji="1" lang="ja-JP" altLang="en-US" sz="4800" dirty="0" smtClean="0"/>
              <a:t>最終報告</a:t>
            </a:r>
            <a:endParaRPr kumimoji="1" lang="ja-JP" altLang="en-US" sz="4800" dirty="0"/>
          </a:p>
        </p:txBody>
      </p:sp>
    </p:spTree>
    <p:extLst>
      <p:ext uri="{BB962C8B-B14F-4D97-AF65-F5344CB8AC3E}">
        <p14:creationId xmlns:p14="http://schemas.microsoft.com/office/powerpoint/2010/main" val="1351403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33029" y="1666103"/>
            <a:ext cx="10018713" cy="895865"/>
          </a:xfrm>
        </p:spPr>
        <p:txBody>
          <a:bodyPr>
            <a:normAutofit/>
          </a:bodyPr>
          <a:lstStyle/>
          <a:p>
            <a:r>
              <a:rPr kumimoji="1" lang="ja-JP" altLang="en-US" sz="2800" dirty="0" smtClean="0">
                <a:latin typeface="HGS明朝B" panose="02020800000000000000" pitchFamily="18" charset="-128"/>
                <a:ea typeface="HGS明朝B" panose="02020800000000000000" pitchFamily="18" charset="-128"/>
              </a:rPr>
              <a:t>マイニング（採掘とは？）</a:t>
            </a:r>
            <a:endParaRPr kumimoji="1" lang="ja-JP" altLang="en-US" sz="2800"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425147"/>
            <a:ext cx="10018713" cy="4366054"/>
          </a:xfrm>
        </p:spPr>
        <p:txBody>
          <a:bodyPr/>
          <a:lstStyle/>
          <a:p>
            <a:r>
              <a:rPr lang="ja-JP" altLang="en-US" dirty="0"/>
              <a:t>分散して複数存在するデータベースについて、更新権限者をデータの更新（ブロック追加）の都度、特定の合意形成で１名に絞り込み、その更新権限者の更新内容を皆が一斉に自己の保有するデータベースに書き込むことで、分散して存在しているデータベースを整合的に更新する</a:t>
            </a:r>
            <a:r>
              <a:rPr lang="ja-JP" altLang="en-US" dirty="0" smtClean="0"/>
              <a:t>もの。</a:t>
            </a:r>
            <a:endParaRPr kumimoji="1" lang="ja-JP" altLang="en-US" dirty="0"/>
          </a:p>
        </p:txBody>
      </p:sp>
      <p:sp>
        <p:nvSpPr>
          <p:cNvPr id="4" name="テキスト ボックス 3"/>
          <p:cNvSpPr txBox="1"/>
          <p:nvPr/>
        </p:nvSpPr>
        <p:spPr>
          <a:xfrm>
            <a:off x="1677798" y="545284"/>
            <a:ext cx="9286613" cy="646331"/>
          </a:xfrm>
          <a:prstGeom prst="rect">
            <a:avLst/>
          </a:prstGeom>
          <a:noFill/>
        </p:spPr>
        <p:txBody>
          <a:bodyPr wrap="square" rtlCol="0">
            <a:spAutoFit/>
          </a:bodyPr>
          <a:lstStyle/>
          <a:p>
            <a:pPr lvl="0"/>
            <a:r>
              <a:rPr lang="en-US" altLang="ja-JP" sz="3600" dirty="0" smtClean="0">
                <a:solidFill>
                  <a:prstClr val="black"/>
                </a:solidFill>
                <a:latin typeface="HGS明朝B" panose="02020800000000000000" pitchFamily="18" charset="-128"/>
                <a:ea typeface="HGS明朝B" panose="02020800000000000000" pitchFamily="18" charset="-128"/>
              </a:rPr>
              <a:t>1-3.</a:t>
            </a:r>
            <a:r>
              <a:rPr lang="ja-JP" altLang="en-US" sz="3600" dirty="0">
                <a:solidFill>
                  <a:prstClr val="black"/>
                </a:solidFill>
                <a:latin typeface="HGS明朝B" panose="02020800000000000000" pitchFamily="18" charset="-128"/>
                <a:ea typeface="HGS明朝B" panose="02020800000000000000" pitchFamily="18" charset="-128"/>
              </a:rPr>
              <a:t>　</a:t>
            </a:r>
            <a:r>
              <a:rPr lang="en-US" altLang="ja-JP" sz="3600" dirty="0" smtClean="0">
                <a:solidFill>
                  <a:prstClr val="black"/>
                </a:solidFill>
                <a:latin typeface="HGS明朝B" panose="02020800000000000000" pitchFamily="18" charset="-128"/>
                <a:ea typeface="HGS明朝B" panose="02020800000000000000" pitchFamily="18" charset="-128"/>
              </a:rPr>
              <a:t>Bitcoin</a:t>
            </a:r>
            <a:r>
              <a:rPr lang="ja-JP" altLang="en-US" sz="3600" dirty="0" smtClean="0">
                <a:solidFill>
                  <a:prstClr val="black"/>
                </a:solidFill>
                <a:latin typeface="HGS明朝B" panose="02020800000000000000" pitchFamily="18" charset="-128"/>
                <a:ea typeface="HGS明朝B" panose="02020800000000000000" pitchFamily="18" charset="-128"/>
              </a:rPr>
              <a:t>の</a:t>
            </a:r>
            <a:r>
              <a:rPr lang="ja-JP" altLang="en-US" sz="3600" dirty="0">
                <a:solidFill>
                  <a:prstClr val="black"/>
                </a:solidFill>
                <a:latin typeface="HGS明朝B" panose="02020800000000000000" pitchFamily="18" charset="-128"/>
                <a:ea typeface="HGS明朝B" panose="02020800000000000000" pitchFamily="18" charset="-128"/>
              </a:rPr>
              <a:t>仕組</a:t>
            </a:r>
            <a:r>
              <a:rPr lang="ja-JP" altLang="en-US" sz="3600" dirty="0" smtClean="0">
                <a:solidFill>
                  <a:prstClr val="black"/>
                </a:solidFill>
                <a:latin typeface="HGS明朝B" panose="02020800000000000000" pitchFamily="18" charset="-128"/>
                <a:ea typeface="HGS明朝B" panose="02020800000000000000" pitchFamily="18" charset="-128"/>
              </a:rPr>
              <a:t>み</a:t>
            </a:r>
            <a:endParaRPr lang="ja-JP" altLang="en-US" sz="3600" dirty="0">
              <a:solidFill>
                <a:prstClr val="black"/>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12229169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70841" y="609599"/>
            <a:ext cx="5823916" cy="6054811"/>
          </a:xfrm>
        </p:spPr>
      </p:pic>
      <p:sp>
        <p:nvSpPr>
          <p:cNvPr id="5" name="テキスト ボックス 4"/>
          <p:cNvSpPr txBox="1"/>
          <p:nvPr/>
        </p:nvSpPr>
        <p:spPr>
          <a:xfrm>
            <a:off x="1631093" y="1968844"/>
            <a:ext cx="3715265" cy="4770537"/>
          </a:xfrm>
          <a:prstGeom prst="rect">
            <a:avLst/>
          </a:prstGeom>
          <a:noFill/>
        </p:spPr>
        <p:txBody>
          <a:bodyPr wrap="square" rtlCol="0">
            <a:spAutoFit/>
          </a:bodyPr>
          <a:lstStyle/>
          <a:p>
            <a:r>
              <a:rPr lang="ja-JP" altLang="en-US" sz="2000" dirty="0">
                <a:latin typeface="游明朝" panose="02020400000000000000" pitchFamily="18" charset="-128"/>
                <a:ea typeface="游明朝" panose="02020400000000000000" pitchFamily="18" charset="-128"/>
              </a:rPr>
              <a:t>ビットコインでは、合意形成、更新権限者を</a:t>
            </a:r>
            <a:r>
              <a:rPr lang="en-US" altLang="ja-JP" sz="2000" dirty="0">
                <a:latin typeface="游明朝" panose="02020400000000000000" pitchFamily="18" charset="-128"/>
                <a:ea typeface="游明朝" panose="02020400000000000000" pitchFamily="18" charset="-128"/>
              </a:rPr>
              <a:t>1</a:t>
            </a:r>
            <a:r>
              <a:rPr lang="ja-JP" altLang="en-US" sz="2000" dirty="0">
                <a:latin typeface="游明朝" panose="02020400000000000000" pitchFamily="18" charset="-128"/>
                <a:ea typeface="游明朝" panose="02020400000000000000" pitchFamily="18" charset="-128"/>
              </a:rPr>
              <a:t>名に絞り込む競争を「</a:t>
            </a:r>
            <a:r>
              <a:rPr lang="en-US" altLang="ja-JP" sz="2000" dirty="0">
                <a:latin typeface="游明朝" panose="02020400000000000000" pitchFamily="18" charset="-128"/>
                <a:ea typeface="游明朝" panose="02020400000000000000" pitchFamily="18" charset="-128"/>
              </a:rPr>
              <a:t>Proof of Work</a:t>
            </a:r>
            <a:r>
              <a:rPr lang="ja-JP" altLang="en-US" sz="2000" dirty="0">
                <a:latin typeface="游明朝" panose="02020400000000000000" pitchFamily="18" charset="-128"/>
                <a:ea typeface="游明朝" panose="02020400000000000000" pitchFamily="18" charset="-128"/>
              </a:rPr>
              <a:t>」という、コンピュータによる負荷の高い数学的問題を解くことで行っており、最初に答えを見つけた人が更新権限を得る仕組みと</a:t>
            </a:r>
            <a:r>
              <a:rPr lang="ja-JP" altLang="en-US" sz="2000" dirty="0" smtClean="0">
                <a:latin typeface="游明朝" panose="02020400000000000000" pitchFamily="18" charset="-128"/>
                <a:ea typeface="游明朝" panose="02020400000000000000" pitchFamily="18" charset="-128"/>
              </a:rPr>
              <a:t>なっている。</a:t>
            </a:r>
            <a:endParaRPr lang="en-US" altLang="ja-JP" sz="2000" dirty="0" smtClean="0">
              <a:latin typeface="游明朝" panose="02020400000000000000" pitchFamily="18" charset="-128"/>
              <a:ea typeface="游明朝" panose="02020400000000000000" pitchFamily="18" charset="-128"/>
            </a:endParaRPr>
          </a:p>
          <a:p>
            <a:endParaRPr kumimoji="1" lang="en-US" altLang="ja-JP" sz="2000" dirty="0">
              <a:latin typeface="游明朝" panose="02020400000000000000" pitchFamily="18" charset="-128"/>
              <a:ea typeface="游明朝" panose="02020400000000000000" pitchFamily="18" charset="-128"/>
            </a:endParaRPr>
          </a:p>
          <a:p>
            <a:r>
              <a:rPr lang="ja-JP" altLang="en-US" sz="2000" dirty="0" smtClean="0">
                <a:latin typeface="游明朝" panose="02020400000000000000" pitchFamily="18" charset="-128"/>
                <a:ea typeface="游明朝" panose="02020400000000000000" pitchFamily="18" charset="-128"/>
              </a:rPr>
              <a:t>ビットコインでは更新者権限獲得者に新規発行されたビットコインを与えるという報酬が用意されている</a:t>
            </a:r>
            <a:r>
              <a:rPr lang="ja-JP" altLang="en-US" sz="2000" dirty="0" smtClean="0">
                <a:latin typeface="游明朝" panose="02020400000000000000" pitchFamily="18" charset="-128"/>
                <a:ea typeface="游明朝" panose="02020400000000000000" pitchFamily="18" charset="-128"/>
              </a:rPr>
              <a:t>。</a:t>
            </a:r>
            <a:endParaRPr lang="en-US" altLang="ja-JP" sz="2000" dirty="0" smtClean="0">
              <a:latin typeface="游明朝" panose="02020400000000000000" pitchFamily="18" charset="-128"/>
              <a:ea typeface="游明朝" panose="02020400000000000000" pitchFamily="18" charset="-128"/>
            </a:endParaRPr>
          </a:p>
          <a:p>
            <a:endParaRPr kumimoji="1" lang="en-US" altLang="ja-JP" sz="2000" dirty="0">
              <a:latin typeface="游明朝" panose="02020400000000000000" pitchFamily="18" charset="-128"/>
              <a:ea typeface="游明朝" panose="02020400000000000000" pitchFamily="18" charset="-128"/>
            </a:endParaRPr>
          </a:p>
          <a:p>
            <a:r>
              <a:rPr lang="ja-JP" altLang="en-US" sz="1200" dirty="0" smtClean="0">
                <a:latin typeface="游明朝" panose="02020400000000000000" pitchFamily="18" charset="-128"/>
                <a:ea typeface="游明朝" panose="02020400000000000000" pitchFamily="18" charset="-128"/>
              </a:rPr>
              <a:t>引用</a:t>
            </a:r>
            <a:r>
              <a:rPr lang="en-US" altLang="ja-JP" sz="1200" dirty="0" smtClean="0">
                <a:latin typeface="游明朝" panose="02020400000000000000" pitchFamily="18" charset="-128"/>
                <a:ea typeface="游明朝" panose="02020400000000000000" pitchFamily="18" charset="-128"/>
              </a:rPr>
              <a:t>https</a:t>
            </a:r>
            <a:r>
              <a:rPr lang="en-US" altLang="ja-JP" sz="1200" dirty="0">
                <a:latin typeface="游明朝" panose="02020400000000000000" pitchFamily="18" charset="-128"/>
                <a:ea typeface="游明朝" panose="02020400000000000000" pitchFamily="18" charset="-128"/>
              </a:rPr>
              <a:t>://btcnews.jp/gotoh-blockchain-report-16q3</a:t>
            </a:r>
            <a:r>
              <a:rPr lang="en-US" altLang="ja-JP" sz="1200" dirty="0" smtClean="0">
                <a:latin typeface="游明朝" panose="02020400000000000000" pitchFamily="18" charset="-128"/>
                <a:ea typeface="游明朝" panose="02020400000000000000" pitchFamily="18" charset="-128"/>
              </a:rPr>
              <a:t>/</a:t>
            </a:r>
            <a:endParaRPr kumimoji="1" lang="ja-JP" altLang="en-US" sz="1200" dirty="0">
              <a:latin typeface="游明朝" panose="02020400000000000000" pitchFamily="18" charset="-128"/>
              <a:ea typeface="游明朝" panose="02020400000000000000" pitchFamily="18" charset="-128"/>
            </a:endParaRPr>
          </a:p>
        </p:txBody>
      </p:sp>
      <p:sp>
        <p:nvSpPr>
          <p:cNvPr id="2" name="テキスト ボックス 1"/>
          <p:cNvSpPr txBox="1"/>
          <p:nvPr/>
        </p:nvSpPr>
        <p:spPr>
          <a:xfrm>
            <a:off x="1680519" y="782595"/>
            <a:ext cx="3361038" cy="461665"/>
          </a:xfrm>
          <a:prstGeom prst="rect">
            <a:avLst/>
          </a:prstGeom>
          <a:noFill/>
        </p:spPr>
        <p:txBody>
          <a:bodyPr wrap="square" rtlCol="0">
            <a:spAutoFit/>
          </a:bodyPr>
          <a:lstStyle/>
          <a:p>
            <a:pPr lvl="0"/>
            <a:r>
              <a:rPr lang="en-US" altLang="ja-JP" sz="2400" dirty="0" smtClean="0">
                <a:solidFill>
                  <a:prstClr val="black"/>
                </a:solidFill>
                <a:latin typeface="HGS明朝B" panose="02020800000000000000" pitchFamily="18" charset="-128"/>
                <a:ea typeface="HGS明朝B" panose="02020800000000000000" pitchFamily="18" charset="-128"/>
              </a:rPr>
              <a:t>1-3.</a:t>
            </a:r>
            <a:r>
              <a:rPr lang="ja-JP" altLang="en-US" sz="2400" dirty="0">
                <a:solidFill>
                  <a:prstClr val="black"/>
                </a:solidFill>
                <a:latin typeface="HGS明朝B" panose="02020800000000000000" pitchFamily="18" charset="-128"/>
                <a:ea typeface="HGS明朝B" panose="02020800000000000000" pitchFamily="18" charset="-128"/>
              </a:rPr>
              <a:t>　</a:t>
            </a:r>
            <a:r>
              <a:rPr lang="en-US" altLang="ja-JP" sz="2400" dirty="0" smtClean="0">
                <a:solidFill>
                  <a:prstClr val="black"/>
                </a:solidFill>
                <a:latin typeface="HGS明朝B" panose="02020800000000000000" pitchFamily="18" charset="-128"/>
                <a:ea typeface="HGS明朝B" panose="02020800000000000000" pitchFamily="18" charset="-128"/>
              </a:rPr>
              <a:t>Bitcoin</a:t>
            </a:r>
            <a:r>
              <a:rPr lang="ja-JP" altLang="en-US" sz="2400" dirty="0" smtClean="0">
                <a:solidFill>
                  <a:prstClr val="black"/>
                </a:solidFill>
                <a:latin typeface="HGS明朝B" panose="02020800000000000000" pitchFamily="18" charset="-128"/>
                <a:ea typeface="HGS明朝B" panose="02020800000000000000" pitchFamily="18" charset="-128"/>
              </a:rPr>
              <a:t>の</a:t>
            </a:r>
            <a:r>
              <a:rPr lang="ja-JP" altLang="en-US" sz="2400" dirty="0">
                <a:solidFill>
                  <a:prstClr val="black"/>
                </a:solidFill>
                <a:latin typeface="HGS明朝B" panose="02020800000000000000" pitchFamily="18" charset="-128"/>
                <a:ea typeface="HGS明朝B" panose="02020800000000000000" pitchFamily="18" charset="-128"/>
              </a:rPr>
              <a:t>仕組</a:t>
            </a:r>
            <a:r>
              <a:rPr lang="ja-JP" altLang="en-US" sz="2400" dirty="0" smtClean="0">
                <a:solidFill>
                  <a:prstClr val="black"/>
                </a:solidFill>
                <a:latin typeface="HGS明朝B" panose="02020800000000000000" pitchFamily="18" charset="-128"/>
                <a:ea typeface="HGS明朝B" panose="02020800000000000000" pitchFamily="18" charset="-128"/>
              </a:rPr>
              <a:t>み</a:t>
            </a:r>
            <a:endParaRPr lang="ja-JP" altLang="en-US" sz="2400" dirty="0">
              <a:solidFill>
                <a:prstClr val="black"/>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489915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84310" y="1491048"/>
            <a:ext cx="10018713" cy="4917989"/>
          </a:xfrm>
        </p:spPr>
        <p:txBody>
          <a:bodyPr anchor="t">
            <a:normAutofit/>
          </a:bodyPr>
          <a:lstStyle/>
          <a:p>
            <a:r>
              <a:rPr lang="ja-JP" altLang="en-US" dirty="0"/>
              <a:t>他のブロックチェーンでは、「この合意形成、更新権限者をどう決めるか」の仕組みにバリエーション</a:t>
            </a:r>
            <a:r>
              <a:rPr lang="ja-JP" altLang="en-US" dirty="0" smtClean="0"/>
              <a:t>が存在。貢献が大きい人ほど仕組みを壊さないだろうというコンセプトに則って更新者権限を決める。</a:t>
            </a:r>
            <a:endParaRPr lang="en-US" altLang="ja-JP" dirty="0" smtClean="0"/>
          </a:p>
          <a:p>
            <a:endParaRPr kumimoji="1" lang="en-US" altLang="ja-JP" dirty="0"/>
          </a:p>
          <a:p>
            <a:pPr marL="0" indent="0">
              <a:buNone/>
            </a:pPr>
            <a:r>
              <a:rPr lang="ja-JP" altLang="en-US" dirty="0" smtClean="0"/>
              <a:t>・「</a:t>
            </a:r>
            <a:r>
              <a:rPr lang="en-US" altLang="ja-JP" dirty="0" smtClean="0"/>
              <a:t>Proof </a:t>
            </a:r>
            <a:r>
              <a:rPr lang="en-US" altLang="ja-JP" dirty="0"/>
              <a:t>of </a:t>
            </a:r>
            <a:r>
              <a:rPr lang="en-US" altLang="ja-JP" dirty="0" smtClean="0"/>
              <a:t>Work</a:t>
            </a:r>
            <a:r>
              <a:rPr lang="ja-JP" altLang="en-US" dirty="0" smtClean="0"/>
              <a:t>」</a:t>
            </a:r>
            <a:r>
              <a:rPr lang="en-US" altLang="ja-JP" dirty="0"/>
              <a:t>	</a:t>
            </a:r>
            <a:r>
              <a:rPr lang="ja-JP" altLang="en-US" dirty="0"/>
              <a:t>コンピュータによる負荷の高い数学的問題を解くことで行っており、最初に答えを見つけた人が更新権限を得る仕組み</a:t>
            </a:r>
          </a:p>
          <a:p>
            <a:pPr marL="0" indent="0">
              <a:buNone/>
            </a:pPr>
            <a:r>
              <a:rPr lang="ja-JP" altLang="en-US" dirty="0" smtClean="0"/>
              <a:t>・「</a:t>
            </a:r>
            <a:r>
              <a:rPr lang="en-US" altLang="ja-JP" dirty="0" smtClean="0"/>
              <a:t>Proof of Importance</a:t>
            </a:r>
            <a:r>
              <a:rPr lang="ja-JP" altLang="en-US" dirty="0" smtClean="0"/>
              <a:t>」</a:t>
            </a:r>
            <a:r>
              <a:rPr lang="en-US" altLang="ja-JP" dirty="0"/>
              <a:t>	</a:t>
            </a:r>
            <a:r>
              <a:rPr lang="ja-JP" altLang="en-US" dirty="0"/>
              <a:t>過去の取引情報から、データ授受のハブとしての重要性がより高い人（より多くの取引を行っている人など）が更新権限者となる仕組み</a:t>
            </a:r>
          </a:p>
          <a:p>
            <a:pPr marL="0" indent="0">
              <a:buNone/>
            </a:pPr>
            <a:r>
              <a:rPr lang="ja-JP" altLang="en-US" dirty="0" smtClean="0"/>
              <a:t>・「</a:t>
            </a:r>
            <a:r>
              <a:rPr lang="en-US" altLang="ja-JP" dirty="0" smtClean="0"/>
              <a:t>Proof of Stake</a:t>
            </a:r>
            <a:r>
              <a:rPr lang="ja-JP" altLang="en-US" dirty="0" smtClean="0"/>
              <a:t>」</a:t>
            </a:r>
            <a:r>
              <a:rPr lang="en-US" altLang="ja-JP" dirty="0"/>
              <a:t>	</a:t>
            </a:r>
            <a:r>
              <a:rPr lang="ja-JP" altLang="en-US" dirty="0"/>
              <a:t>より多くのコインを持っている人が更新権限者となる仕組み</a:t>
            </a:r>
            <a:endParaRPr kumimoji="1" lang="ja-JP" altLang="en-US" dirty="0"/>
          </a:p>
        </p:txBody>
      </p:sp>
      <p:sp>
        <p:nvSpPr>
          <p:cNvPr id="2" name="テキスト ボックス 1"/>
          <p:cNvSpPr txBox="1"/>
          <p:nvPr/>
        </p:nvSpPr>
        <p:spPr>
          <a:xfrm>
            <a:off x="1804086" y="609600"/>
            <a:ext cx="9160476" cy="646331"/>
          </a:xfrm>
          <a:prstGeom prst="rect">
            <a:avLst/>
          </a:prstGeom>
          <a:noFill/>
        </p:spPr>
        <p:txBody>
          <a:bodyPr wrap="square" rtlCol="0">
            <a:spAutoFit/>
          </a:bodyPr>
          <a:lstStyle/>
          <a:p>
            <a:pPr lvl="0"/>
            <a:r>
              <a:rPr lang="en-US" altLang="ja-JP" sz="3600" dirty="0" smtClean="0">
                <a:solidFill>
                  <a:prstClr val="black"/>
                </a:solidFill>
                <a:latin typeface="HGS明朝B" panose="02020800000000000000" pitchFamily="18" charset="-128"/>
                <a:ea typeface="HGS明朝B" panose="02020800000000000000" pitchFamily="18" charset="-128"/>
              </a:rPr>
              <a:t>1-3.</a:t>
            </a:r>
            <a:r>
              <a:rPr lang="ja-JP" altLang="en-US" sz="3600" dirty="0">
                <a:solidFill>
                  <a:prstClr val="black"/>
                </a:solidFill>
                <a:latin typeface="HGS明朝B" panose="02020800000000000000" pitchFamily="18" charset="-128"/>
                <a:ea typeface="HGS明朝B" panose="02020800000000000000" pitchFamily="18" charset="-128"/>
              </a:rPr>
              <a:t>　</a:t>
            </a:r>
            <a:r>
              <a:rPr lang="en-US" altLang="ja-JP" sz="3600" dirty="0" smtClean="0">
                <a:solidFill>
                  <a:prstClr val="black"/>
                </a:solidFill>
                <a:latin typeface="HGS明朝B" panose="02020800000000000000" pitchFamily="18" charset="-128"/>
                <a:ea typeface="HGS明朝B" panose="02020800000000000000" pitchFamily="18" charset="-128"/>
              </a:rPr>
              <a:t>Bitcoin</a:t>
            </a:r>
            <a:r>
              <a:rPr lang="ja-JP" altLang="en-US" sz="3600" dirty="0" smtClean="0">
                <a:solidFill>
                  <a:prstClr val="black"/>
                </a:solidFill>
                <a:latin typeface="HGS明朝B" panose="02020800000000000000" pitchFamily="18" charset="-128"/>
                <a:ea typeface="HGS明朝B" panose="02020800000000000000" pitchFamily="18" charset="-128"/>
              </a:rPr>
              <a:t>の</a:t>
            </a:r>
            <a:r>
              <a:rPr lang="ja-JP" altLang="en-US" sz="3600" dirty="0">
                <a:solidFill>
                  <a:prstClr val="black"/>
                </a:solidFill>
                <a:latin typeface="HGS明朝B" panose="02020800000000000000" pitchFamily="18" charset="-128"/>
                <a:ea typeface="HGS明朝B" panose="02020800000000000000" pitchFamily="18" charset="-128"/>
              </a:rPr>
              <a:t>仕組</a:t>
            </a:r>
            <a:r>
              <a:rPr lang="ja-JP" altLang="en-US" sz="3600" dirty="0" smtClean="0">
                <a:solidFill>
                  <a:prstClr val="black"/>
                </a:solidFill>
                <a:latin typeface="HGS明朝B" panose="02020800000000000000" pitchFamily="18" charset="-128"/>
                <a:ea typeface="HGS明朝B" panose="02020800000000000000" pitchFamily="18" charset="-128"/>
              </a:rPr>
              <a:t>み</a:t>
            </a:r>
            <a:endParaRPr lang="ja-JP" altLang="en-US" sz="3600" dirty="0">
              <a:solidFill>
                <a:prstClr val="black"/>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3755106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2" y="685801"/>
            <a:ext cx="9842716" cy="615778"/>
          </a:xfrm>
        </p:spPr>
        <p:txBody>
          <a:bodyPr>
            <a:normAutofit fontScale="90000"/>
          </a:bodyPr>
          <a:lstStyle/>
          <a:p>
            <a:pPr algn="l"/>
            <a:r>
              <a:rPr kumimoji="1" lang="en-US" altLang="ja-JP" dirty="0" smtClean="0">
                <a:latin typeface="游明朝" panose="02020400000000000000" pitchFamily="18" charset="-128"/>
                <a:ea typeface="游明朝" panose="02020400000000000000" pitchFamily="18" charset="-128"/>
              </a:rPr>
              <a:t>1-3.</a:t>
            </a:r>
            <a:r>
              <a:rPr kumimoji="1" lang="ja-JP" altLang="en-US" dirty="0" smtClean="0">
                <a:latin typeface="游明朝" panose="02020400000000000000" pitchFamily="18" charset="-128"/>
                <a:ea typeface="游明朝" panose="02020400000000000000" pitchFamily="18" charset="-128"/>
              </a:rPr>
              <a:t>　</a:t>
            </a:r>
            <a:r>
              <a:rPr kumimoji="1" lang="en-US" altLang="ja-JP" dirty="0" smtClean="0">
                <a:latin typeface="游明朝" panose="02020400000000000000" pitchFamily="18" charset="-128"/>
                <a:ea typeface="游明朝" panose="02020400000000000000" pitchFamily="18" charset="-128"/>
              </a:rPr>
              <a:t>Bitcoin</a:t>
            </a:r>
            <a:r>
              <a:rPr kumimoji="1" lang="ja-JP" altLang="en-US" dirty="0" smtClean="0">
                <a:latin typeface="游明朝" panose="02020400000000000000" pitchFamily="18" charset="-128"/>
                <a:ea typeface="游明朝" panose="02020400000000000000" pitchFamily="18" charset="-128"/>
              </a:rPr>
              <a:t>の仕組み</a:t>
            </a:r>
            <a:endParaRPr kumimoji="1" lang="ja-JP" altLang="en-US" dirty="0">
              <a:latin typeface="游明朝" panose="02020400000000000000" pitchFamily="18" charset="-128"/>
              <a:ea typeface="游明朝" panose="02020400000000000000" pitchFamily="18" charset="-128"/>
            </a:endParaRPr>
          </a:p>
        </p:txBody>
      </p:sp>
      <p:sp>
        <p:nvSpPr>
          <p:cNvPr id="3" name="コンテンツ プレースホルダー 2"/>
          <p:cNvSpPr>
            <a:spLocks noGrp="1"/>
          </p:cNvSpPr>
          <p:nvPr>
            <p:ph idx="1"/>
          </p:nvPr>
        </p:nvSpPr>
        <p:spPr>
          <a:xfrm>
            <a:off x="1669043" y="1383957"/>
            <a:ext cx="9833980" cy="4703805"/>
          </a:xfrm>
        </p:spPr>
        <p:txBody>
          <a:bodyPr anchor="t"/>
          <a:lstStyle/>
          <a:p>
            <a:r>
              <a:rPr kumimoji="1" lang="en-US" altLang="ja-JP" dirty="0" smtClean="0">
                <a:latin typeface="HGS明朝B" panose="02020800000000000000" pitchFamily="18" charset="-128"/>
                <a:ea typeface="HGS明朝B" panose="02020800000000000000" pitchFamily="18" charset="-128"/>
              </a:rPr>
              <a:t>Bitcoin</a:t>
            </a:r>
            <a:r>
              <a:rPr kumimoji="1" lang="ja-JP" altLang="en-US" dirty="0" smtClean="0">
                <a:latin typeface="HGS明朝B" panose="02020800000000000000" pitchFamily="18" charset="-128"/>
                <a:ea typeface="HGS明朝B" panose="02020800000000000000" pitchFamily="18" charset="-128"/>
              </a:rPr>
              <a:t>とは、</a:t>
            </a:r>
            <a:r>
              <a:rPr kumimoji="1" lang="ja-JP" altLang="en-US" dirty="0" smtClean="0">
                <a:solidFill>
                  <a:srgbClr val="FF0000"/>
                </a:solidFill>
                <a:latin typeface="HGS明朝B" panose="02020800000000000000" pitchFamily="18" charset="-128"/>
                <a:ea typeface="HGS明朝B" panose="02020800000000000000" pitchFamily="18" charset="-128"/>
              </a:rPr>
              <a:t>ブロックチェーン技術</a:t>
            </a:r>
            <a:r>
              <a:rPr kumimoji="1" lang="ja-JP" altLang="en-US" dirty="0" smtClean="0">
                <a:latin typeface="HGS明朝B" panose="02020800000000000000" pitchFamily="18" charset="-128"/>
                <a:ea typeface="HGS明朝B" panose="02020800000000000000" pitchFamily="18" charset="-128"/>
              </a:rPr>
              <a:t>を駆使し、</a:t>
            </a:r>
            <a:r>
              <a:rPr lang="ja-JP" altLang="en-US" dirty="0" smtClean="0">
                <a:latin typeface="HGS明朝B" panose="02020800000000000000" pitchFamily="18" charset="-128"/>
                <a:ea typeface="HGS明朝B" panose="02020800000000000000" pitchFamily="18" charset="-128"/>
              </a:rPr>
              <a:t>インターネット上</a:t>
            </a:r>
            <a:r>
              <a:rPr lang="ja-JP" altLang="en-US" dirty="0">
                <a:latin typeface="HGS明朝B" panose="02020800000000000000" pitchFamily="18" charset="-128"/>
                <a:ea typeface="HGS明朝B" panose="02020800000000000000" pitchFamily="18" charset="-128"/>
              </a:rPr>
              <a:t>で取引や通貨発行（「</a:t>
            </a:r>
            <a:r>
              <a:rPr lang="ja-JP" altLang="en-US" dirty="0">
                <a:solidFill>
                  <a:srgbClr val="FF0000"/>
                </a:solidFill>
                <a:latin typeface="HGS明朝B" panose="02020800000000000000" pitchFamily="18" charset="-128"/>
                <a:ea typeface="HGS明朝B" panose="02020800000000000000" pitchFamily="18" charset="-128"/>
              </a:rPr>
              <a:t>採掘</a:t>
            </a:r>
            <a:r>
              <a:rPr lang="en-US" altLang="ja-JP" dirty="0">
                <a:solidFill>
                  <a:srgbClr val="FF0000"/>
                </a:solidFill>
                <a:latin typeface="HGS明朝B" panose="02020800000000000000" pitchFamily="18" charset="-128"/>
                <a:ea typeface="HGS明朝B" panose="02020800000000000000" pitchFamily="18" charset="-128"/>
              </a:rPr>
              <a:t>(</a:t>
            </a:r>
            <a:r>
              <a:rPr lang="ja-JP" altLang="en-US" dirty="0">
                <a:solidFill>
                  <a:srgbClr val="FF0000"/>
                </a:solidFill>
                <a:latin typeface="HGS明朝B" panose="02020800000000000000" pitchFamily="18" charset="-128"/>
                <a:ea typeface="HGS明朝B" panose="02020800000000000000" pitchFamily="18" charset="-128"/>
              </a:rPr>
              <a:t>マイニング</a:t>
            </a:r>
            <a:r>
              <a:rPr lang="en-US" altLang="ja-JP" dirty="0">
                <a:solidFill>
                  <a:srgbClr val="FF0000"/>
                </a:solidFill>
                <a:latin typeface="HGS明朝B" panose="02020800000000000000" pitchFamily="18" charset="-128"/>
                <a:ea typeface="HGS明朝B" panose="02020800000000000000" pitchFamily="18" charset="-128"/>
              </a:rPr>
              <a:t>)</a:t>
            </a:r>
            <a:r>
              <a:rPr lang="ja-JP" altLang="en-US" dirty="0">
                <a:latin typeface="HGS明朝B" panose="02020800000000000000" pitchFamily="18" charset="-128"/>
                <a:ea typeface="HGS明朝B" panose="02020800000000000000" pitchFamily="18" charset="-128"/>
              </a:rPr>
              <a:t>」と呼ばれる。） が行われる「分散型仮想通貨」の</a:t>
            </a:r>
            <a:r>
              <a:rPr lang="ja-JP" altLang="en-US" dirty="0" smtClean="0">
                <a:latin typeface="HGS明朝B" panose="02020800000000000000" pitchFamily="18" charset="-128"/>
                <a:ea typeface="HGS明朝B" panose="02020800000000000000" pitchFamily="18" charset="-128"/>
              </a:rPr>
              <a:t>こと。 </a:t>
            </a:r>
            <a:r>
              <a:rPr lang="ja-JP" altLang="en-US" dirty="0">
                <a:latin typeface="HGS明朝B" panose="02020800000000000000" pitchFamily="18" charset="-128"/>
                <a:ea typeface="HGS明朝B" panose="02020800000000000000" pitchFamily="18" charset="-128"/>
              </a:rPr>
              <a:t>政府や中央銀行などの中央機関を介さず、また</a:t>
            </a:r>
            <a:r>
              <a:rPr lang="ja-JP" altLang="en-US" dirty="0" smtClean="0">
                <a:latin typeface="HGS明朝B" panose="02020800000000000000" pitchFamily="18" charset="-128"/>
                <a:ea typeface="HGS明朝B" panose="02020800000000000000" pitchFamily="18" charset="-128"/>
              </a:rPr>
              <a:t>、</a:t>
            </a:r>
            <a:r>
              <a:rPr lang="en-US" altLang="ja-JP" dirty="0" smtClean="0">
                <a:solidFill>
                  <a:srgbClr val="FF0000"/>
                </a:solidFill>
                <a:latin typeface="HGS明朝B" panose="02020800000000000000" pitchFamily="18" charset="-128"/>
                <a:ea typeface="HGS明朝B" panose="02020800000000000000" pitchFamily="18" charset="-128"/>
              </a:rPr>
              <a:t>P2P</a:t>
            </a:r>
            <a:r>
              <a:rPr lang="ja-JP" altLang="en-US" dirty="0" smtClean="0">
                <a:solidFill>
                  <a:srgbClr val="FF0000"/>
                </a:solidFill>
                <a:latin typeface="HGS明朝B" panose="02020800000000000000" pitchFamily="18" charset="-128"/>
                <a:ea typeface="HGS明朝B" panose="02020800000000000000" pitchFamily="18" charset="-128"/>
              </a:rPr>
              <a:t>ネットワーク</a:t>
            </a:r>
            <a:r>
              <a:rPr lang="ja-JP" altLang="en-US" dirty="0" smtClean="0">
                <a:latin typeface="HGS明朝B" panose="02020800000000000000" pitchFamily="18" charset="-128"/>
                <a:ea typeface="HGS明朝B" panose="02020800000000000000" pitchFamily="18" charset="-128"/>
              </a:rPr>
              <a:t>上</a:t>
            </a:r>
            <a:r>
              <a:rPr lang="ja-JP" altLang="en-US" dirty="0">
                <a:latin typeface="HGS明朝B" panose="02020800000000000000" pitchFamily="18" charset="-128"/>
                <a:ea typeface="HGS明朝B" panose="02020800000000000000" pitchFamily="18" charset="-128"/>
              </a:rPr>
              <a:t>で取引が行われるため、取引の仲介手数料が低く抑えられ、迅速に世界中のどこでもだれとでも貨幣取引を行うこと</a:t>
            </a:r>
            <a:r>
              <a:rPr lang="ja-JP" altLang="en-US" dirty="0" smtClean="0">
                <a:latin typeface="HGS明朝B" panose="02020800000000000000" pitchFamily="18" charset="-128"/>
                <a:ea typeface="HGS明朝B" panose="02020800000000000000" pitchFamily="18" charset="-128"/>
              </a:rPr>
              <a:t>が</a:t>
            </a:r>
            <a:r>
              <a:rPr lang="ja-JP" altLang="en-US" dirty="0">
                <a:latin typeface="HGS明朝B" panose="02020800000000000000" pitchFamily="18" charset="-128"/>
                <a:ea typeface="HGS明朝B" panose="02020800000000000000" pitchFamily="18" charset="-128"/>
              </a:rPr>
              <a:t>可能</a:t>
            </a:r>
            <a:r>
              <a:rPr lang="ja-JP" altLang="en-US" dirty="0" smtClean="0">
                <a:latin typeface="HGS明朝B" panose="02020800000000000000" pitchFamily="18" charset="-128"/>
                <a:ea typeface="HGS明朝B" panose="02020800000000000000" pitchFamily="18" charset="-128"/>
              </a:rPr>
              <a:t>。また、</a:t>
            </a:r>
            <a:r>
              <a:rPr lang="en-US" altLang="ja-JP" dirty="0" smtClean="0">
                <a:latin typeface="HGS明朝B" panose="02020800000000000000" pitchFamily="18" charset="-128"/>
                <a:ea typeface="HGS明朝B" panose="02020800000000000000" pitchFamily="18" charset="-128"/>
              </a:rPr>
              <a:t>Bitcoin</a:t>
            </a:r>
            <a:r>
              <a:rPr lang="ja-JP" altLang="en-US" dirty="0" smtClean="0">
                <a:latin typeface="HGS明朝B" panose="02020800000000000000" pitchFamily="18" charset="-128"/>
                <a:ea typeface="HGS明朝B" panose="02020800000000000000" pitchFamily="18" charset="-128"/>
              </a:rPr>
              <a:t>の発行上限枚数は</a:t>
            </a:r>
            <a:r>
              <a:rPr lang="en-US" altLang="ja-JP" dirty="0" smtClean="0">
                <a:latin typeface="HGS明朝B" panose="02020800000000000000" pitchFamily="18" charset="-128"/>
                <a:ea typeface="HGS明朝B" panose="02020800000000000000" pitchFamily="18" charset="-128"/>
              </a:rPr>
              <a:t>2100</a:t>
            </a:r>
            <a:r>
              <a:rPr lang="ja-JP" altLang="en-US" dirty="0" smtClean="0">
                <a:latin typeface="HGS明朝B" panose="02020800000000000000" pitchFamily="18" charset="-128"/>
                <a:ea typeface="HGS明朝B" panose="02020800000000000000" pitchFamily="18" charset="-128"/>
              </a:rPr>
              <a:t>万枚と事前に定められている。</a:t>
            </a:r>
            <a:endParaRPr lang="en-US" altLang="ja-JP" dirty="0" smtClean="0">
              <a:latin typeface="HGS明朝B" panose="02020800000000000000" pitchFamily="18" charset="-128"/>
              <a:ea typeface="HGS明朝B" panose="02020800000000000000" pitchFamily="18" charset="-128"/>
            </a:endParaRPr>
          </a:p>
          <a:p>
            <a:endParaRPr kumimoji="1" lang="en-US" altLang="ja-JP" dirty="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hlinkClick r:id="rId2"/>
              </a:rPr>
              <a:t>https://</a:t>
            </a:r>
            <a:r>
              <a:rPr lang="en-US" altLang="ja-JP" sz="1200" dirty="0" smtClean="0">
                <a:latin typeface="HGS明朝B" panose="02020800000000000000" pitchFamily="18" charset="-128"/>
                <a:ea typeface="HGS明朝B" panose="02020800000000000000" pitchFamily="18" charset="-128"/>
                <a:hlinkClick r:id="rId2"/>
              </a:rPr>
              <a:t>jpbitcoin.com/abouts</a:t>
            </a:r>
            <a:r>
              <a:rPr lang="ja-JP" altLang="en-US" sz="1200" dirty="0" smtClean="0">
                <a:latin typeface="HGS明朝B" panose="02020800000000000000" pitchFamily="18" charset="-128"/>
                <a:ea typeface="HGS明朝B" panose="02020800000000000000" pitchFamily="18" charset="-128"/>
              </a:rPr>
              <a:t>　</a:t>
            </a:r>
            <a:r>
              <a:rPr lang="en-US" altLang="ja-JP" sz="1200" dirty="0" smtClean="0">
                <a:latin typeface="HGS明朝B" panose="02020800000000000000" pitchFamily="18" charset="-128"/>
                <a:ea typeface="HGS明朝B" panose="02020800000000000000" pitchFamily="18" charset="-128"/>
              </a:rPr>
              <a:t>Bitcoin</a:t>
            </a:r>
            <a:r>
              <a:rPr lang="ja-JP" altLang="en-US" sz="1200" dirty="0" smtClean="0">
                <a:latin typeface="HGS明朝B" panose="02020800000000000000" pitchFamily="18" charset="-128"/>
                <a:ea typeface="HGS明朝B" panose="02020800000000000000" pitchFamily="18" charset="-128"/>
              </a:rPr>
              <a:t>日本語情報サイトより</a:t>
            </a:r>
            <a:endParaRPr kumimoji="1" lang="ja-JP" altLang="en-US" sz="1200"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705138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132" y="612753"/>
            <a:ext cx="10018713" cy="376880"/>
          </a:xfrm>
        </p:spPr>
        <p:txBody>
          <a:bodyPr>
            <a:normAutofit fontScale="90000"/>
          </a:bodyPr>
          <a:lstStyle/>
          <a:p>
            <a:pPr algn="l"/>
            <a:r>
              <a:rPr lang="en-US" altLang="ja-JP" dirty="0" smtClean="0">
                <a:latin typeface="HGS明朝B" panose="02020800000000000000" pitchFamily="18" charset="-128"/>
                <a:ea typeface="HGS明朝B" panose="02020800000000000000" pitchFamily="18" charset="-128"/>
              </a:rPr>
              <a:t>2-1.</a:t>
            </a:r>
            <a:r>
              <a:rPr lang="ja-JP" altLang="en-US" dirty="0" smtClean="0">
                <a:latin typeface="HGS明朝B" panose="02020800000000000000" pitchFamily="18" charset="-128"/>
                <a:ea typeface="HGS明朝B" panose="02020800000000000000" pitchFamily="18" charset="-128"/>
              </a:rPr>
              <a:t>　各種指標　尖度</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113088"/>
            <a:ext cx="10018713" cy="5526610"/>
          </a:xfrm>
        </p:spPr>
        <p:txBody>
          <a:bodyPr anchor="t">
            <a:normAutofit/>
          </a:bodyPr>
          <a:lstStyle/>
          <a:p>
            <a:pPr marL="0" indent="0">
              <a:buNone/>
            </a:pPr>
            <a:r>
              <a:rPr lang="ja-JP" altLang="en-US" dirty="0" smtClean="0"/>
              <a:t>尖度</a:t>
            </a:r>
            <a:r>
              <a:rPr lang="ja-JP" altLang="en-US" dirty="0"/>
              <a:t>：</a:t>
            </a:r>
            <a:r>
              <a:rPr lang="ja-JP" altLang="en-US" dirty="0" smtClean="0"/>
              <a:t>分布</a:t>
            </a:r>
            <a:r>
              <a:rPr lang="ja-JP" altLang="en-US" dirty="0"/>
              <a:t>の</a:t>
            </a:r>
            <a:r>
              <a:rPr lang="ja-JP" altLang="en-US" dirty="0" smtClean="0"/>
              <a:t>ピーク</a:t>
            </a:r>
            <a:r>
              <a:rPr lang="ja-JP" altLang="en-US" dirty="0"/>
              <a:t>と裾が正規分布からどれだけ異なっているか</a:t>
            </a:r>
            <a:r>
              <a:rPr lang="ja-JP" altLang="en-US" dirty="0" smtClean="0"/>
              <a:t>を示す</a:t>
            </a:r>
            <a:endParaRPr lang="en-US" altLang="ja-JP" dirty="0"/>
          </a:p>
          <a:p>
            <a:pPr marL="0" indent="0">
              <a:buNone/>
            </a:pPr>
            <a:endParaRPr lang="en-US" altLang="ja-JP" dirty="0"/>
          </a:p>
          <a:p>
            <a:pPr marL="0" indent="0">
              <a:spcAft>
                <a:spcPts val="0"/>
              </a:spcAft>
              <a:buNone/>
            </a:pPr>
            <a:r>
              <a:rPr lang="ja-JP" altLang="en-US" dirty="0"/>
              <a:t>尖度が正→その分布に正規分布と</a:t>
            </a:r>
            <a:r>
              <a:rPr lang="ja-JP" altLang="en-US" dirty="0" smtClean="0"/>
              <a:t>比べて</a:t>
            </a:r>
            <a:endParaRPr lang="en-US" altLang="ja-JP" dirty="0"/>
          </a:p>
          <a:p>
            <a:pPr marL="0" indent="0">
              <a:spcAft>
                <a:spcPts val="0"/>
              </a:spcAft>
              <a:buNone/>
            </a:pPr>
            <a:r>
              <a:rPr lang="ja-JP" altLang="en-US" dirty="0" smtClean="0"/>
              <a:t>重い</a:t>
            </a:r>
            <a:r>
              <a:rPr lang="ja-JP" altLang="en-US" dirty="0"/>
              <a:t>裾と鋭いピークがあることを</a:t>
            </a:r>
            <a:r>
              <a:rPr lang="ja-JP" altLang="en-US" dirty="0" smtClean="0"/>
              <a:t>示す</a:t>
            </a:r>
            <a:endParaRPr lang="en-US" altLang="ja-JP" dirty="0" smtClean="0"/>
          </a:p>
          <a:p>
            <a:pPr marL="0" indent="0">
              <a:buNone/>
            </a:pPr>
            <a:endParaRPr lang="en-US" altLang="ja-JP" dirty="0" smtClean="0"/>
          </a:p>
          <a:p>
            <a:pPr marL="0" indent="0">
              <a:buNone/>
            </a:pPr>
            <a:endParaRPr kumimoji="1" lang="en-US" altLang="ja-JP" dirty="0" smtClean="0"/>
          </a:p>
          <a:p>
            <a:pPr marL="0" indent="0">
              <a:buNone/>
            </a:pPr>
            <a:r>
              <a:rPr lang="ja-JP" altLang="en-US" dirty="0"/>
              <a:t>尖度が負</a:t>
            </a:r>
            <a:r>
              <a:rPr lang="ja-JP" altLang="en-US" dirty="0" smtClean="0"/>
              <a:t>→その分布に</a:t>
            </a:r>
            <a:r>
              <a:rPr lang="ja-JP" altLang="en-US" dirty="0"/>
              <a:t>正規分布と</a:t>
            </a:r>
            <a:r>
              <a:rPr lang="ja-JP" altLang="en-US" dirty="0" smtClean="0"/>
              <a:t>比べて</a:t>
            </a:r>
            <a:endParaRPr lang="en-US" altLang="ja-JP" dirty="0" smtClean="0"/>
          </a:p>
          <a:p>
            <a:pPr marL="0" indent="0">
              <a:buNone/>
            </a:pPr>
            <a:r>
              <a:rPr lang="ja-JP" altLang="en-US" dirty="0" smtClean="0"/>
              <a:t>軽い</a:t>
            </a:r>
            <a:r>
              <a:rPr lang="ja-JP" altLang="en-US" dirty="0"/>
              <a:t>裾と平坦</a:t>
            </a:r>
            <a:r>
              <a:rPr lang="ja-JP" altLang="en-US" dirty="0" smtClean="0"/>
              <a:t>なピーク</a:t>
            </a:r>
            <a:r>
              <a:rPr lang="ja-JP" altLang="en-US" dirty="0"/>
              <a:t>があることを</a:t>
            </a:r>
            <a:r>
              <a:rPr lang="ja-JP" altLang="en-US" dirty="0" smtClean="0"/>
              <a:t>示す</a:t>
            </a:r>
            <a:endParaRPr lang="en-US" altLang="ja-JP" dirty="0" smtClean="0"/>
          </a:p>
          <a:p>
            <a:pPr marL="0" indent="0">
              <a:buNone/>
            </a:pPr>
            <a:endParaRPr kumimoji="1" lang="en-US" altLang="ja-JP" dirty="0" smtClean="0"/>
          </a:p>
          <a:p>
            <a:pPr marL="0" indent="0">
              <a:buNone/>
            </a:pPr>
            <a:endParaRPr kumimoji="1" lang="en-US" altLang="ja-JP" dirty="0"/>
          </a:p>
          <a:p>
            <a:pPr marL="0" indent="0">
              <a:buNone/>
            </a:pPr>
            <a:r>
              <a:rPr lang="ja-JP" altLang="en-US" sz="1400" dirty="0" smtClean="0"/>
              <a:t>引用元　</a:t>
            </a:r>
            <a:r>
              <a:rPr lang="en-US" altLang="ja-JP" sz="1400" dirty="0" smtClean="0"/>
              <a:t>https</a:t>
            </a:r>
            <a:r>
              <a:rPr lang="en-US" altLang="ja-JP" sz="1400" dirty="0"/>
              <a:t>://</a:t>
            </a:r>
            <a:r>
              <a:rPr lang="en-US" altLang="ja-JP" sz="1400" dirty="0" smtClean="0"/>
              <a:t>support.minitab.com/ja-jp/minitab/18/help-and-how-to/statistics/basic-statistics/supporting-topics/data-concepts/how-skewness-and-kurtosis-affect-your-distribution/</a:t>
            </a:r>
            <a:r>
              <a:rPr lang="ja-JP" altLang="en-US" sz="1400" dirty="0" smtClean="0"/>
              <a:t>より</a:t>
            </a:r>
            <a:endParaRPr kumimoji="1" lang="ja-JP" altLang="en-US" sz="1400" dirty="0"/>
          </a:p>
        </p:txBody>
      </p:sp>
      <p:pic>
        <p:nvPicPr>
          <p:cNvPr id="5" name="図 4"/>
          <p:cNvPicPr>
            <a:picLocks noChangeAspect="1"/>
          </p:cNvPicPr>
          <p:nvPr/>
        </p:nvPicPr>
        <p:blipFill>
          <a:blip r:embed="rId2"/>
          <a:stretch>
            <a:fillRect/>
          </a:stretch>
        </p:blipFill>
        <p:spPr>
          <a:xfrm>
            <a:off x="7958178" y="1554778"/>
            <a:ext cx="3544845" cy="2225900"/>
          </a:xfrm>
          <a:prstGeom prst="rect">
            <a:avLst/>
          </a:prstGeom>
        </p:spPr>
      </p:pic>
      <p:pic>
        <p:nvPicPr>
          <p:cNvPr id="6" name="図 5"/>
          <p:cNvPicPr>
            <a:picLocks noChangeAspect="1"/>
          </p:cNvPicPr>
          <p:nvPr/>
        </p:nvPicPr>
        <p:blipFill>
          <a:blip r:embed="rId3"/>
          <a:stretch>
            <a:fillRect/>
          </a:stretch>
        </p:blipFill>
        <p:spPr>
          <a:xfrm>
            <a:off x="7958177" y="3780678"/>
            <a:ext cx="3544845" cy="2358685"/>
          </a:xfrm>
          <a:prstGeom prst="rect">
            <a:avLst/>
          </a:prstGeom>
        </p:spPr>
      </p:pic>
    </p:spTree>
    <p:extLst>
      <p:ext uri="{BB962C8B-B14F-4D97-AF65-F5344CB8AC3E}">
        <p14:creationId xmlns:p14="http://schemas.microsoft.com/office/powerpoint/2010/main" val="3445579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0" y="344393"/>
            <a:ext cx="10018713" cy="376881"/>
          </a:xfrm>
        </p:spPr>
        <p:txBody>
          <a:bodyPr>
            <a:noAutofit/>
          </a:bodyPr>
          <a:lstStyle/>
          <a:p>
            <a:pPr algn="l"/>
            <a:r>
              <a:rPr kumimoji="1" lang="en-US" altLang="ja-JP" sz="3600" dirty="0" smtClean="0">
                <a:latin typeface="HGS明朝B" panose="02020800000000000000" pitchFamily="18" charset="-128"/>
                <a:ea typeface="HGS明朝B" panose="02020800000000000000" pitchFamily="18" charset="-128"/>
              </a:rPr>
              <a:t>2-2.</a:t>
            </a:r>
            <a:r>
              <a:rPr kumimoji="1" lang="ja-JP" altLang="en-US" sz="3600" dirty="0" smtClean="0">
                <a:latin typeface="HGS明朝B" panose="02020800000000000000" pitchFamily="18" charset="-128"/>
                <a:ea typeface="HGS明朝B" panose="02020800000000000000" pitchFamily="18" charset="-128"/>
              </a:rPr>
              <a:t>　各種指標　歪度</a:t>
            </a:r>
            <a:endParaRPr kumimoji="1" lang="ja-JP" altLang="en-US" sz="3600"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08670" y="980303"/>
            <a:ext cx="10094353" cy="5791200"/>
          </a:xfrm>
        </p:spPr>
        <p:txBody>
          <a:bodyPr anchor="t">
            <a:normAutofit fontScale="85000" lnSpcReduction="20000"/>
          </a:bodyPr>
          <a:lstStyle/>
          <a:p>
            <a:r>
              <a:rPr lang="ja-JP" altLang="en-US" sz="2800" dirty="0"/>
              <a:t>歪度：データの非対称性を示す</a:t>
            </a:r>
            <a:r>
              <a:rPr lang="ja-JP" altLang="en-US" sz="2800" dirty="0" smtClean="0"/>
              <a:t>度合い</a:t>
            </a:r>
            <a:endParaRPr lang="en-US" altLang="ja-JP" sz="2800" dirty="0" smtClean="0"/>
          </a:p>
          <a:p>
            <a:endParaRPr kumimoji="1" lang="en-US" altLang="ja-JP" sz="2800" dirty="0"/>
          </a:p>
          <a:p>
            <a:pPr marL="0" indent="0">
              <a:buNone/>
            </a:pPr>
            <a:r>
              <a:rPr lang="ja-JP" altLang="en-US" sz="2800" dirty="0" smtClean="0"/>
              <a:t>歪度が正→分布の裾が右側に伸びている</a:t>
            </a:r>
            <a:endParaRPr lang="en-US" altLang="ja-JP" sz="2800" dirty="0" smtClean="0"/>
          </a:p>
          <a:p>
            <a:pPr marL="0" indent="0">
              <a:buNone/>
            </a:pPr>
            <a:endParaRPr lang="en-US" altLang="ja-JP" sz="2800" dirty="0" smtClean="0"/>
          </a:p>
          <a:p>
            <a:pPr marL="0" indent="0">
              <a:buNone/>
            </a:pPr>
            <a:endParaRPr lang="en-US" altLang="ja-JP" sz="2800" dirty="0"/>
          </a:p>
          <a:p>
            <a:pPr marL="0" indent="0">
              <a:buNone/>
            </a:pPr>
            <a:endParaRPr lang="en-US" altLang="ja-JP" sz="2800" dirty="0"/>
          </a:p>
          <a:p>
            <a:pPr marL="0" indent="0">
              <a:buNone/>
            </a:pPr>
            <a:r>
              <a:rPr kumimoji="1" lang="ja-JP" altLang="en-US" sz="2800" dirty="0" smtClean="0"/>
              <a:t>歪度が負→分布の裾が左側に伸びている</a:t>
            </a:r>
            <a:endParaRPr kumimoji="1" lang="en-US" altLang="ja-JP" sz="2800" dirty="0" smtClean="0"/>
          </a:p>
          <a:p>
            <a:pPr marL="0" indent="0">
              <a:buNone/>
            </a:pPr>
            <a:endParaRPr kumimoji="1" lang="en-US" altLang="ja-JP" sz="2800" dirty="0" smtClean="0"/>
          </a:p>
          <a:p>
            <a:pPr marL="0" indent="0">
              <a:buNone/>
            </a:pPr>
            <a:r>
              <a:rPr lang="ja-JP" altLang="en-US" sz="2800" dirty="0" smtClean="0"/>
              <a:t>（</a:t>
            </a:r>
            <a:r>
              <a:rPr lang="ja-JP" altLang="en-US" sz="2800" dirty="0"/>
              <a:t>例）過去のリターンの外れ値</a:t>
            </a:r>
            <a:r>
              <a:rPr lang="ja-JP" altLang="en-US" sz="2800" dirty="0" smtClean="0"/>
              <a:t>が</a:t>
            </a:r>
            <a:endParaRPr lang="en-US" altLang="ja-JP" sz="2800" dirty="0" smtClean="0"/>
          </a:p>
          <a:p>
            <a:pPr marL="0" indent="0">
              <a:buNone/>
            </a:pPr>
            <a:r>
              <a:rPr lang="ja-JP" altLang="en-US" sz="2800" dirty="0" smtClean="0"/>
              <a:t>平均</a:t>
            </a:r>
            <a:r>
              <a:rPr lang="ja-JP" altLang="en-US" sz="2800" dirty="0"/>
              <a:t>からプラスに</a:t>
            </a:r>
            <a:r>
              <a:rPr lang="ja-JP" altLang="en-US" sz="2800" dirty="0" smtClean="0"/>
              <a:t>大きく外れた</a:t>
            </a:r>
            <a:r>
              <a:rPr lang="ja-JP" altLang="en-US" sz="2800" dirty="0"/>
              <a:t>値</a:t>
            </a:r>
            <a:r>
              <a:rPr lang="ja-JP" altLang="en-US" sz="2800" dirty="0" smtClean="0"/>
              <a:t>が</a:t>
            </a:r>
            <a:endParaRPr lang="en-US" altLang="ja-JP" sz="2800" dirty="0" smtClean="0"/>
          </a:p>
          <a:p>
            <a:pPr marL="0" indent="0">
              <a:buNone/>
            </a:pPr>
            <a:r>
              <a:rPr lang="ja-JP" altLang="en-US" sz="2800" dirty="0" smtClean="0"/>
              <a:t>多かった</a:t>
            </a:r>
            <a:r>
              <a:rPr lang="ja-JP" altLang="en-US" sz="2800" dirty="0"/>
              <a:t>場合のデータでは、歪度は正</a:t>
            </a:r>
            <a:endParaRPr lang="en-US" altLang="ja-JP" sz="2800" dirty="0" smtClean="0"/>
          </a:p>
          <a:p>
            <a:pPr marL="0" indent="0">
              <a:buNone/>
            </a:pPr>
            <a:endParaRPr lang="en-US" altLang="ja-JP" dirty="0" smtClean="0"/>
          </a:p>
          <a:p>
            <a:pPr marL="0" indent="0">
              <a:buNone/>
            </a:pPr>
            <a:r>
              <a:rPr lang="ja-JP" altLang="en-US" sz="1200" dirty="0" smtClean="0"/>
              <a:t>引用元</a:t>
            </a:r>
            <a:r>
              <a:rPr lang="en-US" altLang="ja-JP" sz="1200" dirty="0"/>
              <a:t>https://support.minitab.com/ja-jp/minitab/18/help-and-how-to/statistics/basic-statistics/supporting-topics/data-concepts/how-skewness-and-kurtosis-affect-your-distribution/</a:t>
            </a:r>
            <a:endParaRPr kumimoji="1" lang="en-US" altLang="ja-JP" sz="1200" dirty="0" smtClean="0"/>
          </a:p>
          <a:p>
            <a:pPr marL="0" indent="0">
              <a:buNone/>
            </a:pPr>
            <a:endParaRPr kumimoji="1" lang="ja-JP" altLang="en-US" dirty="0"/>
          </a:p>
        </p:txBody>
      </p:sp>
      <p:pic>
        <p:nvPicPr>
          <p:cNvPr id="4" name="図 3"/>
          <p:cNvPicPr>
            <a:picLocks noChangeAspect="1"/>
          </p:cNvPicPr>
          <p:nvPr/>
        </p:nvPicPr>
        <p:blipFill>
          <a:blip r:embed="rId2"/>
          <a:stretch>
            <a:fillRect/>
          </a:stretch>
        </p:blipFill>
        <p:spPr>
          <a:xfrm>
            <a:off x="8236719" y="980303"/>
            <a:ext cx="3266304" cy="2163926"/>
          </a:xfrm>
          <a:prstGeom prst="rect">
            <a:avLst/>
          </a:prstGeom>
        </p:spPr>
      </p:pic>
      <p:pic>
        <p:nvPicPr>
          <p:cNvPr id="5" name="図 4"/>
          <p:cNvPicPr>
            <a:picLocks noChangeAspect="1"/>
          </p:cNvPicPr>
          <p:nvPr/>
        </p:nvPicPr>
        <p:blipFill>
          <a:blip r:embed="rId3"/>
          <a:stretch>
            <a:fillRect/>
          </a:stretch>
        </p:blipFill>
        <p:spPr>
          <a:xfrm>
            <a:off x="8236719" y="3366188"/>
            <a:ext cx="3282699" cy="2174788"/>
          </a:xfrm>
          <a:prstGeom prst="rect">
            <a:avLst/>
          </a:prstGeom>
        </p:spPr>
      </p:pic>
    </p:spTree>
    <p:extLst>
      <p:ext uri="{BB962C8B-B14F-4D97-AF65-F5344CB8AC3E}">
        <p14:creationId xmlns:p14="http://schemas.microsoft.com/office/powerpoint/2010/main" val="2076484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591065"/>
          </a:xfrm>
        </p:spPr>
        <p:txBody>
          <a:bodyPr>
            <a:normAutofit fontScale="90000"/>
          </a:bodyPr>
          <a:lstStyle/>
          <a:p>
            <a:pPr algn="l"/>
            <a:r>
              <a:rPr lang="en-US" altLang="ja-JP" dirty="0" smtClean="0">
                <a:latin typeface="HGS明朝B" panose="02020800000000000000" pitchFamily="18" charset="-128"/>
                <a:ea typeface="HGS明朝B" panose="02020800000000000000" pitchFamily="18" charset="-128"/>
              </a:rPr>
              <a:t>3.</a:t>
            </a:r>
            <a:r>
              <a:rPr lang="ja-JP" altLang="en-US" dirty="0" smtClean="0">
                <a:latin typeface="HGS明朝B" panose="02020800000000000000" pitchFamily="18" charset="-128"/>
                <a:ea typeface="HGS明朝B" panose="02020800000000000000" pitchFamily="18" charset="-128"/>
              </a:rPr>
              <a:t>　ポートフォリオに関する指標</a:t>
            </a:r>
            <a:endParaRPr kumimoji="1" lang="ja-JP" altLang="en-US" dirty="0">
              <a:latin typeface="HGS明朝B" panose="02020800000000000000" pitchFamily="18" charset="-128"/>
              <a:ea typeface="HGS明朝B" panose="02020800000000000000" pitchFamily="18" charset="-128"/>
            </a:endParaRPr>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1484310" y="1482811"/>
                <a:ext cx="10018713" cy="4308389"/>
              </a:xfrm>
            </p:spPr>
            <p:txBody>
              <a:bodyPr anchor="t"/>
              <a:lstStyle/>
              <a:p>
                <a:pPr marL="0" lvl="0" indent="0">
                  <a:buClr>
                    <a:srgbClr val="30ACEC">
                      <a:lumMod val="75000"/>
                    </a:srgbClr>
                  </a:buClr>
                  <a:buNone/>
                </a:pPr>
                <a14:m>
                  <m:oMath xmlns:m="http://schemas.openxmlformats.org/officeDocument/2006/math">
                    <m:r>
                      <a:rPr lang="en-US" altLang="ja-JP" i="1" dirty="0" smtClean="0">
                        <a:solidFill>
                          <a:prstClr val="black"/>
                        </a:solidFill>
                        <a:latin typeface="Cambria Math" panose="02040503050406030204" pitchFamily="18" charset="0"/>
                      </a:rPr>
                      <m:t>𝑎</m:t>
                    </m:r>
                    <m:r>
                      <a:rPr lang="en-US" altLang="ja-JP" i="1" dirty="0">
                        <a:solidFill>
                          <a:prstClr val="black"/>
                        </a:solidFill>
                        <a:latin typeface="Cambria Math" panose="02040503050406030204" pitchFamily="18" charset="0"/>
                        <a:ea typeface="Cambria Math" panose="02040503050406030204" pitchFamily="18" charset="0"/>
                      </a:rPr>
                      <m:t>∙</m:t>
                    </m:r>
                    <m:r>
                      <a:rPr lang="en-US" altLang="ja-JP" i="1" dirty="0">
                        <a:solidFill>
                          <a:prstClr val="black"/>
                        </a:solidFill>
                        <a:latin typeface="Cambria Math" panose="02040503050406030204" pitchFamily="18" charset="0"/>
                        <a:ea typeface="Cambria Math" panose="02040503050406030204" pitchFamily="18" charset="0"/>
                      </a:rPr>
                      <m:t>𝑏</m:t>
                    </m:r>
                  </m:oMath>
                </a14:m>
                <a:r>
                  <a:rPr lang="en-US" altLang="ja-JP" dirty="0">
                    <a:solidFill>
                      <a:prstClr val="black"/>
                    </a:solidFill>
                  </a:rPr>
                  <a:t>=</a:t>
                </a:r>
                <a:r>
                  <a:rPr lang="ja-JP" altLang="en-US" dirty="0">
                    <a:solidFill>
                      <a:prstClr val="black"/>
                    </a:solidFill>
                  </a:rPr>
                  <a:t>投資比率</a:t>
                </a:r>
                <a:r>
                  <a:rPr lang="en-US" altLang="ja-JP" dirty="0">
                    <a:solidFill>
                      <a:prstClr val="black"/>
                    </a:solidFill>
                  </a:rPr>
                  <a:t> </a:t>
                </a:r>
                <a:r>
                  <a:rPr lang="en-US" altLang="ja-JP" dirty="0">
                    <a:solidFill>
                      <a:prstClr val="black"/>
                    </a:solidFill>
                  </a:rPr>
                  <a:t>     </a:t>
                </a:r>
                <a14:m>
                  <m:oMath xmlns:m="http://schemas.openxmlformats.org/officeDocument/2006/math">
                    <m:sSub>
                      <m:sSubPr>
                        <m:ctrlPr>
                          <a:rPr lang="en-US" altLang="ja-JP" i="1" smtClean="0">
                            <a:solidFill>
                              <a:prstClr val="black"/>
                            </a:solidFill>
                            <a:latin typeface="Cambria Math" panose="02040503050406030204" pitchFamily="18" charset="0"/>
                            <a:ea typeface="Cambria Math" panose="02040503050406030204" pitchFamily="18" charset="0"/>
                          </a:rPr>
                        </m:ctrlPr>
                      </m:sSubPr>
                      <m:e>
                        <m:r>
                          <a:rPr lang="en-US" altLang="ja-JP" b="0" i="1" smtClean="0">
                            <a:solidFill>
                              <a:prstClr val="black"/>
                            </a:solidFill>
                            <a:latin typeface="Cambria Math" panose="02040503050406030204" pitchFamily="18" charset="0"/>
                            <a:ea typeface="Cambria Math" panose="02040503050406030204" pitchFamily="18" charset="0"/>
                          </a:rPr>
                          <m:t>𝑟</m:t>
                        </m:r>
                      </m:e>
                      <m:sub>
                        <m:r>
                          <a:rPr lang="en-US" altLang="ja-JP" b="0" i="1" smtClean="0">
                            <a:solidFill>
                              <a:prstClr val="black"/>
                            </a:solidFill>
                            <a:latin typeface="Cambria Math" panose="02040503050406030204" pitchFamily="18" charset="0"/>
                            <a:ea typeface="Cambria Math" panose="02040503050406030204" pitchFamily="18" charset="0"/>
                          </a:rPr>
                          <m:t>𝑋</m:t>
                        </m:r>
                      </m:sub>
                    </m:sSub>
                    <m:r>
                      <a:rPr lang="en-US" altLang="ja-JP" i="1" smtClean="0">
                        <a:solidFill>
                          <a:prstClr val="black"/>
                        </a:solidFill>
                        <a:latin typeface="Cambria Math" panose="02040503050406030204" pitchFamily="18" charset="0"/>
                        <a:ea typeface="Cambria Math" panose="02040503050406030204" pitchFamily="18" charset="0"/>
                      </a:rPr>
                      <m:t>∙</m:t>
                    </m:r>
                    <m:sSub>
                      <m:sSubPr>
                        <m:ctrlPr>
                          <a:rPr lang="en-US" altLang="ja-JP" i="1" smtClean="0">
                            <a:solidFill>
                              <a:prstClr val="black"/>
                            </a:solidFill>
                            <a:latin typeface="Cambria Math" panose="02040503050406030204" pitchFamily="18" charset="0"/>
                            <a:ea typeface="Cambria Math" panose="02040503050406030204" pitchFamily="18" charset="0"/>
                          </a:rPr>
                        </m:ctrlPr>
                      </m:sSubPr>
                      <m:e>
                        <m:r>
                          <a:rPr lang="en-US" altLang="ja-JP" b="0" i="1" smtClean="0">
                            <a:solidFill>
                              <a:prstClr val="black"/>
                            </a:solidFill>
                            <a:latin typeface="Cambria Math" panose="02040503050406030204" pitchFamily="18" charset="0"/>
                            <a:ea typeface="Cambria Math" panose="02040503050406030204" pitchFamily="18" charset="0"/>
                          </a:rPr>
                          <m:t>𝑟</m:t>
                        </m:r>
                      </m:e>
                      <m:sub>
                        <m:r>
                          <a:rPr lang="en-US" altLang="ja-JP" b="0" i="1" smtClean="0">
                            <a:solidFill>
                              <a:prstClr val="black"/>
                            </a:solidFill>
                            <a:latin typeface="Cambria Math" panose="02040503050406030204" pitchFamily="18" charset="0"/>
                            <a:ea typeface="Cambria Math" panose="02040503050406030204" pitchFamily="18" charset="0"/>
                          </a:rPr>
                          <m:t>𝑌</m:t>
                        </m:r>
                      </m:sub>
                    </m:sSub>
                    <m:r>
                      <a:rPr lang="en-US" altLang="ja-JP" i="1">
                        <a:solidFill>
                          <a:prstClr val="black"/>
                        </a:solidFill>
                        <a:latin typeface="Cambria Math" panose="02040503050406030204" pitchFamily="18" charset="0"/>
                        <a:ea typeface="Cambria Math" panose="02040503050406030204" pitchFamily="18" charset="0"/>
                      </a:rPr>
                      <m:t>=</m:t>
                    </m:r>
                    <m:r>
                      <a:rPr lang="ja-JP" altLang="en-US" i="1">
                        <a:solidFill>
                          <a:prstClr val="black"/>
                        </a:solidFill>
                        <a:latin typeface="Cambria Math" panose="02040503050406030204" pitchFamily="18" charset="0"/>
                        <a:ea typeface="Cambria Math" panose="02040503050406030204" pitchFamily="18" charset="0"/>
                      </a:rPr>
                      <m:t>個別</m:t>
                    </m:r>
                    <m:r>
                      <a:rPr lang="ja-JP" altLang="en-US" i="1">
                        <a:solidFill>
                          <a:prstClr val="black"/>
                        </a:solidFill>
                        <a:latin typeface="Cambria Math" panose="02040503050406030204" pitchFamily="18" charset="0"/>
                      </a:rPr>
                      <m:t>収益率</m:t>
                    </m:r>
                  </m:oMath>
                </a14:m>
                <a:r>
                  <a:rPr kumimoji="1" lang="en-US" altLang="ja-JP" dirty="0" smtClean="0">
                    <a:latin typeface="HGS明朝B" panose="02020800000000000000" pitchFamily="18" charset="-128"/>
                    <a:ea typeface="HGS明朝B" panose="02020800000000000000" pitchFamily="18" charset="-128"/>
                  </a:rPr>
                  <a:t>    </a:t>
                </a:r>
                <a14:m>
                  <m:oMath xmlns:m="http://schemas.openxmlformats.org/officeDocument/2006/math">
                    <m:r>
                      <a:rPr kumimoji="1" lang="en-US" altLang="ja-JP" b="0" i="1" dirty="0" smtClean="0">
                        <a:latin typeface="Cambria Math" panose="02040503050406030204" pitchFamily="18" charset="0"/>
                        <a:ea typeface="HGS明朝B" panose="02020800000000000000" pitchFamily="18" charset="-128"/>
                      </a:rPr>
                      <m:t>𝐶𝑜𝑣</m:t>
                    </m:r>
                    <m:r>
                      <a:rPr kumimoji="1" lang="en-US" altLang="ja-JP" b="0" i="1" dirty="0" smtClean="0">
                        <a:latin typeface="Cambria Math" panose="02040503050406030204" pitchFamily="18" charset="0"/>
                        <a:ea typeface="HGS明朝B" panose="02020800000000000000" pitchFamily="18" charset="-128"/>
                      </a:rPr>
                      <m:t>(</m:t>
                    </m:r>
                    <m:r>
                      <a:rPr kumimoji="1" lang="en-US" altLang="ja-JP" b="0" i="1" dirty="0" smtClean="0">
                        <a:latin typeface="Cambria Math" panose="02040503050406030204" pitchFamily="18" charset="0"/>
                        <a:ea typeface="HGS明朝B" panose="02020800000000000000" pitchFamily="18" charset="-128"/>
                      </a:rPr>
                      <m:t>𝑋𝑌</m:t>
                    </m:r>
                    <m:r>
                      <a:rPr kumimoji="1" lang="en-US" altLang="ja-JP" b="0" i="1" dirty="0" smtClean="0">
                        <a:latin typeface="Cambria Math" panose="02040503050406030204" pitchFamily="18" charset="0"/>
                        <a:ea typeface="HGS明朝B" panose="02020800000000000000" pitchFamily="18" charset="-128"/>
                      </a:rPr>
                      <m:t>)=銘柄</m:t>
                    </m:r>
                  </m:oMath>
                </a14:m>
                <a:r>
                  <a:rPr kumimoji="1" lang="en-US" altLang="ja-JP" dirty="0" smtClean="0">
                    <a:latin typeface="HGS明朝B" panose="02020800000000000000" pitchFamily="18" charset="-128"/>
                    <a:ea typeface="HGS明朝B" panose="02020800000000000000" pitchFamily="18" charset="-128"/>
                  </a:rPr>
                  <a:t>XY</a:t>
                </a:r>
                <a:r>
                  <a:rPr kumimoji="1" lang="ja-JP" altLang="en-US" dirty="0" smtClean="0">
                    <a:latin typeface="HGS明朝B" panose="02020800000000000000" pitchFamily="18" charset="-128"/>
                    <a:ea typeface="HGS明朝B" panose="02020800000000000000" pitchFamily="18" charset="-128"/>
                  </a:rPr>
                  <a:t>間の共分散</a:t>
                </a:r>
                <a:endParaRPr kumimoji="1"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r>
                  <a:rPr kumimoji="1" lang="ja-JP" altLang="en-US" dirty="0" smtClean="0">
                    <a:latin typeface="HGS明朝B" panose="02020800000000000000" pitchFamily="18" charset="-128"/>
                    <a:ea typeface="HGS明朝B" panose="02020800000000000000" pitchFamily="18" charset="-128"/>
                  </a:rPr>
                  <a:t>期待収益率</a:t>
                </a:r>
                <a:r>
                  <a:rPr kumimoji="1" lang="ja-JP" altLang="en-US" dirty="0" smtClean="0"/>
                  <a:t>　</a:t>
                </a:r>
                <a:endParaRPr kumimoji="1" lang="en-US" altLang="ja-JP" dirty="0" smtClean="0"/>
              </a:p>
              <a:p>
                <a:pPr marL="0" indent="0">
                  <a:buNone/>
                </a:pPr>
                <a14:m>
                  <m:oMath xmlns:m="http://schemas.openxmlformats.org/officeDocument/2006/math">
                    <m:r>
                      <a:rPr lang="ja-JP" altLang="en-US" b="0" i="1" dirty="0">
                        <a:latin typeface="Cambria Math" panose="02040503050406030204" pitchFamily="18" charset="0"/>
                      </a:rPr>
                      <m:t>　</m:t>
                    </m:r>
                    <m:r>
                      <a:rPr lang="ja-JP" altLang="en-US" i="1" dirty="0" smtClean="0">
                        <a:latin typeface="Cambria Math" panose="02040503050406030204" pitchFamily="18" charset="0"/>
                      </a:rPr>
                      <m:t>　</m:t>
                    </m:r>
                    <m:r>
                      <a:rPr lang="ja-JP" altLang="en-US" i="1" dirty="0">
                        <a:latin typeface="Cambria Math" panose="02040503050406030204" pitchFamily="18" charset="0"/>
                      </a:rPr>
                      <m:t>　</m:t>
                    </m:r>
                    <m:r>
                      <a:rPr kumimoji="1" lang="en-US" altLang="ja-JP" b="0" i="1" smtClean="0">
                        <a:latin typeface="Cambria Math" panose="02040503050406030204" pitchFamily="18" charset="0"/>
                      </a:rPr>
                      <m:t>𝑟</m:t>
                    </m:r>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𝑋𝑌</m:t>
                        </m:r>
                      </m:e>
                    </m:d>
                  </m:oMath>
                </a14:m>
                <a:r>
                  <a:rPr kumimoji="1" lang="en-US" altLang="ja-JP" dirty="0" smtClean="0"/>
                  <a:t>=</a:t>
                </a:r>
                <a14:m>
                  <m:oMath xmlns:m="http://schemas.openxmlformats.org/officeDocument/2006/math">
                    <m:r>
                      <a:rPr lang="en-US" altLang="ja-JP" i="1">
                        <a:solidFill>
                          <a:prstClr val="black"/>
                        </a:solidFill>
                        <a:latin typeface="Cambria Math" panose="02040503050406030204" pitchFamily="18" charset="0"/>
                      </a:rPr>
                      <m:t>𝑎</m:t>
                    </m:r>
                    <m:r>
                      <a:rPr lang="en-US" altLang="ja-JP" i="1">
                        <a:solidFill>
                          <a:prstClr val="black"/>
                        </a:solidFill>
                        <a:latin typeface="Cambria Math" panose="02040503050406030204" pitchFamily="18" charset="0"/>
                        <a:ea typeface="Cambria Math" panose="02040503050406030204" pitchFamily="18" charset="0"/>
                      </a:rPr>
                      <m:t>×</m:t>
                    </m:r>
                    <m:sSub>
                      <m:sSubPr>
                        <m:ctrlPr>
                          <a:rPr lang="en-US" altLang="ja-JP" i="1">
                            <a:solidFill>
                              <a:prstClr val="black"/>
                            </a:solidFill>
                            <a:latin typeface="Cambria Math" panose="02040503050406030204" pitchFamily="18" charset="0"/>
                            <a:ea typeface="Cambria Math" panose="02040503050406030204" pitchFamily="18" charset="0"/>
                          </a:rPr>
                        </m:ctrlPr>
                      </m:sSubPr>
                      <m:e>
                        <m:r>
                          <a:rPr lang="en-US" altLang="ja-JP" i="1">
                            <a:solidFill>
                              <a:prstClr val="black"/>
                            </a:solidFill>
                            <a:latin typeface="Cambria Math" panose="02040503050406030204" pitchFamily="18" charset="0"/>
                            <a:ea typeface="Cambria Math" panose="02040503050406030204" pitchFamily="18" charset="0"/>
                          </a:rPr>
                          <m:t>𝑟</m:t>
                        </m:r>
                      </m:e>
                      <m:sub>
                        <m:r>
                          <a:rPr lang="en-US" altLang="ja-JP" i="1">
                            <a:solidFill>
                              <a:prstClr val="black"/>
                            </a:solidFill>
                            <a:latin typeface="Cambria Math" panose="02040503050406030204" pitchFamily="18" charset="0"/>
                            <a:ea typeface="Cambria Math" panose="02040503050406030204" pitchFamily="18" charset="0"/>
                          </a:rPr>
                          <m:t>𝑋</m:t>
                        </m:r>
                      </m:sub>
                    </m:sSub>
                    <m:r>
                      <a:rPr lang="en-US" altLang="ja-JP">
                        <a:solidFill>
                          <a:prstClr val="black"/>
                        </a:solidFill>
                        <a:latin typeface="Cambria Math" panose="02040503050406030204" pitchFamily="18" charset="0"/>
                        <a:ea typeface="Cambria Math" panose="02040503050406030204" pitchFamily="18" charset="0"/>
                      </a:rPr>
                      <m:t>+</m:t>
                    </m:r>
                    <m:r>
                      <m:rPr>
                        <m:sty m:val="p"/>
                      </m:rPr>
                      <a:rPr lang="en-US" altLang="ja-JP">
                        <a:solidFill>
                          <a:prstClr val="black"/>
                        </a:solidFill>
                        <a:latin typeface="Cambria Math" panose="02040503050406030204" pitchFamily="18" charset="0"/>
                        <a:ea typeface="Cambria Math" panose="02040503050406030204" pitchFamily="18" charset="0"/>
                      </a:rPr>
                      <m:t>b</m:t>
                    </m:r>
                    <m:r>
                      <a:rPr lang="en-US" altLang="ja-JP" i="1">
                        <a:solidFill>
                          <a:prstClr val="black"/>
                        </a:solidFill>
                        <a:latin typeface="Cambria Math" panose="02040503050406030204" pitchFamily="18" charset="0"/>
                        <a:ea typeface="Cambria Math" panose="02040503050406030204" pitchFamily="18" charset="0"/>
                      </a:rPr>
                      <m:t>×</m:t>
                    </m:r>
                    <m:sSub>
                      <m:sSubPr>
                        <m:ctrlPr>
                          <a:rPr lang="en-US" altLang="ja-JP" i="1">
                            <a:solidFill>
                              <a:prstClr val="black"/>
                            </a:solidFill>
                            <a:latin typeface="Cambria Math" panose="02040503050406030204" pitchFamily="18" charset="0"/>
                            <a:ea typeface="Cambria Math" panose="02040503050406030204" pitchFamily="18" charset="0"/>
                          </a:rPr>
                        </m:ctrlPr>
                      </m:sSubPr>
                      <m:e>
                        <m:r>
                          <a:rPr lang="en-US" altLang="ja-JP" i="1">
                            <a:solidFill>
                              <a:prstClr val="black"/>
                            </a:solidFill>
                            <a:latin typeface="Cambria Math" panose="02040503050406030204" pitchFamily="18" charset="0"/>
                            <a:ea typeface="Cambria Math" panose="02040503050406030204" pitchFamily="18" charset="0"/>
                          </a:rPr>
                          <m:t>𝑟</m:t>
                        </m:r>
                      </m:e>
                      <m:sub>
                        <m:r>
                          <a:rPr lang="en-US" altLang="ja-JP" i="1">
                            <a:solidFill>
                              <a:prstClr val="black"/>
                            </a:solidFill>
                            <a:latin typeface="Cambria Math" panose="02040503050406030204" pitchFamily="18" charset="0"/>
                            <a:ea typeface="Cambria Math" panose="02040503050406030204" pitchFamily="18" charset="0"/>
                          </a:rPr>
                          <m:t>𝑌</m:t>
                        </m:r>
                      </m:sub>
                    </m:sSub>
                  </m:oMath>
                </a14:m>
                <a:endParaRPr lang="en-US" altLang="ja-JP" dirty="0" smtClean="0"/>
              </a:p>
              <a:p>
                <a:pPr marL="0" indent="0">
                  <a:buNone/>
                </a:pPr>
                <a:endParaRPr lang="en-US" altLang="ja-JP" dirty="0"/>
              </a:p>
              <a:p>
                <a:pPr marL="0" indent="0">
                  <a:buNone/>
                </a:pPr>
                <a:r>
                  <a:rPr kumimoji="1" lang="ja-JP" altLang="en-US" dirty="0" smtClean="0">
                    <a:latin typeface="HGS明朝B" panose="02020800000000000000" pitchFamily="18" charset="-128"/>
                    <a:ea typeface="HGS明朝B" panose="02020800000000000000" pitchFamily="18" charset="-128"/>
                  </a:rPr>
                  <a:t>分散</a:t>
                </a:r>
                <a:endParaRPr kumimoji="1" lang="en-US" altLang="ja-JP" dirty="0" smtClean="0">
                  <a:latin typeface="HGS明朝B" panose="02020800000000000000" pitchFamily="18" charset="-128"/>
                  <a:ea typeface="HGS明朝B" panose="02020800000000000000" pitchFamily="18" charset="-128"/>
                </a:endParaRPr>
              </a:p>
              <a:p>
                <a:pPr marL="0" indent="0">
                  <a:buNone/>
                </a:pPr>
                <a14:m>
                  <m:oMathPara xmlns:m="http://schemas.openxmlformats.org/officeDocument/2006/math">
                    <m:oMathParaPr>
                      <m:jc m:val="centerGroup"/>
                    </m:oMathParaPr>
                    <m:oMath xmlns:m="http://schemas.openxmlformats.org/officeDocument/2006/math">
                      <m:r>
                        <a:rPr lang="en-US" altLang="ja-JP" i="1">
                          <a:latin typeface="Cambria Math" panose="02040503050406030204" pitchFamily="18" charset="0"/>
                          <a:ea typeface="HGS明朝B" panose="02020800000000000000" pitchFamily="18" charset="-128"/>
                        </a:rPr>
                        <m:t>𝑉𝑎𝑟</m:t>
                      </m:r>
                      <m:d>
                        <m:dPr>
                          <m:ctrlPr>
                            <a:rPr lang="en-US" altLang="ja-JP" i="1">
                              <a:latin typeface="Cambria Math" panose="02040503050406030204" pitchFamily="18" charset="0"/>
                              <a:ea typeface="HGS明朝B" panose="02020800000000000000" pitchFamily="18" charset="-128"/>
                            </a:rPr>
                          </m:ctrlPr>
                        </m:dPr>
                        <m:e>
                          <m:r>
                            <a:rPr lang="en-US" altLang="ja-JP" i="1">
                              <a:latin typeface="Cambria Math" panose="02040503050406030204" pitchFamily="18" charset="0"/>
                              <a:ea typeface="HGS明朝B" panose="02020800000000000000" pitchFamily="18" charset="-128"/>
                            </a:rPr>
                            <m:t>𝑋𝑌</m:t>
                          </m:r>
                        </m:e>
                      </m:d>
                      <m:r>
                        <a:rPr lang="en-US" altLang="ja-JP" i="1">
                          <a:latin typeface="Cambria Math" panose="02040503050406030204" pitchFamily="18" charset="0"/>
                          <a:ea typeface="Cambria Math" panose="02040503050406030204" pitchFamily="18" charset="0"/>
                        </a:rPr>
                        <m:t>=</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𝑎</m:t>
                          </m:r>
                        </m:e>
                        <m:sup>
                          <m:r>
                            <a:rPr lang="en-US" altLang="ja-JP" i="1">
                              <a:latin typeface="Cambria Math" panose="02040503050406030204" pitchFamily="18" charset="0"/>
                              <a:ea typeface="Cambria Math" panose="02040503050406030204" pitchFamily="18" charset="0"/>
                            </a:rPr>
                            <m:t>2</m:t>
                          </m:r>
                        </m:sup>
                      </m:sSup>
                      <m:r>
                        <a:rPr lang="en-US" altLang="ja-JP" i="1">
                          <a:latin typeface="Cambria Math" panose="02040503050406030204" pitchFamily="18" charset="0"/>
                          <a:ea typeface="Cambria Math" panose="02040503050406030204" pitchFamily="18" charset="0"/>
                        </a:rPr>
                        <m:t>×</m:t>
                      </m:r>
                      <m:r>
                        <a:rPr lang="en-US" altLang="ja-JP" i="1">
                          <a:latin typeface="Cambria Math" panose="02040503050406030204" pitchFamily="18" charset="0"/>
                          <a:ea typeface="Cambria Math" panose="02040503050406030204" pitchFamily="18" charset="0"/>
                        </a:rPr>
                        <m:t>𝑉𝑎𝑟</m:t>
                      </m:r>
                      <m:d>
                        <m:dPr>
                          <m:ctrlPr>
                            <a:rPr lang="en-US" altLang="ja-JP" i="1">
                              <a:latin typeface="Cambria Math" panose="02040503050406030204" pitchFamily="18" charset="0"/>
                              <a:ea typeface="Cambria Math" panose="02040503050406030204" pitchFamily="18" charset="0"/>
                            </a:rPr>
                          </m:ctrlPr>
                        </m:dPr>
                        <m:e>
                          <m:r>
                            <a:rPr lang="en-US" altLang="ja-JP" i="1">
                              <a:latin typeface="Cambria Math" panose="02040503050406030204" pitchFamily="18" charset="0"/>
                              <a:ea typeface="Cambria Math" panose="02040503050406030204" pitchFamily="18" charset="0"/>
                            </a:rPr>
                            <m:t>𝑋</m:t>
                          </m:r>
                        </m:e>
                      </m:d>
                      <m:r>
                        <a:rPr lang="en-US" altLang="ja-JP" i="1">
                          <a:latin typeface="Cambria Math" panose="02040503050406030204" pitchFamily="18" charset="0"/>
                          <a:ea typeface="Cambria Math" panose="02040503050406030204" pitchFamily="18" charset="0"/>
                        </a:rPr>
                        <m:t>+</m:t>
                      </m:r>
                      <m:sSup>
                        <m:sSupPr>
                          <m:ctrlPr>
                            <a:rPr lang="en-US" altLang="ja-JP" i="1">
                              <a:latin typeface="Cambria Math" panose="02040503050406030204" pitchFamily="18" charset="0"/>
                              <a:ea typeface="Cambria Math" panose="02040503050406030204" pitchFamily="18" charset="0"/>
                            </a:rPr>
                          </m:ctrlPr>
                        </m:sSupPr>
                        <m:e>
                          <m:r>
                            <a:rPr lang="en-US" altLang="ja-JP" i="1">
                              <a:latin typeface="Cambria Math" panose="02040503050406030204" pitchFamily="18" charset="0"/>
                              <a:ea typeface="Cambria Math" panose="02040503050406030204" pitchFamily="18" charset="0"/>
                            </a:rPr>
                            <m:t>𝑏</m:t>
                          </m:r>
                        </m:e>
                        <m:sup>
                          <m:r>
                            <a:rPr lang="en-US" altLang="ja-JP" i="1">
                              <a:latin typeface="Cambria Math" panose="02040503050406030204" pitchFamily="18" charset="0"/>
                              <a:ea typeface="Cambria Math" panose="02040503050406030204" pitchFamily="18" charset="0"/>
                            </a:rPr>
                            <m:t>2</m:t>
                          </m:r>
                        </m:sup>
                      </m:sSup>
                      <m:r>
                        <a:rPr lang="en-US" altLang="ja-JP" i="1">
                          <a:latin typeface="Cambria Math" panose="02040503050406030204" pitchFamily="18" charset="0"/>
                          <a:ea typeface="Cambria Math" panose="02040503050406030204" pitchFamily="18" charset="0"/>
                        </a:rPr>
                        <m:t>×</m:t>
                      </m:r>
                      <m:r>
                        <a:rPr lang="en-US" altLang="ja-JP" i="1">
                          <a:latin typeface="Cambria Math" panose="02040503050406030204" pitchFamily="18" charset="0"/>
                          <a:ea typeface="Cambria Math" panose="02040503050406030204" pitchFamily="18" charset="0"/>
                        </a:rPr>
                        <m:t>𝑉𝑎𝑟</m:t>
                      </m:r>
                      <m:d>
                        <m:dPr>
                          <m:ctrlPr>
                            <a:rPr lang="en-US" altLang="ja-JP" i="1">
                              <a:latin typeface="Cambria Math" panose="02040503050406030204" pitchFamily="18" charset="0"/>
                              <a:ea typeface="Cambria Math" panose="02040503050406030204" pitchFamily="18" charset="0"/>
                            </a:rPr>
                          </m:ctrlPr>
                        </m:dPr>
                        <m:e>
                          <m:r>
                            <a:rPr lang="en-US" altLang="ja-JP" i="1">
                              <a:latin typeface="Cambria Math" panose="02040503050406030204" pitchFamily="18" charset="0"/>
                              <a:ea typeface="Cambria Math" panose="02040503050406030204" pitchFamily="18" charset="0"/>
                            </a:rPr>
                            <m:t>𝑌</m:t>
                          </m:r>
                        </m:e>
                      </m:d>
                      <m:r>
                        <a:rPr lang="en-US" altLang="ja-JP" i="1">
                          <a:latin typeface="Cambria Math" panose="02040503050406030204" pitchFamily="18" charset="0"/>
                          <a:ea typeface="Cambria Math" panose="02040503050406030204" pitchFamily="18" charset="0"/>
                        </a:rPr>
                        <m:t>+2×</m:t>
                      </m:r>
                      <m:r>
                        <a:rPr lang="en-US" altLang="ja-JP" i="1">
                          <a:latin typeface="Cambria Math" panose="02040503050406030204" pitchFamily="18" charset="0"/>
                          <a:ea typeface="Cambria Math" panose="02040503050406030204" pitchFamily="18" charset="0"/>
                        </a:rPr>
                        <m:t>𝑎</m:t>
                      </m:r>
                      <m:r>
                        <a:rPr lang="en-US" altLang="ja-JP" i="1">
                          <a:latin typeface="Cambria Math" panose="02040503050406030204" pitchFamily="18" charset="0"/>
                          <a:ea typeface="Cambria Math" panose="02040503050406030204" pitchFamily="18" charset="0"/>
                        </a:rPr>
                        <m:t>×</m:t>
                      </m:r>
                      <m:r>
                        <a:rPr lang="en-US" altLang="ja-JP" i="1">
                          <a:latin typeface="Cambria Math" panose="02040503050406030204" pitchFamily="18" charset="0"/>
                          <a:ea typeface="Cambria Math" panose="02040503050406030204" pitchFamily="18" charset="0"/>
                        </a:rPr>
                        <m:t>𝑏</m:t>
                      </m:r>
                      <m:r>
                        <a:rPr lang="en-US" altLang="ja-JP" i="1">
                          <a:latin typeface="Cambria Math" panose="02040503050406030204" pitchFamily="18" charset="0"/>
                          <a:ea typeface="Cambria Math" panose="02040503050406030204" pitchFamily="18" charset="0"/>
                        </a:rPr>
                        <m:t>×</m:t>
                      </m:r>
                      <m:r>
                        <a:rPr lang="en-US" altLang="ja-JP" i="1">
                          <a:latin typeface="Cambria Math" panose="02040503050406030204" pitchFamily="18" charset="0"/>
                          <a:ea typeface="Cambria Math" panose="02040503050406030204" pitchFamily="18" charset="0"/>
                        </a:rPr>
                        <m:t>𝐶𝑜𝑣</m:t>
                      </m:r>
                      <m:d>
                        <m:dPr>
                          <m:ctrlPr>
                            <a:rPr lang="en-US" altLang="ja-JP" i="1">
                              <a:latin typeface="Cambria Math" panose="02040503050406030204" pitchFamily="18" charset="0"/>
                              <a:ea typeface="Cambria Math" panose="02040503050406030204" pitchFamily="18" charset="0"/>
                            </a:rPr>
                          </m:ctrlPr>
                        </m:dPr>
                        <m:e>
                          <m:r>
                            <a:rPr lang="en-US" altLang="ja-JP" i="1">
                              <a:latin typeface="Cambria Math" panose="02040503050406030204" pitchFamily="18" charset="0"/>
                              <a:ea typeface="Cambria Math" panose="02040503050406030204" pitchFamily="18" charset="0"/>
                            </a:rPr>
                            <m:t>𝑋𝑌</m:t>
                          </m:r>
                        </m:e>
                      </m:d>
                    </m:oMath>
                  </m:oMathPara>
                </a14:m>
                <a:endParaRPr lang="en-US" altLang="ja-JP" dirty="0">
                  <a:latin typeface="HGS明朝B" panose="02020800000000000000" pitchFamily="18" charset="-128"/>
                  <a:ea typeface="Cambria Math" panose="02040503050406030204" pitchFamily="18" charset="0"/>
                </a:endParaRPr>
              </a:p>
              <a:p>
                <a:endParaRPr lang="en-US" altLang="ja-JP" dirty="0">
                  <a:latin typeface="HGS明朝B" panose="02020800000000000000" pitchFamily="18" charset="-128"/>
                  <a:ea typeface="Cambria Math" panose="02040503050406030204" pitchFamily="18" charset="0"/>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kumimoji="1" lang="en-US" altLang="ja-JP" dirty="0" smtClean="0">
                  <a:latin typeface="HGS明朝B" panose="02020800000000000000" pitchFamily="18" charset="-128"/>
                  <a:ea typeface="HGS明朝B" panose="02020800000000000000" pitchFamily="18" charset="-128"/>
                </a:endParaRPr>
              </a:p>
              <a:p>
                <a:endParaRPr kumimoji="1" lang="en-US" altLang="ja-JP" dirty="0" smtClean="0"/>
              </a:p>
              <a:p>
                <a:pPr marL="0" indent="0">
                  <a:buNone/>
                </a:pPr>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1484310" y="1482811"/>
                <a:ext cx="10018713" cy="4308389"/>
              </a:xfrm>
              <a:blipFill rotWithShape="0">
                <a:blip r:embed="rId2"/>
                <a:stretch>
                  <a:fillRect l="-912" t="-169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284012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895865"/>
          </a:xfrm>
        </p:spPr>
        <p:txBody>
          <a:bodyPr>
            <a:normAutofit/>
          </a:bodyPr>
          <a:lstStyle/>
          <a:p>
            <a:pPr algn="l"/>
            <a:r>
              <a:rPr lang="en-US" altLang="ja-JP" sz="3600" dirty="0" smtClean="0">
                <a:latin typeface="HGS明朝B" panose="02020800000000000000" pitchFamily="18" charset="-128"/>
                <a:ea typeface="HGS明朝B" panose="02020800000000000000" pitchFamily="18" charset="-128"/>
              </a:rPr>
              <a:t>4-1.</a:t>
            </a:r>
            <a:r>
              <a:rPr lang="ja-JP" altLang="en-US" sz="3600" dirty="0" smtClean="0">
                <a:latin typeface="HGS明朝B" panose="02020800000000000000" pitchFamily="18" charset="-128"/>
                <a:ea typeface="HGS明朝B" panose="02020800000000000000" pitchFamily="18" charset="-128"/>
              </a:rPr>
              <a:t>　各指数</a:t>
            </a:r>
            <a:r>
              <a:rPr lang="ja-JP" altLang="en-US" sz="3600" dirty="0" smtClean="0">
                <a:latin typeface="HGS明朝B" panose="02020800000000000000" pitchFamily="18" charset="-128"/>
                <a:ea typeface="HGS明朝B" panose="02020800000000000000" pitchFamily="18" charset="-128"/>
              </a:rPr>
              <a:t>基礎</a:t>
            </a:r>
            <a:r>
              <a:rPr lang="ja-JP" altLang="en-US" sz="3600" dirty="0">
                <a:latin typeface="HGS明朝B" panose="02020800000000000000" pitchFamily="18" charset="-128"/>
                <a:ea typeface="HGS明朝B" panose="02020800000000000000" pitchFamily="18" charset="-128"/>
              </a:rPr>
              <a:t>データ</a:t>
            </a:r>
            <a:endParaRPr kumimoji="1" lang="ja-JP" altLang="en-US" sz="3600"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581665"/>
            <a:ext cx="10018713" cy="4209535"/>
          </a:xfrm>
        </p:spPr>
        <p:txBody>
          <a:bodyPr anchor="t"/>
          <a:lstStyle/>
          <a:p>
            <a:pPr marL="0" lvl="0" indent="0">
              <a:buClr>
                <a:srgbClr val="30ACEC">
                  <a:lumMod val="75000"/>
                </a:srgbClr>
              </a:buClr>
              <a:buNone/>
            </a:pPr>
            <a:endParaRPr lang="en-US" altLang="ja-JP" dirty="0" smtClean="0">
              <a:solidFill>
                <a:prstClr val="black"/>
              </a:solidFill>
              <a:latin typeface="HGS明朝B" panose="02020800000000000000" pitchFamily="18" charset="-128"/>
              <a:ea typeface="HGS明朝B" panose="02020800000000000000" pitchFamily="18" charset="-128"/>
            </a:endParaRPr>
          </a:p>
          <a:p>
            <a:pPr marL="0" lvl="0" indent="0">
              <a:buClr>
                <a:srgbClr val="30ACEC">
                  <a:lumMod val="75000"/>
                </a:srgbClr>
              </a:buClr>
              <a:buNone/>
            </a:pPr>
            <a:endParaRPr lang="en-US" altLang="ja-JP" dirty="0">
              <a:solidFill>
                <a:prstClr val="black"/>
              </a:solidFill>
              <a:latin typeface="HGS明朝B" panose="02020800000000000000" pitchFamily="18" charset="-128"/>
              <a:ea typeface="HGS明朝B" panose="02020800000000000000" pitchFamily="18" charset="-128"/>
            </a:endParaRPr>
          </a:p>
          <a:p>
            <a:endParaRPr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smtClean="0">
              <a:latin typeface="HGS明朝B" panose="02020800000000000000" pitchFamily="18" charset="-128"/>
              <a:ea typeface="HGS明朝B" panose="02020800000000000000" pitchFamily="18" charset="-128"/>
            </a:endParaRPr>
          </a:p>
          <a:p>
            <a:pPr marL="0" indent="0">
              <a:buNone/>
            </a:pPr>
            <a:endParaRPr kumimoji="1" lang="en-US" altLang="ja-JP" dirty="0">
              <a:latin typeface="HGS明朝B" panose="02020800000000000000" pitchFamily="18" charset="-128"/>
              <a:ea typeface="HGS明朝B" panose="02020800000000000000" pitchFamily="18" charset="-128"/>
            </a:endParaRPr>
          </a:p>
        </p:txBody>
      </p:sp>
      <p:sp>
        <p:nvSpPr>
          <p:cNvPr id="5" name="テキスト ボックス 4"/>
          <p:cNvSpPr txBox="1"/>
          <p:nvPr/>
        </p:nvSpPr>
        <p:spPr>
          <a:xfrm>
            <a:off x="1605563" y="4533553"/>
            <a:ext cx="8411648" cy="923330"/>
          </a:xfrm>
          <a:prstGeom prst="rect">
            <a:avLst/>
          </a:prstGeom>
          <a:noFill/>
        </p:spPr>
        <p:txBody>
          <a:bodyPr wrap="square" rtlCol="0">
            <a:spAutoFit/>
          </a:bodyPr>
          <a:lstStyle/>
          <a:p>
            <a:endParaRPr lang="en-US" altLang="ja-JP" dirty="0" smtClean="0">
              <a:latin typeface="游明朝" panose="02020400000000000000" pitchFamily="18" charset="-128"/>
              <a:ea typeface="游明朝" panose="02020400000000000000" pitchFamily="18" charset="-128"/>
            </a:endParaRPr>
          </a:p>
          <a:p>
            <a:r>
              <a:rPr lang="en-US" altLang="ja-JP" dirty="0" smtClean="0">
                <a:latin typeface="游明朝" panose="02020400000000000000" pitchFamily="18" charset="-128"/>
                <a:ea typeface="游明朝" panose="02020400000000000000" pitchFamily="18" charset="-128"/>
              </a:rPr>
              <a:t>※</a:t>
            </a:r>
            <a:r>
              <a:rPr lang="ja-JP" altLang="en-US" dirty="0" smtClean="0">
                <a:latin typeface="游明朝" panose="02020400000000000000" pitchFamily="18" charset="-128"/>
                <a:ea typeface="游明朝" panose="02020400000000000000" pitchFamily="18" charset="-128"/>
              </a:rPr>
              <a:t>全てドル建ての月次</a:t>
            </a:r>
            <a:r>
              <a:rPr lang="ja-JP" altLang="en-US" dirty="0" smtClean="0">
                <a:latin typeface="游明朝" panose="02020400000000000000" pitchFamily="18" charset="-128"/>
                <a:ea typeface="游明朝" panose="02020400000000000000" pitchFamily="18" charset="-128"/>
              </a:rPr>
              <a:t>収益を測定</a:t>
            </a:r>
            <a:endParaRPr lang="en-US" altLang="ja-JP" dirty="0" smtClean="0">
              <a:latin typeface="游明朝" panose="02020400000000000000" pitchFamily="18" charset="-128"/>
              <a:ea typeface="游明朝" panose="02020400000000000000" pitchFamily="18" charset="-128"/>
            </a:endParaRPr>
          </a:p>
          <a:p>
            <a:r>
              <a:rPr kumimoji="1" lang="ja-JP" altLang="en-US" dirty="0">
                <a:latin typeface="游明朝" panose="02020400000000000000" pitchFamily="18" charset="-128"/>
                <a:ea typeface="游明朝" panose="02020400000000000000" pitchFamily="18" charset="-128"/>
              </a:rPr>
              <a:t>期間</a:t>
            </a:r>
            <a:r>
              <a:rPr kumimoji="1" lang="ja-JP" altLang="en-US" dirty="0" smtClean="0">
                <a:latin typeface="游明朝" panose="02020400000000000000" pitchFamily="18" charset="-128"/>
                <a:ea typeface="游明朝" panose="02020400000000000000" pitchFamily="18" charset="-128"/>
              </a:rPr>
              <a:t>は</a:t>
            </a:r>
            <a:r>
              <a:rPr kumimoji="1" lang="en-US" altLang="ja-JP" dirty="0" smtClean="0">
                <a:latin typeface="游明朝" panose="02020400000000000000" pitchFamily="18" charset="-128"/>
                <a:ea typeface="游明朝" panose="02020400000000000000" pitchFamily="18" charset="-128"/>
              </a:rPr>
              <a:t>2010</a:t>
            </a:r>
            <a:r>
              <a:rPr kumimoji="1" lang="ja-JP" altLang="en-US" dirty="0" smtClean="0">
                <a:latin typeface="游明朝" panose="02020400000000000000" pitchFamily="18" charset="-128"/>
                <a:ea typeface="游明朝" panose="02020400000000000000" pitchFamily="18" charset="-128"/>
              </a:rPr>
              <a:t>年</a:t>
            </a:r>
            <a:r>
              <a:rPr kumimoji="1" lang="en-US" altLang="ja-JP" dirty="0" smtClean="0">
                <a:latin typeface="游明朝" panose="02020400000000000000" pitchFamily="18" charset="-128"/>
                <a:ea typeface="游明朝" panose="02020400000000000000" pitchFamily="18" charset="-128"/>
              </a:rPr>
              <a:t>8</a:t>
            </a:r>
            <a:r>
              <a:rPr kumimoji="1" lang="ja-JP" altLang="en-US" dirty="0" smtClean="0">
                <a:latin typeface="游明朝" panose="02020400000000000000" pitchFamily="18" charset="-128"/>
                <a:ea typeface="游明朝" panose="02020400000000000000" pitchFamily="18" charset="-128"/>
              </a:rPr>
              <a:t>月～</a:t>
            </a:r>
            <a:r>
              <a:rPr kumimoji="1" lang="en-US" altLang="ja-JP" dirty="0" smtClean="0">
                <a:latin typeface="游明朝" panose="02020400000000000000" pitchFamily="18" charset="-128"/>
                <a:ea typeface="游明朝" panose="02020400000000000000" pitchFamily="18" charset="-128"/>
              </a:rPr>
              <a:t>2017</a:t>
            </a:r>
            <a:r>
              <a:rPr kumimoji="1" lang="ja-JP" altLang="en-US" dirty="0" smtClean="0">
                <a:latin typeface="游明朝" panose="02020400000000000000" pitchFamily="18" charset="-128"/>
                <a:ea typeface="游明朝" panose="02020400000000000000" pitchFamily="18" charset="-128"/>
              </a:rPr>
              <a:t>年</a:t>
            </a:r>
            <a:r>
              <a:rPr kumimoji="1" lang="en-US" altLang="ja-JP" dirty="0" smtClean="0">
                <a:latin typeface="游明朝" panose="02020400000000000000" pitchFamily="18" charset="-128"/>
                <a:ea typeface="游明朝" panose="02020400000000000000" pitchFamily="18" charset="-128"/>
              </a:rPr>
              <a:t>11</a:t>
            </a:r>
            <a:r>
              <a:rPr kumimoji="1" lang="ja-JP" altLang="en-US" dirty="0" smtClean="0">
                <a:latin typeface="游明朝" panose="02020400000000000000" pitchFamily="18" charset="-128"/>
                <a:ea typeface="游明朝" panose="02020400000000000000" pitchFamily="18" charset="-128"/>
              </a:rPr>
              <a:t>月分までのものを</a:t>
            </a:r>
            <a:r>
              <a:rPr kumimoji="1" lang="ja-JP" altLang="en-US" dirty="0" smtClean="0">
                <a:latin typeface="游明朝" panose="02020400000000000000" pitchFamily="18" charset="-128"/>
                <a:ea typeface="游明朝" panose="02020400000000000000" pitchFamily="18" charset="-128"/>
              </a:rPr>
              <a:t>使用</a:t>
            </a:r>
            <a:endParaRPr kumimoji="1" lang="en-US" altLang="ja-JP" dirty="0" smtClean="0">
              <a:latin typeface="游明朝" panose="02020400000000000000" pitchFamily="18" charset="-128"/>
              <a:ea typeface="游明朝" panose="02020400000000000000" pitchFamily="18" charset="-128"/>
            </a:endParaRPr>
          </a:p>
        </p:txBody>
      </p:sp>
      <p:pic>
        <p:nvPicPr>
          <p:cNvPr id="8" name="図 7"/>
          <p:cNvPicPr>
            <a:picLocks noChangeAspect="1"/>
          </p:cNvPicPr>
          <p:nvPr/>
        </p:nvPicPr>
        <p:blipFill>
          <a:blip r:embed="rId2"/>
          <a:stretch>
            <a:fillRect/>
          </a:stretch>
        </p:blipFill>
        <p:spPr>
          <a:xfrm>
            <a:off x="1605563" y="1722997"/>
            <a:ext cx="10177580" cy="2401069"/>
          </a:xfrm>
          <a:prstGeom prst="rect">
            <a:avLst/>
          </a:prstGeom>
        </p:spPr>
      </p:pic>
    </p:spTree>
    <p:extLst>
      <p:ext uri="{BB962C8B-B14F-4D97-AF65-F5344CB8AC3E}">
        <p14:creationId xmlns:p14="http://schemas.microsoft.com/office/powerpoint/2010/main" val="1939868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475735"/>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4-2.</a:t>
            </a:r>
            <a:r>
              <a:rPr kumimoji="1" lang="ja-JP" altLang="en-US" dirty="0" smtClean="0">
                <a:latin typeface="HGS明朝B" panose="02020800000000000000" pitchFamily="18" charset="-128"/>
                <a:ea typeface="HGS明朝B" panose="02020800000000000000" pitchFamily="18" charset="-128"/>
              </a:rPr>
              <a:t>　各種データ</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318055"/>
            <a:ext cx="10018713" cy="4473146"/>
          </a:xfrm>
        </p:spPr>
        <p:txBody>
          <a:bodyPr anchor="t"/>
          <a:lstStyle/>
          <a:p>
            <a:r>
              <a:rPr kumimoji="1" lang="en-US" altLang="ja-JP" dirty="0" smtClean="0">
                <a:latin typeface="HGS明朝B" panose="02020800000000000000" pitchFamily="18" charset="-128"/>
                <a:ea typeface="HGS明朝B" panose="02020800000000000000" pitchFamily="18" charset="-128"/>
              </a:rPr>
              <a:t>Bitcoin</a:t>
            </a:r>
          </a:p>
          <a:p>
            <a:pPr marL="0" indent="0">
              <a:buNone/>
            </a:pPr>
            <a:r>
              <a:rPr lang="ja-JP" altLang="en-US" dirty="0">
                <a:latin typeface="HGS明朝B" panose="02020800000000000000" pitchFamily="18" charset="-128"/>
                <a:ea typeface="HGS明朝B" panose="02020800000000000000" pitchFamily="18" charset="-128"/>
              </a:rPr>
              <a:t>ブロックチェーン技術を駆使</a:t>
            </a:r>
            <a:r>
              <a:rPr lang="ja-JP" altLang="en-US" dirty="0" smtClean="0">
                <a:latin typeface="HGS明朝B" panose="02020800000000000000" pitchFamily="18" charset="-128"/>
                <a:ea typeface="HGS明朝B" panose="02020800000000000000" pitchFamily="18" charset="-128"/>
              </a:rPr>
              <a:t>し</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インターネット上</a:t>
            </a:r>
            <a:r>
              <a:rPr lang="ja-JP" altLang="en-US" dirty="0">
                <a:latin typeface="HGS明朝B" panose="02020800000000000000" pitchFamily="18" charset="-128"/>
                <a:ea typeface="HGS明朝B" panose="02020800000000000000" pitchFamily="18" charset="-128"/>
              </a:rPr>
              <a:t>で取引や通貨</a:t>
            </a:r>
            <a:r>
              <a:rPr lang="ja-JP" altLang="en-US" dirty="0" smtClean="0">
                <a:latin typeface="HGS明朝B" panose="02020800000000000000" pitchFamily="18" charset="-128"/>
                <a:ea typeface="HGS明朝B" panose="02020800000000000000" pitchFamily="18" charset="-128"/>
              </a:rPr>
              <a:t>発行</a:t>
            </a:r>
            <a:endParaRPr lang="en-US" altLang="ja-JP" dirty="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a:t>
            </a:r>
            <a:r>
              <a:rPr lang="ja-JP" altLang="en-US" dirty="0">
                <a:latin typeface="HGS明朝B" panose="02020800000000000000" pitchFamily="18" charset="-128"/>
                <a:ea typeface="HGS明朝B" panose="02020800000000000000" pitchFamily="18" charset="-128"/>
              </a:rPr>
              <a:t>採掘</a:t>
            </a:r>
            <a:r>
              <a:rPr lang="en-US" altLang="ja-JP" dirty="0">
                <a:latin typeface="HGS明朝B" panose="02020800000000000000" pitchFamily="18" charset="-128"/>
                <a:ea typeface="HGS明朝B" panose="02020800000000000000" pitchFamily="18" charset="-128"/>
              </a:rPr>
              <a:t>(</a:t>
            </a:r>
            <a:r>
              <a:rPr lang="ja-JP" altLang="en-US" dirty="0">
                <a:latin typeface="HGS明朝B" panose="02020800000000000000" pitchFamily="18" charset="-128"/>
                <a:ea typeface="HGS明朝B" panose="02020800000000000000" pitchFamily="18" charset="-128"/>
              </a:rPr>
              <a:t>マイニング</a:t>
            </a:r>
            <a:r>
              <a:rPr lang="en-US" altLang="ja-JP" dirty="0">
                <a:latin typeface="HGS明朝B" panose="02020800000000000000" pitchFamily="18" charset="-128"/>
                <a:ea typeface="HGS明朝B" panose="02020800000000000000" pitchFamily="18" charset="-128"/>
              </a:rPr>
              <a:t>)</a:t>
            </a:r>
            <a:r>
              <a:rPr lang="ja-JP" altLang="en-US" dirty="0" smtClean="0">
                <a:latin typeface="HGS明朝B" panose="02020800000000000000" pitchFamily="18" charset="-128"/>
                <a:ea typeface="HGS明朝B" panose="02020800000000000000" pitchFamily="18" charset="-128"/>
              </a:rPr>
              <a:t>」 </a:t>
            </a:r>
            <a:r>
              <a:rPr lang="ja-JP" altLang="en-US" dirty="0">
                <a:latin typeface="HGS明朝B" panose="02020800000000000000" pitchFamily="18" charset="-128"/>
                <a:ea typeface="HGS明朝B" panose="02020800000000000000" pitchFamily="18" charset="-128"/>
              </a:rPr>
              <a:t>が</a:t>
            </a:r>
            <a:r>
              <a:rPr lang="ja-JP" altLang="en-US" dirty="0" smtClean="0">
                <a:latin typeface="HGS明朝B" panose="02020800000000000000" pitchFamily="18" charset="-128"/>
                <a:ea typeface="HGS明朝B" panose="02020800000000000000" pitchFamily="18" charset="-128"/>
              </a:rPr>
              <a:t>行われる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a:t>
            </a:r>
            <a:r>
              <a:rPr lang="ja-JP" altLang="en-US" dirty="0">
                <a:latin typeface="HGS明朝B" panose="02020800000000000000" pitchFamily="18" charset="-128"/>
                <a:ea typeface="HGS明朝B" panose="02020800000000000000" pitchFamily="18" charset="-128"/>
              </a:rPr>
              <a:t>分散型仮想通貨」</a:t>
            </a:r>
            <a:endParaRPr kumimoji="1" lang="en-US" altLang="ja-JP" dirty="0" smtClean="0">
              <a:latin typeface="HGS明朝B" panose="02020800000000000000" pitchFamily="18" charset="-128"/>
              <a:ea typeface="HGS明朝B" panose="02020800000000000000" pitchFamily="18" charset="-128"/>
            </a:endParaRPr>
          </a:p>
          <a:p>
            <a:endParaRPr kumimoji="1" lang="ja-JP" altLang="en-US" dirty="0">
              <a:latin typeface="HGS明朝B" panose="02020800000000000000" pitchFamily="18" charset="-128"/>
              <a:ea typeface="HGS明朝B" panose="02020800000000000000" pitchFamily="18" charset="-128"/>
            </a:endParaRPr>
          </a:p>
        </p:txBody>
      </p:sp>
      <p:pic>
        <p:nvPicPr>
          <p:cNvPr id="4" name="図 3"/>
          <p:cNvPicPr>
            <a:picLocks noChangeAspect="1"/>
          </p:cNvPicPr>
          <p:nvPr/>
        </p:nvPicPr>
        <p:blipFill>
          <a:blip r:embed="rId2"/>
          <a:stretch>
            <a:fillRect/>
          </a:stretch>
        </p:blipFill>
        <p:spPr>
          <a:xfrm>
            <a:off x="6621273" y="1318055"/>
            <a:ext cx="4203246" cy="5092349"/>
          </a:xfrm>
          <a:prstGeom prst="rect">
            <a:avLst/>
          </a:prstGeom>
        </p:spPr>
      </p:pic>
    </p:spTree>
    <p:extLst>
      <p:ext uri="{BB962C8B-B14F-4D97-AF65-F5344CB8AC3E}">
        <p14:creationId xmlns:p14="http://schemas.microsoft.com/office/powerpoint/2010/main" val="174747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516924"/>
          </a:xfrm>
        </p:spPr>
        <p:txBody>
          <a:bodyPr>
            <a:normAutofit fontScale="90000"/>
          </a:bodyPr>
          <a:lstStyle/>
          <a:p>
            <a:pPr algn="l"/>
            <a:r>
              <a:rPr lang="en-US" altLang="ja-JP" dirty="0" smtClean="0">
                <a:latin typeface="HGS明朝B" panose="02020800000000000000" pitchFamily="18" charset="-128"/>
                <a:ea typeface="HGS明朝B" panose="02020800000000000000" pitchFamily="18" charset="-128"/>
              </a:rPr>
              <a:t>4-2.</a:t>
            </a:r>
            <a:r>
              <a:rPr lang="ja-JP" altLang="en-US" dirty="0" smtClean="0">
                <a:latin typeface="HGS明朝B" panose="02020800000000000000" pitchFamily="18" charset="-128"/>
                <a:ea typeface="HGS明朝B" panose="02020800000000000000" pitchFamily="18" charset="-128"/>
              </a:rPr>
              <a:t>　各種データ</a:t>
            </a:r>
            <a:endParaRPr kumimoji="1" lang="ja-JP" altLang="en-US" dirty="0">
              <a:latin typeface="HGS明朝B" panose="02020800000000000000" pitchFamily="18" charset="-128"/>
              <a:ea typeface="HGS明朝B" panose="02020800000000000000" pitchFamily="18" charset="-128"/>
            </a:endParaRPr>
          </a:p>
        </p:txBody>
      </p:sp>
      <p:pic>
        <p:nvPicPr>
          <p:cNvPr id="5" name="図 4"/>
          <p:cNvPicPr>
            <a:picLocks noChangeAspect="1"/>
          </p:cNvPicPr>
          <p:nvPr/>
        </p:nvPicPr>
        <p:blipFill>
          <a:blip r:embed="rId2"/>
          <a:stretch>
            <a:fillRect/>
          </a:stretch>
        </p:blipFill>
        <p:spPr>
          <a:xfrm>
            <a:off x="6924284" y="1330439"/>
            <a:ext cx="4578739" cy="5162129"/>
          </a:xfrm>
          <a:prstGeom prst="rect">
            <a:avLst/>
          </a:prstGeom>
        </p:spPr>
      </p:pic>
      <p:sp>
        <p:nvSpPr>
          <p:cNvPr id="6" name="コンテンツ プレースホルダー 5"/>
          <p:cNvSpPr>
            <a:spLocks noGrp="1"/>
          </p:cNvSpPr>
          <p:nvPr>
            <p:ph idx="1"/>
          </p:nvPr>
        </p:nvSpPr>
        <p:spPr>
          <a:xfrm>
            <a:off x="1029730" y="1330439"/>
            <a:ext cx="10473293" cy="4460761"/>
          </a:xfrm>
        </p:spPr>
        <p:txBody>
          <a:bodyPr anchor="t"/>
          <a:lstStyle/>
          <a:p>
            <a:r>
              <a:rPr lang="en-US" altLang="ja-JP" dirty="0" smtClean="0">
                <a:latin typeface="HGS明朝B" panose="02020800000000000000" pitchFamily="18" charset="-128"/>
                <a:ea typeface="HGS明朝B" panose="02020800000000000000" pitchFamily="18" charset="-128"/>
              </a:rPr>
              <a:t>S&amp;P500</a:t>
            </a:r>
          </a:p>
          <a:p>
            <a:pPr marL="0" indent="0">
              <a:buNone/>
            </a:pPr>
            <a:r>
              <a:rPr lang="en-US" altLang="ja-JP" dirty="0" smtClean="0">
                <a:latin typeface="HGS明朝B" panose="02020800000000000000" pitchFamily="18" charset="-128"/>
                <a:ea typeface="HGS明朝B" panose="02020800000000000000" pitchFamily="18" charset="-128"/>
              </a:rPr>
              <a:t>S&amp;P </a:t>
            </a:r>
            <a:r>
              <a:rPr lang="en-US" altLang="ja-JP" dirty="0">
                <a:latin typeface="HGS明朝B" panose="02020800000000000000" pitchFamily="18" charset="-128"/>
                <a:ea typeface="HGS明朝B" panose="02020800000000000000" pitchFamily="18" charset="-128"/>
              </a:rPr>
              <a:t>Dow Jones Indices </a:t>
            </a:r>
            <a:r>
              <a:rPr lang="en-US" altLang="ja-JP" dirty="0" smtClean="0">
                <a:latin typeface="HGS明朝B" panose="02020800000000000000" pitchFamily="18" charset="-128"/>
                <a:ea typeface="HGS明朝B" panose="02020800000000000000" pitchFamily="18" charset="-128"/>
              </a:rPr>
              <a:t>LLC</a:t>
            </a:r>
            <a:r>
              <a:rPr lang="ja-JP" altLang="en-US" dirty="0" smtClean="0">
                <a:latin typeface="HGS明朝B" panose="02020800000000000000" pitchFamily="18" charset="-128"/>
                <a:ea typeface="HGS明朝B" panose="02020800000000000000" pitchFamily="18" charset="-128"/>
              </a:rPr>
              <a:t>が</a:t>
            </a:r>
            <a:r>
              <a:rPr lang="ja-JP" altLang="en-US" dirty="0">
                <a:latin typeface="HGS明朝B" panose="02020800000000000000" pitchFamily="18" charset="-128"/>
                <a:ea typeface="HGS明朝B" panose="02020800000000000000" pitchFamily="18" charset="-128"/>
              </a:rPr>
              <a:t>開発</a:t>
            </a:r>
            <a:r>
              <a:rPr lang="ja-JP" altLang="en-US" dirty="0" smtClean="0">
                <a:latin typeface="HGS明朝B" panose="02020800000000000000" pitchFamily="18" charset="-128"/>
                <a:ea typeface="HGS明朝B" panose="02020800000000000000" pitchFamily="18" charset="-128"/>
              </a:rPr>
              <a:t>した</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株式インデックス</a:t>
            </a:r>
            <a:endParaRPr lang="en-US" altLang="ja-JP" dirty="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ニューヨーク</a:t>
            </a:r>
            <a:r>
              <a:rPr lang="ja-JP" altLang="en-US" dirty="0">
                <a:latin typeface="HGS明朝B" panose="02020800000000000000" pitchFamily="18" charset="-128"/>
                <a:ea typeface="HGS明朝B" panose="02020800000000000000" pitchFamily="18" charset="-128"/>
              </a:rPr>
              <a:t>証券</a:t>
            </a:r>
            <a:r>
              <a:rPr lang="ja-JP" altLang="en-US" dirty="0" smtClean="0">
                <a:latin typeface="HGS明朝B" panose="02020800000000000000" pitchFamily="18" charset="-128"/>
                <a:ea typeface="HGS明朝B" panose="02020800000000000000" pitchFamily="18" charset="-128"/>
              </a:rPr>
              <a:t>取引所に上場</a:t>
            </a:r>
            <a:r>
              <a:rPr lang="ja-JP" altLang="en-US" dirty="0">
                <a:latin typeface="HGS明朝B" panose="02020800000000000000" pitchFamily="18" charset="-128"/>
                <a:ea typeface="HGS明朝B" panose="02020800000000000000" pitchFamily="18" charset="-128"/>
              </a:rPr>
              <a:t>して</a:t>
            </a:r>
            <a:r>
              <a:rPr lang="ja-JP" altLang="en-US" dirty="0" smtClean="0">
                <a:latin typeface="HGS明朝B" panose="02020800000000000000" pitchFamily="18" charset="-128"/>
                <a:ea typeface="HGS明朝B" panose="02020800000000000000" pitchFamily="18" charset="-128"/>
              </a:rPr>
              <a:t>いる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銘柄</a:t>
            </a:r>
            <a:r>
              <a:rPr lang="ja-JP" altLang="en-US" dirty="0">
                <a:latin typeface="HGS明朝B" panose="02020800000000000000" pitchFamily="18" charset="-128"/>
                <a:ea typeface="HGS明朝B" panose="02020800000000000000" pitchFamily="18" charset="-128"/>
              </a:rPr>
              <a:t>から代表的な</a:t>
            </a:r>
            <a:r>
              <a:rPr lang="en-US" altLang="ja-JP" dirty="0">
                <a:latin typeface="HGS明朝B" panose="02020800000000000000" pitchFamily="18" charset="-128"/>
                <a:ea typeface="HGS明朝B" panose="02020800000000000000" pitchFamily="18" charset="-128"/>
              </a:rPr>
              <a:t>500</a:t>
            </a:r>
            <a:r>
              <a:rPr lang="ja-JP" altLang="en-US" dirty="0">
                <a:latin typeface="HGS明朝B" panose="02020800000000000000" pitchFamily="18" charset="-128"/>
                <a:ea typeface="HGS明朝B" panose="02020800000000000000" pitchFamily="18" charset="-128"/>
              </a:rPr>
              <a:t>銘柄</a:t>
            </a:r>
            <a:r>
              <a:rPr lang="ja-JP" altLang="en-US" dirty="0" smtClean="0">
                <a:latin typeface="HGS明朝B" panose="02020800000000000000" pitchFamily="18" charset="-128"/>
                <a:ea typeface="HGS明朝B" panose="02020800000000000000" pitchFamily="18" charset="-128"/>
              </a:rPr>
              <a:t>の株価を</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浮動</a:t>
            </a:r>
            <a:r>
              <a:rPr lang="ja-JP" altLang="en-US" dirty="0">
                <a:latin typeface="HGS明朝B" panose="02020800000000000000" pitchFamily="18" charset="-128"/>
                <a:ea typeface="HGS明朝B" panose="02020800000000000000" pitchFamily="18" charset="-128"/>
              </a:rPr>
              <a:t>株調整後の時価総額比率</a:t>
            </a:r>
            <a:r>
              <a:rPr lang="ja-JP" altLang="en-US" dirty="0" smtClean="0">
                <a:latin typeface="HGS明朝B" panose="02020800000000000000" pitchFamily="18" charset="-128"/>
                <a:ea typeface="HGS明朝B" panose="02020800000000000000" pitchFamily="18" charset="-128"/>
              </a:rPr>
              <a:t>で加重</a:t>
            </a:r>
            <a:r>
              <a:rPr lang="ja-JP" altLang="en-US" dirty="0">
                <a:latin typeface="HGS明朝B" panose="02020800000000000000" pitchFamily="18" charset="-128"/>
                <a:ea typeface="HGS明朝B" panose="02020800000000000000" pitchFamily="18" charset="-128"/>
              </a:rPr>
              <a:t>平均</a:t>
            </a:r>
            <a:r>
              <a:rPr lang="ja-JP" altLang="en-US" dirty="0" smtClean="0">
                <a:latin typeface="HGS明朝B" panose="02020800000000000000" pitchFamily="18" charset="-128"/>
                <a:ea typeface="HGS明朝B" panose="02020800000000000000" pitchFamily="18" charset="-128"/>
              </a:rPr>
              <a:t>し</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指数化</a:t>
            </a:r>
            <a:r>
              <a:rPr lang="ja-JP" altLang="en-US" dirty="0">
                <a:latin typeface="HGS明朝B" panose="02020800000000000000" pitchFamily="18" charset="-128"/>
                <a:ea typeface="HGS明朝B" panose="02020800000000000000" pitchFamily="18" charset="-128"/>
              </a:rPr>
              <a:t>したもの</a:t>
            </a:r>
            <a:endParaRPr kumimoji="1" lang="ja-JP" altLang="en-US"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340944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91618" y="150340"/>
            <a:ext cx="10018713" cy="599303"/>
          </a:xfrm>
        </p:spPr>
        <p:txBody>
          <a:bodyPr>
            <a:normAutofit fontScale="90000"/>
          </a:bodyPr>
          <a:lstStyle/>
          <a:p>
            <a:pPr algn="l"/>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91619" y="691978"/>
            <a:ext cx="10018713" cy="5506995"/>
          </a:xfrm>
        </p:spPr>
        <p:txBody>
          <a:bodyPr anchor="t">
            <a:noAutofit/>
          </a:bodyPr>
          <a:lstStyle/>
          <a:p>
            <a:r>
              <a:rPr kumimoji="1" lang="ja-JP" altLang="en-US" sz="1400" dirty="0" smtClean="0">
                <a:latin typeface="HGS明朝B" panose="02020800000000000000" pitchFamily="18" charset="-128"/>
                <a:ea typeface="HGS明朝B" panose="02020800000000000000" pitchFamily="18" charset="-128"/>
              </a:rPr>
              <a:t>はじめに</a:t>
            </a:r>
            <a:endParaRPr kumimoji="1"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1-1.</a:t>
            </a:r>
            <a:r>
              <a:rPr lang="ja-JP" altLang="en-US" sz="1400" dirty="0" smtClean="0">
                <a:latin typeface="HGS明朝B" panose="02020800000000000000" pitchFamily="18" charset="-128"/>
                <a:ea typeface="HGS明朝B" panose="02020800000000000000" pitchFamily="18" charset="-128"/>
              </a:rPr>
              <a:t>　仮想通貨とは</a:t>
            </a:r>
            <a:endParaRPr lang="en-US" altLang="ja-JP" sz="1400" dirty="0" smtClean="0">
              <a:latin typeface="HGS明朝B" panose="02020800000000000000" pitchFamily="18" charset="-128"/>
              <a:ea typeface="HGS明朝B" panose="02020800000000000000" pitchFamily="18" charset="-128"/>
            </a:endParaRPr>
          </a:p>
          <a:p>
            <a:pPr marL="0" indent="0">
              <a:buNone/>
            </a:pPr>
            <a:r>
              <a:rPr kumimoji="1" lang="ja-JP" altLang="en-US" sz="1400" dirty="0">
                <a:latin typeface="HGS明朝B" panose="02020800000000000000" pitchFamily="18" charset="-128"/>
                <a:ea typeface="HGS明朝B" panose="02020800000000000000" pitchFamily="18" charset="-128"/>
              </a:rPr>
              <a:t>　</a:t>
            </a:r>
            <a:r>
              <a:rPr kumimoji="1" lang="en-US" altLang="ja-JP" sz="1400" dirty="0" smtClean="0">
                <a:latin typeface="HGS明朝B" panose="02020800000000000000" pitchFamily="18" charset="-128"/>
                <a:ea typeface="HGS明朝B" panose="02020800000000000000" pitchFamily="18" charset="-128"/>
              </a:rPr>
              <a:t>1-2.</a:t>
            </a:r>
            <a:r>
              <a:rPr kumimoji="1" lang="ja-JP" altLang="en-US" sz="1400" dirty="0" smtClean="0">
                <a:latin typeface="HGS明朝B" panose="02020800000000000000" pitchFamily="18" charset="-128"/>
                <a:ea typeface="HGS明朝B" panose="02020800000000000000" pitchFamily="18" charset="-128"/>
              </a:rPr>
              <a:t>　</a:t>
            </a:r>
            <a:r>
              <a:rPr kumimoji="1" lang="en-US" altLang="ja-JP" sz="1400" dirty="0" smtClean="0">
                <a:latin typeface="HGS明朝B" panose="02020800000000000000" pitchFamily="18" charset="-128"/>
                <a:ea typeface="HGS明朝B" panose="02020800000000000000" pitchFamily="18" charset="-128"/>
              </a:rPr>
              <a:t>Bitcoin</a:t>
            </a:r>
            <a:r>
              <a:rPr lang="ja-JP" altLang="en-US" sz="1400" dirty="0" smtClean="0">
                <a:latin typeface="HGS明朝B" panose="02020800000000000000" pitchFamily="18" charset="-128"/>
                <a:ea typeface="HGS明朝B" panose="02020800000000000000" pitchFamily="18" charset="-128"/>
              </a:rPr>
              <a:t>とは</a:t>
            </a:r>
            <a:endParaRPr lang="en-US" altLang="ja-JP" sz="1400" dirty="0" smtClean="0">
              <a:latin typeface="HGS明朝B" panose="02020800000000000000" pitchFamily="18" charset="-128"/>
              <a:ea typeface="HGS明朝B" panose="02020800000000000000" pitchFamily="18" charset="-128"/>
            </a:endParaRPr>
          </a:p>
          <a:p>
            <a:pPr marL="0" indent="0">
              <a:buNone/>
            </a:pPr>
            <a:r>
              <a:rPr kumimoji="1" lang="ja-JP" altLang="en-US" sz="1400" dirty="0">
                <a:latin typeface="HGS明朝B" panose="02020800000000000000" pitchFamily="18" charset="-128"/>
                <a:ea typeface="HGS明朝B" panose="02020800000000000000" pitchFamily="18" charset="-128"/>
              </a:rPr>
              <a:t>　</a:t>
            </a:r>
            <a:r>
              <a:rPr kumimoji="1" lang="en-US" altLang="ja-JP" sz="1400" dirty="0" smtClean="0">
                <a:latin typeface="HGS明朝B" panose="02020800000000000000" pitchFamily="18" charset="-128"/>
                <a:ea typeface="HGS明朝B" panose="02020800000000000000" pitchFamily="18" charset="-128"/>
              </a:rPr>
              <a:t>1-3.</a:t>
            </a:r>
            <a:r>
              <a:rPr kumimoji="1" lang="ja-JP" altLang="en-US" sz="1400" dirty="0" smtClean="0">
                <a:latin typeface="HGS明朝B" panose="02020800000000000000" pitchFamily="18" charset="-128"/>
                <a:ea typeface="HGS明朝B" panose="02020800000000000000" pitchFamily="18" charset="-128"/>
              </a:rPr>
              <a:t>　</a:t>
            </a:r>
            <a:r>
              <a:rPr kumimoji="1" lang="en-US" altLang="ja-JP" sz="1400" dirty="0" smtClean="0">
                <a:latin typeface="HGS明朝B" panose="02020800000000000000" pitchFamily="18" charset="-128"/>
                <a:ea typeface="HGS明朝B" panose="02020800000000000000" pitchFamily="18" charset="-128"/>
              </a:rPr>
              <a:t>Bitcoin</a:t>
            </a:r>
            <a:r>
              <a:rPr kumimoji="1" lang="ja-JP" altLang="en-US" sz="1400" dirty="0" smtClean="0">
                <a:latin typeface="HGS明朝B" panose="02020800000000000000" pitchFamily="18" charset="-128"/>
                <a:ea typeface="HGS明朝B" panose="02020800000000000000" pitchFamily="18" charset="-128"/>
              </a:rPr>
              <a:t>の仕組み</a:t>
            </a:r>
            <a:endParaRPr kumimoji="1"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2-1.</a:t>
            </a:r>
            <a:r>
              <a:rPr lang="ja-JP" altLang="en-US" sz="1400" dirty="0" smtClean="0">
                <a:latin typeface="HGS明朝B" panose="02020800000000000000" pitchFamily="18" charset="-128"/>
                <a:ea typeface="HGS明朝B" panose="02020800000000000000" pitchFamily="18" charset="-128"/>
              </a:rPr>
              <a:t>　各種指標　尖度</a:t>
            </a:r>
            <a:endParaRPr lang="en-US" altLang="ja-JP" sz="1400" dirty="0" smtClean="0">
              <a:latin typeface="HGS明朝B" panose="02020800000000000000" pitchFamily="18" charset="-128"/>
              <a:ea typeface="HGS明朝B" panose="02020800000000000000" pitchFamily="18" charset="-128"/>
            </a:endParaRPr>
          </a:p>
          <a:p>
            <a:pPr marL="0" indent="0">
              <a:buNone/>
            </a:pPr>
            <a:r>
              <a:rPr kumimoji="1" lang="ja-JP" altLang="en-US" sz="1400" dirty="0" smtClean="0">
                <a:latin typeface="HGS明朝B" panose="02020800000000000000" pitchFamily="18" charset="-128"/>
                <a:ea typeface="HGS明朝B" panose="02020800000000000000" pitchFamily="18" charset="-128"/>
              </a:rPr>
              <a:t>　</a:t>
            </a:r>
            <a:r>
              <a:rPr kumimoji="1" lang="en-US" altLang="ja-JP" sz="1400" dirty="0" smtClean="0">
                <a:latin typeface="HGS明朝B" panose="02020800000000000000" pitchFamily="18" charset="-128"/>
                <a:ea typeface="HGS明朝B" panose="02020800000000000000" pitchFamily="18" charset="-128"/>
              </a:rPr>
              <a:t>2-2.</a:t>
            </a:r>
            <a:r>
              <a:rPr kumimoji="1" lang="ja-JP" altLang="en-US" sz="1400" dirty="0" smtClean="0">
                <a:latin typeface="HGS明朝B" panose="02020800000000000000" pitchFamily="18" charset="-128"/>
                <a:ea typeface="HGS明朝B" panose="02020800000000000000" pitchFamily="18" charset="-128"/>
              </a:rPr>
              <a:t>　各種指標　歪度</a:t>
            </a:r>
            <a:endParaRPr kumimoji="1"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3.</a:t>
            </a:r>
            <a:r>
              <a:rPr lang="ja-JP" altLang="en-US" sz="1400" dirty="0" smtClean="0">
                <a:latin typeface="HGS明朝B" panose="02020800000000000000" pitchFamily="18" charset="-128"/>
                <a:ea typeface="HGS明朝B" panose="02020800000000000000" pitchFamily="18" charset="-128"/>
              </a:rPr>
              <a:t>　ポートフォリオに関する指標</a:t>
            </a:r>
            <a:endParaRPr lang="en-US" altLang="ja-JP" sz="1400" dirty="0" smtClean="0">
              <a:latin typeface="HGS明朝B" panose="02020800000000000000" pitchFamily="18" charset="-128"/>
              <a:ea typeface="HGS明朝B" panose="02020800000000000000" pitchFamily="18" charset="-128"/>
            </a:endParaRPr>
          </a:p>
          <a:p>
            <a:r>
              <a:rPr kumimoji="1" lang="en-US" altLang="ja-JP" sz="1400" dirty="0" smtClean="0">
                <a:latin typeface="HGS明朝B" panose="02020800000000000000" pitchFamily="18" charset="-128"/>
                <a:ea typeface="HGS明朝B" panose="02020800000000000000" pitchFamily="18" charset="-128"/>
              </a:rPr>
              <a:t>4-1.</a:t>
            </a:r>
            <a:r>
              <a:rPr kumimoji="1" lang="ja-JP" altLang="en-US" sz="1400" dirty="0" smtClean="0">
                <a:latin typeface="HGS明朝B" panose="02020800000000000000" pitchFamily="18" charset="-128"/>
                <a:ea typeface="HGS明朝B" panose="02020800000000000000" pitchFamily="18" charset="-128"/>
              </a:rPr>
              <a:t>　各指標基礎データ</a:t>
            </a:r>
            <a:endParaRPr kumimoji="1" lang="en-US" altLang="ja-JP" sz="1400" dirty="0" smtClean="0">
              <a:latin typeface="HGS明朝B" panose="02020800000000000000" pitchFamily="18" charset="-128"/>
              <a:ea typeface="HGS明朝B" panose="02020800000000000000" pitchFamily="18" charset="-128"/>
            </a:endParaRPr>
          </a:p>
          <a:p>
            <a:pPr marL="0" indent="0">
              <a:buNone/>
            </a:pPr>
            <a:r>
              <a:rPr lang="ja-JP" altLang="en-US" sz="1400" dirty="0">
                <a:latin typeface="HGS明朝B" panose="02020800000000000000" pitchFamily="18" charset="-128"/>
                <a:ea typeface="HGS明朝B" panose="02020800000000000000" pitchFamily="18" charset="-128"/>
              </a:rPr>
              <a:t>　</a:t>
            </a:r>
            <a:r>
              <a:rPr lang="en-US" altLang="ja-JP" sz="1400" dirty="0" smtClean="0">
                <a:latin typeface="HGS明朝B" panose="02020800000000000000" pitchFamily="18" charset="-128"/>
                <a:ea typeface="HGS明朝B" panose="02020800000000000000" pitchFamily="18" charset="-128"/>
              </a:rPr>
              <a:t>4-2.</a:t>
            </a:r>
            <a:r>
              <a:rPr lang="ja-JP" altLang="en-US" sz="1400" dirty="0" smtClean="0">
                <a:latin typeface="HGS明朝B" panose="02020800000000000000" pitchFamily="18" charset="-128"/>
                <a:ea typeface="HGS明朝B" panose="02020800000000000000" pitchFamily="18" charset="-128"/>
              </a:rPr>
              <a:t>　各指標データ（</a:t>
            </a:r>
            <a:r>
              <a:rPr lang="en-US" altLang="ja-JP" sz="1400" dirty="0" smtClean="0">
                <a:latin typeface="HGS明朝B" panose="02020800000000000000" pitchFamily="18" charset="-128"/>
                <a:ea typeface="HGS明朝B" panose="02020800000000000000" pitchFamily="18" charset="-128"/>
              </a:rPr>
              <a:t>S&amp;P500</a:t>
            </a:r>
            <a:r>
              <a:rPr lang="ja-JP" altLang="en-US" sz="1400" dirty="0" smtClean="0">
                <a:latin typeface="HGS明朝B" panose="02020800000000000000" pitchFamily="18" charset="-128"/>
                <a:ea typeface="HGS明朝B" panose="02020800000000000000" pitchFamily="18" charset="-128"/>
              </a:rPr>
              <a:t>・</a:t>
            </a:r>
            <a:r>
              <a:rPr lang="en-US" altLang="ja-JP" sz="1400" dirty="0" smtClean="0">
                <a:latin typeface="HGS明朝B" panose="02020800000000000000" pitchFamily="18" charset="-128"/>
                <a:ea typeface="HGS明朝B" panose="02020800000000000000" pitchFamily="18" charset="-128"/>
              </a:rPr>
              <a:t>Bitcoin</a:t>
            </a:r>
            <a:r>
              <a:rPr lang="ja-JP" altLang="en-US" sz="1400" dirty="0" smtClean="0">
                <a:latin typeface="HGS明朝B" panose="02020800000000000000" pitchFamily="18" charset="-128"/>
                <a:ea typeface="HGS明朝B" panose="02020800000000000000" pitchFamily="18" charset="-128"/>
              </a:rPr>
              <a:t>・日経</a:t>
            </a:r>
            <a:r>
              <a:rPr lang="en-US" altLang="ja-JP" sz="1400" dirty="0" smtClean="0">
                <a:latin typeface="HGS明朝B" panose="02020800000000000000" pitchFamily="18" charset="-128"/>
                <a:ea typeface="HGS明朝B" panose="02020800000000000000" pitchFamily="18" charset="-128"/>
              </a:rPr>
              <a:t>225</a:t>
            </a:r>
            <a:r>
              <a:rPr lang="ja-JP" altLang="en-US" sz="1400" dirty="0" smtClean="0">
                <a:latin typeface="HGS明朝B" panose="02020800000000000000" pitchFamily="18" charset="-128"/>
                <a:ea typeface="HGS明朝B" panose="02020800000000000000" pitchFamily="18" charset="-128"/>
              </a:rPr>
              <a:t>ヘッジ有，無・東証</a:t>
            </a:r>
            <a:r>
              <a:rPr lang="en-US" altLang="ja-JP" sz="1400" dirty="0" smtClean="0">
                <a:latin typeface="HGS明朝B" panose="02020800000000000000" pitchFamily="18" charset="-128"/>
                <a:ea typeface="HGS明朝B" panose="02020800000000000000" pitchFamily="18" charset="-128"/>
              </a:rPr>
              <a:t>REIT</a:t>
            </a:r>
            <a:r>
              <a:rPr lang="ja-JP" altLang="en-US" sz="1400" dirty="0" smtClean="0">
                <a:latin typeface="HGS明朝B" panose="02020800000000000000" pitchFamily="18" charset="-128"/>
                <a:ea typeface="HGS明朝B" panose="02020800000000000000" pitchFamily="18" charset="-128"/>
              </a:rPr>
              <a:t>指数・</a:t>
            </a:r>
            <a:r>
              <a:rPr lang="en-US" altLang="ja-JP" sz="1400" dirty="0" smtClean="0">
                <a:latin typeface="HGS明朝B" panose="02020800000000000000" pitchFamily="18" charset="-128"/>
                <a:ea typeface="HGS明朝B" panose="02020800000000000000" pitchFamily="18" charset="-128"/>
              </a:rPr>
              <a:t>WTI</a:t>
            </a:r>
            <a:r>
              <a:rPr lang="ja-JP" altLang="en-US" sz="1400" dirty="0" smtClean="0">
                <a:latin typeface="HGS明朝B" panose="02020800000000000000" pitchFamily="18" charset="-128"/>
                <a:ea typeface="HGS明朝B" panose="02020800000000000000" pitchFamily="18" charset="-128"/>
              </a:rPr>
              <a:t>原油先物）</a:t>
            </a:r>
            <a:endParaRPr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5-1.</a:t>
            </a:r>
            <a:r>
              <a:rPr lang="ja-JP" altLang="en-US" sz="1400" dirty="0" smtClean="0">
                <a:latin typeface="HGS明朝B" panose="02020800000000000000" pitchFamily="18" charset="-128"/>
                <a:ea typeface="HGS明朝B" panose="02020800000000000000" pitchFamily="18" charset="-128"/>
              </a:rPr>
              <a:t>　定量分析</a:t>
            </a:r>
            <a:endParaRPr lang="en-US" altLang="ja-JP" sz="1400" dirty="0" smtClean="0">
              <a:latin typeface="HGS明朝B" panose="02020800000000000000" pitchFamily="18" charset="-128"/>
              <a:ea typeface="HGS明朝B" panose="02020800000000000000" pitchFamily="18" charset="-128"/>
            </a:endParaRPr>
          </a:p>
          <a:p>
            <a:pPr marL="0" indent="0">
              <a:buNone/>
            </a:pPr>
            <a:r>
              <a:rPr lang="ja-JP" altLang="en-US" sz="1400" dirty="0">
                <a:latin typeface="HGS明朝B" panose="02020800000000000000" pitchFamily="18" charset="-128"/>
                <a:ea typeface="HGS明朝B" panose="02020800000000000000" pitchFamily="18" charset="-128"/>
              </a:rPr>
              <a:t>　</a:t>
            </a:r>
            <a:r>
              <a:rPr lang="en-US" altLang="ja-JP" sz="1400" dirty="0" smtClean="0">
                <a:latin typeface="HGS明朝B" panose="02020800000000000000" pitchFamily="18" charset="-128"/>
                <a:ea typeface="HGS明朝B" panose="02020800000000000000" pitchFamily="18" charset="-128"/>
              </a:rPr>
              <a:t>5-2.</a:t>
            </a:r>
            <a:r>
              <a:rPr lang="ja-JP" altLang="en-US" sz="1400" dirty="0" smtClean="0">
                <a:latin typeface="HGS明朝B" panose="02020800000000000000" pitchFamily="18" charset="-128"/>
                <a:ea typeface="HGS明朝B" panose="02020800000000000000" pitchFamily="18" charset="-128"/>
              </a:rPr>
              <a:t>　各指標との定量分析</a:t>
            </a:r>
            <a:endParaRPr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6.</a:t>
            </a:r>
            <a:r>
              <a:rPr lang="ja-JP" altLang="en-US" sz="1400" dirty="0" smtClean="0">
                <a:latin typeface="HGS明朝B" panose="02020800000000000000" pitchFamily="18" charset="-128"/>
                <a:ea typeface="HGS明朝B" panose="02020800000000000000" pitchFamily="18" charset="-128"/>
              </a:rPr>
              <a:t>　定量分析考察</a:t>
            </a:r>
            <a:endParaRPr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7-1.</a:t>
            </a:r>
            <a:r>
              <a:rPr lang="ja-JP" altLang="en-US" sz="1400" dirty="0" smtClean="0">
                <a:latin typeface="HGS明朝B" panose="02020800000000000000" pitchFamily="18" charset="-128"/>
                <a:ea typeface="HGS明朝B" panose="02020800000000000000" pitchFamily="18" charset="-128"/>
              </a:rPr>
              <a:t>　定性分析（資産自体）</a:t>
            </a:r>
            <a:endParaRPr lang="en-US" altLang="ja-JP" sz="1400" dirty="0" smtClean="0">
              <a:latin typeface="HGS明朝B" panose="02020800000000000000" pitchFamily="18" charset="-128"/>
              <a:ea typeface="HGS明朝B" panose="02020800000000000000" pitchFamily="18" charset="-128"/>
            </a:endParaRPr>
          </a:p>
          <a:p>
            <a:pPr marL="0" indent="0">
              <a:buNone/>
            </a:pPr>
            <a:r>
              <a:rPr lang="ja-JP" altLang="en-US" sz="1400" dirty="0">
                <a:latin typeface="HGS明朝B" panose="02020800000000000000" pitchFamily="18" charset="-128"/>
                <a:ea typeface="HGS明朝B" panose="02020800000000000000" pitchFamily="18" charset="-128"/>
              </a:rPr>
              <a:t>　</a:t>
            </a:r>
            <a:r>
              <a:rPr lang="en-US" altLang="ja-JP" sz="1400" dirty="0" smtClean="0">
                <a:latin typeface="HGS明朝B" panose="02020800000000000000" pitchFamily="18" charset="-128"/>
                <a:ea typeface="HGS明朝B" panose="02020800000000000000" pitchFamily="18" charset="-128"/>
              </a:rPr>
              <a:t>7-2.</a:t>
            </a:r>
            <a:r>
              <a:rPr lang="ja-JP" altLang="en-US" sz="1400" dirty="0" smtClean="0">
                <a:latin typeface="HGS明朝B" panose="02020800000000000000" pitchFamily="18" charset="-128"/>
                <a:ea typeface="HGS明朝B" panose="02020800000000000000" pitchFamily="18" charset="-128"/>
              </a:rPr>
              <a:t>　定性分析（外因的リスク）</a:t>
            </a:r>
            <a:endParaRPr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8.</a:t>
            </a:r>
            <a:r>
              <a:rPr lang="ja-JP" altLang="en-US" sz="1400" dirty="0" smtClean="0">
                <a:latin typeface="HGS明朝B" panose="02020800000000000000" pitchFamily="18" charset="-128"/>
                <a:ea typeface="HGS明朝B" panose="02020800000000000000" pitchFamily="18" charset="-128"/>
              </a:rPr>
              <a:t>　定性分析考察</a:t>
            </a:r>
            <a:endParaRPr lang="en-US" altLang="ja-JP" sz="1400" dirty="0" smtClean="0">
              <a:latin typeface="HGS明朝B" panose="02020800000000000000" pitchFamily="18" charset="-128"/>
              <a:ea typeface="HGS明朝B" panose="02020800000000000000" pitchFamily="18" charset="-128"/>
            </a:endParaRPr>
          </a:p>
          <a:p>
            <a:r>
              <a:rPr lang="en-US" altLang="ja-JP" sz="1400" dirty="0" smtClean="0">
                <a:latin typeface="HGS明朝B" panose="02020800000000000000" pitchFamily="18" charset="-128"/>
                <a:ea typeface="HGS明朝B" panose="02020800000000000000" pitchFamily="18" charset="-128"/>
              </a:rPr>
              <a:t>9.</a:t>
            </a:r>
            <a:r>
              <a:rPr lang="ja-JP" altLang="en-US" sz="1400" dirty="0" smtClean="0">
                <a:latin typeface="HGS明朝B" panose="02020800000000000000" pitchFamily="18" charset="-128"/>
                <a:ea typeface="HGS明朝B" panose="02020800000000000000" pitchFamily="18" charset="-128"/>
              </a:rPr>
              <a:t>　まとめ</a:t>
            </a:r>
            <a:endParaRPr lang="en-US" altLang="ja-JP" sz="1400" dirty="0" smtClean="0">
              <a:latin typeface="HGS明朝B" panose="02020800000000000000" pitchFamily="18" charset="-128"/>
              <a:ea typeface="HGS明朝B" panose="02020800000000000000" pitchFamily="18" charset="-128"/>
            </a:endParaRPr>
          </a:p>
          <a:p>
            <a:r>
              <a:rPr lang="ja-JP" altLang="en-US" sz="1400" dirty="0" smtClean="0">
                <a:latin typeface="HGS明朝B" panose="02020800000000000000" pitchFamily="18" charset="-128"/>
                <a:ea typeface="HGS明朝B" panose="02020800000000000000" pitchFamily="18" charset="-128"/>
              </a:rPr>
              <a:t>参考データ</a:t>
            </a:r>
            <a:endParaRPr lang="en-US" altLang="ja-JP" sz="1400" dirty="0" smtClean="0">
              <a:latin typeface="HGS明朝B" panose="02020800000000000000" pitchFamily="18" charset="-128"/>
              <a:ea typeface="HGS明朝B" panose="02020800000000000000" pitchFamily="18" charset="-128"/>
            </a:endParaRPr>
          </a:p>
          <a:p>
            <a:r>
              <a:rPr lang="ja-JP" altLang="en-US" sz="1400" dirty="0" smtClean="0">
                <a:latin typeface="HGS明朝B" panose="02020800000000000000" pitchFamily="18" charset="-128"/>
                <a:ea typeface="HGS明朝B" panose="02020800000000000000" pitchFamily="18" charset="-128"/>
              </a:rPr>
              <a:t>参考</a:t>
            </a:r>
            <a:r>
              <a:rPr lang="ja-JP" altLang="en-US" sz="1400" dirty="0">
                <a:latin typeface="HGS明朝B" panose="02020800000000000000" pitchFamily="18" charset="-128"/>
                <a:ea typeface="HGS明朝B" panose="02020800000000000000" pitchFamily="18" charset="-128"/>
              </a:rPr>
              <a:t>文献</a:t>
            </a:r>
            <a:endParaRPr lang="en-US" altLang="ja-JP" sz="1400" dirty="0" smtClean="0">
              <a:latin typeface="HGS明朝B" panose="02020800000000000000" pitchFamily="18" charset="-128"/>
              <a:ea typeface="HGS明朝B" panose="02020800000000000000" pitchFamily="18" charset="-128"/>
            </a:endParaRPr>
          </a:p>
          <a:p>
            <a:endParaRPr lang="en-US" altLang="ja-JP" sz="1400" dirty="0" smtClean="0">
              <a:latin typeface="HGS明朝B" panose="02020800000000000000" pitchFamily="18" charset="-128"/>
              <a:ea typeface="HGS明朝B" panose="02020800000000000000" pitchFamily="18" charset="-128"/>
            </a:endParaRPr>
          </a:p>
          <a:p>
            <a:pPr marL="0" indent="0">
              <a:buNone/>
            </a:pPr>
            <a:r>
              <a:rPr kumimoji="1" lang="ja-JP" altLang="en-US" sz="1400" dirty="0" smtClean="0">
                <a:latin typeface="HGS明朝B" panose="02020800000000000000" pitchFamily="18" charset="-128"/>
                <a:ea typeface="HGS明朝B" panose="02020800000000000000" pitchFamily="18" charset="-128"/>
              </a:rPr>
              <a:t>　　　　</a:t>
            </a:r>
            <a:endParaRPr kumimoji="1" lang="en-US" altLang="ja-JP" sz="1400" dirty="0" smtClean="0">
              <a:latin typeface="HGS明朝B" panose="02020800000000000000" pitchFamily="18" charset="-128"/>
              <a:ea typeface="HGS明朝B" panose="02020800000000000000" pitchFamily="18" charset="-128"/>
            </a:endParaRPr>
          </a:p>
          <a:p>
            <a:pPr marL="0" indent="0">
              <a:buNone/>
            </a:pPr>
            <a:endParaRPr kumimoji="1" lang="ja-JP" altLang="en-US" sz="1400"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31061452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607541"/>
          </a:xfrm>
        </p:spPr>
        <p:txBody>
          <a:bodyPr>
            <a:normAutofit fontScale="90000"/>
          </a:bodyPr>
          <a:lstStyle/>
          <a:p>
            <a:pPr algn="l"/>
            <a:r>
              <a:rPr lang="en-US" altLang="ja-JP" dirty="0" smtClean="0">
                <a:latin typeface="HGS明朝B" panose="02020800000000000000" pitchFamily="18" charset="-128"/>
                <a:ea typeface="HGS明朝B" panose="02020800000000000000" pitchFamily="18" charset="-128"/>
              </a:rPr>
              <a:t>4-2.</a:t>
            </a:r>
            <a:r>
              <a:rPr lang="ja-JP" altLang="en-US" dirty="0" smtClean="0">
                <a:latin typeface="HGS明朝B" panose="02020800000000000000" pitchFamily="18" charset="-128"/>
                <a:ea typeface="HGS明朝B" panose="02020800000000000000" pitchFamily="18" charset="-128"/>
              </a:rPr>
              <a:t>　各種データ</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368980" y="1375720"/>
            <a:ext cx="10018713" cy="4399005"/>
          </a:xfrm>
        </p:spPr>
        <p:txBody>
          <a:bodyPr anchor="t"/>
          <a:lstStyle/>
          <a:p>
            <a:r>
              <a:rPr kumimoji="1" lang="ja-JP" altLang="en-US" dirty="0" smtClean="0">
                <a:latin typeface="HGS明朝B" panose="02020800000000000000" pitchFamily="18" charset="-128"/>
                <a:ea typeface="HGS明朝B" panose="02020800000000000000" pitchFamily="18" charset="-128"/>
              </a:rPr>
              <a:t>日経</a:t>
            </a:r>
            <a:r>
              <a:rPr kumimoji="1" lang="en-US" altLang="ja-JP" dirty="0" smtClean="0">
                <a:latin typeface="HGS明朝B" panose="02020800000000000000" pitchFamily="18" charset="-128"/>
                <a:ea typeface="HGS明朝B" panose="02020800000000000000" pitchFamily="18" charset="-128"/>
              </a:rPr>
              <a:t>225</a:t>
            </a:r>
            <a:r>
              <a:rPr kumimoji="1" lang="ja-JP" altLang="en-US" dirty="0" smtClean="0">
                <a:latin typeface="HGS明朝B" panose="02020800000000000000" pitchFamily="18" charset="-128"/>
                <a:ea typeface="HGS明朝B" panose="02020800000000000000" pitchFamily="18" charset="-128"/>
              </a:rPr>
              <a:t>（ヘッジ無し）</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a:latin typeface="HGS明朝B" panose="02020800000000000000" pitchFamily="18" charset="-128"/>
                <a:ea typeface="HGS明朝B" panose="02020800000000000000" pitchFamily="18" charset="-128"/>
              </a:rPr>
              <a:t>東京証券取引所市場第一部に上場</a:t>
            </a:r>
            <a:r>
              <a:rPr lang="ja-JP" altLang="en-US" dirty="0" smtClean="0">
                <a:latin typeface="HGS明朝B" panose="02020800000000000000" pitchFamily="18" charset="-128"/>
                <a:ea typeface="HGS明朝B" panose="02020800000000000000" pitchFamily="18" charset="-128"/>
              </a:rPr>
              <a:t>する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銘柄</a:t>
            </a:r>
            <a:r>
              <a:rPr lang="ja-JP" altLang="en-US" dirty="0">
                <a:latin typeface="HGS明朝B" panose="02020800000000000000" pitchFamily="18" charset="-128"/>
                <a:ea typeface="HGS明朝B" panose="02020800000000000000" pitchFamily="18" charset="-128"/>
              </a:rPr>
              <a:t>の内、市場を代表する</a:t>
            </a:r>
            <a:r>
              <a:rPr lang="en-US" altLang="ja-JP" dirty="0">
                <a:latin typeface="HGS明朝B" panose="02020800000000000000" pitchFamily="18" charset="-128"/>
                <a:ea typeface="HGS明朝B" panose="02020800000000000000" pitchFamily="18" charset="-128"/>
              </a:rPr>
              <a:t>225</a:t>
            </a:r>
            <a:r>
              <a:rPr lang="ja-JP" altLang="en-US" dirty="0" smtClean="0">
                <a:latin typeface="HGS明朝B" panose="02020800000000000000" pitchFamily="18" charset="-128"/>
                <a:ea typeface="HGS明朝B" panose="02020800000000000000" pitchFamily="18" charset="-128"/>
              </a:rPr>
              <a:t>銘柄</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を</a:t>
            </a:r>
            <a:r>
              <a:rPr lang="ja-JP" altLang="en-US" dirty="0">
                <a:latin typeface="HGS明朝B" panose="02020800000000000000" pitchFamily="18" charset="-128"/>
                <a:ea typeface="HGS明朝B" panose="02020800000000000000" pitchFamily="18" charset="-128"/>
              </a:rPr>
              <a:t>対象とした株価指数</a:t>
            </a:r>
            <a:endParaRPr kumimoji="1" lang="ja-JP" altLang="en-US" dirty="0">
              <a:latin typeface="HGS明朝B" panose="02020800000000000000" pitchFamily="18" charset="-128"/>
              <a:ea typeface="HGS明朝B" panose="02020800000000000000" pitchFamily="18" charset="-128"/>
            </a:endParaRPr>
          </a:p>
        </p:txBody>
      </p:sp>
      <p:pic>
        <p:nvPicPr>
          <p:cNvPr id="4" name="図 3"/>
          <p:cNvPicPr>
            <a:picLocks noChangeAspect="1"/>
          </p:cNvPicPr>
          <p:nvPr/>
        </p:nvPicPr>
        <p:blipFill>
          <a:blip r:embed="rId2"/>
          <a:stretch>
            <a:fillRect/>
          </a:stretch>
        </p:blipFill>
        <p:spPr>
          <a:xfrm>
            <a:off x="6983738" y="1293341"/>
            <a:ext cx="4219722" cy="5112310"/>
          </a:xfrm>
          <a:prstGeom prst="rect">
            <a:avLst/>
          </a:prstGeom>
        </p:spPr>
      </p:pic>
    </p:spTree>
    <p:extLst>
      <p:ext uri="{BB962C8B-B14F-4D97-AF65-F5344CB8AC3E}">
        <p14:creationId xmlns:p14="http://schemas.microsoft.com/office/powerpoint/2010/main" val="31946645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640492"/>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4-2.</a:t>
            </a:r>
            <a:r>
              <a:rPr kumimoji="1" lang="ja-JP" altLang="en-US" dirty="0" smtClean="0">
                <a:latin typeface="HGS明朝B" panose="02020800000000000000" pitchFamily="18" charset="-128"/>
                <a:ea typeface="HGS明朝B" panose="02020800000000000000" pitchFamily="18" charset="-128"/>
              </a:rPr>
              <a:t>各種　データ</a:t>
            </a:r>
            <a:endParaRPr kumimoji="1" lang="ja-JP" altLang="en-US" dirty="0">
              <a:latin typeface="HGS明朝B" panose="02020800000000000000" pitchFamily="18" charset="-128"/>
              <a:ea typeface="HGS明朝B" panose="02020800000000000000" pitchFamily="18" charset="-128"/>
            </a:endParaRPr>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1484310" y="1326293"/>
                <a:ext cx="10018713" cy="4464907"/>
              </a:xfrm>
            </p:spPr>
            <p:txBody>
              <a:bodyPr anchor="t"/>
              <a:lstStyle/>
              <a:p>
                <a:r>
                  <a:rPr kumimoji="1" lang="ja-JP" altLang="en-US" dirty="0" smtClean="0">
                    <a:latin typeface="HGS明朝B" panose="02020800000000000000" pitchFamily="18" charset="-128"/>
                    <a:ea typeface="HGS明朝B" panose="02020800000000000000" pitchFamily="18" charset="-128"/>
                  </a:rPr>
                  <a:t>ヘッジ有日経</a:t>
                </a:r>
                <a:r>
                  <a:rPr kumimoji="1" lang="en-US" altLang="ja-JP" dirty="0" smtClean="0">
                    <a:latin typeface="HGS明朝B" panose="02020800000000000000" pitchFamily="18" charset="-128"/>
                    <a:ea typeface="HGS明朝B" panose="02020800000000000000" pitchFamily="18" charset="-128"/>
                  </a:rPr>
                  <a:t>225</a:t>
                </a:r>
              </a:p>
              <a:p>
                <a:pPr marL="0" indent="0">
                  <a:buNone/>
                </a:pPr>
                <a:r>
                  <a:rPr kumimoji="1" lang="ja-JP" altLang="en-US" dirty="0" smtClean="0">
                    <a:latin typeface="HGS明朝B" panose="02020800000000000000" pitchFamily="18" charset="-128"/>
                    <a:ea typeface="HGS明朝B" panose="02020800000000000000" pitchFamily="18" charset="-128"/>
                  </a:rPr>
                  <a:t>金利パリティ（カバーなし）</a:t>
                </a:r>
                <a:endParaRPr lang="en-US" altLang="ja-JP" dirty="0">
                  <a:latin typeface="HGS明朝B" panose="02020800000000000000" pitchFamily="18" charset="-128"/>
                  <a:ea typeface="HGS明朝B" panose="02020800000000000000" pitchFamily="18" charset="-128"/>
                </a:endParaRPr>
              </a:p>
              <a:p>
                <a:pPr marL="0" indent="0">
                  <a:buNone/>
                </a:pPr>
                <a14:m>
                  <m:oMathPara xmlns:m="http://schemas.openxmlformats.org/officeDocument/2006/math">
                    <m:oMathParaPr>
                      <m:jc m:val="left"/>
                    </m:oMathParaPr>
                    <m:oMath xmlns:m="http://schemas.openxmlformats.org/officeDocument/2006/math">
                      <m:r>
                        <a:rPr kumimoji="0" lang="en-US" altLang="ja-JP" i="1">
                          <a:solidFill>
                            <a:prstClr val="black"/>
                          </a:solidFill>
                          <a:latin typeface="Cambria Math" panose="02040503050406030204" pitchFamily="18" charset="0"/>
                        </a:rPr>
                        <m:t>𝐸</m:t>
                      </m:r>
                      <m:d>
                        <m:dPr>
                          <m:begChr m:val="["/>
                          <m:endChr m:val="]"/>
                          <m:ctrlPr>
                            <a:rPr kumimoji="0" lang="ja-JP" altLang="ja-JP" i="1">
                              <a:solidFill>
                                <a:prstClr val="black"/>
                              </a:solidFill>
                              <a:latin typeface="Cambria Math" panose="02040503050406030204" pitchFamily="18" charset="0"/>
                            </a:rPr>
                          </m:ctrlPr>
                        </m:dPr>
                        <m:e>
                          <m:r>
                            <a:rPr kumimoji="0" lang="en-US" altLang="ja-JP" i="1">
                              <a:solidFill>
                                <a:prstClr val="black"/>
                              </a:solidFill>
                              <a:latin typeface="Cambria Math" panose="02040503050406030204" pitchFamily="18" charset="0"/>
                            </a:rPr>
                            <m:t>𝑠</m:t>
                          </m:r>
                        </m:e>
                      </m:d>
                      <m:r>
                        <a:rPr kumimoji="0" lang="en-US" altLang="ja-JP" i="1">
                          <a:solidFill>
                            <a:prstClr val="black"/>
                          </a:solidFill>
                          <a:latin typeface="Cambria Math" panose="02040503050406030204" pitchFamily="18" charset="0"/>
                        </a:rPr>
                        <m:t>=</m:t>
                      </m:r>
                      <m:sSub>
                        <m:sSubPr>
                          <m:ctrlPr>
                            <a:rPr kumimoji="0" lang="ja-JP" altLang="ja-JP" i="1">
                              <a:solidFill>
                                <a:prstClr val="black"/>
                              </a:solidFill>
                              <a:latin typeface="Cambria Math" panose="02040503050406030204" pitchFamily="18" charset="0"/>
                            </a:rPr>
                          </m:ctrlPr>
                        </m:sSubPr>
                        <m:e>
                          <m:r>
                            <a:rPr kumimoji="0" lang="en-US" altLang="ja-JP" i="1">
                              <a:solidFill>
                                <a:prstClr val="black"/>
                              </a:solidFill>
                              <a:latin typeface="Cambria Math" panose="02040503050406030204" pitchFamily="18" charset="0"/>
                            </a:rPr>
                            <m:t>𝑖</m:t>
                          </m:r>
                        </m:e>
                        <m:sub>
                          <m:r>
                            <a:rPr kumimoji="0" lang="en-US" altLang="ja-JP" i="1">
                              <a:solidFill>
                                <a:prstClr val="black"/>
                              </a:solidFill>
                              <a:latin typeface="Cambria Math" panose="02040503050406030204" pitchFamily="18" charset="0"/>
                            </a:rPr>
                            <m:t>$</m:t>
                          </m:r>
                        </m:sub>
                      </m:sSub>
                      <m:sSub>
                        <m:sSubPr>
                          <m:ctrlPr>
                            <a:rPr kumimoji="0" lang="ja-JP" altLang="ja-JP" i="1">
                              <a:solidFill>
                                <a:prstClr val="black"/>
                              </a:solidFill>
                              <a:latin typeface="Cambria Math" panose="02040503050406030204" pitchFamily="18" charset="0"/>
                            </a:rPr>
                          </m:ctrlPr>
                        </m:sSubPr>
                        <m:e>
                          <m:r>
                            <a:rPr kumimoji="0" lang="en-US" altLang="ja-JP" i="1">
                              <a:solidFill>
                                <a:prstClr val="black"/>
                              </a:solidFill>
                              <a:latin typeface="Cambria Math" panose="02040503050406030204" pitchFamily="18" charset="0"/>
                            </a:rPr>
                            <m:t>−</m:t>
                          </m:r>
                          <m:r>
                            <a:rPr kumimoji="0" lang="en-US" altLang="ja-JP" i="1">
                              <a:solidFill>
                                <a:prstClr val="black"/>
                              </a:solidFill>
                              <a:latin typeface="Cambria Math" panose="02040503050406030204" pitchFamily="18" charset="0"/>
                            </a:rPr>
                            <m:t>𝑖</m:t>
                          </m:r>
                        </m:e>
                        <m:sub>
                          <m:r>
                            <a:rPr kumimoji="0" lang="en-US" altLang="ja-JP" i="1">
                              <a:solidFill>
                                <a:prstClr val="black"/>
                              </a:solidFill>
                              <a:latin typeface="Cambria Math" panose="02040503050406030204" pitchFamily="18" charset="0"/>
                            </a:rPr>
                            <m:t>\</m:t>
                          </m:r>
                        </m:sub>
                      </m:sSub>
                    </m:oMath>
                  </m:oMathPara>
                </a14:m>
                <a:endParaRPr kumimoji="1" lang="en-US" altLang="ja-JP" dirty="0" smtClean="0">
                  <a:latin typeface="HGS明朝B" panose="02020800000000000000" pitchFamily="18" charset="-128"/>
                  <a:ea typeface="HGS明朝B" panose="02020800000000000000" pitchFamily="18" charset="-128"/>
                </a:endParaRPr>
              </a:p>
              <a:p>
                <a:pPr marL="0" indent="0">
                  <a:buNone/>
                </a:pPr>
                <a14:m>
                  <m:oMath xmlns:m="http://schemas.openxmlformats.org/officeDocument/2006/math">
                    <m:sSub>
                      <m:sSubPr>
                        <m:ctrlPr>
                          <a:rPr kumimoji="0" lang="ja-JP" altLang="ja-JP" i="1">
                            <a:solidFill>
                              <a:prstClr val="black"/>
                            </a:solidFill>
                            <a:latin typeface="Cambria Math" panose="02040503050406030204" pitchFamily="18" charset="0"/>
                          </a:rPr>
                        </m:ctrlPr>
                      </m:sSubPr>
                      <m:e>
                        <m:r>
                          <a:rPr kumimoji="0" lang="en-US" altLang="ja-JP" i="1">
                            <a:solidFill>
                              <a:prstClr val="black"/>
                            </a:solidFill>
                            <a:latin typeface="Cambria Math" panose="02040503050406030204" pitchFamily="18" charset="0"/>
                          </a:rPr>
                          <m:t>𝑖</m:t>
                        </m:r>
                      </m:e>
                      <m:sub>
                        <m:r>
                          <a:rPr kumimoji="0" lang="en-US" altLang="ja-JP" i="1">
                            <a:solidFill>
                              <a:prstClr val="black"/>
                            </a:solidFill>
                            <a:latin typeface="Cambria Math" panose="02040503050406030204" pitchFamily="18" charset="0"/>
                          </a:rPr>
                          <m:t>$</m:t>
                        </m:r>
                      </m:sub>
                    </m:sSub>
                  </m:oMath>
                </a14:m>
                <a:r>
                  <a:rPr kumimoji="0" lang="en-US" altLang="ja-JP" dirty="0" smtClean="0">
                    <a:solidFill>
                      <a:prstClr val="black"/>
                    </a:solidFill>
                    <a:latin typeface="HGS明朝B" panose="02020800000000000000" pitchFamily="18" charset="-128"/>
                    <a:ea typeface="HGS明朝B" panose="02020800000000000000" pitchFamily="18" charset="-128"/>
                  </a:rPr>
                  <a:t>=</a:t>
                </a:r>
                <a:r>
                  <a:rPr kumimoji="0" lang="ja-JP" altLang="en-US" dirty="0" smtClean="0">
                    <a:solidFill>
                      <a:prstClr val="black"/>
                    </a:solidFill>
                    <a:latin typeface="HGS明朝B" panose="02020800000000000000" pitchFamily="18" charset="-128"/>
                    <a:ea typeface="HGS明朝B" panose="02020800000000000000" pitchFamily="18" charset="-128"/>
                  </a:rPr>
                  <a:t>アメリカ１ヶ月国債金利</a:t>
                </a:r>
                <a:endParaRPr kumimoji="0" lang="en-US" altLang="ja-JP" i="1" dirty="0" smtClean="0">
                  <a:solidFill>
                    <a:prstClr val="black"/>
                  </a:solidFill>
                  <a:latin typeface="HGS明朝B" panose="02020800000000000000" pitchFamily="18" charset="-128"/>
                  <a:ea typeface="HGS明朝B" panose="02020800000000000000" pitchFamily="18" charset="-128"/>
                </a:endParaRPr>
              </a:p>
              <a:p>
                <a:pPr marL="0" indent="0">
                  <a:buNone/>
                </a:pPr>
                <a14:m>
                  <m:oMath xmlns:m="http://schemas.openxmlformats.org/officeDocument/2006/math">
                    <m:sSub>
                      <m:sSubPr>
                        <m:ctrlPr>
                          <a:rPr kumimoji="0" lang="ja-JP" altLang="ja-JP" i="1">
                            <a:solidFill>
                              <a:prstClr val="black"/>
                            </a:solidFill>
                            <a:latin typeface="Cambria Math" panose="02040503050406030204" pitchFamily="18" charset="0"/>
                          </a:rPr>
                        </m:ctrlPr>
                      </m:sSubPr>
                      <m:e>
                        <m:r>
                          <a:rPr kumimoji="0" lang="en-US" altLang="ja-JP" i="1">
                            <a:solidFill>
                              <a:prstClr val="black"/>
                            </a:solidFill>
                            <a:latin typeface="Cambria Math" panose="02040503050406030204" pitchFamily="18" charset="0"/>
                          </a:rPr>
                          <m:t>𝑖</m:t>
                        </m:r>
                      </m:e>
                      <m:sub>
                        <m:r>
                          <a:rPr kumimoji="0" lang="en-US" altLang="ja-JP" i="1">
                            <a:solidFill>
                              <a:prstClr val="black"/>
                            </a:solidFill>
                            <a:latin typeface="Cambria Math" panose="02040503050406030204" pitchFamily="18" charset="0"/>
                          </a:rPr>
                          <m:t>\</m:t>
                        </m:r>
                      </m:sub>
                    </m:sSub>
                  </m:oMath>
                </a14:m>
                <a:r>
                  <a:rPr lang="en-US" altLang="ja-JP" dirty="0" smtClean="0">
                    <a:latin typeface="HGS明朝B" panose="02020800000000000000" pitchFamily="18" charset="-128"/>
                    <a:ea typeface="HGS明朝B" panose="02020800000000000000" pitchFamily="18" charset="-128"/>
                  </a:rPr>
                  <a:t>=</a:t>
                </a:r>
                <a:r>
                  <a:rPr lang="ja-JP" altLang="en-US" dirty="0" smtClean="0">
                    <a:latin typeface="HGS明朝B" panose="02020800000000000000" pitchFamily="18" charset="-128"/>
                    <a:ea typeface="HGS明朝B" panose="02020800000000000000" pitchFamily="18" charset="-128"/>
                  </a:rPr>
                  <a:t>１ヶ月</a:t>
                </a:r>
                <a:r>
                  <a:rPr lang="en-US" altLang="ja-JP" dirty="0" smtClean="0">
                    <a:latin typeface="HGS明朝B" panose="02020800000000000000" pitchFamily="18" charset="-128"/>
                    <a:ea typeface="HGS明朝B" panose="02020800000000000000" pitchFamily="18" charset="-128"/>
                  </a:rPr>
                  <a:t>TIBOR</a:t>
                </a:r>
                <a:r>
                  <a:rPr lang="ja-JP" altLang="en-US" dirty="0" smtClean="0">
                    <a:latin typeface="HGS明朝B" panose="02020800000000000000" pitchFamily="18" charset="-128"/>
                    <a:ea typeface="HGS明朝B" panose="02020800000000000000" pitchFamily="18" charset="-128"/>
                  </a:rPr>
                  <a:t>（全銀業）</a:t>
                </a:r>
                <a:endParaRPr kumimoji="1" lang="en-US" altLang="ja-JP" dirty="0" smtClean="0">
                  <a:latin typeface="HGS明朝B" panose="02020800000000000000" pitchFamily="18" charset="-128"/>
                  <a:ea typeface="HGS明朝B" panose="02020800000000000000" pitchFamily="18" charset="-128"/>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endParaRPr kumimoji="1" lang="ja-JP" altLang="en-US" dirty="0">
                  <a:latin typeface="HGS明朝B" panose="02020800000000000000" pitchFamily="18" charset="-128"/>
                  <a:ea typeface="HGS明朝B" panose="02020800000000000000" pitchFamily="18" charset="-128"/>
                </a:endParaRPr>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1484310" y="1326293"/>
                <a:ext cx="10018713" cy="4464907"/>
              </a:xfrm>
              <a:blipFill rotWithShape="0">
                <a:blip r:embed="rId2"/>
                <a:stretch>
                  <a:fillRect l="-1521" t="-3552"/>
                </a:stretch>
              </a:blipFill>
            </p:spPr>
            <p:txBody>
              <a:bodyPr/>
              <a:lstStyle/>
              <a:p>
                <a:r>
                  <a:rPr lang="ja-JP" altLang="en-US">
                    <a:noFill/>
                  </a:rPr>
                  <a:t> </a:t>
                </a:r>
              </a:p>
            </p:txBody>
          </p:sp>
        </mc:Fallback>
      </mc:AlternateContent>
      <p:pic>
        <p:nvPicPr>
          <p:cNvPr id="4" name="図 3"/>
          <p:cNvPicPr>
            <a:picLocks noChangeAspect="1"/>
          </p:cNvPicPr>
          <p:nvPr/>
        </p:nvPicPr>
        <p:blipFill>
          <a:blip r:embed="rId3"/>
          <a:stretch>
            <a:fillRect/>
          </a:stretch>
        </p:blipFill>
        <p:spPr>
          <a:xfrm>
            <a:off x="7119411" y="1326293"/>
            <a:ext cx="4034621" cy="4645517"/>
          </a:xfrm>
          <a:prstGeom prst="rect">
            <a:avLst/>
          </a:prstGeom>
        </p:spPr>
      </p:pic>
    </p:spTree>
    <p:extLst>
      <p:ext uri="{BB962C8B-B14F-4D97-AF65-F5344CB8AC3E}">
        <p14:creationId xmlns:p14="http://schemas.microsoft.com/office/powerpoint/2010/main" val="10236623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stretch>
            <a:fillRect/>
          </a:stretch>
        </p:blipFill>
        <p:spPr>
          <a:xfrm>
            <a:off x="1418408" y="1253676"/>
            <a:ext cx="8009343" cy="5241717"/>
          </a:xfrm>
          <a:prstGeom prst="rect">
            <a:avLst/>
          </a:prstGeom>
        </p:spPr>
      </p:pic>
      <p:sp>
        <p:nvSpPr>
          <p:cNvPr id="6" name="テキスト ボックス 5"/>
          <p:cNvSpPr txBox="1"/>
          <p:nvPr/>
        </p:nvSpPr>
        <p:spPr>
          <a:xfrm>
            <a:off x="9580606" y="2951205"/>
            <a:ext cx="2224216" cy="923330"/>
          </a:xfrm>
          <a:prstGeom prst="rect">
            <a:avLst/>
          </a:prstGeom>
          <a:noFill/>
        </p:spPr>
        <p:txBody>
          <a:bodyPr wrap="square" rtlCol="0">
            <a:spAutoFit/>
          </a:bodyPr>
          <a:lstStyle/>
          <a:p>
            <a:r>
              <a:rPr kumimoji="1" lang="ja-JP" altLang="en-US" dirty="0" smtClean="0">
                <a:solidFill>
                  <a:schemeClr val="accent1"/>
                </a:solidFill>
                <a:latin typeface="HGS明朝B" panose="02020800000000000000" pitchFamily="18" charset="-128"/>
                <a:ea typeface="HGS明朝B" panose="02020800000000000000" pitchFamily="18" charset="-128"/>
              </a:rPr>
              <a:t>系列</a:t>
            </a:r>
            <a:r>
              <a:rPr kumimoji="1" lang="en-US" altLang="ja-JP" dirty="0" smtClean="0">
                <a:solidFill>
                  <a:schemeClr val="accent1"/>
                </a:solidFill>
                <a:latin typeface="HGS明朝B" panose="02020800000000000000" pitchFamily="18" charset="-128"/>
                <a:ea typeface="HGS明朝B" panose="02020800000000000000" pitchFamily="18" charset="-128"/>
              </a:rPr>
              <a:t>1</a:t>
            </a:r>
            <a:r>
              <a:rPr kumimoji="1" lang="ja-JP" altLang="en-US" dirty="0" smtClean="0">
                <a:solidFill>
                  <a:schemeClr val="accent1"/>
                </a:solidFill>
                <a:latin typeface="HGS明朝B" panose="02020800000000000000" pitchFamily="18" charset="-128"/>
                <a:ea typeface="HGS明朝B" panose="02020800000000000000" pitchFamily="18" charset="-128"/>
              </a:rPr>
              <a:t>　ヘッジ有</a:t>
            </a:r>
            <a:endParaRPr kumimoji="1" lang="en-US" altLang="ja-JP" dirty="0" smtClean="0">
              <a:solidFill>
                <a:schemeClr val="accent1"/>
              </a:solidFill>
              <a:latin typeface="HGS明朝B" panose="02020800000000000000" pitchFamily="18" charset="-128"/>
              <a:ea typeface="HGS明朝B" panose="02020800000000000000" pitchFamily="18" charset="-128"/>
            </a:endParaRPr>
          </a:p>
          <a:p>
            <a:r>
              <a:rPr lang="ja-JP" altLang="en-US" dirty="0" smtClean="0">
                <a:solidFill>
                  <a:schemeClr val="bg1">
                    <a:lumMod val="50000"/>
                  </a:schemeClr>
                </a:solidFill>
                <a:latin typeface="HGS明朝B" panose="02020800000000000000" pitchFamily="18" charset="-128"/>
                <a:ea typeface="HGS明朝B" panose="02020800000000000000" pitchFamily="18" charset="-128"/>
              </a:rPr>
              <a:t>系列</a:t>
            </a:r>
            <a:r>
              <a:rPr lang="en-US" altLang="ja-JP" dirty="0" smtClean="0">
                <a:solidFill>
                  <a:schemeClr val="bg1">
                    <a:lumMod val="50000"/>
                  </a:schemeClr>
                </a:solidFill>
                <a:latin typeface="HGS明朝B" panose="02020800000000000000" pitchFamily="18" charset="-128"/>
                <a:ea typeface="HGS明朝B" panose="02020800000000000000" pitchFamily="18" charset="-128"/>
              </a:rPr>
              <a:t>2</a:t>
            </a:r>
            <a:r>
              <a:rPr lang="ja-JP" altLang="en-US" dirty="0" smtClean="0">
                <a:solidFill>
                  <a:schemeClr val="bg1">
                    <a:lumMod val="50000"/>
                  </a:schemeClr>
                </a:solidFill>
                <a:latin typeface="HGS明朝B" panose="02020800000000000000" pitchFamily="18" charset="-128"/>
                <a:ea typeface="HGS明朝B" panose="02020800000000000000" pitchFamily="18" charset="-128"/>
              </a:rPr>
              <a:t>　ヘッジ無し</a:t>
            </a:r>
            <a:endParaRPr lang="en-US" altLang="ja-JP" dirty="0" smtClean="0">
              <a:solidFill>
                <a:schemeClr val="bg1">
                  <a:lumMod val="50000"/>
                </a:schemeClr>
              </a:solidFill>
              <a:latin typeface="HGS明朝B" panose="02020800000000000000" pitchFamily="18" charset="-128"/>
              <a:ea typeface="HGS明朝B" panose="02020800000000000000" pitchFamily="18" charset="-128"/>
            </a:endParaRPr>
          </a:p>
          <a:p>
            <a:r>
              <a:rPr kumimoji="1" lang="ja-JP" altLang="en-US" dirty="0" smtClean="0">
                <a:solidFill>
                  <a:schemeClr val="accent3"/>
                </a:solidFill>
                <a:latin typeface="HGS明朝B" panose="02020800000000000000" pitchFamily="18" charset="-128"/>
                <a:ea typeface="HGS明朝B" panose="02020800000000000000" pitchFamily="18" charset="-128"/>
              </a:rPr>
              <a:t>系列</a:t>
            </a:r>
            <a:r>
              <a:rPr kumimoji="1" lang="en-US" altLang="ja-JP" dirty="0" smtClean="0">
                <a:solidFill>
                  <a:schemeClr val="accent3"/>
                </a:solidFill>
                <a:latin typeface="HGS明朝B" panose="02020800000000000000" pitchFamily="18" charset="-128"/>
                <a:ea typeface="HGS明朝B" panose="02020800000000000000" pitchFamily="18" charset="-128"/>
              </a:rPr>
              <a:t>3</a:t>
            </a:r>
            <a:r>
              <a:rPr kumimoji="1" lang="ja-JP" altLang="en-US" dirty="0" smtClean="0">
                <a:solidFill>
                  <a:schemeClr val="accent3"/>
                </a:solidFill>
                <a:latin typeface="HGS明朝B" panose="02020800000000000000" pitchFamily="18" charset="-128"/>
                <a:ea typeface="HGS明朝B" panose="02020800000000000000" pitchFamily="18" charset="-128"/>
              </a:rPr>
              <a:t>　円建て</a:t>
            </a:r>
            <a:endParaRPr kumimoji="1" lang="ja-JP" altLang="en-US" dirty="0">
              <a:solidFill>
                <a:schemeClr val="accent3"/>
              </a:solidFill>
              <a:latin typeface="HGS明朝B" panose="02020800000000000000" pitchFamily="18" charset="-128"/>
              <a:ea typeface="HGS明朝B" panose="02020800000000000000" pitchFamily="18" charset="-128"/>
            </a:endParaRPr>
          </a:p>
        </p:txBody>
      </p:sp>
      <p:sp>
        <p:nvSpPr>
          <p:cNvPr id="7" name="テキスト ボックス 6"/>
          <p:cNvSpPr txBox="1"/>
          <p:nvPr/>
        </p:nvSpPr>
        <p:spPr>
          <a:xfrm>
            <a:off x="1927655" y="420129"/>
            <a:ext cx="6112475" cy="584775"/>
          </a:xfrm>
          <a:prstGeom prst="rect">
            <a:avLst/>
          </a:prstGeom>
          <a:noFill/>
        </p:spPr>
        <p:txBody>
          <a:bodyPr wrap="square" rtlCol="0">
            <a:spAutoFit/>
          </a:bodyPr>
          <a:lstStyle/>
          <a:p>
            <a:r>
              <a:rPr kumimoji="1" lang="en-US" altLang="ja-JP" sz="3200" dirty="0" smtClean="0">
                <a:latin typeface="HGS明朝B" panose="02020800000000000000" pitchFamily="18" charset="-128"/>
                <a:ea typeface="HGS明朝B" panose="02020800000000000000" pitchFamily="18" charset="-128"/>
              </a:rPr>
              <a:t>4-2.</a:t>
            </a:r>
            <a:r>
              <a:rPr kumimoji="1" lang="ja-JP" altLang="en-US" sz="3200" dirty="0" smtClean="0">
                <a:latin typeface="HGS明朝B" panose="02020800000000000000" pitchFamily="18" charset="-128"/>
                <a:ea typeface="HGS明朝B" panose="02020800000000000000" pitchFamily="18" charset="-128"/>
              </a:rPr>
              <a:t>　各種データ</a:t>
            </a:r>
            <a:endParaRPr kumimoji="1" lang="ja-JP" altLang="en-US" sz="3200"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6330253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607541"/>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4-2.</a:t>
            </a:r>
            <a:r>
              <a:rPr kumimoji="1" lang="ja-JP" altLang="en-US" dirty="0" smtClean="0">
                <a:latin typeface="HGS明朝B" panose="02020800000000000000" pitchFamily="18" charset="-128"/>
                <a:ea typeface="HGS明朝B" panose="02020800000000000000" pitchFamily="18" charset="-128"/>
              </a:rPr>
              <a:t>　各種データ</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408671"/>
            <a:ext cx="10018713" cy="4382530"/>
          </a:xfrm>
        </p:spPr>
        <p:txBody>
          <a:bodyPr anchor="t"/>
          <a:lstStyle/>
          <a:p>
            <a:r>
              <a:rPr kumimoji="1" lang="ja-JP" altLang="en-US" dirty="0" smtClean="0">
                <a:latin typeface="HGS明朝B" panose="02020800000000000000" pitchFamily="18" charset="-128"/>
                <a:ea typeface="HGS明朝B" panose="02020800000000000000" pitchFamily="18" charset="-128"/>
              </a:rPr>
              <a:t>東証</a:t>
            </a:r>
            <a:r>
              <a:rPr kumimoji="1" lang="en-US" altLang="ja-JP" dirty="0" smtClean="0">
                <a:latin typeface="HGS明朝B" panose="02020800000000000000" pitchFamily="18" charset="-128"/>
                <a:ea typeface="HGS明朝B" panose="02020800000000000000" pitchFamily="18" charset="-128"/>
              </a:rPr>
              <a:t>REIT</a:t>
            </a:r>
            <a:r>
              <a:rPr kumimoji="1" lang="ja-JP" altLang="en-US" dirty="0" smtClean="0">
                <a:latin typeface="HGS明朝B" panose="02020800000000000000" pitchFamily="18" charset="-128"/>
                <a:ea typeface="HGS明朝B" panose="02020800000000000000" pitchFamily="18" charset="-128"/>
              </a:rPr>
              <a:t>指数</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a:latin typeface="HGS明朝B" panose="02020800000000000000" pitchFamily="18" charset="-128"/>
                <a:ea typeface="HGS明朝B" panose="02020800000000000000" pitchFamily="18" charset="-128"/>
              </a:rPr>
              <a:t>東京証券取引所に上場して</a:t>
            </a:r>
            <a:r>
              <a:rPr lang="ja-JP" altLang="en-US" dirty="0" smtClean="0">
                <a:latin typeface="HGS明朝B" panose="02020800000000000000" pitchFamily="18" charset="-128"/>
                <a:ea typeface="HGS明朝B" panose="02020800000000000000" pitchFamily="18" charset="-128"/>
              </a:rPr>
              <a:t>いる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不動産</a:t>
            </a:r>
            <a:r>
              <a:rPr lang="ja-JP" altLang="en-US" dirty="0">
                <a:latin typeface="HGS明朝B" panose="02020800000000000000" pitchFamily="18" charset="-128"/>
                <a:ea typeface="HGS明朝B" panose="02020800000000000000" pitchFamily="18" charset="-128"/>
              </a:rPr>
              <a:t>投信（</a:t>
            </a:r>
            <a:r>
              <a:rPr lang="en-US" altLang="ja-JP" dirty="0">
                <a:latin typeface="HGS明朝B" panose="02020800000000000000" pitchFamily="18" charset="-128"/>
                <a:ea typeface="HGS明朝B" panose="02020800000000000000" pitchFamily="18" charset="-128"/>
              </a:rPr>
              <a:t>J-REIT</a:t>
            </a:r>
            <a:r>
              <a:rPr lang="ja-JP" altLang="en-US" dirty="0">
                <a:latin typeface="HGS明朝B" panose="02020800000000000000" pitchFamily="18" charset="-128"/>
                <a:ea typeface="HGS明朝B" panose="02020800000000000000" pitchFamily="18" charset="-128"/>
              </a:rPr>
              <a:t>）全銘柄</a:t>
            </a:r>
            <a:r>
              <a:rPr lang="ja-JP" altLang="en-US" dirty="0" smtClean="0">
                <a:latin typeface="HGS明朝B" panose="02020800000000000000" pitchFamily="18" charset="-128"/>
                <a:ea typeface="HGS明朝B" panose="02020800000000000000" pitchFamily="18" charset="-128"/>
              </a:rPr>
              <a:t>を</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対象</a:t>
            </a:r>
            <a:r>
              <a:rPr lang="ja-JP" altLang="en-US" dirty="0">
                <a:latin typeface="HGS明朝B" panose="02020800000000000000" pitchFamily="18" charset="-128"/>
                <a:ea typeface="HGS明朝B" panose="02020800000000000000" pitchFamily="18" charset="-128"/>
              </a:rPr>
              <a:t>とした「時価総額加重型」の指数</a:t>
            </a:r>
            <a:endParaRPr kumimoji="1" lang="ja-JP" altLang="en-US" dirty="0">
              <a:latin typeface="HGS明朝B" panose="02020800000000000000" pitchFamily="18" charset="-128"/>
              <a:ea typeface="HGS明朝B" panose="02020800000000000000" pitchFamily="18" charset="-128"/>
            </a:endParaRPr>
          </a:p>
        </p:txBody>
      </p:sp>
      <p:pic>
        <p:nvPicPr>
          <p:cNvPr id="4" name="図 3"/>
          <p:cNvPicPr>
            <a:picLocks noChangeAspect="1"/>
          </p:cNvPicPr>
          <p:nvPr/>
        </p:nvPicPr>
        <p:blipFill>
          <a:blip r:embed="rId2"/>
          <a:stretch>
            <a:fillRect/>
          </a:stretch>
        </p:blipFill>
        <p:spPr>
          <a:xfrm>
            <a:off x="6864038" y="1408671"/>
            <a:ext cx="4106707" cy="4728518"/>
          </a:xfrm>
          <a:prstGeom prst="rect">
            <a:avLst/>
          </a:prstGeom>
        </p:spPr>
      </p:pic>
    </p:spTree>
    <p:extLst>
      <p:ext uri="{BB962C8B-B14F-4D97-AF65-F5344CB8AC3E}">
        <p14:creationId xmlns:p14="http://schemas.microsoft.com/office/powerpoint/2010/main" val="11895911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706395"/>
          </a:xfrm>
        </p:spPr>
        <p:txBody>
          <a:bodyPr/>
          <a:lstStyle/>
          <a:p>
            <a:pPr algn="l"/>
            <a:r>
              <a:rPr kumimoji="1" lang="en-US" altLang="ja-JP" dirty="0" smtClean="0">
                <a:latin typeface="HGS明朝B" panose="02020800000000000000" pitchFamily="18" charset="-128"/>
                <a:ea typeface="HGS明朝B" panose="02020800000000000000" pitchFamily="18" charset="-128"/>
              </a:rPr>
              <a:t>4-2.</a:t>
            </a:r>
            <a:r>
              <a:rPr kumimoji="1" lang="ja-JP" altLang="en-US" dirty="0" smtClean="0">
                <a:latin typeface="HGS明朝B" panose="02020800000000000000" pitchFamily="18" charset="-128"/>
                <a:ea typeface="HGS明朝B" panose="02020800000000000000" pitchFamily="18" charset="-128"/>
              </a:rPr>
              <a:t>　各種データ</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482811"/>
            <a:ext cx="10018713" cy="4308389"/>
          </a:xfrm>
        </p:spPr>
        <p:txBody>
          <a:bodyPr anchor="t"/>
          <a:lstStyle/>
          <a:p>
            <a:r>
              <a:rPr kumimoji="1" lang="en-US" altLang="ja-JP" dirty="0" smtClean="0">
                <a:latin typeface="HGS明朝B" panose="02020800000000000000" pitchFamily="18" charset="-128"/>
                <a:ea typeface="HGS明朝B" panose="02020800000000000000" pitchFamily="18" charset="-128"/>
              </a:rPr>
              <a:t>WTI</a:t>
            </a:r>
            <a:r>
              <a:rPr kumimoji="1" lang="ja-JP" altLang="en-US" dirty="0" smtClean="0">
                <a:latin typeface="HGS明朝B" panose="02020800000000000000" pitchFamily="18" charset="-128"/>
                <a:ea typeface="HGS明朝B" panose="02020800000000000000" pitchFamily="18" charset="-128"/>
              </a:rPr>
              <a:t>原油先物</a:t>
            </a:r>
            <a:endParaRPr kumimoji="1" lang="en-US" altLang="ja-JP" dirty="0" smtClean="0">
              <a:latin typeface="HGS明朝B" panose="02020800000000000000" pitchFamily="18" charset="-128"/>
              <a:ea typeface="HGS明朝B" panose="02020800000000000000" pitchFamily="18" charset="-128"/>
            </a:endParaRPr>
          </a:p>
          <a:p>
            <a:pPr marL="0" indent="0">
              <a:buNone/>
            </a:pPr>
            <a:r>
              <a:rPr kumimoji="1" lang="en-US" altLang="ja-JP" dirty="0" smtClean="0">
                <a:latin typeface="HGS明朝B" panose="02020800000000000000" pitchFamily="18" charset="-128"/>
                <a:ea typeface="HGS明朝B" panose="02020800000000000000" pitchFamily="18" charset="-128"/>
              </a:rPr>
              <a:t>NYMEX</a:t>
            </a:r>
            <a:r>
              <a:rPr kumimoji="1" lang="ja-JP" altLang="en-US" dirty="0" smtClean="0">
                <a:latin typeface="HGS明朝B" panose="02020800000000000000" pitchFamily="18" charset="-128"/>
                <a:ea typeface="HGS明朝B" panose="02020800000000000000" pitchFamily="18" charset="-128"/>
              </a:rPr>
              <a:t>で取引される</a:t>
            </a:r>
            <a:r>
              <a:rPr kumimoji="1" lang="en-US" altLang="ja-JP" dirty="0" smtClean="0">
                <a:latin typeface="HGS明朝B" panose="02020800000000000000" pitchFamily="18" charset="-128"/>
                <a:ea typeface="HGS明朝B" panose="02020800000000000000" pitchFamily="18" charset="-128"/>
              </a:rPr>
              <a:t>WTI</a:t>
            </a:r>
            <a:r>
              <a:rPr kumimoji="1" lang="ja-JP" altLang="en-US" dirty="0" smtClean="0">
                <a:latin typeface="HGS明朝B" panose="02020800000000000000" pitchFamily="18" charset="-128"/>
                <a:ea typeface="HGS明朝B" panose="02020800000000000000" pitchFamily="18" charset="-128"/>
              </a:rPr>
              <a:t>の先物</a:t>
            </a:r>
            <a:endParaRPr kumimoji="1" lang="en-US" altLang="ja-JP" dirty="0" smtClean="0">
              <a:latin typeface="HGS明朝B" panose="02020800000000000000" pitchFamily="18" charset="-128"/>
              <a:ea typeface="HGS明朝B" panose="02020800000000000000" pitchFamily="18" charset="-128"/>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r>
              <a:rPr lang="en-US" altLang="ja-JP" dirty="0" smtClean="0">
                <a:latin typeface="HGS明朝B" panose="02020800000000000000" pitchFamily="18" charset="-128"/>
                <a:ea typeface="HGS明朝B" panose="02020800000000000000" pitchFamily="18" charset="-128"/>
              </a:rPr>
              <a:t>WTI</a:t>
            </a:r>
            <a:r>
              <a:rPr lang="ja-JP" altLang="en-US" dirty="0" smtClean="0">
                <a:latin typeface="HGS明朝B" panose="02020800000000000000" pitchFamily="18" charset="-128"/>
                <a:ea typeface="HGS明朝B" panose="02020800000000000000" pitchFamily="18" charset="-128"/>
              </a:rPr>
              <a:t>と</a:t>
            </a:r>
            <a:r>
              <a:rPr lang="ja-JP" altLang="en-US" dirty="0">
                <a:latin typeface="HGS明朝B" panose="02020800000000000000" pitchFamily="18" charset="-128"/>
                <a:ea typeface="HGS明朝B" panose="02020800000000000000" pitchFamily="18" charset="-128"/>
              </a:rPr>
              <a:t>は</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a:latin typeface="HGS明朝B" panose="02020800000000000000" pitchFamily="18" charset="-128"/>
                <a:ea typeface="HGS明朝B" panose="02020800000000000000" pitchFamily="18" charset="-128"/>
              </a:rPr>
              <a:t>西テキサス地方で産出</a:t>
            </a:r>
            <a:r>
              <a:rPr lang="ja-JP" altLang="en-US" dirty="0" smtClean="0">
                <a:latin typeface="HGS明朝B" panose="02020800000000000000" pitchFamily="18" charset="-128"/>
                <a:ea typeface="HGS明朝B" panose="02020800000000000000" pitchFamily="18" charset="-128"/>
              </a:rPr>
              <a:t>される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ガソリン</a:t>
            </a:r>
            <a:r>
              <a:rPr lang="ja-JP" altLang="en-US" dirty="0">
                <a:latin typeface="HGS明朝B" panose="02020800000000000000" pitchFamily="18" charset="-128"/>
                <a:ea typeface="HGS明朝B" panose="02020800000000000000" pitchFamily="18" charset="-128"/>
              </a:rPr>
              <a:t>を多く</a:t>
            </a:r>
            <a:r>
              <a:rPr lang="ja-JP" altLang="en-US" dirty="0" smtClean="0">
                <a:latin typeface="HGS明朝B" panose="02020800000000000000" pitchFamily="18" charset="-128"/>
                <a:ea typeface="HGS明朝B" panose="02020800000000000000" pitchFamily="18" charset="-128"/>
              </a:rPr>
              <a:t>取り出せる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高品質</a:t>
            </a:r>
            <a:r>
              <a:rPr lang="ja-JP" altLang="en-US" dirty="0">
                <a:latin typeface="HGS明朝B" panose="02020800000000000000" pitchFamily="18" charset="-128"/>
                <a:ea typeface="HGS明朝B" panose="02020800000000000000" pitchFamily="18" charset="-128"/>
              </a:rPr>
              <a:t>な原油の</a:t>
            </a:r>
            <a:r>
              <a:rPr lang="ja-JP" altLang="en-US" dirty="0" smtClean="0">
                <a:latin typeface="HGS明朝B" panose="02020800000000000000" pitchFamily="18" charset="-128"/>
                <a:ea typeface="HGS明朝B" panose="02020800000000000000" pitchFamily="18" charset="-128"/>
              </a:rPr>
              <a:t>こと</a:t>
            </a:r>
            <a:endParaRPr kumimoji="1" lang="en-US" altLang="ja-JP" dirty="0" smtClean="0">
              <a:latin typeface="HGS明朝B" panose="02020800000000000000" pitchFamily="18" charset="-128"/>
              <a:ea typeface="HGS明朝B" panose="02020800000000000000" pitchFamily="18" charset="-128"/>
            </a:endParaRPr>
          </a:p>
        </p:txBody>
      </p:sp>
      <p:pic>
        <p:nvPicPr>
          <p:cNvPr id="4" name="図 3"/>
          <p:cNvPicPr>
            <a:picLocks noChangeAspect="1"/>
          </p:cNvPicPr>
          <p:nvPr/>
        </p:nvPicPr>
        <p:blipFill>
          <a:blip r:embed="rId2"/>
          <a:stretch>
            <a:fillRect/>
          </a:stretch>
        </p:blipFill>
        <p:spPr>
          <a:xfrm>
            <a:off x="6336816" y="1482811"/>
            <a:ext cx="3853389" cy="4436844"/>
          </a:xfrm>
          <a:prstGeom prst="rect">
            <a:avLst/>
          </a:prstGeom>
        </p:spPr>
      </p:pic>
    </p:spTree>
    <p:extLst>
      <p:ext uri="{BB962C8B-B14F-4D97-AF65-F5344CB8AC3E}">
        <p14:creationId xmlns:p14="http://schemas.microsoft.com/office/powerpoint/2010/main" val="2852271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846438"/>
          </a:xfrm>
        </p:spPr>
        <p:txBody>
          <a:bodyPr>
            <a:normAutofit/>
          </a:bodyPr>
          <a:lstStyle/>
          <a:p>
            <a:pPr algn="l"/>
            <a:r>
              <a:rPr kumimoji="1" lang="en-US" altLang="ja-JP" sz="2800" dirty="0" smtClean="0">
                <a:latin typeface="游明朝" panose="02020400000000000000" pitchFamily="18" charset="-128"/>
                <a:ea typeface="游明朝" panose="02020400000000000000" pitchFamily="18" charset="-128"/>
              </a:rPr>
              <a:t>5-1.</a:t>
            </a:r>
            <a:r>
              <a:rPr kumimoji="1" lang="ja-JP" altLang="en-US" sz="2800" dirty="0" smtClean="0">
                <a:latin typeface="游明朝" panose="02020400000000000000" pitchFamily="18" charset="-128"/>
                <a:ea typeface="游明朝" panose="02020400000000000000" pitchFamily="18" charset="-128"/>
              </a:rPr>
              <a:t>　定量分析</a:t>
            </a:r>
            <a:endParaRPr kumimoji="1" lang="ja-JP" altLang="en-US" sz="2800" dirty="0">
              <a:latin typeface="游明朝" panose="02020400000000000000" pitchFamily="18" charset="-128"/>
              <a:ea typeface="游明朝" panose="02020400000000000000" pitchFamily="18"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16322588"/>
              </p:ext>
            </p:extLst>
          </p:nvPr>
        </p:nvGraphicFramePr>
        <p:xfrm>
          <a:off x="2479783" y="2869628"/>
          <a:ext cx="2471158" cy="1914388"/>
        </p:xfrm>
        <a:graphic>
          <a:graphicData uri="http://schemas.openxmlformats.org/drawingml/2006/table">
            <a:tbl>
              <a:tblPr/>
              <a:tblGrid>
                <a:gridCol w="1235579"/>
                <a:gridCol w="1235579"/>
              </a:tblGrid>
              <a:tr h="342763">
                <a:tc gridSpan="2">
                  <a:txBody>
                    <a:bodyPr/>
                    <a:lstStyle/>
                    <a:p>
                      <a:pPr algn="ctr"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回帰統計</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67736">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重相関 </a:t>
                      </a:r>
                      <a:r>
                        <a:rPr lang="en-US" sz="2000" b="0" i="0" u="none" strike="noStrike">
                          <a:solidFill>
                            <a:srgbClr val="000000"/>
                          </a:solidFill>
                          <a:effectLst/>
                          <a:latin typeface="ＭＳ Ｐゴシック" panose="020B0600070205080204" pitchFamily="50" charset="-128"/>
                          <a:ea typeface="ＭＳ Ｐゴシック" panose="020B0600070205080204" pitchFamily="50" charset="-128"/>
                        </a:rPr>
                        <a:t>R</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0.186831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73494">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重決定 </a:t>
                      </a:r>
                      <a:r>
                        <a:rPr lang="en-US" sz="2000" b="0" i="0" u="none" strike="noStrike">
                          <a:solidFill>
                            <a:srgbClr val="000000"/>
                          </a:solidFill>
                          <a:effectLst/>
                          <a:latin typeface="ＭＳ Ｐゴシック" panose="020B0600070205080204" pitchFamily="50" charset="-128"/>
                          <a:ea typeface="ＭＳ Ｐゴシック" panose="020B0600070205080204" pitchFamily="50" charset="-128"/>
                        </a:rPr>
                        <a:t>R2</a:t>
                      </a:r>
                    </a:p>
                  </a:txBody>
                  <a:tcPr marL="9525" marR="9525" marT="9525" marB="0" anchor="ctr">
                    <a:lnL>
                      <a:noFill/>
                    </a:lnL>
                    <a:lnR>
                      <a:noFill/>
                    </a:lnR>
                    <a:lnT>
                      <a:noFill/>
                    </a:lnT>
                    <a:lnB>
                      <a:noFill/>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0.034906</a:t>
                      </a:r>
                    </a:p>
                  </a:txBody>
                  <a:tcPr marL="9525" marR="9525" marT="9525" marB="0" anchor="ctr">
                    <a:lnL>
                      <a:noFill/>
                    </a:lnL>
                    <a:lnR>
                      <a:noFill/>
                    </a:lnR>
                    <a:lnT>
                      <a:noFill/>
                    </a:lnT>
                    <a:lnB>
                      <a:noFill/>
                    </a:lnB>
                  </a:tcPr>
                </a:tc>
              </a:tr>
              <a:tr h="273494">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補正 </a:t>
                      </a: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R2</a:t>
                      </a:r>
                    </a:p>
                  </a:txBody>
                  <a:tcPr marL="9525" marR="9525" marT="9525" marB="0" anchor="ctr">
                    <a:lnL>
                      <a:noFill/>
                    </a:lnL>
                    <a:lnR>
                      <a:noFill/>
                    </a:lnR>
                    <a:lnT>
                      <a:noFill/>
                    </a:lnT>
                    <a:lnB>
                      <a:noFill/>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0.023278</a:t>
                      </a:r>
                    </a:p>
                  </a:txBody>
                  <a:tcPr marL="9525" marR="9525" marT="9525" marB="0" anchor="ctr">
                    <a:lnL>
                      <a:noFill/>
                    </a:lnL>
                    <a:lnR>
                      <a:noFill/>
                    </a:lnR>
                    <a:lnT>
                      <a:noFill/>
                    </a:lnT>
                    <a:lnB>
                      <a:noFill/>
                    </a:lnB>
                  </a:tcPr>
                </a:tc>
              </a:tr>
              <a:tr h="273494">
                <a:tc>
                  <a:txBody>
                    <a:bodyPr/>
                    <a:lstStyle/>
                    <a:p>
                      <a:pPr algn="l"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標準誤差</a:t>
                      </a:r>
                    </a:p>
                  </a:txBody>
                  <a:tcPr marL="9525" marR="9525" marT="9525" marB="0" anchor="ctr">
                    <a:lnL>
                      <a:noFill/>
                    </a:lnL>
                    <a:lnR>
                      <a:noFill/>
                    </a:lnR>
                    <a:lnT>
                      <a:noFill/>
                    </a:lnT>
                    <a:lnB>
                      <a:noFill/>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0.033034</a:t>
                      </a:r>
                    </a:p>
                  </a:txBody>
                  <a:tcPr marL="9525" marR="9525" marT="9525" marB="0" anchor="ctr">
                    <a:lnL>
                      <a:noFill/>
                    </a:lnL>
                    <a:lnR>
                      <a:noFill/>
                    </a:lnR>
                    <a:lnT>
                      <a:noFill/>
                    </a:lnT>
                    <a:lnB>
                      <a:noFill/>
                    </a:lnB>
                  </a:tcPr>
                </a:tc>
              </a:tr>
              <a:tr h="287888">
                <a:tc>
                  <a:txBody>
                    <a:bodyPr/>
                    <a:lstStyle/>
                    <a:p>
                      <a:pPr algn="l"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観測数</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85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525958653"/>
              </p:ext>
            </p:extLst>
          </p:nvPr>
        </p:nvGraphicFramePr>
        <p:xfrm>
          <a:off x="1484311" y="4849918"/>
          <a:ext cx="5468782" cy="1362790"/>
        </p:xfrm>
        <a:graphic>
          <a:graphicData uri="http://schemas.openxmlformats.org/drawingml/2006/table">
            <a:tbl>
              <a:tblPr/>
              <a:tblGrid>
                <a:gridCol w="731252"/>
                <a:gridCol w="731252"/>
                <a:gridCol w="1178129"/>
                <a:gridCol w="1232295"/>
                <a:gridCol w="731252"/>
                <a:gridCol w="731252"/>
                <a:gridCol w="44450"/>
                <a:gridCol w="44450"/>
                <a:gridCol w="44450"/>
              </a:tblGrid>
              <a:tr h="368380">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係数</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標準誤差</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t </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80">
                <a:tc>
                  <a:txBody>
                    <a:bodyPr/>
                    <a:lstStyle/>
                    <a:p>
                      <a:pPr algn="l"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切片</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0.006364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0.00375998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1.692573307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376302">
                <a:tc>
                  <a:txBody>
                    <a:bodyPr/>
                    <a:lstStyle/>
                    <a:p>
                      <a:pPr algn="l" fontAlgn="ctr"/>
                      <a:r>
                        <a:rPr lang="en-US" sz="1600" b="0" i="0" u="none" strike="noStrike">
                          <a:solidFill>
                            <a:srgbClr val="000000"/>
                          </a:solidFill>
                          <a:effectLst/>
                          <a:latin typeface="ＭＳ Ｐゴシック" panose="020B0600070205080204" pitchFamily="50" charset="-128"/>
                          <a:ea typeface="ＭＳ Ｐゴシック" panose="020B0600070205080204" pitchFamily="50" charset="-128"/>
                        </a:rPr>
                        <a:t>X </a:t>
                      </a: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値 </a:t>
                      </a: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0.015409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0.0088933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1.732623204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6" name="グラフ 5"/>
          <p:cNvGraphicFramePr>
            <a:graphicFrameLocks/>
          </p:cNvGraphicFramePr>
          <p:nvPr>
            <p:extLst>
              <p:ext uri="{D42A27DB-BD31-4B8C-83A1-F6EECF244321}">
                <p14:modId xmlns:p14="http://schemas.microsoft.com/office/powerpoint/2010/main" val="3294515931"/>
              </p:ext>
            </p:extLst>
          </p:nvPr>
        </p:nvGraphicFramePr>
        <p:xfrm>
          <a:off x="5605592" y="2616498"/>
          <a:ext cx="5787338" cy="359621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1714971" y="1793670"/>
            <a:ext cx="3376013" cy="369332"/>
          </a:xfrm>
          <a:prstGeom prst="rect">
            <a:avLst/>
          </a:prstGeom>
          <a:noFill/>
        </p:spPr>
        <p:txBody>
          <a:bodyPr wrap="square" rtlCol="0">
            <a:spAutoFit/>
          </a:bodyPr>
          <a:lstStyle/>
          <a:p>
            <a:r>
              <a:rPr kumimoji="1" lang="en-US" altLang="ja-JP" dirty="0" smtClean="0">
                <a:latin typeface="HGS明朝B" panose="02020800000000000000" pitchFamily="18" charset="-128"/>
                <a:ea typeface="HGS明朝B" panose="02020800000000000000" pitchFamily="18" charset="-128"/>
              </a:rPr>
              <a:t>S&amp;P500</a:t>
            </a:r>
            <a:r>
              <a:rPr kumimoji="1" lang="ja-JP" altLang="en-US" dirty="0" smtClean="0">
                <a:latin typeface="HGS明朝B" panose="02020800000000000000" pitchFamily="18" charset="-128"/>
                <a:ea typeface="HGS明朝B" panose="02020800000000000000" pitchFamily="18" charset="-128"/>
              </a:rPr>
              <a:t>と</a:t>
            </a:r>
            <a:r>
              <a:rPr kumimoji="1" lang="en-US" altLang="ja-JP" dirty="0" smtClean="0">
                <a:latin typeface="HGS明朝B" panose="02020800000000000000" pitchFamily="18" charset="-128"/>
                <a:ea typeface="HGS明朝B" panose="02020800000000000000" pitchFamily="18" charset="-128"/>
              </a:rPr>
              <a:t>Bitcoin</a:t>
            </a:r>
            <a:r>
              <a:rPr kumimoji="1" lang="ja-JP" altLang="en-US" dirty="0" smtClean="0">
                <a:latin typeface="HGS明朝B" panose="02020800000000000000" pitchFamily="18" charset="-128"/>
                <a:ea typeface="HGS明朝B" panose="02020800000000000000" pitchFamily="18" charset="-128"/>
              </a:rPr>
              <a:t>と回帰分析</a:t>
            </a:r>
            <a:endParaRPr kumimoji="1" lang="ja-JP" altLang="en-US"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4442139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stretch>
            <a:fillRect/>
          </a:stretch>
        </p:blipFill>
        <p:spPr>
          <a:xfrm>
            <a:off x="280087" y="1297012"/>
            <a:ext cx="7396246" cy="4843849"/>
          </a:xfrm>
          <a:prstGeom prst="rect">
            <a:avLst/>
          </a:prstGeom>
        </p:spPr>
      </p:pic>
      <mc:AlternateContent xmlns:mc="http://schemas.openxmlformats.org/markup-compatibility/2006" xmlns:a14="http://schemas.microsoft.com/office/drawing/2010/main">
        <mc:Choice Requires="a14">
          <p:sp>
            <p:nvSpPr>
              <p:cNvPr id="6" name="テキスト ボックス 5"/>
              <p:cNvSpPr txBox="1"/>
              <p:nvPr/>
            </p:nvSpPr>
            <p:spPr>
              <a:xfrm>
                <a:off x="7541740" y="759942"/>
                <a:ext cx="3056238" cy="1074140"/>
              </a:xfrm>
              <a:prstGeom prst="rect">
                <a:avLst/>
              </a:prstGeom>
              <a:noFill/>
            </p:spPr>
            <p:txBody>
              <a:bodyPr wrap="square" rtlCol="0">
                <a:spAutoFit/>
              </a:bodyPr>
              <a:lstStyle/>
              <a:p>
                <a:r>
                  <a:rPr kumimoji="1" lang="ja-JP" altLang="en-US" dirty="0" smtClean="0"/>
                  <a:t>シャープレシオ＝</a:t>
                </a:r>
                <a14:m>
                  <m:oMath xmlns:m="http://schemas.openxmlformats.org/officeDocument/2006/math">
                    <m:f>
                      <m:fPr>
                        <m:ctrlPr>
                          <a:rPr kumimoji="1" lang="en-US" altLang="ja-JP" sz="4400" i="1" smtClean="0">
                            <a:latin typeface="Cambria Math" panose="02040503050406030204" pitchFamily="18" charset="0"/>
                          </a:rPr>
                        </m:ctrlPr>
                      </m:fPr>
                      <m:num>
                        <m:r>
                          <a:rPr kumimoji="1" lang="en-US" altLang="ja-JP" sz="4400" b="0" i="1" smtClean="0">
                            <a:latin typeface="Cambria Math" panose="02040503050406030204" pitchFamily="18" charset="0"/>
                          </a:rPr>
                          <m:t>𝑟</m:t>
                        </m:r>
                        <m:r>
                          <a:rPr kumimoji="1" lang="en-US" altLang="ja-JP" sz="4400" b="0" i="1" smtClean="0">
                            <a:latin typeface="Cambria Math" panose="02040503050406030204" pitchFamily="18" charset="0"/>
                          </a:rPr>
                          <m:t>−</m:t>
                        </m:r>
                        <m:r>
                          <a:rPr kumimoji="1" lang="en-US" altLang="ja-JP" sz="4400" b="0" i="1" smtClean="0">
                            <a:latin typeface="Cambria Math" panose="02040503050406030204" pitchFamily="18" charset="0"/>
                          </a:rPr>
                          <m:t>𝑟𝑓</m:t>
                        </m:r>
                      </m:num>
                      <m:den>
                        <m:r>
                          <a:rPr kumimoji="1" lang="ja-JP" altLang="en-US" sz="4400" i="1" smtClean="0">
                            <a:latin typeface="Cambria Math" panose="02040503050406030204" pitchFamily="18" charset="0"/>
                          </a:rPr>
                          <m:t>𝜎</m:t>
                        </m:r>
                      </m:den>
                    </m:f>
                  </m:oMath>
                </a14:m>
                <a:endParaRPr kumimoji="1" lang="ja-JP" altLang="en-US" sz="4400" dirty="0">
                  <a:latin typeface="Times New Roman" panose="02020603050405020304" pitchFamily="18" charset="0"/>
                  <a:cs typeface="Times New Roman" panose="02020603050405020304" pitchFamily="18" charset="0"/>
                </a:endParaRPr>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7541740" y="759942"/>
                <a:ext cx="3056238" cy="1074140"/>
              </a:xfrm>
              <a:prstGeom prst="rect">
                <a:avLst/>
              </a:prstGeom>
              <a:blipFill rotWithShape="0">
                <a:blip r:embed="rId3"/>
                <a:stretch>
                  <a:fillRect l="-1594"/>
                </a:stretch>
              </a:blipFill>
            </p:spPr>
            <p:txBody>
              <a:bodyPr/>
              <a:lstStyle/>
              <a:p>
                <a:r>
                  <a:rPr lang="ja-JP" altLang="en-US">
                    <a:noFill/>
                  </a:rPr>
                  <a:t> </a:t>
                </a:r>
              </a:p>
            </p:txBody>
          </p:sp>
        </mc:Fallback>
      </mc:AlternateContent>
      <p:sp>
        <p:nvSpPr>
          <p:cNvPr id="7" name="テキスト ボックス 6"/>
          <p:cNvSpPr txBox="1"/>
          <p:nvPr/>
        </p:nvSpPr>
        <p:spPr>
          <a:xfrm>
            <a:off x="7541739" y="1911179"/>
            <a:ext cx="4485503" cy="5016758"/>
          </a:xfrm>
          <a:prstGeom prst="rect">
            <a:avLst/>
          </a:prstGeom>
          <a:noFill/>
        </p:spPr>
        <p:txBody>
          <a:bodyPr wrap="square" rtlCol="0">
            <a:spAutoFit/>
          </a:bodyPr>
          <a:lstStyle/>
          <a:p>
            <a:r>
              <a:rPr lang="ja-JP" altLang="en-US" dirty="0" smtClean="0">
                <a:latin typeface="游明朝" panose="02020400000000000000" pitchFamily="18" charset="-128"/>
                <a:ea typeface="游明朝" panose="02020400000000000000" pitchFamily="18" charset="-128"/>
              </a:rPr>
              <a:t>シャープレシオが最大になる</a:t>
            </a:r>
            <a:r>
              <a:rPr lang="en-US" altLang="ja-JP" dirty="0" smtClean="0">
                <a:latin typeface="游明朝" panose="02020400000000000000" pitchFamily="18" charset="-128"/>
                <a:ea typeface="游明朝" panose="02020400000000000000" pitchFamily="18" charset="-128"/>
              </a:rPr>
              <a:t>S&amp;P500</a:t>
            </a:r>
            <a:r>
              <a:rPr lang="ja-JP" altLang="en-US" dirty="0" smtClean="0">
                <a:latin typeface="游明朝" panose="02020400000000000000" pitchFamily="18" charset="-128"/>
                <a:ea typeface="游明朝" panose="02020400000000000000" pitchFamily="18" charset="-128"/>
              </a:rPr>
              <a:t>と</a:t>
            </a:r>
            <a:r>
              <a:rPr lang="en-US" altLang="ja-JP" dirty="0" smtClean="0">
                <a:latin typeface="游明朝" panose="02020400000000000000" pitchFamily="18" charset="-128"/>
                <a:ea typeface="游明朝" panose="02020400000000000000" pitchFamily="18" charset="-128"/>
              </a:rPr>
              <a:t>Bitcoin</a:t>
            </a:r>
            <a:r>
              <a:rPr lang="ja-JP" altLang="en-US" dirty="0" smtClean="0">
                <a:latin typeface="游明朝" panose="02020400000000000000" pitchFamily="18" charset="-128"/>
                <a:ea typeface="游明朝" panose="02020400000000000000" pitchFamily="18" charset="-128"/>
              </a:rPr>
              <a:t>の組み合わせは</a:t>
            </a:r>
            <a:endParaRPr lang="en-US" altLang="ja-JP" dirty="0">
              <a:latin typeface="游明朝" panose="02020400000000000000" pitchFamily="18" charset="-128"/>
              <a:ea typeface="游明朝" panose="02020400000000000000" pitchFamily="18" charset="-128"/>
            </a:endParaRPr>
          </a:p>
          <a:p>
            <a:r>
              <a:rPr lang="en-US" altLang="ja-JP" sz="2800" dirty="0" smtClean="0">
                <a:solidFill>
                  <a:srgbClr val="FF0000"/>
                </a:solidFill>
                <a:latin typeface="游明朝" panose="02020400000000000000" pitchFamily="18" charset="-128"/>
                <a:ea typeface="游明朝" panose="02020400000000000000" pitchFamily="18" charset="-128"/>
              </a:rPr>
              <a:t>Bitcoin</a:t>
            </a:r>
            <a:r>
              <a:rPr lang="ja-JP" altLang="en-US" sz="2800" dirty="0" smtClean="0">
                <a:solidFill>
                  <a:srgbClr val="FF0000"/>
                </a:solidFill>
                <a:latin typeface="游明朝" panose="02020400000000000000" pitchFamily="18" charset="-128"/>
                <a:ea typeface="游明朝" panose="02020400000000000000" pitchFamily="18" charset="-128"/>
              </a:rPr>
              <a:t>　</a:t>
            </a:r>
            <a:r>
              <a:rPr lang="en-US" altLang="ja-JP" sz="2800" dirty="0" smtClean="0">
                <a:solidFill>
                  <a:srgbClr val="FF0000"/>
                </a:solidFill>
                <a:latin typeface="游明朝" panose="02020400000000000000" pitchFamily="18" charset="-128"/>
                <a:ea typeface="游明朝" panose="02020400000000000000" pitchFamily="18" charset="-128"/>
              </a:rPr>
              <a:t>11.33</a:t>
            </a:r>
            <a:r>
              <a:rPr lang="ja-JP" altLang="en-US" sz="2800" dirty="0" smtClean="0">
                <a:solidFill>
                  <a:srgbClr val="FF0000"/>
                </a:solidFill>
                <a:latin typeface="游明朝" panose="02020400000000000000" pitchFamily="18" charset="-128"/>
                <a:ea typeface="游明朝" panose="02020400000000000000" pitchFamily="18" charset="-128"/>
              </a:rPr>
              <a:t>％</a:t>
            </a:r>
            <a:endParaRPr lang="en-US" altLang="ja-JP" sz="2800" dirty="0" smtClean="0">
              <a:solidFill>
                <a:srgbClr val="FF0000"/>
              </a:solidFill>
              <a:latin typeface="游明朝" panose="02020400000000000000" pitchFamily="18" charset="-128"/>
              <a:ea typeface="游明朝" panose="02020400000000000000" pitchFamily="18" charset="-128"/>
            </a:endParaRPr>
          </a:p>
          <a:p>
            <a:r>
              <a:rPr lang="en-US" altLang="ja-JP" sz="2800" dirty="0" smtClean="0">
                <a:solidFill>
                  <a:srgbClr val="FF0000"/>
                </a:solidFill>
                <a:latin typeface="游明朝" panose="02020400000000000000" pitchFamily="18" charset="-128"/>
                <a:ea typeface="游明朝" panose="02020400000000000000" pitchFamily="18" charset="-128"/>
              </a:rPr>
              <a:t>S</a:t>
            </a:r>
            <a:r>
              <a:rPr lang="ja-JP" altLang="en-US" sz="2800" dirty="0">
                <a:solidFill>
                  <a:srgbClr val="FF0000"/>
                </a:solidFill>
                <a:latin typeface="游明朝" panose="02020400000000000000" pitchFamily="18" charset="-128"/>
                <a:ea typeface="游明朝" panose="02020400000000000000" pitchFamily="18" charset="-128"/>
              </a:rPr>
              <a:t>＆</a:t>
            </a:r>
            <a:r>
              <a:rPr lang="en-US" altLang="ja-JP" sz="2800" dirty="0" smtClean="0">
                <a:solidFill>
                  <a:srgbClr val="FF0000"/>
                </a:solidFill>
                <a:latin typeface="游明朝" panose="02020400000000000000" pitchFamily="18" charset="-128"/>
                <a:ea typeface="游明朝" panose="02020400000000000000" pitchFamily="18" charset="-128"/>
              </a:rPr>
              <a:t>P</a:t>
            </a:r>
            <a:r>
              <a:rPr lang="ja-JP" altLang="en-US" sz="2800" dirty="0" smtClean="0">
                <a:solidFill>
                  <a:srgbClr val="FF0000"/>
                </a:solidFill>
                <a:latin typeface="游明朝" panose="02020400000000000000" pitchFamily="18" charset="-128"/>
                <a:ea typeface="游明朝" panose="02020400000000000000" pitchFamily="18" charset="-128"/>
              </a:rPr>
              <a:t>　</a:t>
            </a:r>
            <a:r>
              <a:rPr lang="en-US" altLang="ja-JP" sz="2800" dirty="0" smtClean="0">
                <a:solidFill>
                  <a:srgbClr val="FF0000"/>
                </a:solidFill>
                <a:latin typeface="游明朝" panose="02020400000000000000" pitchFamily="18" charset="-128"/>
                <a:ea typeface="游明朝" panose="02020400000000000000" pitchFamily="18" charset="-128"/>
              </a:rPr>
              <a:t>88.67</a:t>
            </a:r>
            <a:r>
              <a:rPr lang="ja-JP" altLang="en-US" sz="2800" dirty="0" smtClean="0">
                <a:solidFill>
                  <a:srgbClr val="FF0000"/>
                </a:solidFill>
                <a:latin typeface="游明朝" panose="02020400000000000000" pitchFamily="18" charset="-128"/>
                <a:ea typeface="游明朝" panose="02020400000000000000" pitchFamily="18" charset="-128"/>
              </a:rPr>
              <a:t>％</a:t>
            </a:r>
            <a:endParaRPr lang="en-US" altLang="ja-JP" sz="2800" dirty="0" smtClean="0">
              <a:solidFill>
                <a:srgbClr val="FF0000"/>
              </a:solidFill>
              <a:latin typeface="游明朝" panose="02020400000000000000" pitchFamily="18" charset="-128"/>
              <a:ea typeface="游明朝" panose="02020400000000000000" pitchFamily="18" charset="-128"/>
            </a:endParaRPr>
          </a:p>
          <a:p>
            <a:r>
              <a:rPr lang="ja-JP" altLang="en-US" sz="2800" dirty="0">
                <a:solidFill>
                  <a:srgbClr val="FF0000"/>
                </a:solidFill>
                <a:latin typeface="游明朝" panose="02020400000000000000" pitchFamily="18" charset="-128"/>
                <a:ea typeface="游明朝" panose="02020400000000000000" pitchFamily="18" charset="-128"/>
              </a:rPr>
              <a:t>期待</a:t>
            </a:r>
            <a:r>
              <a:rPr lang="ja-JP" altLang="en-US" sz="2800" dirty="0" smtClean="0">
                <a:solidFill>
                  <a:srgbClr val="FF0000"/>
                </a:solidFill>
                <a:latin typeface="游明朝" panose="02020400000000000000" pitchFamily="18" charset="-128"/>
                <a:ea typeface="游明朝" panose="02020400000000000000" pitchFamily="18" charset="-128"/>
              </a:rPr>
              <a:t>収益率　</a:t>
            </a:r>
            <a:r>
              <a:rPr lang="en-US" altLang="ja-JP" sz="2800" dirty="0" smtClean="0">
                <a:solidFill>
                  <a:srgbClr val="FF0000"/>
                </a:solidFill>
                <a:latin typeface="游明朝" panose="02020400000000000000" pitchFamily="18" charset="-128"/>
                <a:ea typeface="游明朝" panose="02020400000000000000" pitchFamily="18" charset="-128"/>
              </a:rPr>
              <a:t>2.37</a:t>
            </a:r>
            <a:r>
              <a:rPr lang="ja-JP" altLang="en-US" sz="2800" dirty="0" smtClean="0">
                <a:solidFill>
                  <a:srgbClr val="FF0000"/>
                </a:solidFill>
                <a:latin typeface="游明朝" panose="02020400000000000000" pitchFamily="18" charset="-128"/>
                <a:ea typeface="游明朝" panose="02020400000000000000" pitchFamily="18" charset="-128"/>
              </a:rPr>
              <a:t>％</a:t>
            </a:r>
            <a:endParaRPr lang="en-US" altLang="ja-JP" sz="2800" dirty="0" smtClean="0">
              <a:solidFill>
                <a:srgbClr val="FF0000"/>
              </a:solidFill>
              <a:latin typeface="游明朝" panose="02020400000000000000" pitchFamily="18" charset="-128"/>
              <a:ea typeface="游明朝" panose="02020400000000000000" pitchFamily="18" charset="-128"/>
            </a:endParaRPr>
          </a:p>
          <a:p>
            <a:r>
              <a:rPr lang="ja-JP" altLang="en-US" sz="2800" dirty="0">
                <a:solidFill>
                  <a:srgbClr val="FF0000"/>
                </a:solidFill>
                <a:latin typeface="游明朝" panose="02020400000000000000" pitchFamily="18" charset="-128"/>
                <a:ea typeface="游明朝" panose="02020400000000000000" pitchFamily="18" charset="-128"/>
              </a:rPr>
              <a:t>標準</a:t>
            </a:r>
            <a:r>
              <a:rPr lang="ja-JP" altLang="en-US" sz="2800" dirty="0" smtClean="0">
                <a:solidFill>
                  <a:srgbClr val="FF0000"/>
                </a:solidFill>
                <a:latin typeface="游明朝" panose="02020400000000000000" pitchFamily="18" charset="-128"/>
                <a:ea typeface="游明朝" panose="02020400000000000000" pitchFamily="18" charset="-128"/>
              </a:rPr>
              <a:t>偏差　</a:t>
            </a:r>
            <a:r>
              <a:rPr lang="en-US" altLang="ja-JP" sz="2800" dirty="0" smtClean="0">
                <a:solidFill>
                  <a:srgbClr val="FF0000"/>
                </a:solidFill>
                <a:latin typeface="游明朝" panose="02020400000000000000" pitchFamily="18" charset="-128"/>
                <a:ea typeface="游明朝" panose="02020400000000000000" pitchFamily="18" charset="-128"/>
              </a:rPr>
              <a:t>0.0594</a:t>
            </a:r>
            <a:endParaRPr lang="en-US" altLang="ja-JP" sz="2800" dirty="0" smtClean="0">
              <a:solidFill>
                <a:srgbClr val="FF0000"/>
              </a:solidFill>
              <a:latin typeface="游明朝" panose="02020400000000000000" pitchFamily="18" charset="-128"/>
              <a:ea typeface="游明朝" panose="02020400000000000000" pitchFamily="18" charset="-128"/>
            </a:endParaRPr>
          </a:p>
          <a:p>
            <a:r>
              <a:rPr lang="ja-JP" altLang="en-US" sz="2800" dirty="0" smtClean="0">
                <a:solidFill>
                  <a:srgbClr val="FF0000"/>
                </a:solidFill>
                <a:latin typeface="游明朝" panose="02020400000000000000" pitchFamily="18" charset="-128"/>
                <a:ea typeface="游明朝" panose="02020400000000000000" pitchFamily="18" charset="-128"/>
              </a:rPr>
              <a:t>シャープレシオ</a:t>
            </a:r>
            <a:r>
              <a:rPr lang="en-US" altLang="ja-JP" sz="2800" dirty="0" smtClean="0">
                <a:solidFill>
                  <a:srgbClr val="FF0000"/>
                </a:solidFill>
                <a:latin typeface="游明朝" panose="02020400000000000000" pitchFamily="18" charset="-128"/>
                <a:ea typeface="游明朝" panose="02020400000000000000" pitchFamily="18" charset="-128"/>
              </a:rPr>
              <a:t>0.39873</a:t>
            </a:r>
            <a:r>
              <a:rPr lang="ja-JP" altLang="en-US" sz="2800" dirty="0" smtClean="0">
                <a:solidFill>
                  <a:srgbClr val="FF0000"/>
                </a:solidFill>
                <a:latin typeface="游明朝" panose="02020400000000000000" pitchFamily="18" charset="-128"/>
                <a:ea typeface="游明朝" panose="02020400000000000000" pitchFamily="18" charset="-128"/>
              </a:rPr>
              <a:t>　</a:t>
            </a:r>
            <a:endParaRPr lang="en-US" altLang="ja-JP" sz="2800" dirty="0" smtClean="0">
              <a:solidFill>
                <a:srgbClr val="FF0000"/>
              </a:solidFill>
              <a:latin typeface="游明朝" panose="02020400000000000000" pitchFamily="18" charset="-128"/>
              <a:ea typeface="游明朝" panose="02020400000000000000" pitchFamily="18" charset="-128"/>
            </a:endParaRPr>
          </a:p>
          <a:p>
            <a:r>
              <a:rPr lang="ja-JP" altLang="en-US" sz="2800" dirty="0" smtClean="0">
                <a:latin typeface="游明朝" panose="02020400000000000000" pitchFamily="18" charset="-128"/>
                <a:ea typeface="游明朝" panose="02020400000000000000" pitchFamily="18" charset="-128"/>
              </a:rPr>
              <a:t>個別シャープレシオ</a:t>
            </a:r>
            <a:endParaRPr lang="en-US" altLang="ja-JP" sz="2800" dirty="0" smtClean="0">
              <a:latin typeface="游明朝" panose="02020400000000000000" pitchFamily="18" charset="-128"/>
              <a:ea typeface="游明朝" panose="02020400000000000000" pitchFamily="18" charset="-128"/>
            </a:endParaRPr>
          </a:p>
          <a:p>
            <a:r>
              <a:rPr lang="en-US" altLang="ja-JP" sz="2800" dirty="0" smtClean="0">
                <a:solidFill>
                  <a:srgbClr val="FF0000"/>
                </a:solidFill>
                <a:latin typeface="游明朝" panose="02020400000000000000" pitchFamily="18" charset="-128"/>
                <a:ea typeface="游明朝" panose="02020400000000000000" pitchFamily="18" charset="-128"/>
              </a:rPr>
              <a:t>Bitcoin</a:t>
            </a:r>
            <a:r>
              <a:rPr lang="ja-JP" altLang="en-US" sz="2800" dirty="0">
                <a:solidFill>
                  <a:srgbClr val="FF0000"/>
                </a:solidFill>
                <a:latin typeface="游明朝" panose="02020400000000000000" pitchFamily="18" charset="-128"/>
                <a:ea typeface="游明朝" panose="02020400000000000000" pitchFamily="18" charset="-128"/>
              </a:rPr>
              <a:t> </a:t>
            </a:r>
            <a:r>
              <a:rPr lang="ja-JP" altLang="en-US" sz="2800" dirty="0" smtClean="0">
                <a:solidFill>
                  <a:srgbClr val="FF0000"/>
                </a:solidFill>
                <a:latin typeface="游明朝" panose="02020400000000000000" pitchFamily="18" charset="-128"/>
                <a:ea typeface="游明朝" panose="02020400000000000000" pitchFamily="18" charset="-128"/>
              </a:rPr>
              <a:t>　</a:t>
            </a:r>
            <a:r>
              <a:rPr lang="en-US" altLang="ja-JP" sz="2800" dirty="0" smtClean="0">
                <a:solidFill>
                  <a:srgbClr val="FF0000"/>
                </a:solidFill>
                <a:latin typeface="游明朝" panose="02020400000000000000" pitchFamily="18" charset="-128"/>
                <a:ea typeface="游明朝" panose="02020400000000000000" pitchFamily="18" charset="-128"/>
              </a:rPr>
              <a:t>0.34927</a:t>
            </a:r>
          </a:p>
          <a:p>
            <a:r>
              <a:rPr lang="en-US" altLang="ja-JP" sz="2800" dirty="0" smtClean="0">
                <a:solidFill>
                  <a:srgbClr val="FF0000"/>
                </a:solidFill>
                <a:latin typeface="游明朝" panose="02020400000000000000" pitchFamily="18" charset="-128"/>
                <a:ea typeface="游明朝" panose="02020400000000000000" pitchFamily="18" charset="-128"/>
              </a:rPr>
              <a:t>S&amp;P500</a:t>
            </a:r>
            <a:r>
              <a:rPr lang="ja-JP" altLang="en-US" sz="2800" dirty="0" smtClean="0">
                <a:solidFill>
                  <a:srgbClr val="FF0000"/>
                </a:solidFill>
                <a:latin typeface="游明朝" panose="02020400000000000000" pitchFamily="18" charset="-128"/>
                <a:ea typeface="游明朝" panose="02020400000000000000" pitchFamily="18" charset="-128"/>
              </a:rPr>
              <a:t>　</a:t>
            </a:r>
            <a:r>
              <a:rPr lang="en-US" altLang="ja-JP" sz="2800" dirty="0" smtClean="0">
                <a:solidFill>
                  <a:srgbClr val="FF0000"/>
                </a:solidFill>
                <a:latin typeface="游明朝" panose="02020400000000000000" pitchFamily="18" charset="-128"/>
                <a:ea typeface="游明朝" panose="02020400000000000000" pitchFamily="18" charset="-128"/>
              </a:rPr>
              <a:t>0.25648</a:t>
            </a:r>
            <a:r>
              <a:rPr lang="ja-JP" altLang="en-US" sz="2800" dirty="0" smtClean="0">
                <a:solidFill>
                  <a:srgbClr val="FF0000"/>
                </a:solidFill>
                <a:latin typeface="游明朝" panose="02020400000000000000" pitchFamily="18" charset="-128"/>
                <a:ea typeface="游明朝" panose="02020400000000000000" pitchFamily="18" charset="-128"/>
              </a:rPr>
              <a:t>　</a:t>
            </a:r>
            <a:endParaRPr lang="en-US" altLang="ja-JP" sz="2800" dirty="0" smtClean="0">
              <a:solidFill>
                <a:srgbClr val="FF0000"/>
              </a:solidFill>
              <a:latin typeface="游明朝" panose="02020400000000000000" pitchFamily="18" charset="-128"/>
              <a:ea typeface="游明朝" panose="02020400000000000000" pitchFamily="18" charset="-128"/>
            </a:endParaRPr>
          </a:p>
          <a:p>
            <a:endParaRPr lang="en-US" altLang="ja-JP" sz="2400" dirty="0" smtClean="0">
              <a:latin typeface="游明朝" panose="02020400000000000000" pitchFamily="18" charset="-128"/>
              <a:ea typeface="游明朝" panose="02020400000000000000" pitchFamily="18" charset="-128"/>
            </a:endParaRPr>
          </a:p>
          <a:p>
            <a:endParaRPr lang="en-US" altLang="ja-JP" dirty="0" smtClean="0"/>
          </a:p>
          <a:p>
            <a:endParaRPr kumimoji="1" lang="ja-JP" altLang="en-US" dirty="0"/>
          </a:p>
        </p:txBody>
      </p:sp>
      <p:sp>
        <p:nvSpPr>
          <p:cNvPr id="2" name="テキスト ボックス 1"/>
          <p:cNvSpPr txBox="1"/>
          <p:nvPr/>
        </p:nvSpPr>
        <p:spPr>
          <a:xfrm>
            <a:off x="1606378" y="329514"/>
            <a:ext cx="4909752" cy="584775"/>
          </a:xfrm>
          <a:prstGeom prst="rect">
            <a:avLst/>
          </a:prstGeom>
          <a:noFill/>
        </p:spPr>
        <p:txBody>
          <a:bodyPr wrap="square" rtlCol="0">
            <a:spAutoFit/>
          </a:bodyPr>
          <a:lstStyle/>
          <a:p>
            <a:r>
              <a:rPr kumimoji="1" lang="en-US" altLang="ja-JP" sz="3200" dirty="0" smtClean="0">
                <a:latin typeface="HGS明朝B" panose="02020800000000000000" pitchFamily="18" charset="-128"/>
                <a:ea typeface="HGS明朝B" panose="02020800000000000000" pitchFamily="18" charset="-128"/>
              </a:rPr>
              <a:t>5-1.</a:t>
            </a:r>
            <a:r>
              <a:rPr kumimoji="1" lang="ja-JP" altLang="en-US" sz="3200" dirty="0" smtClean="0">
                <a:latin typeface="HGS明朝B" panose="02020800000000000000" pitchFamily="18" charset="-128"/>
                <a:ea typeface="HGS明朝B" panose="02020800000000000000" pitchFamily="18" charset="-128"/>
              </a:rPr>
              <a:t>　定量分析</a:t>
            </a:r>
            <a:endParaRPr kumimoji="1" lang="ja-JP" altLang="en-US" sz="3200"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5413774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0" y="394287"/>
            <a:ext cx="10018713" cy="632254"/>
          </a:xfrm>
        </p:spPr>
        <p:txBody>
          <a:bodyPr>
            <a:normAutofit fontScale="90000"/>
          </a:bodyPr>
          <a:lstStyle/>
          <a:p>
            <a:pPr algn="l"/>
            <a:r>
              <a:rPr lang="en-US" altLang="ja-JP" dirty="0" smtClean="0">
                <a:latin typeface="HGS明朝B" panose="02020800000000000000" pitchFamily="18" charset="-128"/>
                <a:ea typeface="HGS明朝B" panose="02020800000000000000" pitchFamily="18" charset="-128"/>
              </a:rPr>
              <a:t>5-2.</a:t>
            </a:r>
            <a:r>
              <a:rPr lang="ja-JP" altLang="en-US" dirty="0" smtClean="0">
                <a:latin typeface="HGS明朝B" panose="02020800000000000000" pitchFamily="18" charset="-128"/>
                <a:ea typeface="HGS明朝B" panose="02020800000000000000" pitchFamily="18" charset="-128"/>
              </a:rPr>
              <a:t>　定量</a:t>
            </a:r>
            <a:r>
              <a:rPr kumimoji="1" lang="ja-JP" altLang="en-US" dirty="0" smtClean="0">
                <a:latin typeface="HGS明朝B" panose="02020800000000000000" pitchFamily="18" charset="-128"/>
                <a:ea typeface="HGS明朝B" panose="02020800000000000000" pitchFamily="18" charset="-128"/>
              </a:rPr>
              <a:t>分析</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026541"/>
            <a:ext cx="10018713" cy="4764660"/>
          </a:xfrm>
        </p:spPr>
        <p:txBody>
          <a:bodyPr anchor="t"/>
          <a:lstStyle/>
          <a:p>
            <a:pPr marL="0" indent="0">
              <a:buNone/>
            </a:pPr>
            <a:r>
              <a:rPr kumimoji="1" lang="ja-JP" altLang="en-US" dirty="0" smtClean="0">
                <a:latin typeface="HGS明朝B" panose="02020800000000000000" pitchFamily="18" charset="-128"/>
                <a:ea typeface="HGS明朝B" panose="02020800000000000000" pitchFamily="18" charset="-128"/>
              </a:rPr>
              <a:t>他の資産</a:t>
            </a:r>
            <a:r>
              <a:rPr kumimoji="1" lang="en-US" altLang="ja-JP" dirty="0" smtClean="0">
                <a:latin typeface="HGS明朝B" panose="02020800000000000000" pitchFamily="18" charset="-128"/>
                <a:ea typeface="HGS明朝B" panose="02020800000000000000" pitchFamily="18" charset="-128"/>
              </a:rPr>
              <a:t>+S&amp;P500</a:t>
            </a:r>
            <a:r>
              <a:rPr kumimoji="1" lang="ja-JP" altLang="en-US" dirty="0" smtClean="0">
                <a:latin typeface="HGS明朝B" panose="02020800000000000000" pitchFamily="18" charset="-128"/>
                <a:ea typeface="HGS明朝B" panose="02020800000000000000" pitchFamily="18" charset="-128"/>
              </a:rPr>
              <a:t>最適ポートフォリオ</a:t>
            </a:r>
            <a:endParaRPr kumimoji="1"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r>
              <a:rPr lang="en-US" altLang="ja-JP" dirty="0" smtClean="0">
                <a:latin typeface="HGS明朝B" panose="02020800000000000000" pitchFamily="18" charset="-128"/>
                <a:ea typeface="HGS明朝B" panose="02020800000000000000" pitchFamily="18" charset="-128"/>
              </a:rPr>
              <a:t>S&amp;P500</a:t>
            </a:r>
            <a:r>
              <a:rPr lang="ja-JP" altLang="en-US" dirty="0" smtClean="0">
                <a:latin typeface="HGS明朝B" panose="02020800000000000000" pitchFamily="18" charset="-128"/>
                <a:ea typeface="HGS明朝B" panose="02020800000000000000" pitchFamily="18" charset="-128"/>
              </a:rPr>
              <a:t>と他の資産の相関係数</a:t>
            </a:r>
            <a:endParaRPr kumimoji="1" lang="en-US" altLang="ja-JP" dirty="0" smtClean="0">
              <a:latin typeface="HGS明朝B" panose="02020800000000000000" pitchFamily="18" charset="-128"/>
              <a:ea typeface="HGS明朝B" panose="02020800000000000000" pitchFamily="18" charset="-128"/>
            </a:endParaRPr>
          </a:p>
          <a:p>
            <a:pPr marL="0" indent="0">
              <a:buNone/>
            </a:pPr>
            <a:endParaRPr kumimoji="1" lang="en-US" altLang="ja-JP" dirty="0" smtClean="0">
              <a:latin typeface="HGS明朝B" panose="02020800000000000000" pitchFamily="18" charset="-128"/>
              <a:ea typeface="HGS明朝B" panose="02020800000000000000" pitchFamily="18" charset="-128"/>
            </a:endParaRPr>
          </a:p>
          <a:p>
            <a:pPr marL="0" indent="0">
              <a:buNone/>
            </a:pPr>
            <a:endParaRPr kumimoji="1" lang="ja-JP" altLang="en-US" dirty="0">
              <a:latin typeface="HGS明朝B" panose="02020800000000000000" pitchFamily="18" charset="-128"/>
              <a:ea typeface="HGS明朝B" panose="02020800000000000000" pitchFamily="18" charset="-128"/>
            </a:endParaRPr>
          </a:p>
        </p:txBody>
      </p:sp>
      <p:pic>
        <p:nvPicPr>
          <p:cNvPr id="6" name="図 5"/>
          <p:cNvPicPr>
            <a:picLocks noChangeAspect="1"/>
          </p:cNvPicPr>
          <p:nvPr/>
        </p:nvPicPr>
        <p:blipFill>
          <a:blip r:embed="rId2"/>
          <a:stretch>
            <a:fillRect/>
          </a:stretch>
        </p:blipFill>
        <p:spPr>
          <a:xfrm>
            <a:off x="1545242" y="5048815"/>
            <a:ext cx="9328703" cy="742386"/>
          </a:xfrm>
          <a:prstGeom prst="rect">
            <a:avLst/>
          </a:prstGeom>
        </p:spPr>
      </p:pic>
      <p:pic>
        <p:nvPicPr>
          <p:cNvPr id="7" name="図 6"/>
          <p:cNvPicPr>
            <a:picLocks noChangeAspect="1"/>
          </p:cNvPicPr>
          <p:nvPr/>
        </p:nvPicPr>
        <p:blipFill>
          <a:blip r:embed="rId3"/>
          <a:stretch>
            <a:fillRect/>
          </a:stretch>
        </p:blipFill>
        <p:spPr>
          <a:xfrm>
            <a:off x="1481481" y="1540476"/>
            <a:ext cx="9392463" cy="2841858"/>
          </a:xfrm>
          <a:prstGeom prst="rect">
            <a:avLst/>
          </a:prstGeom>
        </p:spPr>
      </p:pic>
    </p:spTree>
    <p:extLst>
      <p:ext uri="{BB962C8B-B14F-4D97-AF65-F5344CB8AC3E}">
        <p14:creationId xmlns:p14="http://schemas.microsoft.com/office/powerpoint/2010/main" val="39150601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558114"/>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6.</a:t>
            </a:r>
            <a:r>
              <a:rPr kumimoji="1" lang="ja-JP" altLang="en-US" dirty="0" smtClean="0">
                <a:latin typeface="HGS明朝B" panose="02020800000000000000" pitchFamily="18" charset="-128"/>
                <a:ea typeface="HGS明朝B" panose="02020800000000000000" pitchFamily="18" charset="-128"/>
              </a:rPr>
              <a:t>　定量分析考察</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375719"/>
            <a:ext cx="10018713" cy="4415481"/>
          </a:xfrm>
        </p:spPr>
        <p:txBody>
          <a:bodyPr anchor="t"/>
          <a:lstStyle/>
          <a:p>
            <a:r>
              <a:rPr lang="en-US" altLang="ja-JP" dirty="0" smtClean="0">
                <a:latin typeface="HGS明朝B" panose="02020800000000000000" pitchFamily="18" charset="-128"/>
                <a:ea typeface="HGS明朝B" panose="02020800000000000000" pitchFamily="18" charset="-128"/>
              </a:rPr>
              <a:t>S&amp;P500+Bitcoin</a:t>
            </a:r>
            <a:r>
              <a:rPr lang="ja-JP" altLang="en-US" dirty="0" smtClean="0">
                <a:latin typeface="HGS明朝B" panose="02020800000000000000" pitchFamily="18" charset="-128"/>
                <a:ea typeface="HGS明朝B" panose="02020800000000000000" pitchFamily="18" charset="-128"/>
              </a:rPr>
              <a:t>のポートフォリオが最もパフォーマンスが良い</a:t>
            </a:r>
            <a:endParaRPr lang="en-US" altLang="ja-JP" dirty="0" smtClean="0">
              <a:latin typeface="HGS明朝B" panose="02020800000000000000" pitchFamily="18" charset="-128"/>
              <a:ea typeface="HGS明朝B" panose="02020800000000000000" pitchFamily="18" charset="-128"/>
            </a:endParaRPr>
          </a:p>
          <a:p>
            <a:pPr marL="0" indent="0">
              <a:buNone/>
            </a:pPr>
            <a:r>
              <a:rPr kumimoji="1" lang="ja-JP" altLang="en-US" dirty="0" smtClean="0">
                <a:latin typeface="HGS明朝B" panose="02020800000000000000" pitchFamily="18" charset="-128"/>
                <a:ea typeface="HGS明朝B" panose="02020800000000000000" pitchFamily="18" charset="-128"/>
              </a:rPr>
              <a:t>→</a:t>
            </a:r>
            <a:r>
              <a:rPr lang="en-US" altLang="ja-JP" dirty="0" smtClean="0">
                <a:latin typeface="HGS明朝B" panose="02020800000000000000" pitchFamily="18" charset="-128"/>
                <a:ea typeface="HGS明朝B" panose="02020800000000000000" pitchFamily="18" charset="-128"/>
              </a:rPr>
              <a:t>Bitcoin</a:t>
            </a:r>
            <a:r>
              <a:rPr lang="ja-JP" altLang="en-US" dirty="0" smtClean="0">
                <a:latin typeface="HGS明朝B" panose="02020800000000000000" pitchFamily="18" charset="-128"/>
                <a:ea typeface="HGS明朝B" panose="02020800000000000000" pitchFamily="18" charset="-128"/>
              </a:rPr>
              <a:t>は</a:t>
            </a:r>
            <a:r>
              <a:rPr kumimoji="1" lang="ja-JP" altLang="en-US" dirty="0" smtClean="0">
                <a:latin typeface="HGS明朝B" panose="02020800000000000000" pitchFamily="18" charset="-128"/>
                <a:ea typeface="HGS明朝B" panose="02020800000000000000" pitchFamily="18" charset="-128"/>
              </a:rPr>
              <a:t>リスクもリターンもずば抜けて高く、相関も弱いため妥当な結果とも考えられる。</a:t>
            </a:r>
            <a:endParaRPr lang="en-US" altLang="ja-JP" dirty="0">
              <a:latin typeface="HGS明朝B" panose="02020800000000000000" pitchFamily="18" charset="-128"/>
              <a:ea typeface="HGS明朝B" panose="02020800000000000000" pitchFamily="18" charset="-128"/>
            </a:endParaRPr>
          </a:p>
          <a:p>
            <a:pPr marL="0" indent="0">
              <a:buNone/>
            </a:pPr>
            <a:endParaRPr lang="en-US" altLang="ja-JP" dirty="0" smtClean="0">
              <a:latin typeface="HGS明朝B" panose="02020800000000000000" pitchFamily="18" charset="-128"/>
              <a:ea typeface="HGS明朝B" panose="02020800000000000000" pitchFamily="18" charset="-128"/>
            </a:endParaRPr>
          </a:p>
          <a:p>
            <a:pPr marL="0" indent="0">
              <a:buNone/>
            </a:pPr>
            <a:r>
              <a:rPr kumimoji="1" lang="ja-JP" altLang="en-US" dirty="0" smtClean="0">
                <a:latin typeface="HGS明朝B" panose="02020800000000000000" pitchFamily="18" charset="-128"/>
                <a:ea typeface="HGS明朝B" panose="02020800000000000000" pitchFamily="18" charset="-128"/>
              </a:rPr>
              <a:t>日経</a:t>
            </a:r>
            <a:r>
              <a:rPr kumimoji="1" lang="en-US" altLang="ja-JP" dirty="0" smtClean="0">
                <a:latin typeface="HGS明朝B" panose="02020800000000000000" pitchFamily="18" charset="-128"/>
                <a:ea typeface="HGS明朝B" panose="02020800000000000000" pitchFamily="18" charset="-128"/>
              </a:rPr>
              <a:t>225</a:t>
            </a:r>
            <a:r>
              <a:rPr kumimoji="1" lang="ja-JP" altLang="en-US" dirty="0" smtClean="0">
                <a:latin typeface="HGS明朝B" panose="02020800000000000000" pitchFamily="18" charset="-128"/>
                <a:ea typeface="HGS明朝B" panose="02020800000000000000" pitchFamily="18" charset="-128"/>
              </a:rPr>
              <a:t>の保有比率がマイナス</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→本来であれば期待収益率が正だと保有比率も正の値</a:t>
            </a:r>
            <a:endParaRPr lang="en-US" altLang="ja-JP" dirty="0" smtClean="0">
              <a:latin typeface="HGS明朝B" panose="02020800000000000000" pitchFamily="18" charset="-128"/>
              <a:ea typeface="HGS明朝B" panose="02020800000000000000" pitchFamily="18" charset="-128"/>
            </a:endParaRPr>
          </a:p>
          <a:p>
            <a:pPr marL="0" indent="0">
              <a:buNone/>
            </a:pPr>
            <a:r>
              <a:rPr kumimoji="1" lang="en-US" altLang="ja-JP" dirty="0" smtClean="0">
                <a:latin typeface="HGS明朝B" panose="02020800000000000000" pitchFamily="18" charset="-128"/>
                <a:ea typeface="HGS明朝B" panose="02020800000000000000" pitchFamily="18" charset="-128"/>
              </a:rPr>
              <a:t>S&amp;P500</a:t>
            </a:r>
            <a:r>
              <a:rPr kumimoji="1" lang="ja-JP" altLang="en-US" dirty="0" smtClean="0">
                <a:latin typeface="HGS明朝B" panose="02020800000000000000" pitchFamily="18" charset="-128"/>
                <a:ea typeface="HGS明朝B" panose="02020800000000000000" pitchFamily="18" charset="-128"/>
              </a:rPr>
              <a:t>との相関が大きいためリスクが大きい方を売り小さい方を買ったと考えられる。</a:t>
            </a:r>
            <a:endParaRPr kumimoji="1" lang="ja-JP" altLang="en-US"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37281517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591065"/>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6.</a:t>
            </a:r>
            <a:r>
              <a:rPr kumimoji="1" lang="ja-JP" altLang="en-US" dirty="0" smtClean="0">
                <a:latin typeface="HGS明朝B" panose="02020800000000000000" pitchFamily="18" charset="-128"/>
                <a:ea typeface="HGS明朝B" panose="02020800000000000000" pitchFamily="18" charset="-128"/>
              </a:rPr>
              <a:t>　定量分析考察</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425147"/>
            <a:ext cx="10018713" cy="4366054"/>
          </a:xfrm>
        </p:spPr>
        <p:txBody>
          <a:bodyPr anchor="t"/>
          <a:lstStyle/>
          <a:p>
            <a:r>
              <a:rPr kumimoji="1" lang="ja-JP" altLang="en-US" dirty="0" smtClean="0">
                <a:latin typeface="HGS明朝B" panose="02020800000000000000" pitchFamily="18" charset="-128"/>
                <a:ea typeface="HGS明朝B" panose="02020800000000000000" pitchFamily="18" charset="-128"/>
              </a:rPr>
              <a:t>東証</a:t>
            </a:r>
            <a:r>
              <a:rPr kumimoji="1" lang="en-US" altLang="ja-JP" dirty="0" smtClean="0">
                <a:latin typeface="HGS明朝B" panose="02020800000000000000" pitchFamily="18" charset="-128"/>
                <a:ea typeface="HGS明朝B" panose="02020800000000000000" pitchFamily="18" charset="-128"/>
              </a:rPr>
              <a:t>REIT</a:t>
            </a:r>
            <a:r>
              <a:rPr kumimoji="1" lang="ja-JP" altLang="en-US" dirty="0" smtClean="0">
                <a:latin typeface="HGS明朝B" panose="02020800000000000000" pitchFamily="18" charset="-128"/>
                <a:ea typeface="HGS明朝B" panose="02020800000000000000" pitchFamily="18" charset="-128"/>
              </a:rPr>
              <a:t>指数保有比率が大きい</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→日経</a:t>
            </a:r>
            <a:r>
              <a:rPr lang="en-US" altLang="ja-JP" dirty="0" smtClean="0">
                <a:latin typeface="HGS明朝B" panose="02020800000000000000" pitchFamily="18" charset="-128"/>
                <a:ea typeface="HGS明朝B" panose="02020800000000000000" pitchFamily="18" charset="-128"/>
              </a:rPr>
              <a:t>225</a:t>
            </a:r>
            <a:r>
              <a:rPr lang="ja-JP" altLang="en-US" dirty="0" smtClean="0">
                <a:latin typeface="HGS明朝B" panose="02020800000000000000" pitchFamily="18" charset="-128"/>
                <a:ea typeface="HGS明朝B" panose="02020800000000000000" pitchFamily="18" charset="-128"/>
              </a:rPr>
              <a:t>との相関が殆ど無く、期待収益率が正なため</a:t>
            </a:r>
            <a:endParaRPr lang="en-US" altLang="ja-JP" dirty="0" smtClean="0">
              <a:latin typeface="HGS明朝B" panose="02020800000000000000" pitchFamily="18" charset="-128"/>
              <a:ea typeface="HGS明朝B" panose="02020800000000000000" pitchFamily="18" charset="-128"/>
            </a:endParaRPr>
          </a:p>
          <a:p>
            <a:pPr marL="0" indent="0">
              <a:buNone/>
            </a:pPr>
            <a:r>
              <a:rPr kumimoji="1" lang="en-US" altLang="ja-JP" dirty="0" smtClean="0">
                <a:latin typeface="HGS明朝B" panose="02020800000000000000" pitchFamily="18" charset="-128"/>
                <a:ea typeface="HGS明朝B" panose="02020800000000000000" pitchFamily="18" charset="-128"/>
              </a:rPr>
              <a:t>REIT</a:t>
            </a:r>
            <a:r>
              <a:rPr kumimoji="1" lang="ja-JP" altLang="en-US" dirty="0" smtClean="0">
                <a:latin typeface="HGS明朝B" panose="02020800000000000000" pitchFamily="18" charset="-128"/>
                <a:ea typeface="HGS明朝B" panose="02020800000000000000" pitchFamily="18" charset="-128"/>
              </a:rPr>
              <a:t>指数ポートフォリオは期待収益率が小さく、標準偏差は他のポートフォリオとあまり変わらないので投資すべきではない</a:t>
            </a:r>
            <a:endParaRPr kumimoji="1"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定量分析の結果からは</a:t>
            </a:r>
            <a:r>
              <a:rPr lang="en-US" altLang="ja-JP" dirty="0" smtClean="0">
                <a:latin typeface="HGS明朝B" panose="02020800000000000000" pitchFamily="18" charset="-128"/>
                <a:ea typeface="HGS明朝B" panose="02020800000000000000" pitchFamily="18" charset="-128"/>
              </a:rPr>
              <a:t>Bitcoin</a:t>
            </a:r>
            <a:r>
              <a:rPr lang="ja-JP" altLang="en-US" dirty="0" err="1" smtClean="0">
                <a:latin typeface="HGS明朝B" panose="02020800000000000000" pitchFamily="18" charset="-128"/>
                <a:ea typeface="HGS明朝B" panose="02020800000000000000" pitchFamily="18" charset="-128"/>
              </a:rPr>
              <a:t>に投</a:t>
            </a:r>
            <a:r>
              <a:rPr lang="ja-JP" altLang="en-US" dirty="0" smtClean="0">
                <a:latin typeface="HGS明朝B" panose="02020800000000000000" pitchFamily="18" charset="-128"/>
                <a:ea typeface="HGS明朝B" panose="02020800000000000000" pitchFamily="18" charset="-128"/>
              </a:rPr>
              <a:t>資すべきと言える</a:t>
            </a:r>
            <a:endParaRPr kumimoji="1" lang="en-US" altLang="ja-JP" dirty="0" smtClean="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67316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764059"/>
          </a:xfrm>
        </p:spPr>
        <p:txBody>
          <a:bodyPr/>
          <a:lstStyle/>
          <a:p>
            <a:pPr algn="l"/>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a:xfrm>
            <a:off x="1484310" y="1581665"/>
            <a:ext cx="10018713" cy="4209535"/>
          </a:xfrm>
        </p:spPr>
        <p:txBody>
          <a:bodyPr anchor="t"/>
          <a:lstStyle/>
          <a:p>
            <a:r>
              <a:rPr kumimoji="1" lang="ja-JP" altLang="en-US" dirty="0" smtClean="0">
                <a:latin typeface="HGS明朝B" panose="02020800000000000000" pitchFamily="18" charset="-128"/>
                <a:ea typeface="HGS明朝B" panose="02020800000000000000" pitchFamily="18" charset="-128"/>
              </a:rPr>
              <a:t>本研究では近年著しい発展を見せている仮想通貨、そのオリジナルである</a:t>
            </a:r>
            <a:r>
              <a:rPr kumimoji="1" lang="en-US" altLang="ja-JP" dirty="0" smtClean="0">
                <a:latin typeface="HGS明朝B" panose="02020800000000000000" pitchFamily="18" charset="-128"/>
                <a:ea typeface="HGS明朝B" panose="02020800000000000000" pitchFamily="18" charset="-128"/>
              </a:rPr>
              <a:t>Bitcoin</a:t>
            </a:r>
            <a:r>
              <a:rPr lang="ja-JP" altLang="en-US" dirty="0" smtClean="0">
                <a:latin typeface="HGS明朝B" panose="02020800000000000000" pitchFamily="18" charset="-128"/>
                <a:ea typeface="HGS明朝B" panose="02020800000000000000" pitchFamily="18" charset="-128"/>
              </a:rPr>
              <a:t>を金融資産と設定した上で、</a:t>
            </a:r>
            <a:r>
              <a:rPr lang="ja-JP" altLang="en-US" dirty="0">
                <a:latin typeface="HGS明朝B" panose="02020800000000000000" pitchFamily="18" charset="-128"/>
                <a:ea typeface="HGS明朝B" panose="02020800000000000000" pitchFamily="18" charset="-128"/>
              </a:rPr>
              <a:t>市場</a:t>
            </a:r>
            <a:r>
              <a:rPr lang="ja-JP" altLang="en-US" dirty="0" smtClean="0">
                <a:latin typeface="HGS明朝B" panose="02020800000000000000" pitchFamily="18" charset="-128"/>
                <a:ea typeface="HGS明朝B" panose="02020800000000000000" pitchFamily="18" charset="-128"/>
              </a:rPr>
              <a:t>ポートフォリオである</a:t>
            </a:r>
            <a:r>
              <a:rPr lang="en-US" altLang="ja-JP" dirty="0" smtClean="0">
                <a:latin typeface="HGS明朝B" panose="02020800000000000000" pitchFamily="18" charset="-128"/>
                <a:ea typeface="HGS明朝B" panose="02020800000000000000" pitchFamily="18" charset="-128"/>
              </a:rPr>
              <a:t>S&amp;P500</a:t>
            </a:r>
            <a:r>
              <a:rPr lang="ja-JP" altLang="en-US" dirty="0" smtClean="0">
                <a:latin typeface="HGS明朝B" panose="02020800000000000000" pitchFamily="18" charset="-128"/>
                <a:ea typeface="HGS明朝B" panose="02020800000000000000" pitchFamily="18" charset="-128"/>
              </a:rPr>
              <a:t>との最適ポートフォリオの構築、更には他の資産と</a:t>
            </a:r>
            <a:r>
              <a:rPr lang="en-US" altLang="ja-JP" dirty="0" smtClean="0">
                <a:latin typeface="HGS明朝B" panose="02020800000000000000" pitchFamily="18" charset="-128"/>
                <a:ea typeface="HGS明朝B" panose="02020800000000000000" pitchFamily="18" charset="-128"/>
              </a:rPr>
              <a:t>S&amp;P500</a:t>
            </a:r>
            <a:r>
              <a:rPr lang="ja-JP" altLang="en-US" dirty="0" smtClean="0">
                <a:latin typeface="HGS明朝B" panose="02020800000000000000" pitchFamily="18" charset="-128"/>
                <a:ea typeface="HGS明朝B" panose="02020800000000000000" pitchFamily="18" charset="-128"/>
              </a:rPr>
              <a:t>で作るポートフォリオとも比較し</a:t>
            </a:r>
            <a:r>
              <a:rPr lang="en-US" altLang="ja-JP" dirty="0" smtClean="0">
                <a:latin typeface="HGS明朝B" panose="02020800000000000000" pitchFamily="18" charset="-128"/>
                <a:ea typeface="HGS明朝B" panose="02020800000000000000" pitchFamily="18" charset="-128"/>
              </a:rPr>
              <a:t>Bitcoin</a:t>
            </a:r>
            <a:r>
              <a:rPr lang="ja-JP" altLang="en-US" dirty="0" err="1" smtClean="0">
                <a:latin typeface="HGS明朝B" panose="02020800000000000000" pitchFamily="18" charset="-128"/>
                <a:ea typeface="HGS明朝B" panose="02020800000000000000" pitchFamily="18" charset="-128"/>
              </a:rPr>
              <a:t>に投</a:t>
            </a:r>
            <a:r>
              <a:rPr lang="ja-JP" altLang="en-US" dirty="0" smtClean="0">
                <a:latin typeface="HGS明朝B" panose="02020800000000000000" pitchFamily="18" charset="-128"/>
                <a:ea typeface="HGS明朝B" panose="02020800000000000000" pitchFamily="18" charset="-128"/>
              </a:rPr>
              <a:t>資すべきか否かを明らかにしていく。</a:t>
            </a:r>
            <a:endParaRPr kumimoji="1" lang="ja-JP" altLang="en-US" dirty="0">
              <a:latin typeface="HGS明朝B" panose="02020800000000000000" pitchFamily="18" charset="-128"/>
              <a:ea typeface="HGS明朝B" panose="02020800000000000000" pitchFamily="18" charset="-128"/>
            </a:endParaRPr>
          </a:p>
        </p:txBody>
      </p:sp>
      <p:pic>
        <p:nvPicPr>
          <p:cNvPr id="4" name="図 3"/>
          <p:cNvPicPr>
            <a:picLocks noChangeAspect="1"/>
          </p:cNvPicPr>
          <p:nvPr/>
        </p:nvPicPr>
        <p:blipFill>
          <a:blip r:embed="rId2"/>
          <a:stretch>
            <a:fillRect/>
          </a:stretch>
        </p:blipFill>
        <p:spPr>
          <a:xfrm>
            <a:off x="5596478" y="3205899"/>
            <a:ext cx="5906545" cy="3576440"/>
          </a:xfrm>
          <a:prstGeom prst="rect">
            <a:avLst/>
          </a:prstGeom>
        </p:spPr>
      </p:pic>
    </p:spTree>
    <p:extLst>
      <p:ext uri="{BB962C8B-B14F-4D97-AF65-F5344CB8AC3E}">
        <p14:creationId xmlns:p14="http://schemas.microsoft.com/office/powerpoint/2010/main" val="13000648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640492"/>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7-1.</a:t>
            </a:r>
            <a:r>
              <a:rPr kumimoji="1" lang="ja-JP" altLang="en-US" dirty="0" smtClean="0">
                <a:latin typeface="HGS明朝B" panose="02020800000000000000" pitchFamily="18" charset="-128"/>
                <a:ea typeface="HGS明朝B" panose="02020800000000000000" pitchFamily="18" charset="-128"/>
              </a:rPr>
              <a:t>　定性</a:t>
            </a:r>
            <a:r>
              <a:rPr kumimoji="1" lang="ja-JP" altLang="en-US" dirty="0" smtClean="0">
                <a:latin typeface="HGS明朝B" panose="02020800000000000000" pitchFamily="18" charset="-128"/>
                <a:ea typeface="HGS明朝B" panose="02020800000000000000" pitchFamily="18" charset="-128"/>
              </a:rPr>
              <a:t>分析（リスク要因）</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433385"/>
            <a:ext cx="10018713" cy="4357816"/>
          </a:xfrm>
        </p:spPr>
        <p:txBody>
          <a:bodyPr anchor="t"/>
          <a:lstStyle/>
          <a:p>
            <a:r>
              <a:rPr kumimoji="1" lang="ja-JP" altLang="en-US" dirty="0" smtClean="0"/>
              <a:t>資産自体のリスク</a:t>
            </a:r>
            <a:endParaRPr kumimoji="1" lang="en-US" altLang="ja-JP" dirty="0" smtClean="0"/>
          </a:p>
          <a:p>
            <a:endParaRPr kumimoji="1" lang="ja-JP" altLang="en-US" dirty="0"/>
          </a:p>
        </p:txBody>
      </p:sp>
      <p:sp>
        <p:nvSpPr>
          <p:cNvPr id="6" name="テキスト ボックス 5"/>
          <p:cNvSpPr txBox="1"/>
          <p:nvPr/>
        </p:nvSpPr>
        <p:spPr>
          <a:xfrm>
            <a:off x="1505988" y="5175648"/>
            <a:ext cx="10520229" cy="1231106"/>
          </a:xfrm>
          <a:prstGeom prst="rect">
            <a:avLst/>
          </a:prstGeom>
          <a:noFill/>
        </p:spPr>
        <p:txBody>
          <a:bodyPr wrap="square" rtlCol="0">
            <a:spAutoFit/>
          </a:bodyPr>
          <a:lstStyle/>
          <a:p>
            <a:r>
              <a:rPr lang="en-US" altLang="ja-JP" sz="1400" dirty="0" smtClean="0"/>
              <a:t>※</a:t>
            </a:r>
            <a:r>
              <a:rPr lang="en-US" altLang="ja-JP" sz="1400" dirty="0">
                <a:latin typeface="+mn-ea"/>
              </a:rPr>
              <a:t> </a:t>
            </a:r>
            <a:r>
              <a:rPr lang="en-US" altLang="ja-JP" sz="1400" dirty="0" smtClean="0">
                <a:latin typeface="HGS明朝B" panose="02020800000000000000" pitchFamily="18" charset="-128"/>
                <a:ea typeface="HGS明朝B" panose="02020800000000000000" pitchFamily="18" charset="-128"/>
              </a:rPr>
              <a:t>1$=\112.76</a:t>
            </a:r>
            <a:r>
              <a:rPr lang="ja-JP" altLang="en-US" sz="1400" dirty="0" smtClean="0">
                <a:latin typeface="HGS明朝B" panose="02020800000000000000" pitchFamily="18" charset="-128"/>
                <a:ea typeface="HGS明朝B" panose="02020800000000000000" pitchFamily="18" charset="-128"/>
              </a:rPr>
              <a:t>（</a:t>
            </a:r>
            <a:r>
              <a:rPr lang="en-US" altLang="ja-JP" sz="1400" dirty="0" smtClean="0">
                <a:latin typeface="HGS明朝B" panose="02020800000000000000" pitchFamily="18" charset="-128"/>
                <a:ea typeface="HGS明朝B" panose="02020800000000000000" pitchFamily="18" charset="-128"/>
              </a:rPr>
              <a:t>1</a:t>
            </a:r>
            <a:r>
              <a:rPr lang="ja-JP" altLang="en-US" sz="1400" dirty="0" smtClean="0">
                <a:latin typeface="HGS明朝B" panose="02020800000000000000" pitchFamily="18" charset="-128"/>
                <a:ea typeface="HGS明朝B" panose="02020800000000000000" pitchFamily="18" charset="-128"/>
              </a:rPr>
              <a:t>月</a:t>
            </a:r>
            <a:r>
              <a:rPr lang="en-US" altLang="ja-JP" sz="1400" dirty="0" smtClean="0">
                <a:latin typeface="HGS明朝B" panose="02020800000000000000" pitchFamily="18" charset="-128"/>
                <a:ea typeface="HGS明朝B" panose="02020800000000000000" pitchFamily="18" charset="-128"/>
              </a:rPr>
              <a:t>6</a:t>
            </a:r>
            <a:r>
              <a:rPr lang="ja-JP" altLang="en-US" sz="1400" dirty="0" smtClean="0">
                <a:latin typeface="HGS明朝B" panose="02020800000000000000" pitchFamily="18" charset="-128"/>
                <a:ea typeface="HGS明朝B" panose="02020800000000000000" pitchFamily="18" charset="-128"/>
              </a:rPr>
              <a:t>日終値</a:t>
            </a:r>
            <a:r>
              <a:rPr lang="ja-JP" altLang="en-US" sz="1400" dirty="0" smtClean="0">
                <a:latin typeface="HGS明朝B" panose="02020800000000000000" pitchFamily="18" charset="-128"/>
                <a:ea typeface="HGS明朝B" panose="02020800000000000000" pitchFamily="18" charset="-128"/>
              </a:rPr>
              <a:t>）　</a:t>
            </a:r>
            <a:r>
              <a:rPr lang="en-US" altLang="ja-JP" sz="1400" dirty="0" smtClean="0">
                <a:latin typeface="HGS明朝B" panose="02020800000000000000" pitchFamily="18" charset="-128"/>
                <a:ea typeface="HGS明朝B" panose="02020800000000000000" pitchFamily="18" charset="-128"/>
              </a:rPr>
              <a:t>WTI</a:t>
            </a:r>
            <a:r>
              <a:rPr lang="ja-JP" altLang="en-US" sz="1400" dirty="0" smtClean="0">
                <a:latin typeface="HGS明朝B" panose="02020800000000000000" pitchFamily="18" charset="-128"/>
                <a:ea typeface="HGS明朝B" panose="02020800000000000000" pitchFamily="18" charset="-128"/>
              </a:rPr>
              <a:t>に関しては</a:t>
            </a:r>
            <a:r>
              <a:rPr lang="en-US" altLang="ja-JP" sz="1400" dirty="0" smtClean="0">
                <a:latin typeface="HGS明朝B" panose="02020800000000000000" pitchFamily="18" charset="-128"/>
                <a:ea typeface="HGS明朝B" panose="02020800000000000000" pitchFamily="18" charset="-128"/>
              </a:rPr>
              <a:t>CME</a:t>
            </a:r>
            <a:r>
              <a:rPr lang="ja-JP" altLang="en-US" sz="1400" dirty="0" err="1" smtClean="0">
                <a:latin typeface="HGS明朝B" panose="02020800000000000000" pitchFamily="18" charset="-128"/>
                <a:ea typeface="HGS明朝B" panose="02020800000000000000" pitchFamily="18" charset="-128"/>
              </a:rPr>
              <a:t>での</a:t>
            </a:r>
            <a:r>
              <a:rPr lang="ja-JP" altLang="en-US" sz="1400" dirty="0" smtClean="0">
                <a:latin typeface="HGS明朝B" panose="02020800000000000000" pitchFamily="18" charset="-128"/>
                <a:ea typeface="HGS明朝B" panose="02020800000000000000" pitchFamily="18" charset="-128"/>
              </a:rPr>
              <a:t>取引高</a:t>
            </a:r>
            <a:endParaRPr lang="en-US" altLang="ja-JP" sz="1400" dirty="0" smtClean="0"/>
          </a:p>
          <a:p>
            <a:r>
              <a:rPr lang="en-US" altLang="ja-JP" sz="1200" dirty="0" smtClean="0"/>
              <a:t>https</a:t>
            </a:r>
            <a:r>
              <a:rPr lang="en-US" altLang="ja-JP" sz="1200" dirty="0"/>
              <a:t>://coinmarketcap.com/currencies/volume/monthly</a:t>
            </a:r>
            <a:r>
              <a:rPr lang="en-US" altLang="ja-JP" sz="1200" dirty="0" smtClean="0"/>
              <a:t>/</a:t>
            </a:r>
            <a:r>
              <a:rPr lang="ja-JP" altLang="en-US" sz="1200" dirty="0" smtClean="0"/>
              <a:t>　</a:t>
            </a:r>
            <a:r>
              <a:rPr lang="en-US" altLang="ja-JP" sz="1200" dirty="0" smtClean="0"/>
              <a:t>(</a:t>
            </a:r>
            <a:r>
              <a:rPr lang="en-US" altLang="ja-JP" sz="1200" dirty="0"/>
              <a:t>Cryptocurrency Market Capitalizations)</a:t>
            </a:r>
            <a:endParaRPr lang="en-US" altLang="ja-JP" sz="1200" dirty="0" smtClean="0"/>
          </a:p>
          <a:p>
            <a:r>
              <a:rPr lang="en-US" altLang="ja-JP" sz="1200" dirty="0"/>
              <a:t>http://</a:t>
            </a:r>
            <a:r>
              <a:rPr lang="en-US" altLang="ja-JP" sz="1200" dirty="0" smtClean="0"/>
              <a:t>www.jpx.co.jp/markets/statistics-equities/investor-type/00-01.html</a:t>
            </a:r>
            <a:r>
              <a:rPr lang="ja-JP" altLang="en-US" sz="1200" dirty="0" smtClean="0"/>
              <a:t>　</a:t>
            </a:r>
            <a:r>
              <a:rPr lang="en-US" altLang="ja-JP" sz="1200" dirty="0" smtClean="0"/>
              <a:t>(JPX)</a:t>
            </a:r>
          </a:p>
          <a:p>
            <a:r>
              <a:rPr lang="en-US" altLang="ja-JP" sz="1200" dirty="0"/>
              <a:t>http://</a:t>
            </a:r>
            <a:r>
              <a:rPr lang="en-US" altLang="ja-JP" sz="1200" dirty="0" smtClean="0"/>
              <a:t>www.jpx.co.jp/markets/statistics-equities/investor-type/03.html</a:t>
            </a:r>
            <a:r>
              <a:rPr lang="ja-JP" altLang="en-US" sz="1200" dirty="0" smtClean="0"/>
              <a:t>　（</a:t>
            </a:r>
            <a:r>
              <a:rPr lang="en-US" altLang="ja-JP" sz="1200" dirty="0" smtClean="0"/>
              <a:t>JPX</a:t>
            </a:r>
            <a:r>
              <a:rPr lang="ja-JP" altLang="en-US" sz="1200" dirty="0" smtClean="0"/>
              <a:t>）</a:t>
            </a:r>
            <a:endParaRPr lang="en-US" altLang="ja-JP" sz="1200" dirty="0" smtClean="0"/>
          </a:p>
          <a:p>
            <a:r>
              <a:rPr lang="en-US" altLang="ja-JP" sz="1200" dirty="0" smtClean="0"/>
              <a:t>https</a:t>
            </a:r>
            <a:r>
              <a:rPr lang="en-US" altLang="ja-JP" sz="1200" dirty="0"/>
              <a:t>://</a:t>
            </a:r>
            <a:r>
              <a:rPr lang="en-US" altLang="ja-JP" sz="1200" dirty="0" smtClean="0"/>
              <a:t>www.cmegroup.com/trading/energy/crude-oil/light-sweet-crude_quotes_volume_voi.html</a:t>
            </a:r>
            <a:r>
              <a:rPr lang="ja-JP" altLang="en-US" sz="1200" dirty="0" smtClean="0"/>
              <a:t>　（</a:t>
            </a:r>
            <a:r>
              <a:rPr lang="en-US" altLang="ja-JP" sz="1200" dirty="0" smtClean="0"/>
              <a:t>CME</a:t>
            </a:r>
            <a:r>
              <a:rPr lang="ja-JP" altLang="en-US" sz="1200" dirty="0"/>
              <a:t> </a:t>
            </a:r>
            <a:r>
              <a:rPr lang="en-US" altLang="ja-JP" sz="1200" dirty="0" smtClean="0"/>
              <a:t>Group</a:t>
            </a:r>
            <a:r>
              <a:rPr lang="ja-JP" altLang="en-US" sz="1200" dirty="0" smtClean="0"/>
              <a:t>）</a:t>
            </a:r>
            <a:endParaRPr lang="en-US" altLang="ja-JP" sz="1200" dirty="0" smtClean="0"/>
          </a:p>
          <a:p>
            <a:endParaRPr lang="en-US" altLang="ja-JP" sz="1200" dirty="0" smtClean="0"/>
          </a:p>
        </p:txBody>
      </p:sp>
      <p:pic>
        <p:nvPicPr>
          <p:cNvPr id="4" name="図 3"/>
          <p:cNvPicPr>
            <a:picLocks noChangeAspect="1"/>
          </p:cNvPicPr>
          <p:nvPr/>
        </p:nvPicPr>
        <p:blipFill>
          <a:blip r:embed="rId2"/>
          <a:stretch>
            <a:fillRect/>
          </a:stretch>
        </p:blipFill>
        <p:spPr>
          <a:xfrm>
            <a:off x="1505988" y="1927654"/>
            <a:ext cx="8799547" cy="2957384"/>
          </a:xfrm>
          <a:prstGeom prst="rect">
            <a:avLst/>
          </a:prstGeom>
        </p:spPr>
      </p:pic>
    </p:spTree>
    <p:extLst>
      <p:ext uri="{BB962C8B-B14F-4D97-AF65-F5344CB8AC3E}">
        <p14:creationId xmlns:p14="http://schemas.microsoft.com/office/powerpoint/2010/main" val="3917447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1002957"/>
          </a:xfrm>
        </p:spPr>
        <p:txBody>
          <a:bodyPr>
            <a:normAutofit/>
          </a:bodyPr>
          <a:lstStyle/>
          <a:p>
            <a:pPr algn="l"/>
            <a:r>
              <a:rPr kumimoji="1" lang="en-US" altLang="ja-JP" sz="3600" dirty="0" smtClean="0">
                <a:latin typeface="HGS明朝B" panose="02020800000000000000" pitchFamily="18" charset="-128"/>
                <a:ea typeface="HGS明朝B" panose="02020800000000000000" pitchFamily="18" charset="-128"/>
              </a:rPr>
              <a:t>7-1.</a:t>
            </a:r>
            <a:r>
              <a:rPr kumimoji="1" lang="ja-JP" altLang="en-US" sz="3600" dirty="0" smtClean="0">
                <a:latin typeface="HGS明朝B" panose="02020800000000000000" pitchFamily="18" charset="-128"/>
                <a:ea typeface="HGS明朝B" panose="02020800000000000000" pitchFamily="18" charset="-128"/>
              </a:rPr>
              <a:t>　定性</a:t>
            </a:r>
            <a:r>
              <a:rPr kumimoji="1" lang="ja-JP" altLang="en-US" sz="3600" dirty="0" smtClean="0">
                <a:latin typeface="HGS明朝B" panose="02020800000000000000" pitchFamily="18" charset="-128"/>
                <a:ea typeface="HGS明朝B" panose="02020800000000000000" pitchFamily="18" charset="-128"/>
              </a:rPr>
              <a:t>分析（リスク要因）</a:t>
            </a:r>
            <a:endParaRPr kumimoji="1" lang="ja-JP" altLang="en-US" sz="3600"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688758"/>
            <a:ext cx="10018713" cy="2327424"/>
          </a:xfrm>
        </p:spPr>
        <p:txBody>
          <a:bodyPr anchor="t"/>
          <a:lstStyle/>
          <a:p>
            <a:r>
              <a:rPr kumimoji="1" lang="ja-JP" altLang="en-US" dirty="0" smtClean="0"/>
              <a:t>資産自体のリスク②</a:t>
            </a:r>
            <a:endParaRPr kumimoji="1" lang="en-US" altLang="ja-JP" dirty="0" smtClean="0"/>
          </a:p>
          <a:p>
            <a:endParaRPr kumimoji="1" lang="en-US" altLang="ja-JP" dirty="0" smtClean="0"/>
          </a:p>
          <a:p>
            <a:pPr marL="0" indent="0">
              <a:buNone/>
            </a:pPr>
            <a:endParaRPr kumimoji="1" lang="ja-JP" altLang="en-US" dirty="0"/>
          </a:p>
        </p:txBody>
      </p:sp>
      <p:sp>
        <p:nvSpPr>
          <p:cNvPr id="5" name="テキスト ボックス 4"/>
          <p:cNvSpPr txBox="1"/>
          <p:nvPr/>
        </p:nvSpPr>
        <p:spPr>
          <a:xfrm>
            <a:off x="1484308" y="4687329"/>
            <a:ext cx="10018715" cy="1200329"/>
          </a:xfrm>
          <a:prstGeom prst="rect">
            <a:avLst/>
          </a:prstGeom>
          <a:noFill/>
        </p:spPr>
        <p:txBody>
          <a:bodyPr wrap="square" rtlCol="0">
            <a:spAutoFit/>
          </a:bodyPr>
          <a:lstStyle/>
          <a:p>
            <a:r>
              <a:rPr lang="en-US" altLang="ja-JP" dirty="0" smtClean="0"/>
              <a:t>※</a:t>
            </a:r>
          </a:p>
          <a:p>
            <a:r>
              <a:rPr lang="en-US" altLang="ja-JP" dirty="0"/>
              <a:t>https://</a:t>
            </a:r>
            <a:r>
              <a:rPr lang="en-US" altLang="ja-JP" dirty="0" smtClean="0"/>
              <a:t>bitcointalk.org/index.php?topic=2344440.0</a:t>
            </a:r>
            <a:r>
              <a:rPr lang="ja-JP" altLang="en-US" dirty="0" smtClean="0"/>
              <a:t>　（</a:t>
            </a:r>
            <a:r>
              <a:rPr lang="en-US" altLang="ja-JP" dirty="0" smtClean="0"/>
              <a:t>Bitcoin Forum</a:t>
            </a:r>
            <a:r>
              <a:rPr lang="ja-JP" altLang="en-US" dirty="0" smtClean="0"/>
              <a:t>）</a:t>
            </a:r>
            <a:endParaRPr lang="en-US" altLang="ja-JP" dirty="0" smtClean="0"/>
          </a:p>
          <a:p>
            <a:r>
              <a:rPr lang="en-US" altLang="ja-JP" dirty="0"/>
              <a:t>https://btcnews.jp/25eopxo011571</a:t>
            </a:r>
            <a:r>
              <a:rPr lang="en-US" altLang="ja-JP" dirty="0" smtClean="0"/>
              <a:t>/  (BTCN)</a:t>
            </a:r>
          </a:p>
          <a:p>
            <a:r>
              <a:rPr lang="en-US" altLang="ja-JP" dirty="0"/>
              <a:t>https://</a:t>
            </a:r>
            <a:r>
              <a:rPr lang="en-US" altLang="ja-JP" dirty="0" smtClean="0"/>
              <a:t>ja.wikipedia.org/wiki/</a:t>
            </a:r>
            <a:r>
              <a:rPr lang="ja-JP" altLang="en-US" dirty="0" smtClean="0"/>
              <a:t>ビットコインのスケーラビリティ問題（</a:t>
            </a:r>
            <a:r>
              <a:rPr lang="en-US" altLang="ja-JP" dirty="0" smtClean="0"/>
              <a:t>Wikipedia</a:t>
            </a:r>
            <a:r>
              <a:rPr lang="ja-JP" altLang="en-US" dirty="0" smtClean="0"/>
              <a:t>）</a:t>
            </a:r>
            <a:endParaRPr lang="en-US" altLang="ja-JP" dirty="0"/>
          </a:p>
        </p:txBody>
      </p:sp>
      <p:pic>
        <p:nvPicPr>
          <p:cNvPr id="6" name="図 5"/>
          <p:cNvPicPr>
            <a:picLocks noChangeAspect="1"/>
          </p:cNvPicPr>
          <p:nvPr/>
        </p:nvPicPr>
        <p:blipFill>
          <a:blip r:embed="rId2"/>
          <a:stretch>
            <a:fillRect/>
          </a:stretch>
        </p:blipFill>
        <p:spPr>
          <a:xfrm>
            <a:off x="1514605" y="2133601"/>
            <a:ext cx="8370264" cy="2553728"/>
          </a:xfrm>
          <a:prstGeom prst="rect">
            <a:avLst/>
          </a:prstGeom>
        </p:spPr>
      </p:pic>
    </p:spTree>
    <p:extLst>
      <p:ext uri="{BB962C8B-B14F-4D97-AF65-F5344CB8AC3E}">
        <p14:creationId xmlns:p14="http://schemas.microsoft.com/office/powerpoint/2010/main" val="35141371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904103"/>
          </a:xfrm>
        </p:spPr>
        <p:txBody>
          <a:bodyPr/>
          <a:lstStyle/>
          <a:p>
            <a:pPr algn="l"/>
            <a:r>
              <a:rPr lang="en-US" altLang="ja-JP" dirty="0" smtClean="0">
                <a:latin typeface="HGS明朝B" panose="02020800000000000000" pitchFamily="18" charset="-128"/>
                <a:ea typeface="HGS明朝B" panose="02020800000000000000" pitchFamily="18" charset="-128"/>
              </a:rPr>
              <a:t>7-2.</a:t>
            </a:r>
            <a:r>
              <a:rPr lang="ja-JP" altLang="en-US" dirty="0" smtClean="0">
                <a:latin typeface="HGS明朝B" panose="02020800000000000000" pitchFamily="18" charset="-128"/>
                <a:ea typeface="HGS明朝B" panose="02020800000000000000" pitchFamily="18" charset="-128"/>
              </a:rPr>
              <a:t>　定性</a:t>
            </a:r>
            <a:r>
              <a:rPr lang="ja-JP" altLang="en-US" dirty="0">
                <a:latin typeface="HGS明朝B" panose="02020800000000000000" pitchFamily="18" charset="-128"/>
                <a:ea typeface="HGS明朝B" panose="02020800000000000000" pitchFamily="18" charset="-128"/>
              </a:rPr>
              <a:t>分析（リスク要因）</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589903"/>
            <a:ext cx="10018713" cy="4201297"/>
          </a:xfrm>
        </p:spPr>
        <p:txBody>
          <a:bodyPr anchor="t"/>
          <a:lstStyle/>
          <a:p>
            <a:r>
              <a:rPr lang="ja-JP" altLang="en-US" dirty="0" smtClean="0"/>
              <a:t>外因的リスク</a:t>
            </a:r>
            <a:endParaRPr lang="en-US" altLang="ja-JP" dirty="0" smtClean="0"/>
          </a:p>
          <a:p>
            <a:endParaRPr kumimoji="1" lang="ja-JP" altLang="en-US" dirty="0"/>
          </a:p>
        </p:txBody>
      </p:sp>
      <p:pic>
        <p:nvPicPr>
          <p:cNvPr id="4" name="図 3"/>
          <p:cNvPicPr>
            <a:picLocks noChangeAspect="1"/>
          </p:cNvPicPr>
          <p:nvPr/>
        </p:nvPicPr>
        <p:blipFill>
          <a:blip r:embed="rId2"/>
          <a:stretch>
            <a:fillRect/>
          </a:stretch>
        </p:blipFill>
        <p:spPr>
          <a:xfrm>
            <a:off x="1319352" y="2001795"/>
            <a:ext cx="9553295" cy="2883243"/>
          </a:xfrm>
          <a:prstGeom prst="rect">
            <a:avLst/>
          </a:prstGeom>
        </p:spPr>
      </p:pic>
      <p:sp>
        <p:nvSpPr>
          <p:cNvPr id="5" name="テキスト ボックス 4"/>
          <p:cNvSpPr txBox="1"/>
          <p:nvPr/>
        </p:nvSpPr>
        <p:spPr>
          <a:xfrm>
            <a:off x="1293341" y="4983892"/>
            <a:ext cx="9564129" cy="646331"/>
          </a:xfrm>
          <a:prstGeom prst="rect">
            <a:avLst/>
          </a:prstGeom>
          <a:noFill/>
        </p:spPr>
        <p:txBody>
          <a:bodyPr wrap="square" rtlCol="0">
            <a:spAutoFit/>
          </a:bodyPr>
          <a:lstStyle/>
          <a:p>
            <a:r>
              <a:rPr lang="en-US" altLang="ja-JP" sz="1200" dirty="0" smtClean="0"/>
              <a:t>※https</a:t>
            </a:r>
            <a:r>
              <a:rPr lang="en-US" altLang="ja-JP" sz="1200" dirty="0"/>
              <a:t>://www.nikkei.com/article/DGKKZO24445880Y7A201C1FFE000</a:t>
            </a:r>
            <a:r>
              <a:rPr lang="en-US" altLang="ja-JP" sz="1200" dirty="0" smtClean="0"/>
              <a:t>/</a:t>
            </a:r>
            <a:r>
              <a:rPr lang="ja-JP" altLang="en-US" sz="1200" dirty="0" smtClean="0"/>
              <a:t>　（日本経済新聞）</a:t>
            </a:r>
            <a:endParaRPr lang="en-US" altLang="ja-JP" sz="1200" dirty="0" smtClean="0"/>
          </a:p>
          <a:p>
            <a:r>
              <a:rPr lang="en-US" altLang="ja-JP" sz="1200" dirty="0"/>
              <a:t>https://</a:t>
            </a:r>
            <a:r>
              <a:rPr lang="en-US" altLang="ja-JP" sz="1200" dirty="0" smtClean="0"/>
              <a:t>jp.reuters.com/article/tjea1q02h-yellen-bitcoin-idJPTJEA1Q02K20140227</a:t>
            </a:r>
            <a:r>
              <a:rPr lang="ja-JP" altLang="en-US" sz="1200" dirty="0" smtClean="0"/>
              <a:t>　（ロイター）</a:t>
            </a:r>
            <a:endParaRPr lang="en-US" altLang="ja-JP" sz="1200" dirty="0" smtClean="0"/>
          </a:p>
          <a:p>
            <a:r>
              <a:rPr lang="en-US" altLang="ja-JP" sz="1200" dirty="0"/>
              <a:t>https://</a:t>
            </a:r>
            <a:r>
              <a:rPr lang="en-US" altLang="ja-JP" sz="1200" dirty="0" smtClean="0"/>
              <a:t>www.bloomberg.com/news/articles/2017-12-13/yellen-says-cryptocurrency-bitcoin-is-highly-speculative-asset</a:t>
            </a:r>
            <a:r>
              <a:rPr lang="ja-JP" altLang="en-US" sz="1200" dirty="0" smtClean="0"/>
              <a:t>　（</a:t>
            </a:r>
            <a:r>
              <a:rPr lang="en-US" altLang="ja-JP" sz="1200" dirty="0" smtClean="0"/>
              <a:t>Bloomberg</a:t>
            </a:r>
            <a:r>
              <a:rPr lang="ja-JP" altLang="en-US" sz="1200" dirty="0" smtClean="0"/>
              <a:t>）</a:t>
            </a:r>
            <a:endParaRPr kumimoji="1" lang="ja-JP" altLang="en-US" sz="1200" dirty="0"/>
          </a:p>
        </p:txBody>
      </p:sp>
    </p:spTree>
    <p:extLst>
      <p:ext uri="{BB962C8B-B14F-4D97-AF65-F5344CB8AC3E}">
        <p14:creationId xmlns:p14="http://schemas.microsoft.com/office/powerpoint/2010/main" val="16717555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879389"/>
          </a:xfrm>
        </p:spPr>
        <p:txBody>
          <a:bodyPr/>
          <a:lstStyle/>
          <a:p>
            <a:pPr algn="l"/>
            <a:r>
              <a:rPr kumimoji="1" lang="en-US" altLang="ja-JP" dirty="0" smtClean="0">
                <a:latin typeface="HGS明朝B" panose="02020800000000000000" pitchFamily="18" charset="-128"/>
                <a:ea typeface="HGS明朝B" panose="02020800000000000000" pitchFamily="18" charset="-128"/>
              </a:rPr>
              <a:t>8.</a:t>
            </a:r>
            <a:r>
              <a:rPr kumimoji="1" lang="ja-JP" altLang="en-US" dirty="0" smtClean="0">
                <a:latin typeface="HGS明朝B" panose="02020800000000000000" pitchFamily="18" charset="-128"/>
                <a:ea typeface="HGS明朝B" panose="02020800000000000000" pitchFamily="18" charset="-128"/>
              </a:rPr>
              <a:t>　定性分析考察</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655805"/>
            <a:ext cx="10018713" cy="5099222"/>
          </a:xfrm>
        </p:spPr>
        <p:txBody>
          <a:bodyPr anchor="t">
            <a:normAutofit lnSpcReduction="10000"/>
          </a:bodyPr>
          <a:lstStyle/>
          <a:p>
            <a:r>
              <a:rPr kumimoji="1" lang="ja-JP" altLang="en-US" dirty="0" smtClean="0">
                <a:latin typeface="HGS明朝B" panose="02020800000000000000" pitchFamily="18" charset="-128"/>
                <a:ea typeface="HGS明朝B" panose="02020800000000000000" pitchFamily="18" charset="-128"/>
              </a:rPr>
              <a:t>最も大きなリスク</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→当局による規制</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法的な定義付がなされていない国も多く違法なものとするよう検討している国も存在</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a:latin typeface="HGS明朝B" panose="02020800000000000000" pitchFamily="18" charset="-128"/>
                <a:ea typeface="HGS明朝B" panose="02020800000000000000" pitchFamily="18" charset="-128"/>
              </a:rPr>
              <a:t>中国で</a:t>
            </a:r>
            <a:r>
              <a:rPr lang="ja-JP" altLang="en-US" dirty="0" smtClean="0">
                <a:latin typeface="HGS明朝B" panose="02020800000000000000" pitchFamily="18" charset="-128"/>
                <a:ea typeface="HGS明朝B" panose="02020800000000000000" pitchFamily="18" charset="-128"/>
              </a:rPr>
              <a:t>は仮想</a:t>
            </a:r>
            <a:r>
              <a:rPr lang="ja-JP" altLang="en-US" dirty="0">
                <a:latin typeface="HGS明朝B" panose="02020800000000000000" pitchFamily="18" charset="-128"/>
                <a:ea typeface="HGS明朝B" panose="02020800000000000000" pitchFamily="18" charset="-128"/>
              </a:rPr>
              <a:t>通貨取引が禁止になった例も</a:t>
            </a:r>
            <a:r>
              <a:rPr lang="ja-JP" altLang="en-US" dirty="0" smtClean="0">
                <a:latin typeface="HGS明朝B" panose="02020800000000000000" pitchFamily="18" charset="-128"/>
                <a:ea typeface="HGS明朝B" panose="02020800000000000000" pitchFamily="18" charset="-128"/>
              </a:rPr>
              <a:t>ある</a:t>
            </a:r>
            <a:endParaRPr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中央銀行が金融政策でコントロール不能かつマネーロンダリングや犯罪組織の資金源になりうる危険な存在と見なす可能性も高い</a:t>
            </a:r>
            <a:endParaRPr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smtClean="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rPr>
              <a:t>https://www.nikkei.com/article/DGXZZO65570330Q4A120C1000000</a:t>
            </a:r>
            <a:r>
              <a:rPr lang="en-US" altLang="ja-JP" sz="1200" dirty="0" smtClean="0">
                <a:latin typeface="HGS明朝B" panose="02020800000000000000" pitchFamily="18" charset="-128"/>
                <a:ea typeface="HGS明朝B" panose="02020800000000000000" pitchFamily="18" charset="-128"/>
              </a:rPr>
              <a:t>/</a:t>
            </a:r>
            <a:r>
              <a:rPr lang="ja-JP" altLang="en-US" sz="1200" dirty="0" smtClean="0">
                <a:latin typeface="HGS明朝B" panose="02020800000000000000" pitchFamily="18" charset="-128"/>
                <a:ea typeface="HGS明朝B" panose="02020800000000000000" pitchFamily="18" charset="-128"/>
              </a:rPr>
              <a:t>（日経新聞）</a:t>
            </a:r>
            <a:endParaRPr lang="en-US" altLang="ja-JP" sz="1200" dirty="0" smtClean="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rPr>
              <a:t>https://www.ccn.com/bitcoin-crime</a:t>
            </a:r>
            <a:r>
              <a:rPr lang="en-US" altLang="ja-JP" sz="1200" dirty="0" smtClean="0">
                <a:latin typeface="HGS明朝B" panose="02020800000000000000" pitchFamily="18" charset="-128"/>
                <a:ea typeface="HGS明朝B" panose="02020800000000000000" pitchFamily="18" charset="-128"/>
              </a:rPr>
              <a:t>/</a:t>
            </a:r>
            <a:r>
              <a:rPr lang="ja-JP" altLang="en-US" sz="1200" dirty="0" smtClean="0">
                <a:latin typeface="HGS明朝B" panose="02020800000000000000" pitchFamily="18" charset="-128"/>
                <a:ea typeface="HGS明朝B" panose="02020800000000000000" pitchFamily="18" charset="-128"/>
              </a:rPr>
              <a:t>（</a:t>
            </a:r>
            <a:r>
              <a:rPr lang="en-US" altLang="ja-JP" sz="1200" dirty="0" smtClean="0">
                <a:latin typeface="HGS明朝B" panose="02020800000000000000" pitchFamily="18" charset="-128"/>
                <a:ea typeface="HGS明朝B" panose="02020800000000000000" pitchFamily="18" charset="-128"/>
              </a:rPr>
              <a:t>CCN</a:t>
            </a:r>
            <a:r>
              <a:rPr lang="ja-JP" altLang="en-US" sz="1200" dirty="0" smtClean="0">
                <a:latin typeface="HGS明朝B" panose="02020800000000000000" pitchFamily="18" charset="-128"/>
                <a:ea typeface="HGS明朝B" panose="02020800000000000000" pitchFamily="18" charset="-128"/>
              </a:rPr>
              <a:t>）</a:t>
            </a:r>
            <a:endParaRPr lang="en-US" altLang="ja-JP" sz="1200" dirty="0" smtClean="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rPr>
              <a:t>http://</a:t>
            </a:r>
            <a:r>
              <a:rPr lang="en-US" altLang="ja-JP" sz="1200" dirty="0" smtClean="0">
                <a:latin typeface="HGS明朝B" panose="02020800000000000000" pitchFamily="18" charset="-128"/>
                <a:ea typeface="HGS明朝B" panose="02020800000000000000" pitchFamily="18" charset="-128"/>
              </a:rPr>
              <a:t>money.cnn.com/2017/12/12/technology/north-korea-bitcoin-hoard/index.html</a:t>
            </a:r>
            <a:r>
              <a:rPr lang="ja-JP" altLang="en-US" sz="1200" dirty="0" smtClean="0">
                <a:latin typeface="HGS明朝B" panose="02020800000000000000" pitchFamily="18" charset="-128"/>
                <a:ea typeface="HGS明朝B" panose="02020800000000000000" pitchFamily="18" charset="-128"/>
              </a:rPr>
              <a:t>（</a:t>
            </a:r>
            <a:r>
              <a:rPr lang="en-US" altLang="ja-JP" sz="1200" dirty="0" smtClean="0">
                <a:latin typeface="HGS明朝B" panose="02020800000000000000" pitchFamily="18" charset="-128"/>
                <a:ea typeface="HGS明朝B" panose="02020800000000000000" pitchFamily="18" charset="-128"/>
              </a:rPr>
              <a:t>CNN</a:t>
            </a:r>
            <a:r>
              <a:rPr lang="ja-JP" altLang="en-US" sz="1200" dirty="0" smtClean="0">
                <a:latin typeface="HGS明朝B" panose="02020800000000000000" pitchFamily="18" charset="-128"/>
                <a:ea typeface="HGS明朝B" panose="02020800000000000000" pitchFamily="18" charset="-128"/>
              </a:rPr>
              <a:t>）</a:t>
            </a:r>
            <a:endParaRPr lang="en-US" altLang="ja-JP" sz="1200" dirty="0" smtClean="0">
              <a:latin typeface="HGS明朝B" panose="02020800000000000000" pitchFamily="18" charset="-128"/>
              <a:ea typeface="HGS明朝B" panose="02020800000000000000" pitchFamily="18" charset="-128"/>
            </a:endParaRPr>
          </a:p>
          <a:p>
            <a:pPr marL="0" indent="0">
              <a:buNone/>
            </a:pPr>
            <a:endParaRPr lang="en-US" altLang="ja-JP" dirty="0" smtClean="0">
              <a:latin typeface="HGS明朝B" panose="02020800000000000000" pitchFamily="18" charset="-128"/>
              <a:ea typeface="HGS明朝B" panose="02020800000000000000" pitchFamily="18" charset="-128"/>
            </a:endParaRPr>
          </a:p>
          <a:p>
            <a:pPr marL="0" indent="0">
              <a:buNone/>
            </a:pPr>
            <a:endParaRPr kumimoji="1" lang="en-US" altLang="ja-JP"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8127170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788773"/>
          </a:xfrm>
        </p:spPr>
        <p:txBody>
          <a:bodyPr/>
          <a:lstStyle/>
          <a:p>
            <a:pPr algn="l"/>
            <a:r>
              <a:rPr kumimoji="1" lang="en-US" altLang="ja-JP" dirty="0" smtClean="0">
                <a:latin typeface="HGS明朝B" panose="02020800000000000000" pitchFamily="18" charset="-128"/>
                <a:ea typeface="HGS明朝B" panose="02020800000000000000" pitchFamily="18" charset="-128"/>
              </a:rPr>
              <a:t>8.</a:t>
            </a:r>
            <a:r>
              <a:rPr kumimoji="1" lang="ja-JP" altLang="en-US" dirty="0" smtClean="0">
                <a:latin typeface="HGS明朝B" panose="02020800000000000000" pitchFamily="18" charset="-128"/>
                <a:ea typeface="HGS明朝B" panose="02020800000000000000" pitchFamily="18" charset="-128"/>
              </a:rPr>
              <a:t>　定性分析考察</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606379"/>
            <a:ext cx="10018713" cy="4835610"/>
          </a:xfrm>
        </p:spPr>
        <p:txBody>
          <a:bodyPr anchor="t"/>
          <a:lstStyle/>
          <a:p>
            <a:r>
              <a:rPr kumimoji="1" lang="ja-JP" altLang="en-US" dirty="0" smtClean="0">
                <a:latin typeface="HGS明朝B" panose="02020800000000000000" pitchFamily="18" charset="-128"/>
                <a:ea typeface="HGS明朝B" panose="02020800000000000000" pitchFamily="18" charset="-128"/>
              </a:rPr>
              <a:t>取引所、ハッキングに関わるリスクも非常に大きい</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→日本では</a:t>
            </a:r>
            <a:r>
              <a:rPr lang="en-US" altLang="ja-JP" dirty="0" err="1" smtClean="0">
                <a:latin typeface="HGS明朝B" panose="02020800000000000000" pitchFamily="18" charset="-128"/>
                <a:ea typeface="HGS明朝B" panose="02020800000000000000" pitchFamily="18" charset="-128"/>
              </a:rPr>
              <a:t>Mt.Gox</a:t>
            </a:r>
            <a:r>
              <a:rPr lang="ja-JP" altLang="en-US" dirty="0" smtClean="0">
                <a:latin typeface="HGS明朝B" panose="02020800000000000000" pitchFamily="18" charset="-128"/>
                <a:ea typeface="HGS明朝B" panose="02020800000000000000" pitchFamily="18" charset="-128"/>
              </a:rPr>
              <a:t>事件が有名</a:t>
            </a:r>
            <a:endParaRPr lang="en-US" altLang="ja-JP" dirty="0" smtClean="0">
              <a:latin typeface="HGS明朝B" panose="02020800000000000000" pitchFamily="18" charset="-128"/>
              <a:ea typeface="HGS明朝B" panose="02020800000000000000" pitchFamily="18" charset="-128"/>
            </a:endParaRPr>
          </a:p>
          <a:p>
            <a:pPr marL="0" indent="0">
              <a:buNone/>
            </a:pPr>
            <a:r>
              <a:rPr kumimoji="1" lang="ja-JP" altLang="en-US" dirty="0" smtClean="0">
                <a:latin typeface="HGS明朝B" panose="02020800000000000000" pitchFamily="18" charset="-128"/>
                <a:ea typeface="HGS明朝B" panose="02020800000000000000" pitchFamily="18" charset="-128"/>
              </a:rPr>
              <a:t>これ</a:t>
            </a:r>
            <a:r>
              <a:rPr kumimoji="1" lang="ja-JP" altLang="en-US" dirty="0">
                <a:latin typeface="HGS明朝B" panose="02020800000000000000" pitchFamily="18" charset="-128"/>
                <a:ea typeface="HGS明朝B" panose="02020800000000000000" pitchFamily="18" charset="-128"/>
              </a:rPr>
              <a:t>以外</a:t>
            </a:r>
            <a:r>
              <a:rPr kumimoji="1" lang="ja-JP" altLang="en-US" dirty="0" smtClean="0">
                <a:latin typeface="HGS明朝B" panose="02020800000000000000" pitchFamily="18" charset="-128"/>
                <a:ea typeface="HGS明朝B" panose="02020800000000000000" pitchFamily="18" charset="-128"/>
              </a:rPr>
              <a:t>にも詐欺目的で顧客の仮想通貨を持ち逃げする悪質な取引所も多く存在する</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取引</a:t>
            </a:r>
            <a:r>
              <a:rPr lang="ja-JP" altLang="en-US" dirty="0">
                <a:latin typeface="HGS明朝B" panose="02020800000000000000" pitchFamily="18" charset="-128"/>
                <a:ea typeface="HGS明朝B" panose="02020800000000000000" pitchFamily="18" charset="-128"/>
              </a:rPr>
              <a:t>所</a:t>
            </a:r>
            <a:r>
              <a:rPr lang="ja-JP" altLang="en-US" dirty="0" smtClean="0">
                <a:latin typeface="HGS明朝B" panose="02020800000000000000" pitchFamily="18" charset="-128"/>
                <a:ea typeface="HGS明朝B" panose="02020800000000000000" pitchFamily="18" charset="-128"/>
              </a:rPr>
              <a:t>が破綻しても保証は何もない→</a:t>
            </a:r>
            <a:r>
              <a:rPr lang="en-US" altLang="ja-JP" dirty="0" smtClean="0">
                <a:latin typeface="HGS明朝B" panose="02020800000000000000" pitchFamily="18" charset="-128"/>
                <a:ea typeface="HGS明朝B" panose="02020800000000000000" pitchFamily="18" charset="-128"/>
              </a:rPr>
              <a:t>Wallet</a:t>
            </a:r>
            <a:r>
              <a:rPr lang="ja-JP" altLang="en-US" dirty="0" smtClean="0">
                <a:latin typeface="HGS明朝B" panose="02020800000000000000" pitchFamily="18" charset="-128"/>
                <a:ea typeface="HGS明朝B" panose="02020800000000000000" pitchFamily="18" charset="-128"/>
              </a:rPr>
              <a:t>というデジタル上の財布に移せば破綻しても大丈夫</a:t>
            </a:r>
            <a:endParaRPr lang="en-US" altLang="ja-JP" dirty="0" smtClean="0">
              <a:latin typeface="HGS明朝B" panose="02020800000000000000" pitchFamily="18" charset="-128"/>
              <a:ea typeface="HGS明朝B" panose="02020800000000000000" pitchFamily="18" charset="-128"/>
            </a:endParaRPr>
          </a:p>
          <a:p>
            <a:pPr marL="0" indent="0">
              <a:buNone/>
            </a:pPr>
            <a:r>
              <a:rPr kumimoji="1" lang="ja-JP" altLang="en-US" dirty="0" smtClean="0">
                <a:latin typeface="HGS明朝B" panose="02020800000000000000" pitchFamily="18" charset="-128"/>
                <a:ea typeface="HGS明朝B" panose="02020800000000000000" pitchFamily="18" charset="-128"/>
              </a:rPr>
              <a:t>しかしハッキングのリスクは常に存在</a:t>
            </a:r>
            <a:endParaRPr kumimoji="1"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rPr>
              <a:t>https://</a:t>
            </a:r>
            <a:r>
              <a:rPr lang="en-US" altLang="ja-JP" sz="1200" dirty="0" smtClean="0">
                <a:latin typeface="HGS明朝B" panose="02020800000000000000" pitchFamily="18" charset="-128"/>
                <a:ea typeface="HGS明朝B" panose="02020800000000000000" pitchFamily="18" charset="-128"/>
              </a:rPr>
              <a:t>jp.reuters.com/article/special-report-bitcoin-idJPKBN1CB1DS</a:t>
            </a:r>
            <a:r>
              <a:rPr lang="ja-JP" altLang="en-US" sz="1200" dirty="0" smtClean="0">
                <a:latin typeface="HGS明朝B" panose="02020800000000000000" pitchFamily="18" charset="-128"/>
                <a:ea typeface="HGS明朝B" panose="02020800000000000000" pitchFamily="18" charset="-128"/>
              </a:rPr>
              <a:t>（ロイター）</a:t>
            </a:r>
            <a:endParaRPr lang="en-US" altLang="ja-JP" sz="1200" dirty="0" smtClean="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rPr>
              <a:t>https://</a:t>
            </a:r>
            <a:r>
              <a:rPr lang="en-US" altLang="ja-JP" sz="1200" dirty="0" smtClean="0">
                <a:latin typeface="HGS明朝B" panose="02020800000000000000" pitchFamily="18" charset="-128"/>
                <a:ea typeface="HGS明朝B" panose="02020800000000000000" pitchFamily="18" charset="-128"/>
              </a:rPr>
              <a:t>jp.reuters.com/article/bitcoin-exchange-southkorea-idJPKBN1ED1AL</a:t>
            </a:r>
            <a:r>
              <a:rPr lang="ja-JP" altLang="en-US" sz="1200" dirty="0" smtClean="0">
                <a:latin typeface="HGS明朝B" panose="02020800000000000000" pitchFamily="18" charset="-128"/>
                <a:ea typeface="HGS明朝B" panose="02020800000000000000" pitchFamily="18" charset="-128"/>
              </a:rPr>
              <a:t>（ロイター）</a:t>
            </a:r>
            <a:endParaRPr lang="en-US" altLang="ja-JP" sz="1200" dirty="0" smtClean="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rPr>
              <a:t>http://</a:t>
            </a:r>
            <a:r>
              <a:rPr lang="en-US" altLang="ja-JP" sz="1200" dirty="0" smtClean="0">
                <a:latin typeface="HGS明朝B" panose="02020800000000000000" pitchFamily="18" charset="-128"/>
                <a:ea typeface="HGS明朝B" panose="02020800000000000000" pitchFamily="18" charset="-128"/>
              </a:rPr>
              <a:t>www.yomiuri.co.jp/fukayomi/ichiran/20160819-OYT8T50013.html</a:t>
            </a:r>
            <a:r>
              <a:rPr lang="ja-JP" altLang="en-US" sz="1200" dirty="0" smtClean="0">
                <a:latin typeface="HGS明朝B" panose="02020800000000000000" pitchFamily="18" charset="-128"/>
                <a:ea typeface="HGS明朝B" panose="02020800000000000000" pitchFamily="18" charset="-128"/>
              </a:rPr>
              <a:t>（読売新聞）</a:t>
            </a:r>
            <a:endParaRPr kumimoji="1" lang="ja-JP" altLang="en-US" sz="1200"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0001977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920578"/>
          </a:xfrm>
        </p:spPr>
        <p:txBody>
          <a:bodyPr/>
          <a:lstStyle/>
          <a:p>
            <a:pPr algn="l"/>
            <a:r>
              <a:rPr lang="en-US" altLang="ja-JP" dirty="0" smtClean="0">
                <a:solidFill>
                  <a:prstClr val="black"/>
                </a:solidFill>
                <a:latin typeface="HGS明朝B" panose="02020800000000000000" pitchFamily="18" charset="-128"/>
                <a:ea typeface="HGS明朝B" panose="02020800000000000000" pitchFamily="18" charset="-128"/>
              </a:rPr>
              <a:t>8.</a:t>
            </a:r>
            <a:r>
              <a:rPr lang="ja-JP" altLang="en-US" dirty="0" smtClean="0">
                <a:solidFill>
                  <a:prstClr val="black"/>
                </a:solidFill>
                <a:latin typeface="HGS明朝B" panose="02020800000000000000" pitchFamily="18" charset="-128"/>
                <a:ea typeface="HGS明朝B" panose="02020800000000000000" pitchFamily="18" charset="-128"/>
              </a:rPr>
              <a:t>　定性</a:t>
            </a:r>
            <a:r>
              <a:rPr lang="ja-JP" altLang="en-US" dirty="0">
                <a:solidFill>
                  <a:prstClr val="black"/>
                </a:solidFill>
                <a:latin typeface="HGS明朝B" panose="02020800000000000000" pitchFamily="18" charset="-128"/>
                <a:ea typeface="HGS明朝B" panose="02020800000000000000" pitchFamily="18" charset="-128"/>
              </a:rPr>
              <a:t>分析考察</a:t>
            </a:r>
            <a:endParaRPr kumimoji="1" lang="ja-JP" altLang="en-US" dirty="0"/>
          </a:p>
        </p:txBody>
      </p:sp>
      <p:sp>
        <p:nvSpPr>
          <p:cNvPr id="3" name="コンテンツ プレースホルダー 2"/>
          <p:cNvSpPr>
            <a:spLocks noGrp="1"/>
          </p:cNvSpPr>
          <p:nvPr>
            <p:ph idx="1"/>
          </p:nvPr>
        </p:nvSpPr>
        <p:spPr>
          <a:xfrm>
            <a:off x="1484310" y="1680519"/>
            <a:ext cx="10018713" cy="4110681"/>
          </a:xfrm>
        </p:spPr>
        <p:txBody>
          <a:bodyPr anchor="t"/>
          <a:lstStyle/>
          <a:p>
            <a:r>
              <a:rPr lang="ja-JP" altLang="en-US" dirty="0">
                <a:latin typeface="HGS明朝B" panose="02020800000000000000" pitchFamily="18" charset="-128"/>
                <a:ea typeface="HGS明朝B" panose="02020800000000000000" pitchFamily="18" charset="-128"/>
              </a:rPr>
              <a:t>海外</a:t>
            </a:r>
            <a:r>
              <a:rPr lang="ja-JP" altLang="en-US" dirty="0" smtClean="0">
                <a:latin typeface="HGS明朝B" panose="02020800000000000000" pitchFamily="18" charset="-128"/>
                <a:ea typeface="HGS明朝B" panose="02020800000000000000" pitchFamily="18" charset="-128"/>
              </a:rPr>
              <a:t>で仮想通貨市場は</a:t>
            </a:r>
            <a:r>
              <a:rPr lang="en-US" altLang="ja-JP" dirty="0" smtClean="0">
                <a:latin typeface="HGS明朝B" panose="02020800000000000000" pitchFamily="18" charset="-128"/>
                <a:ea typeface="HGS明朝B" panose="02020800000000000000" pitchFamily="18" charset="-128"/>
              </a:rPr>
              <a:t>Wild West</a:t>
            </a:r>
            <a:r>
              <a:rPr lang="ja-JP" altLang="en-US" dirty="0" smtClean="0">
                <a:latin typeface="HGS明朝B" panose="02020800000000000000" pitchFamily="18" charset="-128"/>
                <a:ea typeface="HGS明朝B" panose="02020800000000000000" pitchFamily="18" charset="-128"/>
              </a:rPr>
              <a:t>と言われている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つまり西部開拓時代と同じでやりたい放題</a:t>
            </a:r>
            <a:endParaRPr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波に乗れれば利益は大きいが従来の資産では考えられない程多くのリスクに晒されている</a:t>
            </a: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→手持ち資産の大きな割合を投資するのは非常に危険</a:t>
            </a:r>
            <a:endParaRPr lang="en-US" altLang="ja-JP" dirty="0" smtClean="0">
              <a:latin typeface="HGS明朝B" panose="02020800000000000000" pitchFamily="18" charset="-128"/>
              <a:ea typeface="HGS明朝B" panose="02020800000000000000" pitchFamily="18" charset="-128"/>
            </a:endParaRPr>
          </a:p>
          <a:p>
            <a:pPr marL="0" indent="0">
              <a:buNone/>
            </a:pPr>
            <a:endParaRPr kumimoji="1" lang="ja-JP" altLang="en-US" dirty="0"/>
          </a:p>
        </p:txBody>
      </p:sp>
    </p:spTree>
    <p:extLst>
      <p:ext uri="{BB962C8B-B14F-4D97-AF65-F5344CB8AC3E}">
        <p14:creationId xmlns:p14="http://schemas.microsoft.com/office/powerpoint/2010/main" val="6823269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673443"/>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9.</a:t>
            </a:r>
            <a:r>
              <a:rPr kumimoji="1" lang="ja-JP" altLang="en-US" dirty="0" smtClean="0">
                <a:latin typeface="HGS明朝B" panose="02020800000000000000" pitchFamily="18" charset="-128"/>
                <a:ea typeface="HGS明朝B" panose="02020800000000000000" pitchFamily="18" charset="-128"/>
              </a:rPr>
              <a:t>　まとめ</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359243"/>
            <a:ext cx="10018713" cy="4431957"/>
          </a:xfrm>
        </p:spPr>
        <p:txBody>
          <a:bodyPr anchor="t"/>
          <a:lstStyle/>
          <a:p>
            <a:r>
              <a:rPr lang="ja-JP" altLang="en-US" dirty="0" smtClean="0">
                <a:latin typeface="HGS明朝B" panose="02020800000000000000" pitchFamily="18" charset="-128"/>
                <a:ea typeface="HGS明朝B" panose="02020800000000000000" pitchFamily="18" charset="-128"/>
              </a:rPr>
              <a:t>定量、定性分析それぞれの結果を踏まえると</a:t>
            </a:r>
            <a:endParaRPr lang="en-US" altLang="ja-JP" dirty="0" smtClean="0">
              <a:latin typeface="HGS明朝B" panose="02020800000000000000" pitchFamily="18" charset="-128"/>
              <a:ea typeface="HGS明朝B" panose="02020800000000000000" pitchFamily="18" charset="-128"/>
            </a:endParaRPr>
          </a:p>
          <a:p>
            <a:pPr marL="0" indent="0">
              <a:buNone/>
            </a:pPr>
            <a:r>
              <a:rPr kumimoji="1" lang="ja-JP" altLang="en-US" dirty="0" smtClean="0">
                <a:latin typeface="HGS明朝B" panose="02020800000000000000" pitchFamily="18" charset="-128"/>
                <a:ea typeface="HGS明朝B" panose="02020800000000000000" pitchFamily="18" charset="-128"/>
              </a:rPr>
              <a:t>→</a:t>
            </a:r>
            <a:r>
              <a:rPr kumimoji="1" lang="en-US" altLang="ja-JP" dirty="0" smtClean="0">
                <a:latin typeface="HGS明朝B" panose="02020800000000000000" pitchFamily="18" charset="-128"/>
                <a:ea typeface="HGS明朝B" panose="02020800000000000000" pitchFamily="18" charset="-128"/>
              </a:rPr>
              <a:t>Bitcoin</a:t>
            </a:r>
            <a:r>
              <a:rPr lang="ja-JP" altLang="en-US" dirty="0" err="1" smtClean="0">
                <a:latin typeface="HGS明朝B" panose="02020800000000000000" pitchFamily="18" charset="-128"/>
                <a:ea typeface="HGS明朝B" panose="02020800000000000000" pitchFamily="18" charset="-128"/>
              </a:rPr>
              <a:t>に投</a:t>
            </a:r>
            <a:r>
              <a:rPr lang="ja-JP" altLang="en-US" dirty="0" smtClean="0">
                <a:latin typeface="HGS明朝B" panose="02020800000000000000" pitchFamily="18" charset="-128"/>
                <a:ea typeface="HGS明朝B" panose="02020800000000000000" pitchFamily="18" charset="-128"/>
              </a:rPr>
              <a:t>資すべき。ただし、比較的少額で投資すべき</a:t>
            </a:r>
            <a:endParaRPr lang="en-US" altLang="ja-JP" dirty="0" smtClean="0">
              <a:latin typeface="HGS明朝B" panose="02020800000000000000" pitchFamily="18" charset="-128"/>
              <a:ea typeface="HGS明朝B" panose="02020800000000000000" pitchFamily="18" charset="-128"/>
            </a:endParaRPr>
          </a:p>
          <a:p>
            <a:pPr marL="0" indent="0">
              <a:buNone/>
            </a:pPr>
            <a:endParaRPr lang="en-US" altLang="ja-JP" dirty="0" smtClean="0">
              <a:latin typeface="HGS明朝B" panose="02020800000000000000" pitchFamily="18" charset="-128"/>
              <a:ea typeface="HGS明朝B" panose="02020800000000000000" pitchFamily="18" charset="-128"/>
            </a:endParaRPr>
          </a:p>
          <a:p>
            <a:pPr marL="0" indent="0">
              <a:buNone/>
            </a:pPr>
            <a:r>
              <a:rPr lang="ja-JP" altLang="en-US" dirty="0" smtClean="0">
                <a:latin typeface="HGS明朝B" panose="02020800000000000000" pitchFamily="18" charset="-128"/>
                <a:ea typeface="HGS明朝B" panose="02020800000000000000" pitchFamily="18" charset="-128"/>
              </a:rPr>
              <a:t>リスク</a:t>
            </a:r>
            <a:r>
              <a:rPr lang="ja-JP" altLang="en-US" dirty="0">
                <a:latin typeface="HGS明朝B" panose="02020800000000000000" pitchFamily="18" charset="-128"/>
                <a:ea typeface="HGS明朝B" panose="02020800000000000000" pitchFamily="18" charset="-128"/>
              </a:rPr>
              <a:t>管理</a:t>
            </a:r>
            <a:r>
              <a:rPr lang="ja-JP" altLang="en-US" dirty="0" smtClean="0">
                <a:latin typeface="HGS明朝B" panose="02020800000000000000" pitchFamily="18" charset="-128"/>
                <a:ea typeface="HGS明朝B" panose="02020800000000000000" pitchFamily="18" charset="-128"/>
              </a:rPr>
              <a:t>は従来の資産クラスよりも厳しく行う必要あり</a:t>
            </a:r>
            <a:endParaRPr lang="en-US" altLang="ja-JP" dirty="0" smtClean="0">
              <a:latin typeface="HGS明朝B" panose="02020800000000000000" pitchFamily="18" charset="-128"/>
              <a:ea typeface="HGS明朝B" panose="02020800000000000000" pitchFamily="18" charset="-128"/>
            </a:endParaRPr>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2980539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797011"/>
          </a:xfrm>
        </p:spPr>
        <p:txBody>
          <a:bodyPr>
            <a:normAutofit/>
          </a:bodyPr>
          <a:lstStyle/>
          <a:p>
            <a:pPr algn="l"/>
            <a:r>
              <a:rPr kumimoji="1" lang="ja-JP" altLang="en-US" sz="3600" dirty="0" smtClean="0"/>
              <a:t>引用</a:t>
            </a:r>
            <a:endParaRPr kumimoji="1" lang="ja-JP" altLang="en-US" sz="3600" dirty="0"/>
          </a:p>
        </p:txBody>
      </p:sp>
      <p:sp>
        <p:nvSpPr>
          <p:cNvPr id="3" name="コンテンツ プレースホルダー 2"/>
          <p:cNvSpPr>
            <a:spLocks noGrp="1"/>
          </p:cNvSpPr>
          <p:nvPr>
            <p:ph idx="1"/>
          </p:nvPr>
        </p:nvSpPr>
        <p:spPr>
          <a:xfrm>
            <a:off x="1484310" y="1482811"/>
            <a:ext cx="10018713" cy="4308389"/>
          </a:xfrm>
        </p:spPr>
        <p:txBody>
          <a:bodyPr anchor="t"/>
          <a:lstStyle/>
          <a:p>
            <a:r>
              <a:rPr lang="en-US" altLang="ja-JP" dirty="0">
                <a:latin typeface="Times New Roman" panose="02020603050405020304" pitchFamily="18" charset="0"/>
                <a:ea typeface="HGS明朝B" panose="02020800000000000000" pitchFamily="18" charset="-128"/>
                <a:cs typeface="Times New Roman" panose="02020603050405020304" pitchFamily="18" charset="0"/>
              </a:rPr>
              <a:t>https://</a:t>
            </a:r>
            <a:r>
              <a:rPr lang="en-US" altLang="ja-JP" dirty="0" smtClean="0">
                <a:latin typeface="Times New Roman" panose="02020603050405020304" pitchFamily="18" charset="0"/>
                <a:ea typeface="HGS明朝B" panose="02020800000000000000" pitchFamily="18" charset="-128"/>
                <a:cs typeface="Times New Roman" panose="02020603050405020304" pitchFamily="18" charset="0"/>
              </a:rPr>
              <a:t>jpbitcoin.com/abouts</a:t>
            </a:r>
          </a:p>
          <a:p>
            <a:r>
              <a:rPr lang="en-US" altLang="ja-JP" dirty="0">
                <a:latin typeface="Times New Roman" panose="02020603050405020304" pitchFamily="18" charset="0"/>
                <a:cs typeface="Times New Roman" panose="02020603050405020304" pitchFamily="18" charset="0"/>
              </a:rPr>
              <a:t>https://</a:t>
            </a:r>
            <a:r>
              <a:rPr lang="en-US" altLang="ja-JP" dirty="0" smtClean="0">
                <a:latin typeface="Times New Roman" panose="02020603050405020304" pitchFamily="18" charset="0"/>
                <a:cs typeface="Times New Roman" panose="02020603050405020304" pitchFamily="18" charset="0"/>
              </a:rPr>
              <a:t>ferret-plus.com/7706</a:t>
            </a:r>
            <a:endParaRPr lang="en-US" altLang="ja-JP" dirty="0" smtClean="0">
              <a:latin typeface="Times New Roman" panose="02020603050405020304" pitchFamily="18" charset="0"/>
              <a:ea typeface="HGS明朝B" panose="02020800000000000000" pitchFamily="18" charset="-128"/>
              <a:cs typeface="Times New Roman" panose="02020603050405020304" pitchFamily="18" charset="0"/>
            </a:endParaRPr>
          </a:p>
          <a:p>
            <a:r>
              <a:rPr lang="en-US" altLang="ja-JP" dirty="0">
                <a:latin typeface="Times New Roman" panose="02020603050405020304" pitchFamily="18" charset="0"/>
                <a:ea typeface="游明朝" panose="02020400000000000000" pitchFamily="18" charset="-128"/>
                <a:cs typeface="Times New Roman" panose="02020603050405020304" pitchFamily="18" charset="0"/>
              </a:rPr>
              <a:t>https://btcnews.jp/gotoh-blockchain-report-16q3</a:t>
            </a:r>
            <a:r>
              <a:rPr lang="en-US" altLang="ja-JP" dirty="0" smtClean="0">
                <a:latin typeface="Times New Roman" panose="02020603050405020304" pitchFamily="18" charset="0"/>
                <a:ea typeface="游明朝" panose="02020400000000000000" pitchFamily="18" charset="-128"/>
                <a:cs typeface="Times New Roman" panose="02020603050405020304" pitchFamily="18" charset="0"/>
              </a:rPr>
              <a:t>/</a:t>
            </a:r>
          </a:p>
          <a:p>
            <a:r>
              <a:rPr lang="en-US" altLang="ja-JP" dirty="0">
                <a:latin typeface="Times New Roman" panose="02020603050405020304" pitchFamily="18" charset="0"/>
                <a:cs typeface="Times New Roman" panose="02020603050405020304" pitchFamily="18" charset="0"/>
              </a:rPr>
              <a:t>https://</a:t>
            </a:r>
            <a:r>
              <a:rPr lang="en-US" altLang="ja-JP" dirty="0" smtClean="0">
                <a:latin typeface="Times New Roman" panose="02020603050405020304" pitchFamily="18" charset="0"/>
                <a:cs typeface="Times New Roman" panose="02020603050405020304" pitchFamily="18" charset="0"/>
              </a:rPr>
              <a:t>support.minitab.com/ja-jp/minitab/18/help-and-how-to/statistics/basic-statistics/supporting-topics/data-concepts/how-skewness-and-kurtosis-affect-your-distribution</a:t>
            </a:r>
          </a:p>
          <a:p>
            <a:r>
              <a:rPr lang="en-US" altLang="ja-JP" dirty="0">
                <a:latin typeface="Times New Roman" panose="02020603050405020304" pitchFamily="18" charset="0"/>
                <a:cs typeface="Times New Roman" panose="02020603050405020304" pitchFamily="18" charset="0"/>
              </a:rPr>
              <a:t>https://support.minitab.com/ja-jp/minitab/18/help-and-how-to/statistics/basic-statistics/supporting-topics/data-concepts/how-skewness-and-kurtosis-affect-your-distribution/</a:t>
            </a:r>
          </a:p>
          <a:p>
            <a:endParaRPr lang="en-US" altLang="ja-JP" dirty="0" smtClean="0"/>
          </a:p>
          <a:p>
            <a:endParaRPr lang="en-US" altLang="ja-JP" dirty="0" smtClean="0">
              <a:latin typeface="游明朝" panose="02020400000000000000" pitchFamily="18" charset="-128"/>
              <a:ea typeface="游明朝" panose="02020400000000000000" pitchFamily="18" charset="-128"/>
            </a:endParaRPr>
          </a:p>
          <a:p>
            <a:endParaRPr kumimoji="1" lang="ja-JP" altLang="en-US" dirty="0"/>
          </a:p>
        </p:txBody>
      </p:sp>
    </p:spTree>
    <p:extLst>
      <p:ext uri="{BB962C8B-B14F-4D97-AF65-F5344CB8AC3E}">
        <p14:creationId xmlns:p14="http://schemas.microsoft.com/office/powerpoint/2010/main" val="6717630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590464"/>
          </a:xfrm>
        </p:spPr>
        <p:txBody>
          <a:bodyPr>
            <a:normAutofit fontScale="90000"/>
          </a:bodyPr>
          <a:lstStyle/>
          <a:p>
            <a:pPr algn="l"/>
            <a:r>
              <a:rPr lang="ja-JP" altLang="en-US" dirty="0" smtClean="0"/>
              <a:t>　　</a:t>
            </a:r>
            <a:r>
              <a:rPr lang="ja-JP" altLang="en-US" dirty="0" smtClean="0">
                <a:latin typeface="HGS明朝B" panose="02020800000000000000" pitchFamily="18" charset="-128"/>
                <a:ea typeface="HGS明朝B" panose="02020800000000000000" pitchFamily="18" charset="-128"/>
              </a:rPr>
              <a:t>データ</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390135" y="1153297"/>
            <a:ext cx="10515600" cy="5023666"/>
          </a:xfrm>
        </p:spPr>
        <p:txBody>
          <a:bodyPr/>
          <a:lstStyle/>
          <a:p>
            <a:r>
              <a:rPr kumimoji="1" lang="ja-JP" altLang="en-US" dirty="0" smtClean="0">
                <a:latin typeface="HGS明朝B" panose="02020800000000000000" pitchFamily="18" charset="-128"/>
                <a:ea typeface="HGS明朝B" panose="02020800000000000000" pitchFamily="18" charset="-128"/>
              </a:rPr>
              <a:t>過去データについてはすべて入手可能</a:t>
            </a:r>
            <a:endParaRPr kumimoji="1" lang="en-US" altLang="ja-JP" dirty="0" smtClean="0">
              <a:latin typeface="HGS明朝B" panose="02020800000000000000" pitchFamily="18" charset="-128"/>
              <a:ea typeface="HGS明朝B" panose="02020800000000000000" pitchFamily="18" charset="-128"/>
            </a:endParaRPr>
          </a:p>
          <a:p>
            <a:pPr marL="0" indent="0">
              <a:buNone/>
            </a:pPr>
            <a:r>
              <a:rPr lang="en-US" altLang="ja-JP" dirty="0">
                <a:latin typeface="Times New Roman" panose="02020603050405020304" pitchFamily="18" charset="0"/>
                <a:cs typeface="Times New Roman" panose="02020603050405020304" pitchFamily="18" charset="0"/>
              </a:rPr>
              <a:t>https://www.coindesk.com/price/</a:t>
            </a:r>
            <a:r>
              <a:rPr lang="ja-JP" altLang="en-US" dirty="0">
                <a:latin typeface="Times New Roman" panose="02020603050405020304" pitchFamily="18" charset="0"/>
                <a:cs typeface="Times New Roman" panose="02020603050405020304" pitchFamily="18" charset="0"/>
              </a:rPr>
              <a:t>（</a:t>
            </a:r>
            <a:r>
              <a:rPr lang="en-US" altLang="ja-JP" dirty="0" err="1">
                <a:latin typeface="Times New Roman" panose="02020603050405020304" pitchFamily="18" charset="0"/>
                <a:cs typeface="Times New Roman" panose="02020603050405020304" pitchFamily="18" charset="0"/>
              </a:rPr>
              <a:t>Coindesk</a:t>
            </a:r>
            <a:r>
              <a:rPr lang="ja-JP" altLang="en-US" dirty="0" smtClean="0">
                <a:latin typeface="Times New Roman" panose="02020603050405020304" pitchFamily="18" charset="0"/>
                <a:cs typeface="Times New Roman" panose="02020603050405020304" pitchFamily="18" charset="0"/>
              </a:rPr>
              <a:t>）</a:t>
            </a:r>
            <a:endParaRPr lang="en-US" altLang="ja-JP" dirty="0" smtClean="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https://jp.investing.com/currencies/usd-jpy-historical-data(Investing.com</a:t>
            </a:r>
            <a:r>
              <a:rPr lang="en-US" altLang="ja-JP" dirty="0" smtClean="0">
                <a:latin typeface="Times New Roman" panose="02020603050405020304" pitchFamily="18" charset="0"/>
                <a:cs typeface="Times New Roman" panose="02020603050405020304" pitchFamily="18" charset="0"/>
              </a:rPr>
              <a:t>)</a:t>
            </a:r>
            <a:endParaRPr lang="en-US" altLang="ja-JP" dirty="0" smtClean="0">
              <a:latin typeface="Times New Roman" panose="02020603050405020304" pitchFamily="18" charset="0"/>
              <a:cs typeface="Times New Roman" panose="02020603050405020304" pitchFamily="18" charset="0"/>
            </a:endParaRPr>
          </a:p>
          <a:p>
            <a:pPr marL="0" indent="0">
              <a:buNone/>
            </a:pPr>
            <a:r>
              <a:rPr lang="en-US" altLang="ja-JP" dirty="0" smtClean="0">
                <a:latin typeface="Times New Roman" panose="02020603050405020304" pitchFamily="18" charset="0"/>
                <a:cs typeface="Times New Roman" panose="02020603050405020304" pitchFamily="18" charset="0"/>
              </a:rPr>
              <a:t>https</a:t>
            </a:r>
            <a:r>
              <a:rPr lang="en-US" altLang="ja-JP" dirty="0">
                <a:latin typeface="Times New Roman" panose="02020603050405020304" pitchFamily="18" charset="0"/>
                <a:cs typeface="Times New Roman" panose="02020603050405020304" pitchFamily="18" charset="0"/>
              </a:rPr>
              <a:t>://finance.yahoo.com/(Yahoo Finance</a:t>
            </a:r>
            <a:r>
              <a:rPr lang="en-US" altLang="ja-JP" dirty="0" smtClean="0">
                <a:latin typeface="Times New Roman" panose="02020603050405020304" pitchFamily="18" charset="0"/>
                <a:cs typeface="Times New Roman" panose="02020603050405020304" pitchFamily="18" charset="0"/>
              </a:rPr>
              <a:t>)</a:t>
            </a:r>
          </a:p>
          <a:p>
            <a:pPr marL="0" indent="0">
              <a:buNone/>
            </a:pPr>
            <a:r>
              <a:rPr lang="fr-FR" altLang="ja-JP" dirty="0">
                <a:latin typeface="Times New Roman" panose="02020603050405020304" pitchFamily="18" charset="0"/>
                <a:cs typeface="Times New Roman" panose="02020603050405020304" pitchFamily="18" charset="0"/>
              </a:rPr>
              <a:t>http://www.jpx.co.jp/markets/statistics-equities/investor-type/00-01.html</a:t>
            </a:r>
            <a:r>
              <a:rPr lang="ja-JP" altLang="fr-FR" dirty="0">
                <a:latin typeface="Times New Roman" panose="02020603050405020304" pitchFamily="18" charset="0"/>
                <a:cs typeface="Times New Roman" panose="02020603050405020304" pitchFamily="18" charset="0"/>
              </a:rPr>
              <a:t>　</a:t>
            </a:r>
            <a:r>
              <a:rPr lang="fr-FR" altLang="ja-JP" dirty="0">
                <a:latin typeface="Times New Roman" panose="02020603050405020304" pitchFamily="18" charset="0"/>
                <a:cs typeface="Times New Roman" panose="02020603050405020304" pitchFamily="18" charset="0"/>
              </a:rPr>
              <a:t>(JPX)</a:t>
            </a:r>
          </a:p>
          <a:p>
            <a:pPr marL="0" indent="0">
              <a:buNone/>
            </a:pPr>
            <a:r>
              <a:rPr lang="fr-FR" altLang="ja-JP" dirty="0">
                <a:latin typeface="Times New Roman" panose="02020603050405020304" pitchFamily="18" charset="0"/>
                <a:cs typeface="Times New Roman" panose="02020603050405020304" pitchFamily="18" charset="0"/>
              </a:rPr>
              <a:t>http://www.jpx.co.jp/markets/statistics-equities/investor-type/03.html</a:t>
            </a:r>
            <a:r>
              <a:rPr lang="ja-JP" altLang="fr-FR" dirty="0">
                <a:latin typeface="Times New Roman" panose="02020603050405020304" pitchFamily="18" charset="0"/>
                <a:cs typeface="Times New Roman" panose="02020603050405020304" pitchFamily="18" charset="0"/>
              </a:rPr>
              <a:t>　（</a:t>
            </a:r>
            <a:r>
              <a:rPr lang="fr-FR" altLang="ja-JP" dirty="0">
                <a:latin typeface="Times New Roman" panose="02020603050405020304" pitchFamily="18" charset="0"/>
                <a:cs typeface="Times New Roman" panose="02020603050405020304" pitchFamily="18" charset="0"/>
              </a:rPr>
              <a:t>JPX</a:t>
            </a:r>
            <a:r>
              <a:rPr lang="ja-JP" altLang="fr-FR" dirty="0">
                <a:latin typeface="Times New Roman" panose="02020603050405020304" pitchFamily="18" charset="0"/>
                <a:cs typeface="Times New Roman" panose="02020603050405020304" pitchFamily="18" charset="0"/>
              </a:rPr>
              <a:t>）</a:t>
            </a:r>
          </a:p>
          <a:p>
            <a:pPr marL="0" indent="0">
              <a:buNone/>
            </a:pPr>
            <a:r>
              <a:rPr lang="fr-FR" altLang="ja-JP" dirty="0">
                <a:latin typeface="Times New Roman" panose="02020603050405020304" pitchFamily="18" charset="0"/>
                <a:cs typeface="Times New Roman" panose="02020603050405020304" pitchFamily="18" charset="0"/>
              </a:rPr>
              <a:t>https://www.cmegroup.com/trading/energy/crude-oil/light-sweet-crude_quotes_volume_voi.html</a:t>
            </a:r>
            <a:r>
              <a:rPr lang="ja-JP" altLang="fr-FR" dirty="0">
                <a:latin typeface="Times New Roman" panose="02020603050405020304" pitchFamily="18" charset="0"/>
                <a:cs typeface="Times New Roman" panose="02020603050405020304" pitchFamily="18" charset="0"/>
              </a:rPr>
              <a:t>　（</a:t>
            </a:r>
            <a:r>
              <a:rPr lang="fr-FR" altLang="ja-JP" dirty="0">
                <a:latin typeface="Times New Roman" panose="02020603050405020304" pitchFamily="18" charset="0"/>
                <a:cs typeface="Times New Roman" panose="02020603050405020304" pitchFamily="18" charset="0"/>
              </a:rPr>
              <a:t>CME Group</a:t>
            </a:r>
            <a:r>
              <a:rPr lang="ja-JP" altLang="fr-FR" dirty="0">
                <a:latin typeface="Times New Roman" panose="02020603050405020304" pitchFamily="18" charset="0"/>
                <a:cs typeface="Times New Roman" panose="02020603050405020304" pitchFamily="18" charset="0"/>
              </a:rPr>
              <a:t>）</a:t>
            </a:r>
          </a:p>
          <a:p>
            <a:pPr marL="0" indent="0">
              <a:buNone/>
            </a:pPr>
            <a:endParaRPr lang="en-US" altLang="ja-JP" dirty="0" smtClean="0"/>
          </a:p>
          <a:p>
            <a:pPr marL="0" indent="0">
              <a:buNone/>
            </a:pPr>
            <a:endParaRPr lang="en-US" altLang="ja-JP" dirty="0"/>
          </a:p>
          <a:p>
            <a:pPr marL="0" indent="0">
              <a:buNone/>
            </a:pPr>
            <a:endParaRPr lang="en-US" altLang="ja-JP" dirty="0"/>
          </a:p>
        </p:txBody>
      </p:sp>
    </p:spTree>
    <p:extLst>
      <p:ext uri="{BB962C8B-B14F-4D97-AF65-F5344CB8AC3E}">
        <p14:creationId xmlns:p14="http://schemas.microsoft.com/office/powerpoint/2010/main" val="551467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18408" y="249195"/>
            <a:ext cx="10018713" cy="681680"/>
          </a:xfrm>
        </p:spPr>
        <p:txBody>
          <a:bodyPr>
            <a:normAutofit fontScale="90000"/>
          </a:bodyPr>
          <a:lstStyle/>
          <a:p>
            <a:pPr algn="l"/>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a:xfrm>
            <a:off x="1484310" y="1128583"/>
            <a:ext cx="10018713" cy="5445211"/>
          </a:xfrm>
        </p:spPr>
        <p:txBody>
          <a:bodyPr>
            <a:normAutofit lnSpcReduction="10000"/>
          </a:bodyPr>
          <a:lstStyle/>
          <a:p>
            <a:pPr>
              <a:buFont typeface="Arial" panose="020B0604020202020204" pitchFamily="34" charset="0"/>
              <a:buChar char="•"/>
            </a:pPr>
            <a:r>
              <a:rPr lang="ja-JP" altLang="en-US" sz="1700" dirty="0" smtClean="0">
                <a:latin typeface="游明朝" panose="02020400000000000000" pitchFamily="18" charset="-128"/>
                <a:ea typeface="游明朝" panose="02020400000000000000" pitchFamily="18" charset="-128"/>
              </a:rPr>
              <a:t>大塚　雄介（</a:t>
            </a:r>
            <a:r>
              <a:rPr lang="en-US" altLang="ja-JP" sz="1700" dirty="0" smtClean="0">
                <a:latin typeface="游明朝" panose="02020400000000000000" pitchFamily="18" charset="-128"/>
                <a:ea typeface="游明朝" panose="02020400000000000000" pitchFamily="18" charset="-128"/>
              </a:rPr>
              <a:t>2017</a:t>
            </a:r>
            <a:r>
              <a:rPr lang="ja-JP" altLang="en-US" sz="1700" dirty="0" smtClean="0">
                <a:latin typeface="游明朝" panose="02020400000000000000" pitchFamily="18" charset="-128"/>
                <a:ea typeface="游明朝" panose="02020400000000000000" pitchFamily="18" charset="-128"/>
              </a:rPr>
              <a:t>）「いまさら聞けないビットコインとブロックチェーン」</a:t>
            </a:r>
            <a:endParaRPr lang="en-US" altLang="ja-JP" sz="1700" dirty="0" smtClean="0">
              <a:latin typeface="游明朝" panose="02020400000000000000" pitchFamily="18" charset="-128"/>
              <a:ea typeface="游明朝" panose="02020400000000000000" pitchFamily="18" charset="-128"/>
            </a:endParaRPr>
          </a:p>
          <a:p>
            <a:pPr marL="0" indent="0">
              <a:buNone/>
            </a:pPr>
            <a:r>
              <a:rPr lang="ja-JP" altLang="en-US" sz="1700" dirty="0" smtClean="0">
                <a:latin typeface="游明朝" panose="02020400000000000000" pitchFamily="18" charset="-128"/>
                <a:ea typeface="游明朝" panose="02020400000000000000" pitchFamily="18" charset="-128"/>
              </a:rPr>
              <a:t>ディスカバー・トゥエンティワン</a:t>
            </a:r>
            <a:endParaRPr lang="en-US" altLang="ja-JP" sz="1700" dirty="0" smtClean="0">
              <a:latin typeface="游明朝" panose="02020400000000000000" pitchFamily="18" charset="-128"/>
              <a:ea typeface="游明朝" panose="02020400000000000000" pitchFamily="18" charset="-128"/>
            </a:endParaRPr>
          </a:p>
          <a:p>
            <a:pPr>
              <a:buFont typeface="Arial" panose="020B0604020202020204" pitchFamily="34" charset="0"/>
              <a:buChar char="•"/>
            </a:pPr>
            <a:endParaRPr lang="en-US" altLang="ja-JP" sz="1700" dirty="0" smtClean="0">
              <a:latin typeface="游明朝" panose="02020400000000000000" pitchFamily="18" charset="-128"/>
              <a:ea typeface="游明朝" panose="02020400000000000000" pitchFamily="18" charset="-128"/>
            </a:endParaRPr>
          </a:p>
          <a:p>
            <a:pPr>
              <a:buFont typeface="Arial" panose="020B0604020202020204" pitchFamily="34" charset="0"/>
              <a:buChar char="•"/>
            </a:pPr>
            <a:r>
              <a:rPr lang="en-US" altLang="ja-JP" sz="1700" dirty="0" err="1" smtClean="0">
                <a:latin typeface="游明朝" panose="02020400000000000000" pitchFamily="18" charset="-128"/>
                <a:ea typeface="游明朝" panose="02020400000000000000" pitchFamily="18" charset="-128"/>
              </a:rPr>
              <a:t>Mituru</a:t>
            </a:r>
            <a:r>
              <a:rPr lang="en-US" altLang="ja-JP" sz="1700" dirty="0" smtClean="0">
                <a:latin typeface="游明朝" panose="02020400000000000000" pitchFamily="18" charset="-128"/>
                <a:ea typeface="游明朝" panose="02020400000000000000" pitchFamily="18" charset="-128"/>
              </a:rPr>
              <a:t> </a:t>
            </a:r>
            <a:r>
              <a:rPr lang="en-US" altLang="ja-JP" sz="1700" dirty="0" err="1" smtClean="0">
                <a:latin typeface="游明朝" panose="02020400000000000000" pitchFamily="18" charset="-128"/>
                <a:ea typeface="游明朝" panose="02020400000000000000" pitchFamily="18" charset="-128"/>
              </a:rPr>
              <a:t>Iwamura</a:t>
            </a:r>
            <a:r>
              <a:rPr lang="en-US" altLang="ja-JP" sz="1700" dirty="0" smtClean="0">
                <a:latin typeface="游明朝" panose="02020400000000000000" pitchFamily="18" charset="-128"/>
                <a:ea typeface="游明朝" panose="02020400000000000000" pitchFamily="18" charset="-128"/>
              </a:rPr>
              <a:t> ,Yukinobu </a:t>
            </a:r>
            <a:r>
              <a:rPr lang="en-US" altLang="ja-JP" sz="1700" dirty="0" err="1" smtClean="0">
                <a:latin typeface="游明朝" panose="02020400000000000000" pitchFamily="18" charset="-128"/>
                <a:ea typeface="游明朝" panose="02020400000000000000" pitchFamily="18" charset="-128"/>
              </a:rPr>
              <a:t>Kitamura,Tsutomu</a:t>
            </a:r>
            <a:r>
              <a:rPr lang="en-US" altLang="ja-JP" sz="1700" dirty="0" smtClean="0">
                <a:latin typeface="游明朝" panose="02020400000000000000" pitchFamily="18" charset="-128"/>
                <a:ea typeface="游明朝" panose="02020400000000000000" pitchFamily="18" charset="-128"/>
              </a:rPr>
              <a:t> Matsumoto and Kenji Saito (2014)</a:t>
            </a:r>
          </a:p>
          <a:p>
            <a:pPr marL="0" indent="0">
              <a:buNone/>
            </a:pPr>
            <a:r>
              <a:rPr lang="ja-JP" altLang="en-US" sz="1700" dirty="0" smtClean="0">
                <a:latin typeface="游明朝" panose="02020400000000000000" pitchFamily="18" charset="-128"/>
                <a:ea typeface="游明朝" panose="02020400000000000000" pitchFamily="18" charset="-128"/>
              </a:rPr>
              <a:t>「</a:t>
            </a:r>
            <a:r>
              <a:rPr lang="en-US" altLang="ja-JP" sz="1700" dirty="0" smtClean="0">
                <a:latin typeface="游明朝" panose="02020400000000000000" pitchFamily="18" charset="-128"/>
                <a:ea typeface="游明朝" panose="02020400000000000000" pitchFamily="18" charset="-128"/>
              </a:rPr>
              <a:t>Can We Stabilize the Price of Cryptocurrency?: Understanding the Design of Bitcoin and Its Potential to Compete with Central Bank Money</a:t>
            </a:r>
            <a:r>
              <a:rPr lang="ja-JP" altLang="en-US" sz="1700" dirty="0" smtClean="0">
                <a:latin typeface="游明朝" panose="02020400000000000000" pitchFamily="18" charset="-128"/>
                <a:ea typeface="游明朝" panose="02020400000000000000" pitchFamily="18" charset="-128"/>
              </a:rPr>
              <a:t>」</a:t>
            </a:r>
            <a:endParaRPr lang="en-US" altLang="ja-JP" sz="1700" dirty="0" smtClean="0">
              <a:latin typeface="游明朝" panose="02020400000000000000" pitchFamily="18" charset="-128"/>
              <a:ea typeface="游明朝" panose="02020400000000000000" pitchFamily="18" charset="-128"/>
            </a:endParaRPr>
          </a:p>
          <a:p>
            <a:pPr>
              <a:buFont typeface="Arial" panose="020B0604020202020204" pitchFamily="34" charset="0"/>
              <a:buChar char="•"/>
            </a:pPr>
            <a:endParaRPr lang="en-US" altLang="ja-JP" sz="1700" dirty="0" smtClean="0">
              <a:latin typeface="游明朝" panose="02020400000000000000" pitchFamily="18" charset="-128"/>
              <a:ea typeface="游明朝" panose="02020400000000000000" pitchFamily="18" charset="-128"/>
            </a:endParaRPr>
          </a:p>
          <a:p>
            <a:pPr>
              <a:buFont typeface="Arial" panose="020B0604020202020204" pitchFamily="34" charset="0"/>
              <a:buChar char="•"/>
            </a:pPr>
            <a:r>
              <a:rPr lang="ja-JP" altLang="en-US" sz="1700" dirty="0" smtClean="0">
                <a:latin typeface="游明朝" panose="02020400000000000000" pitchFamily="18" charset="-128"/>
                <a:ea typeface="游明朝" panose="02020400000000000000" pitchFamily="18" charset="-128"/>
              </a:rPr>
              <a:t>前川　純一（</a:t>
            </a:r>
            <a:r>
              <a:rPr lang="en-US" altLang="ja-JP" sz="1700" dirty="0" smtClean="0">
                <a:latin typeface="游明朝" panose="02020400000000000000" pitchFamily="18" charset="-128"/>
                <a:ea typeface="游明朝" panose="02020400000000000000" pitchFamily="18" charset="-128"/>
              </a:rPr>
              <a:t>2017</a:t>
            </a:r>
            <a:r>
              <a:rPr lang="ja-JP" altLang="en-US" sz="1700" dirty="0" smtClean="0">
                <a:latin typeface="游明朝" panose="02020400000000000000" pitchFamily="18" charset="-128"/>
                <a:ea typeface="游明朝" panose="02020400000000000000" pitchFamily="18" charset="-128"/>
              </a:rPr>
              <a:t>）　</a:t>
            </a:r>
            <a:r>
              <a:rPr lang="en-US" altLang="ja-JP" sz="1700" dirty="0" smtClean="0">
                <a:latin typeface="游明朝" panose="02020400000000000000" pitchFamily="18" charset="-128"/>
                <a:ea typeface="游明朝" panose="02020400000000000000" pitchFamily="18" charset="-128"/>
              </a:rPr>
              <a:t>『</a:t>
            </a:r>
            <a:r>
              <a:rPr lang="en-US" altLang="ja-JP" sz="1700" dirty="0" err="1" smtClean="0">
                <a:latin typeface="游明朝" panose="02020400000000000000" pitchFamily="18" charset="-128"/>
                <a:ea typeface="游明朝" panose="02020400000000000000" pitchFamily="18" charset="-128"/>
              </a:rPr>
              <a:t>InfoCom</a:t>
            </a:r>
            <a:r>
              <a:rPr lang="en-US" altLang="ja-JP" sz="1700" dirty="0" smtClean="0">
                <a:latin typeface="游明朝" panose="02020400000000000000" pitchFamily="18" charset="-128"/>
                <a:ea typeface="游明朝" panose="02020400000000000000" pitchFamily="18" charset="-128"/>
              </a:rPr>
              <a:t> T&amp;S World Trend Report』 pp16-19</a:t>
            </a:r>
          </a:p>
          <a:p>
            <a:pPr marL="0" indent="0">
              <a:buNone/>
            </a:pPr>
            <a:r>
              <a:rPr lang="ja-JP" altLang="en-US" sz="1700" dirty="0" smtClean="0">
                <a:latin typeface="游明朝" panose="02020400000000000000" pitchFamily="18" charset="-128"/>
                <a:ea typeface="游明朝" panose="02020400000000000000" pitchFamily="18" charset="-128"/>
              </a:rPr>
              <a:t>株式会社情報通信総合研究所</a:t>
            </a:r>
            <a:endParaRPr lang="en-US" altLang="ja-JP" sz="1700" dirty="0" smtClean="0">
              <a:latin typeface="游明朝" panose="02020400000000000000" pitchFamily="18" charset="-128"/>
              <a:ea typeface="游明朝" panose="02020400000000000000" pitchFamily="18" charset="-128"/>
            </a:endParaRPr>
          </a:p>
          <a:p>
            <a:pPr marL="0" indent="0">
              <a:buNone/>
            </a:pPr>
            <a:endParaRPr lang="en-US" altLang="ja-JP" sz="1700" dirty="0" smtClean="0">
              <a:latin typeface="游明朝" panose="02020400000000000000" pitchFamily="18" charset="-128"/>
              <a:ea typeface="游明朝" panose="02020400000000000000" pitchFamily="18" charset="-128"/>
            </a:endParaRPr>
          </a:p>
          <a:p>
            <a:pPr>
              <a:buFont typeface="Arial" panose="020B0604020202020204" pitchFamily="34" charset="0"/>
              <a:buChar char="•"/>
            </a:pPr>
            <a:r>
              <a:rPr lang="ja-JP" altLang="en-US" sz="1700" dirty="0" smtClean="0">
                <a:latin typeface="游明朝" panose="02020400000000000000" pitchFamily="18" charset="-128"/>
                <a:ea typeface="游明朝" panose="02020400000000000000" pitchFamily="18" charset="-128"/>
              </a:rPr>
              <a:t>伊藤　敬介・荻島　誠治・諏訪部　貴嗣（</a:t>
            </a:r>
            <a:r>
              <a:rPr lang="en-US" altLang="ja-JP" sz="1700" dirty="0" smtClean="0">
                <a:latin typeface="游明朝" panose="02020400000000000000" pitchFamily="18" charset="-128"/>
                <a:ea typeface="游明朝" panose="02020400000000000000" pitchFamily="18" charset="-128"/>
              </a:rPr>
              <a:t>2009</a:t>
            </a:r>
            <a:r>
              <a:rPr lang="ja-JP" altLang="en-US" sz="1700" dirty="0" smtClean="0">
                <a:latin typeface="游明朝" panose="02020400000000000000" pitchFamily="18" charset="-128"/>
                <a:ea typeface="游明朝" panose="02020400000000000000" pitchFamily="18" charset="-128"/>
              </a:rPr>
              <a:t>）</a:t>
            </a:r>
            <a:r>
              <a:rPr lang="en-US" altLang="ja-JP" sz="1700" dirty="0" smtClean="0">
                <a:latin typeface="游明朝" panose="02020400000000000000" pitchFamily="18" charset="-128"/>
                <a:ea typeface="游明朝" panose="02020400000000000000" pitchFamily="18" charset="-128"/>
              </a:rPr>
              <a:t>『</a:t>
            </a:r>
            <a:r>
              <a:rPr lang="ja-JP" altLang="en-US" sz="1700" dirty="0" smtClean="0">
                <a:latin typeface="游明朝" panose="02020400000000000000" pitchFamily="18" charset="-128"/>
                <a:ea typeface="游明朝" panose="02020400000000000000" pitchFamily="18" charset="-128"/>
              </a:rPr>
              <a:t>新・証券投資論</a:t>
            </a:r>
            <a:r>
              <a:rPr lang="en-US" altLang="ja-JP" sz="1700" dirty="0" smtClean="0">
                <a:latin typeface="游明朝" panose="02020400000000000000" pitchFamily="18" charset="-128"/>
                <a:ea typeface="游明朝" panose="02020400000000000000" pitchFamily="18" charset="-128"/>
              </a:rPr>
              <a:t>Ⅱ</a:t>
            </a:r>
            <a:r>
              <a:rPr lang="ja-JP" altLang="en-US" sz="1700" dirty="0" smtClean="0">
                <a:latin typeface="游明朝" panose="02020400000000000000" pitchFamily="18" charset="-128"/>
                <a:ea typeface="游明朝" panose="02020400000000000000" pitchFamily="18" charset="-128"/>
              </a:rPr>
              <a:t>（実務編）</a:t>
            </a:r>
            <a:r>
              <a:rPr lang="en-US" altLang="ja-JP" sz="1700" dirty="0" smtClean="0">
                <a:latin typeface="游明朝" panose="02020400000000000000" pitchFamily="18" charset="-128"/>
                <a:ea typeface="游明朝" panose="02020400000000000000" pitchFamily="18" charset="-128"/>
              </a:rPr>
              <a:t>』</a:t>
            </a:r>
          </a:p>
          <a:p>
            <a:pPr marL="0" indent="0">
              <a:buNone/>
            </a:pPr>
            <a:r>
              <a:rPr lang="ja-JP" altLang="en-US" sz="1700" dirty="0" smtClean="0">
                <a:latin typeface="游明朝" panose="02020400000000000000" pitchFamily="18" charset="-128"/>
                <a:ea typeface="游明朝" panose="02020400000000000000" pitchFamily="18" charset="-128"/>
              </a:rPr>
              <a:t>日本経済新聞出版社</a:t>
            </a:r>
            <a:endParaRPr lang="en-US" altLang="ja-JP" sz="1700" dirty="0" smtClean="0">
              <a:latin typeface="游明朝" panose="02020400000000000000" pitchFamily="18" charset="-128"/>
              <a:ea typeface="游明朝" panose="02020400000000000000" pitchFamily="18" charset="-128"/>
            </a:endParaRPr>
          </a:p>
          <a:p>
            <a:pPr marL="0" indent="0">
              <a:buNone/>
            </a:pPr>
            <a:endParaRPr lang="en-US" altLang="ja-JP" sz="1700" dirty="0" smtClean="0">
              <a:latin typeface="游明朝" panose="02020400000000000000" pitchFamily="18" charset="-128"/>
              <a:ea typeface="游明朝" panose="02020400000000000000" pitchFamily="18" charset="-128"/>
            </a:endParaRPr>
          </a:p>
          <a:p>
            <a:pPr>
              <a:buFont typeface="Arial" panose="020B0604020202020204" pitchFamily="34" charset="0"/>
              <a:buChar char="•"/>
            </a:pPr>
            <a:r>
              <a:rPr lang="en-US" altLang="ja-JP" sz="2000" dirty="0">
                <a:latin typeface="游明朝" panose="02020400000000000000" pitchFamily="18" charset="-128"/>
                <a:ea typeface="游明朝" panose="02020400000000000000" pitchFamily="18" charset="-128"/>
              </a:rPr>
              <a:t>https://</a:t>
            </a:r>
            <a:r>
              <a:rPr lang="en-US" altLang="ja-JP" sz="2000" dirty="0" smtClean="0">
                <a:latin typeface="游明朝" panose="02020400000000000000" pitchFamily="18" charset="-128"/>
                <a:ea typeface="游明朝" panose="02020400000000000000" pitchFamily="18" charset="-128"/>
              </a:rPr>
              <a:t>trends.google.co.jp/trends/ (Google Trend)</a:t>
            </a:r>
          </a:p>
          <a:p>
            <a:pPr>
              <a:buFont typeface="Arial" panose="020B0604020202020204" pitchFamily="34" charset="0"/>
              <a:buChar char="•"/>
            </a:pPr>
            <a:r>
              <a:rPr lang="en-US" altLang="ja-JP" sz="2000" dirty="0" smtClean="0">
                <a:latin typeface="游明朝" panose="02020400000000000000" pitchFamily="18" charset="-128"/>
                <a:ea typeface="游明朝" panose="02020400000000000000" pitchFamily="18" charset="-128"/>
              </a:rPr>
              <a:t>http</a:t>
            </a:r>
            <a:r>
              <a:rPr lang="en-US" altLang="ja-JP" sz="2000" dirty="0">
                <a:latin typeface="游明朝" panose="02020400000000000000" pitchFamily="18" charset="-128"/>
                <a:ea typeface="游明朝" panose="02020400000000000000" pitchFamily="18" charset="-128"/>
              </a:rPr>
              <a:t>://www.fsa.go.jp/policy/virtual_currency02</a:t>
            </a:r>
            <a:r>
              <a:rPr lang="en-US" altLang="ja-JP" sz="2000" dirty="0" smtClean="0">
                <a:latin typeface="游明朝" panose="02020400000000000000" pitchFamily="18" charset="-128"/>
                <a:ea typeface="游明朝" panose="02020400000000000000" pitchFamily="18" charset="-128"/>
              </a:rPr>
              <a:t>/</a:t>
            </a:r>
            <a:r>
              <a:rPr lang="ja-JP" altLang="en-US" sz="2000" dirty="0" smtClean="0">
                <a:latin typeface="游明朝" panose="02020400000000000000" pitchFamily="18" charset="-128"/>
                <a:ea typeface="游明朝" panose="02020400000000000000" pitchFamily="18" charset="-128"/>
              </a:rPr>
              <a:t>（金融庁）</a:t>
            </a:r>
            <a:endParaRPr kumimoji="1" lang="en-US" altLang="ja-JP" sz="2000" dirty="0" smtClean="0">
              <a:latin typeface="游明朝" panose="02020400000000000000" pitchFamily="18" charset="-128"/>
              <a:ea typeface="游明朝" panose="02020400000000000000" pitchFamily="18" charset="-128"/>
            </a:endParaRPr>
          </a:p>
          <a:p>
            <a:pPr marL="0" indent="0">
              <a:buNone/>
            </a:pPr>
            <a:endParaRPr kumimoji="1" lang="ja-JP" altLang="en-US" dirty="0"/>
          </a:p>
        </p:txBody>
      </p:sp>
    </p:spTree>
    <p:extLst>
      <p:ext uri="{BB962C8B-B14F-4D97-AF65-F5344CB8AC3E}">
        <p14:creationId xmlns:p14="http://schemas.microsoft.com/office/powerpoint/2010/main" val="96792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648730"/>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1. </a:t>
            </a:r>
            <a:r>
              <a:rPr kumimoji="1" lang="ja-JP" altLang="en-US" dirty="0" smtClean="0">
                <a:latin typeface="HGS明朝B" panose="02020800000000000000" pitchFamily="18" charset="-128"/>
                <a:ea typeface="HGS明朝B" panose="02020800000000000000" pitchFamily="18" charset="-128"/>
              </a:rPr>
              <a:t>仮想</a:t>
            </a:r>
            <a:r>
              <a:rPr kumimoji="1" lang="ja-JP" altLang="en-US" dirty="0" smtClean="0">
                <a:latin typeface="HGS明朝B" panose="02020800000000000000" pitchFamily="18" charset="-128"/>
                <a:ea typeface="HGS明朝B" panose="02020800000000000000" pitchFamily="18" charset="-128"/>
              </a:rPr>
              <a:t>通貨とは</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484310" y="1466335"/>
            <a:ext cx="10018713" cy="4324865"/>
          </a:xfrm>
        </p:spPr>
        <p:txBody>
          <a:bodyPr/>
          <a:lstStyle/>
          <a:p>
            <a:r>
              <a:rPr kumimoji="1" lang="ja-JP" altLang="en-US" dirty="0" smtClean="0"/>
              <a:t>改正資金決済法では、次の性質を持つ財産的価値を指す。</a:t>
            </a:r>
            <a:endParaRPr kumimoji="1" lang="en-US" altLang="ja-JP" dirty="0" smtClean="0"/>
          </a:p>
          <a:p>
            <a:pPr marL="0" indent="0">
              <a:buNone/>
            </a:pPr>
            <a:r>
              <a:rPr kumimoji="1" lang="ja-JP" altLang="en-US" dirty="0" smtClean="0"/>
              <a:t>①不特定の者に対して、代金の支払い等に使用でき、かつ、法定通貨（日本円や米国ドル等）と相互に交換できる。</a:t>
            </a:r>
            <a:endParaRPr kumimoji="1" lang="en-US" altLang="ja-JP" dirty="0" smtClean="0"/>
          </a:p>
          <a:p>
            <a:pPr marL="0" indent="0">
              <a:buNone/>
            </a:pPr>
            <a:r>
              <a:rPr lang="ja-JP" altLang="en-US" dirty="0" smtClean="0"/>
              <a:t>②電子的に記録され、移転できる。</a:t>
            </a:r>
            <a:endParaRPr lang="en-US" altLang="ja-JP" dirty="0" smtClean="0"/>
          </a:p>
          <a:p>
            <a:pPr marL="0" indent="0">
              <a:buNone/>
            </a:pPr>
            <a:r>
              <a:rPr kumimoji="1" lang="ja-JP" altLang="en-US" dirty="0" smtClean="0"/>
              <a:t>③法定通貨又は法定通貨建ての資産（プリペイドカード等）ではない。</a:t>
            </a:r>
            <a:endParaRPr kumimoji="1" lang="en-US" altLang="ja-JP" dirty="0" smtClean="0"/>
          </a:p>
          <a:p>
            <a:pPr marL="0" indent="0">
              <a:buNone/>
            </a:pPr>
            <a:endParaRPr lang="en-US" altLang="ja-JP" dirty="0"/>
          </a:p>
          <a:p>
            <a:pPr marL="0" indent="0">
              <a:buNone/>
            </a:pPr>
            <a:r>
              <a:rPr kumimoji="1" lang="en-US" altLang="ja-JP" sz="1100" dirty="0" smtClean="0"/>
              <a:t>※</a:t>
            </a:r>
            <a:r>
              <a:rPr kumimoji="1" lang="ja-JP" altLang="en-US" sz="1100" dirty="0" smtClean="0"/>
              <a:t>金融庁ホームページより</a:t>
            </a:r>
            <a:endParaRPr kumimoji="1" lang="ja-JP" altLang="en-US" sz="1100" dirty="0"/>
          </a:p>
        </p:txBody>
      </p:sp>
    </p:spTree>
    <p:extLst>
      <p:ext uri="{BB962C8B-B14F-4D97-AF65-F5344CB8AC3E}">
        <p14:creationId xmlns:p14="http://schemas.microsoft.com/office/powerpoint/2010/main" val="42611050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09" y="463379"/>
            <a:ext cx="10018713" cy="854676"/>
          </a:xfrm>
        </p:spPr>
        <p:txBody>
          <a:bodyPr>
            <a:normAutofit/>
          </a:bodyPr>
          <a:lstStyle/>
          <a:p>
            <a:pPr algn="l"/>
            <a:r>
              <a:rPr kumimoji="1" lang="ja-JP" altLang="en-US" sz="3600" dirty="0" smtClean="0"/>
              <a:t>参考文献</a:t>
            </a:r>
            <a:endParaRPr kumimoji="1" lang="ja-JP" altLang="en-US" sz="3600" dirty="0"/>
          </a:p>
        </p:txBody>
      </p:sp>
      <p:sp>
        <p:nvSpPr>
          <p:cNvPr id="3" name="コンテンツ プレースホルダー 2"/>
          <p:cNvSpPr>
            <a:spLocks noGrp="1"/>
          </p:cNvSpPr>
          <p:nvPr>
            <p:ph idx="1"/>
          </p:nvPr>
        </p:nvSpPr>
        <p:spPr>
          <a:xfrm>
            <a:off x="1484310" y="1400432"/>
            <a:ext cx="10018713" cy="4712043"/>
          </a:xfrm>
        </p:spPr>
        <p:txBody>
          <a:bodyPr anchor="t">
            <a:normAutofit fontScale="92500" lnSpcReduction="20000"/>
          </a:bodyPr>
          <a:lstStyle/>
          <a:p>
            <a:pPr>
              <a:lnSpc>
                <a:spcPct val="150000"/>
              </a:lnSpc>
            </a:pPr>
            <a:r>
              <a:rPr lang="en-US" altLang="ja-JP" sz="2000" dirty="0">
                <a:latin typeface="游明朝" panose="02020400000000000000" pitchFamily="18" charset="-128"/>
                <a:ea typeface="游明朝" panose="02020400000000000000" pitchFamily="18" charset="-128"/>
              </a:rPr>
              <a:t>https://bitcointalk.org/index.php?topic=2344440.0</a:t>
            </a:r>
            <a:r>
              <a:rPr lang="ja-JP" altLang="en-US" sz="2000" dirty="0">
                <a:latin typeface="游明朝" panose="02020400000000000000" pitchFamily="18" charset="-128"/>
                <a:ea typeface="游明朝" panose="02020400000000000000" pitchFamily="18" charset="-128"/>
              </a:rPr>
              <a:t>　（</a:t>
            </a:r>
            <a:r>
              <a:rPr lang="en-US" altLang="ja-JP" sz="2000" dirty="0">
                <a:latin typeface="游明朝" panose="02020400000000000000" pitchFamily="18" charset="-128"/>
                <a:ea typeface="游明朝" panose="02020400000000000000" pitchFamily="18" charset="-128"/>
              </a:rPr>
              <a:t>Bitcoin Forum</a:t>
            </a:r>
            <a:r>
              <a:rPr lang="ja-JP" altLang="en-US" sz="2000" dirty="0">
                <a:latin typeface="游明朝" panose="02020400000000000000" pitchFamily="18" charset="-128"/>
                <a:ea typeface="游明朝" panose="02020400000000000000" pitchFamily="18" charset="-128"/>
              </a:rPr>
              <a:t>）</a:t>
            </a:r>
            <a:endParaRPr lang="en-US" altLang="ja-JP" sz="2000" dirty="0">
              <a:latin typeface="游明朝" panose="02020400000000000000" pitchFamily="18" charset="-128"/>
              <a:ea typeface="游明朝" panose="02020400000000000000" pitchFamily="18" charset="-128"/>
            </a:endParaRPr>
          </a:p>
          <a:p>
            <a:pPr>
              <a:lnSpc>
                <a:spcPct val="150000"/>
              </a:lnSpc>
            </a:pPr>
            <a:r>
              <a:rPr lang="en-US" altLang="ja-JP" sz="2000" dirty="0">
                <a:latin typeface="游明朝" panose="02020400000000000000" pitchFamily="18" charset="-128"/>
                <a:ea typeface="游明朝" panose="02020400000000000000" pitchFamily="18" charset="-128"/>
              </a:rPr>
              <a:t>https://btcnews.jp/25eopxo011571/  (BTCN)</a:t>
            </a:r>
          </a:p>
          <a:p>
            <a:pPr>
              <a:lnSpc>
                <a:spcPct val="150000"/>
              </a:lnSpc>
            </a:pPr>
            <a:r>
              <a:rPr lang="en-US" altLang="ja-JP" sz="2000" dirty="0">
                <a:latin typeface="游明朝" panose="02020400000000000000" pitchFamily="18" charset="-128"/>
                <a:ea typeface="游明朝" panose="02020400000000000000" pitchFamily="18" charset="-128"/>
              </a:rPr>
              <a:t>https://ja.wikipedia.org/wiki/</a:t>
            </a:r>
            <a:r>
              <a:rPr lang="ja-JP" altLang="en-US" sz="2000" dirty="0">
                <a:latin typeface="游明朝" panose="02020400000000000000" pitchFamily="18" charset="-128"/>
                <a:ea typeface="游明朝" panose="02020400000000000000" pitchFamily="18" charset="-128"/>
              </a:rPr>
              <a:t>ビットコインのスケーラビリティ問題（</a:t>
            </a:r>
            <a:r>
              <a:rPr lang="en-US" altLang="ja-JP" sz="2000" dirty="0">
                <a:latin typeface="游明朝" panose="02020400000000000000" pitchFamily="18" charset="-128"/>
                <a:ea typeface="游明朝" panose="02020400000000000000" pitchFamily="18" charset="-128"/>
              </a:rPr>
              <a:t>Wikipedia</a:t>
            </a:r>
            <a:r>
              <a:rPr lang="ja-JP" altLang="en-US" sz="2000" dirty="0">
                <a:latin typeface="游明朝" panose="02020400000000000000" pitchFamily="18" charset="-128"/>
                <a:ea typeface="游明朝" panose="02020400000000000000" pitchFamily="18" charset="-128"/>
              </a:rPr>
              <a:t>）</a:t>
            </a:r>
            <a:endParaRPr lang="en-US" altLang="ja-JP" sz="2000" dirty="0">
              <a:latin typeface="游明朝" panose="02020400000000000000" pitchFamily="18" charset="-128"/>
              <a:ea typeface="游明朝" panose="02020400000000000000" pitchFamily="18" charset="-128"/>
            </a:endParaRPr>
          </a:p>
          <a:p>
            <a:pPr>
              <a:lnSpc>
                <a:spcPct val="150000"/>
              </a:lnSpc>
            </a:pPr>
            <a:r>
              <a:rPr lang="en-US" altLang="ja-JP" sz="2000" dirty="0">
                <a:latin typeface="游明朝" panose="02020400000000000000" pitchFamily="18" charset="-128"/>
                <a:ea typeface="游明朝" panose="02020400000000000000" pitchFamily="18" charset="-128"/>
              </a:rPr>
              <a:t>https://www.nikkei.com/article/DGKKZO24445880Y7A201C1FFE000/</a:t>
            </a:r>
            <a:r>
              <a:rPr lang="ja-JP" altLang="en-US" sz="2000" dirty="0">
                <a:latin typeface="游明朝" panose="02020400000000000000" pitchFamily="18" charset="-128"/>
                <a:ea typeface="游明朝" panose="02020400000000000000" pitchFamily="18" charset="-128"/>
              </a:rPr>
              <a:t>　</a:t>
            </a:r>
            <a:endParaRPr lang="en-US" altLang="ja-JP" sz="2000" dirty="0" smtClean="0">
              <a:latin typeface="游明朝" panose="02020400000000000000" pitchFamily="18" charset="-128"/>
              <a:ea typeface="游明朝" panose="02020400000000000000" pitchFamily="18" charset="-128"/>
            </a:endParaRPr>
          </a:p>
          <a:p>
            <a:pPr marL="0" indent="0">
              <a:lnSpc>
                <a:spcPct val="150000"/>
              </a:lnSpc>
              <a:buNone/>
            </a:pPr>
            <a:r>
              <a:rPr lang="ja-JP" altLang="en-US" sz="2000" dirty="0" smtClean="0">
                <a:latin typeface="游明朝" panose="02020400000000000000" pitchFamily="18" charset="-128"/>
                <a:ea typeface="游明朝" panose="02020400000000000000" pitchFamily="18" charset="-128"/>
              </a:rPr>
              <a:t>（</a:t>
            </a:r>
            <a:r>
              <a:rPr lang="ja-JP" altLang="en-US" sz="2000" dirty="0">
                <a:latin typeface="游明朝" panose="02020400000000000000" pitchFamily="18" charset="-128"/>
                <a:ea typeface="游明朝" panose="02020400000000000000" pitchFamily="18" charset="-128"/>
              </a:rPr>
              <a:t>日本経済新聞）</a:t>
            </a:r>
            <a:endParaRPr lang="en-US" altLang="ja-JP" sz="2000" dirty="0">
              <a:latin typeface="游明朝" panose="02020400000000000000" pitchFamily="18" charset="-128"/>
              <a:ea typeface="游明朝" panose="02020400000000000000" pitchFamily="18" charset="-128"/>
            </a:endParaRPr>
          </a:p>
          <a:p>
            <a:pPr>
              <a:lnSpc>
                <a:spcPct val="150000"/>
              </a:lnSpc>
            </a:pPr>
            <a:r>
              <a:rPr lang="en-US" altLang="ja-JP" sz="2000" dirty="0">
                <a:latin typeface="游明朝" panose="02020400000000000000" pitchFamily="18" charset="-128"/>
                <a:ea typeface="游明朝" panose="02020400000000000000" pitchFamily="18" charset="-128"/>
              </a:rPr>
              <a:t>https://jp.reuters.com/article/tjea1q02h-yellen-bitcoin-idJPTJEA1Q02K20140227</a:t>
            </a:r>
            <a:r>
              <a:rPr lang="ja-JP" altLang="en-US" sz="2000" dirty="0">
                <a:latin typeface="游明朝" panose="02020400000000000000" pitchFamily="18" charset="-128"/>
                <a:ea typeface="游明朝" panose="02020400000000000000" pitchFamily="18" charset="-128"/>
              </a:rPr>
              <a:t>　</a:t>
            </a:r>
            <a:endParaRPr lang="en-US" altLang="ja-JP" sz="2000" dirty="0" smtClean="0">
              <a:latin typeface="游明朝" panose="02020400000000000000" pitchFamily="18" charset="-128"/>
              <a:ea typeface="游明朝" panose="02020400000000000000" pitchFamily="18" charset="-128"/>
            </a:endParaRPr>
          </a:p>
          <a:p>
            <a:pPr marL="0" indent="0">
              <a:lnSpc>
                <a:spcPct val="150000"/>
              </a:lnSpc>
              <a:buNone/>
            </a:pPr>
            <a:r>
              <a:rPr lang="ja-JP" altLang="en-US" sz="2000" dirty="0" smtClean="0">
                <a:latin typeface="游明朝" panose="02020400000000000000" pitchFamily="18" charset="-128"/>
                <a:ea typeface="游明朝" panose="02020400000000000000" pitchFamily="18" charset="-128"/>
              </a:rPr>
              <a:t>（</a:t>
            </a:r>
            <a:r>
              <a:rPr lang="ja-JP" altLang="en-US" sz="2000" dirty="0">
                <a:latin typeface="游明朝" panose="02020400000000000000" pitchFamily="18" charset="-128"/>
                <a:ea typeface="游明朝" panose="02020400000000000000" pitchFamily="18" charset="-128"/>
              </a:rPr>
              <a:t>ロイター）</a:t>
            </a:r>
            <a:endParaRPr lang="en-US" altLang="ja-JP" sz="2000" dirty="0">
              <a:latin typeface="游明朝" panose="02020400000000000000" pitchFamily="18" charset="-128"/>
              <a:ea typeface="游明朝" panose="02020400000000000000" pitchFamily="18" charset="-128"/>
            </a:endParaRPr>
          </a:p>
          <a:p>
            <a:pPr>
              <a:lnSpc>
                <a:spcPct val="150000"/>
              </a:lnSpc>
            </a:pPr>
            <a:r>
              <a:rPr lang="en-US" altLang="ja-JP" sz="2000" dirty="0">
                <a:latin typeface="游明朝" panose="02020400000000000000" pitchFamily="18" charset="-128"/>
                <a:ea typeface="游明朝" panose="02020400000000000000" pitchFamily="18" charset="-128"/>
              </a:rPr>
              <a:t>https://www.bloomberg.com/news/articles/2017-12-13/yellen-says-cryptocurrency-bitcoin-is-highly-speculative-asset</a:t>
            </a:r>
            <a:r>
              <a:rPr lang="ja-JP" altLang="en-US" sz="2000" dirty="0">
                <a:latin typeface="游明朝" panose="02020400000000000000" pitchFamily="18" charset="-128"/>
                <a:ea typeface="游明朝" panose="02020400000000000000" pitchFamily="18" charset="-128"/>
              </a:rPr>
              <a:t>　（</a:t>
            </a:r>
            <a:r>
              <a:rPr lang="en-US" altLang="ja-JP" sz="2000" dirty="0">
                <a:latin typeface="游明朝" panose="02020400000000000000" pitchFamily="18" charset="-128"/>
                <a:ea typeface="游明朝" panose="02020400000000000000" pitchFamily="18" charset="-128"/>
              </a:rPr>
              <a:t>Bloomberg</a:t>
            </a:r>
            <a:r>
              <a:rPr lang="ja-JP" altLang="en-US" sz="2000" dirty="0">
                <a:latin typeface="游明朝" panose="02020400000000000000" pitchFamily="18" charset="-128"/>
                <a:ea typeface="游明朝" panose="02020400000000000000" pitchFamily="18" charset="-128"/>
              </a:rPr>
              <a:t>）</a:t>
            </a:r>
          </a:p>
          <a:p>
            <a:endParaRPr kumimoji="1" lang="ja-JP" altLang="en-US" dirty="0"/>
          </a:p>
        </p:txBody>
      </p:sp>
    </p:spTree>
    <p:extLst>
      <p:ext uri="{BB962C8B-B14F-4D97-AF65-F5344CB8AC3E}">
        <p14:creationId xmlns:p14="http://schemas.microsoft.com/office/powerpoint/2010/main" val="13669199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1"/>
            <a:ext cx="10018713" cy="714631"/>
          </a:xfrm>
        </p:spPr>
        <p:txBody>
          <a:bodyPr>
            <a:normAutofit/>
          </a:bodyPr>
          <a:lstStyle/>
          <a:p>
            <a:pPr algn="l"/>
            <a:r>
              <a:rPr kumimoji="1" lang="ja-JP" altLang="en-US" sz="3600" dirty="0" smtClean="0"/>
              <a:t>参考文献</a:t>
            </a:r>
            <a:endParaRPr kumimoji="1" lang="ja-JP" altLang="en-US" sz="3600" dirty="0"/>
          </a:p>
        </p:txBody>
      </p:sp>
      <p:sp>
        <p:nvSpPr>
          <p:cNvPr id="3" name="コンテンツ プレースホルダー 2"/>
          <p:cNvSpPr>
            <a:spLocks noGrp="1"/>
          </p:cNvSpPr>
          <p:nvPr>
            <p:ph idx="1"/>
          </p:nvPr>
        </p:nvSpPr>
        <p:spPr>
          <a:xfrm>
            <a:off x="1484310" y="1482811"/>
            <a:ext cx="10018713" cy="4794421"/>
          </a:xfrm>
        </p:spPr>
        <p:txBody>
          <a:bodyPr anchor="t">
            <a:normAutofit/>
          </a:bodyPr>
          <a:lstStyle/>
          <a:p>
            <a:pPr marL="0" indent="0">
              <a:buNone/>
            </a:pPr>
            <a:r>
              <a:rPr lang="en-US" altLang="ja-JP" sz="2000" dirty="0">
                <a:latin typeface="游明朝" panose="02020400000000000000" pitchFamily="18" charset="-128"/>
                <a:ea typeface="游明朝" panose="02020400000000000000" pitchFamily="18" charset="-128"/>
              </a:rPr>
              <a:t>https://www.nikkei.com/article/DGXZZO65570330Q4A120C1000000/</a:t>
            </a:r>
            <a:r>
              <a:rPr lang="ja-JP" altLang="en-US" sz="2000" dirty="0">
                <a:latin typeface="游明朝" panose="02020400000000000000" pitchFamily="18" charset="-128"/>
                <a:ea typeface="游明朝" panose="02020400000000000000" pitchFamily="18" charset="-128"/>
              </a:rPr>
              <a:t>（日経新聞）</a:t>
            </a:r>
            <a:endParaRPr lang="en-US" altLang="ja-JP" sz="2000" dirty="0">
              <a:latin typeface="游明朝" panose="02020400000000000000" pitchFamily="18" charset="-128"/>
              <a:ea typeface="游明朝" panose="02020400000000000000" pitchFamily="18" charset="-128"/>
            </a:endParaRPr>
          </a:p>
          <a:p>
            <a:pPr marL="0" indent="0">
              <a:buNone/>
            </a:pPr>
            <a:r>
              <a:rPr lang="en-US" altLang="ja-JP" sz="2000" dirty="0">
                <a:latin typeface="游明朝" panose="02020400000000000000" pitchFamily="18" charset="-128"/>
                <a:ea typeface="游明朝" panose="02020400000000000000" pitchFamily="18" charset="-128"/>
              </a:rPr>
              <a:t>https://www.ccn.com/bitcoin-crime/</a:t>
            </a:r>
            <a:r>
              <a:rPr lang="ja-JP" altLang="en-US" sz="2000" dirty="0">
                <a:latin typeface="游明朝" panose="02020400000000000000" pitchFamily="18" charset="-128"/>
                <a:ea typeface="游明朝" panose="02020400000000000000" pitchFamily="18" charset="-128"/>
              </a:rPr>
              <a:t>（</a:t>
            </a:r>
            <a:r>
              <a:rPr lang="en-US" altLang="ja-JP" sz="2000" dirty="0">
                <a:latin typeface="游明朝" panose="02020400000000000000" pitchFamily="18" charset="-128"/>
                <a:ea typeface="游明朝" panose="02020400000000000000" pitchFamily="18" charset="-128"/>
              </a:rPr>
              <a:t>CCN</a:t>
            </a:r>
            <a:r>
              <a:rPr lang="ja-JP" altLang="en-US" sz="2000" dirty="0">
                <a:latin typeface="游明朝" panose="02020400000000000000" pitchFamily="18" charset="-128"/>
                <a:ea typeface="游明朝" panose="02020400000000000000" pitchFamily="18" charset="-128"/>
              </a:rPr>
              <a:t>）</a:t>
            </a:r>
            <a:endParaRPr lang="en-US" altLang="ja-JP" sz="2000" dirty="0">
              <a:latin typeface="游明朝" panose="02020400000000000000" pitchFamily="18" charset="-128"/>
              <a:ea typeface="游明朝" panose="02020400000000000000" pitchFamily="18" charset="-128"/>
            </a:endParaRPr>
          </a:p>
          <a:p>
            <a:pPr marL="0" indent="0">
              <a:buNone/>
            </a:pPr>
            <a:r>
              <a:rPr lang="en-US" altLang="ja-JP" sz="2000" dirty="0">
                <a:latin typeface="游明朝" panose="02020400000000000000" pitchFamily="18" charset="-128"/>
                <a:ea typeface="游明朝" panose="02020400000000000000" pitchFamily="18" charset="-128"/>
              </a:rPr>
              <a:t>http://money.cnn.com/2017/12/12/technology/north-korea-bitcoin-hoard/index.html</a:t>
            </a:r>
            <a:r>
              <a:rPr lang="ja-JP" altLang="en-US" sz="2000" dirty="0">
                <a:latin typeface="游明朝" panose="02020400000000000000" pitchFamily="18" charset="-128"/>
                <a:ea typeface="游明朝" panose="02020400000000000000" pitchFamily="18" charset="-128"/>
              </a:rPr>
              <a:t>（</a:t>
            </a:r>
            <a:r>
              <a:rPr lang="en-US" altLang="ja-JP" sz="2000" dirty="0">
                <a:latin typeface="游明朝" panose="02020400000000000000" pitchFamily="18" charset="-128"/>
                <a:ea typeface="游明朝" panose="02020400000000000000" pitchFamily="18" charset="-128"/>
              </a:rPr>
              <a:t>CNN</a:t>
            </a:r>
            <a:r>
              <a:rPr lang="ja-JP" altLang="en-US" sz="2000" dirty="0" smtClean="0">
                <a:latin typeface="游明朝" panose="02020400000000000000" pitchFamily="18" charset="-128"/>
                <a:ea typeface="游明朝" panose="02020400000000000000" pitchFamily="18" charset="-128"/>
              </a:rPr>
              <a:t>）</a:t>
            </a:r>
            <a:endParaRPr lang="en-US" altLang="ja-JP" sz="2000" dirty="0" smtClean="0">
              <a:latin typeface="游明朝" panose="02020400000000000000" pitchFamily="18" charset="-128"/>
              <a:ea typeface="游明朝" panose="02020400000000000000" pitchFamily="18" charset="-128"/>
            </a:endParaRPr>
          </a:p>
          <a:p>
            <a:pPr marL="0" indent="0">
              <a:buNone/>
            </a:pPr>
            <a:r>
              <a:rPr lang="en-US" altLang="ja-JP" sz="2000" dirty="0">
                <a:latin typeface="游明朝" panose="02020400000000000000" pitchFamily="18" charset="-128"/>
                <a:ea typeface="游明朝" panose="02020400000000000000" pitchFamily="18" charset="-128"/>
              </a:rPr>
              <a:t>https://jp.reuters.com/article/special-report-bitcoin-idJPKBN1CB1DS</a:t>
            </a:r>
            <a:r>
              <a:rPr lang="ja-JP" altLang="en-US" sz="2000" dirty="0">
                <a:latin typeface="游明朝" panose="02020400000000000000" pitchFamily="18" charset="-128"/>
                <a:ea typeface="游明朝" panose="02020400000000000000" pitchFamily="18" charset="-128"/>
              </a:rPr>
              <a:t>（ロイター</a:t>
            </a:r>
            <a:r>
              <a:rPr lang="ja-JP" altLang="en-US" sz="2000" dirty="0" smtClean="0">
                <a:latin typeface="游明朝" panose="02020400000000000000" pitchFamily="18" charset="-128"/>
                <a:ea typeface="游明朝" panose="02020400000000000000" pitchFamily="18" charset="-128"/>
              </a:rPr>
              <a:t>）</a:t>
            </a:r>
            <a:endParaRPr lang="en-US" altLang="ja-JP" sz="2000" dirty="0" smtClean="0">
              <a:latin typeface="游明朝" panose="02020400000000000000" pitchFamily="18" charset="-128"/>
              <a:ea typeface="游明朝" panose="02020400000000000000" pitchFamily="18" charset="-128"/>
            </a:endParaRPr>
          </a:p>
          <a:p>
            <a:pPr marL="0" indent="0">
              <a:buNone/>
            </a:pPr>
            <a:endParaRPr lang="en-US" altLang="ja-JP" sz="2000" dirty="0">
              <a:latin typeface="游明朝" panose="02020400000000000000" pitchFamily="18" charset="-128"/>
              <a:ea typeface="游明朝" panose="02020400000000000000" pitchFamily="18" charset="-128"/>
            </a:endParaRPr>
          </a:p>
          <a:p>
            <a:pPr marL="0" indent="0">
              <a:buNone/>
            </a:pPr>
            <a:r>
              <a:rPr lang="en-US" altLang="ja-JP" sz="2000" dirty="0">
                <a:latin typeface="游明朝" panose="02020400000000000000" pitchFamily="18" charset="-128"/>
                <a:ea typeface="游明朝" panose="02020400000000000000" pitchFamily="18" charset="-128"/>
              </a:rPr>
              <a:t>https://</a:t>
            </a:r>
            <a:r>
              <a:rPr lang="en-US" altLang="ja-JP" sz="2000" dirty="0" smtClean="0">
                <a:latin typeface="游明朝" panose="02020400000000000000" pitchFamily="18" charset="-128"/>
                <a:ea typeface="游明朝" panose="02020400000000000000" pitchFamily="18" charset="-128"/>
              </a:rPr>
              <a:t>jp.reuters.com/article/bitcoin-exchange-southkorea-idJPKBN1ED1AL</a:t>
            </a:r>
          </a:p>
          <a:p>
            <a:pPr marL="0" indent="0">
              <a:buNone/>
            </a:pPr>
            <a:r>
              <a:rPr lang="ja-JP" altLang="en-US" sz="2000" dirty="0" smtClean="0">
                <a:latin typeface="游明朝" panose="02020400000000000000" pitchFamily="18" charset="-128"/>
                <a:ea typeface="游明朝" panose="02020400000000000000" pitchFamily="18" charset="-128"/>
              </a:rPr>
              <a:t>（</a:t>
            </a:r>
            <a:r>
              <a:rPr lang="ja-JP" altLang="en-US" sz="2000" dirty="0">
                <a:latin typeface="游明朝" panose="02020400000000000000" pitchFamily="18" charset="-128"/>
                <a:ea typeface="游明朝" panose="02020400000000000000" pitchFamily="18" charset="-128"/>
              </a:rPr>
              <a:t>ロイター）</a:t>
            </a:r>
            <a:endParaRPr lang="en-US" altLang="ja-JP" sz="2000" dirty="0">
              <a:latin typeface="游明朝" panose="02020400000000000000" pitchFamily="18" charset="-128"/>
              <a:ea typeface="游明朝" panose="02020400000000000000" pitchFamily="18" charset="-128"/>
            </a:endParaRPr>
          </a:p>
          <a:p>
            <a:pPr marL="0" indent="0">
              <a:buNone/>
            </a:pPr>
            <a:r>
              <a:rPr lang="en-US" altLang="ja-JP" sz="2000" dirty="0">
                <a:latin typeface="游明朝" panose="02020400000000000000" pitchFamily="18" charset="-128"/>
                <a:ea typeface="游明朝" panose="02020400000000000000" pitchFamily="18" charset="-128"/>
              </a:rPr>
              <a:t>http://</a:t>
            </a:r>
            <a:r>
              <a:rPr lang="en-US" altLang="ja-JP" sz="2000" dirty="0" smtClean="0">
                <a:latin typeface="游明朝" panose="02020400000000000000" pitchFamily="18" charset="-128"/>
                <a:ea typeface="游明朝" panose="02020400000000000000" pitchFamily="18" charset="-128"/>
              </a:rPr>
              <a:t>www.yomiuri.co.jp/fukayomi/ichiran/20160819-OYT8T50013.html</a:t>
            </a:r>
          </a:p>
          <a:p>
            <a:pPr marL="0" indent="0">
              <a:buNone/>
            </a:pPr>
            <a:r>
              <a:rPr lang="ja-JP" altLang="en-US" sz="2000" dirty="0" smtClean="0">
                <a:latin typeface="游明朝" panose="02020400000000000000" pitchFamily="18" charset="-128"/>
                <a:ea typeface="游明朝" panose="02020400000000000000" pitchFamily="18" charset="-128"/>
              </a:rPr>
              <a:t>（</a:t>
            </a:r>
            <a:r>
              <a:rPr lang="ja-JP" altLang="en-US" sz="2000" dirty="0">
                <a:latin typeface="游明朝" panose="02020400000000000000" pitchFamily="18" charset="-128"/>
                <a:ea typeface="游明朝" panose="02020400000000000000" pitchFamily="18" charset="-128"/>
              </a:rPr>
              <a:t>読売新聞）</a:t>
            </a:r>
          </a:p>
          <a:p>
            <a:pPr marL="0" indent="0">
              <a:buNone/>
            </a:pPr>
            <a:endParaRPr lang="en-US" altLang="ja-JP" sz="2000"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2389998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19554" y="493903"/>
            <a:ext cx="4586975" cy="681681"/>
          </a:xfrm>
        </p:spPr>
        <p:txBody>
          <a:bodyPr>
            <a:normAutofit fontScale="90000"/>
          </a:bodyPr>
          <a:lstStyle/>
          <a:p>
            <a:r>
              <a:rPr lang="en-US" altLang="ja-JP" dirty="0" smtClean="0">
                <a:latin typeface="HGS明朝B" panose="02020800000000000000" pitchFamily="18" charset="-128"/>
                <a:ea typeface="HGS明朝B" panose="02020800000000000000" pitchFamily="18" charset="-128"/>
              </a:rPr>
              <a:t>1.</a:t>
            </a:r>
            <a:r>
              <a:rPr lang="ja-JP" altLang="en-US" dirty="0" smtClean="0">
                <a:latin typeface="HGS明朝B" panose="02020800000000000000" pitchFamily="18" charset="-128"/>
                <a:ea typeface="HGS明朝B" panose="02020800000000000000" pitchFamily="18" charset="-128"/>
              </a:rPr>
              <a:t>　仮想通貨とは</a:t>
            </a:r>
            <a:endParaRPr kumimoji="1" lang="ja-JP" altLang="en-US" dirty="0">
              <a:latin typeface="HGS明朝B" panose="02020800000000000000" pitchFamily="18" charset="-128"/>
              <a:ea typeface="HGS明朝B" panose="02020800000000000000" pitchFamily="18"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638589617"/>
              </p:ext>
            </p:extLst>
          </p:nvPr>
        </p:nvGraphicFramePr>
        <p:xfrm>
          <a:off x="1428129" y="1260390"/>
          <a:ext cx="10018712" cy="5494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図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05168" y="3175382"/>
            <a:ext cx="2432470" cy="507778"/>
          </a:xfrm>
          <a:prstGeom prst="rect">
            <a:avLst/>
          </a:prstGeom>
        </p:spPr>
      </p:pic>
      <p:pic>
        <p:nvPicPr>
          <p:cNvPr id="6" name="図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46141" y="3925699"/>
            <a:ext cx="2000250" cy="733023"/>
          </a:xfrm>
          <a:prstGeom prst="rect">
            <a:avLst/>
          </a:prstGeom>
        </p:spPr>
      </p:pic>
      <p:pic>
        <p:nvPicPr>
          <p:cNvPr id="7" name="図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46141" y="4535410"/>
            <a:ext cx="1504139" cy="1128104"/>
          </a:xfrm>
          <a:prstGeom prst="rect">
            <a:avLst/>
          </a:prstGeom>
        </p:spPr>
      </p:pic>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646391" y="3706661"/>
            <a:ext cx="1585139" cy="1065213"/>
          </a:xfrm>
          <a:prstGeom prst="rect">
            <a:avLst/>
          </a:prstGeom>
        </p:spPr>
      </p:pic>
      <p:pic>
        <p:nvPicPr>
          <p:cNvPr id="9" name="図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437485" y="4650622"/>
            <a:ext cx="1794045" cy="840439"/>
          </a:xfrm>
          <a:prstGeom prst="rect">
            <a:avLst/>
          </a:prstGeom>
        </p:spPr>
      </p:pic>
      <p:pic>
        <p:nvPicPr>
          <p:cNvPr id="10" name="図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113772" y="5519720"/>
            <a:ext cx="2759789" cy="753505"/>
          </a:xfrm>
          <a:prstGeom prst="rect">
            <a:avLst/>
          </a:prstGeom>
        </p:spPr>
      </p:pic>
    </p:spTree>
    <p:extLst>
      <p:ext uri="{BB962C8B-B14F-4D97-AF65-F5344CB8AC3E}">
        <p14:creationId xmlns:p14="http://schemas.microsoft.com/office/powerpoint/2010/main" val="1203981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2" y="685801"/>
            <a:ext cx="9842716" cy="615778"/>
          </a:xfrm>
        </p:spPr>
        <p:txBody>
          <a:bodyPr>
            <a:normAutofit fontScale="90000"/>
          </a:bodyPr>
          <a:lstStyle/>
          <a:p>
            <a:pPr algn="l"/>
            <a:r>
              <a:rPr kumimoji="1" lang="en-US" altLang="ja-JP" dirty="0" smtClean="0">
                <a:latin typeface="HGS明朝B" panose="02020800000000000000" pitchFamily="18" charset="-128"/>
                <a:ea typeface="HGS明朝B" panose="02020800000000000000" pitchFamily="18" charset="-128"/>
              </a:rPr>
              <a:t>1-2.</a:t>
            </a:r>
            <a:r>
              <a:rPr lang="ja-JP" altLang="en-US" dirty="0">
                <a:latin typeface="HGS明朝B" panose="02020800000000000000" pitchFamily="18" charset="-128"/>
                <a:ea typeface="HGS明朝B" panose="02020800000000000000" pitchFamily="18" charset="-128"/>
              </a:rPr>
              <a:t>　</a:t>
            </a:r>
            <a:r>
              <a:rPr kumimoji="1" lang="en-US" altLang="ja-JP" dirty="0" smtClean="0">
                <a:latin typeface="HGS明朝B" panose="02020800000000000000" pitchFamily="18" charset="-128"/>
                <a:ea typeface="HGS明朝B" panose="02020800000000000000" pitchFamily="18" charset="-128"/>
              </a:rPr>
              <a:t>Bitcoin</a:t>
            </a:r>
            <a:r>
              <a:rPr lang="ja-JP" altLang="en-US" dirty="0" smtClean="0">
                <a:latin typeface="HGS明朝B" panose="02020800000000000000" pitchFamily="18" charset="-128"/>
                <a:ea typeface="HGS明朝B" panose="02020800000000000000" pitchFamily="18" charset="-128"/>
              </a:rPr>
              <a:t>と</a:t>
            </a:r>
            <a:r>
              <a:rPr lang="ja-JP" altLang="en-US" dirty="0">
                <a:latin typeface="HGS明朝B" panose="02020800000000000000" pitchFamily="18" charset="-128"/>
                <a:ea typeface="HGS明朝B" panose="02020800000000000000" pitchFamily="18" charset="-128"/>
              </a:rPr>
              <a:t>は</a:t>
            </a:r>
            <a:endParaRPr kumimoji="1" lang="ja-JP" altLang="en-US" dirty="0">
              <a:latin typeface="HGS明朝B" panose="02020800000000000000" pitchFamily="18" charset="-128"/>
              <a:ea typeface="HGS明朝B" panose="02020800000000000000" pitchFamily="18" charset="-128"/>
            </a:endParaRPr>
          </a:p>
        </p:txBody>
      </p:sp>
      <p:sp>
        <p:nvSpPr>
          <p:cNvPr id="3" name="コンテンツ プレースホルダー 2"/>
          <p:cNvSpPr>
            <a:spLocks noGrp="1"/>
          </p:cNvSpPr>
          <p:nvPr>
            <p:ph idx="1"/>
          </p:nvPr>
        </p:nvSpPr>
        <p:spPr>
          <a:xfrm>
            <a:off x="1669043" y="1383957"/>
            <a:ext cx="9833980" cy="4703805"/>
          </a:xfrm>
        </p:spPr>
        <p:txBody>
          <a:bodyPr anchor="t"/>
          <a:lstStyle/>
          <a:p>
            <a:r>
              <a:rPr kumimoji="1" lang="en-US" altLang="ja-JP" dirty="0" smtClean="0">
                <a:latin typeface="HGS明朝B" panose="02020800000000000000" pitchFamily="18" charset="-128"/>
                <a:ea typeface="HGS明朝B" panose="02020800000000000000" pitchFamily="18" charset="-128"/>
              </a:rPr>
              <a:t>Bitcoin</a:t>
            </a:r>
            <a:r>
              <a:rPr kumimoji="1" lang="ja-JP" altLang="en-US" dirty="0" smtClean="0">
                <a:latin typeface="HGS明朝B" panose="02020800000000000000" pitchFamily="18" charset="-128"/>
                <a:ea typeface="HGS明朝B" panose="02020800000000000000" pitchFamily="18" charset="-128"/>
              </a:rPr>
              <a:t>とは、</a:t>
            </a:r>
            <a:r>
              <a:rPr kumimoji="1" lang="ja-JP" altLang="en-US" dirty="0" smtClean="0">
                <a:solidFill>
                  <a:srgbClr val="FF0000"/>
                </a:solidFill>
                <a:latin typeface="HGS明朝B" panose="02020800000000000000" pitchFamily="18" charset="-128"/>
                <a:ea typeface="HGS明朝B" panose="02020800000000000000" pitchFamily="18" charset="-128"/>
              </a:rPr>
              <a:t>ブロックチェーン技術</a:t>
            </a:r>
            <a:r>
              <a:rPr kumimoji="1" lang="ja-JP" altLang="en-US" dirty="0" smtClean="0">
                <a:latin typeface="HGS明朝B" panose="02020800000000000000" pitchFamily="18" charset="-128"/>
                <a:ea typeface="HGS明朝B" panose="02020800000000000000" pitchFamily="18" charset="-128"/>
              </a:rPr>
              <a:t>を駆使し、</a:t>
            </a:r>
            <a:r>
              <a:rPr lang="ja-JP" altLang="en-US" dirty="0" smtClean="0">
                <a:latin typeface="HGS明朝B" panose="02020800000000000000" pitchFamily="18" charset="-128"/>
                <a:ea typeface="HGS明朝B" panose="02020800000000000000" pitchFamily="18" charset="-128"/>
              </a:rPr>
              <a:t>インターネット上</a:t>
            </a:r>
            <a:r>
              <a:rPr lang="ja-JP" altLang="en-US" dirty="0">
                <a:latin typeface="HGS明朝B" panose="02020800000000000000" pitchFamily="18" charset="-128"/>
                <a:ea typeface="HGS明朝B" panose="02020800000000000000" pitchFamily="18" charset="-128"/>
              </a:rPr>
              <a:t>で取引や通貨発行（「</a:t>
            </a:r>
            <a:r>
              <a:rPr lang="ja-JP" altLang="en-US" dirty="0">
                <a:solidFill>
                  <a:srgbClr val="FF0000"/>
                </a:solidFill>
                <a:latin typeface="HGS明朝B" panose="02020800000000000000" pitchFamily="18" charset="-128"/>
                <a:ea typeface="HGS明朝B" panose="02020800000000000000" pitchFamily="18" charset="-128"/>
              </a:rPr>
              <a:t>採掘</a:t>
            </a:r>
            <a:r>
              <a:rPr lang="en-US" altLang="ja-JP" dirty="0">
                <a:solidFill>
                  <a:srgbClr val="FF0000"/>
                </a:solidFill>
                <a:latin typeface="HGS明朝B" panose="02020800000000000000" pitchFamily="18" charset="-128"/>
                <a:ea typeface="HGS明朝B" panose="02020800000000000000" pitchFamily="18" charset="-128"/>
              </a:rPr>
              <a:t>(</a:t>
            </a:r>
            <a:r>
              <a:rPr lang="ja-JP" altLang="en-US" dirty="0">
                <a:solidFill>
                  <a:srgbClr val="FF0000"/>
                </a:solidFill>
                <a:latin typeface="HGS明朝B" panose="02020800000000000000" pitchFamily="18" charset="-128"/>
                <a:ea typeface="HGS明朝B" panose="02020800000000000000" pitchFamily="18" charset="-128"/>
              </a:rPr>
              <a:t>マイニング</a:t>
            </a:r>
            <a:r>
              <a:rPr lang="en-US" altLang="ja-JP" dirty="0">
                <a:solidFill>
                  <a:srgbClr val="FF0000"/>
                </a:solidFill>
                <a:latin typeface="HGS明朝B" panose="02020800000000000000" pitchFamily="18" charset="-128"/>
                <a:ea typeface="HGS明朝B" panose="02020800000000000000" pitchFamily="18" charset="-128"/>
              </a:rPr>
              <a:t>)</a:t>
            </a:r>
            <a:r>
              <a:rPr lang="ja-JP" altLang="en-US" dirty="0">
                <a:latin typeface="HGS明朝B" panose="02020800000000000000" pitchFamily="18" charset="-128"/>
                <a:ea typeface="HGS明朝B" panose="02020800000000000000" pitchFamily="18" charset="-128"/>
              </a:rPr>
              <a:t>」と呼ばれる。） が行われる「分散型仮想通貨」の</a:t>
            </a:r>
            <a:r>
              <a:rPr lang="ja-JP" altLang="en-US" dirty="0" smtClean="0">
                <a:latin typeface="HGS明朝B" panose="02020800000000000000" pitchFamily="18" charset="-128"/>
                <a:ea typeface="HGS明朝B" panose="02020800000000000000" pitchFamily="18" charset="-128"/>
              </a:rPr>
              <a:t>こと。 </a:t>
            </a:r>
            <a:r>
              <a:rPr lang="ja-JP" altLang="en-US" dirty="0">
                <a:latin typeface="HGS明朝B" panose="02020800000000000000" pitchFamily="18" charset="-128"/>
                <a:ea typeface="HGS明朝B" panose="02020800000000000000" pitchFamily="18" charset="-128"/>
              </a:rPr>
              <a:t>政府や中央銀行などの中央機関を介さず、また</a:t>
            </a:r>
            <a:r>
              <a:rPr lang="ja-JP" altLang="en-US" dirty="0" smtClean="0">
                <a:latin typeface="HGS明朝B" panose="02020800000000000000" pitchFamily="18" charset="-128"/>
                <a:ea typeface="HGS明朝B" panose="02020800000000000000" pitchFamily="18" charset="-128"/>
              </a:rPr>
              <a:t>、</a:t>
            </a:r>
            <a:r>
              <a:rPr lang="en-US" altLang="ja-JP" dirty="0" smtClean="0">
                <a:solidFill>
                  <a:srgbClr val="FF0000"/>
                </a:solidFill>
                <a:latin typeface="HGS明朝B" panose="02020800000000000000" pitchFamily="18" charset="-128"/>
                <a:ea typeface="HGS明朝B" panose="02020800000000000000" pitchFamily="18" charset="-128"/>
              </a:rPr>
              <a:t>P2P</a:t>
            </a:r>
            <a:r>
              <a:rPr lang="ja-JP" altLang="en-US" dirty="0" smtClean="0">
                <a:solidFill>
                  <a:srgbClr val="FF0000"/>
                </a:solidFill>
                <a:latin typeface="HGS明朝B" panose="02020800000000000000" pitchFamily="18" charset="-128"/>
                <a:ea typeface="HGS明朝B" panose="02020800000000000000" pitchFamily="18" charset="-128"/>
              </a:rPr>
              <a:t>ネットワーク</a:t>
            </a:r>
            <a:r>
              <a:rPr lang="ja-JP" altLang="en-US" dirty="0" smtClean="0">
                <a:latin typeface="HGS明朝B" panose="02020800000000000000" pitchFamily="18" charset="-128"/>
                <a:ea typeface="HGS明朝B" panose="02020800000000000000" pitchFamily="18" charset="-128"/>
              </a:rPr>
              <a:t>上</a:t>
            </a:r>
            <a:r>
              <a:rPr lang="ja-JP" altLang="en-US" dirty="0">
                <a:latin typeface="HGS明朝B" panose="02020800000000000000" pitchFamily="18" charset="-128"/>
                <a:ea typeface="HGS明朝B" panose="02020800000000000000" pitchFamily="18" charset="-128"/>
              </a:rPr>
              <a:t>で取引が行われるため、取引の仲介手数料が低く抑えられ、迅速に世界中のどこでもだれとでも貨幣取引を行うこと</a:t>
            </a:r>
            <a:r>
              <a:rPr lang="ja-JP" altLang="en-US" dirty="0" smtClean="0">
                <a:latin typeface="HGS明朝B" panose="02020800000000000000" pitchFamily="18" charset="-128"/>
                <a:ea typeface="HGS明朝B" panose="02020800000000000000" pitchFamily="18" charset="-128"/>
              </a:rPr>
              <a:t>が</a:t>
            </a:r>
            <a:r>
              <a:rPr lang="ja-JP" altLang="en-US" dirty="0">
                <a:latin typeface="HGS明朝B" panose="02020800000000000000" pitchFamily="18" charset="-128"/>
                <a:ea typeface="HGS明朝B" panose="02020800000000000000" pitchFamily="18" charset="-128"/>
              </a:rPr>
              <a:t>可能</a:t>
            </a:r>
            <a:r>
              <a:rPr lang="ja-JP" altLang="en-US" dirty="0" smtClean="0">
                <a:latin typeface="HGS明朝B" panose="02020800000000000000" pitchFamily="18" charset="-128"/>
                <a:ea typeface="HGS明朝B" panose="02020800000000000000" pitchFamily="18" charset="-128"/>
              </a:rPr>
              <a:t>。また、</a:t>
            </a:r>
            <a:r>
              <a:rPr lang="en-US" altLang="ja-JP" dirty="0" smtClean="0">
                <a:latin typeface="HGS明朝B" panose="02020800000000000000" pitchFamily="18" charset="-128"/>
                <a:ea typeface="HGS明朝B" panose="02020800000000000000" pitchFamily="18" charset="-128"/>
              </a:rPr>
              <a:t>Bitcoin</a:t>
            </a:r>
            <a:r>
              <a:rPr lang="ja-JP" altLang="en-US" dirty="0" smtClean="0">
                <a:latin typeface="HGS明朝B" panose="02020800000000000000" pitchFamily="18" charset="-128"/>
                <a:ea typeface="HGS明朝B" panose="02020800000000000000" pitchFamily="18" charset="-128"/>
              </a:rPr>
              <a:t>の発行上限枚数は</a:t>
            </a:r>
            <a:r>
              <a:rPr lang="en-US" altLang="ja-JP" dirty="0" smtClean="0">
                <a:latin typeface="HGS明朝B" panose="02020800000000000000" pitchFamily="18" charset="-128"/>
                <a:ea typeface="HGS明朝B" panose="02020800000000000000" pitchFamily="18" charset="-128"/>
              </a:rPr>
              <a:t>2100</a:t>
            </a:r>
            <a:r>
              <a:rPr lang="ja-JP" altLang="en-US" dirty="0" smtClean="0">
                <a:latin typeface="HGS明朝B" panose="02020800000000000000" pitchFamily="18" charset="-128"/>
                <a:ea typeface="HGS明朝B" panose="02020800000000000000" pitchFamily="18" charset="-128"/>
              </a:rPr>
              <a:t>万枚と事前に定められている。</a:t>
            </a:r>
            <a:endParaRPr lang="en-US" altLang="ja-JP" dirty="0" smtClean="0">
              <a:latin typeface="HGS明朝B" panose="02020800000000000000" pitchFamily="18" charset="-128"/>
              <a:ea typeface="HGS明朝B" panose="02020800000000000000" pitchFamily="18" charset="-128"/>
            </a:endParaRPr>
          </a:p>
          <a:p>
            <a:endParaRPr kumimoji="1" lang="en-US" altLang="ja-JP" dirty="0">
              <a:latin typeface="HGS明朝B" panose="02020800000000000000" pitchFamily="18" charset="-128"/>
              <a:ea typeface="HGS明朝B" panose="02020800000000000000" pitchFamily="18" charset="-128"/>
            </a:endParaRPr>
          </a:p>
          <a:p>
            <a:pPr marL="0" indent="0">
              <a:buNone/>
            </a:pPr>
            <a:r>
              <a:rPr lang="en-US" altLang="ja-JP" sz="1200" dirty="0">
                <a:latin typeface="HGS明朝B" panose="02020800000000000000" pitchFamily="18" charset="-128"/>
                <a:ea typeface="HGS明朝B" panose="02020800000000000000" pitchFamily="18" charset="-128"/>
                <a:hlinkClick r:id="rId2"/>
              </a:rPr>
              <a:t>https://</a:t>
            </a:r>
            <a:r>
              <a:rPr lang="en-US" altLang="ja-JP" sz="1200" dirty="0" smtClean="0">
                <a:latin typeface="HGS明朝B" panose="02020800000000000000" pitchFamily="18" charset="-128"/>
                <a:ea typeface="HGS明朝B" panose="02020800000000000000" pitchFamily="18" charset="-128"/>
                <a:hlinkClick r:id="rId2"/>
              </a:rPr>
              <a:t>jpbitcoin.com/abouts</a:t>
            </a:r>
            <a:r>
              <a:rPr lang="ja-JP" altLang="en-US" sz="1200" dirty="0" smtClean="0">
                <a:latin typeface="HGS明朝B" panose="02020800000000000000" pitchFamily="18" charset="-128"/>
                <a:ea typeface="HGS明朝B" panose="02020800000000000000" pitchFamily="18" charset="-128"/>
              </a:rPr>
              <a:t>　</a:t>
            </a:r>
            <a:r>
              <a:rPr lang="en-US" altLang="ja-JP" sz="1200" dirty="0" smtClean="0">
                <a:latin typeface="HGS明朝B" panose="02020800000000000000" pitchFamily="18" charset="-128"/>
                <a:ea typeface="HGS明朝B" panose="02020800000000000000" pitchFamily="18" charset="-128"/>
              </a:rPr>
              <a:t>Bitcoin</a:t>
            </a:r>
            <a:r>
              <a:rPr lang="ja-JP" altLang="en-US" sz="1200" dirty="0" smtClean="0">
                <a:latin typeface="HGS明朝B" panose="02020800000000000000" pitchFamily="18" charset="-128"/>
                <a:ea typeface="HGS明朝B" panose="02020800000000000000" pitchFamily="18" charset="-128"/>
              </a:rPr>
              <a:t>日本語情報サイトより</a:t>
            </a:r>
            <a:endParaRPr kumimoji="1" lang="ja-JP" altLang="en-US" sz="1200"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3290843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3387" y="1229498"/>
            <a:ext cx="10018713" cy="549876"/>
          </a:xfrm>
        </p:spPr>
        <p:txBody>
          <a:bodyPr>
            <a:normAutofit/>
          </a:bodyPr>
          <a:lstStyle/>
          <a:p>
            <a:r>
              <a:rPr kumimoji="1" lang="en-US" altLang="ja-JP" sz="2800" dirty="0" smtClean="0">
                <a:latin typeface="游明朝" panose="02020400000000000000" pitchFamily="18" charset="-128"/>
                <a:ea typeface="游明朝" panose="02020400000000000000" pitchFamily="18" charset="-128"/>
              </a:rPr>
              <a:t>P2P(Peer to Peer)</a:t>
            </a:r>
            <a:r>
              <a:rPr kumimoji="1" lang="ja-JP" altLang="en-US" sz="2800" dirty="0" smtClean="0">
                <a:latin typeface="游明朝" panose="02020400000000000000" pitchFamily="18" charset="-128"/>
                <a:ea typeface="游明朝" panose="02020400000000000000" pitchFamily="18" charset="-128"/>
              </a:rPr>
              <a:t>ネットワークとは</a:t>
            </a:r>
            <a:endParaRPr kumimoji="1" lang="ja-JP" altLang="en-US" sz="2800" dirty="0">
              <a:latin typeface="游明朝" panose="02020400000000000000" pitchFamily="18" charset="-128"/>
              <a:ea typeface="游明朝" panose="02020400000000000000" pitchFamily="18" charset="-128"/>
            </a:endParaRPr>
          </a:p>
        </p:txBody>
      </p:sp>
      <p:sp>
        <p:nvSpPr>
          <p:cNvPr id="3" name="コンテンツ プレースホルダー 2"/>
          <p:cNvSpPr>
            <a:spLocks noGrp="1"/>
          </p:cNvSpPr>
          <p:nvPr>
            <p:ph idx="1"/>
          </p:nvPr>
        </p:nvSpPr>
        <p:spPr>
          <a:xfrm>
            <a:off x="1484309" y="1779374"/>
            <a:ext cx="10163993" cy="5206312"/>
          </a:xfrm>
        </p:spPr>
        <p:txBody>
          <a:bodyPr anchor="t">
            <a:normAutofit/>
          </a:bodyPr>
          <a:lstStyle/>
          <a:p>
            <a:r>
              <a:rPr lang="ja-JP" altLang="en-US" dirty="0"/>
              <a:t>ネットワーク上で対等な関係にある端末間を相互に直接接続し、データを送受信する通信方式。また、そのような方式を用いて通信するソフトウェアやシステムの総称</a:t>
            </a:r>
            <a:r>
              <a:rPr lang="ja-JP" altLang="en-US" dirty="0" smtClean="0"/>
              <a:t>。</a:t>
            </a:r>
            <a:endParaRPr lang="en-US" altLang="ja-JP" dirty="0" smtClean="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r>
              <a:rPr lang="ja-JP" altLang="en-US" dirty="0" smtClean="0"/>
              <a:t>引用元</a:t>
            </a:r>
            <a:r>
              <a:rPr lang="en-US" altLang="ja-JP" dirty="0" smtClean="0"/>
              <a:t>https</a:t>
            </a:r>
            <a:r>
              <a:rPr lang="en-US" altLang="ja-JP" dirty="0"/>
              <a:t>://www.gigatribe.com/en/help-p2p-intro</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4309" y="3031524"/>
            <a:ext cx="7776202" cy="3064475"/>
          </a:xfrm>
          <a:prstGeom prst="rect">
            <a:avLst/>
          </a:prstGeom>
        </p:spPr>
      </p:pic>
      <p:sp>
        <p:nvSpPr>
          <p:cNvPr id="6" name="テキスト ボックス 5"/>
          <p:cNvSpPr txBox="1"/>
          <p:nvPr/>
        </p:nvSpPr>
        <p:spPr>
          <a:xfrm>
            <a:off x="1639330" y="469557"/>
            <a:ext cx="9316994" cy="646331"/>
          </a:xfrm>
          <a:prstGeom prst="rect">
            <a:avLst/>
          </a:prstGeom>
          <a:noFill/>
        </p:spPr>
        <p:txBody>
          <a:bodyPr wrap="square" rtlCol="0">
            <a:spAutoFit/>
          </a:bodyPr>
          <a:lstStyle/>
          <a:p>
            <a:r>
              <a:rPr kumimoji="1" lang="en-US" altLang="ja-JP" sz="3600" dirty="0" smtClean="0">
                <a:latin typeface="HGS明朝B" panose="02020800000000000000" pitchFamily="18" charset="-128"/>
                <a:ea typeface="HGS明朝B" panose="02020800000000000000" pitchFamily="18" charset="-128"/>
              </a:rPr>
              <a:t>1-3.</a:t>
            </a:r>
            <a:r>
              <a:rPr kumimoji="1" lang="ja-JP" altLang="en-US" sz="3600" dirty="0" smtClean="0">
                <a:latin typeface="HGS明朝B" panose="02020800000000000000" pitchFamily="18" charset="-128"/>
                <a:ea typeface="HGS明朝B" panose="02020800000000000000" pitchFamily="18" charset="-128"/>
              </a:rPr>
              <a:t>　</a:t>
            </a:r>
            <a:r>
              <a:rPr kumimoji="1" lang="en-US" altLang="ja-JP" sz="3600" dirty="0" smtClean="0">
                <a:latin typeface="HGS明朝B" panose="02020800000000000000" pitchFamily="18" charset="-128"/>
                <a:ea typeface="HGS明朝B" panose="02020800000000000000" pitchFamily="18" charset="-128"/>
              </a:rPr>
              <a:t>Bitcoin</a:t>
            </a:r>
            <a:r>
              <a:rPr lang="ja-JP" altLang="en-US" sz="3600" dirty="0" smtClean="0">
                <a:latin typeface="HGS明朝B" panose="02020800000000000000" pitchFamily="18" charset="-128"/>
                <a:ea typeface="HGS明朝B" panose="02020800000000000000" pitchFamily="18" charset="-128"/>
              </a:rPr>
              <a:t>の</a:t>
            </a:r>
            <a:r>
              <a:rPr lang="ja-JP" altLang="en-US" sz="3600" dirty="0">
                <a:latin typeface="HGS明朝B" panose="02020800000000000000" pitchFamily="18" charset="-128"/>
                <a:ea typeface="HGS明朝B" panose="02020800000000000000" pitchFamily="18" charset="-128"/>
              </a:rPr>
              <a:t>仕組</a:t>
            </a:r>
            <a:r>
              <a:rPr lang="ja-JP" altLang="en-US" sz="3600" dirty="0" smtClean="0">
                <a:latin typeface="HGS明朝B" panose="02020800000000000000" pitchFamily="18" charset="-128"/>
                <a:ea typeface="HGS明朝B" panose="02020800000000000000" pitchFamily="18" charset="-128"/>
              </a:rPr>
              <a:t>み</a:t>
            </a:r>
            <a:endParaRPr kumimoji="1" lang="ja-JP" altLang="en-US" sz="3600" dirty="0">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718372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37175" y="1960605"/>
            <a:ext cx="10018713" cy="5313407"/>
          </a:xfrm>
        </p:spPr>
        <p:txBody>
          <a:bodyPr anchor="t"/>
          <a:lstStyle/>
          <a:p>
            <a:r>
              <a:rPr lang="ja-JP" altLang="en-US" dirty="0" smtClean="0"/>
              <a:t>ブロックチェーン</a:t>
            </a:r>
            <a:r>
              <a:rPr lang="ja-JP" altLang="en-US" dirty="0" smtClean="0"/>
              <a:t>と</a:t>
            </a:r>
            <a:r>
              <a:rPr lang="ja-JP" altLang="en-US" dirty="0"/>
              <a:t>は</a:t>
            </a:r>
            <a:r>
              <a:rPr lang="ja-JP" altLang="en-US" dirty="0" smtClean="0"/>
              <a:t>、</a:t>
            </a:r>
            <a:r>
              <a:rPr lang="ja-JP" altLang="en-US" dirty="0"/>
              <a:t>個々の取引を直接データベースに書き込むのではなく、いくつかの個々の取引をまとめて１セットにして、そのセット毎にデータベースに</a:t>
            </a:r>
            <a:r>
              <a:rPr lang="ja-JP" altLang="en-US" dirty="0" smtClean="0"/>
              <a:t>記録す</a:t>
            </a:r>
            <a:r>
              <a:rPr lang="ja-JP" altLang="en-US" dirty="0"/>
              <a:t>る</a:t>
            </a:r>
            <a:r>
              <a:rPr lang="ja-JP" altLang="en-US" dirty="0" smtClean="0"/>
              <a:t>。</a:t>
            </a:r>
            <a:r>
              <a:rPr lang="ja-JP" altLang="en-US" dirty="0"/>
              <a:t>この複数の取引のセットの事を「ブロック」と</a:t>
            </a:r>
            <a:r>
              <a:rPr lang="ja-JP" altLang="en-US" dirty="0" smtClean="0"/>
              <a:t>呼び</a:t>
            </a:r>
            <a:r>
              <a:rPr lang="ja-JP" altLang="en-US" dirty="0"/>
              <a:t>、</a:t>
            </a:r>
            <a:r>
              <a:rPr lang="ja-JP" altLang="en-US" dirty="0" smtClean="0"/>
              <a:t>そして</a:t>
            </a:r>
            <a:r>
              <a:rPr lang="ja-JP" altLang="en-US" dirty="0"/>
              <a:t>中に入っている個々の取引の事を「トランザクション」</a:t>
            </a:r>
            <a:r>
              <a:rPr lang="ja-JP" altLang="en-US" dirty="0" smtClean="0"/>
              <a:t>と呼ぶ。</a:t>
            </a:r>
            <a:endParaRPr lang="en-US" altLang="ja-JP" dirty="0" smtClean="0"/>
          </a:p>
          <a:p>
            <a:endParaRPr lang="en-US" altLang="ja-JP" dirty="0" smtClean="0"/>
          </a:p>
          <a:p>
            <a:pPr marL="0" indent="0">
              <a:buNone/>
            </a:pPr>
            <a:r>
              <a:rPr lang="ja-JP" altLang="en-US" dirty="0" smtClean="0"/>
              <a:t>このブロックを繋げる際に合意形成</a:t>
            </a:r>
            <a:endParaRPr lang="en-US" altLang="ja-JP" dirty="0" smtClean="0"/>
          </a:p>
          <a:p>
            <a:pPr marL="0" indent="0">
              <a:buNone/>
            </a:pPr>
            <a:r>
              <a:rPr lang="ja-JP" altLang="en-US" dirty="0" smtClean="0"/>
              <a:t>（マイニング）を行う必要がある</a:t>
            </a:r>
            <a:endParaRPr lang="en-US" altLang="ja-JP" dirty="0" smtClean="0"/>
          </a:p>
          <a:p>
            <a:endParaRPr kumimoji="1" lang="ja-JP" altLang="en-US" dirty="0"/>
          </a:p>
        </p:txBody>
      </p:sp>
      <p:graphicFrame>
        <p:nvGraphicFramePr>
          <p:cNvPr id="4" name="図表 3"/>
          <p:cNvGraphicFramePr/>
          <p:nvPr>
            <p:extLst>
              <p:ext uri="{D42A27DB-BD31-4B8C-83A1-F6EECF244321}">
                <p14:modId xmlns:p14="http://schemas.microsoft.com/office/powerpoint/2010/main" val="1283542440"/>
              </p:ext>
            </p:extLst>
          </p:nvPr>
        </p:nvGraphicFramePr>
        <p:xfrm>
          <a:off x="4810898" y="3674076"/>
          <a:ext cx="6977448" cy="31839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テキスト ボックス 1"/>
          <p:cNvSpPr txBox="1"/>
          <p:nvPr/>
        </p:nvSpPr>
        <p:spPr>
          <a:xfrm>
            <a:off x="1441622" y="897924"/>
            <a:ext cx="9613556" cy="646331"/>
          </a:xfrm>
          <a:prstGeom prst="rect">
            <a:avLst/>
          </a:prstGeom>
          <a:noFill/>
        </p:spPr>
        <p:txBody>
          <a:bodyPr wrap="square" rtlCol="0">
            <a:spAutoFit/>
          </a:bodyPr>
          <a:lstStyle/>
          <a:p>
            <a:pPr lvl="0"/>
            <a:r>
              <a:rPr lang="en-US" altLang="ja-JP" sz="3600" dirty="0" smtClean="0">
                <a:solidFill>
                  <a:prstClr val="black"/>
                </a:solidFill>
                <a:latin typeface="HGS明朝B" panose="02020800000000000000" pitchFamily="18" charset="-128"/>
                <a:ea typeface="HGS明朝B" panose="02020800000000000000" pitchFamily="18" charset="-128"/>
              </a:rPr>
              <a:t>1-3.</a:t>
            </a:r>
            <a:r>
              <a:rPr lang="ja-JP" altLang="en-US" sz="3600" dirty="0">
                <a:solidFill>
                  <a:prstClr val="black"/>
                </a:solidFill>
                <a:latin typeface="HGS明朝B" panose="02020800000000000000" pitchFamily="18" charset="-128"/>
                <a:ea typeface="HGS明朝B" panose="02020800000000000000" pitchFamily="18" charset="-128"/>
              </a:rPr>
              <a:t>　</a:t>
            </a:r>
            <a:r>
              <a:rPr lang="en-US" altLang="ja-JP" sz="3600" dirty="0" smtClean="0">
                <a:solidFill>
                  <a:prstClr val="black"/>
                </a:solidFill>
                <a:latin typeface="HGS明朝B" panose="02020800000000000000" pitchFamily="18" charset="-128"/>
                <a:ea typeface="HGS明朝B" panose="02020800000000000000" pitchFamily="18" charset="-128"/>
              </a:rPr>
              <a:t>Bitcoin</a:t>
            </a:r>
            <a:r>
              <a:rPr lang="ja-JP" altLang="en-US" sz="3600" dirty="0" smtClean="0">
                <a:solidFill>
                  <a:prstClr val="black"/>
                </a:solidFill>
                <a:latin typeface="HGS明朝B" panose="02020800000000000000" pitchFamily="18" charset="-128"/>
                <a:ea typeface="HGS明朝B" panose="02020800000000000000" pitchFamily="18" charset="-128"/>
              </a:rPr>
              <a:t>の仕組み</a:t>
            </a:r>
            <a:endParaRPr lang="ja-JP" altLang="en-US" sz="3600" dirty="0">
              <a:solidFill>
                <a:prstClr val="black"/>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1011120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311" y="685800"/>
            <a:ext cx="10018713" cy="607541"/>
          </a:xfrm>
        </p:spPr>
        <p:txBody>
          <a:bodyPr>
            <a:normAutofit fontScale="90000"/>
          </a:bodyPr>
          <a:lstStyle/>
          <a:p>
            <a:r>
              <a:rPr kumimoji="1" lang="ja-JP" altLang="en-US" dirty="0" smtClean="0"/>
              <a:t>　　　　</a:t>
            </a:r>
            <a:endParaRPr kumimoji="1" lang="ja-JP" altLang="en-US" dirty="0"/>
          </a:p>
        </p:txBody>
      </p:sp>
      <p:sp>
        <p:nvSpPr>
          <p:cNvPr id="5" name="テキスト ボックス 4"/>
          <p:cNvSpPr txBox="1"/>
          <p:nvPr/>
        </p:nvSpPr>
        <p:spPr>
          <a:xfrm>
            <a:off x="1079157" y="3847070"/>
            <a:ext cx="10865708" cy="2308324"/>
          </a:xfrm>
          <a:prstGeom prst="rect">
            <a:avLst/>
          </a:prstGeom>
          <a:noFill/>
        </p:spPr>
        <p:txBody>
          <a:bodyPr wrap="square" rtlCol="0">
            <a:spAutoFit/>
          </a:bodyPr>
          <a:lstStyle/>
          <a:p>
            <a:r>
              <a:rPr lang="ja-JP" altLang="en-US" dirty="0" smtClean="0"/>
              <a:t>ハッシュ：ハッシュ</a:t>
            </a:r>
            <a:r>
              <a:rPr lang="ja-JP" altLang="en-US" dirty="0"/>
              <a:t>関数という計算方法を実行することにより、任意のデータを一定の短い長さの値に変換したものの</a:t>
            </a:r>
            <a:r>
              <a:rPr lang="ja-JP" altLang="en-US" dirty="0" smtClean="0"/>
              <a:t>こと。</a:t>
            </a:r>
            <a:r>
              <a:rPr lang="ja-JP" altLang="en-US" dirty="0"/>
              <a:t>ハッシュには、①元のデータに戻せない②元のデータが少しでも変わると変換後のハッシュが全く異なる値になる③原則として元のデータは何でも良い、といった</a:t>
            </a:r>
            <a:r>
              <a:rPr lang="ja-JP" altLang="en-US" dirty="0" smtClean="0"/>
              <a:t>特徴がある</a:t>
            </a:r>
            <a:r>
              <a:rPr lang="ja-JP" altLang="en-US" dirty="0" smtClean="0"/>
              <a:t>。</a:t>
            </a:r>
            <a:endParaRPr lang="en-US" altLang="ja-JP" dirty="0" smtClean="0"/>
          </a:p>
          <a:p>
            <a:endParaRPr lang="en-US" altLang="ja-JP" dirty="0" smtClean="0"/>
          </a:p>
          <a:p>
            <a:r>
              <a:rPr lang="ja-JP" altLang="en-US" dirty="0" smtClean="0"/>
              <a:t>例（</a:t>
            </a:r>
            <a:r>
              <a:rPr lang="en-US" altLang="ja-JP" dirty="0" smtClean="0">
                <a:latin typeface="+mn-ea"/>
              </a:rPr>
              <a:t>SHA256</a:t>
            </a:r>
            <a:r>
              <a:rPr lang="ja-JP" altLang="en-US" dirty="0" smtClean="0"/>
              <a:t>）：</a:t>
            </a:r>
            <a:r>
              <a:rPr lang="en-US" altLang="ja-JP" dirty="0" smtClean="0">
                <a:latin typeface="+mj-ea"/>
                <a:ea typeface="+mj-ea"/>
              </a:rPr>
              <a:t>14F1925</a:t>
            </a:r>
            <a:r>
              <a:rPr lang="ja-JP" altLang="en-US" dirty="0" smtClean="0">
                <a:latin typeface="+mj-ea"/>
                <a:ea typeface="+mj-ea"/>
              </a:rPr>
              <a:t>→</a:t>
            </a:r>
            <a:r>
              <a:rPr lang="en-US" altLang="ja-JP" dirty="0" smtClean="0">
                <a:latin typeface="+mn-ea"/>
              </a:rPr>
              <a:t>734d3ebe0e25041489a656ca93cc986566b3a1af816eded112c3c7283dca74d6</a:t>
            </a:r>
            <a:r>
              <a:rPr lang="ja-JP" altLang="en-US" dirty="0" smtClean="0">
                <a:latin typeface="Hiragino Kaku Gothic Pro"/>
              </a:rPr>
              <a:t>　　　　　</a:t>
            </a:r>
            <a:endParaRPr lang="en-US" altLang="ja-JP" dirty="0" smtClean="0"/>
          </a:p>
          <a:p>
            <a:r>
              <a:rPr kumimoji="1" lang="ja-JP" altLang="en-US" dirty="0" smtClean="0"/>
              <a:t>　　　　　　　</a:t>
            </a:r>
            <a:r>
              <a:rPr kumimoji="1" lang="en-US" altLang="ja-JP" dirty="0" smtClean="0">
                <a:latin typeface="+mn-ea"/>
              </a:rPr>
              <a:t>14</a:t>
            </a:r>
            <a:r>
              <a:rPr kumimoji="1" lang="en-US" altLang="ja-JP" dirty="0" smtClean="0">
                <a:solidFill>
                  <a:srgbClr val="FF0000"/>
                </a:solidFill>
                <a:latin typeface="+mn-ea"/>
              </a:rPr>
              <a:t>f</a:t>
            </a:r>
            <a:r>
              <a:rPr kumimoji="1" lang="en-US" altLang="ja-JP" dirty="0" smtClean="0">
                <a:latin typeface="+mn-ea"/>
              </a:rPr>
              <a:t>1925</a:t>
            </a:r>
            <a:r>
              <a:rPr kumimoji="1" lang="ja-JP" altLang="en-US" dirty="0" smtClean="0">
                <a:latin typeface="+mn-ea"/>
              </a:rPr>
              <a:t>→</a:t>
            </a:r>
            <a:r>
              <a:rPr lang="en-US" altLang="ja-JP" dirty="0" smtClean="0">
                <a:latin typeface="+mn-ea"/>
              </a:rPr>
              <a:t>252afa9df53402f16935f830e5f59c7203c81dc1fa9ce186727d22b098175974</a:t>
            </a:r>
          </a:p>
          <a:p>
            <a:endParaRPr kumimoji="1" lang="en-US" altLang="ja-JP" dirty="0">
              <a:latin typeface="+mn-ea"/>
            </a:endParaRPr>
          </a:p>
          <a:p>
            <a:r>
              <a:rPr lang="ja-JP" altLang="en-US" dirty="0" smtClean="0"/>
              <a:t>引用元</a:t>
            </a:r>
            <a:r>
              <a:rPr lang="en-US" altLang="ja-JP" dirty="0" smtClean="0"/>
              <a:t>https</a:t>
            </a:r>
            <a:r>
              <a:rPr lang="en-US" altLang="ja-JP" dirty="0"/>
              <a:t>://</a:t>
            </a:r>
            <a:r>
              <a:rPr lang="en-US" altLang="ja-JP" dirty="0" smtClean="0"/>
              <a:t>ferret-plus.com/7706</a:t>
            </a:r>
            <a:r>
              <a:rPr lang="ja-JP" altLang="en-US" dirty="0" smtClean="0"/>
              <a:t>より</a:t>
            </a:r>
            <a:endParaRPr kumimoji="1" lang="en-US" altLang="ja-JP" dirty="0"/>
          </a:p>
        </p:txBody>
      </p:sp>
      <p:pic>
        <p:nvPicPr>
          <p:cNvPr id="3" name="図 2"/>
          <p:cNvPicPr>
            <a:picLocks noChangeAspect="1"/>
          </p:cNvPicPr>
          <p:nvPr/>
        </p:nvPicPr>
        <p:blipFill rotWithShape="1">
          <a:blip r:embed="rId2"/>
          <a:srcRect t="15290" b="14144"/>
          <a:stretch/>
        </p:blipFill>
        <p:spPr>
          <a:xfrm>
            <a:off x="1484311" y="1334529"/>
            <a:ext cx="8449931" cy="2471352"/>
          </a:xfrm>
          <a:prstGeom prst="rect">
            <a:avLst/>
          </a:prstGeom>
        </p:spPr>
      </p:pic>
      <p:sp>
        <p:nvSpPr>
          <p:cNvPr id="6" name="コンテンツ プレースホルダー 5"/>
          <p:cNvSpPr>
            <a:spLocks noGrp="1"/>
          </p:cNvSpPr>
          <p:nvPr>
            <p:ph idx="1"/>
          </p:nvPr>
        </p:nvSpPr>
        <p:spPr>
          <a:xfrm>
            <a:off x="768209" y="6441990"/>
            <a:ext cx="9653247" cy="2306595"/>
          </a:xfrm>
        </p:spPr>
        <p:txBody>
          <a:bodyPr/>
          <a:lstStyle/>
          <a:p>
            <a:endParaRPr kumimoji="1" lang="ja-JP" altLang="en-US" dirty="0"/>
          </a:p>
        </p:txBody>
      </p:sp>
      <p:sp>
        <p:nvSpPr>
          <p:cNvPr id="8" name="テキスト ボックス 7"/>
          <p:cNvSpPr txBox="1"/>
          <p:nvPr/>
        </p:nvSpPr>
        <p:spPr>
          <a:xfrm>
            <a:off x="1622854" y="551935"/>
            <a:ext cx="8311388" cy="646331"/>
          </a:xfrm>
          <a:prstGeom prst="rect">
            <a:avLst/>
          </a:prstGeom>
          <a:noFill/>
        </p:spPr>
        <p:txBody>
          <a:bodyPr wrap="square" rtlCol="0">
            <a:spAutoFit/>
          </a:bodyPr>
          <a:lstStyle/>
          <a:p>
            <a:pPr lvl="0"/>
            <a:r>
              <a:rPr lang="en-US" altLang="ja-JP" sz="3600" dirty="0" smtClean="0">
                <a:solidFill>
                  <a:prstClr val="black"/>
                </a:solidFill>
                <a:latin typeface="HGS明朝B" panose="02020800000000000000" pitchFamily="18" charset="-128"/>
                <a:ea typeface="HGS明朝B" panose="02020800000000000000" pitchFamily="18" charset="-128"/>
              </a:rPr>
              <a:t>1-3.</a:t>
            </a:r>
            <a:r>
              <a:rPr lang="ja-JP" altLang="en-US" sz="3600" dirty="0">
                <a:solidFill>
                  <a:prstClr val="black"/>
                </a:solidFill>
                <a:latin typeface="HGS明朝B" panose="02020800000000000000" pitchFamily="18" charset="-128"/>
                <a:ea typeface="HGS明朝B" panose="02020800000000000000" pitchFamily="18" charset="-128"/>
              </a:rPr>
              <a:t>　</a:t>
            </a:r>
            <a:r>
              <a:rPr lang="en-US" altLang="ja-JP" sz="3600" dirty="0" smtClean="0">
                <a:solidFill>
                  <a:prstClr val="black"/>
                </a:solidFill>
                <a:latin typeface="HGS明朝B" panose="02020800000000000000" pitchFamily="18" charset="-128"/>
                <a:ea typeface="HGS明朝B" panose="02020800000000000000" pitchFamily="18" charset="-128"/>
              </a:rPr>
              <a:t>Bitcoin</a:t>
            </a:r>
            <a:r>
              <a:rPr lang="ja-JP" altLang="en-US" sz="3600" dirty="0" smtClean="0">
                <a:solidFill>
                  <a:prstClr val="black"/>
                </a:solidFill>
                <a:latin typeface="HGS明朝B" panose="02020800000000000000" pitchFamily="18" charset="-128"/>
                <a:ea typeface="HGS明朝B" panose="02020800000000000000" pitchFamily="18" charset="-128"/>
              </a:rPr>
              <a:t>の仕組み</a:t>
            </a:r>
            <a:endParaRPr lang="ja-JP" altLang="en-US" sz="3600" dirty="0">
              <a:solidFill>
                <a:prstClr val="black"/>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0095202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視差</Template>
  <TotalTime>5893</TotalTime>
  <Words>1827</Words>
  <Application>Microsoft Office PowerPoint</Application>
  <PresentationFormat>ワイド画面</PresentationFormat>
  <Paragraphs>339</Paragraphs>
  <Slides>41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41</vt:i4>
      </vt:variant>
    </vt:vector>
  </HeadingPairs>
  <TitlesOfParts>
    <vt:vector size="52" baseType="lpstr">
      <vt:lpstr>HGS明朝B</vt:lpstr>
      <vt:lpstr>HGｺﾞｼｯｸM</vt:lpstr>
      <vt:lpstr>Hiragino Kaku Gothic Pro</vt:lpstr>
      <vt:lpstr>ＭＳ Ｐゴシック</vt:lpstr>
      <vt:lpstr>游明朝</vt:lpstr>
      <vt:lpstr>Arial</vt:lpstr>
      <vt:lpstr>Calibri</vt:lpstr>
      <vt:lpstr>Cambria Math</vt:lpstr>
      <vt:lpstr>Corbel</vt:lpstr>
      <vt:lpstr>Times New Roman</vt:lpstr>
      <vt:lpstr>視差</vt:lpstr>
      <vt:lpstr>Bitcoinを含めた際の最適ポートフォリオ構築 </vt:lpstr>
      <vt:lpstr>目次</vt:lpstr>
      <vt:lpstr>はじめに</vt:lpstr>
      <vt:lpstr>1. 仮想通貨とは</vt:lpstr>
      <vt:lpstr>1.　仮想通貨とは</vt:lpstr>
      <vt:lpstr>1-2.　Bitcoinとは</vt:lpstr>
      <vt:lpstr>P2P(Peer to Peer)ネットワークとは</vt:lpstr>
      <vt:lpstr>PowerPoint プレゼンテーション</vt:lpstr>
      <vt:lpstr>　　　　</vt:lpstr>
      <vt:lpstr>マイニング（採掘とは？）</vt:lpstr>
      <vt:lpstr>PowerPoint プレゼンテーション</vt:lpstr>
      <vt:lpstr>PowerPoint プレゼンテーション</vt:lpstr>
      <vt:lpstr>1-3.　Bitcoinの仕組み</vt:lpstr>
      <vt:lpstr>2-1.　各種指標　尖度</vt:lpstr>
      <vt:lpstr>2-2.　各種指標　歪度</vt:lpstr>
      <vt:lpstr>3.　ポートフォリオに関する指標</vt:lpstr>
      <vt:lpstr>4-1.　各指数基礎データ</vt:lpstr>
      <vt:lpstr>4-2.　各種データ</vt:lpstr>
      <vt:lpstr>4-2.　各種データ</vt:lpstr>
      <vt:lpstr>4-2.　各種データ</vt:lpstr>
      <vt:lpstr>4-2.各種　データ</vt:lpstr>
      <vt:lpstr>PowerPoint プレゼンテーション</vt:lpstr>
      <vt:lpstr>4-2.　各種データ</vt:lpstr>
      <vt:lpstr>4-2.　各種データ</vt:lpstr>
      <vt:lpstr>5-1.　定量分析</vt:lpstr>
      <vt:lpstr>PowerPoint プレゼンテーション</vt:lpstr>
      <vt:lpstr>5-2.　定量分析</vt:lpstr>
      <vt:lpstr>6.　定量分析考察</vt:lpstr>
      <vt:lpstr>6.　定量分析考察</vt:lpstr>
      <vt:lpstr>7-1.　定性分析（リスク要因）</vt:lpstr>
      <vt:lpstr>7-1.　定性分析（リスク要因）</vt:lpstr>
      <vt:lpstr>7-2.　定性分析（リスク要因）</vt:lpstr>
      <vt:lpstr>8.　定性分析考察</vt:lpstr>
      <vt:lpstr>8.　定性分析考察</vt:lpstr>
      <vt:lpstr>8.　定性分析考察</vt:lpstr>
      <vt:lpstr>9.　まとめ</vt:lpstr>
      <vt:lpstr>引用</vt:lpstr>
      <vt:lpstr>　　データ</vt:lpstr>
      <vt:lpstr>参考文献</vt:lpstr>
      <vt:lpstr>参考文献</vt:lpstr>
      <vt:lpstr>参考文献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アカウント</dc:creator>
  <cp:lastModifiedBy>Microsoft アカウント</cp:lastModifiedBy>
  <cp:revision>82</cp:revision>
  <dcterms:created xsi:type="dcterms:W3CDTF">2017-12-04T06:00:24Z</dcterms:created>
  <dcterms:modified xsi:type="dcterms:W3CDTF">2018-01-09T05:13:32Z</dcterms:modified>
</cp:coreProperties>
</file>