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0"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40"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1:16:35.3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321 1698,'398'2,"458"-6,-309-16,191-5,-556 23,366-16,94-14,2 33,-250 3,1650-4,-1993-3,99-18,-12 1,43-3,56-5,451 25,-343 6,-245-7,109-20,-45 4,-8-1,-77 9,88-2,339 15,-483-4,-33-4,-48-10,56 16,-295-66,-322-29,-46 45,245 24,-129-8,-602-69,-196-61,416 127,-2 37,-466 2,1088 22,79-1,216-20,0 1,1 1,-1 1,1 0,0 0,1 2,0 0,0 0,0 2,-21 16,-37 20,35-27,-1-1,0-1,-1-3,0-1,-64 11,29-13,0-4,-87-3,159-3,-17-1,-1 2,1 0,-26 4,45-5,0 0,1 0,-1 1,0-1,0 0,1 0,-1 0,0 0,1 0,-1 1,0-1,0 0,0 0,1 0,-1 1,0-1,0 0,0 0,1 1,-1-1,0 0,0 1,0-1,0 0,0 0,0 1,1-1,-1 0,0 1,0-1,0 0,0 1,0-1,0 0,0 1,-1-1,1 0,0 0,0 1,0-1,0 0,0 1,0-1,-1 0,1 0,0 1,0-1,0 0,0 0,-1 1,1-1,0 0,0 0,-1 0,1 1,0-1,-1 0,1 0,0 0,0 0,-1 0,40 15,64 15,185 26,123-9,-251-32,782 38,-4-55,-334-2,-538 4,0 4,64 11,-15 1,140 1,121-18,-143-2,107 27,14 0,1240-26,-1279-21,-56 1,216 20,-271 3,-8056-1,7806-3,0-3,1-1,0-2,1-3,-62-23,53 17,0 2,-111-19,83 32,61 4,1-2,0 0,0 0,0-2,1-1,-28-8,43 11,0 0,0 0,0-1,0 0,0 1,0-1,0 0,1 0,-1 0,1-1,-1 1,1-1,0 1,0-1,-3-4,5 5,-1-1,0 1,1 0,-1 0,1 0,0-1,0 1,0 0,0 0,0 0,1-1,-1 1,0 0,1 0,0 0,-1 0,1 0,1-3,4-3,0-1,0 1,0 1,1-1,0 1,0 0,1 1,0-1,11-5,25-14,1 2,1 2,1 2,1 3,91-22,262-29,-366 63,176-25,632-55,198 83,-498 4,-121-23,-111 1,893 12,-672 11,2320-3,-2574 23,-46-1,-94-21,45 2,-74 15,-17-1,542-4,-384-16,-230 4,19-1,-32-1,-19 0,-1511-47,1477 47,1-1,0-3,0-1,1-3,0-1,0-2,-80-35,3-1,-165-41,-132-5,257 68,0 8,-1 6,-194 12,259-3,1-4,-104-21,-42-3,-184-22,-137-8,205 55,-125-7,-227-54,565 54,-627-33,-800 49,1548-2,1 1,-1 1,1 1,0 2,0 0,0 1,1 1,0 2,-28 15,-19 16,-90 71,82-55,33-29,-1-3,-90 37,66-32,-22 12,-2-4,-1-3,-181 39,187-55,60-12,0 0,0-2,-1-2,-36 1,199 0,205-19,-48-23,-133 14,165-2,612 26,-376 3,-505 0,97 16,-7 1,27 5,-113-14,101 7,195-20,-349 3,-7 1,-14 3,-31 5,-128 8,-265-6,417-11,18 2,50 11,829 135,-813-141,372 49,660 109,386 126,-425-86,-852-168,0-10,2-8,286-9,167-17,-508 6,-79-3,103-19,47-2,-193 23,-9 2,0-2,0 0,0-1,32-8,-45 8,-1 1,1-1,-1 0,0 0,1-1,-1 1,0-1,0 0,-1 0,1 0,-1-1,1 1,-1-1,0 0,0 0,-1 0,1 0,-1 0,0-1,0 1,-1-1,3-8,1-13,-1 1,-1-1,-1 0,-2 0,0 0,-9-51,-3 15,-33-101,38 141,-1 0,-1 1,0 0,-2 1,0 0,-1 0,-1 2,-30-34,28 36,-1 0,0 1,-1 1,-1 0,-1 1,1 1,-2 1,0 1,0 1,-1 0,-23-5,-2 5,0 1,-60 0,56 5,-82-16,40-2,-38-11,-191-20,97 46,56 3,120-3,0-3,0-1,1-3,1-2,-55-24,-5-1,-213-62,263 88,-1 2,-1 2,-95-3,195 11,70-13,-4 1,558 1,-421 16,-37-5,232 5,-223 18,52 2,-142-22,-58-1,0 2,96 15,118 51,-278-66,0 0,0 0,0 0,0 1,-1 0,1 0,-1 0,0 0,0 1,0-1,0 1,-1 0,1 1,-1-1,0 0,-1 1,1 0,-1 0,1 0,-1 0,-1 0,1 0,1 9,1 12,-1-1,-2 1,-1 45,-1-43,-8 97,-5 0,-53 212,40-218,14-56,3 0,-3 75,12-98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1:16:40.0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1:16:40.3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1:16:40.7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trace contextRef="#ctx0" brushRef="#br0" timeOffset="1">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1:16:41.1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18:29:17.4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36,'2344'0,"-2313"-2,-1-1,40-9,23-2,-57 11,-6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18:29:27.8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1 164,'20'0,"26"0,-1-1,67-11,-20-8,-35 7,59-6,-97 18,0-2,0 0,-1-1,1-1,33-14,-40 14,14-8,1 2,0 0,29-7,-27 13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18:29:34.1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0 197,'523'0,"-505"-1,-1-1,1-1,-1-1,1-1,28-11,-21 7,41-9,4 3,-42 8,56-7,37-4,-76 10,47-2,-49 9,-20 1,1-1,0-2,32-6,18-6,7-2,-53 11,0 0,1 2,33-1,88 6,-69 0,888 0,-937-1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18:29:45.953"/>
    </inkml:context>
    <inkml:brush xml:id="br0">
      <inkml:brushProperty name="width" value="0.1" units="cm"/>
      <inkml:brushProperty name="height" value="0.6" units="cm"/>
      <inkml:brushProperty name="color" value="#E71224"/>
      <inkml:brushProperty name="ignorePressure" value="1"/>
      <inkml:brushProperty name="inkEffects" value="pencil"/>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3BD3F-5853-4E52-A27B-85BC2C827A12}" type="datetimeFigureOut">
              <a:rPr kumimoji="1" lang="ja-JP" altLang="en-US" smtClean="0"/>
              <a:t>2024/11/19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9A092F-74CE-4961-A127-ED267EC2C63A}" type="slidenum">
              <a:rPr kumimoji="1" lang="ja-JP" altLang="en-US" smtClean="0"/>
              <a:t>‹#›</a:t>
            </a:fld>
            <a:endParaRPr kumimoji="1" lang="ja-JP" altLang="en-US"/>
          </a:p>
        </p:txBody>
      </p:sp>
    </p:spTree>
    <p:extLst>
      <p:ext uri="{BB962C8B-B14F-4D97-AF65-F5344CB8AC3E}">
        <p14:creationId xmlns:p14="http://schemas.microsoft.com/office/powerpoint/2010/main" val="250503216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F9A092F-74CE-4961-A127-ED267EC2C63A}" type="slidenum">
              <a:rPr kumimoji="1" lang="ja-JP" altLang="en-US" smtClean="0"/>
              <a:t>10</a:t>
            </a:fld>
            <a:endParaRPr kumimoji="1" lang="ja-JP" altLang="en-US"/>
          </a:p>
        </p:txBody>
      </p:sp>
    </p:spTree>
    <p:extLst>
      <p:ext uri="{BB962C8B-B14F-4D97-AF65-F5344CB8AC3E}">
        <p14:creationId xmlns:p14="http://schemas.microsoft.com/office/powerpoint/2010/main" val="2214172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F9A092F-74CE-4961-A127-ED267EC2C63A}" type="slidenum">
              <a:rPr kumimoji="1" lang="ja-JP" altLang="en-US" smtClean="0"/>
              <a:t>11</a:t>
            </a:fld>
            <a:endParaRPr kumimoji="1" lang="ja-JP" altLang="en-US"/>
          </a:p>
        </p:txBody>
      </p:sp>
    </p:spTree>
    <p:extLst>
      <p:ext uri="{BB962C8B-B14F-4D97-AF65-F5344CB8AC3E}">
        <p14:creationId xmlns:p14="http://schemas.microsoft.com/office/powerpoint/2010/main" val="1823942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57C9D78-A672-41B6-A3E9-F39F338CEC50}" type="slidenum">
              <a:rPr kumimoji="1" lang="ja-JP" altLang="en-US" smtClean="0"/>
              <a:t>46</a:t>
            </a:fld>
            <a:endParaRPr kumimoji="1" lang="ja-JP" altLang="en-US"/>
          </a:p>
        </p:txBody>
      </p:sp>
    </p:spTree>
    <p:extLst>
      <p:ext uri="{BB962C8B-B14F-4D97-AF65-F5344CB8AC3E}">
        <p14:creationId xmlns:p14="http://schemas.microsoft.com/office/powerpoint/2010/main" val="2477405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E496874-141B-4CB2-BB51-01F388F72457}" type="slidenum">
              <a:rPr kumimoji="1" lang="ja-JP" altLang="en-US" smtClean="0"/>
              <a:t>72</a:t>
            </a:fld>
            <a:endParaRPr kumimoji="1" lang="ja-JP" altLang="en-US"/>
          </a:p>
        </p:txBody>
      </p:sp>
    </p:spTree>
    <p:extLst>
      <p:ext uri="{BB962C8B-B14F-4D97-AF65-F5344CB8AC3E}">
        <p14:creationId xmlns:p14="http://schemas.microsoft.com/office/powerpoint/2010/main" val="3071055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E496874-141B-4CB2-BB51-01F388F72457}" type="slidenum">
              <a:rPr kumimoji="1" lang="ja-JP" altLang="en-US" smtClean="0"/>
              <a:t>74</a:t>
            </a:fld>
            <a:endParaRPr kumimoji="1" lang="ja-JP" altLang="en-US"/>
          </a:p>
        </p:txBody>
      </p:sp>
    </p:spTree>
    <p:extLst>
      <p:ext uri="{BB962C8B-B14F-4D97-AF65-F5344CB8AC3E}">
        <p14:creationId xmlns:p14="http://schemas.microsoft.com/office/powerpoint/2010/main" val="1538259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3B05D9-EE7E-B8F3-7D9D-7656C00F2F5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E8E4034-5E9E-93AF-2E95-47B76AC3CC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49A16DE-4E27-F6EF-7D17-9B1551F909C2}"/>
              </a:ext>
            </a:extLst>
          </p:cNvPr>
          <p:cNvSpPr>
            <a:spLocks noGrp="1"/>
          </p:cNvSpPr>
          <p:nvPr>
            <p:ph type="dt" sz="half" idx="10"/>
          </p:nvPr>
        </p:nvSpPr>
        <p:spPr/>
        <p:txBody>
          <a:bodyPr/>
          <a:lstStyle/>
          <a:p>
            <a:fld id="{C18AD343-26B3-4E52-BFA6-B11DA9B0ABDD}" type="datetimeFigureOut">
              <a:rPr kumimoji="1" lang="ja-JP" altLang="en-US" smtClean="0"/>
              <a:t>2024/11/19</a:t>
            </a:fld>
            <a:endParaRPr kumimoji="1" lang="ja-JP" altLang="en-US"/>
          </a:p>
        </p:txBody>
      </p:sp>
      <p:sp>
        <p:nvSpPr>
          <p:cNvPr id="5" name="フッター プレースホルダー 4">
            <a:extLst>
              <a:ext uri="{FF2B5EF4-FFF2-40B4-BE49-F238E27FC236}">
                <a16:creationId xmlns:a16="http://schemas.microsoft.com/office/drawing/2014/main" id="{9CD84B1A-A720-0C65-52D2-9F1405B32E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668F6F1-7BA3-1325-D64D-14DBDEC7FFB5}"/>
              </a:ext>
            </a:extLst>
          </p:cNvPr>
          <p:cNvSpPr>
            <a:spLocks noGrp="1"/>
          </p:cNvSpPr>
          <p:nvPr>
            <p:ph type="sldNum" sz="quarter" idx="12"/>
          </p:nvPr>
        </p:nvSpPr>
        <p:spPr/>
        <p:txBody>
          <a:bodyPr/>
          <a:lstStyle/>
          <a:p>
            <a:fld id="{3F960CEF-B7AC-4980-8844-803C28533B9E}" type="slidenum">
              <a:rPr kumimoji="1" lang="ja-JP" altLang="en-US" smtClean="0"/>
              <a:t>‹#›</a:t>
            </a:fld>
            <a:endParaRPr kumimoji="1" lang="ja-JP" altLang="en-US"/>
          </a:p>
        </p:txBody>
      </p:sp>
    </p:spTree>
    <p:extLst>
      <p:ext uri="{BB962C8B-B14F-4D97-AF65-F5344CB8AC3E}">
        <p14:creationId xmlns:p14="http://schemas.microsoft.com/office/powerpoint/2010/main" val="428518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EA8F0C-5492-C7FF-0EE0-3B4E1AC87EE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2B3DB8A-00ED-5BDC-1083-2D243D63042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9500949-43F7-BA5B-32B5-00F1B0700BB8}"/>
              </a:ext>
            </a:extLst>
          </p:cNvPr>
          <p:cNvSpPr>
            <a:spLocks noGrp="1"/>
          </p:cNvSpPr>
          <p:nvPr>
            <p:ph type="dt" sz="half" idx="10"/>
          </p:nvPr>
        </p:nvSpPr>
        <p:spPr/>
        <p:txBody>
          <a:bodyPr/>
          <a:lstStyle/>
          <a:p>
            <a:fld id="{C18AD343-26B3-4E52-BFA6-B11DA9B0ABDD}" type="datetimeFigureOut">
              <a:rPr kumimoji="1" lang="ja-JP" altLang="en-US" smtClean="0"/>
              <a:t>2024/11/19</a:t>
            </a:fld>
            <a:endParaRPr kumimoji="1" lang="ja-JP" altLang="en-US"/>
          </a:p>
        </p:txBody>
      </p:sp>
      <p:sp>
        <p:nvSpPr>
          <p:cNvPr id="5" name="フッター プレースホルダー 4">
            <a:extLst>
              <a:ext uri="{FF2B5EF4-FFF2-40B4-BE49-F238E27FC236}">
                <a16:creationId xmlns:a16="http://schemas.microsoft.com/office/drawing/2014/main" id="{CF832F14-A731-EF29-CB74-F8F152EE0F8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402F5D3-A385-C4DA-DE3B-8D3CA8C02947}"/>
              </a:ext>
            </a:extLst>
          </p:cNvPr>
          <p:cNvSpPr>
            <a:spLocks noGrp="1"/>
          </p:cNvSpPr>
          <p:nvPr>
            <p:ph type="sldNum" sz="quarter" idx="12"/>
          </p:nvPr>
        </p:nvSpPr>
        <p:spPr/>
        <p:txBody>
          <a:bodyPr/>
          <a:lstStyle/>
          <a:p>
            <a:fld id="{3F960CEF-B7AC-4980-8844-803C28533B9E}" type="slidenum">
              <a:rPr kumimoji="1" lang="ja-JP" altLang="en-US" smtClean="0"/>
              <a:t>‹#›</a:t>
            </a:fld>
            <a:endParaRPr kumimoji="1" lang="ja-JP" altLang="en-US"/>
          </a:p>
        </p:txBody>
      </p:sp>
    </p:spTree>
    <p:extLst>
      <p:ext uri="{BB962C8B-B14F-4D97-AF65-F5344CB8AC3E}">
        <p14:creationId xmlns:p14="http://schemas.microsoft.com/office/powerpoint/2010/main" val="3547834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060255B-980D-D9EA-4235-3EF7901B0FA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41D412B-9827-BF81-FD1F-CE8F1DA9D6A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1F71836-51A8-C9CF-EFAD-F03BA949044B}"/>
              </a:ext>
            </a:extLst>
          </p:cNvPr>
          <p:cNvSpPr>
            <a:spLocks noGrp="1"/>
          </p:cNvSpPr>
          <p:nvPr>
            <p:ph type="dt" sz="half" idx="10"/>
          </p:nvPr>
        </p:nvSpPr>
        <p:spPr/>
        <p:txBody>
          <a:bodyPr/>
          <a:lstStyle/>
          <a:p>
            <a:fld id="{C18AD343-26B3-4E52-BFA6-B11DA9B0ABDD}" type="datetimeFigureOut">
              <a:rPr kumimoji="1" lang="ja-JP" altLang="en-US" smtClean="0"/>
              <a:t>2024/11/19</a:t>
            </a:fld>
            <a:endParaRPr kumimoji="1" lang="ja-JP" altLang="en-US"/>
          </a:p>
        </p:txBody>
      </p:sp>
      <p:sp>
        <p:nvSpPr>
          <p:cNvPr id="5" name="フッター プレースホルダー 4">
            <a:extLst>
              <a:ext uri="{FF2B5EF4-FFF2-40B4-BE49-F238E27FC236}">
                <a16:creationId xmlns:a16="http://schemas.microsoft.com/office/drawing/2014/main" id="{2DB26B66-5F5B-9041-F6E0-3FFC965AEF5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7667208-B603-2B12-B94D-A6434D8691BD}"/>
              </a:ext>
            </a:extLst>
          </p:cNvPr>
          <p:cNvSpPr>
            <a:spLocks noGrp="1"/>
          </p:cNvSpPr>
          <p:nvPr>
            <p:ph type="sldNum" sz="quarter" idx="12"/>
          </p:nvPr>
        </p:nvSpPr>
        <p:spPr/>
        <p:txBody>
          <a:bodyPr/>
          <a:lstStyle/>
          <a:p>
            <a:fld id="{3F960CEF-B7AC-4980-8844-803C28533B9E}" type="slidenum">
              <a:rPr kumimoji="1" lang="ja-JP" altLang="en-US" smtClean="0"/>
              <a:t>‹#›</a:t>
            </a:fld>
            <a:endParaRPr kumimoji="1" lang="ja-JP" altLang="en-US"/>
          </a:p>
        </p:txBody>
      </p:sp>
    </p:spTree>
    <p:extLst>
      <p:ext uri="{BB962C8B-B14F-4D97-AF65-F5344CB8AC3E}">
        <p14:creationId xmlns:p14="http://schemas.microsoft.com/office/powerpoint/2010/main" val="2841564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E4BDBC-945F-A954-0A1D-2F104AAC3EA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849B686-DDF6-D1B9-E3E9-D5D4394C498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1600965-5755-6C1E-FAD7-8ED8060CC8E6}"/>
              </a:ext>
            </a:extLst>
          </p:cNvPr>
          <p:cNvSpPr>
            <a:spLocks noGrp="1"/>
          </p:cNvSpPr>
          <p:nvPr>
            <p:ph type="dt" sz="half" idx="10"/>
          </p:nvPr>
        </p:nvSpPr>
        <p:spPr/>
        <p:txBody>
          <a:bodyPr/>
          <a:lstStyle/>
          <a:p>
            <a:fld id="{C18AD343-26B3-4E52-BFA6-B11DA9B0ABDD}" type="datetimeFigureOut">
              <a:rPr kumimoji="1" lang="ja-JP" altLang="en-US" smtClean="0"/>
              <a:t>2024/11/19</a:t>
            </a:fld>
            <a:endParaRPr kumimoji="1" lang="ja-JP" altLang="en-US"/>
          </a:p>
        </p:txBody>
      </p:sp>
      <p:sp>
        <p:nvSpPr>
          <p:cNvPr id="5" name="フッター プレースホルダー 4">
            <a:extLst>
              <a:ext uri="{FF2B5EF4-FFF2-40B4-BE49-F238E27FC236}">
                <a16:creationId xmlns:a16="http://schemas.microsoft.com/office/drawing/2014/main" id="{DDD57DF2-9BC1-3A61-8581-E1DDBA0E35E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146603A-1FEA-8590-1D28-8BA4CBB44DCA}"/>
              </a:ext>
            </a:extLst>
          </p:cNvPr>
          <p:cNvSpPr>
            <a:spLocks noGrp="1"/>
          </p:cNvSpPr>
          <p:nvPr>
            <p:ph type="sldNum" sz="quarter" idx="12"/>
          </p:nvPr>
        </p:nvSpPr>
        <p:spPr/>
        <p:txBody>
          <a:bodyPr/>
          <a:lstStyle/>
          <a:p>
            <a:fld id="{3F960CEF-B7AC-4980-8844-803C28533B9E}" type="slidenum">
              <a:rPr kumimoji="1" lang="ja-JP" altLang="en-US" smtClean="0"/>
              <a:t>‹#›</a:t>
            </a:fld>
            <a:endParaRPr kumimoji="1" lang="ja-JP" altLang="en-US"/>
          </a:p>
        </p:txBody>
      </p:sp>
    </p:spTree>
    <p:extLst>
      <p:ext uri="{BB962C8B-B14F-4D97-AF65-F5344CB8AC3E}">
        <p14:creationId xmlns:p14="http://schemas.microsoft.com/office/powerpoint/2010/main" val="3319802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C55301-00D1-D488-92B0-2BFD4E943C7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677BB5E-FC00-F9A6-B972-355ED41D55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F1CAC22-4094-DB6E-C80E-8031ACE2DC61}"/>
              </a:ext>
            </a:extLst>
          </p:cNvPr>
          <p:cNvSpPr>
            <a:spLocks noGrp="1"/>
          </p:cNvSpPr>
          <p:nvPr>
            <p:ph type="dt" sz="half" idx="10"/>
          </p:nvPr>
        </p:nvSpPr>
        <p:spPr/>
        <p:txBody>
          <a:bodyPr/>
          <a:lstStyle/>
          <a:p>
            <a:fld id="{C18AD343-26B3-4E52-BFA6-B11DA9B0ABDD}" type="datetimeFigureOut">
              <a:rPr kumimoji="1" lang="ja-JP" altLang="en-US" smtClean="0"/>
              <a:t>2024/11/19</a:t>
            </a:fld>
            <a:endParaRPr kumimoji="1" lang="ja-JP" altLang="en-US"/>
          </a:p>
        </p:txBody>
      </p:sp>
      <p:sp>
        <p:nvSpPr>
          <p:cNvPr id="5" name="フッター プレースホルダー 4">
            <a:extLst>
              <a:ext uri="{FF2B5EF4-FFF2-40B4-BE49-F238E27FC236}">
                <a16:creationId xmlns:a16="http://schemas.microsoft.com/office/drawing/2014/main" id="{2D5E5620-72F0-AC15-B752-16E5A29DE89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E2FF388-6BFD-B883-3F8E-4ECFDAC329ED}"/>
              </a:ext>
            </a:extLst>
          </p:cNvPr>
          <p:cNvSpPr>
            <a:spLocks noGrp="1"/>
          </p:cNvSpPr>
          <p:nvPr>
            <p:ph type="sldNum" sz="quarter" idx="12"/>
          </p:nvPr>
        </p:nvSpPr>
        <p:spPr/>
        <p:txBody>
          <a:bodyPr/>
          <a:lstStyle/>
          <a:p>
            <a:fld id="{3F960CEF-B7AC-4980-8844-803C28533B9E}" type="slidenum">
              <a:rPr kumimoji="1" lang="ja-JP" altLang="en-US" smtClean="0"/>
              <a:t>‹#›</a:t>
            </a:fld>
            <a:endParaRPr kumimoji="1" lang="ja-JP" altLang="en-US"/>
          </a:p>
        </p:txBody>
      </p:sp>
    </p:spTree>
    <p:extLst>
      <p:ext uri="{BB962C8B-B14F-4D97-AF65-F5344CB8AC3E}">
        <p14:creationId xmlns:p14="http://schemas.microsoft.com/office/powerpoint/2010/main" val="411223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016317-5B79-2C81-3D1F-3350C4151C5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4F7F790-EC71-50DD-D453-5F09ED4DCB1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CBE6525-4A1C-EFD2-2B23-969364F8A6D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1A43B4A-6AFC-596D-2140-B379C80168E2}"/>
              </a:ext>
            </a:extLst>
          </p:cNvPr>
          <p:cNvSpPr>
            <a:spLocks noGrp="1"/>
          </p:cNvSpPr>
          <p:nvPr>
            <p:ph type="dt" sz="half" idx="10"/>
          </p:nvPr>
        </p:nvSpPr>
        <p:spPr/>
        <p:txBody>
          <a:bodyPr/>
          <a:lstStyle/>
          <a:p>
            <a:fld id="{C18AD343-26B3-4E52-BFA6-B11DA9B0ABDD}" type="datetimeFigureOut">
              <a:rPr kumimoji="1" lang="ja-JP" altLang="en-US" smtClean="0"/>
              <a:t>2024/11/19</a:t>
            </a:fld>
            <a:endParaRPr kumimoji="1" lang="ja-JP" altLang="en-US"/>
          </a:p>
        </p:txBody>
      </p:sp>
      <p:sp>
        <p:nvSpPr>
          <p:cNvPr id="6" name="フッター プレースホルダー 5">
            <a:extLst>
              <a:ext uri="{FF2B5EF4-FFF2-40B4-BE49-F238E27FC236}">
                <a16:creationId xmlns:a16="http://schemas.microsoft.com/office/drawing/2014/main" id="{C0EF1C75-BE6B-2E02-6980-F244CAE568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2CFCC22-3226-9C3C-1482-F866A4AD130B}"/>
              </a:ext>
            </a:extLst>
          </p:cNvPr>
          <p:cNvSpPr>
            <a:spLocks noGrp="1"/>
          </p:cNvSpPr>
          <p:nvPr>
            <p:ph type="sldNum" sz="quarter" idx="12"/>
          </p:nvPr>
        </p:nvSpPr>
        <p:spPr/>
        <p:txBody>
          <a:bodyPr/>
          <a:lstStyle/>
          <a:p>
            <a:fld id="{3F960CEF-B7AC-4980-8844-803C28533B9E}" type="slidenum">
              <a:rPr kumimoji="1" lang="ja-JP" altLang="en-US" smtClean="0"/>
              <a:t>‹#›</a:t>
            </a:fld>
            <a:endParaRPr kumimoji="1" lang="ja-JP" altLang="en-US"/>
          </a:p>
        </p:txBody>
      </p:sp>
    </p:spTree>
    <p:extLst>
      <p:ext uri="{BB962C8B-B14F-4D97-AF65-F5344CB8AC3E}">
        <p14:creationId xmlns:p14="http://schemas.microsoft.com/office/powerpoint/2010/main" val="1190790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D1A2D4-8626-3EB7-46E6-F1485E2B443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4651200-E687-E484-8A64-1BF9A69354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D040409-78F6-6109-10CC-132CBC63B79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64F7B34-5B9B-CE6B-F9CF-1D9940BAA4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B4102CA-6D89-598E-21E3-4206F7E2E32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6E6FEA3-492D-A114-73A2-60D87556C5B3}"/>
              </a:ext>
            </a:extLst>
          </p:cNvPr>
          <p:cNvSpPr>
            <a:spLocks noGrp="1"/>
          </p:cNvSpPr>
          <p:nvPr>
            <p:ph type="dt" sz="half" idx="10"/>
          </p:nvPr>
        </p:nvSpPr>
        <p:spPr/>
        <p:txBody>
          <a:bodyPr/>
          <a:lstStyle/>
          <a:p>
            <a:fld id="{C18AD343-26B3-4E52-BFA6-B11DA9B0ABDD}" type="datetimeFigureOut">
              <a:rPr kumimoji="1" lang="ja-JP" altLang="en-US" smtClean="0"/>
              <a:t>2024/11/19</a:t>
            </a:fld>
            <a:endParaRPr kumimoji="1" lang="ja-JP" altLang="en-US"/>
          </a:p>
        </p:txBody>
      </p:sp>
      <p:sp>
        <p:nvSpPr>
          <p:cNvPr id="8" name="フッター プレースホルダー 7">
            <a:extLst>
              <a:ext uri="{FF2B5EF4-FFF2-40B4-BE49-F238E27FC236}">
                <a16:creationId xmlns:a16="http://schemas.microsoft.com/office/drawing/2014/main" id="{44BE8D9E-A868-A498-7FEA-A0E862E7E86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3C3452B-C8E3-1C6B-32C2-39BE7DD7FEED}"/>
              </a:ext>
            </a:extLst>
          </p:cNvPr>
          <p:cNvSpPr>
            <a:spLocks noGrp="1"/>
          </p:cNvSpPr>
          <p:nvPr>
            <p:ph type="sldNum" sz="quarter" idx="12"/>
          </p:nvPr>
        </p:nvSpPr>
        <p:spPr/>
        <p:txBody>
          <a:bodyPr/>
          <a:lstStyle/>
          <a:p>
            <a:fld id="{3F960CEF-B7AC-4980-8844-803C28533B9E}" type="slidenum">
              <a:rPr kumimoji="1" lang="ja-JP" altLang="en-US" smtClean="0"/>
              <a:t>‹#›</a:t>
            </a:fld>
            <a:endParaRPr kumimoji="1" lang="ja-JP" altLang="en-US"/>
          </a:p>
        </p:txBody>
      </p:sp>
    </p:spTree>
    <p:extLst>
      <p:ext uri="{BB962C8B-B14F-4D97-AF65-F5344CB8AC3E}">
        <p14:creationId xmlns:p14="http://schemas.microsoft.com/office/powerpoint/2010/main" val="1264721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0F6181-83D3-2536-0D0C-75C3AA7C79C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424DB06-C4AC-21E2-E385-3AD3919DDC63}"/>
              </a:ext>
            </a:extLst>
          </p:cNvPr>
          <p:cNvSpPr>
            <a:spLocks noGrp="1"/>
          </p:cNvSpPr>
          <p:nvPr>
            <p:ph type="dt" sz="half" idx="10"/>
          </p:nvPr>
        </p:nvSpPr>
        <p:spPr/>
        <p:txBody>
          <a:bodyPr/>
          <a:lstStyle/>
          <a:p>
            <a:fld id="{C18AD343-26B3-4E52-BFA6-B11DA9B0ABDD}" type="datetimeFigureOut">
              <a:rPr kumimoji="1" lang="ja-JP" altLang="en-US" smtClean="0"/>
              <a:t>2024/11/19</a:t>
            </a:fld>
            <a:endParaRPr kumimoji="1" lang="ja-JP" altLang="en-US"/>
          </a:p>
        </p:txBody>
      </p:sp>
      <p:sp>
        <p:nvSpPr>
          <p:cNvPr id="4" name="フッター プレースホルダー 3">
            <a:extLst>
              <a:ext uri="{FF2B5EF4-FFF2-40B4-BE49-F238E27FC236}">
                <a16:creationId xmlns:a16="http://schemas.microsoft.com/office/drawing/2014/main" id="{D1415189-FAF9-287D-EE8C-9F13B967BDB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CC35012-7377-766B-B562-99BB25B613FE}"/>
              </a:ext>
            </a:extLst>
          </p:cNvPr>
          <p:cNvSpPr>
            <a:spLocks noGrp="1"/>
          </p:cNvSpPr>
          <p:nvPr>
            <p:ph type="sldNum" sz="quarter" idx="12"/>
          </p:nvPr>
        </p:nvSpPr>
        <p:spPr/>
        <p:txBody>
          <a:bodyPr/>
          <a:lstStyle/>
          <a:p>
            <a:fld id="{3F960CEF-B7AC-4980-8844-803C28533B9E}" type="slidenum">
              <a:rPr kumimoji="1" lang="ja-JP" altLang="en-US" smtClean="0"/>
              <a:t>‹#›</a:t>
            </a:fld>
            <a:endParaRPr kumimoji="1" lang="ja-JP" altLang="en-US"/>
          </a:p>
        </p:txBody>
      </p:sp>
    </p:spTree>
    <p:extLst>
      <p:ext uri="{BB962C8B-B14F-4D97-AF65-F5344CB8AC3E}">
        <p14:creationId xmlns:p14="http://schemas.microsoft.com/office/powerpoint/2010/main" val="3934610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1977921-A6D0-D64F-A172-5A151F17AE6A}"/>
              </a:ext>
            </a:extLst>
          </p:cNvPr>
          <p:cNvSpPr>
            <a:spLocks noGrp="1"/>
          </p:cNvSpPr>
          <p:nvPr>
            <p:ph type="dt" sz="half" idx="10"/>
          </p:nvPr>
        </p:nvSpPr>
        <p:spPr/>
        <p:txBody>
          <a:bodyPr/>
          <a:lstStyle/>
          <a:p>
            <a:fld id="{C18AD343-26B3-4E52-BFA6-B11DA9B0ABDD}" type="datetimeFigureOut">
              <a:rPr kumimoji="1" lang="ja-JP" altLang="en-US" smtClean="0"/>
              <a:t>2024/11/19</a:t>
            </a:fld>
            <a:endParaRPr kumimoji="1" lang="ja-JP" altLang="en-US"/>
          </a:p>
        </p:txBody>
      </p:sp>
      <p:sp>
        <p:nvSpPr>
          <p:cNvPr id="3" name="フッター プレースホルダー 2">
            <a:extLst>
              <a:ext uri="{FF2B5EF4-FFF2-40B4-BE49-F238E27FC236}">
                <a16:creationId xmlns:a16="http://schemas.microsoft.com/office/drawing/2014/main" id="{30601FAB-4386-599A-57B0-9CE2505941B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9110A8E-649F-9FAB-6B28-AFF0BD2B7070}"/>
              </a:ext>
            </a:extLst>
          </p:cNvPr>
          <p:cNvSpPr>
            <a:spLocks noGrp="1"/>
          </p:cNvSpPr>
          <p:nvPr>
            <p:ph type="sldNum" sz="quarter" idx="12"/>
          </p:nvPr>
        </p:nvSpPr>
        <p:spPr/>
        <p:txBody>
          <a:bodyPr/>
          <a:lstStyle/>
          <a:p>
            <a:fld id="{3F960CEF-B7AC-4980-8844-803C28533B9E}" type="slidenum">
              <a:rPr kumimoji="1" lang="ja-JP" altLang="en-US" smtClean="0"/>
              <a:t>‹#›</a:t>
            </a:fld>
            <a:endParaRPr kumimoji="1" lang="ja-JP" altLang="en-US"/>
          </a:p>
        </p:txBody>
      </p:sp>
    </p:spTree>
    <p:extLst>
      <p:ext uri="{BB962C8B-B14F-4D97-AF65-F5344CB8AC3E}">
        <p14:creationId xmlns:p14="http://schemas.microsoft.com/office/powerpoint/2010/main" val="886069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B626D9-B2A8-70E8-7C45-89006BC914E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5175E47-6AA3-CCA6-A2BC-2CA5D728D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4BFEA5E2-828C-57C3-2600-8513A4A720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C177D34-7BE7-EDDC-E8C9-5E59FDF86897}"/>
              </a:ext>
            </a:extLst>
          </p:cNvPr>
          <p:cNvSpPr>
            <a:spLocks noGrp="1"/>
          </p:cNvSpPr>
          <p:nvPr>
            <p:ph type="dt" sz="half" idx="10"/>
          </p:nvPr>
        </p:nvSpPr>
        <p:spPr/>
        <p:txBody>
          <a:bodyPr/>
          <a:lstStyle/>
          <a:p>
            <a:fld id="{C18AD343-26B3-4E52-BFA6-B11DA9B0ABDD}" type="datetimeFigureOut">
              <a:rPr kumimoji="1" lang="ja-JP" altLang="en-US" smtClean="0"/>
              <a:t>2024/11/19</a:t>
            </a:fld>
            <a:endParaRPr kumimoji="1" lang="ja-JP" altLang="en-US"/>
          </a:p>
        </p:txBody>
      </p:sp>
      <p:sp>
        <p:nvSpPr>
          <p:cNvPr id="6" name="フッター プレースホルダー 5">
            <a:extLst>
              <a:ext uri="{FF2B5EF4-FFF2-40B4-BE49-F238E27FC236}">
                <a16:creationId xmlns:a16="http://schemas.microsoft.com/office/drawing/2014/main" id="{7C44207E-4BD0-349F-9071-725476C6555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7C1454B-3489-5BBC-AE06-29F5A61B3247}"/>
              </a:ext>
            </a:extLst>
          </p:cNvPr>
          <p:cNvSpPr>
            <a:spLocks noGrp="1"/>
          </p:cNvSpPr>
          <p:nvPr>
            <p:ph type="sldNum" sz="quarter" idx="12"/>
          </p:nvPr>
        </p:nvSpPr>
        <p:spPr/>
        <p:txBody>
          <a:bodyPr/>
          <a:lstStyle/>
          <a:p>
            <a:fld id="{3F960CEF-B7AC-4980-8844-803C28533B9E}" type="slidenum">
              <a:rPr kumimoji="1" lang="ja-JP" altLang="en-US" smtClean="0"/>
              <a:t>‹#›</a:t>
            </a:fld>
            <a:endParaRPr kumimoji="1" lang="ja-JP" altLang="en-US"/>
          </a:p>
        </p:txBody>
      </p:sp>
    </p:spTree>
    <p:extLst>
      <p:ext uri="{BB962C8B-B14F-4D97-AF65-F5344CB8AC3E}">
        <p14:creationId xmlns:p14="http://schemas.microsoft.com/office/powerpoint/2010/main" val="4052601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06754B-9C1B-254B-5714-EBEC9C520D7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011166B-9EFC-F73B-1872-CD4A3E2056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id="{C0B5A5A1-BA9E-EF64-2041-650648F4C1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26C7F4A-7037-C707-EA34-B65841D934D1}"/>
              </a:ext>
            </a:extLst>
          </p:cNvPr>
          <p:cNvSpPr>
            <a:spLocks noGrp="1"/>
          </p:cNvSpPr>
          <p:nvPr>
            <p:ph type="dt" sz="half" idx="10"/>
          </p:nvPr>
        </p:nvSpPr>
        <p:spPr/>
        <p:txBody>
          <a:bodyPr/>
          <a:lstStyle/>
          <a:p>
            <a:fld id="{C18AD343-26B3-4E52-BFA6-B11DA9B0ABDD}" type="datetimeFigureOut">
              <a:rPr kumimoji="1" lang="ja-JP" altLang="en-US" smtClean="0"/>
              <a:t>2024/11/19</a:t>
            </a:fld>
            <a:endParaRPr kumimoji="1" lang="ja-JP" altLang="en-US"/>
          </a:p>
        </p:txBody>
      </p:sp>
      <p:sp>
        <p:nvSpPr>
          <p:cNvPr id="6" name="フッター プレースホルダー 5">
            <a:extLst>
              <a:ext uri="{FF2B5EF4-FFF2-40B4-BE49-F238E27FC236}">
                <a16:creationId xmlns:a16="http://schemas.microsoft.com/office/drawing/2014/main" id="{1B7F7679-AF73-C815-DF77-2A59697C9B5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763DFED-206C-BE64-8106-B06379640634}"/>
              </a:ext>
            </a:extLst>
          </p:cNvPr>
          <p:cNvSpPr>
            <a:spLocks noGrp="1"/>
          </p:cNvSpPr>
          <p:nvPr>
            <p:ph type="sldNum" sz="quarter" idx="12"/>
          </p:nvPr>
        </p:nvSpPr>
        <p:spPr/>
        <p:txBody>
          <a:bodyPr/>
          <a:lstStyle/>
          <a:p>
            <a:fld id="{3F960CEF-B7AC-4980-8844-803C28533B9E}" type="slidenum">
              <a:rPr kumimoji="1" lang="ja-JP" altLang="en-US" smtClean="0"/>
              <a:t>‹#›</a:t>
            </a:fld>
            <a:endParaRPr kumimoji="1" lang="ja-JP" altLang="en-US"/>
          </a:p>
        </p:txBody>
      </p:sp>
    </p:spTree>
    <p:extLst>
      <p:ext uri="{BB962C8B-B14F-4D97-AF65-F5344CB8AC3E}">
        <p14:creationId xmlns:p14="http://schemas.microsoft.com/office/powerpoint/2010/main" val="1871684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332EA78-6712-2479-65E3-1F2E05ABF9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149B4BF-4346-10DC-99BD-4E640E64E9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792FB16-41F5-5427-1F33-775AB25827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8AD343-26B3-4E52-BFA6-B11DA9B0ABDD}" type="datetimeFigureOut">
              <a:rPr kumimoji="1" lang="ja-JP" altLang="en-US" smtClean="0"/>
              <a:t>2024/11/19</a:t>
            </a:fld>
            <a:endParaRPr kumimoji="1" lang="ja-JP" altLang="en-US"/>
          </a:p>
        </p:txBody>
      </p:sp>
      <p:sp>
        <p:nvSpPr>
          <p:cNvPr id="5" name="フッター プレースホルダー 4">
            <a:extLst>
              <a:ext uri="{FF2B5EF4-FFF2-40B4-BE49-F238E27FC236}">
                <a16:creationId xmlns:a16="http://schemas.microsoft.com/office/drawing/2014/main" id="{0CD92C89-B5B9-0714-0E38-CA9BDC062D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689BAE2-4E60-D7AA-D597-9FDDE759E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960CEF-B7AC-4980-8844-803C28533B9E}" type="slidenum">
              <a:rPr kumimoji="1" lang="ja-JP" altLang="en-US" smtClean="0"/>
              <a:t>‹#›</a:t>
            </a:fld>
            <a:endParaRPr kumimoji="1" lang="ja-JP" altLang="en-US"/>
          </a:p>
        </p:txBody>
      </p:sp>
    </p:spTree>
    <p:extLst>
      <p:ext uri="{BB962C8B-B14F-4D97-AF65-F5344CB8AC3E}">
        <p14:creationId xmlns:p14="http://schemas.microsoft.com/office/powerpoint/2010/main" val="3802493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customXml" Target="../ink/ink2.xml"/><Relationship Id="rId10" Type="http://schemas.openxmlformats.org/officeDocument/2006/relationships/customXml" Target="../ink/ink5.xml"/><Relationship Id="rId4" Type="http://schemas.openxmlformats.org/officeDocument/2006/relationships/image" Target="../media/image29.png"/><Relationship Id="rId9"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customXml" Target="../ink/ink6.xml"/><Relationship Id="rId7" Type="http://schemas.openxmlformats.org/officeDocument/2006/relationships/customXml" Target="../ink/ink8.xml"/><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customXml" Target="../ink/ink7.xml"/><Relationship Id="rId10" Type="http://schemas.openxmlformats.org/officeDocument/2006/relationships/image" Target="../media/image110.png"/><Relationship Id="rId4" Type="http://schemas.openxmlformats.org/officeDocument/2006/relationships/image" Target="../media/image80.png"/><Relationship Id="rId9" Type="http://schemas.openxmlformats.org/officeDocument/2006/relationships/customXml" Target="../ink/ink9.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1DEA97-D02B-714B-591D-59D457B2BCD4}"/>
              </a:ext>
            </a:extLst>
          </p:cNvPr>
          <p:cNvSpPr>
            <a:spLocks noGrp="1"/>
          </p:cNvSpPr>
          <p:nvPr>
            <p:ph type="ctrTitle"/>
          </p:nvPr>
        </p:nvSpPr>
        <p:spPr/>
        <p:txBody>
          <a:bodyPr/>
          <a:lstStyle/>
          <a:p>
            <a:r>
              <a:rPr kumimoji="1" lang="ja-JP" altLang="en-US" dirty="0"/>
              <a:t>卒レポ</a:t>
            </a:r>
          </a:p>
        </p:txBody>
      </p:sp>
      <p:sp>
        <p:nvSpPr>
          <p:cNvPr id="3" name="字幕 2">
            <a:extLst>
              <a:ext uri="{FF2B5EF4-FFF2-40B4-BE49-F238E27FC236}">
                <a16:creationId xmlns:a16="http://schemas.microsoft.com/office/drawing/2014/main" id="{912C8D59-8CA5-7E11-25BF-32D6EFF3B54A}"/>
              </a:ext>
            </a:extLst>
          </p:cNvPr>
          <p:cNvSpPr>
            <a:spLocks noGrp="1"/>
          </p:cNvSpPr>
          <p:nvPr>
            <p:ph type="subTitle" idx="1"/>
          </p:nvPr>
        </p:nvSpPr>
        <p:spPr/>
        <p:txBody>
          <a:bodyPr/>
          <a:lstStyle/>
          <a:p>
            <a:r>
              <a:rPr kumimoji="1" lang="ja-JP" altLang="en-US" dirty="0"/>
              <a:t>製作者：伊藤進太</a:t>
            </a:r>
            <a:endParaRPr kumimoji="1" lang="en-US" altLang="ja-JP" dirty="0"/>
          </a:p>
          <a:p>
            <a:r>
              <a:rPr lang="ja-JP" altLang="en-US" dirty="0"/>
              <a:t>鈴木開</a:t>
            </a:r>
            <a:endParaRPr lang="en-US" altLang="ja-JP" dirty="0"/>
          </a:p>
          <a:p>
            <a:r>
              <a:rPr kumimoji="1" lang="ja-JP" altLang="en-US" dirty="0"/>
              <a:t>鈴木斜恩</a:t>
            </a:r>
          </a:p>
        </p:txBody>
      </p:sp>
    </p:spTree>
    <p:extLst>
      <p:ext uri="{BB962C8B-B14F-4D97-AF65-F5344CB8AC3E}">
        <p14:creationId xmlns:p14="http://schemas.microsoft.com/office/powerpoint/2010/main" val="2454520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B3A290-0D78-00C4-5847-A1AFDB8BFBC0}"/>
              </a:ext>
            </a:extLst>
          </p:cNvPr>
          <p:cNvSpPr>
            <a:spLocks noGrp="1"/>
          </p:cNvSpPr>
          <p:nvPr>
            <p:ph type="title"/>
          </p:nvPr>
        </p:nvSpPr>
        <p:spPr/>
        <p:txBody>
          <a:bodyPr/>
          <a:lstStyle/>
          <a:p>
            <a:r>
              <a:rPr lang="ja-JP" altLang="en-US" dirty="0"/>
              <a:t>問２</a:t>
            </a:r>
            <a:endParaRPr kumimoji="1" lang="ja-JP" altLang="en-US" dirty="0"/>
          </a:p>
        </p:txBody>
      </p:sp>
      <p:sp>
        <p:nvSpPr>
          <p:cNvPr id="3" name="コンテンツ プレースホルダー 2">
            <a:extLst>
              <a:ext uri="{FF2B5EF4-FFF2-40B4-BE49-F238E27FC236}">
                <a16:creationId xmlns:a16="http://schemas.microsoft.com/office/drawing/2014/main" id="{F542A46A-0FBB-3480-5959-5498985BAF92}"/>
              </a:ext>
            </a:extLst>
          </p:cNvPr>
          <p:cNvSpPr>
            <a:spLocks noGrp="1"/>
          </p:cNvSpPr>
          <p:nvPr>
            <p:ph idx="1"/>
          </p:nvPr>
        </p:nvSpPr>
        <p:spPr/>
        <p:txBody>
          <a:bodyPr/>
          <a:lstStyle/>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図表２より、</a:t>
            </a:r>
            <a:r>
              <a:rPr lang="ja-JP" altLang="ja-JP" sz="20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rPr>
              <a:t>①市場ポートフォリオのリスク（標準偏差・年率）</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を求めなさい。ただし、ウェイトは債券：株式＝</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6:4</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とする</a:t>
            </a:r>
          </a:p>
          <a:p>
            <a:pPr marL="0" indent="0">
              <a:buNone/>
            </a:pPr>
            <a:endParaRPr kumimoji="1" lang="ja-JP" altLang="en-US" dirty="0"/>
          </a:p>
        </p:txBody>
      </p:sp>
      <p:pic>
        <p:nvPicPr>
          <p:cNvPr id="5" name="図 4" descr="テーブル&#10;&#10;自動的に生成された説明">
            <a:extLst>
              <a:ext uri="{FF2B5EF4-FFF2-40B4-BE49-F238E27FC236}">
                <a16:creationId xmlns:a16="http://schemas.microsoft.com/office/drawing/2014/main" id="{4EA97003-A135-5C6F-1569-23102DBAA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94302"/>
            <a:ext cx="11710737" cy="2498712"/>
          </a:xfrm>
          <a:prstGeom prst="rect">
            <a:avLst/>
          </a:prstGeom>
        </p:spPr>
      </p:pic>
    </p:spTree>
    <p:extLst>
      <p:ext uri="{BB962C8B-B14F-4D97-AF65-F5344CB8AC3E}">
        <p14:creationId xmlns:p14="http://schemas.microsoft.com/office/powerpoint/2010/main" val="2271019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7A3E81-A566-9144-69F7-9F14AE9C8889}"/>
              </a:ext>
            </a:extLst>
          </p:cNvPr>
          <p:cNvSpPr>
            <a:spLocks noGrp="1"/>
          </p:cNvSpPr>
          <p:nvPr>
            <p:ph type="title"/>
          </p:nvPr>
        </p:nvSpPr>
        <p:spPr/>
        <p:txBody>
          <a:bodyPr/>
          <a:lstStyle/>
          <a:p>
            <a:r>
              <a:rPr kumimoji="1" lang="ja-JP" altLang="en-US" dirty="0"/>
              <a:t>用語説明</a:t>
            </a:r>
          </a:p>
        </p:txBody>
      </p:sp>
      <p:sp>
        <p:nvSpPr>
          <p:cNvPr id="3" name="コンテンツ プレースホルダー 2">
            <a:extLst>
              <a:ext uri="{FF2B5EF4-FFF2-40B4-BE49-F238E27FC236}">
                <a16:creationId xmlns:a16="http://schemas.microsoft.com/office/drawing/2014/main" id="{67389FF0-4B4D-5882-651D-C2201F282845}"/>
              </a:ext>
            </a:extLst>
          </p:cNvPr>
          <p:cNvSpPr>
            <a:spLocks noGrp="1"/>
          </p:cNvSpPr>
          <p:nvPr>
            <p:ph idx="1"/>
          </p:nvPr>
        </p:nvSpPr>
        <p:spPr>
          <a:xfrm>
            <a:off x="838200" y="1825624"/>
            <a:ext cx="10515600" cy="5032375"/>
          </a:xfrm>
        </p:spPr>
        <p:txBody>
          <a:bodyPr>
            <a:normAutofit/>
          </a:bodyPr>
          <a:lstStyle/>
          <a:p>
            <a:pPr marL="0" indent="0">
              <a:lnSpc>
                <a:spcPct val="107000"/>
              </a:lnSpc>
              <a:spcAft>
                <a:spcPts val="800"/>
              </a:spcAft>
              <a:buNone/>
            </a:pPr>
            <a:r>
              <a:rPr lang="ja-JP" altLang="ja-JP" sz="20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rPr>
              <a:t>①市場ポートフォリオのリスク（標準偏差・年率）</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ポートフォリオを構成する要素全体のリスク（標準偏差）を、構成ウェイトを用いて計算することで、リターンの年次変動の大きさを示す指標である。</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山嵜ゼミのサイトで提示されている、「確率統計入門</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/43</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枚目</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性質７」を用いることで計算できる。</a:t>
            </a:r>
          </a:p>
          <a:p>
            <a:pPr marL="0" indent="0">
              <a:lnSpc>
                <a:spcPct val="107000"/>
              </a:lnSpc>
              <a:spcAft>
                <a:spcPts val="800"/>
              </a:spcAft>
              <a:buNone/>
            </a:pP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endParaRPr kumimoji="1" lang="ja-JP" altLang="en-US" dirty="0"/>
          </a:p>
        </p:txBody>
      </p:sp>
      <p:pic>
        <p:nvPicPr>
          <p:cNvPr id="4" name="図 3" descr="テキスト, 手紙&#10;&#10;自動的に生成された説明">
            <a:extLst>
              <a:ext uri="{FF2B5EF4-FFF2-40B4-BE49-F238E27FC236}">
                <a16:creationId xmlns:a16="http://schemas.microsoft.com/office/drawing/2014/main" id="{26CCC76B-B852-868A-1BBD-03CB13C6016C}"/>
              </a:ext>
            </a:extLst>
          </p:cNvPr>
          <p:cNvPicPr>
            <a:picLocks noChangeAspect="1"/>
          </p:cNvPicPr>
          <p:nvPr/>
        </p:nvPicPr>
        <p:blipFill>
          <a:blip r:embed="rId3"/>
          <a:stretch>
            <a:fillRect/>
          </a:stretch>
        </p:blipFill>
        <p:spPr>
          <a:xfrm>
            <a:off x="3159456" y="3859636"/>
            <a:ext cx="5326817" cy="2781796"/>
          </a:xfrm>
          <a:prstGeom prst="rect">
            <a:avLst/>
          </a:prstGeom>
        </p:spPr>
      </p:pic>
      <p:sp>
        <p:nvSpPr>
          <p:cNvPr id="5" name="テキスト ボックス 4">
            <a:extLst>
              <a:ext uri="{FF2B5EF4-FFF2-40B4-BE49-F238E27FC236}">
                <a16:creationId xmlns:a16="http://schemas.microsoft.com/office/drawing/2014/main" id="{87CE7BA1-B944-1B7F-3B34-B2324E66D2E8}"/>
              </a:ext>
            </a:extLst>
          </p:cNvPr>
          <p:cNvSpPr txBox="1"/>
          <p:nvPr/>
        </p:nvSpPr>
        <p:spPr>
          <a:xfrm>
            <a:off x="9291783" y="4267957"/>
            <a:ext cx="1782860" cy="1965153"/>
          </a:xfrm>
          <a:prstGeom prst="rect">
            <a:avLst/>
          </a:prstGeom>
          <a:noFill/>
        </p:spPr>
        <p:txBody>
          <a:bodyPr wrap="none" rtlCol="0">
            <a:spAutoFit/>
          </a:bodyPr>
          <a:lstStyle/>
          <a:p>
            <a:pPr>
              <a:lnSpc>
                <a:spcPct val="107000"/>
              </a:lnSpc>
              <a:spcAft>
                <a:spcPts val="800"/>
              </a:spcAft>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Var=</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分散</a:t>
            </a:r>
          </a:p>
          <a:p>
            <a:pPr>
              <a:lnSpc>
                <a:spcPct val="107000"/>
              </a:lnSpc>
              <a:spcAft>
                <a:spcPts val="800"/>
              </a:spcAft>
            </a:pP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Cov</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共分散</a:t>
            </a:r>
          </a:p>
          <a:p>
            <a:pPr>
              <a:lnSpc>
                <a:spcPct val="107000"/>
              </a:lnSpc>
              <a:spcAft>
                <a:spcPts val="800"/>
              </a:spcAft>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a=X</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のウェイト</a:t>
            </a:r>
          </a:p>
          <a:p>
            <a:pPr>
              <a:lnSpc>
                <a:spcPct val="107000"/>
              </a:lnSpc>
              <a:spcAft>
                <a:spcPts val="800"/>
              </a:spcAft>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b=Y</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のウェイト</a:t>
            </a:r>
          </a:p>
          <a:p>
            <a:endParaRPr kumimoji="1" lang="ja-JP" altLang="en-US" dirty="0"/>
          </a:p>
        </p:txBody>
      </p:sp>
    </p:spTree>
    <p:extLst>
      <p:ext uri="{BB962C8B-B14F-4D97-AF65-F5344CB8AC3E}">
        <p14:creationId xmlns:p14="http://schemas.microsoft.com/office/powerpoint/2010/main" val="3319652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3C1C80-73C1-F460-DD36-344D1F78A392}"/>
              </a:ext>
            </a:extLst>
          </p:cNvPr>
          <p:cNvSpPr>
            <a:spLocks noGrp="1"/>
          </p:cNvSpPr>
          <p:nvPr>
            <p:ph type="title"/>
          </p:nvPr>
        </p:nvSpPr>
        <p:spPr/>
        <p:txBody>
          <a:bodyPr/>
          <a:lstStyle/>
          <a:p>
            <a:r>
              <a:rPr lang="ja-JP" altLang="en-US" dirty="0"/>
              <a:t>用語説明</a:t>
            </a:r>
            <a:r>
              <a:rPr kumimoji="1" lang="ja-JP" altLang="en-US" dirty="0"/>
              <a:t>（問２）</a:t>
            </a:r>
          </a:p>
        </p:txBody>
      </p:sp>
      <p:sp>
        <p:nvSpPr>
          <p:cNvPr id="3" name="コンテンツ プレースホルダー 2">
            <a:extLst>
              <a:ext uri="{FF2B5EF4-FFF2-40B4-BE49-F238E27FC236}">
                <a16:creationId xmlns:a16="http://schemas.microsoft.com/office/drawing/2014/main" id="{640CFB8E-A69E-AB0C-B4D1-91F3B63E9235}"/>
              </a:ext>
            </a:extLst>
          </p:cNvPr>
          <p:cNvSpPr>
            <a:spLocks noGrp="1"/>
          </p:cNvSpPr>
          <p:nvPr>
            <p:ph idx="1"/>
          </p:nvPr>
        </p:nvSpPr>
        <p:spPr/>
        <p:txBody>
          <a:bodyPr>
            <a:normAutofit/>
          </a:bodyPr>
          <a:lstStyle/>
          <a:p>
            <a:pPr marL="0" indent="0">
              <a:lnSpc>
                <a:spcPct val="107000"/>
              </a:lnSpc>
              <a:spcAft>
                <a:spcPts val="800"/>
              </a:spcAft>
              <a:buNone/>
            </a:pPr>
            <a:r>
              <a:rPr lang="ja-JP" altLang="ja-JP" sz="18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rPr>
              <a:t>②分散</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確率変数の結果の散らばり度合い。</a:t>
            </a:r>
          </a:p>
          <a:p>
            <a:pPr marL="0" indent="0">
              <a:lnSpc>
                <a:spcPct val="107000"/>
              </a:lnSpc>
              <a:spcAft>
                <a:spcPts val="800"/>
              </a:spcAf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ja-JP" altLang="ja-JP" sz="18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rPr>
              <a:t>③共分散</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つの確率変数の連動性。</a:t>
            </a:r>
          </a:p>
          <a:p>
            <a:pPr marL="0" indent="0">
              <a:lnSpc>
                <a:spcPct val="107000"/>
              </a:lnSpc>
              <a:spcAft>
                <a:spcPts val="800"/>
              </a:spcAf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正の共分散→片方が大きいと、もう片方も大きい傾向にある</a:t>
            </a:r>
          </a:p>
          <a:p>
            <a:pPr marL="0" indent="0">
              <a:lnSpc>
                <a:spcPct val="107000"/>
              </a:lnSpc>
              <a:spcAft>
                <a:spcPts val="800"/>
              </a:spcAf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共分散が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に近い→</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つの確率変数に関係はない</a:t>
            </a:r>
          </a:p>
          <a:p>
            <a:pPr marL="0" indent="0">
              <a:lnSpc>
                <a:spcPct val="107000"/>
              </a:lnSpc>
              <a:spcAft>
                <a:spcPts val="800"/>
              </a:spcAf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負の共分散→片方が大きいと、もう片方は小さい傾向にある</a:t>
            </a:r>
          </a:p>
          <a:p>
            <a:pPr marL="0" indent="0">
              <a:buNone/>
            </a:pPr>
            <a:endParaRPr kumimoji="1" lang="ja-JP" altLang="en-US" dirty="0"/>
          </a:p>
        </p:txBody>
      </p:sp>
    </p:spTree>
    <p:extLst>
      <p:ext uri="{BB962C8B-B14F-4D97-AF65-F5344CB8AC3E}">
        <p14:creationId xmlns:p14="http://schemas.microsoft.com/office/powerpoint/2010/main" val="3761163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6FB65B-E57C-82A3-D722-880603F391FD}"/>
              </a:ext>
            </a:extLst>
          </p:cNvPr>
          <p:cNvSpPr>
            <a:spLocks noGrp="1"/>
          </p:cNvSpPr>
          <p:nvPr>
            <p:ph type="title"/>
          </p:nvPr>
        </p:nvSpPr>
        <p:spPr/>
        <p:txBody>
          <a:bodyPr/>
          <a:lstStyle/>
          <a:p>
            <a:r>
              <a:rPr kumimoji="1" lang="ja-JP" altLang="en-US" dirty="0"/>
              <a:t>計算（問２）</a:t>
            </a:r>
          </a:p>
        </p:txBody>
      </p:sp>
      <p:sp>
        <p:nvSpPr>
          <p:cNvPr id="3" name="コンテンツ プレースホルダー 2">
            <a:extLst>
              <a:ext uri="{FF2B5EF4-FFF2-40B4-BE49-F238E27FC236}">
                <a16:creationId xmlns:a16="http://schemas.microsoft.com/office/drawing/2014/main" id="{FDD4E341-3C22-F6C3-DFF5-5C638521166B}"/>
              </a:ext>
            </a:extLst>
          </p:cNvPr>
          <p:cNvSpPr>
            <a:spLocks noGrp="1"/>
          </p:cNvSpPr>
          <p:nvPr>
            <p:ph idx="1"/>
          </p:nvPr>
        </p:nvSpPr>
        <p:spPr/>
        <p:txBody>
          <a:bodyPr/>
          <a:lstStyle/>
          <a:p>
            <a:pPr marL="0" indent="0">
              <a:lnSpc>
                <a:spcPct val="107000"/>
              </a:lnSpc>
              <a:spcAft>
                <a:spcPts val="800"/>
              </a:spcAf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市場リスク（分散）</a:t>
            </a:r>
            <a:r>
              <a:rPr lang="ja-JP" altLang="en-US" sz="1800"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（債券のウェイト）²×債権の分散＋（株式のウェイト）²×株式の分散</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×債権ウェイト×株式ウェイト×債権・株式の共分散</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(0.6)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²×</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0.0016+(0.4)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²×</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0.0400+2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0.6</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0.4</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(-0.0008)</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0">
              <a:lnSpc>
                <a:spcPct val="107000"/>
              </a:lnSpc>
              <a:spcAft>
                <a:spcPts val="800"/>
              </a:spcAft>
              <a:buNone/>
            </a:pP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0.006592</a:t>
            </a:r>
            <a:endParaRPr lang="en-US" altLang="ja-JP" sz="1800" kern="100" dirty="0">
              <a:latin typeface="游明朝" panose="02020400000000000000" pitchFamily="18" charset="-128"/>
              <a:ea typeface="游明朝" panose="02020400000000000000" pitchFamily="18" charset="-128"/>
              <a:cs typeface="Times New Roman" panose="02020603050405020304" pitchFamily="18" charset="0"/>
            </a:endParaRPr>
          </a:p>
          <a:p>
            <a:pPr indent="0">
              <a:lnSpc>
                <a:spcPct val="107000"/>
              </a:lnSpc>
              <a:spcAft>
                <a:spcPts val="800"/>
              </a:spcAft>
              <a:buNone/>
            </a:pP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0">
              <a:lnSpc>
                <a:spcPct val="107000"/>
              </a:lnSpc>
              <a:spcAft>
                <a:spcPts val="800"/>
              </a:spcAf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市場リスク（標準偏差）＝√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0.006592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8.12%</a:t>
            </a:r>
            <a:r>
              <a:rPr lang="ja-JP" altLang="ja-JP" sz="18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　　　　　</a:t>
            </a:r>
            <a:endParaRPr kumimoji="1" lang="ja-JP" altLang="en-US" dirty="0">
              <a:solidFill>
                <a:srgbClr val="FF0000"/>
              </a:solidFill>
            </a:endParaRPr>
          </a:p>
        </p:txBody>
      </p:sp>
    </p:spTree>
    <p:extLst>
      <p:ext uri="{BB962C8B-B14F-4D97-AF65-F5344CB8AC3E}">
        <p14:creationId xmlns:p14="http://schemas.microsoft.com/office/powerpoint/2010/main" val="54057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C910CC-B382-D4E7-D6AF-7C765AEA30CA}"/>
              </a:ext>
            </a:extLst>
          </p:cNvPr>
          <p:cNvSpPr>
            <a:spLocks noGrp="1"/>
          </p:cNvSpPr>
          <p:nvPr>
            <p:ph type="title"/>
          </p:nvPr>
        </p:nvSpPr>
        <p:spPr/>
        <p:txBody>
          <a:bodyPr/>
          <a:lstStyle/>
          <a:p>
            <a:r>
              <a:rPr lang="ja-JP" altLang="en-US" dirty="0"/>
              <a:t>問３</a:t>
            </a:r>
            <a:endParaRPr kumimoji="1" lang="ja-JP" altLang="en-US" dirty="0"/>
          </a:p>
        </p:txBody>
      </p:sp>
      <p:sp>
        <p:nvSpPr>
          <p:cNvPr id="3" name="コンテンツ プレースホルダー 2">
            <a:extLst>
              <a:ext uri="{FF2B5EF4-FFF2-40B4-BE49-F238E27FC236}">
                <a16:creationId xmlns:a16="http://schemas.microsoft.com/office/drawing/2014/main" id="{0A2B37A9-4412-0813-0C6E-6CD636063EF9}"/>
              </a:ext>
            </a:extLst>
          </p:cNvPr>
          <p:cNvSpPr>
            <a:spLocks noGrp="1"/>
          </p:cNvSpPr>
          <p:nvPr>
            <p:ph idx="1"/>
          </p:nvPr>
        </p:nvSpPr>
        <p:spPr/>
        <p:txBody>
          <a:bodyPr/>
          <a:lstStyle/>
          <a:p>
            <a:pPr marL="0" indent="0">
              <a:buNone/>
            </a:pPr>
            <a:r>
              <a:rPr kumimoji="1" lang="ja-JP" altLang="en-US" dirty="0"/>
              <a:t>市場ポートフォリオにおける</a:t>
            </a:r>
            <a:r>
              <a:rPr kumimoji="1" lang="ja-JP" altLang="en-US" dirty="0">
                <a:highlight>
                  <a:srgbClr val="FFFF00"/>
                </a:highlight>
              </a:rPr>
              <a:t>①株式リスク寄与</a:t>
            </a:r>
            <a:r>
              <a:rPr kumimoji="1" lang="ja-JP" altLang="en-US" dirty="0"/>
              <a:t>（標準偏差・年率）を計算しなさい。％表示で小数第</a:t>
            </a:r>
            <a:r>
              <a:rPr kumimoji="1" lang="en-US" altLang="ja-JP" dirty="0"/>
              <a:t>1</a:t>
            </a:r>
            <a:r>
              <a:rPr kumimoji="1" lang="ja-JP" altLang="en-US" dirty="0"/>
              <a:t>位まで求めること。ただし、市場ポートフォリオ・リターンと株式リターンの共分散は</a:t>
            </a:r>
            <a:r>
              <a:rPr kumimoji="1" lang="en-US" altLang="ja-JP" dirty="0"/>
              <a:t>0.01552</a:t>
            </a:r>
            <a:r>
              <a:rPr kumimoji="1" lang="ja-JP" altLang="en-US" dirty="0"/>
              <a:t>である。</a:t>
            </a:r>
          </a:p>
        </p:txBody>
      </p:sp>
    </p:spTree>
    <p:extLst>
      <p:ext uri="{BB962C8B-B14F-4D97-AF65-F5344CB8AC3E}">
        <p14:creationId xmlns:p14="http://schemas.microsoft.com/office/powerpoint/2010/main" val="2266082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DD5AE6-085F-0818-DD5A-5FF4F9C39C2A}"/>
              </a:ext>
            </a:extLst>
          </p:cNvPr>
          <p:cNvSpPr>
            <a:spLocks noGrp="1"/>
          </p:cNvSpPr>
          <p:nvPr>
            <p:ph type="title"/>
          </p:nvPr>
        </p:nvSpPr>
        <p:spPr/>
        <p:txBody>
          <a:bodyPr/>
          <a:lstStyle/>
          <a:p>
            <a:r>
              <a:rPr kumimoji="1" lang="ja-JP" altLang="en-US" dirty="0"/>
              <a:t>用語説明</a:t>
            </a:r>
          </a:p>
        </p:txBody>
      </p:sp>
      <p:sp>
        <p:nvSpPr>
          <p:cNvPr id="3" name="コンテンツ プレースホルダー 2">
            <a:extLst>
              <a:ext uri="{FF2B5EF4-FFF2-40B4-BE49-F238E27FC236}">
                <a16:creationId xmlns:a16="http://schemas.microsoft.com/office/drawing/2014/main" id="{D24E09F4-1B4F-62ED-0358-1ED8D4A881B3}"/>
              </a:ext>
            </a:extLst>
          </p:cNvPr>
          <p:cNvSpPr>
            <a:spLocks noGrp="1"/>
          </p:cNvSpPr>
          <p:nvPr>
            <p:ph idx="1"/>
          </p:nvPr>
        </p:nvSpPr>
        <p:spPr/>
        <p:txBody>
          <a:bodyPr>
            <a:normAutofit fontScale="92500" lnSpcReduction="10000"/>
          </a:bodyPr>
          <a:lstStyle/>
          <a:p>
            <a:pPr marL="0" indent="0">
              <a:buNone/>
            </a:pPr>
            <a:r>
              <a:rPr kumimoji="1" lang="ja-JP" altLang="en-US" sz="2000" dirty="0">
                <a:highlight>
                  <a:srgbClr val="FFFF00"/>
                </a:highlight>
              </a:rPr>
              <a:t>①株式のリスク寄与</a:t>
            </a:r>
            <a:endParaRPr kumimoji="1" lang="en-US" altLang="ja-JP" sz="2000" dirty="0">
              <a:highlight>
                <a:srgbClr val="FFFF00"/>
              </a:highlight>
            </a:endParaRPr>
          </a:p>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リスク寄与度とは、ポートフォリオ内（今回は市場ポートフォリオ）の各資産が全体のリスクにどの程度関与しているのかを示す指標となっている。</a:t>
            </a:r>
          </a:p>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リスク寄与度が大きいほど、その資産のリスクは大きいと考えられる。</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ja-JP" altLang="en-US" sz="2000" kern="100" dirty="0">
                <a:latin typeface="游明朝" panose="02020400000000000000" pitchFamily="18" charset="-128"/>
                <a:ea typeface="游明朝" panose="02020400000000000000" pitchFamily="18" charset="-128"/>
                <a:cs typeface="Times New Roman" panose="02020603050405020304" pitchFamily="18" charset="0"/>
              </a:rPr>
              <a:t>～計算式～</a:t>
            </a:r>
            <a:endParaRPr lang="en-US" altLang="ja-JP" sz="2000"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資産</a:t>
            </a:r>
            <a:r>
              <a:rPr lang="en-US" altLang="ja-JP" sz="2000" kern="100" dirty="0" err="1">
                <a:effectLst/>
                <a:latin typeface="游明朝" panose="02020400000000000000" pitchFamily="18" charset="-128"/>
                <a:ea typeface="游明朝" panose="02020400000000000000" pitchFamily="18" charset="-128"/>
                <a:cs typeface="Times New Roman" panose="02020603050405020304" pitchFamily="18" charset="0"/>
              </a:rPr>
              <a:t>i</a:t>
            </a:r>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のリスク寄与度</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＝資産</a:t>
            </a:r>
            <a:r>
              <a:rPr lang="en-US" altLang="ja-JP" sz="2000" kern="100" dirty="0" err="1">
                <a:effectLst/>
                <a:latin typeface="游明朝" panose="02020400000000000000" pitchFamily="18" charset="-128"/>
                <a:ea typeface="游明朝" panose="02020400000000000000" pitchFamily="18" charset="-128"/>
                <a:cs typeface="Times New Roman" panose="02020603050405020304" pitchFamily="18" charset="0"/>
              </a:rPr>
              <a:t>i</a:t>
            </a:r>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のウェイト</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資産</a:t>
            </a:r>
            <a:r>
              <a:rPr lang="en-US" altLang="ja-JP" sz="2000" kern="100" dirty="0" err="1">
                <a:effectLst/>
                <a:latin typeface="游明朝" panose="02020400000000000000" pitchFamily="18" charset="-128"/>
                <a:ea typeface="游明朝" panose="02020400000000000000" pitchFamily="18" charset="-128"/>
                <a:cs typeface="Times New Roman" panose="02020603050405020304" pitchFamily="18" charset="0"/>
              </a:rPr>
              <a:t>i</a:t>
            </a:r>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とポートフォリオ</a:t>
            </a:r>
            <a:r>
              <a:rPr lang="ja-JP" altLang="en-US" sz="2000" kern="100" dirty="0">
                <a:latin typeface="游明朝" panose="02020400000000000000" pitchFamily="18" charset="-128"/>
                <a:ea typeface="游明朝" panose="02020400000000000000" pitchFamily="18" charset="-128"/>
                <a:cs typeface="Times New Roman" panose="02020603050405020304" pitchFamily="18" charset="0"/>
              </a:rPr>
              <a:t>の共分散</a:t>
            </a:r>
            <a:r>
              <a:rPr lang="en-US" altLang="ja-JP" sz="2000"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en-US" sz="2000" kern="100" dirty="0">
                <a:latin typeface="游明朝" panose="02020400000000000000" pitchFamily="18" charset="-128"/>
                <a:ea typeface="游明朝" panose="02020400000000000000" pitchFamily="18" charset="-128"/>
                <a:cs typeface="Times New Roman" panose="02020603050405020304" pitchFamily="18" charset="0"/>
              </a:rPr>
              <a:t>ポートフォリオの標準偏差</a:t>
            </a:r>
            <a:endParaRPr lang="en-US" altLang="ja-JP" sz="2000"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ja-JP" altLang="en-US" sz="2000" kern="100" dirty="0">
                <a:latin typeface="游明朝" panose="02020400000000000000" pitchFamily="18" charset="-128"/>
                <a:ea typeface="游明朝" panose="02020400000000000000" pitchFamily="18" charset="-128"/>
                <a:cs typeface="Times New Roman" panose="02020603050405020304" pitchFamily="18" charset="0"/>
              </a:rPr>
              <a:t>なぜこのような式になるのか →</a:t>
            </a:r>
            <a:r>
              <a:rPr lang="ja-JP" altLang="en-US" sz="2000" kern="100" dirty="0">
                <a:highlight>
                  <a:srgbClr val="FFFF00"/>
                </a:highlight>
                <a:latin typeface="游明朝" panose="02020400000000000000" pitchFamily="18" charset="-128"/>
                <a:ea typeface="游明朝" panose="02020400000000000000" pitchFamily="18" charset="-128"/>
                <a:cs typeface="Times New Roman" panose="02020603050405020304" pitchFamily="18" charset="0"/>
              </a:rPr>
              <a:t> マーケットモデル</a:t>
            </a:r>
            <a:r>
              <a:rPr lang="ja-JP" altLang="en-US" sz="2000" kern="100" dirty="0">
                <a:latin typeface="游明朝" panose="02020400000000000000" pitchFamily="18" charset="-128"/>
                <a:ea typeface="游明朝" panose="02020400000000000000" pitchFamily="18" charset="-128"/>
                <a:cs typeface="Times New Roman" panose="02020603050405020304" pitchFamily="18" charset="0"/>
              </a:rPr>
              <a:t>の説明をしなければならない</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endParaRPr kumimoji="1" lang="ja-JP" altLang="en-US" dirty="0"/>
          </a:p>
        </p:txBody>
      </p:sp>
    </p:spTree>
    <p:extLst>
      <p:ext uri="{BB962C8B-B14F-4D97-AF65-F5344CB8AC3E}">
        <p14:creationId xmlns:p14="http://schemas.microsoft.com/office/powerpoint/2010/main" val="2174143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EC655D-43F1-9A94-D3D3-97467D74F535}"/>
              </a:ext>
            </a:extLst>
          </p:cNvPr>
          <p:cNvSpPr>
            <a:spLocks noGrp="1"/>
          </p:cNvSpPr>
          <p:nvPr>
            <p:ph type="title"/>
          </p:nvPr>
        </p:nvSpPr>
        <p:spPr/>
        <p:txBody>
          <a:bodyPr/>
          <a:lstStyle/>
          <a:p>
            <a:r>
              <a:rPr kumimoji="1" lang="ja-JP" altLang="en-US" dirty="0"/>
              <a:t>補論（マーケットモデルについて）</a:t>
            </a:r>
          </a:p>
        </p:txBody>
      </p:sp>
      <p:sp>
        <p:nvSpPr>
          <p:cNvPr id="3" name="コンテンツ プレースホルダー 2">
            <a:extLst>
              <a:ext uri="{FF2B5EF4-FFF2-40B4-BE49-F238E27FC236}">
                <a16:creationId xmlns:a16="http://schemas.microsoft.com/office/drawing/2014/main" id="{137C8B54-A2BB-CA46-456F-FB5325664B32}"/>
              </a:ext>
            </a:extLst>
          </p:cNvPr>
          <p:cNvSpPr>
            <a:spLocks noGrp="1"/>
          </p:cNvSpPr>
          <p:nvPr>
            <p:ph idx="1"/>
          </p:nvPr>
        </p:nvSpPr>
        <p:spPr/>
        <p:txBody>
          <a:bodyPr/>
          <a:lstStyle/>
          <a:p>
            <a:pPr marL="0" indent="0">
              <a:lnSpc>
                <a:spcPct val="107000"/>
              </a:lnSpc>
              <a:spcAft>
                <a:spcPts val="800"/>
              </a:spcAft>
              <a:buNone/>
            </a:pPr>
            <a:r>
              <a:rPr lang="ja-JP" altLang="ja-JP" sz="20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rPr>
              <a:t>ファクターモデルの考え方</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個々の資産やポートフォリオのリターンが、別の要因（ファクター）で説明できるのではないかと考えるモデルのこと。関心のあるファクターを独立変数、関心のあるリターンを従属変数とした一次関数の式で表す。</a:t>
            </a:r>
          </a:p>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ファクターの例）市場ポートフォリオのリターン、ＧＤＰ成長率、金利、為替レート</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endParaRPr lang="en-US" altLang="ja-JP" sz="2000"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ja-JP" altLang="en-US" sz="20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rPr>
              <a:t>マーケットモデル（以後</a:t>
            </a:r>
            <a:r>
              <a:rPr lang="en-US" altLang="ja-JP" sz="20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rPr>
              <a:t>MM</a:t>
            </a:r>
            <a:r>
              <a:rPr lang="ja-JP" altLang="en-US" sz="20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rPr>
              <a:t>と表記）の考え方</a:t>
            </a:r>
            <a:endParaRPr lang="ja-JP" altLang="ja-JP" sz="20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ファクターモデルの中でも、ファクターを「市場ポートフォリオのリターン」として考えるモデルのこと。</a:t>
            </a:r>
          </a:p>
          <a:p>
            <a:pPr marL="0" indent="0">
              <a:buNone/>
            </a:pPr>
            <a:endParaRPr kumimoji="1" lang="ja-JP" altLang="en-US" dirty="0"/>
          </a:p>
        </p:txBody>
      </p:sp>
    </p:spTree>
    <p:extLst>
      <p:ext uri="{BB962C8B-B14F-4D97-AF65-F5344CB8AC3E}">
        <p14:creationId xmlns:p14="http://schemas.microsoft.com/office/powerpoint/2010/main" val="3644855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F5440D-2864-C15D-8434-63E25662152B}"/>
              </a:ext>
            </a:extLst>
          </p:cNvPr>
          <p:cNvSpPr>
            <a:spLocks noGrp="1"/>
          </p:cNvSpPr>
          <p:nvPr>
            <p:ph type="title"/>
          </p:nvPr>
        </p:nvSpPr>
        <p:spPr/>
        <p:txBody>
          <a:bodyPr/>
          <a:lstStyle/>
          <a:p>
            <a:r>
              <a:rPr kumimoji="1" lang="ja-JP" altLang="en-US" dirty="0"/>
              <a:t>補論</a:t>
            </a:r>
          </a:p>
        </p:txBody>
      </p:sp>
      <p:sp>
        <p:nvSpPr>
          <p:cNvPr id="3" name="コンテンツ プレースホルダー 2">
            <a:extLst>
              <a:ext uri="{FF2B5EF4-FFF2-40B4-BE49-F238E27FC236}">
                <a16:creationId xmlns:a16="http://schemas.microsoft.com/office/drawing/2014/main" id="{8D0D5F7F-F557-2DCC-3FF1-75B8B7881B2A}"/>
              </a:ext>
            </a:extLst>
          </p:cNvPr>
          <p:cNvSpPr>
            <a:spLocks noGrp="1"/>
          </p:cNvSpPr>
          <p:nvPr>
            <p:ph idx="1"/>
          </p:nvPr>
        </p:nvSpPr>
        <p:spPr/>
        <p:txBody>
          <a:bodyPr/>
          <a:lstStyle/>
          <a:p>
            <a:pPr marL="0" indent="0">
              <a:buNone/>
            </a:pPr>
            <a:r>
              <a:rPr lang="en-US" altLang="ja-JP" dirty="0">
                <a:highlight>
                  <a:srgbClr val="FFFF00"/>
                </a:highlight>
              </a:rPr>
              <a:t>MM</a:t>
            </a:r>
            <a:r>
              <a:rPr lang="ja-JP" altLang="en-US" dirty="0">
                <a:highlight>
                  <a:srgbClr val="FFFF00"/>
                </a:highlight>
              </a:rPr>
              <a:t>の公式</a:t>
            </a:r>
            <a:endParaRPr kumimoji="1" lang="ja-JP" altLang="en-US" dirty="0">
              <a:highlight>
                <a:srgbClr val="FFFF00"/>
              </a:highlight>
            </a:endParaRPr>
          </a:p>
        </p:txBody>
      </p:sp>
      <p:pic>
        <p:nvPicPr>
          <p:cNvPr id="4" name="図 3" descr="ホワイトボードに書かれた文字&#10;&#10;自動的に生成された説明">
            <a:extLst>
              <a:ext uri="{FF2B5EF4-FFF2-40B4-BE49-F238E27FC236}">
                <a16:creationId xmlns:a16="http://schemas.microsoft.com/office/drawing/2014/main" id="{AD4FD533-CD89-C483-50EC-844467DE7EBB}"/>
              </a:ext>
            </a:extLst>
          </p:cNvPr>
          <p:cNvPicPr>
            <a:picLocks noChangeAspect="1"/>
          </p:cNvPicPr>
          <p:nvPr/>
        </p:nvPicPr>
        <p:blipFill>
          <a:blip r:embed="rId2"/>
          <a:stretch>
            <a:fillRect/>
          </a:stretch>
        </p:blipFill>
        <p:spPr>
          <a:xfrm>
            <a:off x="882874" y="2524530"/>
            <a:ext cx="7187292" cy="2364110"/>
          </a:xfrm>
          <a:prstGeom prst="rect">
            <a:avLst/>
          </a:prstGeom>
        </p:spPr>
      </p:pic>
      <p:sp>
        <p:nvSpPr>
          <p:cNvPr id="5" name="テキスト ボックス 4">
            <a:extLst>
              <a:ext uri="{FF2B5EF4-FFF2-40B4-BE49-F238E27FC236}">
                <a16:creationId xmlns:a16="http://schemas.microsoft.com/office/drawing/2014/main" id="{DF3B03AA-B781-2F8E-22A6-2D41213ECF37}"/>
              </a:ext>
            </a:extLst>
          </p:cNvPr>
          <p:cNvSpPr txBox="1"/>
          <p:nvPr/>
        </p:nvSpPr>
        <p:spPr>
          <a:xfrm>
            <a:off x="882874" y="5192929"/>
            <a:ext cx="10261142" cy="1665071"/>
          </a:xfrm>
          <a:prstGeom prst="rect">
            <a:avLst/>
          </a:prstGeom>
          <a:noFill/>
        </p:spPr>
        <p:txBody>
          <a:bodyPr wrap="none" rtlCol="0">
            <a:spAutoFit/>
          </a:bodyPr>
          <a:lstStyle/>
          <a:p>
            <a:pPr>
              <a:lnSpc>
                <a:spcPct val="107000"/>
              </a:lnSpc>
              <a:spcAft>
                <a:spcPts val="800"/>
              </a:spcAft>
            </a:pP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Ri</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：資産</a:t>
            </a:r>
            <a:r>
              <a:rPr lang="en-US" altLang="ja-JP" sz="2000" kern="100" dirty="0" err="1">
                <a:effectLst/>
                <a:latin typeface="游明朝" panose="02020400000000000000" pitchFamily="18" charset="-128"/>
                <a:ea typeface="游明朝" panose="02020400000000000000" pitchFamily="18" charset="-128"/>
                <a:cs typeface="Times New Roman" panose="02020603050405020304" pitchFamily="18" charset="0"/>
              </a:rPr>
              <a:t>i</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のリターン</a:t>
            </a:r>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α</a:t>
            </a:r>
            <a:r>
              <a:rPr lang="en-US" altLang="ja-JP" sz="2000" kern="100" dirty="0" err="1">
                <a:effectLst/>
                <a:latin typeface="游明朝" panose="02020400000000000000" pitchFamily="18" charset="-128"/>
                <a:ea typeface="游明朝" panose="02020400000000000000" pitchFamily="18" charset="-128"/>
                <a:cs typeface="Times New Roman" panose="02020603050405020304" pitchFamily="18" charset="0"/>
              </a:rPr>
              <a:t>i</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：資産</a:t>
            </a:r>
            <a:r>
              <a:rPr lang="en-US" altLang="ja-JP" sz="2000" kern="100" dirty="0" err="1">
                <a:effectLst/>
                <a:latin typeface="游明朝" panose="02020400000000000000" pitchFamily="18" charset="-128"/>
                <a:ea typeface="游明朝" panose="02020400000000000000" pitchFamily="18" charset="-128"/>
                <a:cs typeface="Times New Roman" panose="02020603050405020304" pitchFamily="18" charset="0"/>
              </a:rPr>
              <a:t>i</a:t>
            </a:r>
            <a:r>
              <a:rPr lang="ja-JP" altLang="en-US" sz="2000" kern="100" dirty="0">
                <a:latin typeface="游明朝" panose="02020400000000000000" pitchFamily="18" charset="-128"/>
                <a:ea typeface="游明朝" panose="02020400000000000000" pitchFamily="18" charset="-128"/>
                <a:cs typeface="Times New Roman" panose="02020603050405020304" pitchFamily="18" charset="0"/>
              </a:rPr>
              <a:t>固有のリターン</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ct val="107000"/>
              </a:lnSpc>
              <a:spcAft>
                <a:spcPts val="800"/>
              </a:spcAft>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β</a:t>
            </a:r>
            <a:r>
              <a:rPr lang="en-US" altLang="ja-JP" sz="2000" kern="100" dirty="0" err="1">
                <a:effectLst/>
                <a:latin typeface="游明朝" panose="02020400000000000000" pitchFamily="18" charset="-128"/>
                <a:ea typeface="游明朝" panose="02020400000000000000" pitchFamily="18" charset="-128"/>
                <a:cs typeface="Times New Roman" panose="02020603050405020304" pitchFamily="18" charset="0"/>
              </a:rPr>
              <a:t>i</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：資産</a:t>
            </a:r>
            <a:r>
              <a:rPr lang="en-US" altLang="ja-JP" sz="2000" kern="100" dirty="0" err="1">
                <a:effectLst/>
                <a:latin typeface="游明朝" panose="02020400000000000000" pitchFamily="18" charset="-128"/>
                <a:ea typeface="游明朝" panose="02020400000000000000" pitchFamily="18" charset="-128"/>
                <a:cs typeface="Times New Roman" panose="02020603050405020304" pitchFamily="18" charset="0"/>
              </a:rPr>
              <a:t>i</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の市場ポートフォリオのリターンに対する感応度</a:t>
            </a:r>
          </a:p>
          <a:p>
            <a:pPr>
              <a:lnSpc>
                <a:spcPct val="107000"/>
              </a:lnSpc>
              <a:spcAft>
                <a:spcPts val="800"/>
              </a:spcAft>
            </a:pP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RM</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：市場ポートフォリオのリターン</a:t>
            </a:r>
            <a:r>
              <a:rPr lang="en-US" altLang="ja-JP" sz="2000"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ε</a:t>
            </a:r>
            <a:r>
              <a:rPr lang="en-US" altLang="ja-JP" sz="2000" kern="100" dirty="0" err="1">
                <a:effectLst/>
                <a:latin typeface="游明朝" panose="02020400000000000000" pitchFamily="18" charset="-128"/>
                <a:ea typeface="游明朝" panose="02020400000000000000" pitchFamily="18" charset="-128"/>
                <a:cs typeface="Times New Roman" panose="02020603050405020304" pitchFamily="18" charset="0"/>
              </a:rPr>
              <a:t>i</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：その時々に偶然に決まる、固有のリターン</a:t>
            </a:r>
          </a:p>
          <a:p>
            <a:endParaRPr kumimoji="1" lang="ja-JP" altLang="en-US" dirty="0"/>
          </a:p>
        </p:txBody>
      </p:sp>
    </p:spTree>
    <p:extLst>
      <p:ext uri="{BB962C8B-B14F-4D97-AF65-F5344CB8AC3E}">
        <p14:creationId xmlns:p14="http://schemas.microsoft.com/office/powerpoint/2010/main" val="794874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EBBFAC-1781-FCC6-C53D-2B937808CF08}"/>
              </a:ext>
            </a:extLst>
          </p:cNvPr>
          <p:cNvSpPr>
            <a:spLocks noGrp="1"/>
          </p:cNvSpPr>
          <p:nvPr>
            <p:ph type="title"/>
          </p:nvPr>
        </p:nvSpPr>
        <p:spPr/>
        <p:txBody>
          <a:bodyPr/>
          <a:lstStyle/>
          <a:p>
            <a:r>
              <a:rPr kumimoji="1" lang="ja-JP" altLang="en-US" dirty="0"/>
              <a:t>補論</a:t>
            </a:r>
          </a:p>
        </p:txBody>
      </p:sp>
      <p:sp>
        <p:nvSpPr>
          <p:cNvPr id="3" name="コンテンツ プレースホルダー 2">
            <a:extLst>
              <a:ext uri="{FF2B5EF4-FFF2-40B4-BE49-F238E27FC236}">
                <a16:creationId xmlns:a16="http://schemas.microsoft.com/office/drawing/2014/main" id="{A2DC3D9B-E60B-78D9-7A30-56F2A99C0B44}"/>
              </a:ext>
            </a:extLst>
          </p:cNvPr>
          <p:cNvSpPr>
            <a:spLocks noGrp="1"/>
          </p:cNvSpPr>
          <p:nvPr>
            <p:ph idx="1"/>
          </p:nvPr>
        </p:nvSpPr>
        <p:spPr/>
        <p:txBody>
          <a:bodyPr>
            <a:normAutofit lnSpcReduction="10000"/>
          </a:bodyPr>
          <a:lstStyle/>
          <a:p>
            <a:pPr marL="0" indent="0">
              <a:buNone/>
            </a:pPr>
            <a:r>
              <a:rPr kumimoji="1" lang="ja-JP" altLang="en-US" dirty="0">
                <a:highlight>
                  <a:srgbClr val="FFFF00"/>
                </a:highlight>
              </a:rPr>
              <a:t>各文字式の特徴</a:t>
            </a:r>
            <a:endParaRPr kumimoji="1" lang="en-US" altLang="ja-JP" dirty="0">
              <a:highlight>
                <a:srgbClr val="FFFF00"/>
              </a:highlight>
            </a:endParaRPr>
          </a:p>
          <a:p>
            <a:pPr marL="0" indent="0">
              <a:lnSpc>
                <a:spcPct val="107000"/>
              </a:lnSpc>
              <a:spcAft>
                <a:spcPts val="800"/>
              </a:spcAft>
              <a:buNone/>
            </a:pP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Ri</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：従属変数（ＲＭによって変動する、関心のある数値の為）</a:t>
            </a:r>
          </a:p>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α</a:t>
            </a:r>
            <a:r>
              <a:rPr lang="en-US" altLang="ja-JP" sz="2000" kern="100" dirty="0" err="1">
                <a:effectLst/>
                <a:latin typeface="游明朝" panose="02020400000000000000" pitchFamily="18" charset="-128"/>
                <a:ea typeface="游明朝" panose="02020400000000000000" pitchFamily="18" charset="-128"/>
                <a:cs typeface="Times New Roman" panose="02020603050405020304" pitchFamily="18" charset="0"/>
              </a:rPr>
              <a:t>i</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：定数（</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RM</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が変動しても変わらない数値のため）</a:t>
            </a:r>
          </a:p>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β</a:t>
            </a:r>
            <a:r>
              <a:rPr lang="en-US" altLang="ja-JP" sz="2000" kern="100" dirty="0" err="1">
                <a:effectLst/>
                <a:latin typeface="游明朝" panose="02020400000000000000" pitchFamily="18" charset="-128"/>
                <a:ea typeface="游明朝" panose="02020400000000000000" pitchFamily="18" charset="-128"/>
                <a:cs typeface="Times New Roman" panose="02020603050405020304" pitchFamily="18" charset="0"/>
              </a:rPr>
              <a:t>i</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：定数（</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RM</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が変動しても変わらない数値のため）</a:t>
            </a:r>
          </a:p>
          <a:p>
            <a:pPr marL="0" indent="0">
              <a:lnSpc>
                <a:spcPct val="107000"/>
              </a:lnSpc>
              <a:spcAft>
                <a:spcPts val="800"/>
              </a:spcAft>
              <a:buNone/>
            </a:pP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RM</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：独立変数（関心のあるファクターの為）</a:t>
            </a:r>
          </a:p>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ε</a:t>
            </a:r>
            <a:r>
              <a:rPr lang="en-US" altLang="ja-JP" sz="2000" kern="100" dirty="0" err="1">
                <a:effectLst/>
                <a:latin typeface="游明朝" panose="02020400000000000000" pitchFamily="18" charset="-128"/>
                <a:ea typeface="游明朝" panose="02020400000000000000" pitchFamily="18" charset="-128"/>
                <a:cs typeface="Times New Roman" panose="02020603050405020304" pitchFamily="18" charset="0"/>
              </a:rPr>
              <a:t>i</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：確率変数（時々によって、変動する数値の為）</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endParaRPr lang="en-US" altLang="ja-JP" sz="2000"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★変数か定数かよく覚えておいてください★</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endParaRPr kumimoji="1" lang="ja-JP" altLang="en-US" dirty="0">
              <a:highlight>
                <a:srgbClr val="FFFF00"/>
              </a:highlight>
            </a:endParaRPr>
          </a:p>
        </p:txBody>
      </p:sp>
    </p:spTree>
    <p:extLst>
      <p:ext uri="{BB962C8B-B14F-4D97-AF65-F5344CB8AC3E}">
        <p14:creationId xmlns:p14="http://schemas.microsoft.com/office/powerpoint/2010/main" val="1195545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5DC8CE-ECE1-1470-5C47-AEA34651AFD7}"/>
              </a:ext>
            </a:extLst>
          </p:cNvPr>
          <p:cNvSpPr>
            <a:spLocks noGrp="1"/>
          </p:cNvSpPr>
          <p:nvPr>
            <p:ph type="title"/>
          </p:nvPr>
        </p:nvSpPr>
        <p:spPr/>
        <p:txBody>
          <a:bodyPr/>
          <a:lstStyle/>
          <a:p>
            <a:r>
              <a:rPr kumimoji="1" lang="ja-JP" altLang="en-US" dirty="0"/>
              <a:t>補論</a:t>
            </a:r>
          </a:p>
        </p:txBody>
      </p:sp>
      <p:sp>
        <p:nvSpPr>
          <p:cNvPr id="3" name="コンテンツ プレースホルダー 2">
            <a:extLst>
              <a:ext uri="{FF2B5EF4-FFF2-40B4-BE49-F238E27FC236}">
                <a16:creationId xmlns:a16="http://schemas.microsoft.com/office/drawing/2014/main" id="{7054DAD7-F963-2048-FB59-C0F4F5307DF3}"/>
              </a:ext>
            </a:extLst>
          </p:cNvPr>
          <p:cNvSpPr>
            <a:spLocks noGrp="1"/>
          </p:cNvSpPr>
          <p:nvPr>
            <p:ph idx="1"/>
          </p:nvPr>
        </p:nvSpPr>
        <p:spPr/>
        <p:txBody>
          <a:bodyPr/>
          <a:lstStyle/>
          <a:p>
            <a:pPr marL="0" indent="0">
              <a:lnSpc>
                <a:spcPct val="107000"/>
              </a:lnSpc>
              <a:spcAft>
                <a:spcPts val="800"/>
              </a:spcAft>
              <a:buNone/>
            </a:pPr>
            <a:r>
              <a:rPr lang="ja-JP" altLang="ja-JP" sz="20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rPr>
              <a:t>εの固有特徴</a:t>
            </a:r>
          </a:p>
          <a:p>
            <a:pPr marL="0" indent="0">
              <a:lnSpc>
                <a:spcPct val="107000"/>
              </a:lnSpc>
              <a:spcAft>
                <a:spcPts val="800"/>
              </a:spcAft>
              <a:buNone/>
            </a:pP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ＲＭとは無関係＝ＲＭとの共分散がゼロ</a:t>
            </a:r>
          </a:p>
          <a:p>
            <a:pPr marL="0" indent="0">
              <a:lnSpc>
                <a:spcPct val="107000"/>
              </a:lnSpc>
              <a:spcAft>
                <a:spcPts val="800"/>
              </a:spcAft>
              <a:buNone/>
            </a:pP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期待値はゼロとされている（予想がつかないため）</a:t>
            </a:r>
          </a:p>
          <a:p>
            <a:pPr marL="0" indent="0">
              <a:lnSpc>
                <a:spcPct val="107000"/>
              </a:lnSpc>
              <a:spcAft>
                <a:spcPts val="800"/>
              </a:spcAft>
              <a:buNone/>
            </a:pP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異なった資産の「ε」同士も無関係</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endParaRPr lang="en-US" altLang="ja-JP" sz="2000"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★よく覚えておいてください★</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endParaRPr kumimoji="1" lang="ja-JP" altLang="en-US" dirty="0"/>
          </a:p>
        </p:txBody>
      </p:sp>
    </p:spTree>
    <p:extLst>
      <p:ext uri="{BB962C8B-B14F-4D97-AF65-F5344CB8AC3E}">
        <p14:creationId xmlns:p14="http://schemas.microsoft.com/office/powerpoint/2010/main" val="1580409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094B09-E68B-A2F2-4FE1-F2681A3A4A15}"/>
              </a:ext>
            </a:extLst>
          </p:cNvPr>
          <p:cNvSpPr>
            <a:spLocks noGrp="1"/>
          </p:cNvSpPr>
          <p:nvPr>
            <p:ph type="title"/>
          </p:nvPr>
        </p:nvSpPr>
        <p:spPr/>
        <p:txBody>
          <a:bodyPr/>
          <a:lstStyle/>
          <a:p>
            <a:r>
              <a:rPr lang="ja-JP" altLang="en-US" dirty="0"/>
              <a:t>はじめに</a:t>
            </a:r>
            <a:endParaRPr kumimoji="1" lang="ja-JP" altLang="en-US" dirty="0"/>
          </a:p>
        </p:txBody>
      </p:sp>
      <p:sp>
        <p:nvSpPr>
          <p:cNvPr id="3" name="コンテンツ プレースホルダー 2">
            <a:extLst>
              <a:ext uri="{FF2B5EF4-FFF2-40B4-BE49-F238E27FC236}">
                <a16:creationId xmlns:a16="http://schemas.microsoft.com/office/drawing/2014/main" id="{F9783EC7-B0EE-9D28-88AD-6963EA6B61D4}"/>
              </a:ext>
            </a:extLst>
          </p:cNvPr>
          <p:cNvSpPr>
            <a:spLocks noGrp="1"/>
          </p:cNvSpPr>
          <p:nvPr>
            <p:ph idx="1"/>
          </p:nvPr>
        </p:nvSpPr>
        <p:spPr/>
        <p:txBody>
          <a:bodyPr/>
          <a:lstStyle/>
          <a:p>
            <a:pPr marL="0" indent="0">
              <a:buNone/>
            </a:pPr>
            <a:r>
              <a:rPr kumimoji="1" lang="ja-JP" altLang="en-US" dirty="0"/>
              <a:t>年金コンサルタントであるあなたは、顧客の</a:t>
            </a:r>
            <a:r>
              <a:rPr kumimoji="1" lang="en-US" altLang="ja-JP" dirty="0"/>
              <a:t>ABC</a:t>
            </a:r>
            <a:r>
              <a:rPr kumimoji="1" lang="ja-JP" altLang="en-US" dirty="0"/>
              <a:t>年金基金から、債券と株式で構成される</a:t>
            </a:r>
            <a:r>
              <a:rPr kumimoji="1" lang="ja-JP" altLang="en-US" dirty="0">
                <a:highlight>
                  <a:srgbClr val="FFFF00"/>
                </a:highlight>
              </a:rPr>
              <a:t>①基本ポートフォリオ</a:t>
            </a:r>
            <a:r>
              <a:rPr kumimoji="1" lang="ja-JP" altLang="en-US" dirty="0"/>
              <a:t>の策定を依頼されている。</a:t>
            </a:r>
            <a:endParaRPr kumimoji="1" lang="en-US" altLang="ja-JP" dirty="0"/>
          </a:p>
          <a:p>
            <a:pPr marL="0" indent="0">
              <a:buNone/>
            </a:pPr>
            <a:endParaRPr lang="en-US" altLang="ja-JP" dirty="0"/>
          </a:p>
          <a:p>
            <a:pPr marL="0" indent="0">
              <a:buNone/>
            </a:pPr>
            <a:r>
              <a:rPr kumimoji="1" lang="ja-JP" altLang="en-US" dirty="0"/>
              <a:t>まずあなたは、債券および株式の中長期的な期待リターンを求める事にした。想定する</a:t>
            </a:r>
            <a:r>
              <a:rPr kumimoji="1" lang="ja-JP" altLang="en-US" dirty="0">
                <a:highlight>
                  <a:srgbClr val="FFFF00"/>
                </a:highlight>
              </a:rPr>
              <a:t>②フォワードルッキング</a:t>
            </a:r>
            <a:r>
              <a:rPr kumimoji="1" lang="ja-JP" altLang="en-US" dirty="0"/>
              <a:t>な市場環境は図表１のとおりである。</a:t>
            </a:r>
          </a:p>
        </p:txBody>
      </p:sp>
    </p:spTree>
    <p:extLst>
      <p:ext uri="{BB962C8B-B14F-4D97-AF65-F5344CB8AC3E}">
        <p14:creationId xmlns:p14="http://schemas.microsoft.com/office/powerpoint/2010/main" val="1717155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085C1D-D9D3-FFD1-735C-E98E29074EE5}"/>
              </a:ext>
            </a:extLst>
          </p:cNvPr>
          <p:cNvSpPr>
            <a:spLocks noGrp="1"/>
          </p:cNvSpPr>
          <p:nvPr>
            <p:ph type="title"/>
          </p:nvPr>
        </p:nvSpPr>
        <p:spPr/>
        <p:txBody>
          <a:bodyPr/>
          <a:lstStyle/>
          <a:p>
            <a:r>
              <a:rPr kumimoji="1" lang="ja-JP" altLang="en-US" dirty="0"/>
              <a:t>補論</a:t>
            </a:r>
          </a:p>
        </p:txBody>
      </p:sp>
      <p:sp>
        <p:nvSpPr>
          <p:cNvPr id="3" name="コンテンツ プレースホルダー 2">
            <a:extLst>
              <a:ext uri="{FF2B5EF4-FFF2-40B4-BE49-F238E27FC236}">
                <a16:creationId xmlns:a16="http://schemas.microsoft.com/office/drawing/2014/main" id="{16ACC2FB-3A58-E4CE-14AB-370777CE0A39}"/>
              </a:ext>
            </a:extLst>
          </p:cNvPr>
          <p:cNvSpPr>
            <a:spLocks noGrp="1"/>
          </p:cNvSpPr>
          <p:nvPr>
            <p:ph idx="1"/>
          </p:nvPr>
        </p:nvSpPr>
        <p:spPr/>
        <p:txBody>
          <a:bodyPr/>
          <a:lstStyle/>
          <a:p>
            <a:pPr marL="0" indent="0">
              <a:buNone/>
            </a:pPr>
            <a:r>
              <a:rPr kumimoji="1" lang="en-US" altLang="ja-JP" dirty="0">
                <a:highlight>
                  <a:srgbClr val="FFFF00"/>
                </a:highlight>
              </a:rPr>
              <a:t>MM</a:t>
            </a:r>
            <a:r>
              <a:rPr kumimoji="1" lang="ja-JP" altLang="en-US" dirty="0">
                <a:highlight>
                  <a:srgbClr val="FFFF00"/>
                </a:highlight>
              </a:rPr>
              <a:t>から求める資産</a:t>
            </a:r>
            <a:r>
              <a:rPr kumimoji="1" lang="en-US" altLang="ja-JP" dirty="0" err="1">
                <a:highlight>
                  <a:srgbClr val="FFFF00"/>
                </a:highlight>
              </a:rPr>
              <a:t>i</a:t>
            </a:r>
            <a:r>
              <a:rPr kumimoji="1" lang="ja-JP" altLang="en-US" dirty="0">
                <a:highlight>
                  <a:srgbClr val="FFFF00"/>
                </a:highlight>
              </a:rPr>
              <a:t>のリスク（分散）</a:t>
            </a:r>
            <a:endParaRPr kumimoji="1" lang="en-US" altLang="ja-JP" dirty="0">
              <a:highlight>
                <a:srgbClr val="FFFF00"/>
              </a:highlight>
            </a:endParaRPr>
          </a:p>
          <a:p>
            <a:pPr marL="0" indent="0">
              <a:buNone/>
            </a:pPr>
            <a:endParaRPr kumimoji="1" lang="en-US" altLang="ja-JP" dirty="0"/>
          </a:p>
        </p:txBody>
      </p:sp>
      <p:pic>
        <p:nvPicPr>
          <p:cNvPr id="4" name="図 3" descr="テキスト, 手紙&#10;&#10;自動的に生成された説明">
            <a:extLst>
              <a:ext uri="{FF2B5EF4-FFF2-40B4-BE49-F238E27FC236}">
                <a16:creationId xmlns:a16="http://schemas.microsoft.com/office/drawing/2014/main" id="{89ACE897-6F44-7EC6-718B-4DA1D317A11D}"/>
              </a:ext>
            </a:extLst>
          </p:cNvPr>
          <p:cNvPicPr>
            <a:picLocks noChangeAspect="1"/>
          </p:cNvPicPr>
          <p:nvPr/>
        </p:nvPicPr>
        <p:blipFill>
          <a:blip r:embed="rId2"/>
          <a:stretch>
            <a:fillRect/>
          </a:stretch>
        </p:blipFill>
        <p:spPr>
          <a:xfrm>
            <a:off x="2638857" y="2444675"/>
            <a:ext cx="6914286" cy="1561080"/>
          </a:xfrm>
          <a:prstGeom prst="rect">
            <a:avLst/>
          </a:prstGeom>
        </p:spPr>
      </p:pic>
      <p:sp>
        <p:nvSpPr>
          <p:cNvPr id="5" name="テキスト ボックス 4">
            <a:extLst>
              <a:ext uri="{FF2B5EF4-FFF2-40B4-BE49-F238E27FC236}">
                <a16:creationId xmlns:a16="http://schemas.microsoft.com/office/drawing/2014/main" id="{9C8499CB-D51C-44EE-B752-EABF73F091DA}"/>
              </a:ext>
            </a:extLst>
          </p:cNvPr>
          <p:cNvSpPr txBox="1"/>
          <p:nvPr/>
        </p:nvSpPr>
        <p:spPr>
          <a:xfrm>
            <a:off x="838200" y="4401336"/>
            <a:ext cx="5644494" cy="400110"/>
          </a:xfrm>
          <a:prstGeom prst="rect">
            <a:avLst/>
          </a:prstGeom>
          <a:noFill/>
        </p:spPr>
        <p:txBody>
          <a:bodyPr wrap="none" rtlCol="0">
            <a:spAutoFit/>
          </a:bodyPr>
          <a:lstStyle/>
          <a:p>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１，</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α</a:t>
            </a:r>
            <a:r>
              <a:rPr lang="en-US" altLang="ja-JP" sz="2000" kern="100" dirty="0" err="1">
                <a:effectLst/>
                <a:latin typeface="游明朝" panose="02020400000000000000" pitchFamily="18" charset="-128"/>
                <a:ea typeface="游明朝" panose="02020400000000000000" pitchFamily="18" charset="-128"/>
                <a:cs typeface="Times New Roman" panose="02020603050405020304" pitchFamily="18" charset="0"/>
              </a:rPr>
              <a:t>i</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は定数なので、分散しない→無視できる</a:t>
            </a:r>
          </a:p>
        </p:txBody>
      </p:sp>
      <p:pic>
        <p:nvPicPr>
          <p:cNvPr id="6" name="コンテンツ プレースホルダー 4">
            <a:extLst>
              <a:ext uri="{FF2B5EF4-FFF2-40B4-BE49-F238E27FC236}">
                <a16:creationId xmlns:a16="http://schemas.microsoft.com/office/drawing/2014/main" id="{46B35EB9-3785-21B7-2280-790CEEA95168}"/>
              </a:ext>
            </a:extLst>
          </p:cNvPr>
          <p:cNvPicPr>
            <a:picLocks noChangeAspect="1"/>
          </p:cNvPicPr>
          <p:nvPr/>
        </p:nvPicPr>
        <p:blipFill>
          <a:blip r:embed="rId3"/>
          <a:stretch>
            <a:fillRect/>
          </a:stretch>
        </p:blipFill>
        <p:spPr>
          <a:xfrm>
            <a:off x="2638857" y="4907795"/>
            <a:ext cx="6199414" cy="1673671"/>
          </a:xfrm>
          <a:prstGeom prst="rect">
            <a:avLst/>
          </a:prstGeom>
        </p:spPr>
      </p:pic>
    </p:spTree>
    <p:extLst>
      <p:ext uri="{BB962C8B-B14F-4D97-AF65-F5344CB8AC3E}">
        <p14:creationId xmlns:p14="http://schemas.microsoft.com/office/powerpoint/2010/main" val="485291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D9B526-7178-0B6E-42A6-9A1DD0CDE0DF}"/>
              </a:ext>
            </a:extLst>
          </p:cNvPr>
          <p:cNvSpPr>
            <a:spLocks noGrp="1"/>
          </p:cNvSpPr>
          <p:nvPr>
            <p:ph type="title"/>
          </p:nvPr>
        </p:nvSpPr>
        <p:spPr/>
        <p:txBody>
          <a:bodyPr/>
          <a:lstStyle/>
          <a:p>
            <a:r>
              <a:rPr kumimoji="1" lang="ja-JP" altLang="en-US" dirty="0"/>
              <a:t>補論</a:t>
            </a:r>
          </a:p>
        </p:txBody>
      </p:sp>
      <p:sp>
        <p:nvSpPr>
          <p:cNvPr id="7" name="コンテンツ プレースホルダー 6">
            <a:extLst>
              <a:ext uri="{FF2B5EF4-FFF2-40B4-BE49-F238E27FC236}">
                <a16:creationId xmlns:a16="http://schemas.microsoft.com/office/drawing/2014/main" id="{6CB998F2-5939-0878-41E1-632AA92FEE6D}"/>
              </a:ext>
            </a:extLst>
          </p:cNvPr>
          <p:cNvSpPr>
            <a:spLocks noGrp="1"/>
          </p:cNvSpPr>
          <p:nvPr>
            <p:ph idx="1"/>
          </p:nvPr>
        </p:nvSpPr>
        <p:spPr/>
        <p:txBody>
          <a:bodyPr>
            <a:normAutofit/>
          </a:bodyPr>
          <a:lstStyle/>
          <a:p>
            <a:pPr marL="0" indent="0">
              <a:buNone/>
            </a:pPr>
            <a:r>
              <a:rPr lang="ja-JP" altLang="en-US" sz="2000" dirty="0"/>
              <a:t>２，分散の足し算なので、性質７を利用する</a:t>
            </a:r>
          </a:p>
        </p:txBody>
      </p:sp>
      <p:pic>
        <p:nvPicPr>
          <p:cNvPr id="10" name="図 9">
            <a:extLst>
              <a:ext uri="{FF2B5EF4-FFF2-40B4-BE49-F238E27FC236}">
                <a16:creationId xmlns:a16="http://schemas.microsoft.com/office/drawing/2014/main" id="{DA4907FD-A188-86E8-CE97-9F2616E52E1A}"/>
              </a:ext>
            </a:extLst>
          </p:cNvPr>
          <p:cNvPicPr>
            <a:picLocks noChangeAspect="1"/>
          </p:cNvPicPr>
          <p:nvPr/>
        </p:nvPicPr>
        <p:blipFill>
          <a:blip r:embed="rId2"/>
          <a:stretch>
            <a:fillRect/>
          </a:stretch>
        </p:blipFill>
        <p:spPr>
          <a:xfrm>
            <a:off x="967682" y="2362087"/>
            <a:ext cx="9494644" cy="597244"/>
          </a:xfrm>
          <a:prstGeom prst="rect">
            <a:avLst/>
          </a:prstGeom>
        </p:spPr>
      </p:pic>
      <p:pic>
        <p:nvPicPr>
          <p:cNvPr id="14" name="図 13">
            <a:extLst>
              <a:ext uri="{FF2B5EF4-FFF2-40B4-BE49-F238E27FC236}">
                <a16:creationId xmlns:a16="http://schemas.microsoft.com/office/drawing/2014/main" id="{042C3C34-17F5-3BF4-E6EC-EE49F6431C3B}"/>
              </a:ext>
            </a:extLst>
          </p:cNvPr>
          <p:cNvPicPr>
            <a:picLocks noChangeAspect="1"/>
          </p:cNvPicPr>
          <p:nvPr/>
        </p:nvPicPr>
        <p:blipFill>
          <a:blip r:embed="rId3"/>
          <a:stretch>
            <a:fillRect/>
          </a:stretch>
        </p:blipFill>
        <p:spPr>
          <a:xfrm>
            <a:off x="967682" y="2943806"/>
            <a:ext cx="11052522" cy="679912"/>
          </a:xfrm>
          <a:prstGeom prst="rect">
            <a:avLst/>
          </a:prstGeom>
        </p:spPr>
      </p:pic>
      <p:sp>
        <p:nvSpPr>
          <p:cNvPr id="15" name="テキスト ボックス 14">
            <a:extLst>
              <a:ext uri="{FF2B5EF4-FFF2-40B4-BE49-F238E27FC236}">
                <a16:creationId xmlns:a16="http://schemas.microsoft.com/office/drawing/2014/main" id="{BA321CE1-A132-438B-75CB-AFCC41336A29}"/>
              </a:ext>
            </a:extLst>
          </p:cNvPr>
          <p:cNvSpPr txBox="1"/>
          <p:nvPr/>
        </p:nvSpPr>
        <p:spPr>
          <a:xfrm>
            <a:off x="838200" y="4212449"/>
            <a:ext cx="7249100" cy="1233158"/>
          </a:xfrm>
          <a:prstGeom prst="rect">
            <a:avLst/>
          </a:prstGeom>
          <a:noFill/>
        </p:spPr>
        <p:txBody>
          <a:bodyPr wrap="none" rtlCol="0">
            <a:spAutoFit/>
          </a:bodyPr>
          <a:lstStyle/>
          <a:p>
            <a:pPr>
              <a:lnSpc>
                <a:spcPct val="107000"/>
              </a:lnSpc>
              <a:spcAft>
                <a:spcPts val="800"/>
              </a:spcAft>
            </a:pPr>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３，</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εの特徴（１）より、</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RM</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とεの共分散は「</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0</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」となる。</a:t>
            </a:r>
          </a:p>
          <a:p>
            <a:pPr>
              <a:lnSpc>
                <a:spcPct val="107000"/>
              </a:lnSpc>
              <a:spcAft>
                <a:spcPts val="800"/>
              </a:spcAft>
            </a:pPr>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その為、最終項は０に何を掛けても０なので、</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0</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になる。</a:t>
            </a:r>
          </a:p>
          <a:p>
            <a:endParaRPr kumimoji="1" lang="ja-JP" altLang="en-US" dirty="0"/>
          </a:p>
        </p:txBody>
      </p:sp>
      <p:pic>
        <p:nvPicPr>
          <p:cNvPr id="17" name="図 16">
            <a:extLst>
              <a:ext uri="{FF2B5EF4-FFF2-40B4-BE49-F238E27FC236}">
                <a16:creationId xmlns:a16="http://schemas.microsoft.com/office/drawing/2014/main" id="{5AA4097C-45C3-830D-50D4-B122AEE626AE}"/>
              </a:ext>
            </a:extLst>
          </p:cNvPr>
          <p:cNvPicPr>
            <a:picLocks noChangeAspect="1"/>
          </p:cNvPicPr>
          <p:nvPr/>
        </p:nvPicPr>
        <p:blipFill>
          <a:blip r:embed="rId4"/>
          <a:stretch>
            <a:fillRect/>
          </a:stretch>
        </p:blipFill>
        <p:spPr>
          <a:xfrm>
            <a:off x="967682" y="5216179"/>
            <a:ext cx="7572924" cy="794363"/>
          </a:xfrm>
          <a:prstGeom prst="rect">
            <a:avLst/>
          </a:prstGeom>
        </p:spPr>
      </p:pic>
    </p:spTree>
    <p:extLst>
      <p:ext uri="{BB962C8B-B14F-4D97-AF65-F5344CB8AC3E}">
        <p14:creationId xmlns:p14="http://schemas.microsoft.com/office/powerpoint/2010/main" val="2965022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F9A4DB-A512-7FAD-F137-5AAFB8A01162}"/>
              </a:ext>
            </a:extLst>
          </p:cNvPr>
          <p:cNvSpPr>
            <a:spLocks noGrp="1"/>
          </p:cNvSpPr>
          <p:nvPr>
            <p:ph type="title"/>
          </p:nvPr>
        </p:nvSpPr>
        <p:spPr/>
        <p:txBody>
          <a:bodyPr/>
          <a:lstStyle/>
          <a:p>
            <a:r>
              <a:rPr kumimoji="1" lang="ja-JP" altLang="en-US" dirty="0"/>
              <a:t>補論</a:t>
            </a:r>
          </a:p>
        </p:txBody>
      </p:sp>
      <p:sp>
        <p:nvSpPr>
          <p:cNvPr id="3" name="コンテンツ プレースホルダー 2">
            <a:extLst>
              <a:ext uri="{FF2B5EF4-FFF2-40B4-BE49-F238E27FC236}">
                <a16:creationId xmlns:a16="http://schemas.microsoft.com/office/drawing/2014/main" id="{E62068F6-D5D6-3643-1D80-2317EACC1A06}"/>
              </a:ext>
            </a:extLst>
          </p:cNvPr>
          <p:cNvSpPr>
            <a:spLocks noGrp="1"/>
          </p:cNvSpPr>
          <p:nvPr>
            <p:ph idx="1"/>
          </p:nvPr>
        </p:nvSpPr>
        <p:spPr/>
        <p:txBody>
          <a:bodyPr>
            <a:normAutofit/>
          </a:bodyPr>
          <a:lstStyle/>
          <a:p>
            <a:pPr marL="0" indent="0">
              <a:buNone/>
            </a:pPr>
            <a:r>
              <a:rPr kumimoji="1" lang="ja-JP" altLang="en-US" sz="2000" dirty="0"/>
              <a:t>以上のことをまとめると</a:t>
            </a:r>
          </a:p>
        </p:txBody>
      </p:sp>
      <p:pic>
        <p:nvPicPr>
          <p:cNvPr id="4" name="図 3" descr="ホワイトボードに書かれた文字&#10;&#10;自動的に生成された説明">
            <a:extLst>
              <a:ext uri="{FF2B5EF4-FFF2-40B4-BE49-F238E27FC236}">
                <a16:creationId xmlns:a16="http://schemas.microsoft.com/office/drawing/2014/main" id="{C9DA050C-0C92-8388-1AEC-C6692E8049AD}"/>
              </a:ext>
            </a:extLst>
          </p:cNvPr>
          <p:cNvPicPr>
            <a:picLocks noChangeAspect="1"/>
          </p:cNvPicPr>
          <p:nvPr/>
        </p:nvPicPr>
        <p:blipFill>
          <a:blip r:embed="rId2"/>
          <a:stretch>
            <a:fillRect/>
          </a:stretch>
        </p:blipFill>
        <p:spPr>
          <a:xfrm>
            <a:off x="838200" y="2186088"/>
            <a:ext cx="8561571" cy="1815206"/>
          </a:xfrm>
          <a:prstGeom prst="rect">
            <a:avLst/>
          </a:prstGeom>
        </p:spPr>
      </p:pic>
      <p:sp>
        <p:nvSpPr>
          <p:cNvPr id="5" name="テキスト ボックス 4">
            <a:extLst>
              <a:ext uri="{FF2B5EF4-FFF2-40B4-BE49-F238E27FC236}">
                <a16:creationId xmlns:a16="http://schemas.microsoft.com/office/drawing/2014/main" id="{2DA0D487-3E32-BC06-424F-9546010BDABB}"/>
              </a:ext>
            </a:extLst>
          </p:cNvPr>
          <p:cNvSpPr txBox="1"/>
          <p:nvPr/>
        </p:nvSpPr>
        <p:spPr>
          <a:xfrm>
            <a:off x="838200" y="4226451"/>
            <a:ext cx="9913291" cy="2960811"/>
          </a:xfrm>
          <a:prstGeom prst="rect">
            <a:avLst/>
          </a:prstGeom>
          <a:noFill/>
        </p:spPr>
        <p:txBody>
          <a:bodyPr wrap="none" rtlCol="0">
            <a:spAutoFit/>
          </a:bodyPr>
          <a:lstStyle/>
          <a:p>
            <a:pPr>
              <a:lnSpc>
                <a:spcPct val="107000"/>
              </a:lnSpc>
              <a:spcAft>
                <a:spcPts val="800"/>
              </a:spcAft>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トータルリスク</a:t>
            </a:r>
            <a:r>
              <a:rPr lang="en-US" altLang="ja-JP" sz="2000"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資産</a:t>
            </a:r>
            <a:r>
              <a:rPr lang="en-US" altLang="ja-JP" sz="2000" kern="100" dirty="0" err="1">
                <a:effectLst/>
                <a:latin typeface="游明朝" panose="02020400000000000000" pitchFamily="18" charset="-128"/>
                <a:ea typeface="游明朝" panose="02020400000000000000" pitchFamily="18" charset="-128"/>
                <a:cs typeface="Times New Roman" panose="02020603050405020304" pitchFamily="18" charset="0"/>
              </a:rPr>
              <a:t>i</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全体のリスク</a:t>
            </a:r>
          </a:p>
          <a:p>
            <a:pPr>
              <a:lnSpc>
                <a:spcPct val="107000"/>
              </a:lnSpc>
              <a:spcAft>
                <a:spcPts val="800"/>
              </a:spcAft>
            </a:pP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ct val="107000"/>
              </a:lnSpc>
              <a:spcAft>
                <a:spcPts val="800"/>
              </a:spcAft>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システマティック・リスク</a:t>
            </a:r>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資産</a:t>
            </a:r>
            <a:r>
              <a:rPr lang="en-US" altLang="ja-JP" sz="2000" kern="100" dirty="0" err="1">
                <a:effectLst/>
                <a:latin typeface="游明朝" panose="02020400000000000000" pitchFamily="18" charset="-128"/>
                <a:ea typeface="游明朝" panose="02020400000000000000" pitchFamily="18" charset="-128"/>
                <a:cs typeface="Times New Roman" panose="02020603050405020304" pitchFamily="18" charset="0"/>
              </a:rPr>
              <a:t>i</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のうち、</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RM</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によって影響されるリスク</a:t>
            </a:r>
          </a:p>
          <a:p>
            <a:pPr>
              <a:lnSpc>
                <a:spcPct val="107000"/>
              </a:lnSpc>
              <a:spcAft>
                <a:spcPts val="800"/>
              </a:spcAft>
            </a:pP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ct val="107000"/>
              </a:lnSpc>
              <a:spcAft>
                <a:spcPts val="800"/>
              </a:spcAft>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アンシステマティック・リスク</a:t>
            </a:r>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資産</a:t>
            </a:r>
            <a:r>
              <a:rPr lang="en-US" altLang="ja-JP" sz="2000" kern="100" dirty="0" err="1">
                <a:effectLst/>
                <a:latin typeface="游明朝" panose="02020400000000000000" pitchFamily="18" charset="-128"/>
                <a:ea typeface="游明朝" panose="02020400000000000000" pitchFamily="18" charset="-128"/>
                <a:cs typeface="Times New Roman" panose="02020603050405020304" pitchFamily="18" charset="0"/>
              </a:rPr>
              <a:t>i</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のうち、</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RM</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以外によって影響を受けるリスク</a:t>
            </a:r>
          </a:p>
          <a:p>
            <a:pPr>
              <a:lnSpc>
                <a:spcPct val="107000"/>
              </a:lnSpc>
              <a:spcAft>
                <a:spcPts val="800"/>
              </a:spcAft>
            </a:pP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資産固有のリスク、他のファクターは影響しない。</a:t>
            </a:r>
          </a:p>
          <a:p>
            <a:endParaRPr kumimoji="1" lang="ja-JP" altLang="en-US" dirty="0"/>
          </a:p>
        </p:txBody>
      </p:sp>
    </p:spTree>
    <p:extLst>
      <p:ext uri="{BB962C8B-B14F-4D97-AF65-F5344CB8AC3E}">
        <p14:creationId xmlns:p14="http://schemas.microsoft.com/office/powerpoint/2010/main" val="2223417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32BFFC-20E2-7C78-F43F-8FFE280B13E4}"/>
              </a:ext>
            </a:extLst>
          </p:cNvPr>
          <p:cNvSpPr>
            <a:spLocks noGrp="1"/>
          </p:cNvSpPr>
          <p:nvPr>
            <p:ph type="title"/>
          </p:nvPr>
        </p:nvSpPr>
        <p:spPr/>
        <p:txBody>
          <a:bodyPr/>
          <a:lstStyle/>
          <a:p>
            <a:r>
              <a:rPr lang="ja-JP" altLang="en-US" dirty="0"/>
              <a:t>補論</a:t>
            </a:r>
            <a:endParaRPr kumimoji="1" lang="ja-JP" altLang="en-US" dirty="0"/>
          </a:p>
        </p:txBody>
      </p:sp>
      <p:sp>
        <p:nvSpPr>
          <p:cNvPr id="3" name="コンテンツ プレースホルダー 2">
            <a:extLst>
              <a:ext uri="{FF2B5EF4-FFF2-40B4-BE49-F238E27FC236}">
                <a16:creationId xmlns:a16="http://schemas.microsoft.com/office/drawing/2014/main" id="{3D0C8F2A-E82E-DD19-E6E6-A30364D1B2C1}"/>
              </a:ext>
            </a:extLst>
          </p:cNvPr>
          <p:cNvSpPr>
            <a:spLocks noGrp="1"/>
          </p:cNvSpPr>
          <p:nvPr>
            <p:ph idx="1"/>
          </p:nvPr>
        </p:nvSpPr>
        <p:spPr>
          <a:xfrm>
            <a:off x="838200" y="1602452"/>
            <a:ext cx="10515600" cy="4351338"/>
          </a:xfrm>
        </p:spPr>
        <p:txBody>
          <a:bodyPr>
            <a:normAutofit/>
          </a:bodyPr>
          <a:lstStyle/>
          <a:p>
            <a:pPr marL="0" indent="0">
              <a:buNone/>
            </a:pPr>
            <a:r>
              <a:rPr kumimoji="1" lang="en-US" altLang="ja-JP" sz="2000" dirty="0">
                <a:highlight>
                  <a:srgbClr val="FFFF00"/>
                </a:highlight>
              </a:rPr>
              <a:t>MM</a:t>
            </a:r>
            <a:r>
              <a:rPr kumimoji="1" lang="ja-JP" altLang="en-US" sz="2000" dirty="0">
                <a:highlight>
                  <a:srgbClr val="FFFF00"/>
                </a:highlight>
              </a:rPr>
              <a:t>が成り立つ場合の、ポートフォリオのリターン（資産２つの場合）</a:t>
            </a:r>
            <a:endParaRPr kumimoji="1" lang="en-US" altLang="ja-JP" sz="2000" dirty="0">
              <a:highlight>
                <a:srgbClr val="FFFF00"/>
              </a:highlight>
            </a:endParaRPr>
          </a:p>
          <a:p>
            <a:pPr marL="0" indent="0">
              <a:buNone/>
            </a:pPr>
            <a:endParaRPr kumimoji="1" lang="ja-JP" altLang="en-US" sz="2000" dirty="0">
              <a:highlight>
                <a:srgbClr val="FFFF00"/>
              </a:highlight>
            </a:endParaRPr>
          </a:p>
        </p:txBody>
      </p:sp>
      <p:pic>
        <p:nvPicPr>
          <p:cNvPr id="4" name="図 3" descr="ホワイトボードに書かれた文字&#10;&#10;中程度の精度で自動的に生成された説明">
            <a:extLst>
              <a:ext uri="{FF2B5EF4-FFF2-40B4-BE49-F238E27FC236}">
                <a16:creationId xmlns:a16="http://schemas.microsoft.com/office/drawing/2014/main" id="{B6DFA5E8-5EAC-C7E5-6B8D-679AA83B9D9D}"/>
              </a:ext>
            </a:extLst>
          </p:cNvPr>
          <p:cNvPicPr>
            <a:picLocks noChangeAspect="1"/>
          </p:cNvPicPr>
          <p:nvPr/>
        </p:nvPicPr>
        <p:blipFill>
          <a:blip r:embed="rId2"/>
          <a:stretch>
            <a:fillRect/>
          </a:stretch>
        </p:blipFill>
        <p:spPr>
          <a:xfrm>
            <a:off x="954578" y="2050666"/>
            <a:ext cx="7361927" cy="1804988"/>
          </a:xfrm>
          <a:prstGeom prst="rect">
            <a:avLst/>
          </a:prstGeom>
        </p:spPr>
      </p:pic>
      <p:sp>
        <p:nvSpPr>
          <p:cNvPr id="5" name="テキスト ボックス 4">
            <a:extLst>
              <a:ext uri="{FF2B5EF4-FFF2-40B4-BE49-F238E27FC236}">
                <a16:creationId xmlns:a16="http://schemas.microsoft.com/office/drawing/2014/main" id="{65A6412F-010A-F4CE-81D2-352D01A6A71F}"/>
              </a:ext>
            </a:extLst>
          </p:cNvPr>
          <p:cNvSpPr txBox="1"/>
          <p:nvPr/>
        </p:nvSpPr>
        <p:spPr>
          <a:xfrm>
            <a:off x="882534" y="3855654"/>
            <a:ext cx="9183924" cy="3000630"/>
          </a:xfrm>
          <a:prstGeom prst="rect">
            <a:avLst/>
          </a:prstGeom>
          <a:noFill/>
        </p:spPr>
        <p:txBody>
          <a:bodyPr wrap="none" rtlCol="0">
            <a:spAutoFit/>
          </a:bodyPr>
          <a:lstStyle/>
          <a:p>
            <a:pPr>
              <a:lnSpc>
                <a:spcPct val="107000"/>
              </a:lnSpc>
              <a:spcAft>
                <a:spcPts val="800"/>
              </a:spcAft>
            </a:pP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RP</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：ポートフォリオのリターン</a:t>
            </a:r>
          </a:p>
          <a:p>
            <a:pPr>
              <a:lnSpc>
                <a:spcPct val="107000"/>
              </a:lnSpc>
              <a:spcAft>
                <a:spcPts val="800"/>
              </a:spcAft>
            </a:pP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RM</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：市場ポートフォリオのリターン</a:t>
            </a:r>
          </a:p>
          <a:p>
            <a:pPr>
              <a:lnSpc>
                <a:spcPct val="107000"/>
              </a:lnSpc>
              <a:spcAft>
                <a:spcPts val="800"/>
              </a:spcAft>
            </a:pPr>
            <a:r>
              <a:rPr lang="en-US" altLang="ja-JP" sz="2000" kern="100" dirty="0" err="1">
                <a:effectLst/>
                <a:latin typeface="游明朝" panose="02020400000000000000" pitchFamily="18" charset="-128"/>
                <a:ea typeface="游明朝" panose="02020400000000000000" pitchFamily="18" charset="-128"/>
                <a:cs typeface="Times New Roman" panose="02020603050405020304" pitchFamily="18" charset="0"/>
              </a:rPr>
              <a:t>R1</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000" kern="100" dirty="0" err="1">
                <a:effectLst/>
                <a:latin typeface="游明朝" panose="02020400000000000000" pitchFamily="18" charset="-128"/>
                <a:ea typeface="游明朝" panose="02020400000000000000" pitchFamily="18" charset="-128"/>
                <a:cs typeface="Times New Roman" panose="02020603050405020304" pitchFamily="18" charset="0"/>
              </a:rPr>
              <a:t>R2</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：資産１、資産２のリターン</a:t>
            </a:r>
          </a:p>
          <a:p>
            <a:pPr>
              <a:lnSpc>
                <a:spcPct val="107000"/>
              </a:lnSpc>
              <a:spcAft>
                <a:spcPts val="800"/>
              </a:spcAft>
            </a:pPr>
            <a:r>
              <a:rPr lang="en-US" altLang="ja-JP" sz="2000" kern="100" dirty="0" err="1">
                <a:effectLst/>
                <a:latin typeface="游明朝" panose="02020400000000000000" pitchFamily="18" charset="-128"/>
                <a:ea typeface="游明朝" panose="02020400000000000000" pitchFamily="18" charset="-128"/>
                <a:cs typeface="Times New Roman" panose="02020603050405020304" pitchFamily="18" charset="0"/>
              </a:rPr>
              <a:t>W1</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W</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２：資産１、資産２のウェイト</a:t>
            </a:r>
          </a:p>
          <a:p>
            <a:pPr>
              <a:lnSpc>
                <a:spcPct val="107000"/>
              </a:lnSpc>
              <a:spcAft>
                <a:spcPts val="800"/>
              </a:spcAft>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α</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・α</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：資産１、資産２それぞれの固有リターン</a:t>
            </a:r>
          </a:p>
          <a:p>
            <a:pPr>
              <a:lnSpc>
                <a:spcPct val="107000"/>
              </a:lnSpc>
              <a:spcAft>
                <a:spcPts val="800"/>
              </a:spcAft>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β</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・β</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：資産１、資産</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の市場ポートフォリオのリターンに対する感応度</a:t>
            </a:r>
          </a:p>
          <a:p>
            <a:pPr>
              <a:lnSpc>
                <a:spcPct val="107000"/>
              </a:lnSpc>
              <a:spcAft>
                <a:spcPts val="800"/>
              </a:spcAft>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ε</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・ε</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：資産１、資産２のうち、その時々に偶然に決まる、固有のリターン</a:t>
            </a:r>
          </a:p>
        </p:txBody>
      </p:sp>
    </p:spTree>
    <p:extLst>
      <p:ext uri="{BB962C8B-B14F-4D97-AF65-F5344CB8AC3E}">
        <p14:creationId xmlns:p14="http://schemas.microsoft.com/office/powerpoint/2010/main" val="2459333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6A806D-80D9-EA26-B5E1-18DF9C4D7C68}"/>
              </a:ext>
            </a:extLst>
          </p:cNvPr>
          <p:cNvSpPr>
            <a:spLocks noGrp="1"/>
          </p:cNvSpPr>
          <p:nvPr>
            <p:ph type="title"/>
          </p:nvPr>
        </p:nvSpPr>
        <p:spPr/>
        <p:txBody>
          <a:bodyPr/>
          <a:lstStyle/>
          <a:p>
            <a:r>
              <a:rPr kumimoji="1" lang="ja-JP" altLang="en-US" dirty="0"/>
              <a:t>補論</a:t>
            </a:r>
          </a:p>
        </p:txBody>
      </p:sp>
      <p:sp>
        <p:nvSpPr>
          <p:cNvPr id="3" name="コンテンツ プレースホルダー 2">
            <a:extLst>
              <a:ext uri="{FF2B5EF4-FFF2-40B4-BE49-F238E27FC236}">
                <a16:creationId xmlns:a16="http://schemas.microsoft.com/office/drawing/2014/main" id="{DE426CF7-ACB2-3B30-CFAF-206D5A573514}"/>
              </a:ext>
            </a:extLst>
          </p:cNvPr>
          <p:cNvSpPr>
            <a:spLocks noGrp="1"/>
          </p:cNvSpPr>
          <p:nvPr>
            <p:ph idx="1"/>
          </p:nvPr>
        </p:nvSpPr>
        <p:spPr>
          <a:xfrm>
            <a:off x="838200" y="2053301"/>
            <a:ext cx="10515600" cy="4351338"/>
          </a:xfrm>
        </p:spPr>
        <p:txBody>
          <a:bodyPr/>
          <a:lstStyle/>
          <a:p>
            <a:pPr marL="0" indent="0">
              <a:lnSpc>
                <a:spcPct val="107000"/>
              </a:lnSpc>
              <a:spcAft>
                <a:spcPts val="800"/>
              </a:spcAft>
              <a:buNone/>
            </a:pPr>
            <a:r>
              <a:rPr lang="ja-JP" altLang="ja-JP" sz="20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rPr>
              <a:t>各文字式の特徴</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en-US" altLang="ja-JP" sz="2000" kern="100" dirty="0" err="1">
                <a:effectLst/>
                <a:latin typeface="游明朝" panose="02020400000000000000" pitchFamily="18" charset="-128"/>
                <a:ea typeface="游明朝" panose="02020400000000000000" pitchFamily="18" charset="-128"/>
                <a:cs typeface="Times New Roman" panose="02020603050405020304" pitchFamily="18" charset="0"/>
              </a:rPr>
              <a:t>RP,R1,R2</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：従属変数（ＲＭによって変動する、関心のある数値の為）</a:t>
            </a:r>
          </a:p>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α</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α</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：定数（</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RM</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が変動しても変わらない数値のため）</a:t>
            </a:r>
          </a:p>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β</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β</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：定数（</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RM</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が変動しても変わらない数値のため）</a:t>
            </a:r>
          </a:p>
          <a:p>
            <a:pPr marL="0" indent="0">
              <a:lnSpc>
                <a:spcPct val="107000"/>
              </a:lnSpc>
              <a:spcAft>
                <a:spcPts val="800"/>
              </a:spcAft>
              <a:buNone/>
            </a:pP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RM</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：独立変数（関心のあるファクターの為）</a:t>
            </a:r>
          </a:p>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ε</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1, </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ε</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：確率変数（時々によって、変動する数値の為）</a:t>
            </a:r>
          </a:p>
          <a:p>
            <a:pPr marL="0" indent="0">
              <a:buNone/>
            </a:pPr>
            <a:endParaRPr kumimoji="1" lang="en-US" altLang="ja-JP" dirty="0"/>
          </a:p>
          <a:p>
            <a:pPr marL="0" indent="0">
              <a:buNone/>
            </a:pPr>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★変数か定数かよく覚えておいてください★</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endParaRPr kumimoji="1" lang="ja-JP" altLang="en-US" dirty="0"/>
          </a:p>
        </p:txBody>
      </p:sp>
    </p:spTree>
    <p:extLst>
      <p:ext uri="{BB962C8B-B14F-4D97-AF65-F5344CB8AC3E}">
        <p14:creationId xmlns:p14="http://schemas.microsoft.com/office/powerpoint/2010/main" val="477366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7B12A-6121-29DB-23D0-D5AC70ED855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D989B79-BE27-659E-A526-EE08DCB32EEB}"/>
              </a:ext>
            </a:extLst>
          </p:cNvPr>
          <p:cNvSpPr>
            <a:spLocks noGrp="1"/>
          </p:cNvSpPr>
          <p:nvPr>
            <p:ph type="title"/>
          </p:nvPr>
        </p:nvSpPr>
        <p:spPr/>
        <p:txBody>
          <a:bodyPr/>
          <a:lstStyle/>
          <a:p>
            <a:r>
              <a:rPr kumimoji="1" lang="ja-JP" altLang="en-US" dirty="0"/>
              <a:t>補論（復習）</a:t>
            </a:r>
          </a:p>
        </p:txBody>
      </p:sp>
      <p:sp>
        <p:nvSpPr>
          <p:cNvPr id="3" name="コンテンツ プレースホルダー 2">
            <a:extLst>
              <a:ext uri="{FF2B5EF4-FFF2-40B4-BE49-F238E27FC236}">
                <a16:creationId xmlns:a16="http://schemas.microsoft.com/office/drawing/2014/main" id="{8553D206-26FA-63B1-B4D6-698ECE46F377}"/>
              </a:ext>
            </a:extLst>
          </p:cNvPr>
          <p:cNvSpPr>
            <a:spLocks noGrp="1"/>
          </p:cNvSpPr>
          <p:nvPr>
            <p:ph idx="1"/>
          </p:nvPr>
        </p:nvSpPr>
        <p:spPr/>
        <p:txBody>
          <a:bodyPr/>
          <a:lstStyle/>
          <a:p>
            <a:pPr marL="0" indent="0">
              <a:lnSpc>
                <a:spcPct val="107000"/>
              </a:lnSpc>
              <a:spcAft>
                <a:spcPts val="800"/>
              </a:spcAft>
              <a:buNone/>
            </a:pPr>
            <a:r>
              <a:rPr lang="ja-JP" altLang="ja-JP" sz="20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rPr>
              <a:t>εの固有特徴</a:t>
            </a:r>
          </a:p>
          <a:p>
            <a:pPr marL="0" indent="0">
              <a:lnSpc>
                <a:spcPct val="107000"/>
              </a:lnSpc>
              <a:spcAft>
                <a:spcPts val="800"/>
              </a:spcAft>
              <a:buNone/>
            </a:pP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ＲＭとは無関係＝ＲＭとの共分散がゼロ</a:t>
            </a:r>
          </a:p>
          <a:p>
            <a:pPr marL="0" indent="0">
              <a:lnSpc>
                <a:spcPct val="107000"/>
              </a:lnSpc>
              <a:spcAft>
                <a:spcPts val="800"/>
              </a:spcAft>
              <a:buNone/>
            </a:pP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期待値はゼロとされている（予想がつかないため）</a:t>
            </a:r>
          </a:p>
          <a:p>
            <a:pPr marL="0" indent="0">
              <a:lnSpc>
                <a:spcPct val="107000"/>
              </a:lnSpc>
              <a:spcAft>
                <a:spcPts val="800"/>
              </a:spcAft>
              <a:buNone/>
            </a:pP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異なった資産の「ε」同士も無関係</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endParaRPr lang="en-US" altLang="ja-JP" sz="2000"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★よく覚えておいてください★</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endParaRPr kumimoji="1" lang="ja-JP" altLang="en-US" dirty="0"/>
          </a:p>
        </p:txBody>
      </p:sp>
    </p:spTree>
    <p:extLst>
      <p:ext uri="{BB962C8B-B14F-4D97-AF65-F5344CB8AC3E}">
        <p14:creationId xmlns:p14="http://schemas.microsoft.com/office/powerpoint/2010/main" val="1262834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494FB3-7828-037D-ED59-0A8EDCE68963}"/>
              </a:ext>
            </a:extLst>
          </p:cNvPr>
          <p:cNvSpPr>
            <a:spLocks noGrp="1"/>
          </p:cNvSpPr>
          <p:nvPr>
            <p:ph type="title"/>
          </p:nvPr>
        </p:nvSpPr>
        <p:spPr/>
        <p:txBody>
          <a:bodyPr/>
          <a:lstStyle/>
          <a:p>
            <a:r>
              <a:rPr kumimoji="1" lang="ja-JP" altLang="en-US" dirty="0"/>
              <a:t>補論</a:t>
            </a:r>
          </a:p>
        </p:txBody>
      </p:sp>
      <p:sp>
        <p:nvSpPr>
          <p:cNvPr id="3" name="コンテンツ プレースホルダー 2">
            <a:extLst>
              <a:ext uri="{FF2B5EF4-FFF2-40B4-BE49-F238E27FC236}">
                <a16:creationId xmlns:a16="http://schemas.microsoft.com/office/drawing/2014/main" id="{1A5559FF-A817-0800-04E1-F84EA0A8FEB0}"/>
              </a:ext>
            </a:extLst>
          </p:cNvPr>
          <p:cNvSpPr>
            <a:spLocks noGrp="1"/>
          </p:cNvSpPr>
          <p:nvPr>
            <p:ph idx="1"/>
          </p:nvPr>
        </p:nvSpPr>
        <p:spPr/>
        <p:txBody>
          <a:bodyPr>
            <a:normAutofit/>
          </a:bodyPr>
          <a:lstStyle/>
          <a:p>
            <a:pPr marL="0" indent="0">
              <a:buNone/>
            </a:pPr>
            <a:r>
              <a:rPr kumimoji="1" lang="en-US" altLang="ja-JP" sz="2000" dirty="0">
                <a:highlight>
                  <a:srgbClr val="FFFF00"/>
                </a:highlight>
              </a:rPr>
              <a:t>MM</a:t>
            </a:r>
            <a:r>
              <a:rPr kumimoji="1" lang="ja-JP" altLang="en-US" sz="2000" dirty="0">
                <a:highlight>
                  <a:srgbClr val="FFFF00"/>
                </a:highlight>
              </a:rPr>
              <a:t>から求めるポートフォリオのリスク（分散）</a:t>
            </a:r>
          </a:p>
        </p:txBody>
      </p:sp>
      <p:pic>
        <p:nvPicPr>
          <p:cNvPr id="5" name="図 4">
            <a:extLst>
              <a:ext uri="{FF2B5EF4-FFF2-40B4-BE49-F238E27FC236}">
                <a16:creationId xmlns:a16="http://schemas.microsoft.com/office/drawing/2014/main" id="{00F5587A-EAE4-C0C9-FD13-39C0A9A37B73}"/>
              </a:ext>
            </a:extLst>
          </p:cNvPr>
          <p:cNvPicPr>
            <a:picLocks noChangeAspect="1"/>
          </p:cNvPicPr>
          <p:nvPr/>
        </p:nvPicPr>
        <p:blipFill>
          <a:blip r:embed="rId2"/>
          <a:stretch>
            <a:fillRect/>
          </a:stretch>
        </p:blipFill>
        <p:spPr>
          <a:xfrm>
            <a:off x="838200" y="2347797"/>
            <a:ext cx="10279575" cy="611533"/>
          </a:xfrm>
          <a:prstGeom prst="rect">
            <a:avLst/>
          </a:prstGeom>
        </p:spPr>
      </p:pic>
      <p:sp>
        <p:nvSpPr>
          <p:cNvPr id="6" name="テキスト ボックス 5">
            <a:extLst>
              <a:ext uri="{FF2B5EF4-FFF2-40B4-BE49-F238E27FC236}">
                <a16:creationId xmlns:a16="http://schemas.microsoft.com/office/drawing/2014/main" id="{35F391DF-5403-AB9F-41F4-964F7067F402}"/>
              </a:ext>
            </a:extLst>
          </p:cNvPr>
          <p:cNvSpPr txBox="1"/>
          <p:nvPr/>
        </p:nvSpPr>
        <p:spPr>
          <a:xfrm>
            <a:off x="838200" y="3529339"/>
            <a:ext cx="5097870" cy="369332"/>
          </a:xfrm>
          <a:prstGeom prst="rect">
            <a:avLst/>
          </a:prstGeom>
          <a:noFill/>
        </p:spPr>
        <p:txBody>
          <a:bodyPr wrap="none" rtlCol="0">
            <a:spAutoFit/>
          </a:bodyPr>
          <a:lstStyle/>
          <a:p>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１，</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α</a:t>
            </a:r>
            <a:r>
              <a:rPr lang="en-US" altLang="ja-JP" sz="1800" kern="100" dirty="0" err="1">
                <a:effectLst/>
                <a:latin typeface="游明朝" panose="02020400000000000000" pitchFamily="18" charset="-128"/>
                <a:ea typeface="游明朝" panose="02020400000000000000" pitchFamily="18" charset="-128"/>
                <a:cs typeface="Times New Roman" panose="02020603050405020304" pitchFamily="18" charset="0"/>
              </a:rPr>
              <a:t>i</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は定数なので、分散しない→無視できる</a:t>
            </a:r>
          </a:p>
        </p:txBody>
      </p:sp>
      <p:pic>
        <p:nvPicPr>
          <p:cNvPr id="8" name="図 7">
            <a:extLst>
              <a:ext uri="{FF2B5EF4-FFF2-40B4-BE49-F238E27FC236}">
                <a16:creationId xmlns:a16="http://schemas.microsoft.com/office/drawing/2014/main" id="{E8379225-8807-D32F-CB32-CF0B73CC5B1D}"/>
              </a:ext>
            </a:extLst>
          </p:cNvPr>
          <p:cNvPicPr>
            <a:picLocks noChangeAspect="1"/>
          </p:cNvPicPr>
          <p:nvPr/>
        </p:nvPicPr>
        <p:blipFill>
          <a:blip r:embed="rId3"/>
          <a:stretch>
            <a:fillRect/>
          </a:stretch>
        </p:blipFill>
        <p:spPr>
          <a:xfrm>
            <a:off x="838200" y="4212489"/>
            <a:ext cx="8620089" cy="825328"/>
          </a:xfrm>
          <a:prstGeom prst="rect">
            <a:avLst/>
          </a:prstGeom>
        </p:spPr>
      </p:pic>
    </p:spTree>
    <p:extLst>
      <p:ext uri="{BB962C8B-B14F-4D97-AF65-F5344CB8AC3E}">
        <p14:creationId xmlns:p14="http://schemas.microsoft.com/office/powerpoint/2010/main" val="3716138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1D280A-0A92-63A5-EA3F-158B7D884B8C}"/>
              </a:ext>
            </a:extLst>
          </p:cNvPr>
          <p:cNvSpPr>
            <a:spLocks noGrp="1"/>
          </p:cNvSpPr>
          <p:nvPr>
            <p:ph type="title"/>
          </p:nvPr>
        </p:nvSpPr>
        <p:spPr/>
        <p:txBody>
          <a:bodyPr/>
          <a:lstStyle/>
          <a:p>
            <a:r>
              <a:rPr kumimoji="1" lang="ja-JP" altLang="en-US" dirty="0"/>
              <a:t>補論</a:t>
            </a:r>
          </a:p>
        </p:txBody>
      </p:sp>
      <p:sp>
        <p:nvSpPr>
          <p:cNvPr id="3" name="コンテンツ プレースホルダー 2">
            <a:extLst>
              <a:ext uri="{FF2B5EF4-FFF2-40B4-BE49-F238E27FC236}">
                <a16:creationId xmlns:a16="http://schemas.microsoft.com/office/drawing/2014/main" id="{EBE0D926-4F01-691E-C28C-5EF0DD8C8D03}"/>
              </a:ext>
            </a:extLst>
          </p:cNvPr>
          <p:cNvSpPr>
            <a:spLocks noGrp="1"/>
          </p:cNvSpPr>
          <p:nvPr>
            <p:ph idx="1"/>
          </p:nvPr>
        </p:nvSpPr>
        <p:spPr/>
        <p:txBody>
          <a:bodyPr>
            <a:normAutofit/>
          </a:bodyPr>
          <a:lstStyle/>
          <a:p>
            <a:pPr marL="0" indent="0">
              <a:buNone/>
            </a:pPr>
            <a:r>
              <a:rPr lang="ja-JP" altLang="en-US" sz="2000" dirty="0"/>
              <a:t>２，分散の足し算なので、性質７を利用する</a:t>
            </a:r>
          </a:p>
        </p:txBody>
      </p:sp>
      <p:pic>
        <p:nvPicPr>
          <p:cNvPr id="4" name="図 3">
            <a:extLst>
              <a:ext uri="{FF2B5EF4-FFF2-40B4-BE49-F238E27FC236}">
                <a16:creationId xmlns:a16="http://schemas.microsoft.com/office/drawing/2014/main" id="{01FAEA39-AD50-E201-5AE7-DCDA7A7B468F}"/>
              </a:ext>
            </a:extLst>
          </p:cNvPr>
          <p:cNvPicPr>
            <a:picLocks noChangeAspect="1"/>
          </p:cNvPicPr>
          <p:nvPr/>
        </p:nvPicPr>
        <p:blipFill>
          <a:blip r:embed="rId2"/>
          <a:stretch>
            <a:fillRect/>
          </a:stretch>
        </p:blipFill>
        <p:spPr>
          <a:xfrm>
            <a:off x="838200" y="2378713"/>
            <a:ext cx="9494644" cy="597244"/>
          </a:xfrm>
          <a:prstGeom prst="rect">
            <a:avLst/>
          </a:prstGeom>
        </p:spPr>
      </p:pic>
      <p:pic>
        <p:nvPicPr>
          <p:cNvPr id="6" name="図 5">
            <a:extLst>
              <a:ext uri="{FF2B5EF4-FFF2-40B4-BE49-F238E27FC236}">
                <a16:creationId xmlns:a16="http://schemas.microsoft.com/office/drawing/2014/main" id="{A37D29E9-9559-6264-A341-3BA50E1F2DB9}"/>
              </a:ext>
            </a:extLst>
          </p:cNvPr>
          <p:cNvPicPr>
            <a:picLocks noChangeAspect="1"/>
          </p:cNvPicPr>
          <p:nvPr/>
        </p:nvPicPr>
        <p:blipFill>
          <a:blip r:embed="rId3"/>
          <a:stretch>
            <a:fillRect/>
          </a:stretch>
        </p:blipFill>
        <p:spPr>
          <a:xfrm>
            <a:off x="838200" y="2975957"/>
            <a:ext cx="11082251" cy="1134257"/>
          </a:xfrm>
          <a:prstGeom prst="rect">
            <a:avLst/>
          </a:prstGeom>
        </p:spPr>
      </p:pic>
      <p:sp>
        <p:nvSpPr>
          <p:cNvPr id="7" name="テキスト ボックス 6">
            <a:extLst>
              <a:ext uri="{FF2B5EF4-FFF2-40B4-BE49-F238E27FC236}">
                <a16:creationId xmlns:a16="http://schemas.microsoft.com/office/drawing/2014/main" id="{2C954738-031F-2C1C-787A-78C9FADF10E5}"/>
              </a:ext>
            </a:extLst>
          </p:cNvPr>
          <p:cNvSpPr txBox="1"/>
          <p:nvPr/>
        </p:nvSpPr>
        <p:spPr>
          <a:xfrm>
            <a:off x="838200" y="4707458"/>
            <a:ext cx="10480754" cy="707886"/>
          </a:xfrm>
          <a:prstGeom prst="rect">
            <a:avLst/>
          </a:prstGeom>
          <a:noFill/>
        </p:spPr>
        <p:txBody>
          <a:bodyPr wrap="none" rtlCol="0">
            <a:spAutoFit/>
          </a:bodyPr>
          <a:lstStyle/>
          <a:p>
            <a:r>
              <a:rPr lang="ja-JP" altLang="ja-JP" sz="2000" dirty="0">
                <a:effectLst/>
                <a:ea typeface="游明朝" panose="02020400000000000000" pitchFamily="18" charset="-128"/>
                <a:cs typeface="Times New Roman" panose="02020603050405020304" pitchFamily="18" charset="0"/>
              </a:rPr>
              <a:t>３，εの特徴（１）より、</a:t>
            </a:r>
            <a:r>
              <a:rPr lang="en-US" altLang="ja-JP" sz="2000" dirty="0">
                <a:effectLst/>
                <a:ea typeface="游明朝" panose="02020400000000000000" pitchFamily="18" charset="-128"/>
                <a:cs typeface="Times New Roman" panose="02020603050405020304" pitchFamily="18" charset="0"/>
              </a:rPr>
              <a:t>RM</a:t>
            </a:r>
            <a:r>
              <a:rPr lang="ja-JP" altLang="ja-JP" sz="2000" dirty="0">
                <a:effectLst/>
                <a:ea typeface="游明朝" panose="02020400000000000000" pitchFamily="18" charset="-128"/>
                <a:cs typeface="Times New Roman" panose="02020603050405020304" pitchFamily="18" charset="0"/>
              </a:rPr>
              <a:t>とεの共分散は「</a:t>
            </a:r>
            <a:r>
              <a:rPr lang="en-US" altLang="ja-JP" sz="2000" dirty="0">
                <a:effectLst/>
                <a:ea typeface="游明朝" panose="02020400000000000000" pitchFamily="18" charset="-128"/>
                <a:cs typeface="Times New Roman" panose="02020603050405020304" pitchFamily="18" charset="0"/>
              </a:rPr>
              <a:t>0</a:t>
            </a:r>
            <a:r>
              <a:rPr lang="ja-JP" altLang="ja-JP" sz="2000" dirty="0">
                <a:effectLst/>
                <a:ea typeface="游明朝" panose="02020400000000000000" pitchFamily="18" charset="-128"/>
                <a:cs typeface="Times New Roman" panose="02020603050405020304" pitchFamily="18" charset="0"/>
              </a:rPr>
              <a:t>」となるため、最終項は０</a:t>
            </a:r>
            <a:r>
              <a:rPr lang="ja-JP" altLang="en-US" sz="2000" dirty="0">
                <a:effectLst/>
                <a:ea typeface="游明朝" panose="02020400000000000000" pitchFamily="18" charset="-128"/>
                <a:cs typeface="Times New Roman" panose="02020603050405020304" pitchFamily="18" charset="0"/>
              </a:rPr>
              <a:t>となるため、</a:t>
            </a:r>
            <a:endParaRPr lang="en-US" altLang="ja-JP" sz="2000" dirty="0">
              <a:effectLst/>
              <a:ea typeface="游明朝" panose="02020400000000000000" pitchFamily="18" charset="-128"/>
              <a:cs typeface="Times New Roman" panose="02020603050405020304" pitchFamily="18" charset="0"/>
            </a:endParaRPr>
          </a:p>
          <a:p>
            <a:r>
              <a:rPr kumimoji="1" lang="ja-JP" altLang="en-US" sz="2000" dirty="0">
                <a:ea typeface="游明朝" panose="02020400000000000000" pitchFamily="18" charset="-128"/>
                <a:cs typeface="Times New Roman" panose="02020603050405020304" pitchFamily="18" charset="0"/>
              </a:rPr>
              <a:t>　　無視できる</a:t>
            </a:r>
            <a:endParaRPr kumimoji="1" lang="ja-JP" altLang="en-US" sz="2000" dirty="0"/>
          </a:p>
        </p:txBody>
      </p:sp>
      <p:pic>
        <p:nvPicPr>
          <p:cNvPr id="9" name="図 8">
            <a:extLst>
              <a:ext uri="{FF2B5EF4-FFF2-40B4-BE49-F238E27FC236}">
                <a16:creationId xmlns:a16="http://schemas.microsoft.com/office/drawing/2014/main" id="{55217331-8493-68B4-4335-5E262986CFF8}"/>
              </a:ext>
            </a:extLst>
          </p:cNvPr>
          <p:cNvPicPr>
            <a:picLocks noChangeAspect="1"/>
          </p:cNvPicPr>
          <p:nvPr/>
        </p:nvPicPr>
        <p:blipFill>
          <a:blip r:embed="rId4"/>
          <a:stretch>
            <a:fillRect/>
          </a:stretch>
        </p:blipFill>
        <p:spPr>
          <a:xfrm>
            <a:off x="838200" y="5534828"/>
            <a:ext cx="9656488" cy="974674"/>
          </a:xfrm>
          <a:prstGeom prst="rect">
            <a:avLst/>
          </a:prstGeom>
        </p:spPr>
      </p:pic>
    </p:spTree>
    <p:extLst>
      <p:ext uri="{BB962C8B-B14F-4D97-AF65-F5344CB8AC3E}">
        <p14:creationId xmlns:p14="http://schemas.microsoft.com/office/powerpoint/2010/main" val="1009462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E5A01E-E8BD-1B10-1254-490A9277A806}"/>
              </a:ext>
            </a:extLst>
          </p:cNvPr>
          <p:cNvSpPr>
            <a:spLocks noGrp="1"/>
          </p:cNvSpPr>
          <p:nvPr>
            <p:ph type="title"/>
          </p:nvPr>
        </p:nvSpPr>
        <p:spPr/>
        <p:txBody>
          <a:bodyPr/>
          <a:lstStyle/>
          <a:p>
            <a:r>
              <a:rPr kumimoji="1" lang="ja-JP" altLang="en-US" dirty="0"/>
              <a:t>補論</a:t>
            </a:r>
          </a:p>
        </p:txBody>
      </p:sp>
      <p:sp>
        <p:nvSpPr>
          <p:cNvPr id="3" name="コンテンツ プレースホルダー 2">
            <a:extLst>
              <a:ext uri="{FF2B5EF4-FFF2-40B4-BE49-F238E27FC236}">
                <a16:creationId xmlns:a16="http://schemas.microsoft.com/office/drawing/2014/main" id="{03B27F32-0E1F-037D-3ABA-52DFD137DD63}"/>
              </a:ext>
            </a:extLst>
          </p:cNvPr>
          <p:cNvSpPr>
            <a:spLocks noGrp="1"/>
          </p:cNvSpPr>
          <p:nvPr>
            <p:ph idx="1"/>
          </p:nvPr>
        </p:nvSpPr>
        <p:spPr/>
        <p:txBody>
          <a:bodyPr/>
          <a:lstStyle/>
          <a:p>
            <a:pPr marL="0" indent="0">
              <a:buNone/>
            </a:pPr>
            <a:r>
              <a:rPr kumimoji="1" lang="ja-JP" altLang="en-US" dirty="0"/>
              <a:t>４，</a:t>
            </a:r>
            <a:r>
              <a:rPr kumimoji="1" lang="en-US" altLang="ja-JP" dirty="0"/>
              <a:t>Var( </a:t>
            </a:r>
            <a:r>
              <a:rPr kumimoji="1" lang="en-US" altLang="ja-JP" dirty="0" err="1"/>
              <a:t>w1ε1</a:t>
            </a:r>
            <a:r>
              <a:rPr kumimoji="1" lang="en-US" altLang="ja-JP" dirty="0"/>
              <a:t> + </a:t>
            </a:r>
            <a:r>
              <a:rPr kumimoji="1" lang="en-US" altLang="ja-JP" dirty="0" err="1"/>
              <a:t>w2ε2</a:t>
            </a:r>
            <a:r>
              <a:rPr kumimoji="1" lang="en-US" altLang="ja-JP" dirty="0"/>
              <a:t> )</a:t>
            </a:r>
            <a:r>
              <a:rPr kumimoji="1" lang="ja-JP" altLang="en-US" dirty="0"/>
              <a:t>を計算する</a:t>
            </a:r>
            <a:endParaRPr kumimoji="1" lang="en-US" altLang="ja-JP" dirty="0"/>
          </a:p>
          <a:p>
            <a:pPr marL="0" indent="0">
              <a:buNone/>
            </a:pPr>
            <a:endParaRPr lang="en-US" altLang="ja-JP" dirty="0"/>
          </a:p>
          <a:p>
            <a:pPr marL="0" indent="0">
              <a:buNone/>
            </a:pPr>
            <a:r>
              <a:rPr kumimoji="1" lang="en-US" altLang="ja-JP" dirty="0"/>
              <a:t>4-1,</a:t>
            </a:r>
            <a:r>
              <a:rPr lang="ja-JP" altLang="en-US" dirty="0"/>
              <a:t>性質</a:t>
            </a:r>
            <a:r>
              <a:rPr kumimoji="1" lang="ja-JP" altLang="en-US" dirty="0"/>
              <a:t>７を用いて分解</a:t>
            </a:r>
            <a:endParaRPr kumimoji="1" lang="en-US" altLang="ja-JP" dirty="0"/>
          </a:p>
          <a:p>
            <a:pPr marL="0" indent="0">
              <a:buNone/>
            </a:pPr>
            <a:endParaRPr lang="en-US" altLang="ja-JP" dirty="0"/>
          </a:p>
          <a:p>
            <a:pPr marL="0" indent="0">
              <a:buNone/>
            </a:pPr>
            <a:endParaRPr kumimoji="1" lang="en-US" altLang="ja-JP" dirty="0"/>
          </a:p>
          <a:p>
            <a:pPr marL="0" indent="0">
              <a:buNone/>
            </a:pPr>
            <a:endParaRPr kumimoji="1" lang="ja-JP" altLang="en-US" dirty="0"/>
          </a:p>
        </p:txBody>
      </p:sp>
      <p:pic>
        <p:nvPicPr>
          <p:cNvPr id="5" name="図 4">
            <a:extLst>
              <a:ext uri="{FF2B5EF4-FFF2-40B4-BE49-F238E27FC236}">
                <a16:creationId xmlns:a16="http://schemas.microsoft.com/office/drawing/2014/main" id="{F4F106ED-6DF9-751B-8F9D-0F49EE2FCADC}"/>
              </a:ext>
            </a:extLst>
          </p:cNvPr>
          <p:cNvPicPr>
            <a:picLocks noChangeAspect="1"/>
          </p:cNvPicPr>
          <p:nvPr/>
        </p:nvPicPr>
        <p:blipFill>
          <a:blip r:embed="rId2"/>
          <a:stretch>
            <a:fillRect/>
          </a:stretch>
        </p:blipFill>
        <p:spPr>
          <a:xfrm>
            <a:off x="944770" y="4114796"/>
            <a:ext cx="10409030" cy="1039397"/>
          </a:xfrm>
          <a:prstGeom prst="rect">
            <a:avLst/>
          </a:prstGeom>
        </p:spPr>
      </p:pic>
      <p:pic>
        <p:nvPicPr>
          <p:cNvPr id="6" name="図 5">
            <a:extLst>
              <a:ext uri="{FF2B5EF4-FFF2-40B4-BE49-F238E27FC236}">
                <a16:creationId xmlns:a16="http://schemas.microsoft.com/office/drawing/2014/main" id="{FEE7A636-182C-BCAA-4A70-7C8BC743859E}"/>
              </a:ext>
            </a:extLst>
          </p:cNvPr>
          <p:cNvPicPr>
            <a:picLocks noChangeAspect="1"/>
          </p:cNvPicPr>
          <p:nvPr/>
        </p:nvPicPr>
        <p:blipFill>
          <a:blip r:embed="rId3"/>
          <a:stretch>
            <a:fillRect/>
          </a:stretch>
        </p:blipFill>
        <p:spPr>
          <a:xfrm>
            <a:off x="944770" y="3534181"/>
            <a:ext cx="9494644" cy="597244"/>
          </a:xfrm>
          <a:prstGeom prst="rect">
            <a:avLst/>
          </a:prstGeom>
        </p:spPr>
      </p:pic>
    </p:spTree>
    <p:extLst>
      <p:ext uri="{BB962C8B-B14F-4D97-AF65-F5344CB8AC3E}">
        <p14:creationId xmlns:p14="http://schemas.microsoft.com/office/powerpoint/2010/main" val="1699960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998ACC-AD8C-39F9-2369-D8AA4F6C854A}"/>
              </a:ext>
            </a:extLst>
          </p:cNvPr>
          <p:cNvSpPr>
            <a:spLocks noGrp="1"/>
          </p:cNvSpPr>
          <p:nvPr>
            <p:ph type="title"/>
          </p:nvPr>
        </p:nvSpPr>
        <p:spPr/>
        <p:txBody>
          <a:bodyPr/>
          <a:lstStyle/>
          <a:p>
            <a:r>
              <a:rPr kumimoji="1" lang="ja-JP" altLang="en-US" dirty="0"/>
              <a:t>補論</a:t>
            </a:r>
          </a:p>
        </p:txBody>
      </p:sp>
      <p:sp>
        <p:nvSpPr>
          <p:cNvPr id="3" name="コンテンツ プレースホルダー 2">
            <a:extLst>
              <a:ext uri="{FF2B5EF4-FFF2-40B4-BE49-F238E27FC236}">
                <a16:creationId xmlns:a16="http://schemas.microsoft.com/office/drawing/2014/main" id="{98350E19-A373-435D-7E50-C009B2C4DE2D}"/>
              </a:ext>
            </a:extLst>
          </p:cNvPr>
          <p:cNvSpPr>
            <a:spLocks noGrp="1"/>
          </p:cNvSpPr>
          <p:nvPr>
            <p:ph idx="1"/>
          </p:nvPr>
        </p:nvSpPr>
        <p:spPr>
          <a:xfrm>
            <a:off x="838200" y="1836511"/>
            <a:ext cx="10515600" cy="4351338"/>
          </a:xfrm>
        </p:spPr>
        <p:txBody>
          <a:bodyPr/>
          <a:lstStyle/>
          <a:p>
            <a:pPr marL="0" indent="0">
              <a:buNone/>
            </a:pPr>
            <a:r>
              <a:rPr kumimoji="1" lang="en-US" altLang="ja-JP" sz="2000" dirty="0"/>
              <a:t>4-2,</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 ε同士は無関係なので、最終項が０となる→無視</a:t>
            </a:r>
          </a:p>
          <a:p>
            <a:pPr marL="0" indent="0">
              <a:buNone/>
            </a:pPr>
            <a:endParaRPr kumimoji="1" lang="ja-JP" altLang="en-US" dirty="0"/>
          </a:p>
        </p:txBody>
      </p:sp>
      <p:pic>
        <p:nvPicPr>
          <p:cNvPr id="5" name="図 4">
            <a:extLst>
              <a:ext uri="{FF2B5EF4-FFF2-40B4-BE49-F238E27FC236}">
                <a16:creationId xmlns:a16="http://schemas.microsoft.com/office/drawing/2014/main" id="{10A2028E-3046-1759-3DE5-6FDA808CE39E}"/>
              </a:ext>
            </a:extLst>
          </p:cNvPr>
          <p:cNvPicPr>
            <a:picLocks noChangeAspect="1"/>
          </p:cNvPicPr>
          <p:nvPr/>
        </p:nvPicPr>
        <p:blipFill>
          <a:blip r:embed="rId2"/>
          <a:stretch>
            <a:fillRect/>
          </a:stretch>
        </p:blipFill>
        <p:spPr>
          <a:xfrm>
            <a:off x="838200" y="2305021"/>
            <a:ext cx="8338623" cy="903692"/>
          </a:xfrm>
          <a:prstGeom prst="rect">
            <a:avLst/>
          </a:prstGeom>
        </p:spPr>
      </p:pic>
      <p:sp>
        <p:nvSpPr>
          <p:cNvPr id="6" name="テキスト ボックス 5">
            <a:extLst>
              <a:ext uri="{FF2B5EF4-FFF2-40B4-BE49-F238E27FC236}">
                <a16:creationId xmlns:a16="http://schemas.microsoft.com/office/drawing/2014/main" id="{0CE2B808-ACC4-FA49-533A-814B9544CBAC}"/>
              </a:ext>
            </a:extLst>
          </p:cNvPr>
          <p:cNvSpPr txBox="1"/>
          <p:nvPr/>
        </p:nvSpPr>
        <p:spPr>
          <a:xfrm>
            <a:off x="838200" y="3773910"/>
            <a:ext cx="3313728" cy="369332"/>
          </a:xfrm>
          <a:prstGeom prst="rect">
            <a:avLst/>
          </a:prstGeom>
          <a:noFill/>
        </p:spPr>
        <p:txBody>
          <a:bodyPr wrap="none" rtlCol="0">
            <a:spAutoFit/>
          </a:bodyPr>
          <a:lstStyle/>
          <a:p>
            <a:r>
              <a:rPr lang="ja-JP" altLang="en-US" dirty="0"/>
              <a:t>５，</a:t>
            </a:r>
            <a:r>
              <a:rPr lang="en-US" altLang="ja-JP" dirty="0"/>
              <a:t>4</a:t>
            </a:r>
            <a:r>
              <a:rPr lang="ja-JP" altLang="en-US" dirty="0"/>
              <a:t>で計算した式を元に戻す</a:t>
            </a:r>
            <a:endParaRPr kumimoji="1" lang="ja-JP" altLang="en-US" dirty="0"/>
          </a:p>
        </p:txBody>
      </p:sp>
      <p:pic>
        <p:nvPicPr>
          <p:cNvPr id="8" name="図 7">
            <a:extLst>
              <a:ext uri="{FF2B5EF4-FFF2-40B4-BE49-F238E27FC236}">
                <a16:creationId xmlns:a16="http://schemas.microsoft.com/office/drawing/2014/main" id="{A721F07D-50FC-A26E-AB56-C922215E2F18}"/>
              </a:ext>
            </a:extLst>
          </p:cNvPr>
          <p:cNvPicPr>
            <a:picLocks noChangeAspect="1"/>
          </p:cNvPicPr>
          <p:nvPr/>
        </p:nvPicPr>
        <p:blipFill>
          <a:blip r:embed="rId3"/>
          <a:stretch>
            <a:fillRect/>
          </a:stretch>
        </p:blipFill>
        <p:spPr>
          <a:xfrm>
            <a:off x="838200" y="4278179"/>
            <a:ext cx="9975273" cy="1724308"/>
          </a:xfrm>
          <a:prstGeom prst="rect">
            <a:avLst/>
          </a:prstGeom>
        </p:spPr>
      </p:pic>
    </p:spTree>
    <p:extLst>
      <p:ext uri="{BB962C8B-B14F-4D97-AF65-F5344CB8AC3E}">
        <p14:creationId xmlns:p14="http://schemas.microsoft.com/office/powerpoint/2010/main" val="349941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CDE64B-6AE5-115E-AF04-9668AB8C6258}"/>
              </a:ext>
            </a:extLst>
          </p:cNvPr>
          <p:cNvSpPr>
            <a:spLocks noGrp="1"/>
          </p:cNvSpPr>
          <p:nvPr>
            <p:ph type="title"/>
          </p:nvPr>
        </p:nvSpPr>
        <p:spPr/>
        <p:txBody>
          <a:bodyPr/>
          <a:lstStyle/>
          <a:p>
            <a:r>
              <a:rPr kumimoji="1" lang="ja-JP" altLang="en-US" dirty="0"/>
              <a:t>はじめに</a:t>
            </a:r>
          </a:p>
        </p:txBody>
      </p:sp>
      <p:pic>
        <p:nvPicPr>
          <p:cNvPr id="5" name="コンテンツ プレースホルダー 4" descr="テーブル&#10;&#10;自動的に生成された説明">
            <a:extLst>
              <a:ext uri="{FF2B5EF4-FFF2-40B4-BE49-F238E27FC236}">
                <a16:creationId xmlns:a16="http://schemas.microsoft.com/office/drawing/2014/main" id="{3D456874-AEB4-13AF-F724-6D7435243B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141656"/>
            <a:ext cx="10515600" cy="3719276"/>
          </a:xfrm>
        </p:spPr>
      </p:pic>
    </p:spTree>
    <p:extLst>
      <p:ext uri="{BB962C8B-B14F-4D97-AF65-F5344CB8AC3E}">
        <p14:creationId xmlns:p14="http://schemas.microsoft.com/office/powerpoint/2010/main" val="201392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376465-FB4C-8B6E-4191-53B493AA9869}"/>
              </a:ext>
            </a:extLst>
          </p:cNvPr>
          <p:cNvSpPr>
            <a:spLocks noGrp="1"/>
          </p:cNvSpPr>
          <p:nvPr>
            <p:ph type="title"/>
          </p:nvPr>
        </p:nvSpPr>
        <p:spPr/>
        <p:txBody>
          <a:bodyPr/>
          <a:lstStyle/>
          <a:p>
            <a:r>
              <a:rPr kumimoji="1" lang="ja-JP" altLang="en-US" dirty="0"/>
              <a:t>補論</a:t>
            </a:r>
          </a:p>
        </p:txBody>
      </p:sp>
      <p:sp>
        <p:nvSpPr>
          <p:cNvPr id="3" name="コンテンツ プレースホルダー 2">
            <a:extLst>
              <a:ext uri="{FF2B5EF4-FFF2-40B4-BE49-F238E27FC236}">
                <a16:creationId xmlns:a16="http://schemas.microsoft.com/office/drawing/2014/main" id="{F8BF8934-B8FA-E424-9528-02F3C009E60E}"/>
              </a:ext>
            </a:extLst>
          </p:cNvPr>
          <p:cNvSpPr>
            <a:spLocks noGrp="1"/>
          </p:cNvSpPr>
          <p:nvPr>
            <p:ph idx="1"/>
          </p:nvPr>
        </p:nvSpPr>
        <p:spPr/>
        <p:txBody>
          <a:bodyPr>
            <a:normAutofit/>
          </a:bodyPr>
          <a:lstStyle/>
          <a:p>
            <a:pPr marL="0" indent="0">
              <a:buNone/>
            </a:pPr>
            <a:r>
              <a:rPr kumimoji="1" lang="en-US" altLang="ja-JP" sz="2000" dirty="0"/>
              <a:t>6,  </a:t>
            </a:r>
            <a:r>
              <a:rPr lang="en-US" altLang="ja-JP" sz="2000" dirty="0"/>
              <a:t>βP</a:t>
            </a:r>
            <a:r>
              <a:rPr lang="ja-JP" altLang="en-US" sz="2000" dirty="0"/>
              <a:t>＝</a:t>
            </a:r>
            <a:r>
              <a:rPr lang="en-US" altLang="ja-JP" sz="2000" dirty="0" err="1"/>
              <a:t>w1</a:t>
            </a:r>
            <a:r>
              <a:rPr lang="en-US" altLang="ja-JP" sz="2000" dirty="0"/>
              <a:t>β1+w2β2   w1,w2=1/2</a:t>
            </a:r>
            <a:r>
              <a:rPr lang="ja-JP" altLang="en-US" sz="2000" dirty="0"/>
              <a:t>とする</a:t>
            </a:r>
            <a:endParaRPr kumimoji="1" lang="en-US" altLang="ja-JP" sz="2000" dirty="0"/>
          </a:p>
        </p:txBody>
      </p:sp>
      <p:pic>
        <p:nvPicPr>
          <p:cNvPr id="4" name="図 3" descr="概略図&#10;&#10;低い精度で自動的に生成された説明">
            <a:extLst>
              <a:ext uri="{FF2B5EF4-FFF2-40B4-BE49-F238E27FC236}">
                <a16:creationId xmlns:a16="http://schemas.microsoft.com/office/drawing/2014/main" id="{2CE385F5-C513-CE0B-C56A-EA44AF684366}"/>
              </a:ext>
            </a:extLst>
          </p:cNvPr>
          <p:cNvPicPr>
            <a:picLocks noChangeAspect="1"/>
          </p:cNvPicPr>
          <p:nvPr/>
        </p:nvPicPr>
        <p:blipFill>
          <a:blip r:embed="rId2"/>
          <a:stretch>
            <a:fillRect/>
          </a:stretch>
        </p:blipFill>
        <p:spPr>
          <a:xfrm>
            <a:off x="838200" y="2447520"/>
            <a:ext cx="7684053" cy="1326457"/>
          </a:xfrm>
          <a:prstGeom prst="rect">
            <a:avLst/>
          </a:prstGeom>
        </p:spPr>
      </p:pic>
      <p:sp>
        <p:nvSpPr>
          <p:cNvPr id="5" name="テキスト ボックス 4">
            <a:extLst>
              <a:ext uri="{FF2B5EF4-FFF2-40B4-BE49-F238E27FC236}">
                <a16:creationId xmlns:a16="http://schemas.microsoft.com/office/drawing/2014/main" id="{E7024EC9-F6DE-8B17-E453-8065AE6A7E97}"/>
              </a:ext>
            </a:extLst>
          </p:cNvPr>
          <p:cNvSpPr txBox="1"/>
          <p:nvPr/>
        </p:nvSpPr>
        <p:spPr>
          <a:xfrm>
            <a:off x="838200" y="4395872"/>
            <a:ext cx="4895892" cy="400110"/>
          </a:xfrm>
          <a:prstGeom prst="rect">
            <a:avLst/>
          </a:prstGeom>
          <a:noFill/>
        </p:spPr>
        <p:txBody>
          <a:bodyPr wrap="none" rtlCol="0">
            <a:spAutoFit/>
          </a:bodyPr>
          <a:lstStyle/>
          <a:p>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７，すべての資産の誤差項がσε²とする</a:t>
            </a:r>
          </a:p>
        </p:txBody>
      </p:sp>
      <p:pic>
        <p:nvPicPr>
          <p:cNvPr id="7" name="図 6">
            <a:extLst>
              <a:ext uri="{FF2B5EF4-FFF2-40B4-BE49-F238E27FC236}">
                <a16:creationId xmlns:a16="http://schemas.microsoft.com/office/drawing/2014/main" id="{BE6A39DE-EF9D-EF5F-81E1-06D4EF555F71}"/>
              </a:ext>
            </a:extLst>
          </p:cNvPr>
          <p:cNvPicPr>
            <a:picLocks noChangeAspect="1"/>
          </p:cNvPicPr>
          <p:nvPr/>
        </p:nvPicPr>
        <p:blipFill>
          <a:blip r:embed="rId3"/>
          <a:stretch>
            <a:fillRect/>
          </a:stretch>
        </p:blipFill>
        <p:spPr>
          <a:xfrm>
            <a:off x="838200" y="4930632"/>
            <a:ext cx="9319585" cy="1381268"/>
          </a:xfrm>
          <a:prstGeom prst="rect">
            <a:avLst/>
          </a:prstGeom>
        </p:spPr>
      </p:pic>
    </p:spTree>
    <p:extLst>
      <p:ext uri="{BB962C8B-B14F-4D97-AF65-F5344CB8AC3E}">
        <p14:creationId xmlns:p14="http://schemas.microsoft.com/office/powerpoint/2010/main" val="1665277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B127CB-4A2D-8B82-5EAF-014A26808F7E}"/>
              </a:ext>
            </a:extLst>
          </p:cNvPr>
          <p:cNvSpPr>
            <a:spLocks noGrp="1"/>
          </p:cNvSpPr>
          <p:nvPr>
            <p:ph type="title"/>
          </p:nvPr>
        </p:nvSpPr>
        <p:spPr/>
        <p:txBody>
          <a:bodyPr/>
          <a:lstStyle/>
          <a:p>
            <a:r>
              <a:rPr kumimoji="1" lang="ja-JP" altLang="en-US" dirty="0"/>
              <a:t>補論</a:t>
            </a:r>
          </a:p>
        </p:txBody>
      </p:sp>
      <p:sp>
        <p:nvSpPr>
          <p:cNvPr id="3" name="コンテンツ プレースホルダー 2">
            <a:extLst>
              <a:ext uri="{FF2B5EF4-FFF2-40B4-BE49-F238E27FC236}">
                <a16:creationId xmlns:a16="http://schemas.microsoft.com/office/drawing/2014/main" id="{08B8945C-F6E9-1FA7-71B0-C0B785D3A734}"/>
              </a:ext>
            </a:extLst>
          </p:cNvPr>
          <p:cNvSpPr>
            <a:spLocks noGrp="1"/>
          </p:cNvSpPr>
          <p:nvPr>
            <p:ph idx="1"/>
          </p:nvPr>
        </p:nvSpPr>
        <p:spPr/>
        <p:txBody>
          <a:bodyPr/>
          <a:lstStyle/>
          <a:p>
            <a:pPr marL="0" indent="0">
              <a:buNone/>
            </a:pPr>
            <a:r>
              <a:rPr kumimoji="1" lang="ja-JP" altLang="en-US" dirty="0"/>
              <a:t>８，最終的な式はこうなる</a:t>
            </a:r>
          </a:p>
        </p:txBody>
      </p:sp>
      <p:pic>
        <p:nvPicPr>
          <p:cNvPr id="4" name="図 3" descr="ホワイトボードに書かれた文字&#10;&#10;自動的に生成された説明">
            <a:extLst>
              <a:ext uri="{FF2B5EF4-FFF2-40B4-BE49-F238E27FC236}">
                <a16:creationId xmlns:a16="http://schemas.microsoft.com/office/drawing/2014/main" id="{97AADC85-A4CF-14B0-66C4-6E1F253F4543}"/>
              </a:ext>
            </a:extLst>
          </p:cNvPr>
          <p:cNvPicPr>
            <a:picLocks noChangeAspect="1"/>
          </p:cNvPicPr>
          <p:nvPr/>
        </p:nvPicPr>
        <p:blipFill>
          <a:blip r:embed="rId2"/>
          <a:stretch>
            <a:fillRect/>
          </a:stretch>
        </p:blipFill>
        <p:spPr>
          <a:xfrm>
            <a:off x="838200" y="2453149"/>
            <a:ext cx="6995769" cy="2700742"/>
          </a:xfrm>
          <a:prstGeom prst="rect">
            <a:avLst/>
          </a:prstGeom>
        </p:spPr>
      </p:pic>
      <p:sp>
        <p:nvSpPr>
          <p:cNvPr id="5" name="テキスト ボックス 4">
            <a:extLst>
              <a:ext uri="{FF2B5EF4-FFF2-40B4-BE49-F238E27FC236}">
                <a16:creationId xmlns:a16="http://schemas.microsoft.com/office/drawing/2014/main" id="{220CD198-E00D-4949-96B7-BBABE9A5A9C3}"/>
              </a:ext>
            </a:extLst>
          </p:cNvPr>
          <p:cNvSpPr txBox="1"/>
          <p:nvPr/>
        </p:nvSpPr>
        <p:spPr>
          <a:xfrm>
            <a:off x="0" y="5479364"/>
            <a:ext cx="11960325" cy="1665071"/>
          </a:xfrm>
          <a:prstGeom prst="rect">
            <a:avLst/>
          </a:prstGeom>
          <a:noFill/>
        </p:spPr>
        <p:txBody>
          <a:bodyPr wrap="none" rtlCol="0">
            <a:spAutoFit/>
          </a:bodyPr>
          <a:lstStyle/>
          <a:p>
            <a:pPr>
              <a:lnSpc>
                <a:spcPct val="107000"/>
              </a:lnSpc>
              <a:spcAft>
                <a:spcPts val="800"/>
              </a:spcAft>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この式から分かる</a:t>
            </a:r>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事は</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、資産の数が</a:t>
            </a:r>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増える</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ほど</a:t>
            </a:r>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、資産固有のリスク</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が小さくなり、</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ct val="107000"/>
              </a:lnSpc>
              <a:spcAft>
                <a:spcPts val="800"/>
              </a:spcAft>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最後にはゼロに収束する</a:t>
            </a:r>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ct val="107000"/>
              </a:lnSpc>
              <a:spcAft>
                <a:spcPts val="800"/>
              </a:spcAft>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000" kern="100" dirty="0">
                <a:solidFill>
                  <a:srgbClr val="0070C0"/>
                </a:solidFill>
                <a:effectLst/>
                <a:latin typeface="游明朝" panose="02020400000000000000" pitchFamily="18" charset="-128"/>
                <a:ea typeface="游明朝" panose="02020400000000000000" pitchFamily="18" charset="-128"/>
                <a:cs typeface="Times New Roman" panose="02020603050405020304" pitchFamily="18" charset="0"/>
              </a:rPr>
              <a:t>MM</a:t>
            </a:r>
            <a:r>
              <a:rPr lang="ja-JP" altLang="ja-JP" sz="2000" kern="100" dirty="0">
                <a:solidFill>
                  <a:srgbClr val="0070C0"/>
                </a:solidFill>
                <a:effectLst/>
                <a:latin typeface="游明朝" panose="02020400000000000000" pitchFamily="18" charset="-128"/>
                <a:ea typeface="游明朝" panose="02020400000000000000" pitchFamily="18" charset="-128"/>
                <a:cs typeface="Times New Roman" panose="02020603050405020304" pitchFamily="18" charset="0"/>
              </a:rPr>
              <a:t>が成り立つ</a:t>
            </a:r>
            <a:r>
              <a:rPr lang="ja-JP" altLang="en-US" sz="2000" kern="100" dirty="0">
                <a:solidFill>
                  <a:srgbClr val="0070C0"/>
                </a:solidFill>
                <a:effectLst/>
                <a:latin typeface="游明朝" panose="02020400000000000000" pitchFamily="18" charset="-128"/>
                <a:ea typeface="游明朝" panose="02020400000000000000" pitchFamily="18" charset="-128"/>
                <a:cs typeface="Times New Roman" panose="02020603050405020304" pitchFamily="18" charset="0"/>
              </a:rPr>
              <a:t>時</a:t>
            </a:r>
            <a:r>
              <a:rPr lang="ja-JP" altLang="ja-JP" sz="2000" kern="100" dirty="0">
                <a:solidFill>
                  <a:srgbClr val="0070C0"/>
                </a:solidFill>
                <a:effectLst/>
                <a:latin typeface="游明朝" panose="02020400000000000000" pitchFamily="18" charset="-128"/>
                <a:ea typeface="游明朝" panose="02020400000000000000" pitchFamily="18" charset="-128"/>
                <a:cs typeface="Times New Roman" panose="02020603050405020304" pitchFamily="18" charset="0"/>
              </a:rPr>
              <a:t>、分散投資をするポートフォリオ</a:t>
            </a:r>
            <a:r>
              <a:rPr lang="ja-JP" altLang="en-US" sz="2000" kern="100" dirty="0">
                <a:solidFill>
                  <a:srgbClr val="0070C0"/>
                </a:solidFill>
                <a:effectLst/>
                <a:latin typeface="游明朝" panose="02020400000000000000" pitchFamily="18" charset="-128"/>
                <a:ea typeface="游明朝" panose="02020400000000000000" pitchFamily="18" charset="-128"/>
                <a:cs typeface="Times New Roman" panose="02020603050405020304" pitchFamily="18" charset="0"/>
              </a:rPr>
              <a:t>では</a:t>
            </a:r>
            <a:r>
              <a:rPr lang="ja-JP" altLang="ja-JP" sz="2000" kern="100" dirty="0">
                <a:solidFill>
                  <a:srgbClr val="0070C0"/>
                </a:solidFill>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2000" kern="100" dirty="0">
                <a:solidFill>
                  <a:srgbClr val="0070C0"/>
                </a:solidFill>
                <a:effectLst/>
                <a:latin typeface="游明朝" panose="02020400000000000000" pitchFamily="18" charset="-128"/>
                <a:ea typeface="游明朝" panose="02020400000000000000" pitchFamily="18" charset="-128"/>
                <a:cs typeface="Times New Roman" panose="02020603050405020304" pitchFamily="18" charset="0"/>
              </a:rPr>
              <a:t>資産固有のリスク</a:t>
            </a:r>
            <a:r>
              <a:rPr lang="ja-JP" altLang="ja-JP" sz="2000" kern="100" dirty="0">
                <a:solidFill>
                  <a:srgbClr val="0070C0"/>
                </a:solidFill>
                <a:effectLst/>
                <a:latin typeface="游明朝" panose="02020400000000000000" pitchFamily="18" charset="-128"/>
                <a:ea typeface="游明朝" panose="02020400000000000000" pitchFamily="18" charset="-128"/>
                <a:cs typeface="Times New Roman" panose="02020603050405020304" pitchFamily="18" charset="0"/>
              </a:rPr>
              <a:t>は無視することが出来る</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7707521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1A2781-EC07-9AF4-7EB4-4063865897E6}"/>
              </a:ext>
            </a:extLst>
          </p:cNvPr>
          <p:cNvSpPr>
            <a:spLocks noGrp="1"/>
          </p:cNvSpPr>
          <p:nvPr>
            <p:ph type="title"/>
          </p:nvPr>
        </p:nvSpPr>
        <p:spPr/>
        <p:txBody>
          <a:bodyPr/>
          <a:lstStyle/>
          <a:p>
            <a:r>
              <a:rPr kumimoji="1" lang="ja-JP" altLang="en-US" dirty="0"/>
              <a:t>用語説明（問３）</a:t>
            </a:r>
          </a:p>
        </p:txBody>
      </p:sp>
      <p:sp>
        <p:nvSpPr>
          <p:cNvPr id="3" name="コンテンツ プレースホルダー 2">
            <a:extLst>
              <a:ext uri="{FF2B5EF4-FFF2-40B4-BE49-F238E27FC236}">
                <a16:creationId xmlns:a16="http://schemas.microsoft.com/office/drawing/2014/main" id="{0AEE84EB-D000-3A12-7ECF-8144412F2618}"/>
              </a:ext>
            </a:extLst>
          </p:cNvPr>
          <p:cNvSpPr>
            <a:spLocks noGrp="1"/>
          </p:cNvSpPr>
          <p:nvPr>
            <p:ph idx="1"/>
          </p:nvPr>
        </p:nvSpPr>
        <p:spPr/>
        <p:txBody>
          <a:bodyPr/>
          <a:lstStyle/>
          <a:p>
            <a:pPr marL="0" indent="0">
              <a:buNone/>
            </a:pPr>
            <a:r>
              <a:rPr lang="ja-JP" altLang="en-US" dirty="0"/>
              <a:t>資産１の</a:t>
            </a:r>
            <a:r>
              <a:rPr kumimoji="1" lang="ja-JP" altLang="en-US" dirty="0"/>
              <a:t>リスク寄与式がどの部分なのか知る為、</a:t>
            </a:r>
            <a:endParaRPr kumimoji="1" lang="en-US" altLang="ja-JP" dirty="0"/>
          </a:p>
          <a:p>
            <a:pPr marL="0" indent="0">
              <a:buNone/>
            </a:pPr>
            <a:r>
              <a:rPr kumimoji="1" lang="ja-JP" altLang="en-US" dirty="0"/>
              <a:t>先ほどの式を分解する</a:t>
            </a:r>
            <a:endParaRPr kumimoji="1" lang="en-US" altLang="ja-JP" dirty="0"/>
          </a:p>
          <a:p>
            <a:pPr marL="0" indent="0">
              <a:buNone/>
            </a:pPr>
            <a:endParaRPr lang="en-US" altLang="ja-JP" dirty="0"/>
          </a:p>
          <a:p>
            <a:pPr marL="0" indent="0">
              <a:buNone/>
            </a:pPr>
            <a:r>
              <a:rPr kumimoji="1" lang="ja-JP" altLang="en-US" dirty="0"/>
              <a:t>１，分散投資のポートフォリオの為、資産固有リスクは無視する</a:t>
            </a:r>
          </a:p>
        </p:txBody>
      </p:sp>
      <p:pic>
        <p:nvPicPr>
          <p:cNvPr id="5" name="図 4">
            <a:extLst>
              <a:ext uri="{FF2B5EF4-FFF2-40B4-BE49-F238E27FC236}">
                <a16:creationId xmlns:a16="http://schemas.microsoft.com/office/drawing/2014/main" id="{566DEDC9-AC03-ACB2-269F-7620FA52F4E3}"/>
              </a:ext>
            </a:extLst>
          </p:cNvPr>
          <p:cNvPicPr>
            <a:picLocks noChangeAspect="1"/>
          </p:cNvPicPr>
          <p:nvPr/>
        </p:nvPicPr>
        <p:blipFill>
          <a:blip r:embed="rId2"/>
          <a:stretch>
            <a:fillRect/>
          </a:stretch>
        </p:blipFill>
        <p:spPr>
          <a:xfrm>
            <a:off x="838200" y="4174493"/>
            <a:ext cx="7301384" cy="2137407"/>
          </a:xfrm>
          <a:prstGeom prst="rect">
            <a:avLst/>
          </a:prstGeom>
        </p:spPr>
      </p:pic>
    </p:spTree>
    <p:extLst>
      <p:ext uri="{BB962C8B-B14F-4D97-AF65-F5344CB8AC3E}">
        <p14:creationId xmlns:p14="http://schemas.microsoft.com/office/powerpoint/2010/main" val="2145958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C5F885-A924-4422-7CB6-1152C6DD7486}"/>
              </a:ext>
            </a:extLst>
          </p:cNvPr>
          <p:cNvSpPr>
            <a:spLocks noGrp="1"/>
          </p:cNvSpPr>
          <p:nvPr>
            <p:ph type="title"/>
          </p:nvPr>
        </p:nvSpPr>
        <p:spPr/>
        <p:txBody>
          <a:bodyPr/>
          <a:lstStyle/>
          <a:p>
            <a:r>
              <a:rPr kumimoji="1" lang="ja-JP" altLang="en-US" dirty="0"/>
              <a:t>用語説明（問</a:t>
            </a:r>
            <a:r>
              <a:rPr kumimoji="1" lang="en-US" altLang="ja-JP" dirty="0"/>
              <a:t>3</a:t>
            </a:r>
            <a:r>
              <a:rPr kumimoji="1" lang="ja-JP" altLang="en-US" dirty="0"/>
              <a:t>）</a:t>
            </a:r>
          </a:p>
        </p:txBody>
      </p:sp>
      <p:sp>
        <p:nvSpPr>
          <p:cNvPr id="3" name="コンテンツ プレースホルダー 2">
            <a:extLst>
              <a:ext uri="{FF2B5EF4-FFF2-40B4-BE49-F238E27FC236}">
                <a16:creationId xmlns:a16="http://schemas.microsoft.com/office/drawing/2014/main" id="{6D0FF49D-4369-DD74-4B99-529D2E852A8F}"/>
              </a:ext>
            </a:extLst>
          </p:cNvPr>
          <p:cNvSpPr>
            <a:spLocks noGrp="1"/>
          </p:cNvSpPr>
          <p:nvPr>
            <p:ph idx="1"/>
          </p:nvPr>
        </p:nvSpPr>
        <p:spPr/>
        <p:txBody>
          <a:bodyPr>
            <a:normAutofit/>
          </a:bodyPr>
          <a:lstStyle/>
          <a:p>
            <a:pPr marL="0" indent="0">
              <a:buNone/>
            </a:pPr>
            <a:r>
              <a:rPr kumimoji="1" lang="ja-JP" altLang="en-US" sz="2000" dirty="0"/>
              <a:t>２，</a:t>
            </a:r>
            <a:r>
              <a:rPr lang="en-US" altLang="ja-JP" sz="2000" dirty="0"/>
              <a:t> βP</a:t>
            </a:r>
            <a:r>
              <a:rPr lang="ja-JP" altLang="en-US" sz="2000" dirty="0"/>
              <a:t>を</a:t>
            </a:r>
            <a:r>
              <a:rPr lang="en-US" altLang="ja-JP" sz="2000" dirty="0"/>
              <a:t> </a:t>
            </a:r>
            <a:r>
              <a:rPr lang="en-US" altLang="ja-JP" sz="2000" dirty="0" err="1"/>
              <a:t>w1</a:t>
            </a:r>
            <a:r>
              <a:rPr lang="en-US" altLang="ja-JP" sz="2000" dirty="0"/>
              <a:t>β1+w2β2</a:t>
            </a:r>
            <a:r>
              <a:rPr lang="ja-JP" altLang="en-US" sz="2000" dirty="0"/>
              <a:t>の形に戻す</a:t>
            </a:r>
            <a:r>
              <a:rPr lang="en-US" altLang="ja-JP" sz="2000" dirty="0"/>
              <a:t> </a:t>
            </a:r>
            <a:endParaRPr kumimoji="1" lang="ja-JP" altLang="en-US" sz="2000" dirty="0"/>
          </a:p>
        </p:txBody>
      </p:sp>
      <p:pic>
        <p:nvPicPr>
          <p:cNvPr id="5" name="図 4">
            <a:extLst>
              <a:ext uri="{FF2B5EF4-FFF2-40B4-BE49-F238E27FC236}">
                <a16:creationId xmlns:a16="http://schemas.microsoft.com/office/drawing/2014/main" id="{5337D7EF-14CF-392E-E240-59CA893AFBEB}"/>
              </a:ext>
            </a:extLst>
          </p:cNvPr>
          <p:cNvPicPr>
            <a:picLocks noChangeAspect="1"/>
          </p:cNvPicPr>
          <p:nvPr/>
        </p:nvPicPr>
        <p:blipFill>
          <a:blip r:embed="rId2"/>
          <a:stretch>
            <a:fillRect/>
          </a:stretch>
        </p:blipFill>
        <p:spPr>
          <a:xfrm>
            <a:off x="985432" y="2511200"/>
            <a:ext cx="9289245" cy="917800"/>
          </a:xfrm>
          <a:prstGeom prst="rect">
            <a:avLst/>
          </a:prstGeom>
        </p:spPr>
      </p:pic>
      <p:sp>
        <p:nvSpPr>
          <p:cNvPr id="6" name="テキスト ボックス 5">
            <a:extLst>
              <a:ext uri="{FF2B5EF4-FFF2-40B4-BE49-F238E27FC236}">
                <a16:creationId xmlns:a16="http://schemas.microsoft.com/office/drawing/2014/main" id="{8CC54ED5-B0C9-937F-E339-A9500F1B329C}"/>
              </a:ext>
            </a:extLst>
          </p:cNvPr>
          <p:cNvSpPr txBox="1"/>
          <p:nvPr/>
        </p:nvSpPr>
        <p:spPr>
          <a:xfrm>
            <a:off x="838200" y="4114575"/>
            <a:ext cx="6606296" cy="400110"/>
          </a:xfrm>
          <a:prstGeom prst="rect">
            <a:avLst/>
          </a:prstGeom>
          <a:noFill/>
        </p:spPr>
        <p:txBody>
          <a:bodyPr wrap="none" rtlCol="0">
            <a:spAutoFit/>
          </a:bodyPr>
          <a:lstStyle/>
          <a:p>
            <a:r>
              <a:rPr kumimoji="1" lang="ja-JP" altLang="en-US" sz="2000" dirty="0"/>
              <a:t>３，リスクは標準偏差で表される為、分散を１</a:t>
            </a:r>
            <a:r>
              <a:rPr kumimoji="1" lang="en-US" altLang="ja-JP" sz="2000" dirty="0"/>
              <a:t>/2</a:t>
            </a:r>
            <a:r>
              <a:rPr kumimoji="1" lang="ja-JP" altLang="en-US" sz="2000" dirty="0"/>
              <a:t>乗する</a:t>
            </a:r>
          </a:p>
        </p:txBody>
      </p:sp>
      <p:pic>
        <p:nvPicPr>
          <p:cNvPr id="8" name="図 7">
            <a:extLst>
              <a:ext uri="{FF2B5EF4-FFF2-40B4-BE49-F238E27FC236}">
                <a16:creationId xmlns:a16="http://schemas.microsoft.com/office/drawing/2014/main" id="{7603A9C4-56DA-1003-5C7E-03C7982EF240}"/>
              </a:ext>
            </a:extLst>
          </p:cNvPr>
          <p:cNvPicPr>
            <a:picLocks noChangeAspect="1"/>
          </p:cNvPicPr>
          <p:nvPr/>
        </p:nvPicPr>
        <p:blipFill>
          <a:blip r:embed="rId3"/>
          <a:stretch>
            <a:fillRect/>
          </a:stretch>
        </p:blipFill>
        <p:spPr>
          <a:xfrm>
            <a:off x="985432" y="5020247"/>
            <a:ext cx="10540999" cy="1071595"/>
          </a:xfrm>
          <a:prstGeom prst="rect">
            <a:avLst/>
          </a:prstGeom>
        </p:spPr>
      </p:pic>
    </p:spTree>
    <p:extLst>
      <p:ext uri="{BB962C8B-B14F-4D97-AF65-F5344CB8AC3E}">
        <p14:creationId xmlns:p14="http://schemas.microsoft.com/office/powerpoint/2010/main" val="3806075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108123-7E16-7F4D-7EDA-28349FEC2E00}"/>
              </a:ext>
            </a:extLst>
          </p:cNvPr>
          <p:cNvSpPr>
            <a:spLocks noGrp="1"/>
          </p:cNvSpPr>
          <p:nvPr>
            <p:ph type="title"/>
          </p:nvPr>
        </p:nvSpPr>
        <p:spPr/>
        <p:txBody>
          <a:bodyPr/>
          <a:lstStyle/>
          <a:p>
            <a:r>
              <a:rPr kumimoji="1" lang="ja-JP" altLang="en-US" dirty="0"/>
              <a:t>用語説明（問３）</a:t>
            </a:r>
          </a:p>
        </p:txBody>
      </p:sp>
      <p:sp>
        <p:nvSpPr>
          <p:cNvPr id="3" name="コンテンツ プレースホルダー 2">
            <a:extLst>
              <a:ext uri="{FF2B5EF4-FFF2-40B4-BE49-F238E27FC236}">
                <a16:creationId xmlns:a16="http://schemas.microsoft.com/office/drawing/2014/main" id="{778FF5AD-3501-E57B-1AFA-AC88257AF50D}"/>
              </a:ext>
            </a:extLst>
          </p:cNvPr>
          <p:cNvSpPr>
            <a:spLocks noGrp="1"/>
          </p:cNvSpPr>
          <p:nvPr>
            <p:ph idx="1"/>
          </p:nvPr>
        </p:nvSpPr>
        <p:spPr/>
        <p:txBody>
          <a:bodyPr>
            <a:normAutofit/>
          </a:bodyPr>
          <a:lstStyle/>
          <a:p>
            <a:pPr marL="0" indent="0">
              <a:buNone/>
            </a:pPr>
            <a:r>
              <a:rPr lang="ja-JP" altLang="en-US" sz="2000" dirty="0"/>
              <a:t>４，</a:t>
            </a:r>
            <a:r>
              <a:rPr lang="en-US" altLang="ja-JP" sz="2000" dirty="0"/>
              <a:t> </a:t>
            </a:r>
            <a:r>
              <a:rPr lang="ja-JP" altLang="en-US" sz="2000" dirty="0"/>
              <a:t>（</a:t>
            </a:r>
            <a:r>
              <a:rPr lang="en-US" altLang="ja-JP" sz="2000" dirty="0" err="1"/>
              <a:t>w1</a:t>
            </a:r>
            <a:r>
              <a:rPr lang="en-US" altLang="ja-JP" sz="2000" dirty="0"/>
              <a:t>β1+w2β2</a:t>
            </a:r>
            <a:r>
              <a:rPr lang="ja-JP" altLang="en-US" sz="2000" dirty="0"/>
              <a:t>）</a:t>
            </a:r>
            <a:r>
              <a:rPr lang="en-US" altLang="ja-JP" sz="2000" dirty="0"/>
              <a:t>²</a:t>
            </a:r>
            <a:r>
              <a:rPr lang="ja-JP" altLang="en-US" sz="2000" dirty="0"/>
              <a:t>を外に出す</a:t>
            </a:r>
            <a:endParaRPr kumimoji="1" lang="ja-JP" altLang="en-US" sz="2000" dirty="0"/>
          </a:p>
        </p:txBody>
      </p:sp>
      <p:pic>
        <p:nvPicPr>
          <p:cNvPr id="5" name="図 4">
            <a:extLst>
              <a:ext uri="{FF2B5EF4-FFF2-40B4-BE49-F238E27FC236}">
                <a16:creationId xmlns:a16="http://schemas.microsoft.com/office/drawing/2014/main" id="{43194EC6-203F-B859-E297-E3F7CC641EFA}"/>
              </a:ext>
            </a:extLst>
          </p:cNvPr>
          <p:cNvPicPr>
            <a:picLocks noChangeAspect="1"/>
          </p:cNvPicPr>
          <p:nvPr/>
        </p:nvPicPr>
        <p:blipFill>
          <a:blip r:embed="rId2"/>
          <a:stretch>
            <a:fillRect/>
          </a:stretch>
        </p:blipFill>
        <p:spPr>
          <a:xfrm>
            <a:off x="838200" y="2509805"/>
            <a:ext cx="7034659" cy="919195"/>
          </a:xfrm>
          <a:prstGeom prst="rect">
            <a:avLst/>
          </a:prstGeom>
        </p:spPr>
      </p:pic>
      <p:sp>
        <p:nvSpPr>
          <p:cNvPr id="6" name="テキスト ボックス 5">
            <a:extLst>
              <a:ext uri="{FF2B5EF4-FFF2-40B4-BE49-F238E27FC236}">
                <a16:creationId xmlns:a16="http://schemas.microsoft.com/office/drawing/2014/main" id="{D4FDC5A3-2913-BB73-3B46-6C04A37F716E}"/>
              </a:ext>
            </a:extLst>
          </p:cNvPr>
          <p:cNvSpPr txBox="1"/>
          <p:nvPr/>
        </p:nvSpPr>
        <p:spPr>
          <a:xfrm>
            <a:off x="838200" y="4009960"/>
            <a:ext cx="1723549" cy="400110"/>
          </a:xfrm>
          <a:prstGeom prst="rect">
            <a:avLst/>
          </a:prstGeom>
          <a:noFill/>
        </p:spPr>
        <p:txBody>
          <a:bodyPr wrap="none" rtlCol="0">
            <a:spAutoFit/>
          </a:bodyPr>
          <a:lstStyle/>
          <a:p>
            <a:r>
              <a:rPr lang="ja-JP" altLang="en-US" sz="2000" dirty="0"/>
              <a:t>５，分解する</a:t>
            </a:r>
            <a:endParaRPr kumimoji="1" lang="ja-JP" altLang="en-US" sz="2000" dirty="0"/>
          </a:p>
        </p:txBody>
      </p:sp>
      <p:pic>
        <p:nvPicPr>
          <p:cNvPr id="10" name="図 9">
            <a:extLst>
              <a:ext uri="{FF2B5EF4-FFF2-40B4-BE49-F238E27FC236}">
                <a16:creationId xmlns:a16="http://schemas.microsoft.com/office/drawing/2014/main" id="{3A7CCB73-F033-D332-9F94-28096AC19BD5}"/>
              </a:ext>
            </a:extLst>
          </p:cNvPr>
          <p:cNvPicPr>
            <a:picLocks noChangeAspect="1"/>
          </p:cNvPicPr>
          <p:nvPr/>
        </p:nvPicPr>
        <p:blipFill>
          <a:blip r:embed="rId3"/>
          <a:stretch>
            <a:fillRect/>
          </a:stretch>
        </p:blipFill>
        <p:spPr>
          <a:xfrm>
            <a:off x="838200" y="4764204"/>
            <a:ext cx="11218333" cy="1040661"/>
          </a:xfrm>
          <a:prstGeom prst="rect">
            <a:avLst/>
          </a:prstGeom>
        </p:spPr>
      </p:pic>
    </p:spTree>
    <p:extLst>
      <p:ext uri="{BB962C8B-B14F-4D97-AF65-F5344CB8AC3E}">
        <p14:creationId xmlns:p14="http://schemas.microsoft.com/office/powerpoint/2010/main" val="2046353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6A9ED4-14E1-E83F-6FFF-15574651AF34}"/>
              </a:ext>
            </a:extLst>
          </p:cNvPr>
          <p:cNvSpPr>
            <a:spLocks noGrp="1"/>
          </p:cNvSpPr>
          <p:nvPr>
            <p:ph type="title"/>
          </p:nvPr>
        </p:nvSpPr>
        <p:spPr/>
        <p:txBody>
          <a:bodyPr/>
          <a:lstStyle/>
          <a:p>
            <a:r>
              <a:rPr kumimoji="1" lang="ja-JP" altLang="en-US" dirty="0"/>
              <a:t>用語説明（問３）</a:t>
            </a:r>
          </a:p>
        </p:txBody>
      </p:sp>
      <p:sp>
        <p:nvSpPr>
          <p:cNvPr id="3" name="コンテンツ プレースホルダー 2">
            <a:extLst>
              <a:ext uri="{FF2B5EF4-FFF2-40B4-BE49-F238E27FC236}">
                <a16:creationId xmlns:a16="http://schemas.microsoft.com/office/drawing/2014/main" id="{7FE6BCF3-69C3-4772-0B71-B1ECCB3B70C5}"/>
              </a:ext>
            </a:extLst>
          </p:cNvPr>
          <p:cNvSpPr>
            <a:spLocks noGrp="1"/>
          </p:cNvSpPr>
          <p:nvPr>
            <p:ph idx="1"/>
          </p:nvPr>
        </p:nvSpPr>
        <p:spPr/>
        <p:txBody>
          <a:bodyPr/>
          <a:lstStyle/>
          <a:p>
            <a:pPr marL="0" indent="0">
              <a:buNone/>
            </a:pPr>
            <a:r>
              <a:rPr kumimoji="1" lang="ja-JP" altLang="en-US" dirty="0"/>
              <a:t>６，最終的にポートフォリオにおける資産１のリスク寄与度は</a:t>
            </a:r>
            <a:endParaRPr kumimoji="1" lang="en-US" altLang="ja-JP" dirty="0"/>
          </a:p>
          <a:p>
            <a:pPr marL="0" indent="0">
              <a:buNone/>
            </a:pPr>
            <a:r>
              <a:rPr lang="ja-JP" altLang="en-US" dirty="0"/>
              <a:t>　　下記式の左辺となる</a:t>
            </a:r>
            <a:endParaRPr kumimoji="1" lang="ja-JP" altLang="en-US" dirty="0"/>
          </a:p>
        </p:txBody>
      </p:sp>
      <p:pic>
        <p:nvPicPr>
          <p:cNvPr id="5" name="図 4">
            <a:extLst>
              <a:ext uri="{FF2B5EF4-FFF2-40B4-BE49-F238E27FC236}">
                <a16:creationId xmlns:a16="http://schemas.microsoft.com/office/drawing/2014/main" id="{76CDF123-567B-79CC-2C3B-4668B2076B11}"/>
              </a:ext>
            </a:extLst>
          </p:cNvPr>
          <p:cNvPicPr>
            <a:picLocks noChangeAspect="1"/>
          </p:cNvPicPr>
          <p:nvPr/>
        </p:nvPicPr>
        <p:blipFill>
          <a:blip r:embed="rId2"/>
          <a:stretch>
            <a:fillRect/>
          </a:stretch>
        </p:blipFill>
        <p:spPr>
          <a:xfrm>
            <a:off x="838200" y="3569050"/>
            <a:ext cx="9319181" cy="864487"/>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インク 6">
                <a:extLst>
                  <a:ext uri="{FF2B5EF4-FFF2-40B4-BE49-F238E27FC236}">
                    <a16:creationId xmlns:a16="http://schemas.microsoft.com/office/drawing/2014/main" id="{8AFF4270-200D-1B94-2B24-5BE46C2EBF56}"/>
                  </a:ext>
                </a:extLst>
              </p14:cNvPr>
              <p14:cNvContentPartPr/>
              <p14:nvPr/>
            </p14:nvContentPartPr>
            <p14:xfrm>
              <a:off x="1510027" y="3656173"/>
              <a:ext cx="3979440" cy="613440"/>
            </p14:xfrm>
          </p:contentPart>
        </mc:Choice>
        <mc:Fallback xmlns="">
          <p:pic>
            <p:nvPicPr>
              <p:cNvPr id="7" name="インク 6">
                <a:extLst>
                  <a:ext uri="{FF2B5EF4-FFF2-40B4-BE49-F238E27FC236}">
                    <a16:creationId xmlns:a16="http://schemas.microsoft.com/office/drawing/2014/main" id="{8AFF4270-200D-1B94-2B24-5BE46C2EBF56}"/>
                  </a:ext>
                </a:extLst>
              </p:cNvPr>
              <p:cNvPicPr/>
              <p:nvPr/>
            </p:nvPicPr>
            <p:blipFill>
              <a:blip r:embed="rId4"/>
              <a:stretch>
                <a:fillRect/>
              </a:stretch>
            </p:blipFill>
            <p:spPr>
              <a:xfrm>
                <a:off x="1456387" y="3548533"/>
                <a:ext cx="4087080" cy="829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インク 7">
                <a:extLst>
                  <a:ext uri="{FF2B5EF4-FFF2-40B4-BE49-F238E27FC236}">
                    <a16:creationId xmlns:a16="http://schemas.microsoft.com/office/drawing/2014/main" id="{09DA792A-2718-EC24-B5D4-1E4742DAEC12}"/>
                  </a:ext>
                </a:extLst>
              </p14:cNvPr>
              <p14:cNvContentPartPr/>
              <p14:nvPr/>
            </p14:nvContentPartPr>
            <p14:xfrm>
              <a:off x="-4910933" y="-50747"/>
              <a:ext cx="360" cy="360"/>
            </p14:xfrm>
          </p:contentPart>
        </mc:Choice>
        <mc:Fallback xmlns="">
          <p:pic>
            <p:nvPicPr>
              <p:cNvPr id="8" name="インク 7">
                <a:extLst>
                  <a:ext uri="{FF2B5EF4-FFF2-40B4-BE49-F238E27FC236}">
                    <a16:creationId xmlns:a16="http://schemas.microsoft.com/office/drawing/2014/main" id="{09DA792A-2718-EC24-B5D4-1E4742DAEC12}"/>
                  </a:ext>
                </a:extLst>
              </p:cNvPr>
              <p:cNvPicPr/>
              <p:nvPr/>
            </p:nvPicPr>
            <p:blipFill>
              <a:blip r:embed="rId6"/>
              <a:stretch>
                <a:fillRect/>
              </a:stretch>
            </p:blipFill>
            <p:spPr>
              <a:xfrm>
                <a:off x="-4964933" y="-15874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インク 8">
                <a:extLst>
                  <a:ext uri="{FF2B5EF4-FFF2-40B4-BE49-F238E27FC236}">
                    <a16:creationId xmlns:a16="http://schemas.microsoft.com/office/drawing/2014/main" id="{424D90D9-4BBC-82E5-1915-A0C4A3D69500}"/>
                  </a:ext>
                </a:extLst>
              </p14:cNvPr>
              <p14:cNvContentPartPr/>
              <p14:nvPr/>
            </p14:nvContentPartPr>
            <p14:xfrm>
              <a:off x="-4910933" y="-50747"/>
              <a:ext cx="360" cy="360"/>
            </p14:xfrm>
          </p:contentPart>
        </mc:Choice>
        <mc:Fallback xmlns="">
          <p:pic>
            <p:nvPicPr>
              <p:cNvPr id="9" name="インク 8">
                <a:extLst>
                  <a:ext uri="{FF2B5EF4-FFF2-40B4-BE49-F238E27FC236}">
                    <a16:creationId xmlns:a16="http://schemas.microsoft.com/office/drawing/2014/main" id="{424D90D9-4BBC-82E5-1915-A0C4A3D69500}"/>
                  </a:ext>
                </a:extLst>
              </p:cNvPr>
              <p:cNvPicPr/>
              <p:nvPr/>
            </p:nvPicPr>
            <p:blipFill>
              <a:blip r:embed="rId6"/>
              <a:stretch>
                <a:fillRect/>
              </a:stretch>
            </p:blipFill>
            <p:spPr>
              <a:xfrm>
                <a:off x="-4964933" y="-15874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インク 9">
                <a:extLst>
                  <a:ext uri="{FF2B5EF4-FFF2-40B4-BE49-F238E27FC236}">
                    <a16:creationId xmlns:a16="http://schemas.microsoft.com/office/drawing/2014/main" id="{B8DABFDF-A216-FACE-11A6-67836C4E3466}"/>
                  </a:ext>
                </a:extLst>
              </p14:cNvPr>
              <p14:cNvContentPartPr/>
              <p14:nvPr/>
            </p14:nvContentPartPr>
            <p14:xfrm>
              <a:off x="-4910933" y="-50747"/>
              <a:ext cx="360" cy="360"/>
            </p14:xfrm>
          </p:contentPart>
        </mc:Choice>
        <mc:Fallback xmlns="">
          <p:pic>
            <p:nvPicPr>
              <p:cNvPr id="10" name="インク 9">
                <a:extLst>
                  <a:ext uri="{FF2B5EF4-FFF2-40B4-BE49-F238E27FC236}">
                    <a16:creationId xmlns:a16="http://schemas.microsoft.com/office/drawing/2014/main" id="{B8DABFDF-A216-FACE-11A6-67836C4E3466}"/>
                  </a:ext>
                </a:extLst>
              </p:cNvPr>
              <p:cNvPicPr/>
              <p:nvPr/>
            </p:nvPicPr>
            <p:blipFill>
              <a:blip r:embed="rId9"/>
              <a:stretch>
                <a:fillRect/>
              </a:stretch>
            </p:blipFill>
            <p:spPr>
              <a:xfrm>
                <a:off x="-4964933" y="-15874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インク 10">
                <a:extLst>
                  <a:ext uri="{FF2B5EF4-FFF2-40B4-BE49-F238E27FC236}">
                    <a16:creationId xmlns:a16="http://schemas.microsoft.com/office/drawing/2014/main" id="{8EFB83BC-9B33-2737-58A2-FB9F6E1E5E9E}"/>
                  </a:ext>
                </a:extLst>
              </p14:cNvPr>
              <p14:cNvContentPartPr/>
              <p14:nvPr/>
            </p14:nvContentPartPr>
            <p14:xfrm>
              <a:off x="-4910933" y="-50747"/>
              <a:ext cx="360" cy="360"/>
            </p14:xfrm>
          </p:contentPart>
        </mc:Choice>
        <mc:Fallback xmlns="">
          <p:pic>
            <p:nvPicPr>
              <p:cNvPr id="11" name="インク 10">
                <a:extLst>
                  <a:ext uri="{FF2B5EF4-FFF2-40B4-BE49-F238E27FC236}">
                    <a16:creationId xmlns:a16="http://schemas.microsoft.com/office/drawing/2014/main" id="{8EFB83BC-9B33-2737-58A2-FB9F6E1E5E9E}"/>
                  </a:ext>
                </a:extLst>
              </p:cNvPr>
              <p:cNvPicPr/>
              <p:nvPr/>
            </p:nvPicPr>
            <p:blipFill>
              <a:blip r:embed="rId6"/>
              <a:stretch>
                <a:fillRect/>
              </a:stretch>
            </p:blipFill>
            <p:spPr>
              <a:xfrm>
                <a:off x="-4964933" y="-158747"/>
                <a:ext cx="108000" cy="216000"/>
              </a:xfrm>
              <a:prstGeom prst="rect">
                <a:avLst/>
              </a:prstGeom>
            </p:spPr>
          </p:pic>
        </mc:Fallback>
      </mc:AlternateContent>
    </p:spTree>
    <p:extLst>
      <p:ext uri="{BB962C8B-B14F-4D97-AF65-F5344CB8AC3E}">
        <p14:creationId xmlns:p14="http://schemas.microsoft.com/office/powerpoint/2010/main" val="825754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8FA557-769A-E20F-B4B0-9386A3927B70}"/>
              </a:ext>
            </a:extLst>
          </p:cNvPr>
          <p:cNvSpPr>
            <a:spLocks noGrp="1"/>
          </p:cNvSpPr>
          <p:nvPr>
            <p:ph type="title"/>
          </p:nvPr>
        </p:nvSpPr>
        <p:spPr/>
        <p:txBody>
          <a:bodyPr/>
          <a:lstStyle/>
          <a:p>
            <a:r>
              <a:rPr kumimoji="1" lang="ja-JP" altLang="en-US" dirty="0"/>
              <a:t>用語説明（問３）</a:t>
            </a:r>
          </a:p>
        </p:txBody>
      </p:sp>
      <p:sp>
        <p:nvSpPr>
          <p:cNvPr id="3" name="コンテンツ プレースホルダー 2">
            <a:extLst>
              <a:ext uri="{FF2B5EF4-FFF2-40B4-BE49-F238E27FC236}">
                <a16:creationId xmlns:a16="http://schemas.microsoft.com/office/drawing/2014/main" id="{9B973534-E66B-A270-7BF6-A20DB32F583B}"/>
              </a:ext>
            </a:extLst>
          </p:cNvPr>
          <p:cNvSpPr>
            <a:spLocks noGrp="1"/>
          </p:cNvSpPr>
          <p:nvPr>
            <p:ph idx="1"/>
          </p:nvPr>
        </p:nvSpPr>
        <p:spPr/>
        <p:txBody>
          <a:bodyPr/>
          <a:lstStyle/>
          <a:p>
            <a:pPr marL="0" indent="0">
              <a:buNone/>
            </a:pPr>
            <a:r>
              <a:rPr kumimoji="1" lang="ja-JP" altLang="en-US" dirty="0"/>
              <a:t>先ほどの式を分解することで、リスク寄与度の</a:t>
            </a:r>
            <a:r>
              <a:rPr lang="ja-JP" altLang="en-US" dirty="0"/>
              <a:t>式</a:t>
            </a:r>
            <a:r>
              <a:rPr kumimoji="1" lang="ja-JP" altLang="en-US" dirty="0"/>
              <a:t>を求めていく</a:t>
            </a:r>
            <a:endParaRPr kumimoji="1" lang="en-US" altLang="ja-JP" dirty="0"/>
          </a:p>
          <a:p>
            <a:pPr marL="0" indent="0">
              <a:buNone/>
            </a:pPr>
            <a:endParaRPr lang="en-US" altLang="ja-JP" dirty="0"/>
          </a:p>
          <a:p>
            <a:pPr marL="0" indent="0">
              <a:buNone/>
            </a:pPr>
            <a:r>
              <a:rPr kumimoji="1" lang="ja-JP" altLang="en-US" sz="2000" dirty="0"/>
              <a:t>１，</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β</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000" kern="100" dirty="0" err="1">
                <a:effectLst/>
                <a:latin typeface="游明朝" panose="02020400000000000000" pitchFamily="18" charset="-128"/>
                <a:ea typeface="游明朝" panose="02020400000000000000" pitchFamily="18" charset="-128"/>
                <a:cs typeface="Times New Roman" panose="02020603050405020304" pitchFamily="18" charset="0"/>
              </a:rPr>
              <a:t>Cov</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000" kern="100" dirty="0" err="1">
                <a:effectLst/>
                <a:latin typeface="游明朝" panose="02020400000000000000" pitchFamily="18" charset="-128"/>
                <a:ea typeface="游明朝" panose="02020400000000000000" pitchFamily="18" charset="-128"/>
                <a:cs typeface="Times New Roman" panose="02020603050405020304" pitchFamily="18" charset="0"/>
              </a:rPr>
              <a:t>R1,RM</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σ²</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RM</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Var(RM)</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＝σ</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RM</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なので、それを代入する</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r>
              <a:rPr lang="ja-JP" altLang="en-US" sz="2000" kern="100" dirty="0">
                <a:latin typeface="游明朝" panose="02020400000000000000" pitchFamily="18" charset="-128"/>
                <a:ea typeface="游明朝" panose="02020400000000000000" pitchFamily="18" charset="-128"/>
                <a:cs typeface="Times New Roman" panose="02020603050405020304" pitchFamily="18" charset="0"/>
              </a:rPr>
              <a:t>　　★証券アナリスト一次レベルにて、</a:t>
            </a:r>
            <a:r>
              <a:rPr lang="en-US" altLang="ja-JP" sz="2000" kern="100" dirty="0">
                <a:latin typeface="游明朝" panose="02020400000000000000" pitchFamily="18" charset="-128"/>
                <a:ea typeface="游明朝" panose="02020400000000000000" pitchFamily="18" charset="-128"/>
                <a:cs typeface="Times New Roman" panose="02020603050405020304" pitchFamily="18" charset="0"/>
              </a:rPr>
              <a:t>CAPM</a:t>
            </a:r>
            <a:r>
              <a:rPr lang="ja-JP" altLang="en-US" sz="2000" kern="100" dirty="0">
                <a:latin typeface="游明朝" panose="02020400000000000000" pitchFamily="18" charset="-128"/>
                <a:ea typeface="游明朝" panose="02020400000000000000" pitchFamily="18" charset="-128"/>
                <a:cs typeface="Times New Roman" panose="02020603050405020304" pitchFamily="18" charset="0"/>
              </a:rPr>
              <a:t>を求める際に定義されている</a:t>
            </a:r>
            <a:r>
              <a:rPr lang="en-US" altLang="ja-JP" sz="2000" kern="100" dirty="0">
                <a:latin typeface="游明朝" panose="02020400000000000000" pitchFamily="18" charset="-128"/>
                <a:ea typeface="游明朝" panose="02020400000000000000" pitchFamily="18" charset="-128"/>
                <a:cs typeface="Times New Roman" panose="02020603050405020304" pitchFamily="18" charset="0"/>
              </a:rPr>
              <a:t>β</a:t>
            </a:r>
            <a:r>
              <a:rPr lang="ja-JP" altLang="en-US" sz="2000" kern="100" dirty="0">
                <a:latin typeface="游明朝" panose="02020400000000000000" pitchFamily="18" charset="-128"/>
                <a:ea typeface="游明朝" panose="02020400000000000000" pitchFamily="18" charset="-128"/>
                <a:cs typeface="Times New Roman" panose="02020603050405020304" pitchFamily="18" charset="0"/>
              </a:rPr>
              <a:t>の求め方</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endParaRPr kumimoji="1" lang="ja-JP" altLang="en-US" dirty="0"/>
          </a:p>
        </p:txBody>
      </p:sp>
      <p:pic>
        <p:nvPicPr>
          <p:cNvPr id="5" name="図 4">
            <a:extLst>
              <a:ext uri="{FF2B5EF4-FFF2-40B4-BE49-F238E27FC236}">
                <a16:creationId xmlns:a16="http://schemas.microsoft.com/office/drawing/2014/main" id="{80FECDCF-355C-F5F5-9D44-EB7BF328A20E}"/>
              </a:ext>
            </a:extLst>
          </p:cNvPr>
          <p:cNvPicPr>
            <a:picLocks noChangeAspect="1"/>
          </p:cNvPicPr>
          <p:nvPr/>
        </p:nvPicPr>
        <p:blipFill>
          <a:blip r:embed="rId2"/>
          <a:stretch>
            <a:fillRect/>
          </a:stretch>
        </p:blipFill>
        <p:spPr>
          <a:xfrm>
            <a:off x="838200" y="3798094"/>
            <a:ext cx="11148654" cy="966647"/>
          </a:xfrm>
          <a:prstGeom prst="rect">
            <a:avLst/>
          </a:prstGeom>
        </p:spPr>
      </p:pic>
      <p:sp>
        <p:nvSpPr>
          <p:cNvPr id="6" name="テキスト ボックス 5">
            <a:extLst>
              <a:ext uri="{FF2B5EF4-FFF2-40B4-BE49-F238E27FC236}">
                <a16:creationId xmlns:a16="http://schemas.microsoft.com/office/drawing/2014/main" id="{342A17D2-2160-1C59-4BA8-9A3F49619C49}"/>
              </a:ext>
            </a:extLst>
          </p:cNvPr>
          <p:cNvSpPr txBox="1"/>
          <p:nvPr/>
        </p:nvSpPr>
        <p:spPr>
          <a:xfrm>
            <a:off x="838200" y="5070742"/>
            <a:ext cx="5222905" cy="400110"/>
          </a:xfrm>
          <a:prstGeom prst="rect">
            <a:avLst/>
          </a:prstGeom>
          <a:noFill/>
        </p:spPr>
        <p:txBody>
          <a:bodyPr wrap="none" rtlCol="0">
            <a:spAutoFit/>
          </a:bodyPr>
          <a:lstStyle/>
          <a:p>
            <a:r>
              <a:rPr kumimoji="1" lang="ja-JP" altLang="en-US" sz="2000" dirty="0"/>
              <a:t>２，</a:t>
            </a:r>
            <a:r>
              <a:rPr lang="ja-JP" altLang="ja-JP" sz="2000" dirty="0">
                <a:effectLst/>
                <a:ea typeface="游明朝" panose="02020400000000000000" pitchFamily="18" charset="-128"/>
                <a:cs typeface="Times New Roman" panose="02020603050405020304" pitchFamily="18" charset="0"/>
              </a:rPr>
              <a:t>分母、分子でそれぞれ「σ</a:t>
            </a:r>
            <a:r>
              <a:rPr lang="en-US" altLang="ja-JP" sz="2000" dirty="0">
                <a:effectLst/>
                <a:latin typeface="游明朝" panose="02020400000000000000" pitchFamily="18" charset="-128"/>
                <a:cs typeface="Times New Roman" panose="02020603050405020304" pitchFamily="18" charset="0"/>
              </a:rPr>
              <a:t>RM</a:t>
            </a:r>
            <a:r>
              <a:rPr lang="ja-JP" altLang="ja-JP" sz="2000" dirty="0">
                <a:effectLst/>
                <a:ea typeface="游明朝" panose="02020400000000000000" pitchFamily="18" charset="-128"/>
                <a:cs typeface="Times New Roman" panose="02020603050405020304" pitchFamily="18" charset="0"/>
              </a:rPr>
              <a:t>」を消す</a:t>
            </a:r>
            <a:endParaRPr kumimoji="1" lang="ja-JP" altLang="en-US" sz="2000" dirty="0"/>
          </a:p>
        </p:txBody>
      </p:sp>
      <p:pic>
        <p:nvPicPr>
          <p:cNvPr id="8" name="図 7">
            <a:extLst>
              <a:ext uri="{FF2B5EF4-FFF2-40B4-BE49-F238E27FC236}">
                <a16:creationId xmlns:a16="http://schemas.microsoft.com/office/drawing/2014/main" id="{75DCB084-8CDB-4B1B-2D83-54831B7800D7}"/>
              </a:ext>
            </a:extLst>
          </p:cNvPr>
          <p:cNvPicPr>
            <a:picLocks noChangeAspect="1"/>
          </p:cNvPicPr>
          <p:nvPr/>
        </p:nvPicPr>
        <p:blipFill>
          <a:blip r:embed="rId3"/>
          <a:stretch>
            <a:fillRect/>
          </a:stretch>
        </p:blipFill>
        <p:spPr>
          <a:xfrm>
            <a:off x="838200" y="5693639"/>
            <a:ext cx="4847664" cy="966647"/>
          </a:xfrm>
          <a:prstGeom prst="rect">
            <a:avLst/>
          </a:prstGeom>
        </p:spPr>
      </p:pic>
    </p:spTree>
    <p:extLst>
      <p:ext uri="{BB962C8B-B14F-4D97-AF65-F5344CB8AC3E}">
        <p14:creationId xmlns:p14="http://schemas.microsoft.com/office/powerpoint/2010/main" val="2084735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1DD096-23AF-D16F-4F53-2C13AB7B7C52}"/>
              </a:ext>
            </a:extLst>
          </p:cNvPr>
          <p:cNvSpPr>
            <a:spLocks noGrp="1"/>
          </p:cNvSpPr>
          <p:nvPr>
            <p:ph type="title"/>
          </p:nvPr>
        </p:nvSpPr>
        <p:spPr/>
        <p:txBody>
          <a:bodyPr/>
          <a:lstStyle/>
          <a:p>
            <a:r>
              <a:rPr kumimoji="1" lang="ja-JP" altLang="en-US" dirty="0"/>
              <a:t>用語説明（問</a:t>
            </a:r>
            <a:r>
              <a:rPr kumimoji="1" lang="en-US" altLang="ja-JP" dirty="0"/>
              <a:t>3</a:t>
            </a:r>
            <a:r>
              <a:rPr kumimoji="1" lang="ja-JP" altLang="en-US" dirty="0"/>
              <a:t>）</a:t>
            </a:r>
          </a:p>
        </p:txBody>
      </p:sp>
      <p:sp>
        <p:nvSpPr>
          <p:cNvPr id="3" name="コンテンツ プレースホルダー 2">
            <a:extLst>
              <a:ext uri="{FF2B5EF4-FFF2-40B4-BE49-F238E27FC236}">
                <a16:creationId xmlns:a16="http://schemas.microsoft.com/office/drawing/2014/main" id="{F9101274-A21A-8D1B-AF85-8B678DA08A23}"/>
              </a:ext>
            </a:extLst>
          </p:cNvPr>
          <p:cNvSpPr>
            <a:spLocks noGrp="1"/>
          </p:cNvSpPr>
          <p:nvPr>
            <p:ph idx="1"/>
          </p:nvPr>
        </p:nvSpPr>
        <p:spPr/>
        <p:txBody>
          <a:bodyPr/>
          <a:lstStyle/>
          <a:p>
            <a:pPr marL="0" indent="0">
              <a:buNone/>
            </a:pPr>
            <a:r>
              <a:rPr kumimoji="1" lang="ja-JP" altLang="en-US" dirty="0"/>
              <a:t>結果として、初期に示した式となる</a:t>
            </a:r>
            <a:endParaRPr kumimoji="1" lang="en-US" altLang="ja-JP" dirty="0"/>
          </a:p>
          <a:p>
            <a:pPr marL="0" indent="0">
              <a:buNone/>
            </a:pPr>
            <a:endParaRPr lang="en-US" altLang="ja-JP" dirty="0"/>
          </a:p>
          <a:p>
            <a:pPr marL="0" indent="0">
              <a:lnSpc>
                <a:spcPct val="107000"/>
              </a:lnSpc>
              <a:spcAft>
                <a:spcPts val="800"/>
              </a:spcAft>
              <a:buNone/>
            </a:pPr>
            <a:r>
              <a:rPr lang="ja-JP" altLang="en-US" sz="2800" kern="100" dirty="0">
                <a:latin typeface="游明朝" panose="02020400000000000000" pitchFamily="18" charset="-128"/>
                <a:ea typeface="游明朝" panose="02020400000000000000" pitchFamily="18" charset="-128"/>
                <a:cs typeface="Times New Roman" panose="02020603050405020304" pitchFamily="18" charset="0"/>
              </a:rPr>
              <a:t>～計算式～</a:t>
            </a:r>
            <a:endParaRPr lang="en-US" altLang="ja-JP" sz="2800"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ja-JP" altLang="en-US" sz="2800" kern="100" dirty="0">
                <a:effectLst/>
                <a:latin typeface="游明朝" panose="02020400000000000000" pitchFamily="18" charset="-128"/>
                <a:ea typeface="游明朝" panose="02020400000000000000" pitchFamily="18" charset="-128"/>
                <a:cs typeface="Times New Roman" panose="02020603050405020304" pitchFamily="18" charset="0"/>
              </a:rPr>
              <a:t>資産</a:t>
            </a:r>
            <a:r>
              <a:rPr lang="en-US" altLang="ja-JP" sz="2800" kern="100" dirty="0" err="1">
                <a:effectLst/>
                <a:latin typeface="游明朝" panose="02020400000000000000" pitchFamily="18" charset="-128"/>
                <a:ea typeface="游明朝" panose="02020400000000000000" pitchFamily="18" charset="-128"/>
                <a:cs typeface="Times New Roman" panose="02020603050405020304" pitchFamily="18" charset="0"/>
              </a:rPr>
              <a:t>i</a:t>
            </a:r>
            <a:r>
              <a:rPr lang="ja-JP" altLang="en-US" sz="2800" kern="100" dirty="0">
                <a:effectLst/>
                <a:latin typeface="游明朝" panose="02020400000000000000" pitchFamily="18" charset="-128"/>
                <a:ea typeface="游明朝" panose="02020400000000000000" pitchFamily="18" charset="-128"/>
                <a:cs typeface="Times New Roman" panose="02020603050405020304" pitchFamily="18" charset="0"/>
              </a:rPr>
              <a:t>のリスク寄与度</a:t>
            </a:r>
            <a:endPar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ja-JP" altLang="en-US" sz="2800" kern="100" dirty="0">
                <a:effectLst/>
                <a:latin typeface="游明朝" panose="02020400000000000000" pitchFamily="18" charset="-128"/>
                <a:ea typeface="游明朝" panose="02020400000000000000" pitchFamily="18" charset="-128"/>
                <a:cs typeface="Times New Roman" panose="02020603050405020304" pitchFamily="18" charset="0"/>
              </a:rPr>
              <a:t>＝資産</a:t>
            </a:r>
            <a:r>
              <a:rPr lang="en-US" altLang="ja-JP" sz="2800" kern="100" dirty="0" err="1">
                <a:effectLst/>
                <a:latin typeface="游明朝" panose="02020400000000000000" pitchFamily="18" charset="-128"/>
                <a:ea typeface="游明朝" panose="02020400000000000000" pitchFamily="18" charset="-128"/>
                <a:cs typeface="Times New Roman" panose="02020603050405020304" pitchFamily="18" charset="0"/>
              </a:rPr>
              <a:t>i</a:t>
            </a:r>
            <a:r>
              <a:rPr lang="ja-JP" altLang="en-US" sz="2800" kern="100" dirty="0">
                <a:effectLst/>
                <a:latin typeface="游明朝" panose="02020400000000000000" pitchFamily="18" charset="-128"/>
                <a:ea typeface="游明朝" panose="02020400000000000000" pitchFamily="18" charset="-128"/>
                <a:cs typeface="Times New Roman" panose="02020603050405020304" pitchFamily="18" charset="0"/>
              </a:rPr>
              <a:t>のウェイト</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2800" kern="100" dirty="0">
                <a:effectLst/>
                <a:latin typeface="游明朝" panose="02020400000000000000" pitchFamily="18" charset="-128"/>
                <a:ea typeface="游明朝" panose="02020400000000000000" pitchFamily="18" charset="-128"/>
                <a:cs typeface="Times New Roman" panose="02020603050405020304" pitchFamily="18" charset="0"/>
              </a:rPr>
              <a:t>資産</a:t>
            </a:r>
            <a:r>
              <a:rPr lang="en-US" altLang="ja-JP" sz="2800" kern="100" dirty="0" err="1">
                <a:effectLst/>
                <a:latin typeface="游明朝" panose="02020400000000000000" pitchFamily="18" charset="-128"/>
                <a:ea typeface="游明朝" panose="02020400000000000000" pitchFamily="18" charset="-128"/>
                <a:cs typeface="Times New Roman" panose="02020603050405020304" pitchFamily="18" charset="0"/>
              </a:rPr>
              <a:t>i</a:t>
            </a:r>
            <a:r>
              <a:rPr lang="ja-JP" altLang="en-US" sz="2800" kern="100" dirty="0">
                <a:effectLst/>
                <a:latin typeface="游明朝" panose="02020400000000000000" pitchFamily="18" charset="-128"/>
                <a:ea typeface="游明朝" panose="02020400000000000000" pitchFamily="18" charset="-128"/>
                <a:cs typeface="Times New Roman" panose="02020603050405020304" pitchFamily="18" charset="0"/>
              </a:rPr>
              <a:t>とポートフォリオ</a:t>
            </a:r>
            <a:r>
              <a:rPr lang="ja-JP" altLang="en-US" sz="2800" kern="100" dirty="0">
                <a:latin typeface="游明朝" panose="02020400000000000000" pitchFamily="18" charset="-128"/>
                <a:ea typeface="游明朝" panose="02020400000000000000" pitchFamily="18" charset="-128"/>
                <a:cs typeface="Times New Roman" panose="02020603050405020304" pitchFamily="18" charset="0"/>
              </a:rPr>
              <a:t>の共分散</a:t>
            </a:r>
            <a:r>
              <a:rPr lang="en-US" altLang="ja-JP" sz="2800"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en-US" sz="2800" kern="100" dirty="0">
                <a:latin typeface="游明朝" panose="02020400000000000000" pitchFamily="18" charset="-128"/>
                <a:ea typeface="游明朝" panose="02020400000000000000" pitchFamily="18" charset="-128"/>
                <a:cs typeface="Times New Roman" panose="02020603050405020304" pitchFamily="18" charset="0"/>
              </a:rPr>
              <a:t>ポートフォリオの標準偏差</a:t>
            </a:r>
            <a:endParaRPr lang="en-US" altLang="ja-JP" sz="2800" kern="100" dirty="0">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endParaRPr kumimoji="1" lang="ja-JP" altLang="en-US" dirty="0"/>
          </a:p>
        </p:txBody>
      </p:sp>
    </p:spTree>
    <p:extLst>
      <p:ext uri="{BB962C8B-B14F-4D97-AF65-F5344CB8AC3E}">
        <p14:creationId xmlns:p14="http://schemas.microsoft.com/office/powerpoint/2010/main" val="2472291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E9BE9E-D966-537C-E30A-6B05BB83C376}"/>
              </a:ext>
            </a:extLst>
          </p:cNvPr>
          <p:cNvSpPr>
            <a:spLocks noGrp="1"/>
          </p:cNvSpPr>
          <p:nvPr>
            <p:ph type="title"/>
          </p:nvPr>
        </p:nvSpPr>
        <p:spPr/>
        <p:txBody>
          <a:bodyPr/>
          <a:lstStyle/>
          <a:p>
            <a:r>
              <a:rPr kumimoji="1" lang="ja-JP" altLang="en-US" dirty="0"/>
              <a:t>計算</a:t>
            </a:r>
          </a:p>
        </p:txBody>
      </p:sp>
      <p:sp>
        <p:nvSpPr>
          <p:cNvPr id="3" name="コンテンツ プレースホルダー 2">
            <a:extLst>
              <a:ext uri="{FF2B5EF4-FFF2-40B4-BE49-F238E27FC236}">
                <a16:creationId xmlns:a16="http://schemas.microsoft.com/office/drawing/2014/main" id="{3349B42C-14EA-1020-0504-F84A25AA2A1B}"/>
              </a:ext>
            </a:extLst>
          </p:cNvPr>
          <p:cNvSpPr>
            <a:spLocks noGrp="1"/>
          </p:cNvSpPr>
          <p:nvPr>
            <p:ph idx="1"/>
          </p:nvPr>
        </p:nvSpPr>
        <p:spPr>
          <a:xfrm>
            <a:off x="838200" y="2841625"/>
            <a:ext cx="10515600" cy="1603375"/>
          </a:xfrm>
        </p:spPr>
        <p:txBody>
          <a:bodyPr/>
          <a:lstStyle/>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式）株式リスク寄与率＝株式ウェイト×市場ポートフォリオと株式の共分散</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市場リスク</a:t>
            </a:r>
          </a:p>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20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0.4</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0.01552/0.0812=0.0764</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0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7.6%   </a:t>
            </a:r>
            <a:endParaRPr lang="ja-JP" altLang="ja-JP" sz="20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endParaRPr kumimoji="1" lang="ja-JP" altLang="en-US" dirty="0"/>
          </a:p>
        </p:txBody>
      </p:sp>
    </p:spTree>
    <p:extLst>
      <p:ext uri="{BB962C8B-B14F-4D97-AF65-F5344CB8AC3E}">
        <p14:creationId xmlns:p14="http://schemas.microsoft.com/office/powerpoint/2010/main" val="37327804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3B709B-E34F-9922-32BE-C5B1A5D96A52}"/>
              </a:ext>
            </a:extLst>
          </p:cNvPr>
          <p:cNvSpPr>
            <a:spLocks noGrp="1"/>
          </p:cNvSpPr>
          <p:nvPr>
            <p:ph type="title"/>
          </p:nvPr>
        </p:nvSpPr>
        <p:spPr>
          <a:xfrm>
            <a:off x="838201" y="365126"/>
            <a:ext cx="1578428" cy="614587"/>
          </a:xfrm>
        </p:spPr>
        <p:txBody>
          <a:bodyPr>
            <a:noAutofit/>
          </a:bodyPr>
          <a:lstStyle/>
          <a:p>
            <a:r>
              <a:rPr lang="ja-JP" altLang="en-US" sz="2400" b="1" dirty="0"/>
              <a:t>〇問４</a:t>
            </a:r>
            <a:endParaRPr kumimoji="1" lang="ja-JP" altLang="en-US" sz="2400" b="1" dirty="0"/>
          </a:p>
        </p:txBody>
      </p:sp>
      <p:pic>
        <p:nvPicPr>
          <p:cNvPr id="5" name="コンテンツ プレースホルダー 4" descr="テキスト, 手紙">
            <a:extLst>
              <a:ext uri="{FF2B5EF4-FFF2-40B4-BE49-F238E27FC236}">
                <a16:creationId xmlns:a16="http://schemas.microsoft.com/office/drawing/2014/main" id="{6E7FDA5E-39E7-E2F3-E9EF-C6EFDA45D7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5915" y="834930"/>
            <a:ext cx="10380170" cy="2289611"/>
          </a:xfrm>
        </p:spPr>
      </p:pic>
      <p:sp>
        <p:nvSpPr>
          <p:cNvPr id="10" name="テキスト ボックス 9">
            <a:extLst>
              <a:ext uri="{FF2B5EF4-FFF2-40B4-BE49-F238E27FC236}">
                <a16:creationId xmlns:a16="http://schemas.microsoft.com/office/drawing/2014/main" id="{E3EED607-C23D-E0B1-5DDD-B8E35C8C3A13}"/>
              </a:ext>
            </a:extLst>
          </p:cNvPr>
          <p:cNvSpPr txBox="1"/>
          <p:nvPr/>
        </p:nvSpPr>
        <p:spPr>
          <a:xfrm>
            <a:off x="7489370" y="2827407"/>
            <a:ext cx="7979229" cy="369332"/>
          </a:xfrm>
          <a:prstGeom prst="rect">
            <a:avLst/>
          </a:prstGeom>
          <a:noFill/>
        </p:spPr>
        <p:txBody>
          <a:bodyPr wrap="square" rtlCol="0">
            <a:spAutoFit/>
          </a:bodyPr>
          <a:lstStyle/>
          <a:p>
            <a:r>
              <a:rPr kumimoji="1" lang="en-US" altLang="ja-JP" dirty="0"/>
              <a:t>※</a:t>
            </a:r>
            <a:r>
              <a:rPr kumimoji="1" lang="ja-JP" altLang="en-US" dirty="0"/>
              <a:t>ポートフォリオの均衡リターン</a:t>
            </a:r>
          </a:p>
        </p:txBody>
      </p:sp>
      <p:sp>
        <p:nvSpPr>
          <p:cNvPr id="11" name="テキスト ボックス 10">
            <a:extLst>
              <a:ext uri="{FF2B5EF4-FFF2-40B4-BE49-F238E27FC236}">
                <a16:creationId xmlns:a16="http://schemas.microsoft.com/office/drawing/2014/main" id="{4B3A44EC-692C-D0D0-00AF-C0AD7AC0C1E2}"/>
              </a:ext>
            </a:extLst>
          </p:cNvPr>
          <p:cNvSpPr txBox="1"/>
          <p:nvPr/>
        </p:nvSpPr>
        <p:spPr>
          <a:xfrm>
            <a:off x="625929" y="3124541"/>
            <a:ext cx="10940142" cy="4006866"/>
          </a:xfrm>
          <a:prstGeom prst="rect">
            <a:avLst/>
          </a:prstGeom>
          <a:noFill/>
        </p:spPr>
        <p:txBody>
          <a:bodyPr wrap="square" rtlCol="0">
            <a:spAutoFit/>
          </a:bodyPr>
          <a:lstStyle/>
          <a:p>
            <a:pPr marL="1200150" indent="-1200150">
              <a:lnSpc>
                <a:spcPct val="107000"/>
              </a:lnSpc>
              <a:spcAft>
                <a:spcPts val="800"/>
              </a:spcAft>
            </a:pPr>
            <a:r>
              <a:rPr lang="ja-JP" altLang="en-US"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～用語説明～</a:t>
            </a:r>
            <a:endPar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1200150" indent="-1200150">
              <a:lnSpc>
                <a:spcPct val="107000"/>
              </a:lnSpc>
              <a:spcAft>
                <a:spcPts val="800"/>
              </a:spcAft>
            </a:pPr>
            <a:r>
              <a:rPr lang="ja-JP" altLang="en-US"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期待効用理論…ポートフォリオを選択する際の指標として、リターンの期待値だけでなく、効用も同時に考えるという理論。</a:t>
            </a:r>
          </a:p>
          <a:p>
            <a:pPr marL="1200150" indent="-1200150">
              <a:lnSpc>
                <a:spcPct val="107000"/>
              </a:lnSpc>
              <a:spcAft>
                <a:spcPts val="800"/>
              </a:spcAft>
            </a:pPr>
            <a:endPar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1200150" indent="-1200150">
              <a:lnSpc>
                <a:spcPct val="107000"/>
              </a:lnSpc>
              <a:spcAft>
                <a:spcPts val="800"/>
              </a:spcAft>
            </a:pPr>
            <a:r>
              <a:rPr lang="ja-JP" altLang="en-US"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効用…期待効用関数での「効用」とは、ある選択肢（結果や状態）がもたらす満足度や幸福感を数値で表したもの。</a:t>
            </a:r>
          </a:p>
          <a:p>
            <a:endParaRPr kumimoji="1" lang="ja-JP" altLang="en-US" dirty="0"/>
          </a:p>
        </p:txBody>
      </p:sp>
    </p:spTree>
    <p:extLst>
      <p:ext uri="{BB962C8B-B14F-4D97-AF65-F5344CB8AC3E}">
        <p14:creationId xmlns:p14="http://schemas.microsoft.com/office/powerpoint/2010/main" val="2003419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D6B677-76A1-4516-6A80-01F7E3A03506}"/>
              </a:ext>
            </a:extLst>
          </p:cNvPr>
          <p:cNvSpPr>
            <a:spLocks noGrp="1"/>
          </p:cNvSpPr>
          <p:nvPr>
            <p:ph type="title"/>
          </p:nvPr>
        </p:nvSpPr>
        <p:spPr/>
        <p:txBody>
          <a:bodyPr/>
          <a:lstStyle/>
          <a:p>
            <a:r>
              <a:rPr kumimoji="1" lang="ja-JP" altLang="en-US" dirty="0"/>
              <a:t>用語説明（はじめに）</a:t>
            </a:r>
          </a:p>
        </p:txBody>
      </p:sp>
      <p:sp>
        <p:nvSpPr>
          <p:cNvPr id="3" name="コンテンツ プレースホルダー 2">
            <a:extLst>
              <a:ext uri="{FF2B5EF4-FFF2-40B4-BE49-F238E27FC236}">
                <a16:creationId xmlns:a16="http://schemas.microsoft.com/office/drawing/2014/main" id="{968382E3-17FE-F6FE-105A-E54F2ED83B01}"/>
              </a:ext>
            </a:extLst>
          </p:cNvPr>
          <p:cNvSpPr>
            <a:spLocks noGrp="1"/>
          </p:cNvSpPr>
          <p:nvPr>
            <p:ph idx="1"/>
          </p:nvPr>
        </p:nvSpPr>
        <p:spPr/>
        <p:txBody>
          <a:bodyPr/>
          <a:lstStyle/>
          <a:p>
            <a:pPr marL="0" indent="0">
              <a:buNone/>
            </a:pPr>
            <a:r>
              <a:rPr kumimoji="1" lang="ja-JP" altLang="en-US" sz="2000" dirty="0">
                <a:highlight>
                  <a:srgbClr val="FFFF00"/>
                </a:highlight>
              </a:rPr>
              <a:t>①基本ポートフォリオ</a:t>
            </a:r>
            <a:endParaRPr kumimoji="1" lang="en-US" altLang="ja-JP" sz="2000" dirty="0">
              <a:highlight>
                <a:srgbClr val="FFFF00"/>
              </a:highlight>
            </a:endParaRPr>
          </a:p>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長期的な観点から作られた、基本となる資産構成割合。基本ポートフォリオを作ることで、短期的な市場動向に大きく左右されず、効率的でいい結果を期待できる。</a:t>
            </a:r>
            <a:endParaRPr kumimoji="1" lang="en-US" altLang="ja-JP" sz="2000" dirty="0"/>
          </a:p>
          <a:p>
            <a:pPr marL="0" indent="0">
              <a:buNone/>
            </a:pPr>
            <a:r>
              <a:rPr kumimoji="1" lang="ja-JP" altLang="en-US" sz="2000" dirty="0">
                <a:highlight>
                  <a:srgbClr val="FFFF00"/>
                </a:highlight>
              </a:rPr>
              <a:t>②フォワードルッキング</a:t>
            </a:r>
            <a:endParaRPr kumimoji="1" lang="en-US" altLang="ja-JP" sz="2000" dirty="0">
              <a:highlight>
                <a:srgbClr val="FFFF00"/>
              </a:highlight>
            </a:endParaRPr>
          </a:p>
          <a:p>
            <a:pPr marL="0" indent="0">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金融政策や企業の営業成績など、様々な観点物事を分析し、「先を見据えた合理的な判断」による予想のこと。</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r>
              <a:rPr kumimoji="1" lang="ja-JP" altLang="en-US" sz="2000" dirty="0">
                <a:highlight>
                  <a:srgbClr val="FFFF00"/>
                </a:highlight>
              </a:rPr>
              <a:t>③安全資産のリターン</a:t>
            </a:r>
            <a:endParaRPr kumimoji="1" lang="en-US" altLang="ja-JP" sz="2000" dirty="0">
              <a:highlight>
                <a:srgbClr val="FFFF00"/>
              </a:highlight>
            </a:endParaRPr>
          </a:p>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ここでは現預金のリターンを指す。基本ポートフォリオを作る際は、国債のような一般的に「安全資産」と考えられる資産でも、「リスク資産」として考える為、手元で決して変動しない「現預金」を唯一の安全資産として捉える</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endParaRPr kumimoji="1" lang="ja-JP" altLang="en-US" dirty="0"/>
          </a:p>
        </p:txBody>
      </p:sp>
    </p:spTree>
    <p:extLst>
      <p:ext uri="{BB962C8B-B14F-4D97-AF65-F5344CB8AC3E}">
        <p14:creationId xmlns:p14="http://schemas.microsoft.com/office/powerpoint/2010/main" val="22804947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06D978F-42D3-AA85-E2FD-6A397859298E}"/>
              </a:ext>
            </a:extLst>
          </p:cNvPr>
          <p:cNvSpPr>
            <a:spLocks noGrp="1"/>
          </p:cNvSpPr>
          <p:nvPr>
            <p:ph idx="1"/>
          </p:nvPr>
        </p:nvSpPr>
        <p:spPr>
          <a:xfrm>
            <a:off x="473527" y="604837"/>
            <a:ext cx="11522529" cy="5904820"/>
          </a:xfrm>
        </p:spPr>
        <p:txBody>
          <a:bodyPr/>
          <a:lstStyle/>
          <a:p>
            <a:pPr marL="0" indent="0">
              <a:lnSpc>
                <a:spcPct val="107000"/>
              </a:lnSpc>
              <a:spcAft>
                <a:spcPts val="800"/>
              </a:spcAft>
              <a:buNone/>
            </a:pPr>
            <a:r>
              <a:rPr lang="ja-JP" altLang="en-US"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リスク許容度（τ）…投資や意思決定においてどれだけのリスクを受け入れることができるか、という度合いを示すもの。</a:t>
            </a:r>
            <a:endParaRPr lang="en-US"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nSpc>
                <a:spcPct val="107000"/>
              </a:lnSpc>
              <a:spcAft>
                <a:spcPts val="800"/>
              </a:spcAft>
              <a:buNone/>
            </a:pPr>
            <a:endParaRPr lang="en-US"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nSpc>
                <a:spcPct val="107000"/>
              </a:lnSpc>
              <a:spcAft>
                <a:spcPts val="800"/>
              </a:spcAft>
              <a:buNone/>
            </a:pPr>
            <a:r>
              <a:rPr lang="ja-JP" altLang="en-US"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限界効用…ある財やサービスを追加で</a:t>
            </a:r>
            <a:r>
              <a:rPr lang="en-US"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1</a:t>
            </a: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単位消費したときに得られる効用（満足度）の増加分。</a:t>
            </a:r>
            <a:endParaRPr lang="en-US"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nSpc>
                <a:spcPct val="107000"/>
              </a:lnSpc>
              <a:spcAft>
                <a:spcPts val="800"/>
              </a:spcAft>
              <a:buNone/>
            </a:pPr>
            <a:endParaRPr lang="en-US"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nSpc>
                <a:spcPct val="107000"/>
              </a:lnSpc>
              <a:spcAft>
                <a:spcPts val="800"/>
              </a:spcAft>
              <a:buNone/>
            </a:pPr>
            <a:r>
              <a:rPr lang="ja-JP" altLang="en-US"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限界効用の逓減…ある財やサービスを追加で消費していくと、その財やサービスがもたらす追加的な満足度（限界効用↑）が次第に減少していく現象。</a:t>
            </a:r>
          </a:p>
          <a:p>
            <a:endParaRPr kumimoji="1" lang="ja-JP" altLang="en-US" dirty="0"/>
          </a:p>
        </p:txBody>
      </p:sp>
    </p:spTree>
    <p:extLst>
      <p:ext uri="{BB962C8B-B14F-4D97-AF65-F5344CB8AC3E}">
        <p14:creationId xmlns:p14="http://schemas.microsoft.com/office/powerpoint/2010/main" val="4000691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3FA65C3-F31B-E1CD-053C-E86CF75835C5}"/>
              </a:ext>
            </a:extLst>
          </p:cNvPr>
          <p:cNvSpPr txBox="1"/>
          <p:nvPr/>
        </p:nvSpPr>
        <p:spPr>
          <a:xfrm>
            <a:off x="990600" y="315684"/>
            <a:ext cx="9176658" cy="584775"/>
          </a:xfrm>
          <a:prstGeom prst="rect">
            <a:avLst/>
          </a:prstGeom>
          <a:noFill/>
        </p:spPr>
        <p:txBody>
          <a:bodyPr wrap="square" rtlCol="0">
            <a:spAutoFit/>
          </a:bodyPr>
          <a:lstStyle/>
          <a:p>
            <a:r>
              <a:rPr kumimoji="1" lang="ja-JP" altLang="en-US" sz="3200" dirty="0"/>
              <a:t>〇限界効用の計算式</a:t>
            </a:r>
          </a:p>
        </p:txBody>
      </p:sp>
      <p:sp>
        <p:nvSpPr>
          <p:cNvPr id="10" name="テキスト ボックス 9">
            <a:extLst>
              <a:ext uri="{FF2B5EF4-FFF2-40B4-BE49-F238E27FC236}">
                <a16:creationId xmlns:a16="http://schemas.microsoft.com/office/drawing/2014/main" id="{5E776166-A5B8-2843-E65B-BB07D13DA544}"/>
              </a:ext>
            </a:extLst>
          </p:cNvPr>
          <p:cNvSpPr txBox="1"/>
          <p:nvPr/>
        </p:nvSpPr>
        <p:spPr>
          <a:xfrm>
            <a:off x="2988129" y="2746253"/>
            <a:ext cx="10091057" cy="830997"/>
          </a:xfrm>
          <a:prstGeom prst="rect">
            <a:avLst/>
          </a:prstGeom>
          <a:noFill/>
        </p:spPr>
        <p:txBody>
          <a:bodyPr wrap="square" rtlCol="0">
            <a:spAutoFit/>
          </a:bodyPr>
          <a:lstStyle/>
          <a:p>
            <a:r>
              <a:rPr kumimoji="1" lang="en-US" altLang="ja-JP" sz="2400" dirty="0"/>
              <a:t>MU</a:t>
            </a:r>
            <a:r>
              <a:rPr lang="ja-JP" altLang="en-US" sz="2400" dirty="0"/>
              <a:t>：</a:t>
            </a:r>
            <a:r>
              <a:rPr kumimoji="1" lang="ja-JP" altLang="en-US" sz="2400" dirty="0"/>
              <a:t>限界効用　　</a:t>
            </a:r>
            <a:r>
              <a:rPr kumimoji="1" lang="en-US" altLang="ja-JP" sz="2400" dirty="0"/>
              <a:t>d</a:t>
            </a:r>
            <a:r>
              <a:rPr kumimoji="1" lang="ja-JP" altLang="en-US" sz="2400" dirty="0"/>
              <a:t>：微分を表す記号　</a:t>
            </a:r>
            <a:endParaRPr kumimoji="1" lang="en-US" altLang="ja-JP" sz="2400" dirty="0"/>
          </a:p>
          <a:p>
            <a:r>
              <a:rPr kumimoji="1" lang="en-US" altLang="ja-JP" sz="2400" dirty="0"/>
              <a:t>U</a:t>
            </a:r>
            <a:r>
              <a:rPr kumimoji="1" lang="ja-JP" altLang="en-US" sz="2400" dirty="0"/>
              <a:t>：</a:t>
            </a:r>
            <a:r>
              <a:rPr lang="ja-JP" altLang="en-US" sz="2400" dirty="0"/>
              <a:t>効用　　　　　</a:t>
            </a:r>
            <a:r>
              <a:rPr kumimoji="1" lang="ja-JP" altLang="en-US" sz="2400" dirty="0"/>
              <a:t>ｗ：投資比率</a:t>
            </a:r>
            <a:endParaRPr kumimoji="1" lang="en-US" altLang="ja-JP" sz="2400" dirty="0"/>
          </a:p>
        </p:txBody>
      </p:sp>
      <p:pic>
        <p:nvPicPr>
          <p:cNvPr id="14" name="コンテンツ プレースホルダー 13" descr="テキスト">
            <a:extLst>
              <a:ext uri="{FF2B5EF4-FFF2-40B4-BE49-F238E27FC236}">
                <a16:creationId xmlns:a16="http://schemas.microsoft.com/office/drawing/2014/main" id="{55024839-F9B5-DD67-FE86-C0FB4E44C3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3473" y="867760"/>
            <a:ext cx="3850911" cy="1878493"/>
          </a:xfrm>
        </p:spPr>
      </p:pic>
      <p:sp>
        <p:nvSpPr>
          <p:cNvPr id="16" name="テキスト ボックス 15">
            <a:extLst>
              <a:ext uri="{FF2B5EF4-FFF2-40B4-BE49-F238E27FC236}">
                <a16:creationId xmlns:a16="http://schemas.microsoft.com/office/drawing/2014/main" id="{D2DF7FDE-1607-8E50-40E6-09461FB21FC7}"/>
              </a:ext>
            </a:extLst>
          </p:cNvPr>
          <p:cNvSpPr txBox="1"/>
          <p:nvPr/>
        </p:nvSpPr>
        <p:spPr>
          <a:xfrm>
            <a:off x="1262742" y="4103914"/>
            <a:ext cx="10635344" cy="2152512"/>
          </a:xfrm>
          <a:prstGeom prst="rect">
            <a:avLst/>
          </a:prstGeom>
          <a:noFill/>
        </p:spPr>
        <p:txBody>
          <a:bodyPr wrap="square" rtlCol="0">
            <a:spAutoFit/>
          </a:bodyPr>
          <a:lstStyle/>
          <a:p>
            <a:pPr marL="1200150" indent="-1200150">
              <a:lnSpc>
                <a:spcPct val="107000"/>
              </a:lnSpc>
              <a:spcAft>
                <a:spcPts val="800"/>
              </a:spcAft>
            </a:pPr>
            <a:r>
              <a:rPr lang="ja-JP" altLang="en-US" sz="2800" kern="100" dirty="0">
                <a:latin typeface="游ゴシック" panose="020B0400000000000000" pitchFamily="50" charset="-128"/>
                <a:ea typeface="游ゴシック" panose="020B0400000000000000" pitchFamily="50" charset="-128"/>
                <a:cs typeface="Times New Roman" panose="02020603050405020304" pitchFamily="18" charset="0"/>
              </a:rPr>
              <a:t>ポートフォリオウェイトｗ</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をほんの少し増やしたときに</a:t>
            </a:r>
            <a:endPar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1200150" indent="-1200150">
              <a:lnSpc>
                <a:spcPct val="107000"/>
              </a:lnSpc>
              <a:spcAft>
                <a:spcPts val="800"/>
              </a:spcAft>
            </a:pP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効用がどれだけ変わるかを考</a:t>
            </a:r>
            <a:r>
              <a:rPr lang="ja-JP" altLang="en-US"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え</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るとき、</a:t>
            </a:r>
            <a:r>
              <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d</a:t>
            </a:r>
            <a:r>
              <a:rPr lang="ja-JP" altLang="en-US"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ｗ</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は小さな増加量、</a:t>
            </a:r>
            <a:endPar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1200150" indent="-1200150">
              <a:lnSpc>
                <a:spcPct val="107000"/>
              </a:lnSpc>
              <a:spcAft>
                <a:spcPts val="800"/>
              </a:spcAft>
            </a:pPr>
            <a:r>
              <a:rPr lang="en-US" altLang="ja-JP" sz="2800" kern="100" dirty="0" err="1">
                <a:effectLst/>
                <a:latin typeface="游ゴシック" panose="020B0400000000000000" pitchFamily="50" charset="-128"/>
                <a:ea typeface="游ゴシック" panose="020B0400000000000000" pitchFamily="50" charset="-128"/>
                <a:cs typeface="Times New Roman" panose="02020603050405020304" pitchFamily="18" charset="0"/>
              </a:rPr>
              <a:t>dU</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はそれによる効用の小さな変化量を表す。</a:t>
            </a:r>
          </a:p>
          <a:p>
            <a:endParaRPr kumimoji="1" lang="ja-JP" altLang="en-US" sz="2400" dirty="0"/>
          </a:p>
        </p:txBody>
      </p:sp>
    </p:spTree>
    <p:extLst>
      <p:ext uri="{BB962C8B-B14F-4D97-AF65-F5344CB8AC3E}">
        <p14:creationId xmlns:p14="http://schemas.microsoft.com/office/powerpoint/2010/main" val="4174273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A1050CA-819D-70E3-9783-74345ADAFC7B}"/>
              </a:ext>
            </a:extLst>
          </p:cNvPr>
          <p:cNvSpPr>
            <a:spLocks noGrp="1"/>
          </p:cNvSpPr>
          <p:nvPr>
            <p:ph idx="1"/>
          </p:nvPr>
        </p:nvSpPr>
        <p:spPr>
          <a:xfrm>
            <a:off x="838200" y="1589314"/>
            <a:ext cx="10515600" cy="4489678"/>
          </a:xfrm>
        </p:spPr>
        <p:txBody>
          <a:bodyPr/>
          <a:lstStyle/>
          <a:p>
            <a:pPr marL="0" indent="0">
              <a:buNone/>
            </a:pPr>
            <a:r>
              <a:rPr lang="ja-JP" altLang="ja-JP" kern="100" dirty="0">
                <a:effectLst/>
                <a:latin typeface="游ゴシック" panose="020B0400000000000000" pitchFamily="50" charset="-128"/>
                <a:ea typeface="游ゴシック" panose="020B0400000000000000" pitchFamily="50" charset="-128"/>
                <a:cs typeface="Times New Roman" panose="02020603050405020304" pitchFamily="18" charset="0"/>
              </a:rPr>
              <a:t>→効用関数の最大化とは、期待効用関数を微分した際に０になるということ。</a:t>
            </a:r>
          </a:p>
          <a:p>
            <a:pPr marL="0" indent="0">
              <a:buNone/>
            </a:pPr>
            <a:endParaRPr kumimoji="1" lang="en-US" altLang="ja-JP" dirty="0"/>
          </a:p>
          <a:p>
            <a:pPr marL="0" indent="0">
              <a:buNone/>
            </a:pPr>
            <a:endParaRPr lang="en-US" altLang="ja-JP" dirty="0"/>
          </a:p>
          <a:p>
            <a:pPr marL="0" indent="0">
              <a:buNone/>
            </a:pPr>
            <a:endParaRPr lang="en-US"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endParaRPr lang="en-US"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buNone/>
            </a:pPr>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Ａ．微分は変化の度合いを測るものである。グラフの場合には傾きを示す。効用は少しずつ減少していくので（限界効用の逓減）、グラフの傾きが０の地点が効用の最大化となる。</a:t>
            </a:r>
          </a:p>
          <a:p>
            <a:pPr marL="0" indent="0">
              <a:buNone/>
            </a:pPr>
            <a:endParaRPr kumimoji="1" lang="en-US" altLang="ja-JP" dirty="0"/>
          </a:p>
        </p:txBody>
      </p:sp>
      <p:sp>
        <p:nvSpPr>
          <p:cNvPr id="6" name="テキスト ボックス 5">
            <a:extLst>
              <a:ext uri="{FF2B5EF4-FFF2-40B4-BE49-F238E27FC236}">
                <a16:creationId xmlns:a16="http://schemas.microsoft.com/office/drawing/2014/main" id="{E29FF788-D1D5-B4DF-9A20-8F35666A8FB6}"/>
              </a:ext>
            </a:extLst>
          </p:cNvPr>
          <p:cNvSpPr txBox="1"/>
          <p:nvPr/>
        </p:nvSpPr>
        <p:spPr>
          <a:xfrm>
            <a:off x="642257" y="486620"/>
            <a:ext cx="10624457" cy="584775"/>
          </a:xfrm>
          <a:prstGeom prst="rect">
            <a:avLst/>
          </a:prstGeom>
          <a:noFill/>
        </p:spPr>
        <p:txBody>
          <a:bodyPr wrap="square" rtlCol="0">
            <a:spAutoFit/>
          </a:bodyPr>
          <a:lstStyle/>
          <a:p>
            <a:r>
              <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この問題のポイントは、効用関数の最大化を利用する点。</a:t>
            </a:r>
            <a:endParaRPr kumimoji="1" lang="ja-JP" altLang="en-US" sz="3200" dirty="0"/>
          </a:p>
        </p:txBody>
      </p:sp>
      <p:sp>
        <p:nvSpPr>
          <p:cNvPr id="7" name="テキスト ボックス 6">
            <a:extLst>
              <a:ext uri="{FF2B5EF4-FFF2-40B4-BE49-F238E27FC236}">
                <a16:creationId xmlns:a16="http://schemas.microsoft.com/office/drawing/2014/main" id="{DFD7532B-7DA1-BFC6-854A-0876DF5540DD}"/>
              </a:ext>
            </a:extLst>
          </p:cNvPr>
          <p:cNvSpPr txBox="1"/>
          <p:nvPr/>
        </p:nvSpPr>
        <p:spPr>
          <a:xfrm>
            <a:off x="838200" y="3080100"/>
            <a:ext cx="11059886" cy="1508105"/>
          </a:xfrm>
          <a:prstGeom prst="rect">
            <a:avLst/>
          </a:prstGeom>
          <a:noFill/>
        </p:spPr>
        <p:txBody>
          <a:bodyPr wrap="square" rtlCol="0">
            <a:spAutoFit/>
          </a:bodyPr>
          <a:lstStyle/>
          <a:p>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Ｑ．なぜ微分を使う？微分をした際に０だとなぜ効用が最大化となる？</a:t>
            </a:r>
            <a:b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b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en-US" altLang="ja-JP" dirty="0"/>
          </a:p>
        </p:txBody>
      </p:sp>
    </p:spTree>
    <p:extLst>
      <p:ext uri="{BB962C8B-B14F-4D97-AF65-F5344CB8AC3E}">
        <p14:creationId xmlns:p14="http://schemas.microsoft.com/office/powerpoint/2010/main" val="460270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ダイアグラム, 設計図">
            <a:extLst>
              <a:ext uri="{FF2B5EF4-FFF2-40B4-BE49-F238E27FC236}">
                <a16:creationId xmlns:a16="http://schemas.microsoft.com/office/drawing/2014/main" id="{4BEA2C4C-7EA8-C399-FBA7-31AC3951BB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4386" y="250371"/>
            <a:ext cx="6062157" cy="4365625"/>
          </a:xfrm>
        </p:spPr>
      </p:pic>
      <p:sp>
        <p:nvSpPr>
          <p:cNvPr id="6" name="テキスト ボックス 5">
            <a:extLst>
              <a:ext uri="{FF2B5EF4-FFF2-40B4-BE49-F238E27FC236}">
                <a16:creationId xmlns:a16="http://schemas.microsoft.com/office/drawing/2014/main" id="{70CB0850-9781-D2A2-3FBD-467764FA259E}"/>
              </a:ext>
            </a:extLst>
          </p:cNvPr>
          <p:cNvSpPr txBox="1"/>
          <p:nvPr/>
        </p:nvSpPr>
        <p:spPr>
          <a:xfrm>
            <a:off x="1447800" y="4713514"/>
            <a:ext cx="9165771" cy="954107"/>
          </a:xfrm>
          <a:prstGeom prst="rect">
            <a:avLst/>
          </a:prstGeom>
          <a:noFill/>
        </p:spPr>
        <p:txBody>
          <a:bodyPr wrap="square" rtlCol="0">
            <a:spAutoFit/>
          </a:bodyPr>
          <a:lstStyle/>
          <a:p>
            <a:r>
              <a:rPr lang="ja-JP" altLang="en-US" sz="2800" dirty="0">
                <a:effectLst/>
                <a:latin typeface="游ゴシック" panose="020B0400000000000000" pitchFamily="50" charset="-128"/>
                <a:ea typeface="游ゴシック" panose="020B0400000000000000" pitchFamily="50" charset="-128"/>
                <a:cs typeface="Times New Roman" panose="02020603050405020304" pitchFamily="18" charset="0"/>
              </a:rPr>
              <a:t>つ</a:t>
            </a:r>
            <a:r>
              <a:rPr lang="ja-JP" altLang="ja-JP" sz="2800" dirty="0">
                <a:effectLst/>
                <a:latin typeface="游ゴシック" panose="020B0400000000000000" pitchFamily="50" charset="-128"/>
                <a:ea typeface="游ゴシック" panose="020B0400000000000000" pitchFamily="50" charset="-128"/>
                <a:cs typeface="Times New Roman" panose="02020603050405020304" pitchFamily="18" charset="0"/>
              </a:rPr>
              <a:t>まり、効用関数を微分した際の解答が０になる地点が、効用が最大化されている状態になる。</a:t>
            </a:r>
            <a:endParaRPr kumimoji="1" lang="ja-JP" altLang="en-US" sz="28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992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E3B67-1E52-BC59-1705-1F8E646D8CD8}"/>
              </a:ext>
            </a:extLst>
          </p:cNvPr>
          <p:cNvSpPr>
            <a:spLocks noGrp="1"/>
          </p:cNvSpPr>
          <p:nvPr>
            <p:ph type="title"/>
          </p:nvPr>
        </p:nvSpPr>
        <p:spPr/>
        <p:txBody>
          <a:bodyPr>
            <a:normAutofit/>
          </a:bodyPr>
          <a:lstStyle/>
          <a:p>
            <a:r>
              <a:rPr kumimoji="1" lang="ja-JP" altLang="en-US" sz="3200" dirty="0"/>
              <a:t>〇期待効用関数の数式について</a:t>
            </a:r>
          </a:p>
        </p:txBody>
      </p:sp>
      <p:pic>
        <p:nvPicPr>
          <p:cNvPr id="5" name="コンテンツ プレースホルダー 4" descr="テキスト, 手紙">
            <a:extLst>
              <a:ext uri="{FF2B5EF4-FFF2-40B4-BE49-F238E27FC236}">
                <a16:creationId xmlns:a16="http://schemas.microsoft.com/office/drawing/2014/main" id="{528F39A7-3055-313B-E1C8-6A85833E9A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2263" y="1195161"/>
            <a:ext cx="6442965" cy="2813050"/>
          </a:xfrm>
        </p:spPr>
      </p:pic>
      <p:pic>
        <p:nvPicPr>
          <p:cNvPr id="7" name="図 6" descr="ダイアグラム, 手紙&#10;&#10;中程度の精度で自動的に生成された説明">
            <a:extLst>
              <a:ext uri="{FF2B5EF4-FFF2-40B4-BE49-F238E27FC236}">
                <a16:creationId xmlns:a16="http://schemas.microsoft.com/office/drawing/2014/main" id="{517C3EFE-5E46-D577-39F4-399306771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255" y="365125"/>
            <a:ext cx="3308215" cy="1177925"/>
          </a:xfrm>
          <a:prstGeom prst="rect">
            <a:avLst/>
          </a:prstGeom>
        </p:spPr>
      </p:pic>
      <p:sp>
        <p:nvSpPr>
          <p:cNvPr id="9" name="テキスト ボックス 8">
            <a:extLst>
              <a:ext uri="{FF2B5EF4-FFF2-40B4-BE49-F238E27FC236}">
                <a16:creationId xmlns:a16="http://schemas.microsoft.com/office/drawing/2014/main" id="{48288A28-FED6-2688-8320-8187E95232F2}"/>
              </a:ext>
            </a:extLst>
          </p:cNvPr>
          <p:cNvSpPr txBox="1"/>
          <p:nvPr/>
        </p:nvSpPr>
        <p:spPr>
          <a:xfrm>
            <a:off x="1143000" y="3699474"/>
            <a:ext cx="10961914" cy="1138773"/>
          </a:xfrm>
          <a:prstGeom prst="rect">
            <a:avLst/>
          </a:prstGeom>
          <a:noFill/>
        </p:spPr>
        <p:txBody>
          <a:bodyPr wrap="square" rtlCol="0">
            <a:spAutoFit/>
          </a:bodyPr>
          <a:lstStyle/>
          <a:p>
            <a:r>
              <a:rPr lang="en-US" altLang="ja-JP" sz="3200" dirty="0">
                <a:effectLst/>
                <a:ea typeface="游明朝" panose="02020400000000000000" pitchFamily="18" charset="-128"/>
                <a:cs typeface="Times New Roman" panose="02020603050405020304" pitchFamily="18" charset="0"/>
              </a:rPr>
              <a:t>r</a:t>
            </a:r>
            <a:r>
              <a:rPr lang="en-US" altLang="ja-JP" sz="3200" baseline="-25000" dirty="0">
                <a:effectLst/>
                <a:ea typeface="游明朝" panose="02020400000000000000" pitchFamily="18" charset="-128"/>
                <a:cs typeface="Times New Roman" panose="02020603050405020304" pitchFamily="18" charset="0"/>
              </a:rPr>
              <a:t>F</a:t>
            </a:r>
            <a:r>
              <a:rPr lang="en-US" altLang="ja-JP" sz="3200" dirty="0">
                <a:effectLst/>
                <a:ea typeface="游明朝" panose="02020400000000000000" pitchFamily="18" charset="-128"/>
                <a:cs typeface="Times New Roman" panose="02020603050405020304" pitchFamily="18" charset="0"/>
              </a:rPr>
              <a:t> :</a:t>
            </a:r>
            <a:r>
              <a:rPr lang="ja-JP" altLang="en-US" sz="3200" dirty="0">
                <a:ea typeface="游明朝" panose="02020400000000000000" pitchFamily="18" charset="-128"/>
                <a:cs typeface="Times New Roman" panose="02020603050405020304" pitchFamily="18" charset="0"/>
              </a:rPr>
              <a:t> </a:t>
            </a:r>
            <a:r>
              <a:rPr lang="ja-JP" altLang="en-US" sz="2800" dirty="0">
                <a:effectLst/>
                <a:latin typeface="游ゴシック" panose="020B0400000000000000" pitchFamily="50" charset="-128"/>
                <a:ea typeface="游ゴシック" panose="020B0400000000000000" pitchFamily="50" charset="-128"/>
                <a:cs typeface="Times New Roman" panose="02020603050405020304" pitchFamily="18" charset="0"/>
              </a:rPr>
              <a:t>安全資産のリターン　</a:t>
            </a:r>
            <a:r>
              <a:rPr lang="ja-JP" altLang="ja-JP" sz="2800"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en-US" altLang="ja-JP" sz="2800" dirty="0">
                <a:effectLst/>
                <a:latin typeface="游明朝" panose="02020400000000000000" pitchFamily="18" charset="-128"/>
                <a:cs typeface="Times New Roman" panose="02020603050405020304" pitchFamily="18" charset="0"/>
              </a:rPr>
              <a:t>µ</a:t>
            </a:r>
            <a:r>
              <a:rPr lang="ja-JP" altLang="ja-JP" sz="2800" baseline="-25000" dirty="0">
                <a:effectLst/>
                <a:ea typeface="游明朝" panose="02020400000000000000" pitchFamily="18" charset="-128"/>
                <a:cs typeface="Times New Roman" panose="02020603050405020304" pitchFamily="18" charset="0"/>
              </a:rPr>
              <a:t>ｐ</a:t>
            </a:r>
            <a:r>
              <a:rPr lang="en-US" altLang="ja-JP" sz="3200" dirty="0">
                <a:effectLst/>
                <a:ea typeface="游明朝" panose="02020400000000000000" pitchFamily="18" charset="-128"/>
                <a:cs typeface="Times New Roman" panose="02020603050405020304" pitchFamily="18" charset="0"/>
              </a:rPr>
              <a:t>:</a:t>
            </a:r>
            <a:r>
              <a:rPr lang="ja-JP" altLang="en-US" sz="3200" dirty="0">
                <a:ea typeface="游明朝" panose="02020400000000000000" pitchFamily="18" charset="-128"/>
                <a:cs typeface="Times New Roman" panose="02020603050405020304" pitchFamily="18" charset="0"/>
              </a:rPr>
              <a:t> </a:t>
            </a:r>
            <a:r>
              <a:rPr lang="ja-JP" altLang="en-US" sz="2800" dirty="0">
                <a:effectLst/>
                <a:latin typeface="游ゴシック" panose="020B0400000000000000" pitchFamily="50" charset="-128"/>
                <a:ea typeface="游ゴシック" panose="020B0400000000000000" pitchFamily="50" charset="-128"/>
                <a:cs typeface="Times New Roman" panose="02020603050405020304" pitchFamily="18" charset="0"/>
              </a:rPr>
              <a:t>ポートフォリオの均衡リターン</a:t>
            </a:r>
            <a:endParaRPr lang="en-US" altLang="ja-JP" sz="28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r>
              <a:rPr lang="en-US" altLang="ja-JP" sz="3200" dirty="0">
                <a:latin typeface="游ゴシック" panose="020B0400000000000000" pitchFamily="50" charset="-128"/>
                <a:ea typeface="游ゴシック" panose="020B0400000000000000" pitchFamily="50" charset="-128"/>
                <a:cs typeface="Times New Roman" panose="02020603050405020304" pitchFamily="18" charset="0"/>
              </a:rPr>
              <a:t>τ</a:t>
            </a:r>
            <a:r>
              <a:rPr lang="ja-JP" altLang="en-US" sz="2800" dirty="0">
                <a:effectLst/>
                <a:latin typeface="游ゴシック" panose="020B0400000000000000" pitchFamily="50" charset="-128"/>
                <a:ea typeface="游ゴシック" panose="020B0400000000000000" pitchFamily="50" charset="-128"/>
                <a:cs typeface="Times New Roman" panose="02020603050405020304" pitchFamily="18" charset="0"/>
              </a:rPr>
              <a:t>：リスク許容度　　　　　　</a:t>
            </a:r>
            <a:r>
              <a:rPr lang="en-US" altLang="ja-JP" sz="3600" dirty="0">
                <a:effectLst/>
                <a:latin typeface="游ゴシック" panose="020B0400000000000000" pitchFamily="50" charset="-128"/>
                <a:ea typeface="游ゴシック" panose="020B0400000000000000" pitchFamily="50" charset="-128"/>
                <a:cs typeface="Times New Roman" panose="02020603050405020304" pitchFamily="18" charset="0"/>
              </a:rPr>
              <a:t>σ</a:t>
            </a:r>
            <a:r>
              <a:rPr lang="en-US" altLang="ja-JP" sz="2800"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2800" dirty="0">
                <a:effectLst/>
                <a:latin typeface="游ゴシック" panose="020B0400000000000000" pitchFamily="50" charset="-128"/>
                <a:ea typeface="游ゴシック" panose="020B0400000000000000" pitchFamily="50" charset="-128"/>
                <a:cs typeface="Times New Roman" panose="02020603050405020304" pitchFamily="18" charset="0"/>
              </a:rPr>
              <a:t>分散 </a:t>
            </a:r>
            <a:r>
              <a:rPr lang="ja-JP" altLang="en-US" sz="2800" dirty="0">
                <a:latin typeface="游ゴシック" panose="020B0400000000000000" pitchFamily="50" charset="-128"/>
                <a:ea typeface="游ゴシック" panose="020B0400000000000000" pitchFamily="50" charset="-128"/>
                <a:cs typeface="Times New Roman" panose="02020603050405020304" pitchFamily="18" charset="0"/>
              </a:rPr>
              <a:t> </a:t>
            </a:r>
            <a:endParaRPr kumimoji="1" lang="ja-JP" altLang="en-US" sz="2800" dirty="0">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8BEF09FF-E1F6-E6F6-EB91-4805B2F9BCB0}"/>
              </a:ext>
            </a:extLst>
          </p:cNvPr>
          <p:cNvSpPr txBox="1"/>
          <p:nvPr/>
        </p:nvSpPr>
        <p:spPr>
          <a:xfrm>
            <a:off x="1023257" y="5214257"/>
            <a:ext cx="10330543" cy="954107"/>
          </a:xfrm>
          <a:prstGeom prst="rect">
            <a:avLst/>
          </a:prstGeom>
          <a:noFill/>
        </p:spPr>
        <p:txBody>
          <a:bodyPr wrap="square" rtlCol="0">
            <a:spAutoFit/>
          </a:bodyPr>
          <a:lstStyle/>
          <a:p>
            <a:r>
              <a:rPr kumimoji="1" lang="ja-JP" altLang="en-US" sz="2800" dirty="0"/>
              <a:t>効用を表す</a:t>
            </a:r>
            <a:r>
              <a:rPr kumimoji="1" lang="en-US" altLang="ja-JP" sz="2800" dirty="0"/>
              <a:t>U</a:t>
            </a:r>
            <a:r>
              <a:rPr kumimoji="1" lang="ja-JP" altLang="en-US" sz="2800" dirty="0"/>
              <a:t>は数字が大きいほど、効率の良い投資である。</a:t>
            </a:r>
            <a:endParaRPr kumimoji="1" lang="en-US" altLang="ja-JP" sz="2800" dirty="0"/>
          </a:p>
          <a:p>
            <a:r>
              <a:rPr kumimoji="1" lang="ja-JP" altLang="en-US" sz="2800" dirty="0"/>
              <a:t>リターンが大きく、リスクが小さいと良い投資になる。</a:t>
            </a:r>
          </a:p>
        </p:txBody>
      </p:sp>
    </p:spTree>
    <p:extLst>
      <p:ext uri="{BB962C8B-B14F-4D97-AF65-F5344CB8AC3E}">
        <p14:creationId xmlns:p14="http://schemas.microsoft.com/office/powerpoint/2010/main" val="3695132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885E60-489E-1C1D-6A39-5E5DF9F26E98}"/>
              </a:ext>
            </a:extLst>
          </p:cNvPr>
          <p:cNvSpPr>
            <a:spLocks noGrp="1"/>
          </p:cNvSpPr>
          <p:nvPr>
            <p:ph type="title"/>
          </p:nvPr>
        </p:nvSpPr>
        <p:spPr>
          <a:xfrm>
            <a:off x="838200" y="365126"/>
            <a:ext cx="10101943" cy="1104446"/>
          </a:xfrm>
        </p:spPr>
        <p:txBody>
          <a:bodyPr>
            <a:normAutofit/>
          </a:bodyPr>
          <a:lstStyle/>
          <a:p>
            <a:r>
              <a:rPr kumimoji="1" lang="ja-JP" altLang="en-US" sz="3200" dirty="0"/>
              <a:t>〇リスク許容度について</a:t>
            </a:r>
          </a:p>
        </p:txBody>
      </p:sp>
      <p:sp>
        <p:nvSpPr>
          <p:cNvPr id="3" name="コンテンツ プレースホルダー 2">
            <a:extLst>
              <a:ext uri="{FF2B5EF4-FFF2-40B4-BE49-F238E27FC236}">
                <a16:creationId xmlns:a16="http://schemas.microsoft.com/office/drawing/2014/main" id="{AC178D11-B425-F594-512C-541C7E76B653}"/>
              </a:ext>
            </a:extLst>
          </p:cNvPr>
          <p:cNvSpPr>
            <a:spLocks noGrp="1"/>
          </p:cNvSpPr>
          <p:nvPr>
            <p:ph idx="1"/>
          </p:nvPr>
        </p:nvSpPr>
        <p:spPr>
          <a:xfrm>
            <a:off x="838200" y="1469572"/>
            <a:ext cx="10515600" cy="4005942"/>
          </a:xfrm>
        </p:spPr>
        <p:txBody>
          <a:bodyPr/>
          <a:lstStyle/>
          <a:p>
            <a:pPr marL="0" indent="0">
              <a:buNone/>
            </a:pPr>
            <a:r>
              <a:rPr kumimoji="1" lang="ja-JP" altLang="en-US" dirty="0"/>
              <a:t>リスク許容度が大きい</a:t>
            </a:r>
            <a:r>
              <a:rPr kumimoji="1" lang="en-US" altLang="ja-JP" dirty="0"/>
              <a:t>…</a:t>
            </a:r>
            <a:r>
              <a:rPr kumimoji="1" lang="ja-JP" altLang="en-US" dirty="0"/>
              <a:t>ハイリスクハイリターンな投資。</a:t>
            </a:r>
            <a:endParaRPr kumimoji="1" lang="en-US" altLang="ja-JP" dirty="0"/>
          </a:p>
          <a:p>
            <a:pPr marL="0" indent="0">
              <a:buNone/>
            </a:pPr>
            <a:r>
              <a:rPr lang="ja-JP" altLang="en-US" dirty="0"/>
              <a:t>　　　　　　　　　　　リスクが大きくてもあまり気にしない。</a:t>
            </a:r>
            <a:endParaRPr lang="en-US" altLang="ja-JP" dirty="0"/>
          </a:p>
          <a:p>
            <a:pPr marL="0" indent="0">
              <a:buNone/>
            </a:pPr>
            <a:endParaRPr kumimoji="1" lang="en-US" altLang="ja-JP" dirty="0"/>
          </a:p>
          <a:p>
            <a:pPr marL="0" indent="0">
              <a:buNone/>
            </a:pPr>
            <a:r>
              <a:rPr kumimoji="1" lang="ja-JP" altLang="en-US" dirty="0"/>
              <a:t>リスク許容度が小さい</a:t>
            </a:r>
            <a:r>
              <a:rPr kumimoji="1" lang="en-US" altLang="ja-JP" dirty="0"/>
              <a:t>…</a:t>
            </a:r>
            <a:r>
              <a:rPr kumimoji="1" lang="ja-JP" altLang="en-US" dirty="0"/>
              <a:t>ローリスクローリターンな投資。</a:t>
            </a:r>
            <a:endParaRPr kumimoji="1" lang="en-US" altLang="ja-JP" dirty="0"/>
          </a:p>
          <a:p>
            <a:pPr marL="0" indent="0">
              <a:buNone/>
            </a:pPr>
            <a:r>
              <a:rPr lang="ja-JP" altLang="en-US" dirty="0"/>
              <a:t>　　　　　　　　　　　リスクが小さくても過剰に気にする。</a:t>
            </a:r>
            <a:endParaRPr lang="en-US" altLang="ja-JP" dirty="0"/>
          </a:p>
          <a:p>
            <a:pPr marL="0" indent="0">
              <a:buNone/>
            </a:pPr>
            <a:endParaRPr kumimoji="1" lang="ja-JP" altLang="en-US" dirty="0"/>
          </a:p>
        </p:txBody>
      </p:sp>
      <p:sp>
        <p:nvSpPr>
          <p:cNvPr id="4" name="テキスト ボックス 3">
            <a:extLst>
              <a:ext uri="{FF2B5EF4-FFF2-40B4-BE49-F238E27FC236}">
                <a16:creationId xmlns:a16="http://schemas.microsoft.com/office/drawing/2014/main" id="{CDEFE0FF-19AB-CEAE-F86E-E52D1BFB33CE}"/>
              </a:ext>
            </a:extLst>
          </p:cNvPr>
          <p:cNvSpPr txBox="1"/>
          <p:nvPr/>
        </p:nvSpPr>
        <p:spPr>
          <a:xfrm>
            <a:off x="288471" y="4232383"/>
            <a:ext cx="11615057" cy="461665"/>
          </a:xfrm>
          <a:prstGeom prst="rect">
            <a:avLst/>
          </a:prstGeom>
          <a:noFill/>
        </p:spPr>
        <p:txBody>
          <a:bodyPr wrap="square" rtlCol="0">
            <a:spAutoFit/>
          </a:bodyPr>
          <a:lstStyle/>
          <a:p>
            <a:r>
              <a:rPr kumimoji="1" lang="ja-JP" altLang="en-US" sz="2400" dirty="0"/>
              <a:t>↓リスク許容度が大きい場合（</a:t>
            </a:r>
            <a:r>
              <a:rPr kumimoji="1" lang="en-US" altLang="ja-JP" sz="2400" dirty="0"/>
              <a:t>τ</a:t>
            </a:r>
            <a:r>
              <a:rPr kumimoji="1" lang="ja-JP" altLang="en-US" sz="2400" dirty="0"/>
              <a:t>＝</a:t>
            </a:r>
            <a:r>
              <a:rPr kumimoji="1" lang="en-US" altLang="ja-JP" sz="2400" dirty="0"/>
              <a:t>1</a:t>
            </a:r>
            <a:r>
              <a:rPr kumimoji="1" lang="ja-JP" altLang="en-US" sz="2400" dirty="0"/>
              <a:t>）と小さい場合（</a:t>
            </a:r>
            <a:r>
              <a:rPr kumimoji="1" lang="en-US" altLang="ja-JP" sz="2400" dirty="0"/>
              <a:t>τ</a:t>
            </a:r>
            <a:r>
              <a:rPr kumimoji="1" lang="ja-JP" altLang="en-US" sz="2400" dirty="0"/>
              <a:t>＝</a:t>
            </a:r>
            <a:r>
              <a:rPr kumimoji="1" lang="en-US" altLang="ja-JP" sz="2400" dirty="0"/>
              <a:t>0.1</a:t>
            </a:r>
            <a:r>
              <a:rPr kumimoji="1" lang="ja-JP" altLang="en-US" sz="2400" dirty="0"/>
              <a:t>）で比較してみる。</a:t>
            </a:r>
          </a:p>
        </p:txBody>
      </p:sp>
      <p:pic>
        <p:nvPicPr>
          <p:cNvPr id="6" name="図 5" descr="テキスト が含まれている画像">
            <a:extLst>
              <a:ext uri="{FF2B5EF4-FFF2-40B4-BE49-F238E27FC236}">
                <a16:creationId xmlns:a16="http://schemas.microsoft.com/office/drawing/2014/main" id="{2B1930DE-DD86-6C95-59A5-3B89ADD24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34" y="4694048"/>
            <a:ext cx="6192610" cy="2048325"/>
          </a:xfrm>
          <a:prstGeom prst="rect">
            <a:avLst/>
          </a:prstGeom>
        </p:spPr>
      </p:pic>
      <p:sp>
        <p:nvSpPr>
          <p:cNvPr id="8" name="テキスト ボックス 7">
            <a:extLst>
              <a:ext uri="{FF2B5EF4-FFF2-40B4-BE49-F238E27FC236}">
                <a16:creationId xmlns:a16="http://schemas.microsoft.com/office/drawing/2014/main" id="{38D10C1A-BD40-9FC6-510D-21FD11AF85D2}"/>
              </a:ext>
            </a:extLst>
          </p:cNvPr>
          <p:cNvSpPr txBox="1"/>
          <p:nvPr/>
        </p:nvSpPr>
        <p:spPr>
          <a:xfrm>
            <a:off x="5889171" y="5266083"/>
            <a:ext cx="6444343" cy="1200329"/>
          </a:xfrm>
          <a:prstGeom prst="rect">
            <a:avLst/>
          </a:prstGeom>
          <a:noFill/>
        </p:spPr>
        <p:txBody>
          <a:bodyPr wrap="square">
            <a:spAutoFit/>
          </a:bodyPr>
          <a:lstStyle/>
          <a:p>
            <a:pPr marL="0" indent="0">
              <a:buNone/>
            </a:pPr>
            <a:r>
              <a:rPr kumimoji="1" lang="ja-JP" altLang="en-US" sz="2400" dirty="0"/>
              <a:t>仮に同じリスク（</a:t>
            </a:r>
            <a:r>
              <a:rPr lang="ja-JP" altLang="en-US" sz="2400" dirty="0"/>
              <a:t>分散</a:t>
            </a:r>
            <a:r>
              <a:rPr kumimoji="1" lang="ja-JP" altLang="en-US" sz="2400" dirty="0"/>
              <a:t>）だったとしても、</a:t>
            </a:r>
            <a:endParaRPr kumimoji="1" lang="en-US" altLang="ja-JP" sz="2400" dirty="0"/>
          </a:p>
          <a:p>
            <a:pPr marL="0" indent="0">
              <a:buNone/>
            </a:pPr>
            <a:r>
              <a:rPr lang="ja-JP" altLang="en-US" sz="2400" dirty="0"/>
              <a:t>リスク許容度が小さい方がリスクを大きく</a:t>
            </a:r>
            <a:endParaRPr lang="en-US" altLang="ja-JP" sz="2400" dirty="0"/>
          </a:p>
          <a:p>
            <a:pPr marL="0" indent="0">
              <a:buNone/>
            </a:pPr>
            <a:r>
              <a:rPr lang="ja-JP" altLang="en-US" sz="2400" dirty="0"/>
              <a:t>捉える。</a:t>
            </a:r>
            <a:endParaRPr kumimoji="1" lang="en-US" altLang="ja-JP" sz="2400" dirty="0"/>
          </a:p>
        </p:txBody>
      </p:sp>
    </p:spTree>
    <p:extLst>
      <p:ext uri="{BB962C8B-B14F-4D97-AF65-F5344CB8AC3E}">
        <p14:creationId xmlns:p14="http://schemas.microsoft.com/office/powerpoint/2010/main" val="20593908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A63719-CE0C-0A77-03A2-0AA076F54BB5}"/>
              </a:ext>
            </a:extLst>
          </p:cNvPr>
          <p:cNvSpPr>
            <a:spLocks noGrp="1"/>
          </p:cNvSpPr>
          <p:nvPr>
            <p:ph type="title"/>
          </p:nvPr>
        </p:nvSpPr>
        <p:spPr>
          <a:xfrm>
            <a:off x="838200" y="365126"/>
            <a:ext cx="10515600" cy="821418"/>
          </a:xfrm>
        </p:spPr>
        <p:txBody>
          <a:bodyPr>
            <a:normAutofit/>
          </a:bodyPr>
          <a:lstStyle/>
          <a:p>
            <a:r>
              <a:rPr kumimoji="1" lang="ja-JP" altLang="en-US" sz="3600" dirty="0"/>
              <a:t>〇解法</a:t>
            </a:r>
          </a:p>
        </p:txBody>
      </p:sp>
      <p:sp>
        <p:nvSpPr>
          <p:cNvPr id="7" name="コンテンツ プレースホルダー 6">
            <a:extLst>
              <a:ext uri="{FF2B5EF4-FFF2-40B4-BE49-F238E27FC236}">
                <a16:creationId xmlns:a16="http://schemas.microsoft.com/office/drawing/2014/main" id="{A3098CE2-A37B-8E94-E779-75DC824925AC}"/>
              </a:ext>
            </a:extLst>
          </p:cNvPr>
          <p:cNvSpPr>
            <a:spLocks noGrp="1"/>
          </p:cNvSpPr>
          <p:nvPr>
            <p:ph idx="1"/>
          </p:nvPr>
        </p:nvSpPr>
        <p:spPr>
          <a:xfrm>
            <a:off x="1371600" y="1481163"/>
            <a:ext cx="10515600" cy="936171"/>
          </a:xfrm>
        </p:spPr>
        <p:txBody>
          <a:bodyPr>
            <a:normAutofit fontScale="92500"/>
          </a:bodyPr>
          <a:lstStyle/>
          <a:p>
            <a:pPr marL="0" indent="0">
              <a:buNone/>
            </a:pPr>
            <a:r>
              <a:rPr lang="en-US" altLang="ja-JP" dirty="0">
                <a:effectLst/>
                <a:latin typeface="游明朝" panose="02020400000000000000" pitchFamily="18" charset="-128"/>
                <a:cs typeface="Times New Roman" panose="02020603050405020304" pitchFamily="18" charset="0"/>
              </a:rPr>
              <a:t>µ</a:t>
            </a:r>
            <a:r>
              <a:rPr lang="ja-JP" altLang="ja-JP" baseline="-25000" dirty="0">
                <a:effectLst/>
                <a:ea typeface="游明朝" panose="02020400000000000000" pitchFamily="18" charset="-128"/>
                <a:cs typeface="Times New Roman" panose="02020603050405020304" pitchFamily="18" charset="0"/>
              </a:rPr>
              <a:t>ｐ</a:t>
            </a:r>
            <a:r>
              <a:rPr lang="ja-JP" altLang="ja-JP" dirty="0">
                <a:effectLst/>
                <a:ea typeface="游明朝" panose="02020400000000000000" pitchFamily="18" charset="-128"/>
                <a:cs typeface="Times New Roman" panose="02020603050405020304" pitchFamily="18" charset="0"/>
              </a:rPr>
              <a:t>（市場ポートフォリオの均衡リターン）を投資比率で加重平均する。</a:t>
            </a:r>
            <a:br>
              <a:rPr lang="en-US" altLang="ja-JP" sz="1800" dirty="0">
                <a:effectLst/>
                <a:ea typeface="游明朝" panose="02020400000000000000" pitchFamily="18" charset="-128"/>
                <a:cs typeface="Times New Roman" panose="02020603050405020304" pitchFamily="18" charset="0"/>
              </a:rPr>
            </a:br>
            <a:endParaRPr lang="ja-JP" altLang="en-US" dirty="0"/>
          </a:p>
        </p:txBody>
      </p:sp>
      <p:sp>
        <p:nvSpPr>
          <p:cNvPr id="8" name="テキスト ボックス 7">
            <a:extLst>
              <a:ext uri="{FF2B5EF4-FFF2-40B4-BE49-F238E27FC236}">
                <a16:creationId xmlns:a16="http://schemas.microsoft.com/office/drawing/2014/main" id="{A564AB3B-7AE1-16BF-484D-A3CB2D52A04F}"/>
              </a:ext>
            </a:extLst>
          </p:cNvPr>
          <p:cNvSpPr txBox="1"/>
          <p:nvPr/>
        </p:nvSpPr>
        <p:spPr>
          <a:xfrm>
            <a:off x="838200" y="1426029"/>
            <a:ext cx="838200" cy="523220"/>
          </a:xfrm>
          <a:prstGeom prst="rect">
            <a:avLst/>
          </a:prstGeom>
          <a:noFill/>
        </p:spPr>
        <p:txBody>
          <a:bodyPr wrap="square" rtlCol="0">
            <a:spAutoFit/>
          </a:bodyPr>
          <a:lstStyle/>
          <a:p>
            <a:r>
              <a:rPr kumimoji="1" lang="en-US" altLang="ja-JP" sz="2800" dirty="0"/>
              <a:t>1.</a:t>
            </a:r>
          </a:p>
        </p:txBody>
      </p:sp>
      <p:sp>
        <p:nvSpPr>
          <p:cNvPr id="9" name="テキスト ボックス 8">
            <a:extLst>
              <a:ext uri="{FF2B5EF4-FFF2-40B4-BE49-F238E27FC236}">
                <a16:creationId xmlns:a16="http://schemas.microsoft.com/office/drawing/2014/main" id="{541C7375-7247-75D1-2875-16793DDDEDF7}"/>
              </a:ext>
            </a:extLst>
          </p:cNvPr>
          <p:cNvSpPr txBox="1"/>
          <p:nvPr/>
        </p:nvSpPr>
        <p:spPr>
          <a:xfrm>
            <a:off x="2862942" y="2417334"/>
            <a:ext cx="10080171" cy="707886"/>
          </a:xfrm>
          <a:prstGeom prst="rect">
            <a:avLst/>
          </a:prstGeom>
          <a:noFill/>
        </p:spPr>
        <p:txBody>
          <a:bodyPr wrap="square" rtlCol="0">
            <a:spAutoFit/>
          </a:bodyPr>
          <a:lstStyle/>
          <a:p>
            <a:r>
              <a:rPr lang="en-US" altLang="ja-JP" sz="4000" dirty="0">
                <a:effectLst/>
                <a:latin typeface="游明朝" panose="02020400000000000000" pitchFamily="18" charset="-128"/>
                <a:cs typeface="Times New Roman" panose="02020603050405020304" pitchFamily="18" charset="0"/>
              </a:rPr>
              <a:t>µ</a:t>
            </a:r>
            <a:r>
              <a:rPr lang="ja-JP" altLang="ja-JP" sz="4000" baseline="-25000" dirty="0">
                <a:effectLst/>
                <a:ea typeface="游明朝" panose="02020400000000000000" pitchFamily="18" charset="-128"/>
                <a:cs typeface="Times New Roman" panose="02020603050405020304" pitchFamily="18" charset="0"/>
              </a:rPr>
              <a:t>ｐ</a:t>
            </a:r>
            <a:r>
              <a:rPr lang="ja-JP" altLang="ja-JP" sz="4000" dirty="0">
                <a:effectLst/>
                <a:ea typeface="游明朝" panose="02020400000000000000" pitchFamily="18" charset="-128"/>
                <a:cs typeface="Times New Roman" panose="02020603050405020304" pitchFamily="18" charset="0"/>
              </a:rPr>
              <a:t>＝</a:t>
            </a:r>
            <a:r>
              <a:rPr lang="en-US" altLang="ja-JP" sz="4000" dirty="0">
                <a:ea typeface="游明朝" panose="02020400000000000000" pitchFamily="18" charset="-128"/>
                <a:cs typeface="Times New Roman" panose="02020603050405020304" pitchFamily="18" charset="0"/>
              </a:rPr>
              <a:t>w</a:t>
            </a:r>
            <a:r>
              <a:rPr lang="ja-JP" altLang="ja-JP" sz="4000" baseline="-25000" dirty="0">
                <a:effectLst/>
                <a:ea typeface="游明朝" panose="02020400000000000000" pitchFamily="18" charset="-128"/>
                <a:cs typeface="Times New Roman" panose="02020603050405020304" pitchFamily="18" charset="0"/>
              </a:rPr>
              <a:t>ｂ</a:t>
            </a:r>
            <a:r>
              <a:rPr lang="en-US" altLang="ja-JP" sz="4000" dirty="0">
                <a:effectLst/>
                <a:ea typeface="游明朝" panose="02020400000000000000" pitchFamily="18" charset="-128"/>
                <a:cs typeface="Times New Roman" panose="02020603050405020304" pitchFamily="18" charset="0"/>
              </a:rPr>
              <a:t>µ</a:t>
            </a:r>
            <a:r>
              <a:rPr lang="ja-JP" altLang="ja-JP" sz="4000" baseline="-25000" dirty="0">
                <a:effectLst/>
                <a:ea typeface="游明朝" panose="02020400000000000000" pitchFamily="18" charset="-128"/>
                <a:cs typeface="Times New Roman" panose="02020603050405020304" pitchFamily="18" charset="0"/>
              </a:rPr>
              <a:t>ｂ</a:t>
            </a:r>
            <a:r>
              <a:rPr lang="ja-JP" altLang="ja-JP" sz="4000" dirty="0">
                <a:effectLst/>
                <a:ea typeface="游明朝" panose="02020400000000000000" pitchFamily="18" charset="-128"/>
                <a:cs typeface="Times New Roman" panose="02020603050405020304" pitchFamily="18" charset="0"/>
              </a:rPr>
              <a:t>＋</a:t>
            </a:r>
            <a:r>
              <a:rPr lang="en-US" altLang="ja-JP" sz="4000" dirty="0">
                <a:ea typeface="游明朝" panose="02020400000000000000" pitchFamily="18" charset="-128"/>
                <a:cs typeface="Times New Roman" panose="02020603050405020304" pitchFamily="18" charset="0"/>
              </a:rPr>
              <a:t>w</a:t>
            </a:r>
            <a:r>
              <a:rPr lang="ja-JP" altLang="ja-JP" sz="4000" baseline="-25000" dirty="0">
                <a:effectLst/>
                <a:ea typeface="游明朝" panose="02020400000000000000" pitchFamily="18" charset="-128"/>
                <a:cs typeface="Times New Roman" panose="02020603050405020304" pitchFamily="18" charset="0"/>
              </a:rPr>
              <a:t>ｓ</a:t>
            </a:r>
            <a:r>
              <a:rPr lang="en-US" altLang="ja-JP" sz="4000" dirty="0">
                <a:effectLst/>
                <a:ea typeface="游明朝" panose="02020400000000000000" pitchFamily="18" charset="-128"/>
                <a:cs typeface="Times New Roman" panose="02020603050405020304" pitchFamily="18" charset="0"/>
              </a:rPr>
              <a:t>µ</a:t>
            </a:r>
            <a:r>
              <a:rPr lang="ja-JP" altLang="ja-JP" sz="4000" baseline="-25000" dirty="0">
                <a:effectLst/>
                <a:ea typeface="游明朝" panose="02020400000000000000" pitchFamily="18" charset="-128"/>
                <a:cs typeface="Times New Roman" panose="02020603050405020304" pitchFamily="18" charset="0"/>
              </a:rPr>
              <a:t>ｓ</a:t>
            </a:r>
            <a:r>
              <a:rPr lang="ja-JP" altLang="ja-JP" sz="4000" dirty="0">
                <a:effectLst/>
                <a:ea typeface="游明朝" panose="02020400000000000000" pitchFamily="18" charset="-128"/>
                <a:cs typeface="Times New Roman" panose="02020603050405020304" pitchFamily="18" charset="0"/>
              </a:rPr>
              <a:t>…①</a:t>
            </a:r>
            <a:endParaRPr kumimoji="1" lang="ja-JP" altLang="en-US" sz="4000" dirty="0"/>
          </a:p>
        </p:txBody>
      </p:sp>
      <p:sp>
        <p:nvSpPr>
          <p:cNvPr id="10" name="テキスト ボックス 9">
            <a:extLst>
              <a:ext uri="{FF2B5EF4-FFF2-40B4-BE49-F238E27FC236}">
                <a16:creationId xmlns:a16="http://schemas.microsoft.com/office/drawing/2014/main" id="{C5C35F40-F88F-98D3-D855-5020B327F7E4}"/>
              </a:ext>
            </a:extLst>
          </p:cNvPr>
          <p:cNvSpPr txBox="1"/>
          <p:nvPr/>
        </p:nvSpPr>
        <p:spPr>
          <a:xfrm>
            <a:off x="3374572" y="3828397"/>
            <a:ext cx="7445829" cy="725968"/>
          </a:xfrm>
          <a:prstGeom prst="rect">
            <a:avLst/>
          </a:prstGeom>
          <a:noFill/>
        </p:spPr>
        <p:txBody>
          <a:bodyPr wrap="square" rtlCol="0">
            <a:spAutoFit/>
          </a:bodyPr>
          <a:lstStyle/>
          <a:p>
            <a:pPr marL="533400" indent="-533400">
              <a:lnSpc>
                <a:spcPct val="107000"/>
              </a:lnSpc>
              <a:spcAft>
                <a:spcPts val="800"/>
              </a:spcAft>
            </a:pPr>
            <a:r>
              <a:rPr lang="en-US" altLang="ja-JP" sz="4000" dirty="0">
                <a:ea typeface="游明朝" panose="02020400000000000000" pitchFamily="18" charset="-128"/>
                <a:cs typeface="Times New Roman" panose="02020603050405020304" pitchFamily="18" charset="0"/>
              </a:rPr>
              <a:t>w</a:t>
            </a:r>
            <a:r>
              <a:rPr lang="ja-JP" altLang="ja-JP" sz="4000" baseline="-25000" dirty="0">
                <a:effectLst/>
                <a:ea typeface="游明朝" panose="02020400000000000000" pitchFamily="18" charset="-128"/>
                <a:cs typeface="Times New Roman" panose="02020603050405020304" pitchFamily="18" charset="0"/>
              </a:rPr>
              <a:t>ｂ</a:t>
            </a:r>
            <a:r>
              <a:rPr lang="en-US" altLang="ja-JP" sz="4000" kern="100" dirty="0">
                <a:effectLst/>
                <a:latin typeface="游明朝" panose="02020400000000000000" pitchFamily="18" charset="-128"/>
                <a:ea typeface="游明朝" panose="02020400000000000000" pitchFamily="18" charset="-128"/>
                <a:cs typeface="Times New Roman" panose="02020603050405020304" pitchFamily="18" charset="0"/>
              </a:rPr>
              <a:t>=0.6</a:t>
            </a:r>
            <a:r>
              <a:rPr lang="ja-JP" altLang="ja-JP" sz="4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4000" dirty="0">
                <a:ea typeface="游明朝" panose="02020400000000000000" pitchFamily="18" charset="-128"/>
                <a:cs typeface="Times New Roman" panose="02020603050405020304" pitchFamily="18" charset="0"/>
              </a:rPr>
              <a:t> w</a:t>
            </a:r>
            <a:r>
              <a:rPr lang="ja-JP" altLang="ja-JP" sz="4000" baseline="-25000" dirty="0">
                <a:effectLst/>
                <a:ea typeface="游明朝" panose="02020400000000000000" pitchFamily="18" charset="-128"/>
                <a:cs typeface="Times New Roman" panose="02020603050405020304" pitchFamily="18" charset="0"/>
              </a:rPr>
              <a:t>ｓ</a:t>
            </a:r>
            <a:r>
              <a:rPr lang="en-US" altLang="ja-JP" sz="4000" kern="100" dirty="0">
                <a:effectLst/>
                <a:latin typeface="游明朝" panose="02020400000000000000" pitchFamily="18" charset="-128"/>
                <a:ea typeface="游明朝" panose="02020400000000000000" pitchFamily="18" charset="-128"/>
                <a:cs typeface="Times New Roman" panose="02020603050405020304" pitchFamily="18" charset="0"/>
              </a:rPr>
              <a:t>=0.4</a:t>
            </a:r>
            <a:endParaRPr lang="ja-JP" altLang="ja-JP" sz="4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7399169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6117111-EE72-BA9D-E3B3-8E64C64E413C}"/>
              </a:ext>
            </a:extLst>
          </p:cNvPr>
          <p:cNvSpPr txBox="1"/>
          <p:nvPr/>
        </p:nvSpPr>
        <p:spPr>
          <a:xfrm>
            <a:off x="1045028" y="674523"/>
            <a:ext cx="892629" cy="523220"/>
          </a:xfrm>
          <a:prstGeom prst="rect">
            <a:avLst/>
          </a:prstGeom>
          <a:noFill/>
        </p:spPr>
        <p:txBody>
          <a:bodyPr wrap="square" rtlCol="0">
            <a:spAutoFit/>
          </a:bodyPr>
          <a:lstStyle/>
          <a:p>
            <a:r>
              <a:rPr kumimoji="1" lang="en-US" altLang="ja-JP" sz="2800" dirty="0"/>
              <a:t>2.</a:t>
            </a:r>
          </a:p>
        </p:txBody>
      </p:sp>
      <p:sp>
        <p:nvSpPr>
          <p:cNvPr id="5" name="テキスト ボックス 4">
            <a:extLst>
              <a:ext uri="{FF2B5EF4-FFF2-40B4-BE49-F238E27FC236}">
                <a16:creationId xmlns:a16="http://schemas.microsoft.com/office/drawing/2014/main" id="{CAEF30C6-B74D-B97E-B5FE-959CB91F77D4}"/>
              </a:ext>
            </a:extLst>
          </p:cNvPr>
          <p:cNvSpPr txBox="1"/>
          <p:nvPr/>
        </p:nvSpPr>
        <p:spPr>
          <a:xfrm>
            <a:off x="1638300" y="674523"/>
            <a:ext cx="8915400" cy="523220"/>
          </a:xfrm>
          <a:prstGeom prst="rect">
            <a:avLst/>
          </a:prstGeom>
          <a:noFill/>
        </p:spPr>
        <p:txBody>
          <a:bodyPr wrap="square" rtlCol="0">
            <a:spAutoFit/>
          </a:bodyPr>
          <a:lstStyle/>
          <a:p>
            <a:r>
              <a:rPr lang="ja-JP" altLang="ja-JP" sz="2800" dirty="0">
                <a:effectLst/>
                <a:latin typeface="游ゴシック" panose="020B0400000000000000" pitchFamily="50" charset="-128"/>
                <a:ea typeface="游ゴシック" panose="020B0400000000000000" pitchFamily="50" charset="-128"/>
                <a:cs typeface="Times New Roman" panose="02020603050405020304" pitchFamily="18" charset="0"/>
              </a:rPr>
              <a:t>市場ポートフォリオの分散を次のように置き換える。</a:t>
            </a:r>
            <a:endParaRPr kumimoji="1" lang="ja-JP" altLang="en-US" sz="28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286EB35A-2CA2-A724-D280-9A1F8AFAEA45}"/>
              </a:ext>
            </a:extLst>
          </p:cNvPr>
          <p:cNvSpPr txBox="1"/>
          <p:nvPr/>
        </p:nvSpPr>
        <p:spPr>
          <a:xfrm>
            <a:off x="2514600" y="1545771"/>
            <a:ext cx="9122229" cy="461665"/>
          </a:xfrm>
          <a:prstGeom prst="rect">
            <a:avLst/>
          </a:prstGeom>
          <a:noFill/>
        </p:spPr>
        <p:txBody>
          <a:bodyPr wrap="square" rtlCol="0">
            <a:spAutoFit/>
          </a:bodyPr>
          <a:lstStyle/>
          <a:p>
            <a:r>
              <a:rPr lang="ja-JP" altLang="ja-JP" sz="2400" dirty="0">
                <a:effectLst/>
                <a:ea typeface="游明朝" panose="02020400000000000000" pitchFamily="18" charset="-128"/>
                <a:cs typeface="Times New Roman" panose="02020603050405020304" pitchFamily="18" charset="0"/>
              </a:rPr>
              <a:t>「確率統計入門</a:t>
            </a:r>
            <a:r>
              <a:rPr lang="en-US" altLang="ja-JP" sz="2400" dirty="0">
                <a:effectLst/>
                <a:ea typeface="游明朝" panose="02020400000000000000" pitchFamily="18" charset="-128"/>
                <a:cs typeface="Times New Roman" panose="02020603050405020304" pitchFamily="18" charset="0"/>
              </a:rPr>
              <a:t>/43</a:t>
            </a:r>
            <a:r>
              <a:rPr lang="ja-JP" altLang="ja-JP" sz="2400" dirty="0">
                <a:effectLst/>
                <a:ea typeface="游明朝" panose="02020400000000000000" pitchFamily="18" charset="-128"/>
                <a:cs typeface="Times New Roman" panose="02020603050405020304" pitchFamily="18" charset="0"/>
              </a:rPr>
              <a:t>枚目</a:t>
            </a:r>
            <a:r>
              <a:rPr lang="en-US" altLang="ja-JP" sz="2400" dirty="0">
                <a:effectLst/>
                <a:ea typeface="游明朝" panose="02020400000000000000" pitchFamily="18" charset="-128"/>
                <a:cs typeface="Times New Roman" panose="02020603050405020304" pitchFamily="18" charset="0"/>
              </a:rPr>
              <a:t>/</a:t>
            </a:r>
            <a:r>
              <a:rPr lang="ja-JP" altLang="ja-JP" sz="2400" dirty="0">
                <a:effectLst/>
                <a:ea typeface="游明朝" panose="02020400000000000000" pitchFamily="18" charset="-128"/>
                <a:cs typeface="Times New Roman" panose="02020603050405020304" pitchFamily="18" charset="0"/>
              </a:rPr>
              <a:t>性質７」より</a:t>
            </a:r>
            <a:endParaRPr kumimoji="1" lang="ja-JP" altLang="en-US" sz="2400" dirty="0"/>
          </a:p>
        </p:txBody>
      </p:sp>
      <p:sp>
        <p:nvSpPr>
          <p:cNvPr id="7" name="テキスト ボックス 6">
            <a:extLst>
              <a:ext uri="{FF2B5EF4-FFF2-40B4-BE49-F238E27FC236}">
                <a16:creationId xmlns:a16="http://schemas.microsoft.com/office/drawing/2014/main" id="{AC56F23B-04C3-DC7A-4C99-A8F7A328A42B}"/>
              </a:ext>
            </a:extLst>
          </p:cNvPr>
          <p:cNvSpPr txBox="1"/>
          <p:nvPr/>
        </p:nvSpPr>
        <p:spPr>
          <a:xfrm>
            <a:off x="849086" y="3042438"/>
            <a:ext cx="10787743" cy="984885"/>
          </a:xfrm>
          <a:prstGeom prst="rect">
            <a:avLst/>
          </a:prstGeom>
          <a:noFill/>
        </p:spPr>
        <p:txBody>
          <a:bodyPr wrap="square" rtlCol="0">
            <a:spAutoFit/>
          </a:bodyPr>
          <a:lstStyle/>
          <a:p>
            <a:r>
              <a:rPr lang="ja-JP" altLang="ja-JP" sz="4000" kern="100" dirty="0">
                <a:effectLst/>
                <a:latin typeface="游明朝" panose="02020400000000000000" pitchFamily="18" charset="-128"/>
                <a:ea typeface="游明朝" panose="02020400000000000000" pitchFamily="18" charset="-128"/>
                <a:cs typeface="Times New Roman" panose="02020603050405020304" pitchFamily="18" charset="0"/>
              </a:rPr>
              <a:t>σ</a:t>
            </a:r>
            <a:r>
              <a:rPr lang="ja-JP" altLang="ja-JP" sz="4000" kern="100" baseline="30000" dirty="0">
                <a:effectLst/>
                <a:latin typeface="游明朝" panose="02020400000000000000" pitchFamily="18" charset="-128"/>
                <a:ea typeface="游明朝" panose="02020400000000000000" pitchFamily="18" charset="-128"/>
                <a:cs typeface="Times New Roman" panose="02020603050405020304" pitchFamily="18" charset="0"/>
              </a:rPr>
              <a:t>２</a:t>
            </a:r>
            <a:r>
              <a:rPr lang="ja-JP" altLang="ja-JP" sz="4000" kern="100" baseline="-25000" dirty="0">
                <a:effectLst/>
                <a:latin typeface="游明朝" panose="02020400000000000000" pitchFamily="18" charset="-128"/>
                <a:ea typeface="游明朝" panose="02020400000000000000" pitchFamily="18" charset="-128"/>
                <a:cs typeface="Times New Roman" panose="02020603050405020304" pitchFamily="18" charset="0"/>
              </a:rPr>
              <a:t>ｐ</a:t>
            </a:r>
            <a:r>
              <a:rPr lang="en-US" altLang="ja-JP" sz="4000" kern="100" dirty="0">
                <a:effectLst/>
                <a:latin typeface="游明朝" panose="02020400000000000000" pitchFamily="18" charset="-128"/>
                <a:ea typeface="游明朝" panose="02020400000000000000" pitchFamily="18" charset="-128"/>
                <a:cs typeface="Times New Roman" panose="02020603050405020304" pitchFamily="18" charset="0"/>
              </a:rPr>
              <a:t>=w</a:t>
            </a:r>
            <a:r>
              <a:rPr lang="en-US" altLang="ja-JP" sz="4000" kern="100" baseline="30000" dirty="0">
                <a:effectLst/>
                <a:latin typeface="游明朝" panose="02020400000000000000" pitchFamily="18" charset="-128"/>
                <a:ea typeface="游明朝" panose="02020400000000000000" pitchFamily="18" charset="-128"/>
                <a:cs typeface="Times New Roman" panose="02020603050405020304" pitchFamily="18" charset="0"/>
              </a:rPr>
              <a:t>2</a:t>
            </a:r>
            <a:r>
              <a:rPr lang="en-US" altLang="ja-JP" sz="4000" kern="100" baseline="-25000" dirty="0">
                <a:effectLst/>
                <a:latin typeface="游明朝" panose="02020400000000000000" pitchFamily="18" charset="-128"/>
                <a:ea typeface="游明朝" panose="02020400000000000000" pitchFamily="18" charset="-128"/>
                <a:cs typeface="Times New Roman" panose="02020603050405020304" pitchFamily="18" charset="0"/>
              </a:rPr>
              <a:t>b</a:t>
            </a:r>
            <a:r>
              <a:rPr lang="ja-JP" altLang="ja-JP" sz="4000" kern="100" dirty="0">
                <a:effectLst/>
                <a:latin typeface="游明朝" panose="02020400000000000000" pitchFamily="18" charset="-128"/>
                <a:ea typeface="游明朝" panose="02020400000000000000" pitchFamily="18" charset="-128"/>
                <a:cs typeface="Times New Roman" panose="02020603050405020304" pitchFamily="18" charset="0"/>
              </a:rPr>
              <a:t>σ</a:t>
            </a:r>
            <a:r>
              <a:rPr lang="ja-JP" altLang="ja-JP" sz="4000" kern="100" baseline="30000" dirty="0">
                <a:effectLst/>
                <a:latin typeface="游明朝" panose="02020400000000000000" pitchFamily="18" charset="-128"/>
                <a:ea typeface="游明朝" panose="02020400000000000000" pitchFamily="18" charset="-128"/>
                <a:cs typeface="Times New Roman" panose="02020603050405020304" pitchFamily="18" charset="0"/>
              </a:rPr>
              <a:t>２</a:t>
            </a:r>
            <a:r>
              <a:rPr lang="ja-JP" altLang="ja-JP" sz="4000" kern="100" baseline="-25000" dirty="0">
                <a:effectLst/>
                <a:latin typeface="游明朝" panose="02020400000000000000" pitchFamily="18" charset="-128"/>
                <a:ea typeface="游明朝" panose="02020400000000000000" pitchFamily="18" charset="-128"/>
                <a:cs typeface="Times New Roman" panose="02020603050405020304" pitchFamily="18" charset="0"/>
              </a:rPr>
              <a:t>ｂ</a:t>
            </a:r>
            <a:r>
              <a:rPr lang="ja-JP" altLang="ja-JP" sz="4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4000" kern="100" dirty="0">
                <a:latin typeface="游明朝" panose="02020400000000000000" pitchFamily="18" charset="-128"/>
                <a:ea typeface="游明朝" panose="02020400000000000000" pitchFamily="18" charset="-128"/>
                <a:cs typeface="Times New Roman" panose="02020603050405020304" pitchFamily="18" charset="0"/>
              </a:rPr>
              <a:t>w</a:t>
            </a:r>
            <a:r>
              <a:rPr lang="en-US" altLang="ja-JP" sz="4000" kern="100" baseline="30000" dirty="0">
                <a:effectLst/>
                <a:latin typeface="游明朝" panose="02020400000000000000" pitchFamily="18" charset="-128"/>
                <a:ea typeface="游明朝" panose="02020400000000000000" pitchFamily="18" charset="-128"/>
                <a:cs typeface="Times New Roman" panose="02020603050405020304" pitchFamily="18" charset="0"/>
              </a:rPr>
              <a:t>2</a:t>
            </a:r>
            <a:r>
              <a:rPr lang="en-US" altLang="ja-JP" sz="4000" kern="100" baseline="-25000" dirty="0">
                <a:effectLst/>
                <a:latin typeface="游明朝" panose="02020400000000000000" pitchFamily="18" charset="-128"/>
                <a:ea typeface="游明朝" panose="02020400000000000000" pitchFamily="18" charset="-128"/>
                <a:cs typeface="Times New Roman" panose="02020603050405020304" pitchFamily="18" charset="0"/>
              </a:rPr>
              <a:t>s</a:t>
            </a:r>
            <a:r>
              <a:rPr lang="ja-JP" altLang="ja-JP" sz="4000" kern="100" dirty="0">
                <a:effectLst/>
                <a:latin typeface="游明朝" panose="02020400000000000000" pitchFamily="18" charset="-128"/>
                <a:ea typeface="游明朝" panose="02020400000000000000" pitchFamily="18" charset="-128"/>
                <a:cs typeface="Times New Roman" panose="02020603050405020304" pitchFamily="18" charset="0"/>
              </a:rPr>
              <a:t>σ</a:t>
            </a:r>
            <a:r>
              <a:rPr lang="en-US" altLang="ja-JP" sz="4000" kern="100" baseline="30000" dirty="0">
                <a:effectLst/>
                <a:latin typeface="游明朝" panose="02020400000000000000" pitchFamily="18" charset="-128"/>
                <a:ea typeface="游明朝" panose="02020400000000000000" pitchFamily="18" charset="-128"/>
                <a:cs typeface="Times New Roman" panose="02020603050405020304" pitchFamily="18" charset="0"/>
              </a:rPr>
              <a:t>2</a:t>
            </a:r>
            <a:r>
              <a:rPr lang="en-US" altLang="ja-JP" sz="4000" kern="100" baseline="-25000" dirty="0">
                <a:effectLst/>
                <a:latin typeface="游明朝" panose="02020400000000000000" pitchFamily="18" charset="-128"/>
                <a:ea typeface="游明朝" panose="02020400000000000000" pitchFamily="18" charset="-128"/>
                <a:cs typeface="Times New Roman" panose="02020603050405020304" pitchFamily="18" charset="0"/>
              </a:rPr>
              <a:t>s</a:t>
            </a:r>
            <a:r>
              <a:rPr lang="ja-JP" altLang="ja-JP" sz="4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4000" kern="100" dirty="0">
                <a:effectLst/>
                <a:latin typeface="游明朝" panose="02020400000000000000" pitchFamily="18" charset="-128"/>
                <a:ea typeface="游明朝" panose="02020400000000000000" pitchFamily="18" charset="-128"/>
                <a:cs typeface="Times New Roman" panose="02020603050405020304" pitchFamily="18" charset="0"/>
              </a:rPr>
              <a:t>2w</a:t>
            </a:r>
            <a:r>
              <a:rPr lang="en-US" altLang="ja-JP" sz="4000" kern="100" baseline="-25000" dirty="0">
                <a:effectLst/>
                <a:latin typeface="游明朝" panose="02020400000000000000" pitchFamily="18" charset="-128"/>
                <a:ea typeface="游明朝" panose="02020400000000000000" pitchFamily="18" charset="-128"/>
                <a:cs typeface="Times New Roman" panose="02020603050405020304" pitchFamily="18" charset="0"/>
              </a:rPr>
              <a:t>b</a:t>
            </a:r>
            <a:r>
              <a:rPr lang="en-US" altLang="ja-JP" sz="4000" kern="100" dirty="0">
                <a:effectLst/>
                <a:latin typeface="游明朝" panose="02020400000000000000" pitchFamily="18" charset="-128"/>
                <a:ea typeface="游明朝" panose="02020400000000000000" pitchFamily="18" charset="-128"/>
                <a:cs typeface="Times New Roman" panose="02020603050405020304" pitchFamily="18" charset="0"/>
              </a:rPr>
              <a:t>w</a:t>
            </a:r>
            <a:r>
              <a:rPr lang="en-US" altLang="ja-JP" sz="4000" kern="100" baseline="-25000" dirty="0">
                <a:effectLst/>
                <a:latin typeface="游明朝" panose="02020400000000000000" pitchFamily="18" charset="-128"/>
                <a:ea typeface="游明朝" panose="02020400000000000000" pitchFamily="18" charset="-128"/>
                <a:cs typeface="Times New Roman" panose="02020603050405020304" pitchFamily="18" charset="0"/>
              </a:rPr>
              <a:t>s</a:t>
            </a:r>
            <a:r>
              <a:rPr lang="en-US" altLang="ja-JP" sz="4000" kern="100" dirty="0">
                <a:effectLst/>
                <a:latin typeface="游明朝" panose="02020400000000000000" pitchFamily="18" charset="-128"/>
                <a:ea typeface="游明朝" panose="02020400000000000000" pitchFamily="18" charset="-128"/>
                <a:cs typeface="Times New Roman" panose="02020603050405020304" pitchFamily="18" charset="0"/>
              </a:rPr>
              <a:t>Cov[</a:t>
            </a:r>
            <a:r>
              <a:rPr lang="en-US" altLang="ja-JP" sz="4000" kern="100" dirty="0" err="1">
                <a:effectLst/>
                <a:latin typeface="游明朝" panose="02020400000000000000" pitchFamily="18" charset="-128"/>
                <a:ea typeface="游明朝" panose="02020400000000000000" pitchFamily="18" charset="-128"/>
                <a:cs typeface="Times New Roman" panose="02020603050405020304" pitchFamily="18" charset="0"/>
              </a:rPr>
              <a:t>b,s</a:t>
            </a:r>
            <a:r>
              <a:rPr lang="en-US" altLang="ja-JP" sz="4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4000" kern="100" dirty="0">
                <a:effectLst/>
                <a:latin typeface="游明朝" panose="02020400000000000000" pitchFamily="18" charset="-128"/>
                <a:ea typeface="游明朝" panose="02020400000000000000" pitchFamily="18" charset="-128"/>
                <a:cs typeface="Times New Roman" panose="02020603050405020304" pitchFamily="18" charset="0"/>
              </a:rPr>
              <a:t>…②</a:t>
            </a:r>
          </a:p>
          <a:p>
            <a:endParaRPr kumimoji="1" lang="ja-JP" altLang="en-US" dirty="0"/>
          </a:p>
        </p:txBody>
      </p:sp>
    </p:spTree>
    <p:extLst>
      <p:ext uri="{BB962C8B-B14F-4D97-AF65-F5344CB8AC3E}">
        <p14:creationId xmlns:p14="http://schemas.microsoft.com/office/powerpoint/2010/main" val="23702477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57D785D-345A-736E-4ECC-D40F153FF4FC}"/>
              </a:ext>
            </a:extLst>
          </p:cNvPr>
          <p:cNvSpPr txBox="1"/>
          <p:nvPr/>
        </p:nvSpPr>
        <p:spPr>
          <a:xfrm>
            <a:off x="718459" y="576943"/>
            <a:ext cx="783771" cy="523220"/>
          </a:xfrm>
          <a:prstGeom prst="rect">
            <a:avLst/>
          </a:prstGeom>
          <a:noFill/>
        </p:spPr>
        <p:txBody>
          <a:bodyPr wrap="square" rtlCol="0">
            <a:spAutoFit/>
          </a:bodyPr>
          <a:lstStyle/>
          <a:p>
            <a:r>
              <a:rPr kumimoji="1" lang="en-US" altLang="ja-JP" sz="2800" dirty="0"/>
              <a:t>3.</a:t>
            </a:r>
            <a:endParaRPr kumimoji="1" lang="ja-JP" altLang="en-US" sz="2800" dirty="0"/>
          </a:p>
        </p:txBody>
      </p:sp>
      <p:sp>
        <p:nvSpPr>
          <p:cNvPr id="3" name="テキスト ボックス 2">
            <a:extLst>
              <a:ext uri="{FF2B5EF4-FFF2-40B4-BE49-F238E27FC236}">
                <a16:creationId xmlns:a16="http://schemas.microsoft.com/office/drawing/2014/main" id="{5260C91C-9C6D-CF01-C60E-16C589F474DE}"/>
              </a:ext>
            </a:extLst>
          </p:cNvPr>
          <p:cNvSpPr txBox="1"/>
          <p:nvPr/>
        </p:nvSpPr>
        <p:spPr>
          <a:xfrm>
            <a:off x="1502230" y="576943"/>
            <a:ext cx="10287000" cy="523220"/>
          </a:xfrm>
          <a:prstGeom prst="rect">
            <a:avLst/>
          </a:prstGeom>
          <a:noFill/>
        </p:spPr>
        <p:txBody>
          <a:bodyPr wrap="square" rtlCol="0">
            <a:spAutoFit/>
          </a:bodyPr>
          <a:lstStyle/>
          <a:p>
            <a:r>
              <a:rPr lang="ja-JP" altLang="ja-JP" sz="2800" dirty="0">
                <a:effectLst/>
                <a:ea typeface="游明朝" panose="02020400000000000000" pitchFamily="18" charset="-128"/>
                <a:cs typeface="Times New Roman" panose="02020603050405020304" pitchFamily="18" charset="0"/>
              </a:rPr>
              <a:t>期待効用関数</a:t>
            </a:r>
            <a:r>
              <a:rPr lang="en-US" altLang="ja-JP" sz="2800" dirty="0">
                <a:effectLst/>
                <a:ea typeface="游明朝" panose="02020400000000000000" pitchFamily="18" charset="-128"/>
                <a:cs typeface="Times New Roman" panose="02020603050405020304" pitchFamily="18" charset="0"/>
              </a:rPr>
              <a:t>U=r</a:t>
            </a:r>
            <a:r>
              <a:rPr lang="en-US" altLang="ja-JP" sz="2800" baseline="-25000" dirty="0">
                <a:effectLst/>
                <a:ea typeface="游明朝" panose="02020400000000000000" pitchFamily="18" charset="-128"/>
                <a:cs typeface="Times New Roman" panose="02020603050405020304" pitchFamily="18" charset="0"/>
              </a:rPr>
              <a:t>F</a:t>
            </a:r>
            <a:r>
              <a:rPr lang="ja-JP" altLang="ja-JP" sz="2800" dirty="0">
                <a:effectLst/>
                <a:ea typeface="游明朝" panose="02020400000000000000" pitchFamily="18" charset="-128"/>
                <a:cs typeface="Times New Roman" panose="02020603050405020304" pitchFamily="18" charset="0"/>
              </a:rPr>
              <a:t>＋μ</a:t>
            </a:r>
            <a:r>
              <a:rPr lang="ja-JP" altLang="ja-JP" sz="2800" baseline="-25000" dirty="0">
                <a:effectLst/>
                <a:ea typeface="游明朝" panose="02020400000000000000" pitchFamily="18" charset="-128"/>
                <a:cs typeface="Times New Roman" panose="02020603050405020304" pitchFamily="18" charset="0"/>
              </a:rPr>
              <a:t>ｐ</a:t>
            </a:r>
            <a:r>
              <a:rPr lang="ja-JP" altLang="ja-JP" sz="2800" dirty="0">
                <a:effectLst/>
                <a:ea typeface="游明朝" panose="02020400000000000000" pitchFamily="18" charset="-128"/>
                <a:cs typeface="Times New Roman" panose="02020603050405020304" pitchFamily="18" charset="0"/>
              </a:rPr>
              <a:t>－</a:t>
            </a:r>
            <a:r>
              <a:rPr lang="en-US" altLang="ja-JP" sz="2800" dirty="0">
                <a:effectLst/>
                <a:ea typeface="游明朝" panose="02020400000000000000" pitchFamily="18" charset="-128"/>
                <a:cs typeface="Times New Roman" panose="02020603050405020304" pitchFamily="18" charset="0"/>
              </a:rPr>
              <a:t>1/2</a:t>
            </a:r>
            <a:r>
              <a:rPr lang="ja-JP" altLang="ja-JP" sz="2800" dirty="0">
                <a:effectLst/>
                <a:ea typeface="游明朝" panose="02020400000000000000" pitchFamily="18" charset="-128"/>
                <a:cs typeface="Times New Roman" panose="02020603050405020304" pitchFamily="18" charset="0"/>
              </a:rPr>
              <a:t>τ・σ</a:t>
            </a:r>
            <a:r>
              <a:rPr lang="ja-JP" altLang="ja-JP" sz="2800" baseline="30000" dirty="0">
                <a:effectLst/>
                <a:ea typeface="游明朝" panose="02020400000000000000" pitchFamily="18" charset="-128"/>
                <a:cs typeface="Times New Roman" panose="02020603050405020304" pitchFamily="18" charset="0"/>
              </a:rPr>
              <a:t>２</a:t>
            </a:r>
            <a:r>
              <a:rPr lang="ja-JP" altLang="ja-JP" sz="2800" baseline="-25000" dirty="0">
                <a:effectLst/>
                <a:ea typeface="游明朝" panose="02020400000000000000" pitchFamily="18" charset="-128"/>
                <a:cs typeface="Times New Roman" panose="02020603050405020304" pitchFamily="18" charset="0"/>
              </a:rPr>
              <a:t>ｐ</a:t>
            </a:r>
            <a:r>
              <a:rPr lang="ja-JP" altLang="ja-JP" sz="2800" dirty="0">
                <a:effectLst/>
                <a:ea typeface="游明朝" panose="02020400000000000000" pitchFamily="18" charset="-128"/>
                <a:cs typeface="Times New Roman" panose="02020603050405020304" pitchFamily="18" charset="0"/>
              </a:rPr>
              <a:t>の式に①②を代入する。</a:t>
            </a:r>
            <a:endParaRPr kumimoji="1" lang="ja-JP" altLang="en-US" sz="2800" dirty="0"/>
          </a:p>
        </p:txBody>
      </p:sp>
      <p:sp>
        <p:nvSpPr>
          <p:cNvPr id="4" name="テキスト ボックス 3">
            <a:extLst>
              <a:ext uri="{FF2B5EF4-FFF2-40B4-BE49-F238E27FC236}">
                <a16:creationId xmlns:a16="http://schemas.microsoft.com/office/drawing/2014/main" id="{AD5E50E6-4A3D-EA10-D9BC-A732C7A09704}"/>
              </a:ext>
            </a:extLst>
          </p:cNvPr>
          <p:cNvSpPr txBox="1"/>
          <p:nvPr/>
        </p:nvSpPr>
        <p:spPr>
          <a:xfrm>
            <a:off x="0" y="1817913"/>
            <a:ext cx="12714514" cy="3434595"/>
          </a:xfrm>
          <a:prstGeom prst="rect">
            <a:avLst/>
          </a:prstGeom>
          <a:noFill/>
        </p:spPr>
        <p:txBody>
          <a:bodyPr wrap="square" rtlCol="0">
            <a:spAutoFit/>
          </a:bodyPr>
          <a:lstStyle/>
          <a:p>
            <a:pPr>
              <a:lnSpc>
                <a:spcPct val="107000"/>
              </a:lnSpc>
              <a:spcAft>
                <a:spcPts val="800"/>
              </a:spcAft>
            </a:pP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U=r</a:t>
            </a:r>
            <a:r>
              <a:rPr lang="en-US"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F</a:t>
            </a:r>
            <a:r>
              <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＋μ</a:t>
            </a:r>
            <a:r>
              <a:rPr lang="ja-JP"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ｐ</a:t>
            </a:r>
            <a:r>
              <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1/2</a:t>
            </a:r>
            <a:r>
              <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τ・σ</a:t>
            </a:r>
            <a:r>
              <a:rPr lang="ja-JP" altLang="ja-JP" sz="3100" kern="100" baseline="30000" dirty="0">
                <a:effectLst/>
                <a:latin typeface="游明朝" panose="02020400000000000000" pitchFamily="18" charset="-128"/>
                <a:ea typeface="游明朝" panose="02020400000000000000" pitchFamily="18" charset="-128"/>
                <a:cs typeface="Times New Roman" panose="02020603050405020304" pitchFamily="18" charset="0"/>
              </a:rPr>
              <a:t>２</a:t>
            </a:r>
            <a:r>
              <a:rPr lang="ja-JP"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ｐ</a:t>
            </a:r>
            <a:endPar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279400">
              <a:lnSpc>
                <a:spcPct val="107000"/>
              </a:lnSpc>
              <a:spcAft>
                <a:spcPts val="800"/>
              </a:spcAft>
            </a:pPr>
            <a:endPar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279400">
              <a:lnSpc>
                <a:spcPct val="107000"/>
              </a:lnSpc>
              <a:spcAft>
                <a:spcPts val="800"/>
              </a:spcAft>
            </a:pPr>
            <a:r>
              <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r</a:t>
            </a:r>
            <a:r>
              <a:rPr lang="en-US"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F</a:t>
            </a:r>
            <a:r>
              <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(w</a:t>
            </a:r>
            <a:r>
              <a:rPr lang="ja-JP"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ｂ</a:t>
            </a:r>
            <a:r>
              <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µ</a:t>
            </a:r>
            <a:r>
              <a:rPr lang="ja-JP"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ｂ</a:t>
            </a:r>
            <a:r>
              <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100" kern="100" dirty="0" err="1">
                <a:effectLst/>
                <a:latin typeface="游明朝" panose="02020400000000000000" pitchFamily="18" charset="-128"/>
                <a:ea typeface="游明朝" panose="02020400000000000000" pitchFamily="18" charset="-128"/>
                <a:cs typeface="Times New Roman" panose="02020603050405020304" pitchFamily="18" charset="0"/>
              </a:rPr>
              <a:t>w</a:t>
            </a:r>
            <a:r>
              <a:rPr lang="en-US" altLang="ja-JP" sz="3100" kern="100" baseline="-25000" dirty="0" err="1">
                <a:effectLst/>
                <a:latin typeface="游明朝" panose="02020400000000000000" pitchFamily="18" charset="-128"/>
                <a:ea typeface="游明朝" panose="02020400000000000000" pitchFamily="18" charset="-128"/>
                <a:cs typeface="Times New Roman" panose="02020603050405020304" pitchFamily="18" charset="0"/>
              </a:rPr>
              <a:t>s</a:t>
            </a:r>
            <a:r>
              <a:rPr lang="en-US"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µ</a:t>
            </a:r>
            <a:r>
              <a:rPr lang="en-US"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s</a:t>
            </a:r>
            <a:r>
              <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1/2</a:t>
            </a:r>
            <a:r>
              <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τ・</a:t>
            </a:r>
            <a:r>
              <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(w</a:t>
            </a:r>
            <a:r>
              <a:rPr lang="en-US" altLang="ja-JP" sz="3100" kern="100" baseline="30000" dirty="0">
                <a:effectLst/>
                <a:latin typeface="游明朝" panose="02020400000000000000" pitchFamily="18" charset="-128"/>
                <a:ea typeface="游明朝" panose="02020400000000000000" pitchFamily="18" charset="-128"/>
                <a:cs typeface="Times New Roman" panose="02020603050405020304" pitchFamily="18" charset="0"/>
              </a:rPr>
              <a:t>2</a:t>
            </a:r>
            <a:r>
              <a:rPr lang="en-US"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b</a:t>
            </a:r>
            <a:r>
              <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σ</a:t>
            </a:r>
            <a:r>
              <a:rPr lang="ja-JP" altLang="ja-JP" sz="3100" kern="100" baseline="30000" dirty="0">
                <a:effectLst/>
                <a:latin typeface="游明朝" panose="02020400000000000000" pitchFamily="18" charset="-128"/>
                <a:ea typeface="游明朝" panose="02020400000000000000" pitchFamily="18" charset="-128"/>
                <a:cs typeface="Times New Roman" panose="02020603050405020304" pitchFamily="18" charset="0"/>
              </a:rPr>
              <a:t>２</a:t>
            </a:r>
            <a:r>
              <a:rPr lang="ja-JP"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ｂ</a:t>
            </a:r>
            <a:r>
              <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100" kern="100" dirty="0">
                <a:latin typeface="游明朝" panose="02020400000000000000" pitchFamily="18" charset="-128"/>
                <a:ea typeface="游明朝" panose="02020400000000000000" pitchFamily="18" charset="-128"/>
                <a:cs typeface="Times New Roman" panose="02020603050405020304" pitchFamily="18" charset="0"/>
              </a:rPr>
              <a:t>w</a:t>
            </a:r>
            <a:r>
              <a:rPr lang="en-US" altLang="ja-JP" sz="3100" kern="100" baseline="30000" dirty="0">
                <a:effectLst/>
                <a:latin typeface="游明朝" panose="02020400000000000000" pitchFamily="18" charset="-128"/>
                <a:ea typeface="游明朝" panose="02020400000000000000" pitchFamily="18" charset="-128"/>
                <a:cs typeface="Times New Roman" panose="02020603050405020304" pitchFamily="18" charset="0"/>
              </a:rPr>
              <a:t>2</a:t>
            </a:r>
            <a:r>
              <a:rPr lang="en-US"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s</a:t>
            </a:r>
            <a:r>
              <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σ</a:t>
            </a:r>
            <a:r>
              <a:rPr lang="en-US" altLang="ja-JP" sz="3100" kern="100" baseline="30000" dirty="0">
                <a:effectLst/>
                <a:latin typeface="游明朝" panose="02020400000000000000" pitchFamily="18" charset="-128"/>
                <a:ea typeface="游明朝" panose="02020400000000000000" pitchFamily="18" charset="-128"/>
                <a:cs typeface="Times New Roman" panose="02020603050405020304" pitchFamily="18" charset="0"/>
              </a:rPr>
              <a:t>2</a:t>
            </a:r>
            <a:r>
              <a:rPr lang="en-US"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s</a:t>
            </a:r>
            <a:r>
              <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2w</a:t>
            </a:r>
            <a:r>
              <a:rPr lang="en-US"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b</a:t>
            </a:r>
            <a:r>
              <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w</a:t>
            </a:r>
            <a:r>
              <a:rPr lang="en-US"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s</a:t>
            </a:r>
            <a:r>
              <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Cov[</a:t>
            </a:r>
            <a:r>
              <a:rPr lang="en-US" altLang="ja-JP" sz="3100" kern="100" dirty="0" err="1">
                <a:effectLst/>
                <a:latin typeface="游明朝" panose="02020400000000000000" pitchFamily="18" charset="-128"/>
                <a:ea typeface="游明朝" panose="02020400000000000000" pitchFamily="18" charset="-128"/>
                <a:cs typeface="Times New Roman" panose="02020603050405020304" pitchFamily="18" charset="0"/>
              </a:rPr>
              <a:t>b,s</a:t>
            </a:r>
            <a:r>
              <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279400">
              <a:lnSpc>
                <a:spcPct val="107000"/>
              </a:lnSpc>
              <a:spcAft>
                <a:spcPts val="800"/>
              </a:spcAft>
            </a:pPr>
            <a:endPar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279400">
              <a:lnSpc>
                <a:spcPct val="107000"/>
              </a:lnSpc>
              <a:spcAft>
                <a:spcPts val="800"/>
              </a:spcAft>
            </a:pPr>
            <a:r>
              <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r</a:t>
            </a:r>
            <a:r>
              <a:rPr lang="en-US"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F</a:t>
            </a:r>
            <a:r>
              <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100" kern="100" dirty="0">
                <a:latin typeface="游明朝" panose="02020400000000000000" pitchFamily="18" charset="-128"/>
                <a:ea typeface="游明朝" panose="02020400000000000000" pitchFamily="18" charset="-128"/>
                <a:cs typeface="Times New Roman" panose="02020603050405020304" pitchFamily="18" charset="0"/>
              </a:rPr>
              <a:t>w</a:t>
            </a:r>
            <a:r>
              <a:rPr lang="ja-JP"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ｂ</a:t>
            </a:r>
            <a:r>
              <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µ</a:t>
            </a:r>
            <a:r>
              <a:rPr lang="ja-JP"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ｂ</a:t>
            </a:r>
            <a:r>
              <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100" kern="100" dirty="0" err="1">
                <a:effectLst/>
                <a:latin typeface="游明朝" panose="02020400000000000000" pitchFamily="18" charset="-128"/>
                <a:ea typeface="游明朝" panose="02020400000000000000" pitchFamily="18" charset="-128"/>
                <a:cs typeface="Times New Roman" panose="02020603050405020304" pitchFamily="18" charset="0"/>
              </a:rPr>
              <a:t>w</a:t>
            </a:r>
            <a:r>
              <a:rPr lang="en-US" altLang="ja-JP" sz="3100" kern="100" baseline="-25000" dirty="0" err="1">
                <a:effectLst/>
                <a:latin typeface="游明朝" panose="02020400000000000000" pitchFamily="18" charset="-128"/>
                <a:ea typeface="游明朝" panose="02020400000000000000" pitchFamily="18" charset="-128"/>
                <a:cs typeface="Times New Roman" panose="02020603050405020304" pitchFamily="18" charset="0"/>
              </a:rPr>
              <a:t>s</a:t>
            </a:r>
            <a:r>
              <a:rPr lang="en-US"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µ</a:t>
            </a:r>
            <a:r>
              <a:rPr lang="en-US"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s</a:t>
            </a:r>
            <a:r>
              <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1/2</a:t>
            </a:r>
            <a:r>
              <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τ・</a:t>
            </a:r>
            <a:r>
              <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(w</a:t>
            </a:r>
            <a:r>
              <a:rPr lang="en-US" altLang="ja-JP" sz="3100" kern="100" baseline="30000" dirty="0">
                <a:effectLst/>
                <a:latin typeface="游明朝" panose="02020400000000000000" pitchFamily="18" charset="-128"/>
                <a:ea typeface="游明朝" panose="02020400000000000000" pitchFamily="18" charset="-128"/>
                <a:cs typeface="Times New Roman" panose="02020603050405020304" pitchFamily="18" charset="0"/>
              </a:rPr>
              <a:t>2</a:t>
            </a:r>
            <a:r>
              <a:rPr lang="en-US"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b</a:t>
            </a:r>
            <a:r>
              <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σ</a:t>
            </a:r>
            <a:r>
              <a:rPr lang="ja-JP" altLang="ja-JP" sz="3100" kern="100" baseline="30000" dirty="0">
                <a:effectLst/>
                <a:latin typeface="游明朝" panose="02020400000000000000" pitchFamily="18" charset="-128"/>
                <a:ea typeface="游明朝" panose="02020400000000000000" pitchFamily="18" charset="-128"/>
                <a:cs typeface="Times New Roman" panose="02020603050405020304" pitchFamily="18" charset="0"/>
              </a:rPr>
              <a:t>２</a:t>
            </a:r>
            <a:r>
              <a:rPr lang="ja-JP"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ｂ</a:t>
            </a:r>
            <a:r>
              <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100" kern="100" dirty="0">
                <a:latin typeface="游明朝" panose="02020400000000000000" pitchFamily="18" charset="-128"/>
                <a:ea typeface="游明朝" panose="02020400000000000000" pitchFamily="18" charset="-128"/>
                <a:cs typeface="Times New Roman" panose="02020603050405020304" pitchFamily="18" charset="0"/>
              </a:rPr>
              <a:t>w</a:t>
            </a:r>
            <a:r>
              <a:rPr lang="en-US" altLang="ja-JP" sz="3100" kern="100" baseline="30000" dirty="0">
                <a:effectLst/>
                <a:latin typeface="游明朝" panose="02020400000000000000" pitchFamily="18" charset="-128"/>
                <a:ea typeface="游明朝" panose="02020400000000000000" pitchFamily="18" charset="-128"/>
                <a:cs typeface="Times New Roman" panose="02020603050405020304" pitchFamily="18" charset="0"/>
              </a:rPr>
              <a:t>2</a:t>
            </a:r>
            <a:r>
              <a:rPr lang="en-US"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s</a:t>
            </a:r>
            <a:r>
              <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σ</a:t>
            </a:r>
            <a:r>
              <a:rPr lang="en-US" altLang="ja-JP" sz="3100" kern="100" baseline="30000" dirty="0">
                <a:effectLst/>
                <a:latin typeface="游明朝" panose="02020400000000000000" pitchFamily="18" charset="-128"/>
                <a:ea typeface="游明朝" panose="02020400000000000000" pitchFamily="18" charset="-128"/>
                <a:cs typeface="Times New Roman" panose="02020603050405020304" pitchFamily="18" charset="0"/>
              </a:rPr>
              <a:t>2</a:t>
            </a:r>
            <a:r>
              <a:rPr lang="en-US"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s</a:t>
            </a:r>
            <a:r>
              <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2w</a:t>
            </a:r>
            <a:r>
              <a:rPr lang="en-US"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b</a:t>
            </a:r>
            <a:r>
              <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w</a:t>
            </a:r>
            <a:r>
              <a:rPr lang="en-US" altLang="ja-JP" sz="3100" kern="100" baseline="-25000" dirty="0">
                <a:effectLst/>
                <a:latin typeface="游明朝" panose="02020400000000000000" pitchFamily="18" charset="-128"/>
                <a:ea typeface="游明朝" panose="02020400000000000000" pitchFamily="18" charset="-128"/>
                <a:cs typeface="Times New Roman" panose="02020603050405020304" pitchFamily="18" charset="0"/>
              </a:rPr>
              <a:t>s</a:t>
            </a:r>
            <a:r>
              <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Cov[</a:t>
            </a:r>
            <a:r>
              <a:rPr lang="en-US" altLang="ja-JP" sz="3100" kern="100" dirty="0" err="1">
                <a:effectLst/>
                <a:latin typeface="游明朝" panose="02020400000000000000" pitchFamily="18" charset="-128"/>
                <a:ea typeface="游明朝" panose="02020400000000000000" pitchFamily="18" charset="-128"/>
                <a:cs typeface="Times New Roman" panose="02020603050405020304" pitchFamily="18" charset="0"/>
              </a:rPr>
              <a:t>b,s</a:t>
            </a:r>
            <a:r>
              <a:rPr lang="en-US" altLang="ja-JP" sz="3100" kern="100" dirty="0">
                <a:effectLst/>
                <a:latin typeface="游明朝" panose="02020400000000000000" pitchFamily="18" charset="-128"/>
                <a:ea typeface="游明朝" panose="02020400000000000000" pitchFamily="18" charset="-128"/>
                <a:cs typeface="Times New Roman" panose="02020603050405020304" pitchFamily="18" charset="0"/>
              </a:rPr>
              <a:t>])</a:t>
            </a:r>
            <a:endParaRPr lang="ja-JP" altLang="ja-JP" sz="31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12650681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A4D9069-0369-C12B-4952-5268A5F26059}"/>
              </a:ext>
            </a:extLst>
          </p:cNvPr>
          <p:cNvSpPr txBox="1"/>
          <p:nvPr/>
        </p:nvSpPr>
        <p:spPr>
          <a:xfrm>
            <a:off x="968829" y="664029"/>
            <a:ext cx="9612085" cy="800219"/>
          </a:xfrm>
          <a:prstGeom prst="rect">
            <a:avLst/>
          </a:prstGeom>
          <a:noFill/>
        </p:spPr>
        <p:txBody>
          <a:bodyPr wrap="square" rtlCol="0">
            <a:spAutoFit/>
          </a:bodyPr>
          <a:lstStyle/>
          <a:p>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４．</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2800" kern="100" dirty="0" err="1">
                <a:latin typeface="游明朝" panose="02020400000000000000" pitchFamily="18" charset="-128"/>
                <a:ea typeface="游明朝" panose="02020400000000000000" pitchFamily="18" charset="-128"/>
                <a:cs typeface="Times New Roman" panose="02020603050405020304" pitchFamily="18" charset="0"/>
              </a:rPr>
              <a:t>w</a:t>
            </a:r>
            <a:r>
              <a:rPr lang="en-US" altLang="ja-JP" sz="2800" kern="100" baseline="-25000" dirty="0" err="1">
                <a:effectLst/>
                <a:latin typeface="游明朝" panose="02020400000000000000" pitchFamily="18" charset="-128"/>
                <a:ea typeface="游明朝" panose="02020400000000000000" pitchFamily="18" charset="-128"/>
                <a:cs typeface="Times New Roman" panose="02020603050405020304" pitchFamily="18" charset="0"/>
              </a:rPr>
              <a:t>b</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と</a:t>
            </a:r>
            <a:r>
              <a:rPr lang="en-US" altLang="ja-JP" sz="2800" kern="100" dirty="0" err="1">
                <a:latin typeface="游明朝" panose="02020400000000000000" pitchFamily="18" charset="-128"/>
                <a:ea typeface="游明朝" panose="02020400000000000000" pitchFamily="18" charset="-128"/>
                <a:cs typeface="Times New Roman" panose="02020603050405020304" pitchFamily="18" charset="0"/>
              </a:rPr>
              <a:t>w</a:t>
            </a:r>
            <a:r>
              <a:rPr lang="en-US" altLang="ja-JP" sz="2800" kern="100" baseline="-25000" dirty="0" err="1">
                <a:effectLst/>
                <a:latin typeface="游明朝" panose="02020400000000000000" pitchFamily="18" charset="-128"/>
                <a:ea typeface="游明朝" panose="02020400000000000000" pitchFamily="18" charset="-128"/>
                <a:cs typeface="Times New Roman" panose="02020603050405020304" pitchFamily="18" charset="0"/>
              </a:rPr>
              <a:t>s</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で、それぞれ微分する。</a:t>
            </a:r>
          </a:p>
          <a:p>
            <a:endParaRPr kumimoji="1" lang="ja-JP" altLang="en-US" dirty="0"/>
          </a:p>
        </p:txBody>
      </p:sp>
      <p:sp>
        <p:nvSpPr>
          <p:cNvPr id="3" name="テキスト ボックス 2">
            <a:extLst>
              <a:ext uri="{FF2B5EF4-FFF2-40B4-BE49-F238E27FC236}">
                <a16:creationId xmlns:a16="http://schemas.microsoft.com/office/drawing/2014/main" id="{1FA8ACD0-3D7B-0761-2B45-5C84F79B0390}"/>
              </a:ext>
            </a:extLst>
          </p:cNvPr>
          <p:cNvSpPr txBox="1"/>
          <p:nvPr/>
        </p:nvSpPr>
        <p:spPr>
          <a:xfrm>
            <a:off x="1055914" y="1464248"/>
            <a:ext cx="6879771" cy="461665"/>
          </a:xfrm>
          <a:prstGeom prst="rect">
            <a:avLst/>
          </a:prstGeom>
          <a:noFill/>
        </p:spPr>
        <p:txBody>
          <a:bodyPr wrap="square" rtlCol="0">
            <a:spAutoFit/>
          </a:bodyPr>
          <a:lstStyle/>
          <a:p>
            <a:r>
              <a:rPr lang="ja-JP" altLang="ja-JP" sz="2400" b="1" dirty="0">
                <a:effectLst/>
                <a:ea typeface="游明朝" panose="02020400000000000000" pitchFamily="18" charset="-128"/>
                <a:cs typeface="Times New Roman" panose="02020603050405020304" pitchFamily="18" charset="0"/>
              </a:rPr>
              <a:t>（１）債券の場合　</a:t>
            </a:r>
            <a:endParaRPr kumimoji="1" lang="ja-JP" altLang="en-US" sz="2400" dirty="0"/>
          </a:p>
        </p:txBody>
      </p:sp>
      <p:sp>
        <p:nvSpPr>
          <p:cNvPr id="4" name="テキスト ボックス 3">
            <a:extLst>
              <a:ext uri="{FF2B5EF4-FFF2-40B4-BE49-F238E27FC236}">
                <a16:creationId xmlns:a16="http://schemas.microsoft.com/office/drawing/2014/main" id="{D25F5F01-FF9D-9066-5A5F-B1515B90E068}"/>
              </a:ext>
            </a:extLst>
          </p:cNvPr>
          <p:cNvSpPr txBox="1"/>
          <p:nvPr/>
        </p:nvSpPr>
        <p:spPr>
          <a:xfrm>
            <a:off x="1338942" y="2115673"/>
            <a:ext cx="11451771" cy="1628394"/>
          </a:xfrm>
          <a:prstGeom prst="rect">
            <a:avLst/>
          </a:prstGeom>
          <a:noFill/>
        </p:spPr>
        <p:txBody>
          <a:bodyPr wrap="square" rtlCol="0">
            <a:spAutoFit/>
          </a:bodyPr>
          <a:lstStyle/>
          <a:p>
            <a:pPr>
              <a:lnSpc>
                <a:spcPct val="107000"/>
              </a:lnSpc>
              <a:spcAft>
                <a:spcPts val="800"/>
              </a:spcAft>
            </a:pPr>
            <a:r>
              <a:rPr lang="en-US" altLang="ja-JP" sz="3200" kern="100" dirty="0" err="1">
                <a:latin typeface="游明朝" panose="02020400000000000000" pitchFamily="18" charset="-128"/>
                <a:ea typeface="游明朝" panose="02020400000000000000" pitchFamily="18" charset="-128"/>
                <a:cs typeface="Times New Roman" panose="02020603050405020304" pitchFamily="18" charset="0"/>
              </a:rPr>
              <a:t>d</a:t>
            </a:r>
            <a:r>
              <a:rPr lang="en-US" altLang="ja-JP" sz="3200" kern="100" dirty="0" err="1">
                <a:effectLst/>
                <a:latin typeface="游明朝" panose="02020400000000000000" pitchFamily="18" charset="-128"/>
                <a:ea typeface="游明朝" panose="02020400000000000000" pitchFamily="18" charset="-128"/>
                <a:cs typeface="Times New Roman" panose="02020603050405020304" pitchFamily="18" charset="0"/>
              </a:rPr>
              <a:t>U</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err="1">
                <a:effectLst/>
                <a:latin typeface="游明朝" panose="02020400000000000000" pitchFamily="18" charset="-128"/>
                <a:ea typeface="游明朝" panose="02020400000000000000" pitchFamily="18" charset="-128"/>
                <a:cs typeface="Times New Roman" panose="02020603050405020304" pitchFamily="18" charset="0"/>
              </a:rPr>
              <a:t>dw</a:t>
            </a:r>
            <a:r>
              <a:rPr lang="en-US" altLang="ja-JP" sz="3200" kern="100" baseline="-25000" dirty="0" err="1">
                <a:effectLst/>
                <a:latin typeface="游明朝" panose="02020400000000000000" pitchFamily="18" charset="-128"/>
                <a:ea typeface="游明朝" panose="02020400000000000000" pitchFamily="18" charset="-128"/>
                <a:cs typeface="Times New Roman" panose="02020603050405020304" pitchFamily="18" charset="0"/>
              </a:rPr>
              <a:t>b</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=µ</a:t>
            </a:r>
            <a:r>
              <a:rPr lang="en-US" altLang="ja-JP" sz="3200" kern="100" baseline="-25000" dirty="0">
                <a:effectLst/>
                <a:latin typeface="游明朝" panose="02020400000000000000" pitchFamily="18" charset="-128"/>
                <a:ea typeface="游明朝" panose="02020400000000000000" pitchFamily="18" charset="-128"/>
                <a:cs typeface="Times New Roman" panose="02020603050405020304" pitchFamily="18" charset="0"/>
              </a:rPr>
              <a:t>b</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1/2</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τ・（</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2w</a:t>
            </a:r>
            <a:r>
              <a:rPr lang="en-US" altLang="ja-JP" sz="3200" kern="100" baseline="-25000" dirty="0">
                <a:effectLst/>
                <a:latin typeface="游明朝" panose="02020400000000000000" pitchFamily="18" charset="-128"/>
                <a:ea typeface="游明朝" panose="02020400000000000000" pitchFamily="18" charset="-128"/>
                <a:cs typeface="Times New Roman" panose="02020603050405020304" pitchFamily="18" charset="0"/>
              </a:rPr>
              <a:t>b</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σ</a:t>
            </a:r>
            <a:r>
              <a:rPr lang="en-US" altLang="ja-JP" sz="3200" kern="100" baseline="30000" dirty="0">
                <a:effectLst/>
                <a:latin typeface="游明朝" panose="02020400000000000000" pitchFamily="18" charset="-128"/>
                <a:ea typeface="游明朝" panose="02020400000000000000" pitchFamily="18" charset="-128"/>
                <a:cs typeface="Times New Roman" panose="02020603050405020304" pitchFamily="18" charset="0"/>
              </a:rPr>
              <a:t>2</a:t>
            </a:r>
            <a:r>
              <a:rPr lang="en-US" altLang="ja-JP" sz="3200" kern="100" baseline="-25000" dirty="0">
                <a:effectLst/>
                <a:latin typeface="游明朝" panose="02020400000000000000" pitchFamily="18" charset="-128"/>
                <a:ea typeface="游明朝" panose="02020400000000000000" pitchFamily="18" charset="-128"/>
                <a:cs typeface="Times New Roman" panose="02020603050405020304" pitchFamily="18" charset="0"/>
              </a:rPr>
              <a:t>b</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2w</a:t>
            </a:r>
            <a:r>
              <a:rPr lang="en-US" altLang="ja-JP" sz="3200" kern="100" baseline="-25000" dirty="0">
                <a:effectLst/>
                <a:latin typeface="游明朝" panose="02020400000000000000" pitchFamily="18" charset="-128"/>
                <a:ea typeface="游明朝" panose="02020400000000000000" pitchFamily="18" charset="-128"/>
                <a:cs typeface="Times New Roman" panose="02020603050405020304" pitchFamily="18" charset="0"/>
              </a:rPr>
              <a:t>s</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Cov[</a:t>
            </a:r>
            <a:r>
              <a:rPr lang="en-US" altLang="ja-JP" sz="3200" kern="100" dirty="0" err="1">
                <a:effectLst/>
                <a:latin typeface="游明朝" panose="02020400000000000000" pitchFamily="18" charset="-128"/>
                <a:ea typeface="游明朝" panose="02020400000000000000" pitchFamily="18" charset="-128"/>
                <a:cs typeface="Times New Roman" panose="02020603050405020304" pitchFamily="18" charset="0"/>
              </a:rPr>
              <a:t>b,s</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p>
          <a:p>
            <a:pPr indent="977900">
              <a:lnSpc>
                <a:spcPct val="107000"/>
              </a:lnSpc>
              <a:spcAft>
                <a:spcPts val="800"/>
              </a:spcAft>
            </a:pP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    =µ</a:t>
            </a:r>
            <a:r>
              <a:rPr lang="en-US" altLang="ja-JP" sz="3200" kern="100" baseline="-25000" dirty="0">
                <a:effectLst/>
                <a:latin typeface="游明朝" panose="02020400000000000000" pitchFamily="18" charset="-128"/>
                <a:ea typeface="游明朝" panose="02020400000000000000" pitchFamily="18" charset="-128"/>
                <a:cs typeface="Times New Roman" panose="02020603050405020304" pitchFamily="18" charset="0"/>
              </a:rPr>
              <a:t>b</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τ・（</a:t>
            </a:r>
            <a:r>
              <a:rPr lang="en-US" altLang="ja-JP" sz="3200" kern="100" dirty="0" err="1">
                <a:latin typeface="游明朝" panose="02020400000000000000" pitchFamily="18" charset="-128"/>
                <a:ea typeface="游明朝" panose="02020400000000000000" pitchFamily="18" charset="-128"/>
                <a:cs typeface="Times New Roman" panose="02020603050405020304" pitchFamily="18" charset="0"/>
              </a:rPr>
              <a:t>w</a:t>
            </a:r>
            <a:r>
              <a:rPr lang="en-US" altLang="ja-JP" sz="3200" kern="100" baseline="-25000" dirty="0" err="1">
                <a:effectLst/>
                <a:latin typeface="游明朝" panose="02020400000000000000" pitchFamily="18" charset="-128"/>
                <a:ea typeface="游明朝" panose="02020400000000000000" pitchFamily="18" charset="-128"/>
                <a:cs typeface="Times New Roman" panose="02020603050405020304" pitchFamily="18" charset="0"/>
              </a:rPr>
              <a:t>b</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σ</a:t>
            </a:r>
            <a:r>
              <a:rPr lang="en-US" altLang="ja-JP" sz="3200" kern="100" baseline="30000" dirty="0">
                <a:effectLst/>
                <a:latin typeface="游明朝" panose="02020400000000000000" pitchFamily="18" charset="-128"/>
                <a:ea typeface="游明朝" panose="02020400000000000000" pitchFamily="18" charset="-128"/>
                <a:cs typeface="Times New Roman" panose="02020603050405020304" pitchFamily="18" charset="0"/>
              </a:rPr>
              <a:t>2</a:t>
            </a:r>
            <a:r>
              <a:rPr lang="en-US" altLang="ja-JP" sz="3200" kern="100" baseline="-25000" dirty="0">
                <a:effectLst/>
                <a:latin typeface="游明朝" panose="02020400000000000000" pitchFamily="18" charset="-128"/>
                <a:ea typeface="游明朝" panose="02020400000000000000" pitchFamily="18" charset="-128"/>
                <a:cs typeface="Times New Roman" panose="02020603050405020304" pitchFamily="18" charset="0"/>
              </a:rPr>
              <a:t>b</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err="1">
                <a:latin typeface="游明朝" panose="02020400000000000000" pitchFamily="18" charset="-128"/>
                <a:ea typeface="游明朝" panose="02020400000000000000" pitchFamily="18" charset="-128"/>
                <a:cs typeface="Times New Roman" panose="02020603050405020304" pitchFamily="18" charset="0"/>
              </a:rPr>
              <a:t>w</a:t>
            </a:r>
            <a:r>
              <a:rPr lang="en-US" altLang="ja-JP" sz="3200" kern="100" baseline="-25000" dirty="0" err="1">
                <a:effectLst/>
                <a:latin typeface="游明朝" panose="02020400000000000000" pitchFamily="18" charset="-128"/>
                <a:ea typeface="游明朝" panose="02020400000000000000" pitchFamily="18" charset="-128"/>
                <a:cs typeface="Times New Roman" panose="02020603050405020304" pitchFamily="18" charset="0"/>
              </a:rPr>
              <a:t>s</a:t>
            </a:r>
            <a:r>
              <a:rPr lang="en-US" altLang="ja-JP" sz="3200" kern="100" dirty="0" err="1">
                <a:effectLst/>
                <a:latin typeface="游明朝" panose="02020400000000000000" pitchFamily="18" charset="-128"/>
                <a:ea typeface="游明朝" panose="02020400000000000000" pitchFamily="18" charset="-128"/>
                <a:cs typeface="Times New Roman" panose="02020603050405020304" pitchFamily="18" charset="0"/>
              </a:rPr>
              <a:t>Cov</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err="1">
                <a:effectLst/>
                <a:latin typeface="游明朝" panose="02020400000000000000" pitchFamily="18" charset="-128"/>
                <a:ea typeface="游明朝" panose="02020400000000000000" pitchFamily="18" charset="-128"/>
                <a:cs typeface="Times New Roman" panose="02020603050405020304" pitchFamily="18" charset="0"/>
              </a:rPr>
              <a:t>b,s</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）＝０</a:t>
            </a:r>
          </a:p>
          <a:p>
            <a:endParaRPr kumimoji="1" lang="ja-JP" altLang="en-US" dirty="0"/>
          </a:p>
        </p:txBody>
      </p:sp>
      <p:sp>
        <p:nvSpPr>
          <p:cNvPr id="5" name="テキスト ボックス 4">
            <a:extLst>
              <a:ext uri="{FF2B5EF4-FFF2-40B4-BE49-F238E27FC236}">
                <a16:creationId xmlns:a16="http://schemas.microsoft.com/office/drawing/2014/main" id="{EB3267DB-79EE-5A89-4CD9-DEA7C9C4E9D6}"/>
              </a:ext>
            </a:extLst>
          </p:cNvPr>
          <p:cNvSpPr txBox="1"/>
          <p:nvPr/>
        </p:nvSpPr>
        <p:spPr>
          <a:xfrm>
            <a:off x="1338942" y="3744067"/>
            <a:ext cx="9111344" cy="800219"/>
          </a:xfrm>
          <a:prstGeom prst="rect">
            <a:avLst/>
          </a:prstGeom>
          <a:noFill/>
        </p:spPr>
        <p:txBody>
          <a:bodyPr wrap="square" rtlCol="0">
            <a:spAutoFit/>
          </a:bodyPr>
          <a:lstStyle/>
          <a:p>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ここに数字を当てはめていく</a:t>
            </a:r>
            <a:r>
              <a:rPr lang="ja-JP" altLang="en-US"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と</a:t>
            </a:r>
            <a:endPar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endParaRPr kumimoji="1" lang="ja-JP" altLang="en-US" dirty="0"/>
          </a:p>
        </p:txBody>
      </p:sp>
      <p:sp>
        <p:nvSpPr>
          <p:cNvPr id="6" name="テキスト ボックス 5">
            <a:extLst>
              <a:ext uri="{FF2B5EF4-FFF2-40B4-BE49-F238E27FC236}">
                <a16:creationId xmlns:a16="http://schemas.microsoft.com/office/drawing/2014/main" id="{EFDC071A-A839-F31D-8BE5-0259563D168F}"/>
              </a:ext>
            </a:extLst>
          </p:cNvPr>
          <p:cNvSpPr txBox="1"/>
          <p:nvPr/>
        </p:nvSpPr>
        <p:spPr>
          <a:xfrm>
            <a:off x="1458686" y="4816429"/>
            <a:ext cx="9274628" cy="861774"/>
          </a:xfrm>
          <a:prstGeom prst="rect">
            <a:avLst/>
          </a:prstGeom>
          <a:noFill/>
        </p:spPr>
        <p:txBody>
          <a:bodyPr wrap="square" rtlCol="0">
            <a:spAutoFit/>
          </a:bodyPr>
          <a:lstStyle/>
          <a:p>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µ</a:t>
            </a:r>
            <a:r>
              <a:rPr lang="en-US" altLang="ja-JP" sz="3200" kern="100" baseline="-25000" dirty="0">
                <a:effectLst/>
                <a:latin typeface="游明朝" panose="02020400000000000000" pitchFamily="18" charset="-128"/>
                <a:ea typeface="游明朝" panose="02020400000000000000" pitchFamily="18" charset="-128"/>
                <a:cs typeface="Times New Roman" panose="02020603050405020304" pitchFamily="18" charset="0"/>
              </a:rPr>
              <a:t>b</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1/0.25</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(0.6</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0.0016</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0.4</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0.0008)</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＝０</a:t>
            </a:r>
          </a:p>
          <a:p>
            <a:endParaRPr kumimoji="1" lang="ja-JP" altLang="en-US" dirty="0"/>
          </a:p>
        </p:txBody>
      </p:sp>
    </p:spTree>
    <p:extLst>
      <p:ext uri="{BB962C8B-B14F-4D97-AF65-F5344CB8AC3E}">
        <p14:creationId xmlns:p14="http://schemas.microsoft.com/office/powerpoint/2010/main" val="2511004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B28820-29E7-6623-8F18-601DA0F65953}"/>
              </a:ext>
            </a:extLst>
          </p:cNvPr>
          <p:cNvSpPr>
            <a:spLocks noGrp="1"/>
          </p:cNvSpPr>
          <p:nvPr>
            <p:ph type="title"/>
          </p:nvPr>
        </p:nvSpPr>
        <p:spPr/>
        <p:txBody>
          <a:bodyPr/>
          <a:lstStyle/>
          <a:p>
            <a:r>
              <a:rPr kumimoji="1" lang="ja-JP" altLang="en-US" dirty="0"/>
              <a:t>用語説明（はじめに）</a:t>
            </a:r>
          </a:p>
        </p:txBody>
      </p:sp>
      <p:sp>
        <p:nvSpPr>
          <p:cNvPr id="3" name="コンテンツ プレースホルダー 2">
            <a:extLst>
              <a:ext uri="{FF2B5EF4-FFF2-40B4-BE49-F238E27FC236}">
                <a16:creationId xmlns:a16="http://schemas.microsoft.com/office/drawing/2014/main" id="{7D773AD9-4070-E50F-4328-7FAEEF59D2B3}"/>
              </a:ext>
            </a:extLst>
          </p:cNvPr>
          <p:cNvSpPr>
            <a:spLocks noGrp="1"/>
          </p:cNvSpPr>
          <p:nvPr>
            <p:ph idx="1"/>
          </p:nvPr>
        </p:nvSpPr>
        <p:spPr>
          <a:xfrm>
            <a:off x="838200" y="1825625"/>
            <a:ext cx="10515600" cy="4667250"/>
          </a:xfrm>
        </p:spPr>
        <p:txBody>
          <a:bodyPr>
            <a:normAutofit/>
          </a:bodyPr>
          <a:lstStyle/>
          <a:p>
            <a:pPr marL="0" indent="0">
              <a:lnSpc>
                <a:spcPct val="107000"/>
              </a:lnSpc>
              <a:spcAft>
                <a:spcPts val="800"/>
              </a:spcAft>
              <a:buNone/>
            </a:pPr>
            <a:r>
              <a:rPr lang="ja-JP" altLang="en-US" sz="2000" kern="100" dirty="0">
                <a:highlight>
                  <a:srgbClr val="FFFF00"/>
                </a:highlight>
                <a:latin typeface="游明朝" panose="02020400000000000000" pitchFamily="18" charset="-128"/>
                <a:ea typeface="游明朝" panose="02020400000000000000" pitchFamily="18" charset="-128"/>
                <a:cs typeface="Times New Roman" panose="02020603050405020304" pitchFamily="18" charset="0"/>
              </a:rPr>
              <a:t>④長期債のターム・プレミアム</a:t>
            </a:r>
            <a:endParaRPr lang="en-US" altLang="ja-JP" sz="2000" kern="100" dirty="0">
              <a:highlight>
                <a:srgbClr val="FFFF00"/>
              </a:highligh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安全資産に比べて、長期的に資産を運用することによって得ることが出来ると仮定される期待リターン。具体的には、長期債の期待リターンから安全資産のリターンを引いたもの。</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ja-JP" altLang="ja-JP" sz="20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rPr>
              <a:t>⑤長期債に対するエクイティ・プレミアム</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長期債に対して、マーケットの株式平均を運用する事によって得ることが出来る期待リターン。具体的には、マーケットの平均期待リターンから長期債の期待リターンを引いたもの。</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ja-JP" altLang="ja-JP" sz="20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rPr>
              <a:t>⑥株式バリュエーション（</a:t>
            </a:r>
            <a:r>
              <a:rPr lang="en-US" altLang="ja-JP" sz="20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rPr>
              <a:t>PER</a:t>
            </a:r>
            <a:r>
              <a:rPr lang="ja-JP" altLang="ja-JP" sz="20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rPr>
              <a:t>）</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株価が企業の利益と比べて割高か、割安かを判断する指標。具体的には、「当期純利益</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発行株式総数」で求めることが出来る</a:t>
            </a:r>
          </a:p>
          <a:p>
            <a:pPr marL="0" indent="0">
              <a:lnSpc>
                <a:spcPct val="107000"/>
              </a:lnSpc>
              <a:spcAft>
                <a:spcPts val="800"/>
              </a:spcAft>
              <a:buNone/>
            </a:pP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endParaRPr kumimoji="1" lang="ja-JP" altLang="en-US" dirty="0"/>
          </a:p>
        </p:txBody>
      </p:sp>
    </p:spTree>
    <p:extLst>
      <p:ext uri="{BB962C8B-B14F-4D97-AF65-F5344CB8AC3E}">
        <p14:creationId xmlns:p14="http://schemas.microsoft.com/office/powerpoint/2010/main" val="25443712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466FD5C-5DAA-7291-1874-33ACDA3352A7}"/>
              </a:ext>
            </a:extLst>
          </p:cNvPr>
          <p:cNvSpPr txBox="1"/>
          <p:nvPr/>
        </p:nvSpPr>
        <p:spPr>
          <a:xfrm>
            <a:off x="1110343" y="587829"/>
            <a:ext cx="9829800" cy="800219"/>
          </a:xfrm>
          <a:prstGeom prst="rect">
            <a:avLst/>
          </a:prstGeom>
          <a:noFill/>
        </p:spPr>
        <p:txBody>
          <a:bodyPr wrap="square" rtlCol="0">
            <a:spAutoFit/>
          </a:bodyPr>
          <a:lstStyle/>
          <a:p>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つまり</a:t>
            </a:r>
            <a:r>
              <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µ</a:t>
            </a:r>
            <a:r>
              <a:rPr lang="en-US" altLang="ja-JP" sz="2800" kern="100" baseline="-25000" dirty="0">
                <a:effectLst/>
                <a:latin typeface="游ゴシック" panose="020B0400000000000000" pitchFamily="50" charset="-128"/>
                <a:ea typeface="游ゴシック" panose="020B0400000000000000" pitchFamily="50" charset="-128"/>
                <a:cs typeface="Times New Roman" panose="02020603050405020304" pitchFamily="18" charset="0"/>
              </a:rPr>
              <a:t>b</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と－以降の式が同じになるので</a:t>
            </a:r>
          </a:p>
          <a:p>
            <a:endParaRPr kumimoji="1" lang="ja-JP" altLang="en-US" dirty="0"/>
          </a:p>
        </p:txBody>
      </p:sp>
      <p:sp>
        <p:nvSpPr>
          <p:cNvPr id="3" name="テキスト ボックス 2">
            <a:extLst>
              <a:ext uri="{FF2B5EF4-FFF2-40B4-BE49-F238E27FC236}">
                <a16:creationId xmlns:a16="http://schemas.microsoft.com/office/drawing/2014/main" id="{9C492C2E-267E-C483-D922-8294E0C70E1F}"/>
              </a:ext>
            </a:extLst>
          </p:cNvPr>
          <p:cNvSpPr txBox="1"/>
          <p:nvPr/>
        </p:nvSpPr>
        <p:spPr>
          <a:xfrm>
            <a:off x="1338943" y="1883229"/>
            <a:ext cx="10755086" cy="5434693"/>
          </a:xfrm>
          <a:prstGeom prst="rect">
            <a:avLst/>
          </a:prstGeom>
          <a:noFill/>
        </p:spPr>
        <p:txBody>
          <a:bodyPr wrap="square" rtlCol="0">
            <a:spAutoFit/>
          </a:bodyPr>
          <a:lstStyle/>
          <a:p>
            <a:pPr>
              <a:lnSpc>
                <a:spcPct val="107000"/>
              </a:lnSpc>
              <a:spcAft>
                <a:spcPts val="800"/>
              </a:spcAft>
            </a:pP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µ</a:t>
            </a:r>
            <a:r>
              <a:rPr lang="en-US" altLang="ja-JP" sz="3200" kern="100" baseline="-25000" dirty="0">
                <a:effectLst/>
                <a:latin typeface="游明朝" panose="02020400000000000000" pitchFamily="18" charset="-128"/>
                <a:ea typeface="游明朝" panose="02020400000000000000" pitchFamily="18" charset="-128"/>
                <a:cs typeface="Times New Roman" panose="02020603050405020304" pitchFamily="18" charset="0"/>
              </a:rPr>
              <a:t>b</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1/0.25</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(0.6</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0.0016</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0.4</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0.0008)</a:t>
            </a:r>
            <a:endPar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ct val="107000"/>
              </a:lnSpc>
              <a:spcAft>
                <a:spcPts val="800"/>
              </a:spcAft>
            </a:pP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　＝４・</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(0.00096</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0.00032)</a:t>
            </a:r>
            <a:endPar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ct val="107000"/>
              </a:lnSpc>
              <a:spcAft>
                <a:spcPts val="800"/>
              </a:spcAft>
            </a:pP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＝４・</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0.00064</a:t>
            </a:r>
          </a:p>
          <a:p>
            <a:pPr>
              <a:lnSpc>
                <a:spcPct val="107000"/>
              </a:lnSpc>
              <a:spcAft>
                <a:spcPts val="800"/>
              </a:spcAft>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0.00256</a:t>
            </a:r>
            <a:b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    =0.256%</a:t>
            </a:r>
            <a:endPar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ct val="107000"/>
              </a:lnSpc>
              <a:spcAft>
                <a:spcPts val="800"/>
              </a:spcAft>
            </a:pPr>
            <a:endParaRPr lang="en-US" altLang="ja-JP" sz="3200" kern="100" dirty="0">
              <a:latin typeface="游明朝" panose="02020400000000000000" pitchFamily="18" charset="-128"/>
              <a:ea typeface="游明朝" panose="02020400000000000000" pitchFamily="18" charset="-128"/>
              <a:cs typeface="Times New Roman" panose="02020603050405020304" pitchFamily="18" charset="0"/>
            </a:endParaRPr>
          </a:p>
          <a:p>
            <a:pPr>
              <a:lnSpc>
                <a:spcPct val="107000"/>
              </a:lnSpc>
              <a:spcAft>
                <a:spcPts val="800"/>
              </a:spcAft>
            </a:pPr>
            <a:r>
              <a:rPr lang="en-US" altLang="ja-JP" sz="4000" kern="100" dirty="0">
                <a:effectLst/>
                <a:latin typeface="游明朝" panose="02020400000000000000" pitchFamily="18" charset="-128"/>
                <a:ea typeface="游明朝" panose="02020400000000000000" pitchFamily="18" charset="-128"/>
                <a:cs typeface="Times New Roman" panose="02020603050405020304" pitchFamily="18" charset="0"/>
              </a:rPr>
              <a:t>µ</a:t>
            </a:r>
            <a:r>
              <a:rPr lang="en-US" altLang="ja-JP" sz="4000" kern="100" baseline="-25000" dirty="0">
                <a:effectLst/>
                <a:latin typeface="游明朝" panose="02020400000000000000" pitchFamily="18" charset="-128"/>
                <a:ea typeface="游明朝" panose="02020400000000000000" pitchFamily="18" charset="-128"/>
                <a:cs typeface="Times New Roman" panose="02020603050405020304" pitchFamily="18" charset="0"/>
              </a:rPr>
              <a:t>b</a:t>
            </a:r>
            <a:r>
              <a:rPr lang="en-US" altLang="ja-JP" sz="3600" kern="100" dirty="0">
                <a:effectLst/>
                <a:latin typeface="游明朝" panose="02020400000000000000" pitchFamily="18" charset="-128"/>
                <a:ea typeface="游明朝" panose="02020400000000000000" pitchFamily="18" charset="-128"/>
                <a:cs typeface="Times New Roman" panose="02020603050405020304" pitchFamily="18" charset="0"/>
              </a:rPr>
              <a:t> =0.256%</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nSpc>
                <a:spcPct val="107000"/>
              </a:lnSpc>
              <a:spcAft>
                <a:spcPts val="800"/>
              </a:spcAft>
            </a:pPr>
            <a:endPar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38776117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9BB0945-D21D-3467-C929-7D575C7A019C}"/>
              </a:ext>
            </a:extLst>
          </p:cNvPr>
          <p:cNvSpPr txBox="1"/>
          <p:nvPr/>
        </p:nvSpPr>
        <p:spPr>
          <a:xfrm>
            <a:off x="718457" y="304800"/>
            <a:ext cx="9873343" cy="738664"/>
          </a:xfrm>
          <a:prstGeom prst="rect">
            <a:avLst/>
          </a:prstGeom>
          <a:noFill/>
        </p:spPr>
        <p:txBody>
          <a:bodyPr wrap="square" rtlCol="0">
            <a:spAutoFit/>
          </a:bodyPr>
          <a:lstStyle/>
          <a:p>
            <a:r>
              <a:rPr lang="ja-JP" altLang="ja-JP" sz="2400" b="1" kern="100" dirty="0">
                <a:effectLst/>
                <a:latin typeface="游明朝" panose="02020400000000000000" pitchFamily="18" charset="-128"/>
                <a:ea typeface="游明朝" panose="02020400000000000000" pitchFamily="18" charset="-128"/>
                <a:cs typeface="Times New Roman" panose="02020603050405020304" pitchFamily="18" charset="0"/>
              </a:rPr>
              <a:t>（２）株式の場合</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3" name="テキスト ボックス 2">
            <a:extLst>
              <a:ext uri="{FF2B5EF4-FFF2-40B4-BE49-F238E27FC236}">
                <a16:creationId xmlns:a16="http://schemas.microsoft.com/office/drawing/2014/main" id="{E355ECD0-1336-8B64-7C19-C0DB12F44C20}"/>
              </a:ext>
            </a:extLst>
          </p:cNvPr>
          <p:cNvSpPr txBox="1"/>
          <p:nvPr/>
        </p:nvSpPr>
        <p:spPr>
          <a:xfrm>
            <a:off x="1295400" y="1306286"/>
            <a:ext cx="9437914" cy="1628394"/>
          </a:xfrm>
          <a:prstGeom prst="rect">
            <a:avLst/>
          </a:prstGeom>
          <a:noFill/>
        </p:spPr>
        <p:txBody>
          <a:bodyPr wrap="square" rtlCol="0">
            <a:spAutoFit/>
          </a:bodyPr>
          <a:lstStyle/>
          <a:p>
            <a:pPr>
              <a:lnSpc>
                <a:spcPct val="107000"/>
              </a:lnSpc>
              <a:spcAft>
                <a:spcPts val="800"/>
              </a:spcAft>
            </a:pPr>
            <a:r>
              <a:rPr lang="en-US" altLang="ja-JP" sz="3200" kern="100" dirty="0" err="1">
                <a:latin typeface="游明朝" panose="02020400000000000000" pitchFamily="18" charset="-128"/>
                <a:ea typeface="游明朝" panose="02020400000000000000" pitchFamily="18" charset="-128"/>
                <a:cs typeface="Times New Roman" panose="02020603050405020304" pitchFamily="18" charset="0"/>
              </a:rPr>
              <a:t>d</a:t>
            </a:r>
            <a:r>
              <a:rPr lang="en-US" altLang="ja-JP" sz="3200" kern="100" dirty="0" err="1">
                <a:effectLst/>
                <a:latin typeface="游明朝" panose="02020400000000000000" pitchFamily="18" charset="-128"/>
                <a:ea typeface="游明朝" panose="02020400000000000000" pitchFamily="18" charset="-128"/>
                <a:cs typeface="Times New Roman" panose="02020603050405020304" pitchFamily="18" charset="0"/>
              </a:rPr>
              <a:t>U</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err="1">
                <a:effectLst/>
                <a:latin typeface="游明朝" panose="02020400000000000000" pitchFamily="18" charset="-128"/>
                <a:ea typeface="游明朝" panose="02020400000000000000" pitchFamily="18" charset="-128"/>
                <a:cs typeface="Times New Roman" panose="02020603050405020304" pitchFamily="18" charset="0"/>
              </a:rPr>
              <a:t>dw</a:t>
            </a:r>
            <a:r>
              <a:rPr lang="en-US" altLang="ja-JP" sz="3200" kern="100" baseline="-25000" dirty="0" err="1">
                <a:effectLst/>
                <a:latin typeface="游明朝" panose="02020400000000000000" pitchFamily="18" charset="-128"/>
                <a:ea typeface="游明朝" panose="02020400000000000000" pitchFamily="18" charset="-128"/>
                <a:cs typeface="Times New Roman" panose="02020603050405020304" pitchFamily="18" charset="0"/>
              </a:rPr>
              <a:t>s</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=µ</a:t>
            </a:r>
            <a:r>
              <a:rPr lang="en-US" altLang="ja-JP" sz="3200" kern="100" baseline="-25000" dirty="0">
                <a:effectLst/>
                <a:latin typeface="游明朝" panose="02020400000000000000" pitchFamily="18" charset="-128"/>
                <a:ea typeface="游明朝" panose="02020400000000000000" pitchFamily="18" charset="-128"/>
                <a:cs typeface="Times New Roman" panose="02020603050405020304" pitchFamily="18" charset="0"/>
              </a:rPr>
              <a:t>s</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1/2</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τ・（</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2w</a:t>
            </a:r>
            <a:r>
              <a:rPr lang="en-US" altLang="ja-JP" sz="3200" kern="100" baseline="-25000" dirty="0">
                <a:effectLst/>
                <a:latin typeface="游明朝" panose="02020400000000000000" pitchFamily="18" charset="-128"/>
                <a:ea typeface="游明朝" panose="02020400000000000000" pitchFamily="18" charset="-128"/>
                <a:cs typeface="Times New Roman" panose="02020603050405020304" pitchFamily="18" charset="0"/>
              </a:rPr>
              <a:t>s</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σ</a:t>
            </a:r>
            <a:r>
              <a:rPr lang="en-US" altLang="ja-JP" sz="3200" kern="100" baseline="30000" dirty="0">
                <a:effectLst/>
                <a:latin typeface="游明朝" panose="02020400000000000000" pitchFamily="18" charset="-128"/>
                <a:ea typeface="游明朝" panose="02020400000000000000" pitchFamily="18" charset="-128"/>
                <a:cs typeface="Times New Roman" panose="02020603050405020304" pitchFamily="18" charset="0"/>
              </a:rPr>
              <a:t>2</a:t>
            </a:r>
            <a:r>
              <a:rPr lang="en-US" altLang="ja-JP" sz="3200" kern="100" baseline="-25000" dirty="0">
                <a:effectLst/>
                <a:latin typeface="游明朝" panose="02020400000000000000" pitchFamily="18" charset="-128"/>
                <a:ea typeface="游明朝" panose="02020400000000000000" pitchFamily="18" charset="-128"/>
                <a:cs typeface="Times New Roman" panose="02020603050405020304" pitchFamily="18" charset="0"/>
              </a:rPr>
              <a:t>s</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2w</a:t>
            </a:r>
            <a:r>
              <a:rPr lang="en-US" altLang="ja-JP" sz="3200" kern="100" baseline="-25000" dirty="0">
                <a:effectLst/>
                <a:latin typeface="游明朝" panose="02020400000000000000" pitchFamily="18" charset="-128"/>
                <a:ea typeface="游明朝" panose="02020400000000000000" pitchFamily="18" charset="-128"/>
                <a:cs typeface="Times New Roman" panose="02020603050405020304" pitchFamily="18" charset="0"/>
              </a:rPr>
              <a:t>b</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Cov[</a:t>
            </a:r>
            <a:r>
              <a:rPr lang="en-US" altLang="ja-JP" sz="3200" kern="100" dirty="0" err="1">
                <a:effectLst/>
                <a:latin typeface="游明朝" panose="02020400000000000000" pitchFamily="18" charset="-128"/>
                <a:ea typeface="游明朝" panose="02020400000000000000" pitchFamily="18" charset="-128"/>
                <a:cs typeface="Times New Roman" panose="02020603050405020304" pitchFamily="18" charset="0"/>
              </a:rPr>
              <a:t>b,s</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p>
          <a:p>
            <a:pPr>
              <a:lnSpc>
                <a:spcPct val="107000"/>
              </a:lnSpc>
              <a:spcAft>
                <a:spcPts val="800"/>
              </a:spcAft>
            </a:pPr>
            <a:r>
              <a:rPr lang="en-US" altLang="ja-JP" sz="3200" b="1"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3200" b="1"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µ</a:t>
            </a:r>
            <a:r>
              <a:rPr lang="en-US" altLang="ja-JP" sz="3200" kern="100" baseline="-25000" dirty="0">
                <a:effectLst/>
                <a:latin typeface="游明朝" panose="02020400000000000000" pitchFamily="18" charset="-128"/>
                <a:ea typeface="游明朝" panose="02020400000000000000" pitchFamily="18" charset="-128"/>
                <a:cs typeface="Times New Roman" panose="02020603050405020304" pitchFamily="18" charset="0"/>
              </a:rPr>
              <a:t>s</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τ・（</a:t>
            </a:r>
            <a:r>
              <a:rPr lang="en-US" altLang="ja-JP" sz="3200" kern="100" dirty="0" err="1">
                <a:latin typeface="游明朝" panose="02020400000000000000" pitchFamily="18" charset="-128"/>
                <a:ea typeface="游明朝" panose="02020400000000000000" pitchFamily="18" charset="-128"/>
                <a:cs typeface="Times New Roman" panose="02020603050405020304" pitchFamily="18" charset="0"/>
              </a:rPr>
              <a:t>w</a:t>
            </a:r>
            <a:r>
              <a:rPr lang="en-US" altLang="ja-JP" sz="3200" kern="100" baseline="-25000" dirty="0" err="1">
                <a:effectLst/>
                <a:latin typeface="游明朝" panose="02020400000000000000" pitchFamily="18" charset="-128"/>
                <a:ea typeface="游明朝" panose="02020400000000000000" pitchFamily="18" charset="-128"/>
                <a:cs typeface="Times New Roman" panose="02020603050405020304" pitchFamily="18" charset="0"/>
              </a:rPr>
              <a:t>s</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σ</a:t>
            </a:r>
            <a:r>
              <a:rPr lang="en-US" altLang="ja-JP" sz="3200" kern="100" baseline="30000" dirty="0">
                <a:effectLst/>
                <a:latin typeface="游明朝" panose="02020400000000000000" pitchFamily="18" charset="-128"/>
                <a:ea typeface="游明朝" panose="02020400000000000000" pitchFamily="18" charset="-128"/>
                <a:cs typeface="Times New Roman" panose="02020603050405020304" pitchFamily="18" charset="0"/>
              </a:rPr>
              <a:t>2</a:t>
            </a:r>
            <a:r>
              <a:rPr lang="en-US" altLang="ja-JP" sz="3200" kern="100" baseline="-25000" dirty="0">
                <a:effectLst/>
                <a:latin typeface="游明朝" panose="02020400000000000000" pitchFamily="18" charset="-128"/>
                <a:ea typeface="游明朝" panose="02020400000000000000" pitchFamily="18" charset="-128"/>
                <a:cs typeface="Times New Roman" panose="02020603050405020304" pitchFamily="18" charset="0"/>
              </a:rPr>
              <a:t>s</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err="1">
                <a:latin typeface="游明朝" panose="02020400000000000000" pitchFamily="18" charset="-128"/>
                <a:ea typeface="游明朝" panose="02020400000000000000" pitchFamily="18" charset="-128"/>
                <a:cs typeface="Times New Roman" panose="02020603050405020304" pitchFamily="18" charset="0"/>
              </a:rPr>
              <a:t>w</a:t>
            </a:r>
            <a:r>
              <a:rPr lang="en-US" altLang="ja-JP" sz="3200" kern="100" baseline="-25000" dirty="0" err="1">
                <a:effectLst/>
                <a:latin typeface="游明朝" panose="02020400000000000000" pitchFamily="18" charset="-128"/>
                <a:ea typeface="游明朝" panose="02020400000000000000" pitchFamily="18" charset="-128"/>
                <a:cs typeface="Times New Roman" panose="02020603050405020304" pitchFamily="18" charset="0"/>
              </a:rPr>
              <a:t>b</a:t>
            </a:r>
            <a:r>
              <a:rPr lang="en-US" altLang="ja-JP" sz="3200" kern="100" dirty="0" err="1">
                <a:effectLst/>
                <a:latin typeface="游明朝" panose="02020400000000000000" pitchFamily="18" charset="-128"/>
                <a:ea typeface="游明朝" panose="02020400000000000000" pitchFamily="18" charset="-128"/>
                <a:cs typeface="Times New Roman" panose="02020603050405020304" pitchFamily="18" charset="0"/>
              </a:rPr>
              <a:t>Cov</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err="1">
                <a:effectLst/>
                <a:latin typeface="游明朝" panose="02020400000000000000" pitchFamily="18" charset="-128"/>
                <a:ea typeface="游明朝" panose="02020400000000000000" pitchFamily="18" charset="-128"/>
                <a:cs typeface="Times New Roman" panose="02020603050405020304" pitchFamily="18" charset="0"/>
              </a:rPr>
              <a:t>b,s</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０</a:t>
            </a:r>
          </a:p>
          <a:p>
            <a:endParaRPr kumimoji="1" lang="ja-JP" altLang="en-US" dirty="0"/>
          </a:p>
        </p:txBody>
      </p:sp>
      <p:sp>
        <p:nvSpPr>
          <p:cNvPr id="4" name="テキスト ボックス 3">
            <a:extLst>
              <a:ext uri="{FF2B5EF4-FFF2-40B4-BE49-F238E27FC236}">
                <a16:creationId xmlns:a16="http://schemas.microsoft.com/office/drawing/2014/main" id="{DCAB95D5-02B5-9FED-238B-36C71565498B}"/>
              </a:ext>
            </a:extLst>
          </p:cNvPr>
          <p:cNvSpPr txBox="1"/>
          <p:nvPr/>
        </p:nvSpPr>
        <p:spPr>
          <a:xfrm>
            <a:off x="1295400" y="3028890"/>
            <a:ext cx="9437914" cy="800219"/>
          </a:xfrm>
          <a:prstGeom prst="rect">
            <a:avLst/>
          </a:prstGeom>
          <a:noFill/>
        </p:spPr>
        <p:txBody>
          <a:bodyPr wrap="square" rtlCol="0">
            <a:spAutoFit/>
          </a:bodyPr>
          <a:lstStyle/>
          <a:p>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同様に数字を当てはめていくと</a:t>
            </a:r>
          </a:p>
          <a:p>
            <a:endParaRPr kumimoji="1" lang="ja-JP" altLang="en-US" dirty="0"/>
          </a:p>
        </p:txBody>
      </p:sp>
      <p:sp>
        <p:nvSpPr>
          <p:cNvPr id="5" name="テキスト ボックス 4">
            <a:extLst>
              <a:ext uri="{FF2B5EF4-FFF2-40B4-BE49-F238E27FC236}">
                <a16:creationId xmlns:a16="http://schemas.microsoft.com/office/drawing/2014/main" id="{E6120D71-B641-F217-5D04-9C07F27BEA64}"/>
              </a:ext>
            </a:extLst>
          </p:cNvPr>
          <p:cNvSpPr txBox="1"/>
          <p:nvPr/>
        </p:nvSpPr>
        <p:spPr>
          <a:xfrm>
            <a:off x="1295400" y="4147457"/>
            <a:ext cx="9437914" cy="861774"/>
          </a:xfrm>
          <a:prstGeom prst="rect">
            <a:avLst/>
          </a:prstGeom>
          <a:noFill/>
        </p:spPr>
        <p:txBody>
          <a:bodyPr wrap="square" rtlCol="0">
            <a:spAutoFit/>
          </a:bodyPr>
          <a:lstStyle/>
          <a:p>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µ</a:t>
            </a:r>
            <a:r>
              <a:rPr lang="en-US" altLang="ja-JP" sz="3200" kern="100" baseline="-25000" dirty="0">
                <a:effectLst/>
                <a:latin typeface="游明朝" panose="02020400000000000000" pitchFamily="18" charset="-128"/>
                <a:ea typeface="游明朝" panose="02020400000000000000" pitchFamily="18" charset="-128"/>
                <a:cs typeface="Times New Roman" panose="02020603050405020304" pitchFamily="18" charset="0"/>
              </a:rPr>
              <a:t>s</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1/0.25</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0.4</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0.04</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0.6</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0.0008</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）＝０</a:t>
            </a:r>
          </a:p>
          <a:p>
            <a:endParaRPr kumimoji="1" lang="ja-JP" altLang="en-US" dirty="0"/>
          </a:p>
        </p:txBody>
      </p:sp>
    </p:spTree>
    <p:extLst>
      <p:ext uri="{BB962C8B-B14F-4D97-AF65-F5344CB8AC3E}">
        <p14:creationId xmlns:p14="http://schemas.microsoft.com/office/powerpoint/2010/main" val="14219278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F1BA3E7-F7BE-96A0-4F0F-81D660557307}"/>
              </a:ext>
            </a:extLst>
          </p:cNvPr>
          <p:cNvSpPr txBox="1"/>
          <p:nvPr/>
        </p:nvSpPr>
        <p:spPr>
          <a:xfrm>
            <a:off x="1197429" y="348343"/>
            <a:ext cx="9361714" cy="523220"/>
          </a:xfrm>
          <a:prstGeom prst="rect">
            <a:avLst/>
          </a:prstGeom>
          <a:noFill/>
        </p:spPr>
        <p:txBody>
          <a:bodyPr wrap="square" rtlCol="0">
            <a:spAutoFit/>
          </a:bodyPr>
          <a:lstStyle/>
          <a:p>
            <a:r>
              <a:rPr lang="ja-JP" altLang="ja-JP" sz="2800" dirty="0">
                <a:effectLst/>
                <a:latin typeface="游ゴシック" panose="020B0400000000000000" pitchFamily="50" charset="-128"/>
                <a:ea typeface="游ゴシック" panose="020B0400000000000000" pitchFamily="50" charset="-128"/>
                <a:cs typeface="Times New Roman" panose="02020603050405020304" pitchFamily="18" charset="0"/>
              </a:rPr>
              <a:t>先ほどと同様</a:t>
            </a:r>
            <a:r>
              <a:rPr lang="ja-JP" altLang="en-US" sz="28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2800" dirty="0">
                <a:effectLst/>
                <a:latin typeface="游ゴシック" panose="020B0400000000000000" pitchFamily="50" charset="-128"/>
                <a:ea typeface="游ゴシック" panose="020B0400000000000000" pitchFamily="50" charset="-128"/>
                <a:cs typeface="Times New Roman" panose="02020603050405020304" pitchFamily="18" charset="0"/>
              </a:rPr>
              <a:t>の前後は同じになるので</a:t>
            </a:r>
            <a:endParaRPr kumimoji="1" lang="ja-JP" altLang="en-US" sz="2400" dirty="0"/>
          </a:p>
        </p:txBody>
      </p:sp>
      <p:sp>
        <p:nvSpPr>
          <p:cNvPr id="3" name="テキスト ボックス 2">
            <a:extLst>
              <a:ext uri="{FF2B5EF4-FFF2-40B4-BE49-F238E27FC236}">
                <a16:creationId xmlns:a16="http://schemas.microsoft.com/office/drawing/2014/main" id="{CEA144D8-E274-8654-C7FD-CB22099A0BDC}"/>
              </a:ext>
            </a:extLst>
          </p:cNvPr>
          <p:cNvSpPr txBox="1"/>
          <p:nvPr/>
        </p:nvSpPr>
        <p:spPr>
          <a:xfrm>
            <a:off x="631371" y="1273629"/>
            <a:ext cx="11473543" cy="3516988"/>
          </a:xfrm>
          <a:prstGeom prst="rect">
            <a:avLst/>
          </a:prstGeom>
          <a:noFill/>
        </p:spPr>
        <p:txBody>
          <a:bodyPr wrap="square" rtlCol="0">
            <a:spAutoFit/>
          </a:bodyPr>
          <a:lstStyle/>
          <a:p>
            <a:pPr marL="800100" indent="-800100">
              <a:lnSpc>
                <a:spcPct val="107000"/>
              </a:lnSpc>
              <a:spcAft>
                <a:spcPts val="800"/>
              </a:spcAft>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µ</a:t>
            </a:r>
            <a:r>
              <a:rPr lang="en-US" altLang="ja-JP" sz="3200" kern="100" baseline="-25000" dirty="0">
                <a:effectLst/>
                <a:latin typeface="游明朝" panose="02020400000000000000" pitchFamily="18" charset="-128"/>
                <a:ea typeface="游明朝" panose="02020400000000000000" pitchFamily="18" charset="-128"/>
                <a:cs typeface="Times New Roman" panose="02020603050405020304" pitchFamily="18" charset="0"/>
              </a:rPr>
              <a:t>s</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=1/0.25</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0.4</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0.0400</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0.6</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0.0008</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p>
          <a:p>
            <a:pPr marL="1066800" indent="-1066800">
              <a:lnSpc>
                <a:spcPct val="107000"/>
              </a:lnSpc>
              <a:spcAft>
                <a:spcPts val="800"/>
              </a:spcAft>
            </a:pP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3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=4</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(0.016</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0.00048)</a:t>
            </a:r>
            <a:endPar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066800" indent="-1066800">
              <a:lnSpc>
                <a:spcPct val="107000"/>
              </a:lnSpc>
              <a:spcAft>
                <a:spcPts val="800"/>
              </a:spcAft>
            </a:pP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4</a:t>
            </a:r>
            <a: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0.01552</a:t>
            </a:r>
            <a:endPar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066800" indent="-1066800">
              <a:lnSpc>
                <a:spcPct val="107000"/>
              </a:lnSpc>
              <a:spcAft>
                <a:spcPts val="800"/>
              </a:spcAft>
            </a:pP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           =0.06208</a:t>
            </a:r>
            <a:endPar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066800" indent="-1066800">
              <a:lnSpc>
                <a:spcPct val="107000"/>
              </a:lnSpc>
              <a:spcAft>
                <a:spcPts val="800"/>
              </a:spcAft>
            </a:pPr>
            <a:r>
              <a:rPr lang="en-US"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t>           =6.208%</a:t>
            </a:r>
            <a:endPar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テキスト ボックス 3">
            <a:extLst>
              <a:ext uri="{FF2B5EF4-FFF2-40B4-BE49-F238E27FC236}">
                <a16:creationId xmlns:a16="http://schemas.microsoft.com/office/drawing/2014/main" id="{BA549BAF-DF7A-F201-1F77-627AFCFB9A51}"/>
              </a:ext>
            </a:extLst>
          </p:cNvPr>
          <p:cNvSpPr txBox="1"/>
          <p:nvPr/>
        </p:nvSpPr>
        <p:spPr>
          <a:xfrm>
            <a:off x="1306287" y="4561114"/>
            <a:ext cx="9884228" cy="800219"/>
          </a:xfrm>
          <a:prstGeom prst="rect">
            <a:avLst/>
          </a:prstGeom>
          <a:noFill/>
        </p:spPr>
        <p:txBody>
          <a:bodyPr wrap="square" rtlCol="0">
            <a:spAutoFit/>
          </a:bodyPr>
          <a:lstStyle/>
          <a:p>
            <a:r>
              <a:rPr lang="ja-JP" altLang="ja-JP" sz="2800" dirty="0">
                <a:effectLst/>
                <a:latin typeface="游ゴシック" panose="020B0400000000000000" pitchFamily="50" charset="-128"/>
                <a:ea typeface="游ゴシック" panose="020B0400000000000000" pitchFamily="50" charset="-128"/>
                <a:cs typeface="Times New Roman" panose="02020603050405020304" pitchFamily="18" charset="0"/>
              </a:rPr>
              <a:t>　よって、債券と株式の均衡リターンは</a:t>
            </a:r>
            <a:br>
              <a:rPr lang="en-US" altLang="ja-JP" sz="1800" dirty="0">
                <a:effectLst/>
                <a:ea typeface="游明朝" panose="02020400000000000000" pitchFamily="18" charset="-128"/>
                <a:cs typeface="Times New Roman" panose="02020603050405020304" pitchFamily="18" charset="0"/>
              </a:rPr>
            </a:br>
            <a:endParaRPr kumimoji="1" lang="ja-JP" altLang="en-US" dirty="0"/>
          </a:p>
        </p:txBody>
      </p:sp>
      <p:sp>
        <p:nvSpPr>
          <p:cNvPr id="5" name="テキスト ボックス 4">
            <a:extLst>
              <a:ext uri="{FF2B5EF4-FFF2-40B4-BE49-F238E27FC236}">
                <a16:creationId xmlns:a16="http://schemas.microsoft.com/office/drawing/2014/main" id="{0B64F2CA-D841-5CBA-887F-677B6D8739CA}"/>
              </a:ext>
            </a:extLst>
          </p:cNvPr>
          <p:cNvSpPr txBox="1"/>
          <p:nvPr/>
        </p:nvSpPr>
        <p:spPr>
          <a:xfrm>
            <a:off x="1785260" y="5344886"/>
            <a:ext cx="10080171" cy="923330"/>
          </a:xfrm>
          <a:prstGeom prst="rect">
            <a:avLst/>
          </a:prstGeom>
          <a:noFill/>
        </p:spPr>
        <p:txBody>
          <a:bodyPr wrap="square" rtlCol="0">
            <a:spAutoFit/>
          </a:bodyPr>
          <a:lstStyle/>
          <a:p>
            <a:r>
              <a:rPr lang="en-US" altLang="ja-JP" sz="3600" kern="100" dirty="0">
                <a:effectLst/>
                <a:latin typeface="游明朝" panose="02020400000000000000" pitchFamily="18" charset="-128"/>
                <a:ea typeface="游明朝" panose="02020400000000000000" pitchFamily="18" charset="-128"/>
                <a:cs typeface="Times New Roman" panose="02020603050405020304" pitchFamily="18" charset="0"/>
              </a:rPr>
              <a:t>(µ</a:t>
            </a:r>
            <a:r>
              <a:rPr lang="en-US" altLang="ja-JP" sz="3600" kern="100" baseline="-25000" dirty="0">
                <a:effectLst/>
                <a:latin typeface="游明朝" panose="02020400000000000000" pitchFamily="18" charset="-128"/>
                <a:ea typeface="游明朝" panose="02020400000000000000" pitchFamily="18" charset="-128"/>
                <a:cs typeface="Times New Roman" panose="02020603050405020304" pitchFamily="18" charset="0"/>
              </a:rPr>
              <a:t>b</a:t>
            </a:r>
            <a:r>
              <a:rPr lang="en-US" altLang="ja-JP" sz="3600" kern="100" dirty="0">
                <a:effectLst/>
                <a:latin typeface="游明朝" panose="02020400000000000000" pitchFamily="18" charset="-128"/>
                <a:ea typeface="游明朝" panose="02020400000000000000" pitchFamily="18" charset="-128"/>
                <a:cs typeface="Times New Roman" panose="02020603050405020304" pitchFamily="18" charset="0"/>
              </a:rPr>
              <a:t>, µ</a:t>
            </a:r>
            <a:r>
              <a:rPr lang="en-US" altLang="ja-JP" sz="3600" kern="100" baseline="-25000" dirty="0">
                <a:effectLst/>
                <a:latin typeface="游明朝" panose="02020400000000000000" pitchFamily="18" charset="-128"/>
                <a:ea typeface="游明朝" panose="02020400000000000000" pitchFamily="18" charset="-128"/>
                <a:cs typeface="Times New Roman" panose="02020603050405020304" pitchFamily="18" charset="0"/>
              </a:rPr>
              <a:t>s</a:t>
            </a:r>
            <a:r>
              <a:rPr lang="en-US" altLang="ja-JP" sz="3600" kern="100" dirty="0">
                <a:effectLst/>
                <a:latin typeface="游明朝" panose="02020400000000000000" pitchFamily="18" charset="-128"/>
                <a:ea typeface="游明朝" panose="02020400000000000000" pitchFamily="18" charset="-128"/>
                <a:cs typeface="Times New Roman" panose="02020603050405020304" pitchFamily="18" charset="0"/>
              </a:rPr>
              <a:t>)=(0.256%, 6.208%)</a:t>
            </a:r>
            <a:endParaRPr lang="ja-JP" altLang="ja-JP" sz="36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695853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B70AB61-5901-35C9-83EE-7F7CF54848A1}"/>
              </a:ext>
            </a:extLst>
          </p:cNvPr>
          <p:cNvSpPr txBox="1"/>
          <p:nvPr/>
        </p:nvSpPr>
        <p:spPr>
          <a:xfrm>
            <a:off x="555171" y="284713"/>
            <a:ext cx="1426029" cy="523220"/>
          </a:xfrm>
          <a:prstGeom prst="rect">
            <a:avLst/>
          </a:prstGeom>
          <a:noFill/>
        </p:spPr>
        <p:txBody>
          <a:bodyPr wrap="square" rtlCol="0">
            <a:spAutoFit/>
          </a:bodyPr>
          <a:lstStyle/>
          <a:p>
            <a:r>
              <a:rPr kumimoji="1" lang="ja-JP" altLang="en-US" sz="2800" dirty="0"/>
              <a:t>〇問５</a:t>
            </a:r>
          </a:p>
        </p:txBody>
      </p:sp>
      <p:sp>
        <p:nvSpPr>
          <p:cNvPr id="3" name="テキスト ボックス 2">
            <a:extLst>
              <a:ext uri="{FF2B5EF4-FFF2-40B4-BE49-F238E27FC236}">
                <a16:creationId xmlns:a16="http://schemas.microsoft.com/office/drawing/2014/main" id="{2EAEB478-FECC-2B1B-26DB-840783D9805B}"/>
              </a:ext>
            </a:extLst>
          </p:cNvPr>
          <p:cNvSpPr txBox="1"/>
          <p:nvPr/>
        </p:nvSpPr>
        <p:spPr>
          <a:xfrm>
            <a:off x="1981200" y="284713"/>
            <a:ext cx="10624457" cy="646331"/>
          </a:xfrm>
          <a:prstGeom prst="rect">
            <a:avLst/>
          </a:prstGeom>
          <a:noFill/>
        </p:spPr>
        <p:txBody>
          <a:bodyPr wrap="square" rtlCol="0">
            <a:spAutoFit/>
          </a:bodyPr>
          <a:lstStyle/>
          <a:p>
            <a:r>
              <a:rPr kumimoji="1" lang="ja-JP" altLang="en-US" sz="3600" dirty="0"/>
              <a:t>補論　リスクパリティについて</a:t>
            </a:r>
          </a:p>
        </p:txBody>
      </p:sp>
      <p:sp>
        <p:nvSpPr>
          <p:cNvPr id="4" name="テキスト ボックス 3">
            <a:extLst>
              <a:ext uri="{FF2B5EF4-FFF2-40B4-BE49-F238E27FC236}">
                <a16:creationId xmlns:a16="http://schemas.microsoft.com/office/drawing/2014/main" id="{B344BD9F-1A66-1050-AC5B-86F9EB7559F3}"/>
              </a:ext>
            </a:extLst>
          </p:cNvPr>
          <p:cNvSpPr txBox="1"/>
          <p:nvPr/>
        </p:nvSpPr>
        <p:spPr>
          <a:xfrm>
            <a:off x="685800" y="1415143"/>
            <a:ext cx="10428514" cy="3148747"/>
          </a:xfrm>
          <a:prstGeom prst="rect">
            <a:avLst/>
          </a:prstGeom>
          <a:noFill/>
        </p:spPr>
        <p:txBody>
          <a:bodyPr wrap="square" rtlCol="0">
            <a:spAutoFit/>
          </a:bodyPr>
          <a:lstStyle/>
          <a:p>
            <a:pPr marL="1200150" indent="-1200150" algn="r">
              <a:lnSpc>
                <a:spcPct val="107000"/>
              </a:lnSpc>
              <a:spcAft>
                <a:spcPts val="800"/>
              </a:spcAft>
            </a:pPr>
            <a:r>
              <a:rPr lang="ja-JP" altLang="en-US"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リスクパリティ…低リスク資産の配分比率を高く、高リスク資産の配分比率を低くする戦略。</a:t>
            </a:r>
            <a:endPar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1200150" indent="-1200150" algn="r">
              <a:lnSpc>
                <a:spcPct val="107000"/>
              </a:lnSpc>
              <a:spcAft>
                <a:spcPts val="800"/>
              </a:spcAft>
            </a:pPr>
            <a:endParaRPr lang="en-US" altLang="ja-JP" sz="28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L="1200150" indent="-1200150">
              <a:lnSpc>
                <a:spcPct val="107000"/>
              </a:lnSpc>
              <a:spcAft>
                <a:spcPts val="800"/>
              </a:spcAft>
            </a:pP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→リスク寄与度を平準化することで、本来のリスクに基づいた分散投資ができる。</a:t>
            </a:r>
          </a:p>
          <a:p>
            <a:pPr marL="1200150" indent="-1200150" algn="r">
              <a:lnSpc>
                <a:spcPct val="107000"/>
              </a:lnSpc>
              <a:spcAft>
                <a:spcPts val="800"/>
              </a:spcAft>
            </a:pPr>
            <a:endParaRPr lang="en-US" altLang="ja-JP" sz="28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719EAE41-4DEA-57B5-D8E9-0EF142243BE1}"/>
              </a:ext>
            </a:extLst>
          </p:cNvPr>
          <p:cNvSpPr txBox="1"/>
          <p:nvPr/>
        </p:nvSpPr>
        <p:spPr>
          <a:xfrm>
            <a:off x="685800" y="4857256"/>
            <a:ext cx="11223171" cy="1477328"/>
          </a:xfrm>
          <a:prstGeom prst="rect">
            <a:avLst/>
          </a:prstGeom>
          <a:noFill/>
        </p:spPr>
        <p:txBody>
          <a:bodyPr wrap="square" rtlCol="0">
            <a:spAutoFit/>
          </a:bodyPr>
          <a:lstStyle/>
          <a:p>
            <a:r>
              <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rPr>
              <a:t>（リーマンショック以前までは、株式</a:t>
            </a:r>
            <a:r>
              <a:rPr lang="en-US" altLang="ja-JP" sz="2400" kern="100" dirty="0">
                <a:effectLst/>
                <a:latin typeface="游明朝" panose="02020400000000000000" pitchFamily="18" charset="-128"/>
                <a:ea typeface="游明朝" panose="02020400000000000000" pitchFamily="18" charset="-128"/>
                <a:cs typeface="Times New Roman" panose="02020603050405020304" pitchFamily="18" charset="0"/>
              </a:rPr>
              <a:t>60</a:t>
            </a:r>
            <a:r>
              <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rPr>
              <a:t>％、債券</a:t>
            </a:r>
            <a:r>
              <a:rPr lang="en-US" altLang="ja-JP" sz="2400" kern="100" dirty="0">
                <a:effectLst/>
                <a:latin typeface="游明朝" panose="02020400000000000000" pitchFamily="18" charset="-128"/>
                <a:ea typeface="游明朝" panose="02020400000000000000" pitchFamily="18" charset="-128"/>
                <a:cs typeface="Times New Roman" panose="02020603050405020304" pitchFamily="18" charset="0"/>
              </a:rPr>
              <a:t>40</a:t>
            </a:r>
            <a:r>
              <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rPr>
              <a:t>％の割合が主流だったが、リーマンショックの影響で株式が暴落した際に、分散投資が適切にできていな</a:t>
            </a:r>
            <a:r>
              <a:rPr lang="ja-JP" altLang="en-US" sz="2400" kern="100" dirty="0">
                <a:effectLst/>
                <a:latin typeface="游明朝" panose="02020400000000000000" pitchFamily="18" charset="-128"/>
                <a:ea typeface="游明朝" panose="02020400000000000000" pitchFamily="18" charset="-128"/>
                <a:cs typeface="Times New Roman" panose="02020603050405020304" pitchFamily="18" charset="0"/>
              </a:rPr>
              <a:t>かったことをきっかけに</a:t>
            </a:r>
            <a:r>
              <a:rPr lang="ja-JP" altLang="en-US" sz="2400"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rPr>
              <a:t>リスク・パリティ戦略が注目されるようになった。）</a:t>
            </a:r>
          </a:p>
          <a:p>
            <a:endParaRPr kumimoji="1" lang="ja-JP" altLang="en-US" dirty="0"/>
          </a:p>
        </p:txBody>
      </p:sp>
    </p:spTree>
    <p:extLst>
      <p:ext uri="{BB962C8B-B14F-4D97-AF65-F5344CB8AC3E}">
        <p14:creationId xmlns:p14="http://schemas.microsoft.com/office/powerpoint/2010/main" val="34448524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
            <a:extLst>
              <a:ext uri="{FF2B5EF4-FFF2-40B4-BE49-F238E27FC236}">
                <a16:creationId xmlns:a16="http://schemas.microsoft.com/office/drawing/2014/main" id="{A362BD66-D47B-3F44-FEDF-E0656D332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094"/>
            <a:ext cx="12094028" cy="2351324"/>
          </a:xfrm>
          <a:prstGeom prst="rect">
            <a:avLst/>
          </a:prstGeom>
        </p:spPr>
      </p:pic>
      <p:sp>
        <p:nvSpPr>
          <p:cNvPr id="4" name="テキスト ボックス 3">
            <a:extLst>
              <a:ext uri="{FF2B5EF4-FFF2-40B4-BE49-F238E27FC236}">
                <a16:creationId xmlns:a16="http://schemas.microsoft.com/office/drawing/2014/main" id="{1BDD8EBA-FEEA-287F-B9AC-25B0314DEAE5}"/>
              </a:ext>
            </a:extLst>
          </p:cNvPr>
          <p:cNvSpPr txBox="1"/>
          <p:nvPr/>
        </p:nvSpPr>
        <p:spPr>
          <a:xfrm>
            <a:off x="1088571" y="889101"/>
            <a:ext cx="10014857" cy="1661993"/>
          </a:xfrm>
          <a:prstGeom prst="rect">
            <a:avLst/>
          </a:prstGeom>
          <a:noFill/>
        </p:spPr>
        <p:txBody>
          <a:bodyPr wrap="square" rtlCol="0">
            <a:spAutoFit/>
          </a:bodyPr>
          <a:lstStyle/>
          <a:p>
            <a:r>
              <a:rPr lang="ja-JP" altLang="en-US" sz="2800" kern="100" dirty="0">
                <a:latin typeface="游ゴシック" panose="020B0400000000000000" pitchFamily="50" charset="-128"/>
                <a:ea typeface="游ゴシック" panose="020B0400000000000000" pitchFamily="50" charset="-128"/>
                <a:cs typeface="Times New Roman" panose="02020603050405020304" pitchFamily="18" charset="0"/>
              </a:rPr>
              <a:t>以下</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の数値例でリスク・パリティについて、計算していく。</a:t>
            </a:r>
          </a:p>
          <a:p>
            <a:endPar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株式と債券の相関は</a:t>
            </a:r>
            <a:r>
              <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0</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、リスクフリーレートは</a:t>
            </a:r>
            <a:r>
              <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1</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％とする。</a:t>
            </a:r>
          </a:p>
          <a:p>
            <a:endParaRPr kumimoji="1" lang="ja-JP" altLang="en-US" dirty="0"/>
          </a:p>
        </p:txBody>
      </p:sp>
    </p:spTree>
    <p:extLst>
      <p:ext uri="{BB962C8B-B14F-4D97-AF65-F5344CB8AC3E}">
        <p14:creationId xmlns:p14="http://schemas.microsoft.com/office/powerpoint/2010/main" val="1468520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108D5B5-D0F3-3A6E-A4A1-06DCEC03E4C3}"/>
              </a:ext>
            </a:extLst>
          </p:cNvPr>
          <p:cNvSpPr txBox="1"/>
          <p:nvPr/>
        </p:nvSpPr>
        <p:spPr>
          <a:xfrm>
            <a:off x="669471" y="326571"/>
            <a:ext cx="10853057" cy="1231106"/>
          </a:xfrm>
          <a:prstGeom prst="rect">
            <a:avLst/>
          </a:prstGeom>
          <a:noFill/>
        </p:spPr>
        <p:txBody>
          <a:bodyPr wrap="square" rtlCol="0">
            <a:spAutoFit/>
          </a:bodyPr>
          <a:lstStyle/>
          <a:p>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まず仮に株式</a:t>
            </a:r>
            <a:r>
              <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50</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％、債券</a:t>
            </a:r>
            <a:r>
              <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50</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％で考えると期待リターン、標準偏差は以下のようになる</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a:t>
            </a:r>
          </a:p>
          <a:p>
            <a:endParaRPr kumimoji="1" lang="ja-JP" altLang="en-US" dirty="0"/>
          </a:p>
        </p:txBody>
      </p:sp>
      <p:sp>
        <p:nvSpPr>
          <p:cNvPr id="3" name="テキスト ボックス 2">
            <a:extLst>
              <a:ext uri="{FF2B5EF4-FFF2-40B4-BE49-F238E27FC236}">
                <a16:creationId xmlns:a16="http://schemas.microsoft.com/office/drawing/2014/main" id="{EE374ECE-95BA-4FB4-E1B3-0ED309F2A90D}"/>
              </a:ext>
            </a:extLst>
          </p:cNvPr>
          <p:cNvSpPr txBox="1"/>
          <p:nvPr/>
        </p:nvSpPr>
        <p:spPr>
          <a:xfrm>
            <a:off x="402770" y="2002971"/>
            <a:ext cx="11386457" cy="3516988"/>
          </a:xfrm>
          <a:prstGeom prst="rect">
            <a:avLst/>
          </a:prstGeom>
          <a:noFill/>
        </p:spPr>
        <p:txBody>
          <a:bodyPr wrap="square" rtlCol="0">
            <a:spAutoFit/>
          </a:bodyPr>
          <a:lstStyle/>
          <a:p>
            <a:pPr>
              <a:lnSpc>
                <a:spcPct val="107000"/>
              </a:lnSpc>
              <a:spcAft>
                <a:spcPts val="800"/>
              </a:spcAft>
            </a:pPr>
            <a:r>
              <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期待リターン…</a:t>
            </a:r>
            <a:r>
              <a:rPr lang="en-US"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E(</a:t>
            </a:r>
            <a:r>
              <a:rPr lang="en-US" altLang="ja-JP" sz="3200" kern="100" dirty="0" err="1">
                <a:effectLst/>
                <a:latin typeface="游ゴシック" panose="020B0400000000000000" pitchFamily="50" charset="-128"/>
                <a:ea typeface="游ゴシック" panose="020B0400000000000000" pitchFamily="50" charset="-128"/>
                <a:cs typeface="Times New Roman" panose="02020603050405020304" pitchFamily="18" charset="0"/>
              </a:rPr>
              <a:t>r</a:t>
            </a:r>
            <a:r>
              <a:rPr lang="en-US" altLang="ja-JP" sz="3200" kern="100" baseline="-25000" dirty="0" err="1">
                <a:effectLst/>
                <a:latin typeface="游ゴシック" panose="020B0400000000000000" pitchFamily="50" charset="-128"/>
                <a:ea typeface="游ゴシック" panose="020B0400000000000000" pitchFamily="50" charset="-128"/>
                <a:cs typeface="Times New Roman" panose="02020603050405020304" pitchFamily="18" charset="0"/>
              </a:rPr>
              <a:t>p</a:t>
            </a:r>
            <a:r>
              <a:rPr lang="en-US"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)=0.5</a:t>
            </a:r>
            <a:r>
              <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9%</a:t>
            </a:r>
            <a:r>
              <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0.5</a:t>
            </a:r>
            <a:r>
              <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3</a:t>
            </a:r>
            <a:r>
              <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6</a:t>
            </a:r>
            <a:r>
              <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p>
          <a:p>
            <a:pPr>
              <a:lnSpc>
                <a:spcPct val="107000"/>
              </a:lnSpc>
              <a:spcAft>
                <a:spcPts val="800"/>
              </a:spcAft>
            </a:pPr>
            <a:endParaRPr lang="en-US"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107000"/>
              </a:lnSpc>
              <a:spcAft>
                <a:spcPts val="800"/>
              </a:spcAft>
            </a:pPr>
            <a:r>
              <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標準偏差　　…σ</a:t>
            </a:r>
            <a:r>
              <a:rPr lang="ja-JP" altLang="ja-JP" sz="3200" kern="100" baseline="-25000" dirty="0">
                <a:effectLst/>
                <a:latin typeface="游ゴシック" panose="020B0400000000000000" pitchFamily="50" charset="-128"/>
                <a:ea typeface="游ゴシック" panose="020B0400000000000000" pitchFamily="50" charset="-128"/>
                <a:cs typeface="Times New Roman" panose="02020603050405020304" pitchFamily="18" charset="0"/>
              </a:rPr>
              <a:t>ｐ</a:t>
            </a:r>
            <a:r>
              <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0.5</a:t>
            </a:r>
            <a:r>
              <a:rPr lang="ja-JP" altLang="ja-JP" sz="3200" kern="100" baseline="30000" dirty="0">
                <a:effectLst/>
                <a:latin typeface="游ゴシック" panose="020B0400000000000000" pitchFamily="50" charset="-128"/>
                <a:ea typeface="游ゴシック" panose="020B0400000000000000" pitchFamily="50" charset="-128"/>
                <a:cs typeface="Times New Roman" panose="02020603050405020304" pitchFamily="18" charset="0"/>
              </a:rPr>
              <a:t>２</a:t>
            </a:r>
            <a:r>
              <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20</a:t>
            </a:r>
            <a:r>
              <a:rPr lang="ja-JP" altLang="ja-JP" sz="3200" kern="100" baseline="30000" dirty="0">
                <a:effectLst/>
                <a:latin typeface="游ゴシック" panose="020B0400000000000000" pitchFamily="50" charset="-128"/>
                <a:ea typeface="游ゴシック" panose="020B0400000000000000" pitchFamily="50" charset="-128"/>
                <a:cs typeface="Times New Roman" panose="02020603050405020304" pitchFamily="18" charset="0"/>
              </a:rPr>
              <a:t>２</a:t>
            </a:r>
            <a:r>
              <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0.5</a:t>
            </a:r>
            <a:r>
              <a:rPr lang="ja-JP" altLang="ja-JP" sz="3200" kern="100" baseline="30000" dirty="0">
                <a:effectLst/>
                <a:latin typeface="游ゴシック" panose="020B0400000000000000" pitchFamily="50" charset="-128"/>
                <a:ea typeface="游ゴシック" panose="020B0400000000000000" pitchFamily="50" charset="-128"/>
                <a:cs typeface="Times New Roman" panose="02020603050405020304" pitchFamily="18" charset="0"/>
              </a:rPr>
              <a:t>２</a:t>
            </a:r>
            <a:r>
              <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5</a:t>
            </a:r>
            <a:r>
              <a:rPr lang="ja-JP" altLang="ja-JP" sz="3200" kern="100" baseline="30000" dirty="0">
                <a:effectLst/>
                <a:latin typeface="游ゴシック" panose="020B0400000000000000" pitchFamily="50" charset="-128"/>
                <a:ea typeface="游ゴシック" panose="020B0400000000000000" pitchFamily="50" charset="-128"/>
                <a:cs typeface="Times New Roman" panose="02020603050405020304" pitchFamily="18" charset="0"/>
              </a:rPr>
              <a:t>２</a:t>
            </a:r>
            <a:r>
              <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100</a:t>
            </a:r>
            <a:r>
              <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6.25</a:t>
            </a:r>
            <a:endPar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indent="1511300">
              <a:lnSpc>
                <a:spcPct val="107000"/>
              </a:lnSpc>
              <a:spcAft>
                <a:spcPts val="800"/>
              </a:spcAft>
            </a:pPr>
            <a:r>
              <a:rPr lang="ja-JP" altLang="en-US"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10.307…</a:t>
            </a:r>
            <a:endPar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indent="1511300">
              <a:lnSpc>
                <a:spcPct val="107000"/>
              </a:lnSpc>
              <a:spcAft>
                <a:spcPts val="800"/>
              </a:spcAft>
            </a:pPr>
            <a:r>
              <a:rPr lang="ja-JP" altLang="en-US"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10.31%</a:t>
            </a:r>
            <a:endPar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445327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95CBB60-C626-2C47-2434-7A447743D29A}"/>
              </a:ext>
            </a:extLst>
          </p:cNvPr>
          <p:cNvSpPr txBox="1"/>
          <p:nvPr/>
        </p:nvSpPr>
        <p:spPr>
          <a:xfrm>
            <a:off x="625928" y="283029"/>
            <a:ext cx="10940143" cy="1460528"/>
          </a:xfrm>
          <a:prstGeom prst="rect">
            <a:avLst/>
          </a:prstGeom>
          <a:noFill/>
        </p:spPr>
        <p:txBody>
          <a:bodyPr wrap="square" rtlCol="0">
            <a:spAutoFit/>
          </a:bodyPr>
          <a:lstStyle/>
          <a:p>
            <a:pPr>
              <a:lnSpc>
                <a:spcPct val="107000"/>
              </a:lnSpc>
              <a:spcAft>
                <a:spcPts val="800"/>
              </a:spcAft>
            </a:pPr>
            <a:r>
              <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次に、この状態でのシャープレシオ（</a:t>
            </a:r>
            <a:r>
              <a:rPr lang="en-US"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SR</a:t>
            </a:r>
            <a:r>
              <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）を計算していく。</a:t>
            </a:r>
          </a:p>
          <a:p>
            <a:r>
              <a:rPr lang="ja-JP" altLang="ja-JP" sz="2400" dirty="0">
                <a:effectLst/>
                <a:latin typeface="游ゴシック" panose="020B0400000000000000" pitchFamily="50" charset="-128"/>
                <a:ea typeface="游ゴシック" panose="020B0400000000000000" pitchFamily="50" charset="-128"/>
                <a:cs typeface="Times New Roman" panose="02020603050405020304" pitchFamily="18" charset="0"/>
              </a:rPr>
              <a:t>（シャープレシオ…投資のリスクに対するリターンの効率を測る指標、高い方が効率的な投資をできている。）</a:t>
            </a:r>
            <a:endParaRPr kumimoji="1" lang="ja-JP" altLang="en-US" sz="2400" dirty="0">
              <a:latin typeface="游ゴシック" panose="020B0400000000000000" pitchFamily="50" charset="-128"/>
              <a:ea typeface="游ゴシック" panose="020B0400000000000000" pitchFamily="50" charset="-128"/>
            </a:endParaRPr>
          </a:p>
        </p:txBody>
      </p:sp>
      <p:pic>
        <p:nvPicPr>
          <p:cNvPr id="4" name="図 3" descr="ダイアグラム が含まれている画像">
            <a:extLst>
              <a:ext uri="{FF2B5EF4-FFF2-40B4-BE49-F238E27FC236}">
                <a16:creationId xmlns:a16="http://schemas.microsoft.com/office/drawing/2014/main" id="{A2717051-EECC-9A27-A2E1-DB816F83C0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437" y="2068285"/>
            <a:ext cx="10390241" cy="1460527"/>
          </a:xfrm>
          <a:prstGeom prst="rect">
            <a:avLst/>
          </a:prstGeom>
        </p:spPr>
      </p:pic>
      <p:pic>
        <p:nvPicPr>
          <p:cNvPr id="6" name="図 5" descr="テキスト が含まれている画像&#10;&#10;自動的に生成された説明">
            <a:extLst>
              <a:ext uri="{FF2B5EF4-FFF2-40B4-BE49-F238E27FC236}">
                <a16:creationId xmlns:a16="http://schemas.microsoft.com/office/drawing/2014/main" id="{EE40151C-A088-06A4-7583-FCA274CE9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403" y="3637670"/>
            <a:ext cx="5669191" cy="1383100"/>
          </a:xfrm>
          <a:prstGeom prst="rect">
            <a:avLst/>
          </a:prstGeom>
        </p:spPr>
      </p:pic>
      <p:sp>
        <p:nvSpPr>
          <p:cNvPr id="7" name="テキスト ボックス 6">
            <a:extLst>
              <a:ext uri="{FF2B5EF4-FFF2-40B4-BE49-F238E27FC236}">
                <a16:creationId xmlns:a16="http://schemas.microsoft.com/office/drawing/2014/main" id="{608817F3-E825-8447-55F2-AE7F0D77B18F}"/>
              </a:ext>
            </a:extLst>
          </p:cNvPr>
          <p:cNvSpPr txBox="1"/>
          <p:nvPr/>
        </p:nvSpPr>
        <p:spPr>
          <a:xfrm>
            <a:off x="1015437" y="5366657"/>
            <a:ext cx="10011792" cy="523220"/>
          </a:xfrm>
          <a:prstGeom prst="rect">
            <a:avLst/>
          </a:prstGeom>
          <a:noFill/>
        </p:spPr>
        <p:txBody>
          <a:bodyPr wrap="square" rtlCol="0">
            <a:spAutoFit/>
          </a:bodyPr>
          <a:lstStyle/>
          <a:p>
            <a:r>
              <a:rPr kumimoji="1" lang="ja-JP" altLang="en-US" sz="2800" dirty="0"/>
              <a:t>株式、債券</a:t>
            </a:r>
            <a:r>
              <a:rPr kumimoji="1" lang="en-US" altLang="ja-JP" sz="2800" dirty="0"/>
              <a:t>50</a:t>
            </a:r>
            <a:r>
              <a:rPr kumimoji="1" lang="ja-JP" altLang="en-US" sz="2800" dirty="0"/>
              <a:t>％ずつの場合のシャープレシオは</a:t>
            </a:r>
            <a:r>
              <a:rPr kumimoji="1" lang="en-US" altLang="ja-JP" sz="2800" dirty="0"/>
              <a:t>0.48</a:t>
            </a:r>
            <a:r>
              <a:rPr kumimoji="1" lang="ja-JP" altLang="en-US" sz="2800" dirty="0"/>
              <a:t>となった。</a:t>
            </a:r>
          </a:p>
        </p:txBody>
      </p:sp>
    </p:spTree>
    <p:extLst>
      <p:ext uri="{BB962C8B-B14F-4D97-AF65-F5344CB8AC3E}">
        <p14:creationId xmlns:p14="http://schemas.microsoft.com/office/powerpoint/2010/main" val="11448188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970033F-3A11-F04C-BB77-A8838BE07FE7}"/>
              </a:ext>
            </a:extLst>
          </p:cNvPr>
          <p:cNvSpPr txBox="1"/>
          <p:nvPr/>
        </p:nvSpPr>
        <p:spPr>
          <a:xfrm>
            <a:off x="555171" y="424543"/>
            <a:ext cx="11266715" cy="1169551"/>
          </a:xfrm>
          <a:prstGeom prst="rect">
            <a:avLst/>
          </a:prstGeom>
          <a:noFill/>
        </p:spPr>
        <p:txBody>
          <a:bodyPr wrap="square" rtlCol="0">
            <a:spAutoFit/>
          </a:bodyPr>
          <a:lstStyle/>
          <a:p>
            <a:r>
              <a:rPr lang="ja-JP" altLang="ja-JP" sz="2600" kern="100" dirty="0">
                <a:effectLst/>
                <a:latin typeface="游ゴシック" panose="020B0400000000000000" pitchFamily="50" charset="-128"/>
                <a:ea typeface="游ゴシック" panose="020B0400000000000000" pitchFamily="50" charset="-128"/>
                <a:cs typeface="Times New Roman" panose="02020603050405020304" pitchFamily="18" charset="0"/>
              </a:rPr>
              <a:t>相関係数を</a:t>
            </a:r>
            <a:r>
              <a:rPr lang="en-US" altLang="ja-JP" sz="2600" kern="100" dirty="0">
                <a:effectLst/>
                <a:latin typeface="游ゴシック" panose="020B0400000000000000" pitchFamily="50" charset="-128"/>
                <a:ea typeface="游ゴシック" panose="020B0400000000000000" pitchFamily="50" charset="-128"/>
                <a:cs typeface="Times New Roman" panose="02020603050405020304" pitchFamily="18" charset="0"/>
              </a:rPr>
              <a:t>0</a:t>
            </a:r>
            <a:r>
              <a:rPr lang="ja-JP" altLang="ja-JP" sz="2600" kern="100" dirty="0">
                <a:effectLst/>
                <a:latin typeface="游ゴシック" panose="020B0400000000000000" pitchFamily="50" charset="-128"/>
                <a:ea typeface="游ゴシック" panose="020B0400000000000000" pitchFamily="50" charset="-128"/>
                <a:cs typeface="Times New Roman" panose="02020603050405020304" pitchFamily="18" charset="0"/>
              </a:rPr>
              <a:t>としているため、分散効果が働くことで、リスクが低減され、シャープレシオが改善されているが、リスクの大半を株式が占めている。</a:t>
            </a:r>
          </a:p>
          <a:p>
            <a:endParaRPr kumimoji="1" lang="ja-JP" altLang="en-US" dirty="0"/>
          </a:p>
        </p:txBody>
      </p:sp>
      <p:sp>
        <p:nvSpPr>
          <p:cNvPr id="3" name="テキスト ボックス 2">
            <a:extLst>
              <a:ext uri="{FF2B5EF4-FFF2-40B4-BE49-F238E27FC236}">
                <a16:creationId xmlns:a16="http://schemas.microsoft.com/office/drawing/2014/main" id="{33D5B96C-E997-CAB6-3217-A551ABFD16A4}"/>
              </a:ext>
            </a:extLst>
          </p:cNvPr>
          <p:cNvSpPr txBox="1"/>
          <p:nvPr/>
        </p:nvSpPr>
        <p:spPr>
          <a:xfrm>
            <a:off x="674914" y="1626751"/>
            <a:ext cx="11103429" cy="2954655"/>
          </a:xfrm>
          <a:prstGeom prst="rect">
            <a:avLst/>
          </a:prstGeom>
          <a:noFill/>
        </p:spPr>
        <p:txBody>
          <a:bodyPr wrap="square" rtlCol="0">
            <a:spAutoFit/>
          </a:bodyPr>
          <a:lstStyle/>
          <a:p>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先ほども述べたが、リスク・パリティ戦略とは、低リスク資産の配分比率を高く、高リスク資産の配分比率を低くする戦略のことである。</a:t>
            </a:r>
            <a:endPar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endPar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なので、</a:t>
            </a:r>
            <a:r>
              <a:rPr lang="ja-JP" altLang="ja-JP" sz="2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それぞれの標準偏差を逆数にして、投資比率とすれば、リスク寄与度を平準化することができる。</a:t>
            </a:r>
            <a:endPar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25981842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F4F39B5-AC27-A2A9-C8FB-C8FFFE92E0E7}"/>
              </a:ext>
            </a:extLst>
          </p:cNvPr>
          <p:cNvSpPr txBox="1"/>
          <p:nvPr/>
        </p:nvSpPr>
        <p:spPr>
          <a:xfrm>
            <a:off x="533400" y="348343"/>
            <a:ext cx="11070771" cy="800219"/>
          </a:xfrm>
          <a:prstGeom prst="rect">
            <a:avLst/>
          </a:prstGeom>
          <a:noFill/>
        </p:spPr>
        <p:txBody>
          <a:bodyPr wrap="square" rtlCol="0">
            <a:spAutoFit/>
          </a:bodyPr>
          <a:lstStyle/>
          <a:p>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株式、債券の配分比率は以下の用になる。</a:t>
            </a:r>
          </a:p>
          <a:p>
            <a:endParaRPr kumimoji="1" lang="ja-JP" altLang="en-US" dirty="0"/>
          </a:p>
        </p:txBody>
      </p:sp>
      <p:pic>
        <p:nvPicPr>
          <p:cNvPr id="4" name="図 3" descr="ダイアグラム&#10;&#10;低い精度で自動的に生成された説明">
            <a:extLst>
              <a:ext uri="{FF2B5EF4-FFF2-40B4-BE49-F238E27FC236}">
                <a16:creationId xmlns:a16="http://schemas.microsoft.com/office/drawing/2014/main" id="{C27D88E5-9D50-5E1C-2CDA-8CF0A0D44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070" y="1903292"/>
            <a:ext cx="7293430" cy="2092093"/>
          </a:xfrm>
          <a:prstGeom prst="rect">
            <a:avLst/>
          </a:prstGeom>
        </p:spPr>
      </p:pic>
    </p:spTree>
    <p:extLst>
      <p:ext uri="{BB962C8B-B14F-4D97-AF65-F5344CB8AC3E}">
        <p14:creationId xmlns:p14="http://schemas.microsoft.com/office/powerpoint/2010/main" val="39474261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23B92BA-D111-E382-B50E-1FBF3DBD08CD}"/>
              </a:ext>
            </a:extLst>
          </p:cNvPr>
          <p:cNvSpPr txBox="1"/>
          <p:nvPr/>
        </p:nvSpPr>
        <p:spPr>
          <a:xfrm>
            <a:off x="664029" y="337457"/>
            <a:ext cx="10874828" cy="861774"/>
          </a:xfrm>
          <a:prstGeom prst="rect">
            <a:avLst/>
          </a:prstGeom>
          <a:noFill/>
        </p:spPr>
        <p:txBody>
          <a:bodyPr wrap="square" rtlCol="0">
            <a:spAutoFit/>
          </a:bodyPr>
          <a:lstStyle/>
          <a:p>
            <a:r>
              <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次はこの配分比率でシャープレシオを計算してみる。</a:t>
            </a:r>
          </a:p>
          <a:p>
            <a:endParaRPr kumimoji="1" lang="ja-JP" altLang="en-US" dirty="0"/>
          </a:p>
        </p:txBody>
      </p:sp>
      <p:pic>
        <p:nvPicPr>
          <p:cNvPr id="3" name="図 2">
            <a:extLst>
              <a:ext uri="{FF2B5EF4-FFF2-40B4-BE49-F238E27FC236}">
                <a16:creationId xmlns:a16="http://schemas.microsoft.com/office/drawing/2014/main" id="{6607C0F2-BEF4-DBA6-0781-F21B38AA1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177" y="1199231"/>
            <a:ext cx="11783645" cy="1439700"/>
          </a:xfrm>
          <a:prstGeom prst="rect">
            <a:avLst/>
          </a:prstGeom>
        </p:spPr>
      </p:pic>
      <p:pic>
        <p:nvPicPr>
          <p:cNvPr id="4" name="図 3" descr="カレンダー が含まれている画像&#10;&#10;自動的に生成された説明">
            <a:extLst>
              <a:ext uri="{FF2B5EF4-FFF2-40B4-BE49-F238E27FC236}">
                <a16:creationId xmlns:a16="http://schemas.microsoft.com/office/drawing/2014/main" id="{6B77F404-F9B7-C58C-8EBB-373B13170A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3187" y="3293955"/>
            <a:ext cx="5662727" cy="1103567"/>
          </a:xfrm>
          <a:prstGeom prst="rect">
            <a:avLst/>
          </a:prstGeom>
        </p:spPr>
      </p:pic>
      <p:sp>
        <p:nvSpPr>
          <p:cNvPr id="5" name="テキスト ボックス 4">
            <a:extLst>
              <a:ext uri="{FF2B5EF4-FFF2-40B4-BE49-F238E27FC236}">
                <a16:creationId xmlns:a16="http://schemas.microsoft.com/office/drawing/2014/main" id="{99EC753B-4984-D31F-0A80-02B7660B80CB}"/>
              </a:ext>
            </a:extLst>
          </p:cNvPr>
          <p:cNvSpPr txBox="1"/>
          <p:nvPr/>
        </p:nvSpPr>
        <p:spPr>
          <a:xfrm>
            <a:off x="664029" y="5388429"/>
            <a:ext cx="9884228" cy="584775"/>
          </a:xfrm>
          <a:prstGeom prst="rect">
            <a:avLst/>
          </a:prstGeom>
          <a:noFill/>
        </p:spPr>
        <p:txBody>
          <a:bodyPr wrap="square" rtlCol="0">
            <a:spAutoFit/>
          </a:bodyPr>
          <a:lstStyle/>
          <a:p>
            <a:r>
              <a:rPr lang="ja-JP" altLang="ja-JP" sz="3200" dirty="0">
                <a:effectLst/>
                <a:latin typeface="游ゴシック" panose="020B0400000000000000" pitchFamily="50" charset="-128"/>
                <a:ea typeface="游ゴシック" panose="020B0400000000000000" pitchFamily="50" charset="-128"/>
                <a:cs typeface="Times New Roman" panose="02020603050405020304" pitchFamily="18" charset="0"/>
              </a:rPr>
              <a:t>このように、シャープレシオはかなり改善される。</a:t>
            </a:r>
            <a:endParaRPr kumimoji="1" lang="ja-JP" altLang="en-US" sz="32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709793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557A8C-B72F-8AE1-D5F0-F0367B80CD44}"/>
              </a:ext>
            </a:extLst>
          </p:cNvPr>
          <p:cNvSpPr>
            <a:spLocks noGrp="1"/>
          </p:cNvSpPr>
          <p:nvPr>
            <p:ph type="title"/>
          </p:nvPr>
        </p:nvSpPr>
        <p:spPr/>
        <p:txBody>
          <a:bodyPr/>
          <a:lstStyle/>
          <a:p>
            <a:r>
              <a:rPr kumimoji="1" lang="ja-JP" altLang="en-US" dirty="0"/>
              <a:t>問</a:t>
            </a:r>
            <a:r>
              <a:rPr kumimoji="1" lang="en-US" altLang="ja-JP" dirty="0"/>
              <a:t>1</a:t>
            </a:r>
            <a:endParaRPr kumimoji="1" lang="ja-JP" altLang="en-US" dirty="0"/>
          </a:p>
        </p:txBody>
      </p:sp>
      <p:sp>
        <p:nvSpPr>
          <p:cNvPr id="3" name="コンテンツ プレースホルダー 2">
            <a:extLst>
              <a:ext uri="{FF2B5EF4-FFF2-40B4-BE49-F238E27FC236}">
                <a16:creationId xmlns:a16="http://schemas.microsoft.com/office/drawing/2014/main" id="{4154BF6E-8103-7327-4A51-BFB39F8E36F6}"/>
              </a:ext>
            </a:extLst>
          </p:cNvPr>
          <p:cNvSpPr>
            <a:spLocks noGrp="1"/>
          </p:cNvSpPr>
          <p:nvPr>
            <p:ph idx="1"/>
          </p:nvPr>
        </p:nvSpPr>
        <p:spPr/>
        <p:txBody>
          <a:bodyPr/>
          <a:lstStyle/>
          <a:p>
            <a:pPr marL="0" indent="0">
              <a:buNone/>
            </a:pPr>
            <a:r>
              <a:rPr kumimoji="1" lang="ja-JP" altLang="en-US" dirty="0"/>
              <a:t>図表１より、株式の期待リターン（年率）を①ビルディングブロック法および②サプライサイド法により、それぞれ計算しなさい。</a:t>
            </a:r>
          </a:p>
        </p:txBody>
      </p:sp>
      <p:pic>
        <p:nvPicPr>
          <p:cNvPr id="4" name="コンテンツ プレースホルダー 4" descr="テーブル&#10;&#10;自動的に生成された説明">
            <a:extLst>
              <a:ext uri="{FF2B5EF4-FFF2-40B4-BE49-F238E27FC236}">
                <a16:creationId xmlns:a16="http://schemas.microsoft.com/office/drawing/2014/main" id="{DFDC0836-5B58-63ED-8013-EFAEDE9FCE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768" y="3260141"/>
            <a:ext cx="9139989" cy="3232734"/>
          </a:xfrm>
          <a:prstGeom prst="rect">
            <a:avLst/>
          </a:prstGeom>
        </p:spPr>
      </p:pic>
    </p:spTree>
    <p:extLst>
      <p:ext uri="{BB962C8B-B14F-4D97-AF65-F5344CB8AC3E}">
        <p14:creationId xmlns:p14="http://schemas.microsoft.com/office/powerpoint/2010/main" val="41553158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602612E-690B-C139-487D-7AA1F9EACC0B}"/>
              </a:ext>
            </a:extLst>
          </p:cNvPr>
          <p:cNvSpPr txBox="1"/>
          <p:nvPr/>
        </p:nvSpPr>
        <p:spPr>
          <a:xfrm>
            <a:off x="653142" y="1312239"/>
            <a:ext cx="10874829" cy="1231106"/>
          </a:xfrm>
          <a:prstGeom prst="rect">
            <a:avLst/>
          </a:prstGeom>
          <a:noFill/>
        </p:spPr>
        <p:txBody>
          <a:bodyPr wrap="square" rtlCol="0">
            <a:spAutoFit/>
          </a:bodyPr>
          <a:lstStyle/>
          <a:p>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リスク・パリティが最適解となる条件として、</a:t>
            </a:r>
            <a:endPar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r>
              <a:rPr lang="ja-JP" altLang="ja-JP" sz="2800"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それぞれの資産に対するシャープレシオが等しくある必要がある。</a:t>
            </a:r>
          </a:p>
          <a:p>
            <a:endParaRPr kumimoji="1" lang="ja-JP" altLang="en-US" dirty="0"/>
          </a:p>
        </p:txBody>
      </p:sp>
      <p:sp>
        <p:nvSpPr>
          <p:cNvPr id="3" name="テキスト ボックス 2">
            <a:extLst>
              <a:ext uri="{FF2B5EF4-FFF2-40B4-BE49-F238E27FC236}">
                <a16:creationId xmlns:a16="http://schemas.microsoft.com/office/drawing/2014/main" id="{2C735ED6-5232-EFDD-41ED-1BE12D139722}"/>
              </a:ext>
            </a:extLst>
          </p:cNvPr>
          <p:cNvSpPr txBox="1"/>
          <p:nvPr/>
        </p:nvSpPr>
        <p:spPr>
          <a:xfrm>
            <a:off x="435429" y="359229"/>
            <a:ext cx="11310257" cy="646331"/>
          </a:xfrm>
          <a:prstGeom prst="rect">
            <a:avLst/>
          </a:prstGeom>
          <a:noFill/>
        </p:spPr>
        <p:txBody>
          <a:bodyPr wrap="square" rtlCol="0">
            <a:spAutoFit/>
          </a:bodyPr>
          <a:lstStyle/>
          <a:p>
            <a:r>
              <a:rPr kumimoji="1" lang="ja-JP" altLang="en-US" sz="3600" dirty="0"/>
              <a:t>〇どのような場面でリスクパリティが使える？</a:t>
            </a:r>
          </a:p>
        </p:txBody>
      </p:sp>
      <p:sp>
        <p:nvSpPr>
          <p:cNvPr id="4" name="テキスト ボックス 3">
            <a:extLst>
              <a:ext uri="{FF2B5EF4-FFF2-40B4-BE49-F238E27FC236}">
                <a16:creationId xmlns:a16="http://schemas.microsoft.com/office/drawing/2014/main" id="{E7F5A912-9CB9-02C3-BC53-E15411B07425}"/>
              </a:ext>
            </a:extLst>
          </p:cNvPr>
          <p:cNvSpPr txBox="1"/>
          <p:nvPr/>
        </p:nvSpPr>
        <p:spPr>
          <a:xfrm>
            <a:off x="348344" y="2928257"/>
            <a:ext cx="11517086" cy="2954655"/>
          </a:xfrm>
          <a:prstGeom prst="rect">
            <a:avLst/>
          </a:prstGeom>
          <a:noFill/>
        </p:spPr>
        <p:txBody>
          <a:bodyPr wrap="square" rtlCol="0">
            <a:spAutoFit/>
          </a:bodyPr>
          <a:lstStyle/>
          <a:p>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→高リスク資産はリターンが高く、低リスク資産はリターンが低いので、</a:t>
            </a:r>
            <a:r>
              <a:rPr lang="ja-JP" altLang="ja-JP" sz="28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シャープレシオが異なると、ある資産に同じリスク量を配分したときに期待できるリターンも異なり、結果としてポートフォリオ全体でリスク寄与度が偏ってしまう。</a:t>
            </a:r>
            <a:endParaRPr lang="en-US" altLang="ja-JP" sz="28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リスク・パリティでは各資産のリスク寄与度を均等にすることが目標であるため、シャープレシオが等しい必要がある。</a:t>
            </a:r>
          </a:p>
          <a:p>
            <a:endParaRPr kumimoji="1" lang="ja-JP" altLang="en-US" dirty="0"/>
          </a:p>
        </p:txBody>
      </p:sp>
    </p:spTree>
    <p:extLst>
      <p:ext uri="{BB962C8B-B14F-4D97-AF65-F5344CB8AC3E}">
        <p14:creationId xmlns:p14="http://schemas.microsoft.com/office/powerpoint/2010/main" val="2382904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D55EF6B-6BF9-F058-C2E7-EA99C61863BF}"/>
              </a:ext>
            </a:extLst>
          </p:cNvPr>
          <p:cNvSpPr txBox="1"/>
          <p:nvPr/>
        </p:nvSpPr>
        <p:spPr>
          <a:xfrm>
            <a:off x="457200" y="370114"/>
            <a:ext cx="12061371" cy="800219"/>
          </a:xfrm>
          <a:prstGeom prst="rect">
            <a:avLst/>
          </a:prstGeom>
          <a:noFill/>
        </p:spPr>
        <p:txBody>
          <a:bodyPr wrap="square" rtlCol="0">
            <a:spAutoFit/>
          </a:bodyPr>
          <a:lstStyle/>
          <a:p>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ここからは、リスクパリティが最適解となることを確認していく。</a:t>
            </a:r>
          </a:p>
          <a:p>
            <a:endParaRPr kumimoji="1" lang="ja-JP" altLang="en-US" dirty="0"/>
          </a:p>
        </p:txBody>
      </p:sp>
      <p:sp>
        <p:nvSpPr>
          <p:cNvPr id="4" name="テキスト ボックス 3">
            <a:extLst>
              <a:ext uri="{FF2B5EF4-FFF2-40B4-BE49-F238E27FC236}">
                <a16:creationId xmlns:a16="http://schemas.microsoft.com/office/drawing/2014/main" id="{00B249C1-7538-B8AA-D777-64E9885ADE03}"/>
              </a:ext>
            </a:extLst>
          </p:cNvPr>
          <p:cNvSpPr txBox="1"/>
          <p:nvPr/>
        </p:nvSpPr>
        <p:spPr>
          <a:xfrm>
            <a:off x="555171" y="1262743"/>
            <a:ext cx="11277600" cy="954107"/>
          </a:xfrm>
          <a:prstGeom prst="rect">
            <a:avLst/>
          </a:prstGeom>
          <a:noFill/>
        </p:spPr>
        <p:txBody>
          <a:bodyPr wrap="square" rtlCol="0">
            <a:spAutoFit/>
          </a:bodyPr>
          <a:lstStyle/>
          <a:p>
            <a:r>
              <a:rPr lang="ja-JP" altLang="ja-JP" sz="2800" dirty="0">
                <a:effectLst/>
                <a:latin typeface="+mn-ea"/>
                <a:cs typeface="Times New Roman" panose="02020603050405020304" pitchFamily="18" charset="0"/>
              </a:rPr>
              <a:t>まず、問</a:t>
            </a:r>
            <a:r>
              <a:rPr lang="en-US" altLang="ja-JP" sz="2800" dirty="0">
                <a:effectLst/>
                <a:latin typeface="+mn-ea"/>
                <a:cs typeface="Times New Roman" panose="02020603050405020304" pitchFamily="18" charset="0"/>
              </a:rPr>
              <a:t>4</a:t>
            </a:r>
            <a:r>
              <a:rPr lang="ja-JP" altLang="ja-JP" sz="2800" dirty="0">
                <a:effectLst/>
                <a:latin typeface="+mn-ea"/>
                <a:cs typeface="Times New Roman" panose="02020603050405020304" pitchFamily="18" charset="0"/>
              </a:rPr>
              <a:t>同様に、期待効用関数を使用する。</a:t>
            </a:r>
            <a:br>
              <a:rPr lang="en-US" altLang="ja-JP" sz="2800" dirty="0">
                <a:effectLst/>
                <a:latin typeface="+mn-ea"/>
                <a:cs typeface="Times New Roman" panose="02020603050405020304" pitchFamily="18" charset="0"/>
              </a:rPr>
            </a:br>
            <a:r>
              <a:rPr lang="ja-JP" altLang="ja-JP" sz="2800" dirty="0">
                <a:effectLst/>
                <a:latin typeface="+mn-ea"/>
                <a:cs typeface="Times New Roman" panose="02020603050405020304" pitchFamily="18" charset="0"/>
              </a:rPr>
              <a:t>そして、</a:t>
            </a:r>
            <a:r>
              <a:rPr lang="en-US" altLang="ja-JP" sz="2800" dirty="0" err="1">
                <a:effectLst/>
                <a:latin typeface="+mn-ea"/>
                <a:cs typeface="Times New Roman" panose="02020603050405020304" pitchFamily="18" charset="0"/>
              </a:rPr>
              <a:t>w</a:t>
            </a:r>
            <a:r>
              <a:rPr lang="en-US" altLang="ja-JP" sz="2800" baseline="-25000" dirty="0" err="1">
                <a:effectLst/>
                <a:latin typeface="+mn-ea"/>
                <a:cs typeface="Times New Roman" panose="02020603050405020304" pitchFamily="18" charset="0"/>
              </a:rPr>
              <a:t>s</a:t>
            </a:r>
            <a:r>
              <a:rPr lang="ja-JP" altLang="ja-JP" sz="2800" dirty="0">
                <a:effectLst/>
                <a:latin typeface="+mn-ea"/>
                <a:cs typeface="Times New Roman" panose="02020603050405020304" pitchFamily="18" charset="0"/>
              </a:rPr>
              <a:t>と</a:t>
            </a:r>
            <a:r>
              <a:rPr lang="en-US" altLang="ja-JP" sz="2800" dirty="0">
                <a:latin typeface="+mn-ea"/>
                <a:cs typeface="Times New Roman" panose="02020603050405020304" pitchFamily="18" charset="0"/>
              </a:rPr>
              <a:t>w</a:t>
            </a:r>
            <a:r>
              <a:rPr lang="ja-JP" altLang="ja-JP" sz="2800" baseline="-25000" dirty="0">
                <a:effectLst/>
                <a:latin typeface="+mn-ea"/>
                <a:cs typeface="Times New Roman" panose="02020603050405020304" pitchFamily="18" charset="0"/>
              </a:rPr>
              <a:t>ｂ</a:t>
            </a:r>
            <a:r>
              <a:rPr lang="ja-JP" altLang="ja-JP" sz="2800" dirty="0">
                <a:effectLst/>
                <a:latin typeface="+mn-ea"/>
                <a:cs typeface="Times New Roman" panose="02020603050405020304" pitchFamily="18" charset="0"/>
              </a:rPr>
              <a:t>を元に式を並び替える。</a:t>
            </a:r>
            <a:endParaRPr kumimoji="1" lang="ja-JP" altLang="en-US" sz="2800" dirty="0">
              <a:latin typeface="+mn-ea"/>
            </a:endParaRPr>
          </a:p>
        </p:txBody>
      </p:sp>
      <p:pic>
        <p:nvPicPr>
          <p:cNvPr id="5" name="図 4" descr="テキスト&#10;&#10;中程度の精度で">
            <a:extLst>
              <a:ext uri="{FF2B5EF4-FFF2-40B4-BE49-F238E27FC236}">
                <a16:creationId xmlns:a16="http://schemas.microsoft.com/office/drawing/2014/main" id="{9FD55034-3CA3-7805-D7DB-A6820D546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190" y="2979282"/>
            <a:ext cx="11907619" cy="1984603"/>
          </a:xfrm>
          <a:prstGeom prst="rect">
            <a:avLst/>
          </a:prstGeom>
        </p:spPr>
      </p:pic>
    </p:spTree>
    <p:extLst>
      <p:ext uri="{BB962C8B-B14F-4D97-AF65-F5344CB8AC3E}">
        <p14:creationId xmlns:p14="http://schemas.microsoft.com/office/powerpoint/2010/main" val="2086368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AAC0D31-7AB5-C6A5-0FA3-96E738398E4E}"/>
              </a:ext>
            </a:extLst>
          </p:cNvPr>
          <p:cNvSpPr txBox="1"/>
          <p:nvPr/>
        </p:nvSpPr>
        <p:spPr>
          <a:xfrm>
            <a:off x="315686" y="315686"/>
            <a:ext cx="11517085" cy="1948610"/>
          </a:xfrm>
          <a:prstGeom prst="rect">
            <a:avLst/>
          </a:prstGeom>
          <a:noFill/>
        </p:spPr>
        <p:txBody>
          <a:bodyPr wrap="square" rtlCol="0">
            <a:spAutoFit/>
          </a:bodyPr>
          <a:lstStyle/>
          <a:p>
            <a:pPr>
              <a:lnSpc>
                <a:spcPct val="107000"/>
              </a:lnSpc>
              <a:spcAft>
                <a:spcPts val="800"/>
              </a:spcAft>
            </a:pPr>
            <a:r>
              <a:rPr lang="ja-JP" altLang="ja-JP" sz="2800" kern="100" dirty="0">
                <a:effectLst/>
                <a:latin typeface="+mn-ea"/>
                <a:cs typeface="Times New Roman" panose="02020603050405020304" pitchFamily="18" charset="0"/>
              </a:rPr>
              <a:t>並び替えた式を元に、問</a:t>
            </a:r>
            <a:r>
              <a:rPr lang="en-US" altLang="ja-JP" sz="2800" kern="100" dirty="0">
                <a:effectLst/>
                <a:latin typeface="+mn-ea"/>
                <a:cs typeface="Times New Roman" panose="02020603050405020304" pitchFamily="18" charset="0"/>
              </a:rPr>
              <a:t>4</a:t>
            </a:r>
            <a:r>
              <a:rPr lang="ja-JP" altLang="ja-JP" sz="2800" kern="100" dirty="0">
                <a:effectLst/>
                <a:latin typeface="+mn-ea"/>
                <a:cs typeface="Times New Roman" panose="02020603050405020304" pitchFamily="18" charset="0"/>
              </a:rPr>
              <a:t>同様微分を行う。</a:t>
            </a:r>
          </a:p>
          <a:p>
            <a:endParaRPr lang="en-US" altLang="ja-JP" sz="2800" dirty="0">
              <a:effectLst/>
              <a:latin typeface="+mn-ea"/>
              <a:cs typeface="Times New Roman" panose="02020603050405020304" pitchFamily="18" charset="0"/>
            </a:endParaRPr>
          </a:p>
          <a:p>
            <a:r>
              <a:rPr lang="en-US" altLang="ja-JP" sz="2800" dirty="0" err="1">
                <a:effectLst/>
                <a:latin typeface="+mn-ea"/>
                <a:cs typeface="Times New Roman" panose="02020603050405020304" pitchFamily="18" charset="0"/>
              </a:rPr>
              <a:t>w</a:t>
            </a:r>
            <a:r>
              <a:rPr lang="en-US" altLang="ja-JP" sz="2800" baseline="-25000" dirty="0" err="1">
                <a:effectLst/>
                <a:latin typeface="+mn-ea"/>
                <a:cs typeface="Times New Roman" panose="02020603050405020304" pitchFamily="18" charset="0"/>
              </a:rPr>
              <a:t>s</a:t>
            </a:r>
            <a:r>
              <a:rPr lang="ja-JP" altLang="ja-JP" sz="2800" dirty="0">
                <a:effectLst/>
                <a:latin typeface="+mn-ea"/>
                <a:cs typeface="Times New Roman" panose="02020603050405020304" pitchFamily="18" charset="0"/>
              </a:rPr>
              <a:t>と</a:t>
            </a:r>
            <a:r>
              <a:rPr lang="en-US" altLang="ja-JP" sz="2800" dirty="0" err="1">
                <a:latin typeface="+mn-ea"/>
                <a:cs typeface="Times New Roman" panose="02020603050405020304" pitchFamily="18" charset="0"/>
              </a:rPr>
              <a:t>w</a:t>
            </a:r>
            <a:r>
              <a:rPr lang="en-US" altLang="ja-JP" sz="2800" baseline="-25000" dirty="0" err="1">
                <a:effectLst/>
                <a:latin typeface="+mn-ea"/>
                <a:cs typeface="Times New Roman" panose="02020603050405020304" pitchFamily="18" charset="0"/>
              </a:rPr>
              <a:t>b</a:t>
            </a:r>
            <a:r>
              <a:rPr lang="ja-JP" altLang="ja-JP" sz="2800" dirty="0">
                <a:effectLst/>
                <a:latin typeface="+mn-ea"/>
                <a:cs typeface="Times New Roman" panose="02020603050405020304" pitchFamily="18" charset="0"/>
              </a:rPr>
              <a:t>でそれぞれ微分をする。今回は期待効用が最大化する場合の配分を考えたいので、それぞれ＝０となる。</a:t>
            </a:r>
            <a:endParaRPr kumimoji="1" lang="ja-JP" altLang="en-US" sz="2800" dirty="0">
              <a:latin typeface="+mn-ea"/>
            </a:endParaRPr>
          </a:p>
        </p:txBody>
      </p:sp>
      <p:pic>
        <p:nvPicPr>
          <p:cNvPr id="4" name="図 3" descr="テキスト, 手紙">
            <a:extLst>
              <a:ext uri="{FF2B5EF4-FFF2-40B4-BE49-F238E27FC236}">
                <a16:creationId xmlns:a16="http://schemas.microsoft.com/office/drawing/2014/main" id="{123FFB86-9322-5C42-1DDB-3AB421C35B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728" y="2678565"/>
            <a:ext cx="12732869" cy="2535691"/>
          </a:xfrm>
          <a:prstGeom prst="rect">
            <a:avLst/>
          </a:prstGeom>
        </p:spPr>
      </p:pic>
    </p:spTree>
    <p:extLst>
      <p:ext uri="{BB962C8B-B14F-4D97-AF65-F5344CB8AC3E}">
        <p14:creationId xmlns:p14="http://schemas.microsoft.com/office/powerpoint/2010/main" val="24314289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E908D28-427F-1133-B27D-14AC5BD4CF8F}"/>
              </a:ext>
            </a:extLst>
          </p:cNvPr>
          <p:cNvSpPr txBox="1"/>
          <p:nvPr/>
        </p:nvSpPr>
        <p:spPr>
          <a:xfrm>
            <a:off x="283029" y="261257"/>
            <a:ext cx="11506200" cy="1496564"/>
          </a:xfrm>
          <a:prstGeom prst="rect">
            <a:avLst/>
          </a:prstGeom>
          <a:noFill/>
        </p:spPr>
        <p:txBody>
          <a:bodyPr wrap="square" rtlCol="0">
            <a:spAutoFit/>
          </a:bodyPr>
          <a:lstStyle/>
          <a:p>
            <a:pPr>
              <a:lnSpc>
                <a:spcPct val="107000"/>
              </a:lnSpc>
              <a:spcAft>
                <a:spcPts val="800"/>
              </a:spcAft>
            </a:pP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先ほどの微分の式をそれぞれ</a:t>
            </a:r>
            <a:r>
              <a:rPr lang="en-US" altLang="ja-JP" sz="2800" kern="100" dirty="0" err="1">
                <a:effectLst/>
                <a:latin typeface="游ゴシック" panose="020B0400000000000000" pitchFamily="50" charset="-128"/>
                <a:ea typeface="游ゴシック" panose="020B0400000000000000" pitchFamily="50" charset="-128"/>
                <a:cs typeface="Times New Roman" panose="02020603050405020304" pitchFamily="18" charset="0"/>
              </a:rPr>
              <a:t>w</a:t>
            </a:r>
            <a:r>
              <a:rPr lang="en-US" altLang="ja-JP" sz="2800" kern="100" baseline="-25000" dirty="0" err="1">
                <a:effectLst/>
                <a:latin typeface="游ゴシック" panose="020B0400000000000000" pitchFamily="50" charset="-128"/>
                <a:ea typeface="游ゴシック" panose="020B0400000000000000" pitchFamily="50" charset="-128"/>
                <a:cs typeface="Times New Roman" panose="02020603050405020304" pitchFamily="18" charset="0"/>
              </a:rPr>
              <a:t>s</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2800" kern="100" dirty="0" err="1">
                <a:effectLst/>
                <a:latin typeface="游ゴシック" panose="020B0400000000000000" pitchFamily="50" charset="-128"/>
                <a:ea typeface="游ゴシック" panose="020B0400000000000000" pitchFamily="50" charset="-128"/>
                <a:cs typeface="Times New Roman" panose="02020603050405020304" pitchFamily="18" charset="0"/>
              </a:rPr>
              <a:t>w</a:t>
            </a:r>
            <a:r>
              <a:rPr lang="en-US" altLang="ja-JP" sz="2800" kern="100" baseline="-25000" dirty="0" err="1">
                <a:effectLst/>
                <a:latin typeface="游ゴシック" panose="020B0400000000000000" pitchFamily="50" charset="-128"/>
                <a:ea typeface="游ゴシック" panose="020B0400000000000000" pitchFamily="50" charset="-128"/>
                <a:cs typeface="Times New Roman" panose="02020603050405020304" pitchFamily="18" charset="0"/>
              </a:rPr>
              <a:t>b</a:t>
            </a:r>
            <a:r>
              <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投資比率</a:t>
            </a:r>
            <a:r>
              <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＝の形に並び替える。</a:t>
            </a:r>
          </a:p>
          <a:p>
            <a:pPr>
              <a:lnSpc>
                <a:spcPct val="107000"/>
              </a:lnSpc>
              <a:spcAft>
                <a:spcPts val="800"/>
              </a:spcAft>
            </a:pP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また、ここでは分かりやすくするため、一度文字に置き換えている。</a:t>
            </a:r>
          </a:p>
          <a:p>
            <a:endParaRPr kumimoji="1" lang="ja-JP" altLang="en-US" dirty="0"/>
          </a:p>
        </p:txBody>
      </p:sp>
      <p:pic>
        <p:nvPicPr>
          <p:cNvPr id="4" name="図 3" descr="設計図 が含まれている画像">
            <a:extLst>
              <a:ext uri="{FF2B5EF4-FFF2-40B4-BE49-F238E27FC236}">
                <a16:creationId xmlns:a16="http://schemas.microsoft.com/office/drawing/2014/main" id="{8489216C-FCC9-0CEE-2771-BDA443222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629" y="2120326"/>
            <a:ext cx="13349610" cy="2966580"/>
          </a:xfrm>
          <a:prstGeom prst="rect">
            <a:avLst/>
          </a:prstGeom>
        </p:spPr>
      </p:pic>
    </p:spTree>
    <p:extLst>
      <p:ext uri="{BB962C8B-B14F-4D97-AF65-F5344CB8AC3E}">
        <p14:creationId xmlns:p14="http://schemas.microsoft.com/office/powerpoint/2010/main" val="20594593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90CF5C5-3197-3D9D-98B5-56338D45034B}"/>
              </a:ext>
            </a:extLst>
          </p:cNvPr>
          <p:cNvSpPr txBox="1"/>
          <p:nvPr/>
        </p:nvSpPr>
        <p:spPr>
          <a:xfrm>
            <a:off x="446314" y="348344"/>
            <a:ext cx="11299371" cy="1661993"/>
          </a:xfrm>
          <a:prstGeom prst="rect">
            <a:avLst/>
          </a:prstGeom>
          <a:noFill/>
        </p:spPr>
        <p:txBody>
          <a:bodyPr wrap="square" rtlCol="0">
            <a:spAutoFit/>
          </a:bodyPr>
          <a:lstStyle/>
          <a:p>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先ほどの答えを対比として並べる。その際、リスク許容度τは消える。</a:t>
            </a:r>
            <a:r>
              <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SR</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の部分はシャープレシオなので、株式と債券は等しくなる。</a:t>
            </a:r>
            <a:endPar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答えは</a:t>
            </a:r>
            <a:r>
              <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5</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20</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となり、最初のリスク・パリティの比率と一致する。</a:t>
            </a:r>
          </a:p>
          <a:p>
            <a:endParaRPr kumimoji="1" lang="ja-JP" altLang="en-US" dirty="0"/>
          </a:p>
        </p:txBody>
      </p:sp>
      <p:pic>
        <p:nvPicPr>
          <p:cNvPr id="4" name="図 3" descr="飛行機, ヘリコプター が含まれている画像">
            <a:extLst>
              <a:ext uri="{FF2B5EF4-FFF2-40B4-BE49-F238E27FC236}">
                <a16:creationId xmlns:a16="http://schemas.microsoft.com/office/drawing/2014/main" id="{1EC94763-5E95-F41E-BA3C-141672E3B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 y="2624257"/>
            <a:ext cx="12223296" cy="1880507"/>
          </a:xfrm>
          <a:prstGeom prst="rect">
            <a:avLst/>
          </a:prstGeom>
        </p:spPr>
      </p:pic>
    </p:spTree>
    <p:extLst>
      <p:ext uri="{BB962C8B-B14F-4D97-AF65-F5344CB8AC3E}">
        <p14:creationId xmlns:p14="http://schemas.microsoft.com/office/powerpoint/2010/main" val="41727052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3A7CB50-DD6D-583A-166F-4419AE74B85B}"/>
              </a:ext>
            </a:extLst>
          </p:cNvPr>
          <p:cNvSpPr txBox="1"/>
          <p:nvPr/>
        </p:nvSpPr>
        <p:spPr>
          <a:xfrm>
            <a:off x="435429" y="719219"/>
            <a:ext cx="11321142" cy="5419561"/>
          </a:xfrm>
          <a:prstGeom prst="rect">
            <a:avLst/>
          </a:prstGeom>
          <a:noFill/>
        </p:spPr>
        <p:txBody>
          <a:bodyPr wrap="square" rtlCol="0">
            <a:spAutoFit/>
          </a:bodyPr>
          <a:lstStyle/>
          <a:p>
            <a:pPr>
              <a:lnSpc>
                <a:spcPct val="107000"/>
              </a:lnSpc>
              <a:spcAft>
                <a:spcPts val="800"/>
              </a:spcAft>
            </a:pPr>
            <a:r>
              <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また、この投資比率を求める際に、途中でリスク許容度τが消えている。つまり、投資の最適配分比率に、投資家のリスク許容度は影響されないということも分かる。</a:t>
            </a:r>
          </a:p>
          <a:p>
            <a:pPr>
              <a:lnSpc>
                <a:spcPct val="107000"/>
              </a:lnSpc>
              <a:spcAft>
                <a:spcPts val="800"/>
              </a:spcAft>
            </a:pPr>
            <a:endParaRPr lang="en-US"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107000"/>
              </a:lnSpc>
              <a:spcAft>
                <a:spcPts val="800"/>
              </a:spcAft>
            </a:pPr>
            <a:r>
              <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これは</a:t>
            </a:r>
            <a:r>
              <a:rPr lang="ja-JP" altLang="ja-JP" sz="32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トービンの分離定理</a:t>
            </a:r>
            <a:r>
              <a:rPr lang="ja-JP" altLang="ja-JP" sz="3200" kern="100" dirty="0">
                <a:effectLst/>
                <a:latin typeface="游ゴシック" panose="020B0400000000000000" pitchFamily="50" charset="-128"/>
                <a:ea typeface="游ゴシック" panose="020B0400000000000000" pitchFamily="50" charset="-128"/>
                <a:cs typeface="Times New Roman" panose="02020603050405020304" pitchFamily="18" charset="0"/>
              </a:rPr>
              <a:t>として知られている。トービンの分離定理は、投資家の資産配分を効率的に行うための基本的な原則であり、リスク資産の選択とリスク許容度に基づく資産配分は分離されることを示している。この定理に基づいて配分を決める際には以下の手順で行う。</a:t>
            </a:r>
          </a:p>
          <a:p>
            <a:endParaRPr kumimoji="1" lang="ja-JP" altLang="en-US" dirty="0"/>
          </a:p>
        </p:txBody>
      </p:sp>
    </p:spTree>
    <p:extLst>
      <p:ext uri="{BB962C8B-B14F-4D97-AF65-F5344CB8AC3E}">
        <p14:creationId xmlns:p14="http://schemas.microsoft.com/office/powerpoint/2010/main" val="17702413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4BE7953-443F-69EB-F753-54FF61940919}"/>
              </a:ext>
            </a:extLst>
          </p:cNvPr>
          <p:cNvSpPr txBox="1"/>
          <p:nvPr/>
        </p:nvSpPr>
        <p:spPr>
          <a:xfrm>
            <a:off x="293913" y="426896"/>
            <a:ext cx="11473543" cy="6465231"/>
          </a:xfrm>
          <a:prstGeom prst="rect">
            <a:avLst/>
          </a:prstGeom>
          <a:noFill/>
        </p:spPr>
        <p:txBody>
          <a:bodyPr wrap="square" rtlCol="0">
            <a:spAutoFit/>
          </a:bodyPr>
          <a:lstStyle/>
          <a:p>
            <a:pPr lvl="0">
              <a:lnSpc>
                <a:spcPct val="107000"/>
              </a:lnSpc>
            </a:pPr>
            <a:r>
              <a:rPr lang="ja-JP" altLang="en-US"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（１）</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まずリスク資産のみのポートフォリオを構築する。</a:t>
            </a:r>
            <a:endPar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lvl="0">
              <a:lnSpc>
                <a:spcPct val="107000"/>
              </a:lnSpc>
            </a:pPr>
            <a:r>
              <a:rPr lang="en-US" altLang="ja-JP" sz="2800" kern="100" dirty="0">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（基本的には</a:t>
            </a:r>
            <a:r>
              <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SR</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が最大のものを選ぶ。）</a:t>
            </a:r>
          </a:p>
          <a:p>
            <a:pPr lvl="0">
              <a:lnSpc>
                <a:spcPct val="107000"/>
              </a:lnSpc>
            </a:pPr>
            <a:r>
              <a:rPr lang="ja-JP" altLang="en-US" sz="2800" kern="100" dirty="0">
                <a:latin typeface="游ゴシック" panose="020B0400000000000000" pitchFamily="50" charset="-128"/>
                <a:ea typeface="游ゴシック" panose="020B0400000000000000" pitchFamily="50" charset="-128"/>
                <a:cs typeface="Times New Roman" panose="02020603050405020304" pitchFamily="18" charset="0"/>
              </a:rPr>
              <a:t>　</a:t>
            </a:r>
            <a:endParaRPr lang="en-US" altLang="ja-JP" sz="28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lvl="0">
              <a:lnSpc>
                <a:spcPct val="107000"/>
              </a:lnSpc>
            </a:pPr>
            <a:r>
              <a:rPr lang="ja-JP" altLang="en-US" sz="2800" kern="100" dirty="0">
                <a:latin typeface="游ゴシック" panose="020B0400000000000000" pitchFamily="50" charset="-128"/>
                <a:ea typeface="游ゴシック" panose="020B0400000000000000" pitchFamily="50" charset="-128"/>
                <a:cs typeface="Times New Roman" panose="02020603050405020304" pitchFamily="18" charset="0"/>
              </a:rPr>
              <a:t>（２）</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次に、このリスク資産のみのポートフォリオと無リスク資産の</a:t>
            </a:r>
            <a:endPar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lvl="0">
              <a:lnSpc>
                <a:spcPct val="107000"/>
              </a:lnSpc>
            </a:pPr>
            <a:r>
              <a:rPr lang="en-US" altLang="ja-JP" sz="2800" kern="100" dirty="0">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配分を、投資家自身のリスク許容度に基づいて決める。</a:t>
            </a:r>
          </a:p>
          <a:p>
            <a:pPr marL="457200">
              <a:lnSpc>
                <a:spcPct val="107000"/>
              </a:lnSpc>
            </a:pPr>
            <a:r>
              <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457200">
              <a:lnSpc>
                <a:spcPct val="107000"/>
              </a:lnSpc>
            </a:pP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このようにして、それぞれの投資家が納得のいく資産配分を決める。</a:t>
            </a:r>
          </a:p>
          <a:p>
            <a:pPr marL="457200">
              <a:lnSpc>
                <a:spcPct val="107000"/>
              </a:lnSpc>
            </a:pP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つまり、トービンの分離定理は、</a:t>
            </a:r>
            <a:r>
              <a:rPr lang="ja-JP" altLang="ja-JP" sz="28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リスク資産の選択とリスク許容度に基づく資産配分を分離できる</a:t>
            </a: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ことを示している。</a:t>
            </a:r>
            <a:endPar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457200">
              <a:lnSpc>
                <a:spcPct val="107000"/>
              </a:lnSpc>
            </a:pPr>
            <a:endPar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L="457200">
              <a:lnSpc>
                <a:spcPct val="107000"/>
              </a:lnSpc>
              <a:spcAft>
                <a:spcPts val="800"/>
              </a:spcAft>
            </a:pPr>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これにより、リスク許容度が異なる投資家でも、共通のリスク資産ポートフォリオを基盤とし、個々のニーズに応じて資産配分が調整できるようになるという考え方。</a:t>
            </a:r>
          </a:p>
          <a:p>
            <a:endParaRPr kumimoji="1" lang="ja-JP" altLang="en-US" dirty="0"/>
          </a:p>
        </p:txBody>
      </p:sp>
    </p:spTree>
    <p:extLst>
      <p:ext uri="{BB962C8B-B14F-4D97-AF65-F5344CB8AC3E}">
        <p14:creationId xmlns:p14="http://schemas.microsoft.com/office/powerpoint/2010/main" val="32762470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ダイアグラム&#10;&#10;中程度の精度で自動的に生成された説明">
            <a:extLst>
              <a:ext uri="{FF2B5EF4-FFF2-40B4-BE49-F238E27FC236}">
                <a16:creationId xmlns:a16="http://schemas.microsoft.com/office/drawing/2014/main" id="{8CD3AAC6-B1A6-0438-F2B6-1BCBE809D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640" y="163287"/>
            <a:ext cx="6492874" cy="3987794"/>
          </a:xfrm>
          <a:prstGeom prst="rect">
            <a:avLst/>
          </a:prstGeom>
        </p:spPr>
      </p:pic>
      <p:sp>
        <p:nvSpPr>
          <p:cNvPr id="3" name="テキスト ボックス 2">
            <a:extLst>
              <a:ext uri="{FF2B5EF4-FFF2-40B4-BE49-F238E27FC236}">
                <a16:creationId xmlns:a16="http://schemas.microsoft.com/office/drawing/2014/main" id="{F602A865-CB38-5ABA-22CA-12C1779348FD}"/>
              </a:ext>
            </a:extLst>
          </p:cNvPr>
          <p:cNvSpPr txBox="1"/>
          <p:nvPr/>
        </p:nvSpPr>
        <p:spPr>
          <a:xfrm>
            <a:off x="468086" y="4579261"/>
            <a:ext cx="11321143" cy="1846659"/>
          </a:xfrm>
          <a:prstGeom prst="rect">
            <a:avLst/>
          </a:prstGeom>
          <a:noFill/>
        </p:spPr>
        <p:txBody>
          <a:bodyPr wrap="square" rtlCol="0">
            <a:spAutoFit/>
          </a:bodyPr>
          <a:lstStyle/>
          <a:p>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この図では、点線が切片１（＝リスクフリーレート）、傾きが</a:t>
            </a:r>
            <a:r>
              <a:rPr lang="en-US"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0.4</a:t>
            </a:r>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（＝シャープレシオ）となっており、その上に債券、株式の点がある。効率的フロンティアとの接点（最適配分比率）は、債券</a:t>
            </a:r>
            <a:r>
              <a:rPr lang="en-US"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80</a:t>
            </a:r>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％、株式</a:t>
            </a:r>
            <a:r>
              <a:rPr lang="en-US"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20</a:t>
            </a:r>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％となる。</a:t>
            </a:r>
            <a:endParaRPr lang="en-US"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SR</a:t>
            </a:r>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は傾きだが、最適投資比率</a:t>
            </a:r>
            <a:r>
              <a:rPr lang="en-US"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0.57</a:t>
            </a:r>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の場合は</a:t>
            </a:r>
            <a:r>
              <a:rPr lang="ja-JP" altLang="en-US" sz="2400" kern="100" dirty="0">
                <a:latin typeface="游ゴシック" panose="020B0400000000000000" pitchFamily="50" charset="-128"/>
                <a:ea typeface="游ゴシック" panose="020B0400000000000000" pitchFamily="50" charset="-128"/>
                <a:cs typeface="Times New Roman" panose="02020603050405020304" pitchFamily="18" charset="0"/>
              </a:rPr>
              <a:t>実線</a:t>
            </a:r>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部分の傾きになる。）</a:t>
            </a:r>
          </a:p>
          <a:p>
            <a:endParaRPr kumimoji="1" lang="ja-JP" altLang="en-US" dirty="0"/>
          </a:p>
        </p:txBody>
      </p:sp>
    </p:spTree>
    <p:extLst>
      <p:ext uri="{BB962C8B-B14F-4D97-AF65-F5344CB8AC3E}">
        <p14:creationId xmlns:p14="http://schemas.microsoft.com/office/powerpoint/2010/main" val="2305526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65EA1AD-002D-CE7F-6F51-CB44C18E664A}"/>
              </a:ext>
            </a:extLst>
          </p:cNvPr>
          <p:cNvSpPr txBox="1"/>
          <p:nvPr/>
        </p:nvSpPr>
        <p:spPr>
          <a:xfrm>
            <a:off x="446314" y="287017"/>
            <a:ext cx="2438400" cy="646331"/>
          </a:xfrm>
          <a:prstGeom prst="rect">
            <a:avLst/>
          </a:prstGeom>
          <a:noFill/>
        </p:spPr>
        <p:txBody>
          <a:bodyPr wrap="square" rtlCol="0">
            <a:spAutoFit/>
          </a:bodyPr>
          <a:lstStyle/>
          <a:p>
            <a:r>
              <a:rPr kumimoji="1" lang="ja-JP" altLang="en-US" sz="3600" dirty="0"/>
              <a:t>問</a:t>
            </a:r>
            <a:r>
              <a:rPr kumimoji="1" lang="en-US" altLang="ja-JP" sz="3600" dirty="0"/>
              <a:t>5</a:t>
            </a:r>
            <a:r>
              <a:rPr kumimoji="1" lang="ja-JP" altLang="en-US" sz="3600" dirty="0"/>
              <a:t>（１）</a:t>
            </a:r>
          </a:p>
        </p:txBody>
      </p:sp>
      <p:sp>
        <p:nvSpPr>
          <p:cNvPr id="3" name="テキスト ボックス 2">
            <a:extLst>
              <a:ext uri="{FF2B5EF4-FFF2-40B4-BE49-F238E27FC236}">
                <a16:creationId xmlns:a16="http://schemas.microsoft.com/office/drawing/2014/main" id="{2328B76E-2731-6738-4F9C-1BE52F869BEA}"/>
              </a:ext>
            </a:extLst>
          </p:cNvPr>
          <p:cNvSpPr txBox="1"/>
          <p:nvPr/>
        </p:nvSpPr>
        <p:spPr>
          <a:xfrm>
            <a:off x="974270" y="3696324"/>
            <a:ext cx="10243457" cy="1846659"/>
          </a:xfrm>
          <a:prstGeom prst="rect">
            <a:avLst/>
          </a:prstGeom>
          <a:noFill/>
        </p:spPr>
        <p:txBody>
          <a:bodyPr wrap="square" rtlCol="0">
            <a:spAutoFit/>
          </a:bodyPr>
          <a:lstStyle/>
          <a:p>
            <a:r>
              <a:rPr lang="ja-JP" altLang="en-US"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リスクパリティポートフォリオは、資産のリスクが均等になるよう、配分されるポートフォリオのことである。</a:t>
            </a:r>
            <a:endParaRPr lang="en-US"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r>
              <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rPr>
              <a:t>従来の資産配分では、株式が多くなる傾向にあるのに対し、この場合は、債券などの低リスク資産が多くなる傾向にある。</a:t>
            </a:r>
          </a:p>
          <a:p>
            <a:endParaRPr kumimoji="1" lang="ja-JP" altLang="en-US" dirty="0"/>
          </a:p>
        </p:txBody>
      </p:sp>
      <p:pic>
        <p:nvPicPr>
          <p:cNvPr id="5" name="図 4" descr="テキスト">
            <a:extLst>
              <a:ext uri="{FF2B5EF4-FFF2-40B4-BE49-F238E27FC236}">
                <a16:creationId xmlns:a16="http://schemas.microsoft.com/office/drawing/2014/main" id="{292DB66C-08E5-ECC9-3997-3E761DCEF5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386" y="786082"/>
            <a:ext cx="10563227" cy="2642918"/>
          </a:xfrm>
          <a:prstGeom prst="rect">
            <a:avLst/>
          </a:prstGeom>
        </p:spPr>
      </p:pic>
      <p:sp>
        <p:nvSpPr>
          <p:cNvPr id="6" name="テキスト ボックス 5">
            <a:extLst>
              <a:ext uri="{FF2B5EF4-FFF2-40B4-BE49-F238E27FC236}">
                <a16:creationId xmlns:a16="http://schemas.microsoft.com/office/drawing/2014/main" id="{4009FF4D-FA71-4641-21C8-3BB608053092}"/>
              </a:ext>
            </a:extLst>
          </p:cNvPr>
          <p:cNvSpPr txBox="1"/>
          <p:nvPr/>
        </p:nvSpPr>
        <p:spPr>
          <a:xfrm>
            <a:off x="738186" y="5810308"/>
            <a:ext cx="10942185" cy="523220"/>
          </a:xfrm>
          <a:prstGeom prst="rect">
            <a:avLst/>
          </a:prstGeom>
          <a:noFill/>
        </p:spPr>
        <p:txBody>
          <a:bodyPr wrap="square" rtlCol="0">
            <a:spAutoFit/>
          </a:bodyPr>
          <a:lstStyle/>
          <a:p>
            <a:r>
              <a:rPr kumimoji="1" lang="ja-JP" altLang="en-US" sz="2800" dirty="0"/>
              <a:t>これが最適解となるのは、株式と債券のシャープレシオが等しい時。</a:t>
            </a:r>
          </a:p>
        </p:txBody>
      </p:sp>
    </p:spTree>
    <p:extLst>
      <p:ext uri="{BB962C8B-B14F-4D97-AF65-F5344CB8AC3E}">
        <p14:creationId xmlns:p14="http://schemas.microsoft.com/office/powerpoint/2010/main" val="21844922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D6517B1-37D8-B688-F5C4-7506ED73BAF8}"/>
              </a:ext>
            </a:extLst>
          </p:cNvPr>
          <p:cNvSpPr txBox="1"/>
          <p:nvPr/>
        </p:nvSpPr>
        <p:spPr>
          <a:xfrm>
            <a:off x="381000" y="326571"/>
            <a:ext cx="2090057" cy="646331"/>
          </a:xfrm>
          <a:prstGeom prst="rect">
            <a:avLst/>
          </a:prstGeom>
          <a:noFill/>
        </p:spPr>
        <p:txBody>
          <a:bodyPr wrap="square" rtlCol="0">
            <a:spAutoFit/>
          </a:bodyPr>
          <a:lstStyle/>
          <a:p>
            <a:r>
              <a:rPr kumimoji="1" lang="ja-JP" altLang="en-US" sz="3600" dirty="0"/>
              <a:t>（２）</a:t>
            </a:r>
          </a:p>
        </p:txBody>
      </p:sp>
      <p:sp>
        <p:nvSpPr>
          <p:cNvPr id="3" name="テキスト ボックス 2">
            <a:extLst>
              <a:ext uri="{FF2B5EF4-FFF2-40B4-BE49-F238E27FC236}">
                <a16:creationId xmlns:a16="http://schemas.microsoft.com/office/drawing/2014/main" id="{40D8D9C2-5FC4-B9CC-E295-F2E5C187CAAB}"/>
              </a:ext>
            </a:extLst>
          </p:cNvPr>
          <p:cNvSpPr txBox="1"/>
          <p:nvPr/>
        </p:nvSpPr>
        <p:spPr>
          <a:xfrm>
            <a:off x="1796143" y="326571"/>
            <a:ext cx="9851571" cy="1231106"/>
          </a:xfrm>
          <a:prstGeom prst="rect">
            <a:avLst/>
          </a:prstGeom>
          <a:noFill/>
        </p:spPr>
        <p:txBody>
          <a:bodyPr wrap="square" rtlCol="0">
            <a:spAutoFit/>
          </a:bodyPr>
          <a:lstStyle/>
          <a:p>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金利水準が歴史的に低水準の場合の留意点は以下のものが挙げられる。</a:t>
            </a:r>
          </a:p>
          <a:p>
            <a:endParaRPr kumimoji="1" lang="ja-JP" altLang="en-US" dirty="0"/>
          </a:p>
        </p:txBody>
      </p:sp>
      <p:sp>
        <p:nvSpPr>
          <p:cNvPr id="4" name="テキスト ボックス 3">
            <a:extLst>
              <a:ext uri="{FF2B5EF4-FFF2-40B4-BE49-F238E27FC236}">
                <a16:creationId xmlns:a16="http://schemas.microsoft.com/office/drawing/2014/main" id="{5E6289E9-4C88-6407-981E-F2CED4F4F473}"/>
              </a:ext>
            </a:extLst>
          </p:cNvPr>
          <p:cNvSpPr txBox="1"/>
          <p:nvPr/>
        </p:nvSpPr>
        <p:spPr>
          <a:xfrm>
            <a:off x="544286" y="1757732"/>
            <a:ext cx="11325690" cy="3970318"/>
          </a:xfrm>
          <a:prstGeom prst="rect">
            <a:avLst/>
          </a:prstGeom>
          <a:noFill/>
        </p:spPr>
        <p:txBody>
          <a:bodyPr wrap="square" rtlCol="0">
            <a:spAutoFit/>
          </a:bodyPr>
          <a:lstStyle/>
          <a:p>
            <a:r>
              <a:rPr lang="ja-JP" altLang="en-US" sz="28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2800" dirty="0">
                <a:effectLst/>
                <a:latin typeface="游ゴシック" panose="020B0400000000000000" pitchFamily="50" charset="-128"/>
                <a:ea typeface="游ゴシック" panose="020B0400000000000000" pitchFamily="50" charset="-128"/>
                <a:cs typeface="Times New Roman" panose="02020603050405020304" pitchFamily="18" charset="0"/>
              </a:rPr>
              <a:t>債券のリターンが低下</a:t>
            </a:r>
            <a:endParaRPr lang="en-US" altLang="ja-JP" sz="2800" dirty="0">
              <a:latin typeface="游ゴシック" panose="020B0400000000000000" pitchFamily="50" charset="-128"/>
              <a:ea typeface="游ゴシック" panose="020B0400000000000000" pitchFamily="50" charset="-128"/>
              <a:cs typeface="Times New Roman" panose="02020603050405020304" pitchFamily="18" charset="0"/>
            </a:endParaRPr>
          </a:p>
          <a:p>
            <a:endPar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r>
              <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rPr>
              <a:t>金利が低いと債券のリターンが限られ、また金利が上昇すると、債券価格が下落し、リスクが増大する可能性がある。リスクパリティポートフォリオは債券の比率が大きくなる傾向があるため、このリスクに対して敏感になる。</a:t>
            </a:r>
            <a:endParaRPr lang="en-US"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r>
              <a:rPr lang="ja-JP" altLang="en-US" sz="2800" kern="100" dirty="0">
                <a:latin typeface="游ゴシック" panose="020B0400000000000000" pitchFamily="50" charset="-128"/>
                <a:ea typeface="游ゴシック" panose="020B0400000000000000" pitchFamily="50" charset="-128"/>
                <a:cs typeface="Times New Roman" panose="02020603050405020304" pitchFamily="18" charset="0"/>
              </a:rPr>
              <a:t>また、リターンが下がることでシャープレシオが下がってしまい、</a:t>
            </a:r>
            <a:endParaRPr lang="en-US" altLang="ja-JP" sz="2800" kern="100" dirty="0">
              <a:latin typeface="游ゴシック" panose="020B0400000000000000" pitchFamily="50" charset="-128"/>
              <a:ea typeface="游ゴシック" panose="020B0400000000000000" pitchFamily="50" charset="-128"/>
              <a:cs typeface="Times New Roman" panose="02020603050405020304" pitchFamily="18" charset="0"/>
            </a:endParaRPr>
          </a:p>
          <a:p>
            <a:r>
              <a:rPr lang="ja-JP" altLang="en-US" sz="2800" kern="100">
                <a:latin typeface="游ゴシック" panose="020B0400000000000000" pitchFamily="50" charset="-128"/>
                <a:ea typeface="游ゴシック" panose="020B0400000000000000" pitchFamily="50" charset="-128"/>
                <a:cs typeface="Times New Roman" panose="02020603050405020304" pitchFamily="18" charset="0"/>
              </a:rPr>
              <a:t>リスクパリティポートフォリオが最適解にならない可能性もある。</a:t>
            </a:r>
            <a:endParaRPr lang="ja-JP" altLang="ja-JP" sz="2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endParaRPr kumimoji="1" lang="ja-JP" altLang="en-US" sz="28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4366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5EE82B-08A6-D46C-4570-90E7F23FC9BB}"/>
              </a:ext>
            </a:extLst>
          </p:cNvPr>
          <p:cNvSpPr>
            <a:spLocks noGrp="1"/>
          </p:cNvSpPr>
          <p:nvPr>
            <p:ph type="title"/>
          </p:nvPr>
        </p:nvSpPr>
        <p:spPr/>
        <p:txBody>
          <a:bodyPr/>
          <a:lstStyle/>
          <a:p>
            <a:r>
              <a:rPr kumimoji="1" lang="ja-JP" altLang="en-US" dirty="0"/>
              <a:t>用語説明（問１）</a:t>
            </a:r>
          </a:p>
        </p:txBody>
      </p:sp>
      <p:sp>
        <p:nvSpPr>
          <p:cNvPr id="3" name="コンテンツ プレースホルダー 2">
            <a:extLst>
              <a:ext uri="{FF2B5EF4-FFF2-40B4-BE49-F238E27FC236}">
                <a16:creationId xmlns:a16="http://schemas.microsoft.com/office/drawing/2014/main" id="{13CDE3E5-FB0F-EC63-B2B9-00231E6CC532}"/>
              </a:ext>
            </a:extLst>
          </p:cNvPr>
          <p:cNvSpPr>
            <a:spLocks noGrp="1"/>
          </p:cNvSpPr>
          <p:nvPr>
            <p:ph idx="1"/>
          </p:nvPr>
        </p:nvSpPr>
        <p:spPr/>
        <p:txBody>
          <a:bodyPr/>
          <a:lstStyle/>
          <a:p>
            <a:pPr marL="0" indent="0">
              <a:lnSpc>
                <a:spcPct val="107000"/>
              </a:lnSpc>
              <a:spcAft>
                <a:spcPts val="800"/>
              </a:spcAft>
              <a:buNone/>
            </a:pPr>
            <a:r>
              <a:rPr lang="ja-JP" altLang="ja-JP" sz="20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rPr>
              <a:t>①ビルディングブロック法</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CAPM</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の考えに基づき、安全資産のリターンにリスクプレミアムを加えたものから期待リターンを算出する方法。</a:t>
            </a:r>
          </a:p>
          <a:p>
            <a:pPr marL="0" indent="0">
              <a:buNone/>
            </a:pPr>
            <a:endParaRPr kumimoji="1" lang="ja-JP" altLang="en-US" dirty="0"/>
          </a:p>
        </p:txBody>
      </p:sp>
      <p:pic>
        <p:nvPicPr>
          <p:cNvPr id="4" name="図 3" descr="テキスト, 手紙&#10;&#10;自動的に生成された説明">
            <a:extLst>
              <a:ext uri="{FF2B5EF4-FFF2-40B4-BE49-F238E27FC236}">
                <a16:creationId xmlns:a16="http://schemas.microsoft.com/office/drawing/2014/main" id="{C0897737-1F6B-73FE-84AA-9401EC9EAE32}"/>
              </a:ext>
            </a:extLst>
          </p:cNvPr>
          <p:cNvPicPr>
            <a:picLocks noChangeAspect="1"/>
          </p:cNvPicPr>
          <p:nvPr/>
        </p:nvPicPr>
        <p:blipFill>
          <a:blip r:embed="rId2"/>
          <a:stretch>
            <a:fillRect/>
          </a:stretch>
        </p:blipFill>
        <p:spPr>
          <a:xfrm>
            <a:off x="2620610" y="3245118"/>
            <a:ext cx="6950780" cy="3364230"/>
          </a:xfrm>
          <a:prstGeom prst="rect">
            <a:avLst/>
          </a:prstGeom>
        </p:spPr>
      </p:pic>
    </p:spTree>
    <p:extLst>
      <p:ext uri="{BB962C8B-B14F-4D97-AF65-F5344CB8AC3E}">
        <p14:creationId xmlns:p14="http://schemas.microsoft.com/office/powerpoint/2010/main" val="27281412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6C44C9A-6565-CF2D-0412-EC2BB9B78251}"/>
              </a:ext>
            </a:extLst>
          </p:cNvPr>
          <p:cNvSpPr txBox="1"/>
          <p:nvPr/>
        </p:nvSpPr>
        <p:spPr>
          <a:xfrm>
            <a:off x="420736" y="330979"/>
            <a:ext cx="11494513" cy="5016758"/>
          </a:xfrm>
          <a:prstGeom prst="rect">
            <a:avLst/>
          </a:prstGeom>
          <a:noFill/>
        </p:spPr>
        <p:txBody>
          <a:bodyPr wrap="square" rtlCol="0">
            <a:spAutoFit/>
          </a:bodyPr>
          <a:lstStyle/>
          <a:p>
            <a:r>
              <a:rPr kumimoji="1" lang="ja-JP" altLang="en-US" sz="2800" dirty="0"/>
              <a:t>補論　</a:t>
            </a:r>
            <a:r>
              <a:rPr kumimoji="1" lang="en-US" altLang="ja-JP" sz="2800" dirty="0" err="1"/>
              <a:t>VaR</a:t>
            </a:r>
            <a:r>
              <a:rPr kumimoji="1" lang="ja-JP" altLang="en-US" sz="2800" dirty="0"/>
              <a:t>・正規分布について</a:t>
            </a:r>
            <a:endParaRPr kumimoji="1" lang="en-US" altLang="ja-JP" sz="2800" dirty="0"/>
          </a:p>
          <a:p>
            <a:endParaRPr lang="en-US" altLang="ja-JP" sz="2800" dirty="0"/>
          </a:p>
          <a:p>
            <a:r>
              <a:rPr lang="ja-JP" altLang="en-US" sz="2400" dirty="0"/>
              <a:t>〇</a:t>
            </a:r>
            <a:r>
              <a:rPr kumimoji="1" lang="en-US" altLang="ja-JP" sz="2400" dirty="0" err="1"/>
              <a:t>VaR</a:t>
            </a:r>
            <a:r>
              <a:rPr kumimoji="1" lang="ja-JP" altLang="en-US" sz="2400" dirty="0"/>
              <a:t>：</a:t>
            </a:r>
            <a:r>
              <a:rPr lang="ja-JP" altLang="en-US" sz="2400" dirty="0"/>
              <a:t>一定期間に一定確率で発生しうる</a:t>
            </a:r>
            <a:r>
              <a:rPr lang="ja-JP" altLang="en-US" sz="2400" dirty="0">
                <a:solidFill>
                  <a:srgbClr val="FF0000"/>
                </a:solidFill>
              </a:rPr>
              <a:t>最大損失想定額</a:t>
            </a:r>
            <a:r>
              <a:rPr lang="ja-JP" altLang="en-US" sz="2400" dirty="0"/>
              <a:t>、</a:t>
            </a:r>
            <a:r>
              <a:rPr lang="ja-JP" altLang="en-US" sz="2400" dirty="0">
                <a:solidFill>
                  <a:srgbClr val="FF0000"/>
                </a:solidFill>
              </a:rPr>
              <a:t>予想最大損失額</a:t>
            </a:r>
            <a:r>
              <a:rPr lang="ja-JP" altLang="en-US" sz="2400" dirty="0"/>
              <a:t>のこと</a:t>
            </a:r>
            <a:endParaRPr lang="en-US" altLang="ja-JP" sz="2400" dirty="0"/>
          </a:p>
          <a:p>
            <a:r>
              <a:rPr lang="ja-JP" altLang="en-US" sz="2400" dirty="0"/>
              <a:t>　　　元々は、金融機関が保有する資産のリスクを評価するために考案されたもの</a:t>
            </a:r>
            <a:endParaRPr lang="en-US" altLang="ja-JP" sz="2400" dirty="0"/>
          </a:p>
          <a:p>
            <a:r>
              <a:rPr lang="ja-JP" altLang="en-US" sz="2400" dirty="0"/>
              <a:t>　　　</a:t>
            </a:r>
            <a:endParaRPr lang="en-US" altLang="ja-JP" sz="2400" dirty="0"/>
          </a:p>
          <a:p>
            <a:r>
              <a:rPr lang="ja-JP" altLang="en-US" sz="2400" dirty="0"/>
              <a:t>　　　現在持っている資産を、今後も一定期間保有し続けたとして、株価や金利な</a:t>
            </a:r>
            <a:endParaRPr lang="en-US" altLang="ja-JP" sz="2400" dirty="0"/>
          </a:p>
          <a:p>
            <a:r>
              <a:rPr lang="ja-JP" altLang="en-US" sz="2400" dirty="0"/>
              <a:t>　　　どの変動にさらされることで、ある一定の確率の範囲内（信頼水準）で、ど</a:t>
            </a:r>
            <a:endParaRPr lang="en-US" altLang="ja-JP" sz="2400" dirty="0"/>
          </a:p>
          <a:p>
            <a:r>
              <a:rPr lang="ja-JP" altLang="en-US" sz="2400" dirty="0"/>
              <a:t>　　　れほど損失を被る可能性があるのかを、過去のデータをもとに統計的に計測</a:t>
            </a:r>
            <a:endParaRPr lang="en-US" altLang="ja-JP" sz="2400" dirty="0"/>
          </a:p>
          <a:p>
            <a:r>
              <a:rPr lang="ja-JP" altLang="en-US" sz="2400" dirty="0"/>
              <a:t>　　　する方法</a:t>
            </a:r>
            <a:endParaRPr lang="en-US" altLang="ja-JP" sz="2400" dirty="0"/>
          </a:p>
          <a:p>
            <a:endParaRPr lang="en-US" altLang="ja-JP" sz="2400" dirty="0"/>
          </a:p>
          <a:p>
            <a:r>
              <a:rPr lang="ja-JP" altLang="en-US" sz="2400" dirty="0"/>
              <a:t>　　　デメリット：過去のデータを用いる手法のため、過去に経験したことのない</a:t>
            </a:r>
            <a:endParaRPr lang="en-US" altLang="ja-JP" sz="2400" dirty="0"/>
          </a:p>
          <a:p>
            <a:r>
              <a:rPr lang="ja-JP" altLang="en-US" sz="2400" dirty="0"/>
              <a:t>　　　　　　　　　ような事象には対応していない</a:t>
            </a:r>
            <a:endParaRPr lang="en-US" altLang="ja-JP" sz="2400" dirty="0"/>
          </a:p>
          <a:p>
            <a:r>
              <a:rPr kumimoji="1" lang="ja-JP" altLang="en-US" sz="2400" dirty="0"/>
              <a:t>　</a:t>
            </a:r>
          </a:p>
        </p:txBody>
      </p:sp>
    </p:spTree>
    <p:extLst>
      <p:ext uri="{BB962C8B-B14F-4D97-AF65-F5344CB8AC3E}">
        <p14:creationId xmlns:p14="http://schemas.microsoft.com/office/powerpoint/2010/main" val="15927161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9A9AE0A-5405-DF0E-6344-97B7DEE97C54}"/>
              </a:ext>
            </a:extLst>
          </p:cNvPr>
          <p:cNvSpPr txBox="1"/>
          <p:nvPr/>
        </p:nvSpPr>
        <p:spPr>
          <a:xfrm>
            <a:off x="420736" y="330979"/>
            <a:ext cx="6073849" cy="6001643"/>
          </a:xfrm>
          <a:prstGeom prst="rect">
            <a:avLst/>
          </a:prstGeom>
          <a:noFill/>
        </p:spPr>
        <p:txBody>
          <a:bodyPr wrap="square" rtlCol="0">
            <a:spAutoFit/>
          </a:bodyPr>
          <a:lstStyle/>
          <a:p>
            <a:r>
              <a:rPr kumimoji="1" lang="ja-JP" altLang="en-US" sz="2400" dirty="0"/>
              <a:t>・正規分布に落とし込む</a:t>
            </a:r>
            <a:endParaRPr kumimoji="1" lang="en-US" altLang="ja-JP" sz="2400" dirty="0"/>
          </a:p>
          <a:p>
            <a:endParaRPr lang="en-US" altLang="ja-JP" sz="2400" dirty="0"/>
          </a:p>
          <a:p>
            <a:r>
              <a:rPr kumimoji="1" lang="ja-JP" altLang="en-US" sz="2400" dirty="0"/>
              <a:t>　正規分布</a:t>
            </a:r>
            <a:endParaRPr kumimoji="1" lang="en-US" altLang="ja-JP" sz="2400" dirty="0"/>
          </a:p>
          <a:p>
            <a:r>
              <a:rPr lang="ja-JP" altLang="en-US" sz="2400" dirty="0"/>
              <a:t>　　収益率（</a:t>
            </a:r>
            <a:r>
              <a:rPr lang="ja-JP" altLang="en-US" sz="2400" dirty="0">
                <a:solidFill>
                  <a:srgbClr val="FF0000"/>
                </a:solidFill>
              </a:rPr>
              <a:t>リターン</a:t>
            </a:r>
            <a:r>
              <a:rPr lang="ja-JP" altLang="en-US" sz="2400" dirty="0"/>
              <a:t>）の散らばりを</a:t>
            </a:r>
            <a:endParaRPr lang="en-US" altLang="ja-JP" sz="2400" dirty="0"/>
          </a:p>
          <a:p>
            <a:r>
              <a:rPr kumimoji="1" lang="ja-JP" altLang="en-US" sz="2400" dirty="0"/>
              <a:t>　　リスクとして評価</a:t>
            </a:r>
            <a:endParaRPr kumimoji="1" lang="en-US" altLang="ja-JP" sz="2400" dirty="0"/>
          </a:p>
          <a:p>
            <a:endParaRPr lang="en-US" altLang="ja-JP" sz="2400" dirty="0"/>
          </a:p>
          <a:p>
            <a:r>
              <a:rPr kumimoji="1" lang="ja-JP" altLang="en-US" sz="2400" dirty="0"/>
              <a:t>　　正規分布は確率分布であり、内部の</a:t>
            </a:r>
            <a:endParaRPr kumimoji="1" lang="en-US" altLang="ja-JP" sz="2400" dirty="0"/>
          </a:p>
          <a:p>
            <a:r>
              <a:rPr lang="ja-JP" altLang="en-US" sz="2400" dirty="0"/>
              <a:t>　　面積が全体で１（</a:t>
            </a:r>
            <a:r>
              <a:rPr lang="en-US" altLang="ja-JP" sz="2400" dirty="0"/>
              <a:t>100</a:t>
            </a:r>
            <a:r>
              <a:rPr lang="ja-JP" altLang="en-US" sz="2400" dirty="0"/>
              <a:t>％）となる。</a:t>
            </a:r>
            <a:endParaRPr lang="en-US" altLang="ja-JP" sz="2400" dirty="0"/>
          </a:p>
          <a:p>
            <a:r>
              <a:rPr kumimoji="1" lang="ja-JP" altLang="en-US" sz="2400" dirty="0"/>
              <a:t>　　ある値からある値までの区間を線分</a:t>
            </a:r>
            <a:endParaRPr kumimoji="1" lang="en-US" altLang="ja-JP" sz="2400" dirty="0"/>
          </a:p>
          <a:p>
            <a:r>
              <a:rPr kumimoji="1" lang="ja-JP" altLang="en-US" sz="2400" dirty="0"/>
              <a:t>　　で区切り、その内部の面積を求める</a:t>
            </a:r>
            <a:endParaRPr kumimoji="1" lang="en-US" altLang="ja-JP" sz="2400" dirty="0"/>
          </a:p>
          <a:p>
            <a:r>
              <a:rPr lang="ja-JP" altLang="en-US" sz="2400" dirty="0"/>
              <a:t>　　ことで、その範囲の値が起こり得る</a:t>
            </a:r>
            <a:endParaRPr lang="en-US" altLang="ja-JP" sz="2400" dirty="0"/>
          </a:p>
          <a:p>
            <a:r>
              <a:rPr kumimoji="1" lang="ja-JP" altLang="en-US" sz="2400" dirty="0"/>
              <a:t>　　確立を計算できる</a:t>
            </a:r>
            <a:endParaRPr kumimoji="1" lang="en-US" altLang="ja-JP" sz="2400" dirty="0"/>
          </a:p>
          <a:p>
            <a:endParaRPr lang="en-US" altLang="ja-JP" sz="2400" dirty="0"/>
          </a:p>
          <a:p>
            <a:r>
              <a:rPr kumimoji="1" lang="ja-JP" altLang="en-US" sz="2400" dirty="0"/>
              <a:t>　この図でいうと、</a:t>
            </a:r>
            <a:r>
              <a:rPr kumimoji="1" lang="en-US" altLang="ja-JP" sz="2400" dirty="0" err="1"/>
              <a:t>VaR</a:t>
            </a:r>
            <a:r>
              <a:rPr lang="ja-JP" altLang="en-US" sz="2400" dirty="0"/>
              <a:t>は例えば</a:t>
            </a:r>
            <a:r>
              <a:rPr lang="en-US" altLang="ja-JP" sz="2400" dirty="0"/>
              <a:t>99</a:t>
            </a:r>
            <a:r>
              <a:rPr lang="ja-JP" altLang="en-US" sz="2400" dirty="0"/>
              <a:t>％の確　</a:t>
            </a:r>
            <a:endParaRPr lang="en-US" altLang="ja-JP" sz="2400" dirty="0"/>
          </a:p>
          <a:p>
            <a:r>
              <a:rPr lang="ja-JP" altLang="en-US" sz="2400" dirty="0"/>
              <a:t>　率の範囲をとった</a:t>
            </a:r>
            <a:r>
              <a:rPr kumimoji="1" lang="ja-JP" altLang="en-US" sz="2400" dirty="0"/>
              <a:t>場合に、その範囲内で</a:t>
            </a:r>
            <a:endParaRPr kumimoji="1" lang="en-US" altLang="ja-JP" sz="2400" dirty="0"/>
          </a:p>
          <a:p>
            <a:r>
              <a:rPr lang="ja-JP" altLang="en-US" sz="2400" dirty="0"/>
              <a:t>　</a:t>
            </a:r>
            <a:r>
              <a:rPr kumimoji="1" lang="ja-JP" altLang="en-US" sz="2400" dirty="0"/>
              <a:t>資産価値に生じる</a:t>
            </a:r>
            <a:r>
              <a:rPr lang="ja-JP" altLang="en-US" sz="2400" dirty="0">
                <a:solidFill>
                  <a:srgbClr val="FF0000"/>
                </a:solidFill>
              </a:rPr>
              <a:t>最大損失額</a:t>
            </a:r>
            <a:r>
              <a:rPr lang="ja-JP" altLang="en-US" sz="2400" dirty="0"/>
              <a:t>のこと</a:t>
            </a:r>
            <a:endParaRPr kumimoji="1" lang="ja-JP" altLang="en-US" sz="2400" dirty="0"/>
          </a:p>
        </p:txBody>
      </p:sp>
      <p:pic>
        <p:nvPicPr>
          <p:cNvPr id="3" name="図 2" descr="VaR(バリュー・アット・リスク/予想最大損失額)｜リスク管理Navi [用語集]">
            <a:extLst>
              <a:ext uri="{FF2B5EF4-FFF2-40B4-BE49-F238E27FC236}">
                <a16:creationId xmlns:a16="http://schemas.microsoft.com/office/drawing/2014/main" id="{BF515A97-319E-2BF3-B3D9-02D89B4744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95292" y="955431"/>
            <a:ext cx="5896708" cy="4947138"/>
          </a:xfrm>
          <a:prstGeom prst="rect">
            <a:avLst/>
          </a:prstGeom>
          <a:noFill/>
          <a:ln>
            <a:noFill/>
          </a:ln>
        </p:spPr>
      </p:pic>
    </p:spTree>
    <p:extLst>
      <p:ext uri="{BB962C8B-B14F-4D97-AF65-F5344CB8AC3E}">
        <p14:creationId xmlns:p14="http://schemas.microsoft.com/office/powerpoint/2010/main" val="22376445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60833CA-7525-89EA-629C-0327F99F9742}"/>
              </a:ext>
            </a:extLst>
          </p:cNvPr>
          <p:cNvSpPr txBox="1"/>
          <p:nvPr/>
        </p:nvSpPr>
        <p:spPr>
          <a:xfrm>
            <a:off x="121649" y="3429000"/>
            <a:ext cx="11494513" cy="3785652"/>
          </a:xfrm>
          <a:prstGeom prst="rect">
            <a:avLst/>
          </a:prstGeom>
          <a:noFill/>
        </p:spPr>
        <p:txBody>
          <a:bodyPr wrap="square" rtlCol="0">
            <a:spAutoFit/>
          </a:bodyPr>
          <a:lstStyle/>
          <a:p>
            <a:r>
              <a:rPr lang="en-US" altLang="ja-JP" sz="2400" dirty="0"/>
              <a:t>μ</a:t>
            </a:r>
            <a:r>
              <a:rPr lang="ja-JP" altLang="en-US" sz="2400" dirty="0"/>
              <a:t>：リターン平均値　</a:t>
            </a:r>
            <a:r>
              <a:rPr lang="en-US" altLang="ja-JP" sz="2400" dirty="0"/>
              <a:t>σ</a:t>
            </a:r>
            <a:r>
              <a:rPr lang="ja-JP" altLang="en-US" sz="2400" dirty="0"/>
              <a:t>：標準偏差　</a:t>
            </a:r>
            <a:r>
              <a:rPr lang="en-US" altLang="ja-JP" sz="2400" dirty="0"/>
              <a:t>z</a:t>
            </a:r>
            <a:r>
              <a:rPr lang="ja-JP" altLang="en-US" sz="2400" dirty="0"/>
              <a:t>：信頼係数</a:t>
            </a:r>
            <a:endParaRPr kumimoji="1" lang="en-US" altLang="ja-JP" sz="2400" dirty="0"/>
          </a:p>
          <a:p>
            <a:r>
              <a:rPr lang="ja-JP" altLang="en-US" sz="2400" dirty="0"/>
              <a:t>何標準偏差分</a:t>
            </a:r>
            <a:r>
              <a:rPr lang="en-US" altLang="ja-JP" sz="2400" dirty="0"/>
              <a:t>μ</a:t>
            </a:r>
            <a:r>
              <a:rPr lang="ja-JP" altLang="en-US" sz="2400" dirty="0"/>
              <a:t>から離れているのかを</a:t>
            </a:r>
            <a:r>
              <a:rPr lang="en-US" altLang="ja-JP" sz="2400" dirty="0"/>
              <a:t>z</a:t>
            </a:r>
            <a:r>
              <a:rPr lang="ja-JP" altLang="en-US" sz="2400" dirty="0"/>
              <a:t>と置いて考える。</a:t>
            </a:r>
            <a:endParaRPr lang="en-US" altLang="ja-JP" sz="2400" dirty="0"/>
          </a:p>
          <a:p>
            <a:r>
              <a:rPr kumimoji="1" lang="ja-JP" altLang="en-US" sz="2400" dirty="0"/>
              <a:t>このｚの部分を求めることができれば、確立を下回る（あるいは上回る）面積を正確に読み取ることができる</a:t>
            </a:r>
            <a:endParaRPr kumimoji="1" lang="en-US" altLang="ja-JP" sz="2400" dirty="0"/>
          </a:p>
          <a:p>
            <a:endParaRPr lang="en-US" altLang="ja-JP" sz="2400" dirty="0"/>
          </a:p>
          <a:p>
            <a:r>
              <a:rPr kumimoji="1" lang="ja-JP" altLang="en-US" sz="2400" dirty="0"/>
              <a:t>例：</a:t>
            </a:r>
            <a:r>
              <a:rPr kumimoji="1" lang="en-US" altLang="ja-JP" sz="2400" dirty="0"/>
              <a:t>z</a:t>
            </a:r>
            <a:r>
              <a:rPr kumimoji="1" lang="ja-JP" altLang="en-US" sz="2400" dirty="0"/>
              <a:t>の値が２の時（</a:t>
            </a:r>
            <a:r>
              <a:rPr kumimoji="1" lang="en-US" altLang="ja-JP" sz="2400" dirty="0"/>
              <a:t>μ</a:t>
            </a:r>
            <a:r>
              <a:rPr kumimoji="1" lang="ja-JP" altLang="en-US" sz="2400" dirty="0"/>
              <a:t>から</a:t>
            </a:r>
            <a:r>
              <a:rPr kumimoji="1" lang="en-US" altLang="ja-JP" sz="2400" dirty="0"/>
              <a:t>2</a:t>
            </a:r>
            <a:r>
              <a:rPr lang="en-US" altLang="ja-JP" sz="2400" dirty="0"/>
              <a:t>σ</a:t>
            </a:r>
            <a:r>
              <a:rPr lang="ja-JP" altLang="en-US" sz="2400" dirty="0"/>
              <a:t>分離れている</a:t>
            </a:r>
            <a:r>
              <a:rPr kumimoji="1" lang="ja-JP" altLang="en-US" sz="2400" dirty="0"/>
              <a:t>）の確率はいくつか</a:t>
            </a:r>
            <a:endParaRPr kumimoji="1" lang="en-US" altLang="ja-JP" sz="2400" dirty="0"/>
          </a:p>
          <a:p>
            <a:r>
              <a:rPr lang="ja-JP" altLang="en-US" sz="2400" dirty="0"/>
              <a:t>　　左の表では、</a:t>
            </a:r>
            <a:r>
              <a:rPr lang="en-US" altLang="ja-JP" sz="2400" dirty="0"/>
              <a:t>μ-2σ</a:t>
            </a:r>
            <a:r>
              <a:rPr lang="ja-JP" altLang="en-US" sz="2400" dirty="0"/>
              <a:t>が約</a:t>
            </a:r>
            <a:r>
              <a:rPr lang="en-US" altLang="ja-JP" sz="2400" dirty="0"/>
              <a:t>95</a:t>
            </a:r>
            <a:r>
              <a:rPr lang="ja-JP" altLang="en-US" sz="2400" dirty="0"/>
              <a:t>％となっている。しかし、これは両端の黒い部分の</a:t>
            </a:r>
            <a:endParaRPr lang="en-US" altLang="ja-JP" sz="2400" dirty="0"/>
          </a:p>
          <a:p>
            <a:r>
              <a:rPr lang="ja-JP" altLang="en-US" sz="2400" dirty="0"/>
              <a:t>　　面積を除いた確立となってしまう。両端合わせて</a:t>
            </a:r>
            <a:r>
              <a:rPr lang="en-US" altLang="ja-JP" sz="2400" dirty="0"/>
              <a:t>5</a:t>
            </a:r>
            <a:r>
              <a:rPr lang="ja-JP" altLang="en-US" sz="2400" dirty="0"/>
              <a:t>％ということは、片方の黒</a:t>
            </a:r>
            <a:endParaRPr lang="en-US" altLang="ja-JP" sz="2400" dirty="0"/>
          </a:p>
          <a:p>
            <a:r>
              <a:rPr lang="ja-JP" altLang="en-US" sz="2400" dirty="0"/>
              <a:t>　　い部分は</a:t>
            </a:r>
            <a:r>
              <a:rPr lang="en-US" altLang="ja-JP" sz="2400" dirty="0"/>
              <a:t>2.5</a:t>
            </a:r>
            <a:r>
              <a:rPr lang="ja-JP" altLang="en-US" sz="2400" dirty="0"/>
              <a:t>％に当たるので、信頼水準</a:t>
            </a:r>
            <a:r>
              <a:rPr lang="en-US" altLang="ja-JP" sz="2400" dirty="0"/>
              <a:t>97.5</a:t>
            </a:r>
            <a:r>
              <a:rPr lang="ja-JP" altLang="en-US" sz="2400" dirty="0"/>
              <a:t>％（損失発生確率</a:t>
            </a:r>
            <a:r>
              <a:rPr lang="en-US" altLang="ja-JP" sz="2400" dirty="0"/>
              <a:t>2.5</a:t>
            </a:r>
            <a:r>
              <a:rPr lang="ja-JP" altLang="en-US" sz="2400" dirty="0"/>
              <a:t>％）となる。</a:t>
            </a:r>
            <a:endParaRPr kumimoji="1" lang="en-US" altLang="ja-JP" sz="2400" dirty="0"/>
          </a:p>
          <a:p>
            <a:endParaRPr kumimoji="1" lang="en-US" altLang="ja-JP" sz="2400" dirty="0"/>
          </a:p>
        </p:txBody>
      </p:sp>
      <p:pic>
        <p:nvPicPr>
          <p:cNvPr id="3" name="図 2">
            <a:extLst>
              <a:ext uri="{FF2B5EF4-FFF2-40B4-BE49-F238E27FC236}">
                <a16:creationId xmlns:a16="http://schemas.microsoft.com/office/drawing/2014/main" id="{0BA8CD39-1634-BE7C-F413-8EF923527A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590" y="295273"/>
            <a:ext cx="4005032" cy="2897560"/>
          </a:xfrm>
          <a:prstGeom prst="rect">
            <a:avLst/>
          </a:prstGeom>
        </p:spPr>
      </p:pic>
      <p:pic>
        <p:nvPicPr>
          <p:cNvPr id="4" name="図 3" descr="画像のプレビュー">
            <a:extLst>
              <a:ext uri="{FF2B5EF4-FFF2-40B4-BE49-F238E27FC236}">
                <a16:creationId xmlns:a16="http://schemas.microsoft.com/office/drawing/2014/main" id="{0119FBB6-27D5-FAA8-74E6-226BDB90ED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8179" y="304682"/>
            <a:ext cx="4610231" cy="2888151"/>
          </a:xfrm>
          <a:prstGeom prst="rect">
            <a:avLst/>
          </a:prstGeom>
          <a:noFill/>
          <a:ln>
            <a:noFill/>
          </a:ln>
        </p:spPr>
      </p:pic>
    </p:spTree>
    <p:extLst>
      <p:ext uri="{BB962C8B-B14F-4D97-AF65-F5344CB8AC3E}">
        <p14:creationId xmlns:p14="http://schemas.microsoft.com/office/powerpoint/2010/main" val="4561662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AA509FB-96EC-CAD6-43DB-4A8DA78B8670}"/>
              </a:ext>
            </a:extLst>
          </p:cNvPr>
          <p:cNvSpPr txBox="1"/>
          <p:nvPr/>
        </p:nvSpPr>
        <p:spPr>
          <a:xfrm>
            <a:off x="420736" y="330979"/>
            <a:ext cx="11494513" cy="6740307"/>
          </a:xfrm>
          <a:prstGeom prst="rect">
            <a:avLst/>
          </a:prstGeom>
          <a:noFill/>
        </p:spPr>
        <p:txBody>
          <a:bodyPr wrap="square" rtlCol="0">
            <a:spAutoFit/>
          </a:bodyPr>
          <a:lstStyle/>
          <a:p>
            <a:r>
              <a:rPr lang="ja-JP" altLang="en-US" sz="2400" dirty="0"/>
              <a:t>・標準化</a:t>
            </a:r>
            <a:endParaRPr lang="en-US" altLang="ja-JP" sz="2400" dirty="0"/>
          </a:p>
          <a:p>
            <a:r>
              <a:rPr lang="ja-JP" altLang="en-US" sz="2400" dirty="0"/>
              <a:t>　　正規分布のみでは、確立の算出が困難（ｚ値が分からない）なため、正規分布</a:t>
            </a:r>
            <a:endParaRPr lang="en-US" altLang="ja-JP" sz="2400" dirty="0"/>
          </a:p>
          <a:p>
            <a:r>
              <a:rPr lang="ja-JP" altLang="en-US" sz="2400" dirty="0"/>
              <a:t>　　を標準化し、標準正規分布表から確立や信頼係数を読み取るという方法が必要</a:t>
            </a:r>
            <a:endParaRPr lang="en-US" altLang="ja-JP" sz="2400" dirty="0"/>
          </a:p>
          <a:p>
            <a:r>
              <a:rPr lang="ja-JP" altLang="en-US" sz="2400" dirty="0"/>
              <a:t>　　となる。</a:t>
            </a:r>
            <a:endParaRPr kumimoji="1" lang="en-US" altLang="ja-JP" sz="2400" dirty="0"/>
          </a:p>
          <a:p>
            <a:r>
              <a:rPr lang="ja-JP" altLang="en-US" sz="2400" dirty="0"/>
              <a:t>　　下記の式を用いることで、確率変数ＸをＺに変換する、つまり標準化すること</a:t>
            </a:r>
            <a:endParaRPr lang="en-US" altLang="ja-JP" sz="2400" dirty="0"/>
          </a:p>
          <a:p>
            <a:r>
              <a:rPr kumimoji="1" lang="ja-JP" altLang="en-US" sz="2400" dirty="0"/>
              <a:t>　　ができ、標準正規分布表からｚ値を下回る面積、上回る面積を読み取ることが</a:t>
            </a:r>
            <a:endParaRPr kumimoji="1" lang="en-US" altLang="ja-JP" sz="2400" dirty="0"/>
          </a:p>
          <a:p>
            <a:r>
              <a:rPr lang="ja-JP" altLang="en-US" sz="2400" dirty="0"/>
              <a:t>　　</a:t>
            </a:r>
            <a:r>
              <a:rPr kumimoji="1" lang="ja-JP" altLang="en-US" sz="2400" dirty="0"/>
              <a:t>可能になる</a:t>
            </a:r>
            <a:endParaRPr kumimoji="1" lang="en-US" altLang="ja-JP" sz="2400" dirty="0"/>
          </a:p>
          <a:p>
            <a:endParaRPr lang="en-US" altLang="ja-JP" sz="2400" dirty="0"/>
          </a:p>
          <a:p>
            <a:endParaRPr kumimoji="1" lang="en-US" altLang="ja-JP" sz="2400" dirty="0"/>
          </a:p>
          <a:p>
            <a:endParaRPr lang="en-US" altLang="ja-JP" sz="2400" dirty="0"/>
          </a:p>
          <a:p>
            <a:endParaRPr kumimoji="1" lang="en-US" altLang="ja-JP" sz="2400" dirty="0"/>
          </a:p>
          <a:p>
            <a:endParaRPr lang="en-US" altLang="ja-JP" sz="2400" dirty="0"/>
          </a:p>
          <a:p>
            <a:endParaRPr kumimoji="1" lang="en-US" altLang="ja-JP" sz="2400" dirty="0"/>
          </a:p>
          <a:p>
            <a:endParaRPr kumimoji="1" lang="en-US" altLang="ja-JP" sz="2400" dirty="0"/>
          </a:p>
          <a:p>
            <a:endParaRPr kumimoji="1" lang="en-US" altLang="ja-JP" sz="2400" dirty="0"/>
          </a:p>
          <a:p>
            <a:r>
              <a:rPr lang="ja-JP" altLang="en-US" sz="2400" dirty="0"/>
              <a:t>　　正規分布では確率変数</a:t>
            </a:r>
            <a:r>
              <a:rPr lang="en-US" altLang="ja-JP" sz="2400" dirty="0"/>
              <a:t>X</a:t>
            </a:r>
            <a:r>
              <a:rPr lang="ja-JP" altLang="en-US" sz="2400" dirty="0"/>
              <a:t>が期待値</a:t>
            </a:r>
            <a:r>
              <a:rPr lang="en-US" altLang="ja-JP" sz="2400" dirty="0"/>
              <a:t>μ</a:t>
            </a:r>
            <a:r>
              <a:rPr lang="ja-JP" altLang="en-US" sz="2400" dirty="0"/>
              <a:t>、分散</a:t>
            </a:r>
            <a:r>
              <a:rPr lang="en-US" altLang="ja-JP" sz="2400" dirty="0"/>
              <a:t>σ^2</a:t>
            </a:r>
            <a:r>
              <a:rPr lang="ja-JP" altLang="en-US" sz="2400" dirty="0"/>
              <a:t>に従うとして</a:t>
            </a:r>
            <a:endParaRPr lang="en-US" altLang="ja-JP" sz="2400" dirty="0"/>
          </a:p>
          <a:p>
            <a:r>
              <a:rPr lang="ja-JP" altLang="en-US" sz="2400" dirty="0"/>
              <a:t>　　</a:t>
            </a:r>
            <a:r>
              <a:rPr lang="en-US" altLang="ja-JP" sz="2400" dirty="0"/>
              <a:t>X</a:t>
            </a:r>
            <a:r>
              <a:rPr lang="ja-JP" altLang="en-US" sz="2400" dirty="0"/>
              <a:t>～</a:t>
            </a:r>
            <a:r>
              <a:rPr lang="en-US" altLang="ja-JP" sz="2400" dirty="0"/>
              <a:t>N</a:t>
            </a:r>
            <a:r>
              <a:rPr lang="ja-JP" altLang="en-US" sz="2400" dirty="0"/>
              <a:t>（</a:t>
            </a:r>
            <a:r>
              <a:rPr lang="en-US" altLang="ja-JP" sz="2400" dirty="0"/>
              <a:t>μ,σ^2</a:t>
            </a:r>
            <a:r>
              <a:rPr lang="ja-JP" altLang="en-US" sz="2400" dirty="0"/>
              <a:t>）となっている。</a:t>
            </a:r>
            <a:endParaRPr kumimoji="1" lang="en-US" altLang="ja-JP" sz="2400" dirty="0"/>
          </a:p>
          <a:p>
            <a:r>
              <a:rPr lang="ja-JP" altLang="en-US" sz="2400" dirty="0"/>
              <a:t>　　</a:t>
            </a:r>
            <a:endParaRPr kumimoji="1" lang="en-US" altLang="ja-JP" sz="2400" dirty="0"/>
          </a:p>
        </p:txBody>
      </p:sp>
      <p:pic>
        <p:nvPicPr>
          <p:cNvPr id="3" name="図 2">
            <a:extLst>
              <a:ext uri="{FF2B5EF4-FFF2-40B4-BE49-F238E27FC236}">
                <a16:creationId xmlns:a16="http://schemas.microsoft.com/office/drawing/2014/main" id="{014BBA0C-41C8-E1D1-543D-DEF5EFFE49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9122" y="3089031"/>
            <a:ext cx="8833755" cy="2395593"/>
          </a:xfrm>
          <a:prstGeom prst="rect">
            <a:avLst/>
          </a:prstGeom>
        </p:spPr>
      </p:pic>
    </p:spTree>
    <p:extLst>
      <p:ext uri="{BB962C8B-B14F-4D97-AF65-F5344CB8AC3E}">
        <p14:creationId xmlns:p14="http://schemas.microsoft.com/office/powerpoint/2010/main" val="16998014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2026107-0A4D-F704-4A73-D6971081F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8343" y="347659"/>
            <a:ext cx="6235311" cy="1332810"/>
          </a:xfrm>
          <a:prstGeom prst="rect">
            <a:avLst/>
          </a:prstGeom>
        </p:spPr>
      </p:pic>
      <p:sp>
        <p:nvSpPr>
          <p:cNvPr id="4" name="テキスト ボックス 3">
            <a:extLst>
              <a:ext uri="{FF2B5EF4-FFF2-40B4-BE49-F238E27FC236}">
                <a16:creationId xmlns:a16="http://schemas.microsoft.com/office/drawing/2014/main" id="{FF4D3A88-7D39-DD90-BF48-2B59D940059B}"/>
              </a:ext>
            </a:extLst>
          </p:cNvPr>
          <p:cNvSpPr txBox="1"/>
          <p:nvPr/>
        </p:nvSpPr>
        <p:spPr>
          <a:xfrm>
            <a:off x="348741" y="1883168"/>
            <a:ext cx="11494513" cy="4893647"/>
          </a:xfrm>
          <a:prstGeom prst="rect">
            <a:avLst/>
          </a:prstGeom>
          <a:noFill/>
        </p:spPr>
        <p:txBody>
          <a:bodyPr wrap="square" rtlCol="0">
            <a:spAutoFit/>
          </a:bodyPr>
          <a:lstStyle/>
          <a:p>
            <a:r>
              <a:rPr lang="ja-JP" altLang="en-US" sz="2400" dirty="0"/>
              <a:t>　</a:t>
            </a:r>
            <a:r>
              <a:rPr lang="en-US" altLang="ja-JP" sz="2400" dirty="0"/>
              <a:t>V</a:t>
            </a:r>
            <a:r>
              <a:rPr lang="ja-JP" altLang="en-US" sz="2400" dirty="0"/>
              <a:t>ｐ：ポートフォリオ時価　</a:t>
            </a:r>
            <a:r>
              <a:rPr lang="en-US" altLang="ja-JP" sz="2400" dirty="0"/>
              <a:t>μ</a:t>
            </a:r>
            <a:r>
              <a:rPr lang="ja-JP" altLang="en-US" sz="2400" dirty="0"/>
              <a:t>：リターン平均値</a:t>
            </a:r>
            <a:endParaRPr lang="en-US" altLang="ja-JP" sz="2400" dirty="0"/>
          </a:p>
          <a:p>
            <a:r>
              <a:rPr lang="ja-JP" altLang="en-US" sz="2400" dirty="0"/>
              <a:t>　ｚ：信頼係数（信頼水準）　</a:t>
            </a:r>
            <a:r>
              <a:rPr lang="en-US" altLang="ja-JP" sz="2400" dirty="0"/>
              <a:t>σ</a:t>
            </a:r>
            <a:r>
              <a:rPr lang="ja-JP" altLang="en-US" sz="2400" dirty="0"/>
              <a:t>：標準偏差</a:t>
            </a:r>
            <a:endParaRPr lang="en-US" altLang="ja-JP" sz="2400" dirty="0"/>
          </a:p>
          <a:p>
            <a:endParaRPr lang="en-US" altLang="ja-JP" sz="2400" dirty="0"/>
          </a:p>
          <a:p>
            <a:r>
              <a:rPr lang="ja-JP" altLang="en-US" sz="2400" dirty="0"/>
              <a:t>・立式（</a:t>
            </a:r>
            <a:r>
              <a:rPr lang="en-US" altLang="ja-JP" sz="2400" dirty="0" err="1"/>
              <a:t>VaR</a:t>
            </a:r>
            <a:r>
              <a:rPr lang="ja-JP" altLang="en-US" sz="2400" dirty="0"/>
              <a:t>のリターンｘ</a:t>
            </a:r>
            <a:r>
              <a:rPr lang="en-US" altLang="ja-JP" sz="2400" dirty="0"/>
              <a:t>(</a:t>
            </a:r>
            <a:r>
              <a:rPr lang="ja-JP" altLang="en-US" sz="2400" dirty="0"/>
              <a:t>収益率、損失率</a:t>
            </a:r>
            <a:r>
              <a:rPr lang="en-US" altLang="ja-JP" sz="2400" dirty="0"/>
              <a:t>)</a:t>
            </a:r>
            <a:r>
              <a:rPr lang="ja-JP" altLang="en-US" sz="2400" dirty="0"/>
              <a:t>が正規分布に従うと仮定し計算する）</a:t>
            </a:r>
            <a:endParaRPr lang="en-US" altLang="ja-JP" sz="2400" dirty="0"/>
          </a:p>
          <a:p>
            <a:endParaRPr lang="en-US" altLang="ja-JP" sz="2400" dirty="0"/>
          </a:p>
          <a:p>
            <a:r>
              <a:rPr kumimoji="1" lang="ja-JP" altLang="en-US" sz="2400" dirty="0"/>
              <a:t>　①元の正規分布で平均を下回り、ダウンサイド（左側）の面積が</a:t>
            </a:r>
            <a:r>
              <a:rPr kumimoji="1" lang="en-US" altLang="ja-JP" sz="2400" dirty="0"/>
              <a:t>5</a:t>
            </a:r>
            <a:r>
              <a:rPr kumimoji="1" lang="ja-JP" altLang="en-US" sz="2400" dirty="0"/>
              <a:t>％（仮）とな　　</a:t>
            </a:r>
            <a:endParaRPr kumimoji="1" lang="en-US" altLang="ja-JP" sz="2400" dirty="0"/>
          </a:p>
          <a:p>
            <a:r>
              <a:rPr lang="ja-JP" altLang="en-US" sz="2400" dirty="0"/>
              <a:t>　　</a:t>
            </a:r>
            <a:r>
              <a:rPr kumimoji="1" lang="ja-JP" altLang="en-US" sz="2400" dirty="0"/>
              <a:t>るよう</a:t>
            </a:r>
            <a:r>
              <a:rPr lang="ja-JP" altLang="en-US" sz="2400" dirty="0"/>
              <a:t>な</a:t>
            </a:r>
            <a:r>
              <a:rPr lang="en-US" altLang="ja-JP" sz="2400" dirty="0"/>
              <a:t>x</a:t>
            </a:r>
            <a:r>
              <a:rPr lang="ja-JP" altLang="en-US" sz="2400" dirty="0"/>
              <a:t>は平均値</a:t>
            </a:r>
            <a:r>
              <a:rPr lang="en-US" altLang="ja-JP" sz="2400" dirty="0"/>
              <a:t>μ</a:t>
            </a:r>
            <a:r>
              <a:rPr lang="ja-JP" altLang="en-US" sz="2400" dirty="0"/>
              <a:t>から何標準偏差（</a:t>
            </a:r>
            <a:r>
              <a:rPr lang="en-US" altLang="ja-JP" sz="2400" dirty="0" err="1"/>
              <a:t>zσ</a:t>
            </a:r>
            <a:r>
              <a:rPr lang="ja-JP" altLang="en-US" sz="2400" dirty="0"/>
              <a:t>）離れているのか</a:t>
            </a:r>
            <a:endParaRPr lang="en-US" altLang="ja-JP" sz="2400" dirty="0"/>
          </a:p>
          <a:p>
            <a:r>
              <a:rPr kumimoji="1" lang="ja-JP" altLang="en-US" sz="2400" dirty="0"/>
              <a:t>　　（正規分布を標準化した際の</a:t>
            </a:r>
            <a:r>
              <a:rPr kumimoji="1" lang="en-US" altLang="ja-JP" sz="2400" dirty="0"/>
              <a:t>z</a:t>
            </a:r>
            <a:r>
              <a:rPr kumimoji="1" lang="ja-JP" altLang="en-US" sz="2400" dirty="0"/>
              <a:t>値を求め、当てはめる）</a:t>
            </a:r>
            <a:endParaRPr lang="en-US" altLang="ja-JP" sz="2400" dirty="0"/>
          </a:p>
          <a:p>
            <a:r>
              <a:rPr kumimoji="1" lang="ja-JP" altLang="en-US" sz="2400" dirty="0"/>
              <a:t>　　</a:t>
            </a:r>
            <a:r>
              <a:rPr kumimoji="1" lang="en-US" altLang="ja-JP" sz="2400" dirty="0"/>
              <a:t>x=</a:t>
            </a:r>
            <a:r>
              <a:rPr lang="en-US" altLang="ja-JP" sz="2400" dirty="0"/>
              <a:t>μ-</a:t>
            </a:r>
            <a:r>
              <a:rPr kumimoji="1" lang="en-US" altLang="ja-JP" sz="2400" dirty="0" err="1"/>
              <a:t>zσ</a:t>
            </a:r>
            <a:endParaRPr kumimoji="1" lang="en-US" altLang="ja-JP" sz="2400" dirty="0"/>
          </a:p>
          <a:p>
            <a:endParaRPr lang="en-US" altLang="ja-JP" sz="2400" dirty="0"/>
          </a:p>
          <a:p>
            <a:r>
              <a:rPr lang="ja-JP" altLang="en-US" sz="2400" dirty="0"/>
              <a:t>　②</a:t>
            </a:r>
            <a:r>
              <a:rPr lang="en-US" altLang="ja-JP" sz="2400" dirty="0" err="1"/>
              <a:t>VaR</a:t>
            </a:r>
            <a:r>
              <a:rPr lang="ja-JP" altLang="en-US" sz="2400" dirty="0"/>
              <a:t>は損失額だから、ポートフォリオの時価（</a:t>
            </a:r>
            <a:r>
              <a:rPr lang="en-US" altLang="ja-JP" sz="2400" dirty="0" err="1"/>
              <a:t>Vp</a:t>
            </a:r>
            <a:r>
              <a:rPr lang="ja-JP" altLang="en-US" sz="2400" dirty="0"/>
              <a:t>）に</a:t>
            </a:r>
            <a:r>
              <a:rPr lang="en-US" altLang="ja-JP" sz="2400" dirty="0"/>
              <a:t>x</a:t>
            </a:r>
            <a:r>
              <a:rPr lang="ja-JP" altLang="en-US" sz="2400" dirty="0"/>
              <a:t>％かければいい</a:t>
            </a:r>
            <a:endParaRPr lang="en-US" altLang="ja-JP" sz="2400" dirty="0"/>
          </a:p>
          <a:p>
            <a:r>
              <a:rPr kumimoji="1" lang="ja-JP" altLang="en-US" sz="2400" dirty="0"/>
              <a:t>　　</a:t>
            </a:r>
            <a:r>
              <a:rPr kumimoji="1" lang="en-US" altLang="ja-JP" sz="2400" dirty="0" err="1"/>
              <a:t>VaR</a:t>
            </a:r>
            <a:r>
              <a:rPr kumimoji="1" lang="en-US" altLang="ja-JP" sz="2400" dirty="0"/>
              <a:t>=</a:t>
            </a:r>
            <a:r>
              <a:rPr kumimoji="1" lang="en-US" altLang="ja-JP" sz="2400" dirty="0" err="1"/>
              <a:t>Vp</a:t>
            </a:r>
            <a:r>
              <a:rPr kumimoji="1" lang="en-US" altLang="ja-JP" sz="2400" dirty="0"/>
              <a:t> × x</a:t>
            </a:r>
          </a:p>
          <a:p>
            <a:r>
              <a:rPr kumimoji="1" lang="ja-JP" altLang="en-US" sz="2400" dirty="0"/>
              <a:t>　　　  </a:t>
            </a:r>
            <a:r>
              <a:rPr kumimoji="1" lang="en-US" altLang="ja-JP" sz="2400" dirty="0"/>
              <a:t>=</a:t>
            </a:r>
            <a:r>
              <a:rPr kumimoji="1" lang="en-US" altLang="ja-JP" sz="2400" dirty="0" err="1"/>
              <a:t>Vp</a:t>
            </a:r>
            <a:r>
              <a:rPr lang="en-US" altLang="ja-JP" sz="2400" dirty="0"/>
              <a:t> ×</a:t>
            </a:r>
            <a:r>
              <a:rPr lang="ja-JP" altLang="en-US" sz="2400" dirty="0"/>
              <a:t> </a:t>
            </a:r>
            <a:r>
              <a:rPr lang="en-US" altLang="ja-JP" sz="2400" dirty="0"/>
              <a:t>(μ-</a:t>
            </a:r>
            <a:r>
              <a:rPr lang="en-US" altLang="ja-JP" sz="2400" dirty="0" err="1"/>
              <a:t>zσ</a:t>
            </a:r>
            <a:r>
              <a:rPr lang="en-US" altLang="ja-JP" sz="2400" dirty="0"/>
              <a:t>)</a:t>
            </a:r>
          </a:p>
        </p:txBody>
      </p:sp>
    </p:spTree>
    <p:extLst>
      <p:ext uri="{BB962C8B-B14F-4D97-AF65-F5344CB8AC3E}">
        <p14:creationId xmlns:p14="http://schemas.microsoft.com/office/powerpoint/2010/main" val="9870088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E549073-2C32-EA73-1FED-94CF3D5B4773}"/>
              </a:ext>
            </a:extLst>
          </p:cNvPr>
          <p:cNvSpPr txBox="1"/>
          <p:nvPr/>
        </p:nvSpPr>
        <p:spPr>
          <a:xfrm>
            <a:off x="420736" y="330979"/>
            <a:ext cx="11494513" cy="6740307"/>
          </a:xfrm>
          <a:prstGeom prst="rect">
            <a:avLst/>
          </a:prstGeom>
          <a:noFill/>
        </p:spPr>
        <p:txBody>
          <a:bodyPr wrap="square" rtlCol="0">
            <a:spAutoFit/>
          </a:bodyPr>
          <a:lstStyle/>
          <a:p>
            <a:r>
              <a:rPr lang="ja-JP" altLang="en-US" sz="2400" dirty="0"/>
              <a:t>〇問６</a:t>
            </a:r>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r>
              <a:rPr lang="ja-JP" altLang="en-US" sz="2400" dirty="0"/>
              <a:t>　上記の式に値を当てはめる</a:t>
            </a:r>
            <a:endParaRPr lang="en-US" altLang="ja-JP" sz="2400" dirty="0"/>
          </a:p>
          <a:p>
            <a:r>
              <a:rPr lang="ja-JP" altLang="en-US" sz="2400" dirty="0"/>
              <a:t>　</a:t>
            </a:r>
            <a:r>
              <a:rPr lang="en-US" altLang="ja-JP" sz="2400" dirty="0"/>
              <a:t>-10</a:t>
            </a:r>
            <a:r>
              <a:rPr lang="ja-JP" altLang="en-US" sz="2400" dirty="0"/>
              <a:t>億＝</a:t>
            </a:r>
            <a:r>
              <a:rPr lang="en-US" altLang="ja-JP" sz="2400" dirty="0"/>
              <a:t>100</a:t>
            </a:r>
            <a:r>
              <a:rPr lang="ja-JP" altLang="en-US" sz="2400" dirty="0"/>
              <a:t>億</a:t>
            </a:r>
            <a:r>
              <a:rPr lang="en-US" altLang="ja-JP" sz="2400" dirty="0"/>
              <a:t>×</a:t>
            </a:r>
            <a:r>
              <a:rPr lang="ja-JP" altLang="en-US" sz="2400" dirty="0"/>
              <a:t>（</a:t>
            </a:r>
            <a:r>
              <a:rPr lang="en-US" altLang="ja-JP" sz="2400" dirty="0"/>
              <a:t>0-1.645×σ</a:t>
            </a:r>
            <a:r>
              <a:rPr lang="ja-JP" altLang="en-US" sz="2400" dirty="0"/>
              <a:t>）</a:t>
            </a:r>
            <a:endParaRPr lang="en-US" altLang="ja-JP" sz="2400" dirty="0"/>
          </a:p>
          <a:p>
            <a:r>
              <a:rPr lang="ja-JP" altLang="en-US" sz="2400" dirty="0"/>
              <a:t>　</a:t>
            </a:r>
            <a:r>
              <a:rPr lang="en-US" altLang="ja-JP" sz="2400" dirty="0"/>
              <a:t>-10</a:t>
            </a:r>
            <a:r>
              <a:rPr lang="ja-JP" altLang="en-US" sz="2400" dirty="0"/>
              <a:t>億＝</a:t>
            </a:r>
            <a:r>
              <a:rPr lang="en-US" altLang="ja-JP" sz="2400" dirty="0"/>
              <a:t>100</a:t>
            </a:r>
            <a:r>
              <a:rPr lang="ja-JP" altLang="en-US" sz="2400" dirty="0"/>
              <a:t>億</a:t>
            </a:r>
            <a:r>
              <a:rPr lang="en-US" altLang="ja-JP" sz="2400" dirty="0"/>
              <a:t>×-1.645σ</a:t>
            </a:r>
          </a:p>
          <a:p>
            <a:r>
              <a:rPr lang="ja-JP" altLang="en-US" sz="2400" dirty="0"/>
              <a:t>　</a:t>
            </a:r>
            <a:r>
              <a:rPr lang="en-US" altLang="ja-JP" sz="2400" dirty="0"/>
              <a:t>σ</a:t>
            </a:r>
            <a:r>
              <a:rPr lang="ja-JP" altLang="en-US" sz="2400" dirty="0"/>
              <a:t>＝</a:t>
            </a:r>
            <a:r>
              <a:rPr lang="en-US" altLang="ja-JP" sz="2400" dirty="0"/>
              <a:t>0.06079                                                A.6.0</a:t>
            </a:r>
            <a:r>
              <a:rPr lang="ja-JP" altLang="en-US" sz="2400" dirty="0"/>
              <a:t>％</a:t>
            </a:r>
            <a:endParaRPr lang="en-US" altLang="ja-JP" sz="2400" dirty="0"/>
          </a:p>
          <a:p>
            <a:r>
              <a:rPr lang="ja-JP" altLang="en-US" sz="2400" dirty="0"/>
              <a:t>　　　　　　　　　　　　　　　　⇒ポートフォリオのリスクを</a:t>
            </a:r>
            <a:r>
              <a:rPr lang="en-US" altLang="ja-JP" sz="2400" dirty="0"/>
              <a:t>6</a:t>
            </a:r>
            <a:r>
              <a:rPr lang="ja-JP" altLang="en-US" sz="2400" dirty="0"/>
              <a:t>％以内にすると、</a:t>
            </a:r>
            <a:endParaRPr lang="en-US" altLang="ja-JP" sz="2400" dirty="0"/>
          </a:p>
          <a:p>
            <a:r>
              <a:rPr lang="ja-JP" altLang="en-US" sz="2400" dirty="0"/>
              <a:t>　　　　　　　　　　　　　　　　　</a:t>
            </a:r>
            <a:r>
              <a:rPr lang="en-US" altLang="ja-JP" sz="2400" dirty="0"/>
              <a:t>95</a:t>
            </a:r>
            <a:r>
              <a:rPr lang="ja-JP" altLang="en-US" sz="2400" dirty="0"/>
              <a:t>％の確率で最大損失額が</a:t>
            </a:r>
            <a:r>
              <a:rPr lang="en-US" altLang="ja-JP" sz="2400" dirty="0"/>
              <a:t>10</a:t>
            </a:r>
            <a:r>
              <a:rPr lang="ja-JP" altLang="en-US" sz="2400" dirty="0"/>
              <a:t>億円に収まる</a:t>
            </a:r>
            <a:endParaRPr lang="en-US" altLang="ja-JP" sz="2400" dirty="0"/>
          </a:p>
          <a:p>
            <a:endParaRPr kumimoji="1" lang="ja-JP" altLang="en-US" sz="2400" dirty="0"/>
          </a:p>
        </p:txBody>
      </p:sp>
      <p:pic>
        <p:nvPicPr>
          <p:cNvPr id="5" name="図 4">
            <a:extLst>
              <a:ext uri="{FF2B5EF4-FFF2-40B4-BE49-F238E27FC236}">
                <a16:creationId xmlns:a16="http://schemas.microsoft.com/office/drawing/2014/main" id="{094C3FF9-035B-5AC4-5806-1E2AF55FBF01}"/>
              </a:ext>
            </a:extLst>
          </p:cNvPr>
          <p:cNvPicPr>
            <a:picLocks noChangeAspect="1"/>
          </p:cNvPicPr>
          <p:nvPr/>
        </p:nvPicPr>
        <p:blipFill>
          <a:blip r:embed="rId2"/>
          <a:stretch>
            <a:fillRect/>
          </a:stretch>
        </p:blipFill>
        <p:spPr>
          <a:xfrm>
            <a:off x="695325" y="799231"/>
            <a:ext cx="10801350" cy="2152650"/>
          </a:xfrm>
          <a:prstGeom prst="rect">
            <a:avLst/>
          </a:prstGeom>
        </p:spPr>
      </p:pic>
      <p:pic>
        <p:nvPicPr>
          <p:cNvPr id="2" name="図 1">
            <a:extLst>
              <a:ext uri="{FF2B5EF4-FFF2-40B4-BE49-F238E27FC236}">
                <a16:creationId xmlns:a16="http://schemas.microsoft.com/office/drawing/2014/main" id="{D2462647-217C-09C8-46DD-0E6BDB0D9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4196" y="2951881"/>
            <a:ext cx="6235311" cy="1332810"/>
          </a:xfrm>
          <a:prstGeom prst="rect">
            <a:avLst/>
          </a:prstGeom>
        </p:spPr>
      </p:pic>
    </p:spTree>
    <p:extLst>
      <p:ext uri="{BB962C8B-B14F-4D97-AF65-F5344CB8AC3E}">
        <p14:creationId xmlns:p14="http://schemas.microsoft.com/office/powerpoint/2010/main" val="34204001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DDBF1985-100D-01C6-1FAC-D1A540A61FD6}"/>
              </a:ext>
            </a:extLst>
          </p:cNvPr>
          <p:cNvGrpSpPr/>
          <p:nvPr/>
        </p:nvGrpSpPr>
        <p:grpSpPr>
          <a:xfrm>
            <a:off x="2579270" y="165489"/>
            <a:ext cx="7033460" cy="6527021"/>
            <a:chOff x="2579270" y="165489"/>
            <a:chExt cx="7033460" cy="6527021"/>
          </a:xfrm>
        </p:grpSpPr>
        <p:pic>
          <p:nvPicPr>
            <p:cNvPr id="4" name="図 3">
              <a:extLst>
                <a:ext uri="{FF2B5EF4-FFF2-40B4-BE49-F238E27FC236}">
                  <a16:creationId xmlns:a16="http://schemas.microsoft.com/office/drawing/2014/main" id="{606FFE5F-0C42-AD7F-204E-A809685AAE3E}"/>
                </a:ext>
              </a:extLst>
            </p:cNvPr>
            <p:cNvPicPr>
              <a:picLocks noChangeAspect="1"/>
            </p:cNvPicPr>
            <p:nvPr/>
          </p:nvPicPr>
          <p:blipFill>
            <a:blip r:embed="rId2"/>
            <a:srcRect b="34701"/>
            <a:stretch/>
          </p:blipFill>
          <p:spPr>
            <a:xfrm>
              <a:off x="2579270" y="165489"/>
              <a:ext cx="7033460" cy="6527021"/>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インク 4">
                  <a:extLst>
                    <a:ext uri="{FF2B5EF4-FFF2-40B4-BE49-F238E27FC236}">
                      <a16:creationId xmlns:a16="http://schemas.microsoft.com/office/drawing/2014/main" id="{9C72D104-7676-B1CB-ABEA-F9C922C41836}"/>
                    </a:ext>
                  </a:extLst>
                </p14:cNvPr>
                <p14:cNvContentPartPr/>
                <p14:nvPr/>
              </p14:nvContentPartPr>
              <p14:xfrm>
                <a:off x="5814618" y="1956960"/>
                <a:ext cx="948600" cy="12960"/>
              </p14:xfrm>
            </p:contentPart>
          </mc:Choice>
          <mc:Fallback xmlns="">
            <p:pic>
              <p:nvPicPr>
                <p:cNvPr id="5" name="インク 4">
                  <a:extLst>
                    <a:ext uri="{FF2B5EF4-FFF2-40B4-BE49-F238E27FC236}">
                      <a16:creationId xmlns:a16="http://schemas.microsoft.com/office/drawing/2014/main" id="{9C72D104-7676-B1CB-ABEA-F9C922C41836}"/>
                    </a:ext>
                  </a:extLst>
                </p:cNvPr>
                <p:cNvPicPr/>
                <p:nvPr/>
              </p:nvPicPr>
              <p:blipFill>
                <a:blip r:embed="rId4"/>
                <a:stretch>
                  <a:fillRect/>
                </a:stretch>
              </p:blipFill>
              <p:spPr>
                <a:xfrm>
                  <a:off x="5760618" y="1848960"/>
                  <a:ext cx="105624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インク 6">
                  <a:extLst>
                    <a:ext uri="{FF2B5EF4-FFF2-40B4-BE49-F238E27FC236}">
                      <a16:creationId xmlns:a16="http://schemas.microsoft.com/office/drawing/2014/main" id="{15DBB0D3-9F6C-3899-1D7D-73FA9A195773}"/>
                    </a:ext>
                  </a:extLst>
                </p14:cNvPr>
                <p14:cNvContentPartPr/>
                <p14:nvPr/>
              </p14:nvContentPartPr>
              <p14:xfrm>
                <a:off x="3211818" y="5556600"/>
                <a:ext cx="292680" cy="59400"/>
              </p14:xfrm>
            </p:contentPart>
          </mc:Choice>
          <mc:Fallback xmlns="">
            <p:pic>
              <p:nvPicPr>
                <p:cNvPr id="7" name="インク 6">
                  <a:extLst>
                    <a:ext uri="{FF2B5EF4-FFF2-40B4-BE49-F238E27FC236}">
                      <a16:creationId xmlns:a16="http://schemas.microsoft.com/office/drawing/2014/main" id="{15DBB0D3-9F6C-3899-1D7D-73FA9A195773}"/>
                    </a:ext>
                  </a:extLst>
                </p:cNvPr>
                <p:cNvPicPr/>
                <p:nvPr/>
              </p:nvPicPr>
              <p:blipFill>
                <a:blip r:embed="rId6"/>
                <a:stretch>
                  <a:fillRect/>
                </a:stretch>
              </p:blipFill>
              <p:spPr>
                <a:xfrm>
                  <a:off x="3158178" y="5448960"/>
                  <a:ext cx="40032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インク 7">
                  <a:extLst>
                    <a:ext uri="{FF2B5EF4-FFF2-40B4-BE49-F238E27FC236}">
                      <a16:creationId xmlns:a16="http://schemas.microsoft.com/office/drawing/2014/main" id="{DCFBBD68-18C6-E76C-6707-0060D047249F}"/>
                    </a:ext>
                  </a:extLst>
                </p14:cNvPr>
                <p14:cNvContentPartPr/>
                <p14:nvPr/>
              </p14:nvContentPartPr>
              <p14:xfrm>
                <a:off x="5814618" y="5520600"/>
                <a:ext cx="1041480" cy="71280"/>
              </p14:xfrm>
            </p:contentPart>
          </mc:Choice>
          <mc:Fallback xmlns="">
            <p:pic>
              <p:nvPicPr>
                <p:cNvPr id="8" name="インク 7">
                  <a:extLst>
                    <a:ext uri="{FF2B5EF4-FFF2-40B4-BE49-F238E27FC236}">
                      <a16:creationId xmlns:a16="http://schemas.microsoft.com/office/drawing/2014/main" id="{DCFBBD68-18C6-E76C-6707-0060D047249F}"/>
                    </a:ext>
                  </a:extLst>
                </p:cNvPr>
                <p:cNvPicPr/>
                <p:nvPr/>
              </p:nvPicPr>
              <p:blipFill>
                <a:blip r:embed="rId8"/>
                <a:stretch>
                  <a:fillRect/>
                </a:stretch>
              </p:blipFill>
              <p:spPr>
                <a:xfrm>
                  <a:off x="5760618" y="5412600"/>
                  <a:ext cx="1149120" cy="2869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9">
            <p14:nvContentPartPr>
              <p14:cNvPr id="9" name="インク 8">
                <a:extLst>
                  <a:ext uri="{FF2B5EF4-FFF2-40B4-BE49-F238E27FC236}">
                    <a16:creationId xmlns:a16="http://schemas.microsoft.com/office/drawing/2014/main" id="{3DE04B30-3BE7-57B9-AAE4-F58E9978917F}"/>
                  </a:ext>
                </a:extLst>
              </p14:cNvPr>
              <p14:cNvContentPartPr/>
              <p14:nvPr/>
            </p14:nvContentPartPr>
            <p14:xfrm>
              <a:off x="1559058" y="961200"/>
              <a:ext cx="360" cy="360"/>
            </p14:xfrm>
          </p:contentPart>
        </mc:Choice>
        <mc:Fallback xmlns="">
          <p:pic>
            <p:nvPicPr>
              <p:cNvPr id="9" name="インク 8">
                <a:extLst>
                  <a:ext uri="{FF2B5EF4-FFF2-40B4-BE49-F238E27FC236}">
                    <a16:creationId xmlns:a16="http://schemas.microsoft.com/office/drawing/2014/main" id="{3DE04B30-3BE7-57B9-AAE4-F58E9978917F}"/>
                  </a:ext>
                </a:extLst>
              </p:cNvPr>
              <p:cNvPicPr/>
              <p:nvPr/>
            </p:nvPicPr>
            <p:blipFill>
              <a:blip r:embed="rId10"/>
              <a:stretch>
                <a:fillRect/>
              </a:stretch>
            </p:blipFill>
            <p:spPr>
              <a:xfrm>
                <a:off x="1541418" y="853560"/>
                <a:ext cx="36000" cy="216000"/>
              </a:xfrm>
              <a:prstGeom prst="rect">
                <a:avLst/>
              </a:prstGeom>
            </p:spPr>
          </p:pic>
        </mc:Fallback>
      </mc:AlternateContent>
    </p:spTree>
    <p:extLst>
      <p:ext uri="{BB962C8B-B14F-4D97-AF65-F5344CB8AC3E}">
        <p14:creationId xmlns:p14="http://schemas.microsoft.com/office/powerpoint/2010/main" val="33185321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A1C5ACF-40E8-56B1-E52C-828C0303442E}"/>
              </a:ext>
            </a:extLst>
          </p:cNvPr>
          <p:cNvSpPr txBox="1"/>
          <p:nvPr/>
        </p:nvSpPr>
        <p:spPr>
          <a:xfrm>
            <a:off x="420736" y="330979"/>
            <a:ext cx="11494513" cy="461665"/>
          </a:xfrm>
          <a:prstGeom prst="rect">
            <a:avLst/>
          </a:prstGeom>
          <a:noFill/>
        </p:spPr>
        <p:txBody>
          <a:bodyPr wrap="square" rtlCol="0">
            <a:spAutoFit/>
          </a:bodyPr>
          <a:lstStyle/>
          <a:p>
            <a:r>
              <a:rPr kumimoji="1" lang="ja-JP" altLang="en-US" sz="2400" dirty="0"/>
              <a:t>〇問７</a:t>
            </a:r>
          </a:p>
        </p:txBody>
      </p:sp>
      <p:pic>
        <p:nvPicPr>
          <p:cNvPr id="4" name="図 3">
            <a:extLst>
              <a:ext uri="{FF2B5EF4-FFF2-40B4-BE49-F238E27FC236}">
                <a16:creationId xmlns:a16="http://schemas.microsoft.com/office/drawing/2014/main" id="{CE7114CD-CB3C-9417-E8F8-E47C8AFAE9E5}"/>
              </a:ext>
            </a:extLst>
          </p:cNvPr>
          <p:cNvPicPr>
            <a:picLocks noChangeAspect="1"/>
          </p:cNvPicPr>
          <p:nvPr/>
        </p:nvPicPr>
        <p:blipFill>
          <a:blip r:embed="rId2"/>
          <a:stretch>
            <a:fillRect/>
          </a:stretch>
        </p:blipFill>
        <p:spPr>
          <a:xfrm>
            <a:off x="553385" y="862012"/>
            <a:ext cx="10782300" cy="5133975"/>
          </a:xfrm>
          <a:prstGeom prst="rect">
            <a:avLst/>
          </a:prstGeom>
        </p:spPr>
      </p:pic>
    </p:spTree>
    <p:extLst>
      <p:ext uri="{BB962C8B-B14F-4D97-AF65-F5344CB8AC3E}">
        <p14:creationId xmlns:p14="http://schemas.microsoft.com/office/powerpoint/2010/main" val="11046758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65616F9-9A75-766D-69D3-F4BF936815D0}"/>
              </a:ext>
            </a:extLst>
          </p:cNvPr>
          <p:cNvSpPr txBox="1"/>
          <p:nvPr/>
        </p:nvSpPr>
        <p:spPr>
          <a:xfrm>
            <a:off x="420736" y="330979"/>
            <a:ext cx="11494513" cy="7109639"/>
          </a:xfrm>
          <a:prstGeom prst="rect">
            <a:avLst/>
          </a:prstGeom>
          <a:noFill/>
        </p:spPr>
        <p:txBody>
          <a:bodyPr wrap="square" rtlCol="0">
            <a:spAutoFit/>
          </a:bodyPr>
          <a:lstStyle/>
          <a:p>
            <a:r>
              <a:rPr kumimoji="1" lang="ja-JP" altLang="en-US" sz="2400" dirty="0"/>
              <a:t>（１）時間加重収益率（年率）</a:t>
            </a:r>
            <a:endParaRPr kumimoji="1" lang="en-US" altLang="ja-JP" sz="2400" dirty="0"/>
          </a:p>
          <a:p>
            <a:r>
              <a:rPr lang="ja-JP" altLang="en-US" sz="2400" dirty="0"/>
              <a:t>　　　運用機関の意思によってコントロールできない運用期間中のキャッシュフ</a:t>
            </a:r>
            <a:endParaRPr lang="en-US" altLang="ja-JP" sz="2400" dirty="0"/>
          </a:p>
          <a:p>
            <a:r>
              <a:rPr lang="ja-JP" altLang="en-US" sz="2400" dirty="0"/>
              <a:t>　　　ローの影響を排除して、運用機関の運用能力を評価するのに適した投資収益</a:t>
            </a:r>
            <a:endParaRPr lang="en-US" altLang="ja-JP" sz="2400" dirty="0"/>
          </a:p>
          <a:p>
            <a:r>
              <a:rPr lang="ja-JP" altLang="en-US" sz="2400" dirty="0"/>
              <a:t>　　　率の計算方法（</a:t>
            </a:r>
            <a:r>
              <a:rPr lang="ja-JP" altLang="en-US" sz="2400" dirty="0">
                <a:solidFill>
                  <a:srgbClr val="FF0000"/>
                </a:solidFill>
              </a:rPr>
              <a:t>金額ではなく増益率で考える</a:t>
            </a:r>
            <a:r>
              <a:rPr lang="ja-JP" altLang="en-US" sz="2400" dirty="0"/>
              <a:t>）</a:t>
            </a:r>
            <a:endParaRPr lang="en-US" altLang="ja-JP" sz="2400" dirty="0"/>
          </a:p>
          <a:p>
            <a:endParaRPr lang="en-US" altLang="ja-JP" sz="2400" dirty="0"/>
          </a:p>
          <a:p>
            <a:endParaRPr kumimoji="1" lang="en-US" altLang="ja-JP" sz="2400" dirty="0"/>
          </a:p>
          <a:p>
            <a:endParaRPr lang="en-US" altLang="ja-JP" sz="2400" dirty="0"/>
          </a:p>
          <a:p>
            <a:r>
              <a:rPr kumimoji="1" lang="ja-JP" altLang="en-US" sz="2400" dirty="0"/>
              <a:t>　　　キャッシュフローのないパフォーマンス測定</a:t>
            </a:r>
            <a:endParaRPr kumimoji="1" lang="en-US" altLang="ja-JP" sz="2400" dirty="0"/>
          </a:p>
          <a:p>
            <a:endParaRPr lang="en-US" altLang="ja-JP" sz="2400" dirty="0"/>
          </a:p>
          <a:p>
            <a:endParaRPr kumimoji="1" lang="en-US" altLang="ja-JP" sz="2400" dirty="0"/>
          </a:p>
          <a:p>
            <a:r>
              <a:rPr lang="ja-JP" altLang="en-US" sz="2400" dirty="0"/>
              <a:t>　　　</a:t>
            </a:r>
            <a:r>
              <a:rPr lang="en-US" altLang="ja-JP" sz="2400" dirty="0"/>
              <a:t>rt</a:t>
            </a:r>
            <a:r>
              <a:rPr lang="ja-JP" altLang="en-US" sz="2400" dirty="0"/>
              <a:t>：期間</a:t>
            </a:r>
            <a:r>
              <a:rPr lang="en-US" altLang="ja-JP" sz="2400" dirty="0"/>
              <a:t>t</a:t>
            </a:r>
            <a:r>
              <a:rPr lang="ja-JP" altLang="en-US" sz="2400" dirty="0"/>
              <a:t>の投資収益率</a:t>
            </a:r>
            <a:r>
              <a:rPr lang="en-US" altLang="ja-JP" sz="2400" dirty="0"/>
              <a:t>r</a:t>
            </a:r>
            <a:r>
              <a:rPr lang="ja-JP" altLang="en-US" sz="2400" dirty="0"/>
              <a:t>　</a:t>
            </a:r>
            <a:r>
              <a:rPr lang="en-US" altLang="ja-JP" sz="2400" dirty="0"/>
              <a:t>MV</a:t>
            </a:r>
            <a:r>
              <a:rPr lang="ja-JP" altLang="en-US" sz="2400" dirty="0"/>
              <a:t>１：期末１時点の価値</a:t>
            </a:r>
            <a:endParaRPr lang="en-US" altLang="ja-JP" sz="2400" dirty="0"/>
          </a:p>
          <a:p>
            <a:r>
              <a:rPr kumimoji="1" lang="ja-JP" altLang="en-US" sz="2400" dirty="0"/>
              <a:t>　　　</a:t>
            </a:r>
            <a:r>
              <a:rPr kumimoji="1" lang="en-US" altLang="ja-JP" sz="2400" dirty="0"/>
              <a:t>MV</a:t>
            </a:r>
            <a:r>
              <a:rPr kumimoji="1" lang="ja-JP" altLang="en-US" sz="2400" dirty="0"/>
              <a:t>０：期首０での価値</a:t>
            </a:r>
            <a:endParaRPr kumimoji="1" lang="en-US" altLang="ja-JP" sz="2400" dirty="0"/>
          </a:p>
          <a:p>
            <a:endParaRPr lang="en-US" altLang="ja-JP" sz="2400" dirty="0"/>
          </a:p>
          <a:p>
            <a:r>
              <a:rPr kumimoji="1" lang="ja-JP" altLang="en-US" sz="2400" dirty="0"/>
              <a:t>　　　期初の１単位当たりの評価期間内における複利成長率を示す。</a:t>
            </a:r>
            <a:endParaRPr kumimoji="1" lang="en-US" altLang="ja-JP" sz="2400" dirty="0"/>
          </a:p>
          <a:p>
            <a:r>
              <a:rPr lang="ja-JP" altLang="en-US" sz="2400" dirty="0"/>
              <a:t>　　　期初の投資価値が第１期間で増え、その投資価値がその次の第２期間で再投　</a:t>
            </a:r>
            <a:endParaRPr lang="en-US" altLang="ja-JP" sz="2400" dirty="0"/>
          </a:p>
          <a:p>
            <a:r>
              <a:rPr lang="ja-JP" altLang="en-US" sz="2400" dirty="0"/>
              <a:t>　　　資されていると解釈できる。</a:t>
            </a:r>
            <a:endParaRPr lang="en-US" altLang="ja-JP" sz="2400" dirty="0"/>
          </a:p>
          <a:p>
            <a:r>
              <a:rPr kumimoji="1" lang="ja-JP" altLang="en-US" sz="2400" dirty="0"/>
              <a:t>　　　＝期初の</a:t>
            </a:r>
            <a:r>
              <a:rPr kumimoji="1" lang="ja-JP" altLang="en-US" sz="2400" dirty="0">
                <a:solidFill>
                  <a:srgbClr val="FF0000"/>
                </a:solidFill>
              </a:rPr>
              <a:t>投資価値</a:t>
            </a:r>
            <a:r>
              <a:rPr kumimoji="1" lang="ja-JP" altLang="en-US" sz="2400" dirty="0"/>
              <a:t>が最後にどの程度まで成長したかを示す。</a:t>
            </a:r>
            <a:endParaRPr kumimoji="1" lang="en-US" altLang="ja-JP" sz="2400" dirty="0"/>
          </a:p>
          <a:p>
            <a:endParaRPr lang="en-US" altLang="ja-JP" sz="2400" dirty="0"/>
          </a:p>
          <a:p>
            <a:r>
              <a:rPr kumimoji="1" lang="ja-JP" altLang="en-US" sz="2400" dirty="0"/>
              <a:t>　　</a:t>
            </a:r>
            <a:endParaRPr kumimoji="1" lang="en-US" altLang="ja-JP" sz="2400" dirty="0"/>
          </a:p>
        </p:txBody>
      </p:sp>
      <p:pic>
        <p:nvPicPr>
          <p:cNvPr id="3" name="図 2" descr="画像のプレビュー">
            <a:extLst>
              <a:ext uri="{FF2B5EF4-FFF2-40B4-BE49-F238E27FC236}">
                <a16:creationId xmlns:a16="http://schemas.microsoft.com/office/drawing/2014/main" id="{2A6CA0B4-C59D-E4F1-4D8F-871E9827F8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32" b="71043"/>
          <a:stretch/>
        </p:blipFill>
        <p:spPr bwMode="auto">
          <a:xfrm>
            <a:off x="1535723" y="2112489"/>
            <a:ext cx="9769896" cy="515816"/>
          </a:xfrm>
          <a:prstGeom prst="rect">
            <a:avLst/>
          </a:prstGeom>
          <a:noFill/>
          <a:ln>
            <a:noFill/>
          </a:ln>
          <a:extLst>
            <a:ext uri="{53640926-AAD7-44D8-BBD7-CCE9431645EC}">
              <a14:shadowObscured xmlns:a14="http://schemas.microsoft.com/office/drawing/2010/main"/>
            </a:ext>
          </a:extLst>
        </p:spPr>
      </p:pic>
      <p:pic>
        <p:nvPicPr>
          <p:cNvPr id="4" name="図 3" descr="画像のプレビュー">
            <a:extLst>
              <a:ext uri="{FF2B5EF4-FFF2-40B4-BE49-F238E27FC236}">
                <a16:creationId xmlns:a16="http://schemas.microsoft.com/office/drawing/2014/main" id="{FD7E88CB-3D55-1F8D-2F0F-E4ABA11F19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5813"/>
          <a:stretch/>
        </p:blipFill>
        <p:spPr bwMode="auto">
          <a:xfrm>
            <a:off x="1910417" y="3413080"/>
            <a:ext cx="8371166" cy="5158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369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80A746B-316B-6314-C74C-465B7BA443EE}"/>
              </a:ext>
            </a:extLst>
          </p:cNvPr>
          <p:cNvSpPr txBox="1"/>
          <p:nvPr/>
        </p:nvSpPr>
        <p:spPr>
          <a:xfrm>
            <a:off x="420736" y="1364906"/>
            <a:ext cx="11494513" cy="6001643"/>
          </a:xfrm>
          <a:prstGeom prst="rect">
            <a:avLst/>
          </a:prstGeom>
          <a:noFill/>
        </p:spPr>
        <p:txBody>
          <a:bodyPr wrap="square">
            <a:spAutoFit/>
          </a:bodyPr>
          <a:lstStyle/>
          <a:p>
            <a:endParaRPr lang="en-US" altLang="ja-JP" sz="2400" dirty="0"/>
          </a:p>
          <a:p>
            <a:r>
              <a:rPr kumimoji="1" lang="ja-JP" altLang="en-US" sz="2400" dirty="0"/>
              <a:t>　　</a:t>
            </a:r>
            <a:endParaRPr kumimoji="1" lang="en-US" altLang="ja-JP" sz="2400" dirty="0"/>
          </a:p>
          <a:p>
            <a:endParaRPr lang="en-US" altLang="ja-JP" sz="2400" dirty="0"/>
          </a:p>
          <a:p>
            <a:endParaRPr kumimoji="1" lang="en-US" altLang="ja-JP" sz="2400" dirty="0"/>
          </a:p>
          <a:p>
            <a:r>
              <a:rPr kumimoji="1" lang="ja-JP" altLang="en-US" sz="2400" dirty="0"/>
              <a:t>　　それぞれ値を当てはめる</a:t>
            </a:r>
            <a:endParaRPr kumimoji="1" lang="en-US" altLang="ja-JP" sz="2400" dirty="0"/>
          </a:p>
          <a:p>
            <a:endParaRPr kumimoji="1" lang="en-US" altLang="ja-JP" sz="2400" dirty="0"/>
          </a:p>
          <a:p>
            <a:r>
              <a:rPr lang="ja-JP" altLang="en-US" sz="2400" dirty="0"/>
              <a:t>　　</a:t>
            </a:r>
            <a:r>
              <a:rPr kumimoji="1" lang="en-US" altLang="ja-JP" sz="2400" dirty="0"/>
              <a:t>rt,1=(90-100)/100=-0.1</a:t>
            </a:r>
          </a:p>
          <a:p>
            <a:r>
              <a:rPr kumimoji="1" lang="ja-JP" altLang="en-US" sz="2400" dirty="0"/>
              <a:t>　　</a:t>
            </a:r>
            <a:r>
              <a:rPr kumimoji="1" lang="en-US" altLang="ja-JP" sz="2400" dirty="0"/>
              <a:t>rt,2=(143-110)/110=0.3</a:t>
            </a:r>
          </a:p>
          <a:p>
            <a:endParaRPr lang="en-US" altLang="ja-JP" sz="2400" dirty="0"/>
          </a:p>
          <a:p>
            <a:r>
              <a:rPr lang="ja-JP" altLang="en-US" sz="2400" dirty="0"/>
              <a:t>　　</a:t>
            </a:r>
            <a:r>
              <a:rPr lang="en-US" altLang="ja-JP" sz="2400" dirty="0" err="1"/>
              <a:t>r,twr</a:t>
            </a:r>
            <a:r>
              <a:rPr lang="en-US" altLang="ja-JP" sz="2400" dirty="0"/>
              <a:t>=(1-0.1)×(1+0.3)-1</a:t>
            </a:r>
          </a:p>
          <a:p>
            <a:r>
              <a:rPr lang="en-US" altLang="ja-JP" sz="2400" dirty="0"/>
              <a:t>      ( </a:t>
            </a:r>
            <a:r>
              <a:rPr lang="en-US" altLang="ja-JP" sz="2400" dirty="0" err="1"/>
              <a:t>r,twr</a:t>
            </a:r>
            <a:r>
              <a:rPr lang="en-US" altLang="ja-JP" sz="2400" dirty="0"/>
              <a:t> +1)=0.9×1.3=1.17</a:t>
            </a:r>
          </a:p>
          <a:p>
            <a:endParaRPr lang="en-US" altLang="ja-JP" sz="2400" dirty="0"/>
          </a:p>
          <a:p>
            <a:r>
              <a:rPr lang="ja-JP" altLang="en-US" sz="2400" dirty="0"/>
              <a:t>　　⇒年率の加重平均収益率とはなっていない</a:t>
            </a:r>
            <a:endParaRPr lang="en-US" altLang="ja-JP" sz="2400" dirty="0"/>
          </a:p>
          <a:p>
            <a:r>
              <a:rPr lang="ja-JP" altLang="en-US" sz="2400" dirty="0"/>
              <a:t>　　　幾何平均を用いる必要がある</a:t>
            </a:r>
            <a:endParaRPr lang="en-US" altLang="ja-JP" sz="2400" dirty="0"/>
          </a:p>
          <a:p>
            <a:endParaRPr lang="en-US" altLang="ja-JP" sz="2400" dirty="0"/>
          </a:p>
          <a:p>
            <a:r>
              <a:rPr lang="en-US" altLang="ja-JP" sz="2400" dirty="0"/>
              <a:t>        </a:t>
            </a:r>
          </a:p>
        </p:txBody>
      </p:sp>
      <p:pic>
        <p:nvPicPr>
          <p:cNvPr id="3" name="図 2" descr="画像のプレビュー">
            <a:extLst>
              <a:ext uri="{FF2B5EF4-FFF2-40B4-BE49-F238E27FC236}">
                <a16:creationId xmlns:a16="http://schemas.microsoft.com/office/drawing/2014/main" id="{56B37B67-D768-8299-B99D-A38E1BB673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32" b="71043"/>
          <a:stretch/>
        </p:blipFill>
        <p:spPr bwMode="auto">
          <a:xfrm>
            <a:off x="1109377" y="599447"/>
            <a:ext cx="9769896" cy="515816"/>
          </a:xfrm>
          <a:prstGeom prst="rect">
            <a:avLst/>
          </a:prstGeom>
          <a:noFill/>
          <a:ln>
            <a:noFill/>
          </a:ln>
          <a:extLst>
            <a:ext uri="{53640926-AAD7-44D8-BBD7-CCE9431645EC}">
              <a14:shadowObscured xmlns:a14="http://schemas.microsoft.com/office/drawing/2010/main"/>
            </a:ext>
          </a:extLst>
        </p:spPr>
      </p:pic>
      <p:pic>
        <p:nvPicPr>
          <p:cNvPr id="4" name="図 3" descr="画像のプレビュー">
            <a:extLst>
              <a:ext uri="{FF2B5EF4-FFF2-40B4-BE49-F238E27FC236}">
                <a16:creationId xmlns:a16="http://schemas.microsoft.com/office/drawing/2014/main" id="{36F1D64E-4209-971C-D91C-2FE6F5329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5813"/>
          <a:stretch/>
        </p:blipFill>
        <p:spPr bwMode="auto">
          <a:xfrm>
            <a:off x="1109377" y="1690867"/>
            <a:ext cx="8371166" cy="5158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5271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86D647-6AB2-89EB-6F36-D62581377155}"/>
              </a:ext>
            </a:extLst>
          </p:cNvPr>
          <p:cNvSpPr>
            <a:spLocks noGrp="1"/>
          </p:cNvSpPr>
          <p:nvPr>
            <p:ph type="title"/>
          </p:nvPr>
        </p:nvSpPr>
        <p:spPr/>
        <p:txBody>
          <a:bodyPr/>
          <a:lstStyle/>
          <a:p>
            <a:r>
              <a:rPr kumimoji="1" lang="ja-JP" altLang="en-US" dirty="0"/>
              <a:t>用語説明（問</a:t>
            </a:r>
            <a:r>
              <a:rPr kumimoji="1" lang="en-US" altLang="ja-JP" dirty="0"/>
              <a:t>1</a:t>
            </a:r>
            <a:r>
              <a:rPr kumimoji="1" lang="ja-JP" altLang="en-US" dirty="0"/>
              <a:t>）</a:t>
            </a:r>
          </a:p>
        </p:txBody>
      </p:sp>
      <p:sp>
        <p:nvSpPr>
          <p:cNvPr id="3" name="コンテンツ プレースホルダー 2">
            <a:extLst>
              <a:ext uri="{FF2B5EF4-FFF2-40B4-BE49-F238E27FC236}">
                <a16:creationId xmlns:a16="http://schemas.microsoft.com/office/drawing/2014/main" id="{FF76D784-E3BE-C9E2-7318-4C9496E5CE18}"/>
              </a:ext>
            </a:extLst>
          </p:cNvPr>
          <p:cNvSpPr>
            <a:spLocks noGrp="1"/>
          </p:cNvSpPr>
          <p:nvPr>
            <p:ph idx="1"/>
          </p:nvPr>
        </p:nvSpPr>
        <p:spPr/>
        <p:txBody>
          <a:bodyPr/>
          <a:lstStyle/>
          <a:p>
            <a:pPr marL="0" indent="0">
              <a:lnSpc>
                <a:spcPct val="107000"/>
              </a:lnSpc>
              <a:spcAft>
                <a:spcPts val="800"/>
              </a:spcAft>
              <a:buNone/>
            </a:pPr>
            <a:r>
              <a:rPr lang="ja-JP" altLang="ja-JP" sz="2000" kern="100" dirty="0">
                <a:effectLst/>
                <a:highlight>
                  <a:srgbClr val="FFFF00"/>
                </a:highlight>
                <a:latin typeface="游明朝" panose="02020400000000000000" pitchFamily="18" charset="-128"/>
                <a:ea typeface="游明朝" panose="02020400000000000000" pitchFamily="18" charset="-128"/>
                <a:cs typeface="Times New Roman" panose="02020603050405020304" pitchFamily="18" charset="0"/>
              </a:rPr>
              <a:t>②サプライサイド法</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定率成長配当割引モデルに基づき、企業の成長等から期待リターンを算出する方法。</a:t>
            </a:r>
          </a:p>
          <a:p>
            <a:pPr marL="0" indent="0">
              <a:buNone/>
            </a:pPr>
            <a:endParaRPr kumimoji="1" lang="ja-JP" altLang="en-US" dirty="0"/>
          </a:p>
        </p:txBody>
      </p:sp>
      <p:pic>
        <p:nvPicPr>
          <p:cNvPr id="4" name="図 3" descr="ホワイトボードに書かれた文字&#10;&#10;自動的に生成された説明">
            <a:extLst>
              <a:ext uri="{FF2B5EF4-FFF2-40B4-BE49-F238E27FC236}">
                <a16:creationId xmlns:a16="http://schemas.microsoft.com/office/drawing/2014/main" id="{DA2E75A3-5999-435C-74A6-C5535240F821}"/>
              </a:ext>
            </a:extLst>
          </p:cNvPr>
          <p:cNvPicPr>
            <a:picLocks noChangeAspect="1"/>
          </p:cNvPicPr>
          <p:nvPr/>
        </p:nvPicPr>
        <p:blipFill>
          <a:blip r:embed="rId2"/>
          <a:stretch>
            <a:fillRect/>
          </a:stretch>
        </p:blipFill>
        <p:spPr>
          <a:xfrm>
            <a:off x="838200" y="3267192"/>
            <a:ext cx="10174627" cy="2909771"/>
          </a:xfrm>
          <a:prstGeom prst="rect">
            <a:avLst/>
          </a:prstGeom>
        </p:spPr>
      </p:pic>
    </p:spTree>
    <p:extLst>
      <p:ext uri="{BB962C8B-B14F-4D97-AF65-F5344CB8AC3E}">
        <p14:creationId xmlns:p14="http://schemas.microsoft.com/office/powerpoint/2010/main" val="14150136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CC34E14-8649-756E-FCA7-77F25F56F5B7}"/>
              </a:ext>
            </a:extLst>
          </p:cNvPr>
          <p:cNvSpPr txBox="1"/>
          <p:nvPr/>
        </p:nvSpPr>
        <p:spPr>
          <a:xfrm>
            <a:off x="420736" y="330979"/>
            <a:ext cx="11494513" cy="7109639"/>
          </a:xfrm>
          <a:prstGeom prst="rect">
            <a:avLst/>
          </a:prstGeom>
          <a:noFill/>
        </p:spPr>
        <p:txBody>
          <a:bodyPr wrap="square" rtlCol="0">
            <a:spAutoFit/>
          </a:bodyPr>
          <a:lstStyle/>
          <a:p>
            <a:r>
              <a:rPr lang="ja-JP" altLang="en-US" sz="2400" dirty="0"/>
              <a:t>先ほどの式だけでは年率の加重収益率にはなっていない</a:t>
            </a:r>
            <a:endParaRPr lang="en-US" altLang="ja-JP" sz="2400" dirty="0"/>
          </a:p>
          <a:p>
            <a:r>
              <a:rPr lang="ja-JP" altLang="en-US" sz="2400" dirty="0"/>
              <a:t>〇単純な金額だけで考える場合</a:t>
            </a:r>
            <a:endParaRPr kumimoji="1" lang="en-US" altLang="ja-JP" sz="2400" dirty="0"/>
          </a:p>
          <a:p>
            <a:r>
              <a:rPr lang="ja-JP" altLang="en-US" sz="2400" dirty="0"/>
              <a:t>　</a:t>
            </a:r>
            <a:r>
              <a:rPr lang="en-US" altLang="ja-JP" sz="2400" dirty="0"/>
              <a:t>100</a:t>
            </a:r>
            <a:r>
              <a:rPr lang="ja-JP" altLang="en-US" sz="2400" dirty="0"/>
              <a:t>万円</a:t>
            </a:r>
            <a:r>
              <a:rPr lang="en-US" altLang="ja-JP" sz="2400" dirty="0"/>
              <a:t>×</a:t>
            </a:r>
            <a:r>
              <a:rPr lang="ja-JP" altLang="en-US" sz="2400" dirty="0"/>
              <a:t>（</a:t>
            </a:r>
            <a:r>
              <a:rPr lang="en-US" altLang="ja-JP" sz="2400" dirty="0"/>
              <a:t>1+r</a:t>
            </a:r>
            <a:r>
              <a:rPr lang="ja-JP" altLang="en-US" sz="2400" dirty="0"/>
              <a:t>）</a:t>
            </a:r>
            <a:r>
              <a:rPr lang="en-US" altLang="ja-JP" sz="2400" dirty="0"/>
              <a:t>^2=143       </a:t>
            </a:r>
            <a:r>
              <a:rPr lang="ja-JP" altLang="en-US" sz="2400" dirty="0"/>
              <a:t>✖</a:t>
            </a:r>
            <a:endParaRPr lang="en-US" altLang="ja-JP" sz="2400" dirty="0"/>
          </a:p>
          <a:p>
            <a:r>
              <a:rPr kumimoji="1" lang="ja-JP" altLang="en-US" sz="2400" dirty="0"/>
              <a:t>　　⇒途中に追加資金があるため単純な複利計算ではだめ</a:t>
            </a:r>
            <a:endParaRPr kumimoji="1" lang="en-US" altLang="ja-JP" sz="2400" dirty="0"/>
          </a:p>
          <a:p>
            <a:endParaRPr lang="en-US" altLang="ja-JP" sz="2400" dirty="0"/>
          </a:p>
          <a:p>
            <a:r>
              <a:rPr lang="ja-JP" altLang="en-US" sz="2400" dirty="0"/>
              <a:t>〇時間加重平均の考え方である、増益率で考える</a:t>
            </a:r>
            <a:endParaRPr lang="en-US" altLang="ja-JP" sz="2400" dirty="0"/>
          </a:p>
          <a:p>
            <a:r>
              <a:rPr lang="ja-JP" altLang="en-US" sz="2400" dirty="0"/>
              <a:t>　一年目：</a:t>
            </a:r>
            <a:r>
              <a:rPr lang="en-US" altLang="ja-JP" sz="2400" dirty="0"/>
              <a:t>90/100=0.9</a:t>
            </a:r>
          </a:p>
          <a:p>
            <a:r>
              <a:rPr kumimoji="1" lang="ja-JP" altLang="en-US" sz="2400" dirty="0"/>
              <a:t>　</a:t>
            </a:r>
            <a:r>
              <a:rPr lang="ja-JP" altLang="en-US" sz="2400" dirty="0"/>
              <a:t>二年目：</a:t>
            </a:r>
            <a:r>
              <a:rPr lang="en-US" altLang="ja-JP" sz="2400" dirty="0"/>
              <a:t>143/110=1.3</a:t>
            </a:r>
            <a:r>
              <a:rPr lang="ja-JP" altLang="en-US" sz="2400" dirty="0"/>
              <a:t>（＝</a:t>
            </a:r>
            <a:r>
              <a:rPr lang="ja-JP" altLang="en-US" sz="2400" dirty="0">
                <a:solidFill>
                  <a:srgbClr val="FF0000"/>
                </a:solidFill>
              </a:rPr>
              <a:t>追加資金も加味した増益率</a:t>
            </a:r>
            <a:r>
              <a:rPr lang="ja-JP" altLang="en-US" sz="2400" dirty="0"/>
              <a:t>）</a:t>
            </a:r>
            <a:endParaRPr lang="en-US" altLang="ja-JP" sz="2400" dirty="0"/>
          </a:p>
          <a:p>
            <a:endParaRPr kumimoji="1" lang="en-US" altLang="ja-JP" sz="2400" dirty="0"/>
          </a:p>
          <a:p>
            <a:r>
              <a:rPr kumimoji="1" lang="ja-JP" altLang="en-US" sz="2400" dirty="0"/>
              <a:t>　（</a:t>
            </a:r>
            <a:r>
              <a:rPr kumimoji="1" lang="en-US" altLang="ja-JP" sz="2400" dirty="0"/>
              <a:t>1+r</a:t>
            </a:r>
            <a:r>
              <a:rPr kumimoji="1" lang="ja-JP" altLang="en-US" sz="2400" dirty="0"/>
              <a:t>）</a:t>
            </a:r>
            <a:r>
              <a:rPr kumimoji="1" lang="en-US" altLang="ja-JP" sz="2400" dirty="0"/>
              <a:t>^2=0.9×1.3</a:t>
            </a:r>
          </a:p>
          <a:p>
            <a:r>
              <a:rPr kumimoji="1" lang="ja-JP" altLang="en-US" sz="2400" dirty="0"/>
              <a:t>　（</a:t>
            </a:r>
            <a:r>
              <a:rPr kumimoji="1" lang="en-US" altLang="ja-JP" sz="2400" dirty="0"/>
              <a:t>1+r</a:t>
            </a:r>
            <a:r>
              <a:rPr kumimoji="1" lang="ja-JP" altLang="en-US" sz="2400" dirty="0"/>
              <a:t>）　＝（</a:t>
            </a:r>
            <a:r>
              <a:rPr kumimoji="1" lang="en-US" altLang="ja-JP" sz="2400" dirty="0"/>
              <a:t>0.9×1.3</a:t>
            </a:r>
            <a:r>
              <a:rPr kumimoji="1" lang="ja-JP" altLang="en-US" sz="2400" dirty="0"/>
              <a:t>）</a:t>
            </a:r>
            <a:r>
              <a:rPr kumimoji="1" lang="en-US" altLang="ja-JP" sz="2400" dirty="0"/>
              <a:t>^1/2</a:t>
            </a:r>
          </a:p>
          <a:p>
            <a:endParaRPr lang="en-US" altLang="ja-JP" sz="2400" dirty="0"/>
          </a:p>
          <a:p>
            <a:r>
              <a:rPr lang="ja-JP" altLang="en-US" sz="2400" dirty="0"/>
              <a:t>　⇒スポットレートｒの幾何平均の考え方</a:t>
            </a:r>
            <a:endParaRPr lang="en-US" altLang="ja-JP"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t>　　</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教科書</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p.31</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ｔ年スポットレートｒは、ｔ年後までのｔ個の１年フォワードレートの幾何平</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均であることを意味している</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よって、</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(5.4)</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式を　</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1/t</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乗する必要がある。</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endParaRPr lang="en-US" altLang="ja-JP" sz="2400" dirty="0"/>
          </a:p>
          <a:p>
            <a:endParaRPr lang="en-US" altLang="ja-JP" sz="2400" dirty="0"/>
          </a:p>
        </p:txBody>
      </p:sp>
    </p:spTree>
    <p:extLst>
      <p:ext uri="{BB962C8B-B14F-4D97-AF65-F5344CB8AC3E}">
        <p14:creationId xmlns:p14="http://schemas.microsoft.com/office/powerpoint/2010/main" val="3126813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538480F-BCDD-7C94-9C68-8EEEFF61345A}"/>
              </a:ext>
            </a:extLst>
          </p:cNvPr>
          <p:cNvSpPr txBox="1"/>
          <p:nvPr/>
        </p:nvSpPr>
        <p:spPr>
          <a:xfrm>
            <a:off x="420736" y="330979"/>
            <a:ext cx="11494513" cy="461665"/>
          </a:xfrm>
          <a:prstGeom prst="rect">
            <a:avLst/>
          </a:prstGeom>
          <a:noFill/>
        </p:spPr>
        <p:txBody>
          <a:bodyPr wrap="square" rtlCol="0">
            <a:spAutoFit/>
          </a:bodyPr>
          <a:lstStyle/>
          <a:p>
            <a:endParaRPr kumimoji="1" lang="ja-JP" altLang="en-US" sz="2400" dirty="0"/>
          </a:p>
        </p:txBody>
      </p:sp>
      <p:sp>
        <p:nvSpPr>
          <p:cNvPr id="4" name="テキスト ボックス 3">
            <a:extLst>
              <a:ext uri="{FF2B5EF4-FFF2-40B4-BE49-F238E27FC236}">
                <a16:creationId xmlns:a16="http://schemas.microsoft.com/office/drawing/2014/main" id="{12D85EFF-DBC1-D62B-BC3E-E6D3EB20793A}"/>
              </a:ext>
            </a:extLst>
          </p:cNvPr>
          <p:cNvSpPr txBox="1"/>
          <p:nvPr/>
        </p:nvSpPr>
        <p:spPr>
          <a:xfrm>
            <a:off x="348743" y="1663827"/>
            <a:ext cx="11494513" cy="4154984"/>
          </a:xfrm>
          <a:prstGeom prst="rect">
            <a:avLst/>
          </a:prstGeom>
          <a:noFill/>
        </p:spPr>
        <p:txBody>
          <a:bodyPr wrap="square">
            <a:spAutoFit/>
          </a:bodyPr>
          <a:lstStyle/>
          <a:p>
            <a:r>
              <a:rPr lang="ja-JP" altLang="en-US" sz="2400" dirty="0"/>
              <a:t>　　幾何平均の考え方を用いると</a:t>
            </a:r>
            <a:endParaRPr lang="en-US" altLang="ja-JP" sz="2400" dirty="0"/>
          </a:p>
          <a:p>
            <a:r>
              <a:rPr lang="ja-JP" altLang="en-US" sz="2400" dirty="0"/>
              <a:t>　　</a:t>
            </a:r>
            <a:r>
              <a:rPr lang="en-US" altLang="ja-JP" sz="2400" dirty="0" err="1"/>
              <a:t>r,twr</a:t>
            </a:r>
            <a:r>
              <a:rPr lang="en-US" altLang="ja-JP" sz="2400" dirty="0"/>
              <a:t>={(1+rt,1)×(1+rt,2)×…(1+rt,n)}^(1/t)-1</a:t>
            </a:r>
          </a:p>
          <a:p>
            <a:r>
              <a:rPr lang="ja-JP" altLang="en-US" sz="2400" dirty="0"/>
              <a:t>　　が、正しい公式となる</a:t>
            </a:r>
            <a:endParaRPr lang="en-US" altLang="ja-JP" sz="2400" dirty="0"/>
          </a:p>
          <a:p>
            <a:endParaRPr lang="en-US" altLang="ja-JP" sz="2400" dirty="0"/>
          </a:p>
          <a:p>
            <a:r>
              <a:rPr lang="ja-JP" altLang="en-US" sz="2400" dirty="0"/>
              <a:t>　　先ほど求めた値</a:t>
            </a:r>
            <a:endParaRPr lang="en-US" altLang="ja-JP" sz="2400" dirty="0"/>
          </a:p>
          <a:p>
            <a:r>
              <a:rPr kumimoji="1" lang="ja-JP" altLang="en-US" sz="2400" dirty="0"/>
              <a:t>　</a:t>
            </a:r>
            <a:endParaRPr kumimoji="1" lang="en-US" altLang="ja-JP" sz="2400" dirty="0"/>
          </a:p>
          <a:p>
            <a:r>
              <a:rPr lang="en-US" altLang="ja-JP" sz="2400" dirty="0"/>
              <a:t>      ( </a:t>
            </a:r>
            <a:r>
              <a:rPr lang="en-US" altLang="ja-JP" sz="2400" dirty="0" err="1"/>
              <a:t>r,twr</a:t>
            </a:r>
            <a:r>
              <a:rPr lang="en-US" altLang="ja-JP" sz="2400" dirty="0"/>
              <a:t> +1)=0.9×1.3=1.17</a:t>
            </a:r>
          </a:p>
          <a:p>
            <a:endParaRPr lang="en-US" altLang="ja-JP" sz="2400" dirty="0"/>
          </a:p>
          <a:p>
            <a:r>
              <a:rPr lang="en-US" altLang="ja-JP" sz="2400" dirty="0"/>
              <a:t>        </a:t>
            </a:r>
            <a:r>
              <a:rPr lang="ja-JP" altLang="en-US" sz="2400" dirty="0"/>
              <a:t>上記の</a:t>
            </a:r>
            <a:r>
              <a:rPr lang="en-US" altLang="ja-JP" sz="2400" dirty="0"/>
              <a:t>1.17</a:t>
            </a:r>
            <a:r>
              <a:rPr lang="ja-JP" altLang="en-US" sz="2400" dirty="0"/>
              <a:t>に</a:t>
            </a:r>
            <a:r>
              <a:rPr lang="en-US" altLang="ja-JP" sz="2400" dirty="0"/>
              <a:t>1/t</a:t>
            </a:r>
            <a:r>
              <a:rPr lang="ja-JP" altLang="en-US" sz="2400" dirty="0"/>
              <a:t>乗、今回の場合</a:t>
            </a:r>
            <a:r>
              <a:rPr lang="en-US" altLang="ja-JP" sz="2400" dirty="0"/>
              <a:t>2</a:t>
            </a:r>
            <a:r>
              <a:rPr lang="ja-JP" altLang="en-US" sz="2400" dirty="0"/>
              <a:t>年なので</a:t>
            </a:r>
            <a:r>
              <a:rPr lang="en-US" altLang="ja-JP" sz="2400" dirty="0"/>
              <a:t>1/2</a:t>
            </a:r>
            <a:r>
              <a:rPr lang="ja-JP" altLang="en-US" sz="2400" dirty="0"/>
              <a:t>乗する</a:t>
            </a:r>
            <a:endParaRPr lang="en-US" altLang="ja-JP" sz="2400" dirty="0"/>
          </a:p>
          <a:p>
            <a:r>
              <a:rPr lang="ja-JP" altLang="en-US" sz="2400" dirty="0"/>
              <a:t>　　√</a:t>
            </a:r>
            <a:r>
              <a:rPr lang="en-US" altLang="ja-JP" sz="2400" dirty="0"/>
              <a:t>1.17-1=1.081665…-1=0.081665        </a:t>
            </a:r>
          </a:p>
          <a:p>
            <a:r>
              <a:rPr lang="en-US" altLang="ja-JP" sz="2400" dirty="0"/>
              <a:t>                                                                         A.8.17</a:t>
            </a:r>
            <a:r>
              <a:rPr lang="ja-JP" altLang="en-US" sz="2400" dirty="0"/>
              <a:t>％</a:t>
            </a:r>
            <a:endParaRPr lang="en-US" altLang="ja-JP" sz="2400" dirty="0"/>
          </a:p>
        </p:txBody>
      </p:sp>
      <p:pic>
        <p:nvPicPr>
          <p:cNvPr id="3" name="図 2" descr="画像のプレビュー">
            <a:extLst>
              <a:ext uri="{FF2B5EF4-FFF2-40B4-BE49-F238E27FC236}">
                <a16:creationId xmlns:a16="http://schemas.microsoft.com/office/drawing/2014/main" id="{CA3B3C72-5BBC-C3D9-3FCB-5D0501F322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32" b="71043"/>
          <a:stretch/>
        </p:blipFill>
        <p:spPr bwMode="auto">
          <a:xfrm>
            <a:off x="1211051" y="792644"/>
            <a:ext cx="9769896" cy="51581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306710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1E1075E-8306-8A6C-8E23-EB5663D73AE3}"/>
              </a:ext>
            </a:extLst>
          </p:cNvPr>
          <p:cNvSpPr txBox="1"/>
          <p:nvPr/>
        </p:nvSpPr>
        <p:spPr>
          <a:xfrm>
            <a:off x="420736" y="330979"/>
            <a:ext cx="11494513" cy="6370975"/>
          </a:xfrm>
          <a:prstGeom prst="rect">
            <a:avLst/>
          </a:prstGeom>
          <a:noFill/>
        </p:spPr>
        <p:txBody>
          <a:bodyPr wrap="square" rtlCol="0">
            <a:spAutoFit/>
          </a:bodyPr>
          <a:lstStyle/>
          <a:p>
            <a:r>
              <a:rPr kumimoji="1" lang="en-US" altLang="ja-JP" sz="2400" dirty="0"/>
              <a:t>(</a:t>
            </a:r>
            <a:r>
              <a:rPr kumimoji="1" lang="ja-JP" altLang="en-US" sz="2400" dirty="0"/>
              <a:t>２</a:t>
            </a:r>
            <a:r>
              <a:rPr kumimoji="1" lang="en-US" altLang="ja-JP" sz="2400" dirty="0"/>
              <a:t>)</a:t>
            </a:r>
            <a:r>
              <a:rPr kumimoji="1" lang="ja-JP" altLang="en-US" sz="2400" dirty="0"/>
              <a:t>金額加重平均</a:t>
            </a:r>
            <a:endParaRPr kumimoji="1" lang="en-US" altLang="ja-JP" sz="2400" dirty="0"/>
          </a:p>
          <a:p>
            <a:r>
              <a:rPr lang="ja-JP" altLang="en-US" sz="2400" dirty="0"/>
              <a:t>　　パフォーマンス測定期間中の</a:t>
            </a:r>
            <a:r>
              <a:rPr lang="ja-JP" altLang="en-US" sz="2400" dirty="0">
                <a:solidFill>
                  <a:srgbClr val="FF0000"/>
                </a:solidFill>
              </a:rPr>
              <a:t>内部収益率</a:t>
            </a:r>
            <a:r>
              <a:rPr lang="ja-JP" altLang="en-US" sz="2400" dirty="0"/>
              <a:t>とも呼ばれ、初期の元本と期中に追加</a:t>
            </a:r>
            <a:endParaRPr lang="en-US" altLang="ja-JP" sz="2400" dirty="0"/>
          </a:p>
          <a:p>
            <a:r>
              <a:rPr lang="ja-JP" altLang="en-US" sz="2400" dirty="0"/>
              <a:t>　　されたキャッシュフローをすべて</a:t>
            </a:r>
            <a:r>
              <a:rPr lang="ja-JP" altLang="en-US" sz="2400" dirty="0">
                <a:solidFill>
                  <a:srgbClr val="FF0000"/>
                </a:solidFill>
              </a:rPr>
              <a:t>同じ収益率</a:t>
            </a:r>
            <a:r>
              <a:rPr lang="ja-JP" altLang="en-US" sz="2400" dirty="0"/>
              <a:t>で運用したものが期末の時価総額</a:t>
            </a:r>
            <a:endParaRPr lang="en-US" altLang="ja-JP" sz="2400" dirty="0"/>
          </a:p>
          <a:p>
            <a:r>
              <a:rPr lang="ja-JP" altLang="en-US" sz="2400" dirty="0"/>
              <a:t>　　となるとき、この収益率を金額加重平均という。</a:t>
            </a:r>
            <a:endParaRPr lang="en-US" altLang="ja-JP" sz="2400" dirty="0"/>
          </a:p>
          <a:p>
            <a:r>
              <a:rPr lang="ja-JP" altLang="en-US" sz="2400" dirty="0"/>
              <a:t>　　＝考え方は複利最終利回り</a:t>
            </a:r>
            <a:endParaRPr lang="en-US" altLang="ja-JP" sz="2400" dirty="0"/>
          </a:p>
          <a:p>
            <a:endParaRPr kumimoji="1" lang="en-US" altLang="ja-JP" sz="2400" dirty="0"/>
          </a:p>
          <a:p>
            <a:r>
              <a:rPr lang="ja-JP" altLang="en-US" sz="2400" dirty="0"/>
              <a:t>　　投資したお金全体に対してどれくらいの割合で利益が出ているのかを測れる</a:t>
            </a:r>
            <a:endParaRPr lang="en-US" altLang="ja-JP" sz="2400" dirty="0"/>
          </a:p>
          <a:p>
            <a:r>
              <a:rPr kumimoji="1" lang="ja-JP" altLang="en-US" sz="2400" dirty="0"/>
              <a:t>　　キャッシュフローも含めたファンド全体の収益率を測定するのに適している。</a:t>
            </a:r>
            <a:endParaRPr kumimoji="1" lang="en-US" altLang="ja-JP" sz="2400" dirty="0"/>
          </a:p>
          <a:p>
            <a:endParaRPr lang="en-US" altLang="ja-JP" sz="2400" dirty="0"/>
          </a:p>
          <a:p>
            <a:r>
              <a:rPr kumimoji="1" lang="ja-JP" altLang="en-US" sz="2400" dirty="0"/>
              <a:t>　　</a:t>
            </a:r>
            <a:r>
              <a:rPr kumimoji="1" lang="en-US" altLang="ja-JP" sz="2400" dirty="0"/>
              <a:t>MWR</a:t>
            </a:r>
            <a:r>
              <a:rPr kumimoji="1" lang="ja-JP" altLang="en-US" sz="2400" dirty="0"/>
              <a:t>（内部収益率）は下記の</a:t>
            </a:r>
            <a:r>
              <a:rPr kumimoji="1" lang="en-US" altLang="ja-JP" sz="2400" dirty="0"/>
              <a:t>R</a:t>
            </a:r>
            <a:r>
              <a:rPr kumimoji="1" lang="ja-JP" altLang="en-US" sz="2400" dirty="0"/>
              <a:t>を計算することで求められる</a:t>
            </a:r>
            <a:endParaRPr kumimoji="1" lang="en-US" altLang="ja-JP" sz="2400" dirty="0"/>
          </a:p>
          <a:p>
            <a:endParaRPr lang="en-US" altLang="ja-JP" sz="2400" dirty="0"/>
          </a:p>
          <a:p>
            <a:endParaRPr kumimoji="1" lang="en-US" altLang="ja-JP" sz="2400" dirty="0"/>
          </a:p>
          <a:p>
            <a:endParaRPr lang="en-US" altLang="ja-JP" sz="2400" dirty="0"/>
          </a:p>
          <a:p>
            <a:r>
              <a:rPr kumimoji="1" lang="ja-JP" altLang="en-US" sz="2400" dirty="0"/>
              <a:t>　　</a:t>
            </a:r>
            <a:r>
              <a:rPr kumimoji="1" lang="en-US" altLang="ja-JP" sz="2400" dirty="0"/>
              <a:t>MV1</a:t>
            </a:r>
            <a:r>
              <a:rPr kumimoji="1" lang="ja-JP" altLang="en-US" sz="2400" dirty="0"/>
              <a:t>：測定期間の期末ポートフォリオ価値</a:t>
            </a:r>
            <a:endParaRPr kumimoji="1" lang="en-US" altLang="ja-JP" sz="2400" dirty="0"/>
          </a:p>
          <a:p>
            <a:r>
              <a:rPr lang="ja-JP" altLang="en-US" sz="2400" dirty="0"/>
              <a:t>　　</a:t>
            </a:r>
            <a:r>
              <a:rPr lang="en-US" altLang="ja-JP" sz="2400" dirty="0"/>
              <a:t>MV0</a:t>
            </a:r>
            <a:r>
              <a:rPr lang="ja-JP" altLang="en-US" sz="2400" dirty="0"/>
              <a:t>：測定期間の期初ポートフォリオ価値</a:t>
            </a:r>
            <a:endParaRPr lang="en-US" altLang="ja-JP" sz="2400" dirty="0"/>
          </a:p>
          <a:p>
            <a:r>
              <a:rPr kumimoji="1" lang="ja-JP" altLang="en-US" sz="2400" dirty="0"/>
              <a:t>　　ｍ：評価期間の時間単位数　</a:t>
            </a:r>
            <a:r>
              <a:rPr kumimoji="1" lang="en-US" altLang="ja-JP" sz="2400" dirty="0"/>
              <a:t>Cfi</a:t>
            </a:r>
            <a:r>
              <a:rPr kumimoji="1" lang="ja-JP" altLang="en-US" sz="2400" dirty="0"/>
              <a:t>：第</a:t>
            </a:r>
            <a:r>
              <a:rPr kumimoji="1" lang="en-US" altLang="ja-JP" sz="2400" dirty="0" err="1"/>
              <a:t>i</a:t>
            </a:r>
            <a:r>
              <a:rPr kumimoji="1" lang="ja-JP" altLang="en-US" sz="2400" dirty="0"/>
              <a:t>番目のキャッシュフロー</a:t>
            </a:r>
            <a:endParaRPr kumimoji="1" lang="en-US" altLang="ja-JP" sz="2400" dirty="0"/>
          </a:p>
          <a:p>
            <a:r>
              <a:rPr lang="ja-JP" altLang="en-US" sz="2400" dirty="0"/>
              <a:t>　　Ｌ</a:t>
            </a:r>
            <a:r>
              <a:rPr lang="en-US" altLang="ja-JP" sz="2400" dirty="0"/>
              <a:t>(</a:t>
            </a:r>
            <a:r>
              <a:rPr lang="en-US" altLang="ja-JP" sz="2400" dirty="0" err="1"/>
              <a:t>i</a:t>
            </a:r>
            <a:r>
              <a:rPr lang="en-US" altLang="ja-JP" sz="2400" dirty="0"/>
              <a:t>)</a:t>
            </a:r>
            <a:r>
              <a:rPr lang="ja-JP" altLang="en-US" sz="2400" dirty="0"/>
              <a:t>：第</a:t>
            </a:r>
            <a:r>
              <a:rPr lang="en-US" altLang="ja-JP" sz="2400" dirty="0" err="1"/>
              <a:t>i</a:t>
            </a:r>
            <a:r>
              <a:rPr lang="ja-JP" altLang="en-US" sz="2400" dirty="0"/>
              <a:t>番めのキャッシュフローの発生した時点</a:t>
            </a:r>
            <a:endParaRPr kumimoji="1" lang="en-US" altLang="ja-JP" sz="2400" dirty="0"/>
          </a:p>
        </p:txBody>
      </p:sp>
      <p:pic>
        <p:nvPicPr>
          <p:cNvPr id="3" name="図 2" descr="画像のプレビュー">
            <a:extLst>
              <a:ext uri="{FF2B5EF4-FFF2-40B4-BE49-F238E27FC236}">
                <a16:creationId xmlns:a16="http://schemas.microsoft.com/office/drawing/2014/main" id="{70E704AA-005A-5EE2-FCF3-6B07CB8BA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436" b="33315"/>
          <a:stretch/>
        </p:blipFill>
        <p:spPr bwMode="auto">
          <a:xfrm>
            <a:off x="1445548" y="4222139"/>
            <a:ext cx="9444888" cy="6312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783125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4879B3D-C14F-E1AC-0311-B35AE69525BB}"/>
              </a:ext>
            </a:extLst>
          </p:cNvPr>
          <p:cNvSpPr txBox="1"/>
          <p:nvPr/>
        </p:nvSpPr>
        <p:spPr>
          <a:xfrm>
            <a:off x="420736" y="330979"/>
            <a:ext cx="11494513" cy="5632311"/>
          </a:xfrm>
          <a:prstGeom prst="rect">
            <a:avLst/>
          </a:prstGeom>
          <a:noFill/>
        </p:spPr>
        <p:txBody>
          <a:bodyPr wrap="square" rtlCol="0">
            <a:spAutoFit/>
          </a:bodyPr>
          <a:lstStyle/>
          <a:p>
            <a:r>
              <a:rPr kumimoji="1" lang="ja-JP" altLang="en-US" sz="2400" dirty="0"/>
              <a:t>最初資金</a:t>
            </a:r>
            <a:r>
              <a:rPr kumimoji="1" lang="en-US" altLang="ja-JP" sz="2400" dirty="0"/>
              <a:t>×(1</a:t>
            </a:r>
            <a:r>
              <a:rPr kumimoji="1" lang="ja-JP" altLang="en-US" sz="2400" dirty="0"/>
              <a:t>＋</a:t>
            </a:r>
            <a:r>
              <a:rPr lang="en-US" altLang="ja-JP" sz="2400" dirty="0"/>
              <a:t>R</a:t>
            </a:r>
            <a:r>
              <a:rPr kumimoji="1" lang="en-US" altLang="ja-JP" sz="2400" dirty="0"/>
              <a:t>)^n</a:t>
            </a:r>
            <a:r>
              <a:rPr kumimoji="1" lang="ja-JP" altLang="en-US" sz="2400" dirty="0"/>
              <a:t>＋追加資金</a:t>
            </a:r>
            <a:r>
              <a:rPr kumimoji="1" lang="en-US" altLang="ja-JP" sz="2400" dirty="0"/>
              <a:t>×(1+R)^(n-1)</a:t>
            </a:r>
            <a:r>
              <a:rPr kumimoji="1" lang="ja-JP" altLang="en-US" sz="2400" dirty="0"/>
              <a:t>＋追加資金②</a:t>
            </a:r>
            <a:r>
              <a:rPr kumimoji="1" lang="en-US" altLang="ja-JP" sz="2400" dirty="0"/>
              <a:t>×(1+R)^(n-2)</a:t>
            </a:r>
          </a:p>
          <a:p>
            <a:r>
              <a:rPr kumimoji="1" lang="ja-JP" altLang="en-US" sz="2400" dirty="0"/>
              <a:t>＝最終的な資金額</a:t>
            </a:r>
          </a:p>
          <a:p>
            <a:endParaRPr lang="en-US" altLang="ja-JP" sz="2400" dirty="0"/>
          </a:p>
          <a:p>
            <a:r>
              <a:rPr kumimoji="1" lang="en-US" altLang="ja-JP" sz="2400" dirty="0"/>
              <a:t>R</a:t>
            </a:r>
            <a:r>
              <a:rPr kumimoji="1" lang="ja-JP" altLang="en-US" sz="2400" dirty="0"/>
              <a:t>（内部収益率）を求める</a:t>
            </a:r>
            <a:endParaRPr kumimoji="1" lang="en-US" altLang="ja-JP" sz="2400" dirty="0"/>
          </a:p>
          <a:p>
            <a:endParaRPr lang="en-US" altLang="ja-JP" sz="2400" dirty="0"/>
          </a:p>
          <a:p>
            <a:r>
              <a:rPr lang="en-US" altLang="ja-JP" sz="2400" dirty="0"/>
              <a:t>143=100×(1+R)^2+20×(1+R)^1</a:t>
            </a:r>
          </a:p>
          <a:p>
            <a:r>
              <a:rPr kumimoji="1" lang="en-US" altLang="ja-JP" sz="2400" dirty="0"/>
              <a:t>143=100×(1+2</a:t>
            </a:r>
            <a:r>
              <a:rPr lang="en-US" altLang="ja-JP" sz="2400" dirty="0"/>
              <a:t>R</a:t>
            </a:r>
            <a:r>
              <a:rPr kumimoji="1" lang="en-US" altLang="ja-JP" sz="2400" dirty="0"/>
              <a:t>+R^2)+20+20R</a:t>
            </a:r>
          </a:p>
          <a:p>
            <a:r>
              <a:rPr kumimoji="1" lang="en-US" altLang="ja-JP" sz="2400" dirty="0"/>
              <a:t>0=-23+220R+100R^2</a:t>
            </a:r>
          </a:p>
          <a:p>
            <a:endParaRPr lang="en-US" altLang="ja-JP" sz="2400" dirty="0"/>
          </a:p>
          <a:p>
            <a:r>
              <a:rPr lang="ja-JP" altLang="en-US" sz="2400" dirty="0"/>
              <a:t>解の公式を用いると、</a:t>
            </a:r>
            <a:endParaRPr lang="en-US" altLang="ja-JP" sz="2400" dirty="0"/>
          </a:p>
          <a:p>
            <a:endParaRPr kumimoji="1" lang="en-US" altLang="ja-JP" sz="2400" dirty="0"/>
          </a:p>
          <a:p>
            <a:r>
              <a:rPr kumimoji="1" lang="en-US" altLang="ja-JP" sz="2400" dirty="0"/>
              <a:t>R=0.1,-2.3</a:t>
            </a:r>
          </a:p>
          <a:p>
            <a:endParaRPr lang="en-US" altLang="ja-JP" sz="2400" dirty="0"/>
          </a:p>
          <a:p>
            <a:r>
              <a:rPr kumimoji="1" lang="ja-JP" altLang="en-US" sz="2400" dirty="0"/>
              <a:t>今回の問題の解として</a:t>
            </a:r>
            <a:r>
              <a:rPr kumimoji="1" lang="en-US" altLang="ja-JP" sz="2400" dirty="0"/>
              <a:t>-2.3</a:t>
            </a:r>
            <a:r>
              <a:rPr kumimoji="1" lang="ja-JP" altLang="en-US" sz="2400" dirty="0"/>
              <a:t>は不適切。よって</a:t>
            </a:r>
            <a:r>
              <a:rPr kumimoji="1" lang="en-US" altLang="ja-JP" sz="2400" dirty="0"/>
              <a:t>0.1</a:t>
            </a:r>
          </a:p>
          <a:p>
            <a:r>
              <a:rPr kumimoji="1" lang="ja-JP" altLang="en-US" sz="2400" dirty="0"/>
              <a:t>％表記して答えは</a:t>
            </a:r>
            <a:r>
              <a:rPr kumimoji="1" lang="en-US" altLang="ja-JP" sz="2400" dirty="0"/>
              <a:t>10</a:t>
            </a:r>
            <a:r>
              <a:rPr kumimoji="1" lang="ja-JP" altLang="en-US" sz="2400" dirty="0"/>
              <a:t>％となる。</a:t>
            </a:r>
          </a:p>
        </p:txBody>
      </p:sp>
    </p:spTree>
    <p:extLst>
      <p:ext uri="{BB962C8B-B14F-4D97-AF65-F5344CB8AC3E}">
        <p14:creationId xmlns:p14="http://schemas.microsoft.com/office/powerpoint/2010/main" val="15685247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F603D64-5696-8434-1088-81A82F609DAC}"/>
              </a:ext>
            </a:extLst>
          </p:cNvPr>
          <p:cNvSpPr txBox="1"/>
          <p:nvPr/>
        </p:nvSpPr>
        <p:spPr>
          <a:xfrm>
            <a:off x="420736" y="330979"/>
            <a:ext cx="11494513" cy="6370975"/>
          </a:xfrm>
          <a:prstGeom prst="rect">
            <a:avLst/>
          </a:prstGeom>
          <a:noFill/>
        </p:spPr>
        <p:txBody>
          <a:bodyPr wrap="square" rtlCol="0">
            <a:spAutoFit/>
          </a:bodyPr>
          <a:lstStyle/>
          <a:p>
            <a:r>
              <a:rPr kumimoji="1" lang="en-US" altLang="ja-JP" sz="2400" dirty="0"/>
              <a:t>(</a:t>
            </a:r>
            <a:r>
              <a:rPr kumimoji="1" lang="ja-JP" altLang="en-US" sz="2400" dirty="0"/>
              <a:t>３</a:t>
            </a:r>
            <a:r>
              <a:rPr kumimoji="1" lang="en-US" altLang="ja-JP" sz="2400" dirty="0"/>
              <a:t>)</a:t>
            </a:r>
            <a:r>
              <a:rPr kumimoji="1" lang="ja-JP" altLang="en-US" sz="2400" dirty="0"/>
              <a:t>ポートフォリオのパフォーマンス（基金の運用能力）を評価するのにどちらの</a:t>
            </a:r>
            <a:endParaRPr kumimoji="1" lang="en-US" altLang="ja-JP" sz="2400" dirty="0"/>
          </a:p>
          <a:p>
            <a:r>
              <a:rPr lang="ja-JP" altLang="en-US" sz="2400" dirty="0"/>
              <a:t>　　収益率を用いるのが最適か</a:t>
            </a:r>
            <a:endParaRPr lang="en-US" altLang="ja-JP" sz="2400" dirty="0"/>
          </a:p>
          <a:p>
            <a:endParaRPr kumimoji="1" lang="en-US" altLang="ja-JP" sz="2400" dirty="0"/>
          </a:p>
          <a:p>
            <a:r>
              <a:rPr lang="ja-JP" altLang="en-US" sz="2400" dirty="0"/>
              <a:t>　時間加重収益率</a:t>
            </a:r>
            <a:endParaRPr lang="en-US" altLang="ja-JP" sz="2400" dirty="0"/>
          </a:p>
          <a:p>
            <a:r>
              <a:rPr kumimoji="1" lang="ja-JP" altLang="en-US" sz="2400" dirty="0"/>
              <a:t>　　資金の流入や流出に関わらず、</a:t>
            </a:r>
            <a:r>
              <a:rPr kumimoji="1" lang="ja-JP" altLang="en-US" sz="2400" dirty="0">
                <a:solidFill>
                  <a:srgbClr val="FF0000"/>
                </a:solidFill>
              </a:rPr>
              <a:t>運用自体のパフォーマンス</a:t>
            </a:r>
            <a:r>
              <a:rPr kumimoji="1" lang="ja-JP" altLang="en-US" sz="2400" dirty="0"/>
              <a:t>を測るのに適してる。</a:t>
            </a:r>
            <a:endParaRPr kumimoji="1" lang="en-US" altLang="ja-JP" sz="2400" dirty="0"/>
          </a:p>
          <a:p>
            <a:r>
              <a:rPr lang="ja-JP" altLang="en-US" sz="2400" dirty="0"/>
              <a:t>　　当初の投下資金</a:t>
            </a:r>
            <a:r>
              <a:rPr lang="en-US" altLang="ja-JP" sz="2400" dirty="0"/>
              <a:t>1</a:t>
            </a:r>
            <a:r>
              <a:rPr lang="ja-JP" altLang="en-US" sz="2400" dirty="0"/>
              <a:t>単位の投資収益率を表している。</a:t>
            </a:r>
            <a:endParaRPr lang="en-US" altLang="ja-JP" sz="2400" dirty="0"/>
          </a:p>
          <a:p>
            <a:r>
              <a:rPr kumimoji="1" lang="ja-JP" altLang="en-US" sz="2400" dirty="0"/>
              <a:t>　　前後の変化率を複利によって計算したもの。</a:t>
            </a:r>
            <a:endParaRPr kumimoji="1" lang="en-US" altLang="ja-JP" sz="2400" dirty="0"/>
          </a:p>
          <a:p>
            <a:r>
              <a:rPr lang="ja-JP" altLang="en-US" sz="2400" dirty="0"/>
              <a:t>　　</a:t>
            </a:r>
            <a:r>
              <a:rPr lang="en-US" altLang="ja-JP" sz="2400" dirty="0"/>
              <a:t>CF</a:t>
            </a:r>
            <a:r>
              <a:rPr lang="ja-JP" altLang="en-US" sz="2400" dirty="0"/>
              <a:t>の大きさやタイミングを</a:t>
            </a:r>
            <a:r>
              <a:rPr lang="ja-JP" altLang="en-US" sz="2400" dirty="0">
                <a:solidFill>
                  <a:srgbClr val="FF0000"/>
                </a:solidFill>
              </a:rPr>
              <a:t>自ら決めることのできない</a:t>
            </a:r>
            <a:r>
              <a:rPr lang="ja-JP" altLang="en-US" sz="2400" dirty="0"/>
              <a:t>外部委託マネージャー　</a:t>
            </a:r>
            <a:endParaRPr lang="en-US" altLang="ja-JP" sz="2400" dirty="0"/>
          </a:p>
          <a:p>
            <a:r>
              <a:rPr kumimoji="1" lang="ja-JP" altLang="en-US" sz="2400" dirty="0"/>
              <a:t>　　のパフォーマンス評価に最適。</a:t>
            </a:r>
            <a:endParaRPr kumimoji="1" lang="en-US" altLang="ja-JP" sz="2400" dirty="0"/>
          </a:p>
          <a:p>
            <a:endParaRPr lang="en-US" altLang="ja-JP" sz="2400" dirty="0"/>
          </a:p>
          <a:p>
            <a:r>
              <a:rPr kumimoji="1" lang="ja-JP" altLang="en-US" sz="2400" dirty="0"/>
              <a:t>　金額加重収益率</a:t>
            </a:r>
            <a:endParaRPr kumimoji="1" lang="en-US" altLang="ja-JP" sz="2400" dirty="0"/>
          </a:p>
          <a:p>
            <a:r>
              <a:rPr lang="ja-JP" altLang="en-US" sz="2400" dirty="0"/>
              <a:t>　　投下資金全ての平均的な投資収益率を表す。</a:t>
            </a:r>
            <a:endParaRPr lang="en-US" altLang="ja-JP" sz="2400" dirty="0"/>
          </a:p>
          <a:p>
            <a:r>
              <a:rPr kumimoji="1" lang="ja-JP" altLang="en-US" sz="2400" dirty="0"/>
              <a:t>　　最初と間のキャッシュフローの変化を考え、複利で計算したもの。</a:t>
            </a:r>
            <a:endParaRPr kumimoji="1" lang="en-US" altLang="ja-JP" sz="2400" dirty="0"/>
          </a:p>
          <a:p>
            <a:r>
              <a:rPr lang="ja-JP" altLang="en-US" sz="2400" dirty="0"/>
              <a:t>　　</a:t>
            </a:r>
            <a:r>
              <a:rPr lang="en-US" altLang="ja-JP" sz="2400" dirty="0"/>
              <a:t>CF</a:t>
            </a:r>
            <a:r>
              <a:rPr lang="ja-JP" altLang="en-US" sz="2400" dirty="0"/>
              <a:t>の大きさやタイミングについての裁量権のある投資家自身の投資成果を測　</a:t>
            </a:r>
            <a:endParaRPr lang="en-US" altLang="ja-JP" sz="2400" dirty="0"/>
          </a:p>
          <a:p>
            <a:r>
              <a:rPr lang="ja-JP" altLang="en-US" sz="2400" dirty="0"/>
              <a:t>　　定するのに最適。</a:t>
            </a:r>
            <a:r>
              <a:rPr lang="en-US" altLang="ja-JP" sz="2400" dirty="0"/>
              <a:t>(</a:t>
            </a:r>
            <a:r>
              <a:rPr lang="en-US" altLang="ja-JP" sz="2400" dirty="0">
                <a:solidFill>
                  <a:srgbClr val="FF0000"/>
                </a:solidFill>
              </a:rPr>
              <a:t>CF</a:t>
            </a:r>
            <a:r>
              <a:rPr lang="ja-JP" altLang="en-US" sz="2400" dirty="0">
                <a:solidFill>
                  <a:srgbClr val="FF0000"/>
                </a:solidFill>
              </a:rPr>
              <a:t>が追加資金なのか利益なのかは式からは断定できない</a:t>
            </a:r>
            <a:r>
              <a:rPr lang="en-US" altLang="ja-JP" sz="2400" dirty="0"/>
              <a:t>)</a:t>
            </a:r>
          </a:p>
          <a:p>
            <a:r>
              <a:rPr kumimoji="1" lang="ja-JP" altLang="en-US" sz="2400" dirty="0"/>
              <a:t>　　実際の資金フローを考慮するため、</a:t>
            </a:r>
            <a:r>
              <a:rPr kumimoji="1" lang="ja-JP" altLang="en-US" sz="2400" dirty="0">
                <a:solidFill>
                  <a:srgbClr val="FF0000"/>
                </a:solidFill>
              </a:rPr>
              <a:t>投資家</a:t>
            </a:r>
            <a:r>
              <a:rPr kumimoji="1" lang="ja-JP" altLang="en-US" sz="2400" dirty="0"/>
              <a:t>の観点から実際に得られたリターン</a:t>
            </a:r>
            <a:endParaRPr kumimoji="1" lang="en-US" altLang="ja-JP" sz="2400" dirty="0"/>
          </a:p>
          <a:p>
            <a:r>
              <a:rPr lang="ja-JP" altLang="en-US" sz="2400" dirty="0"/>
              <a:t>　　</a:t>
            </a:r>
            <a:r>
              <a:rPr kumimoji="1" lang="ja-JP" altLang="en-US" sz="2400" dirty="0"/>
              <a:t>を測定するのに適している。</a:t>
            </a:r>
            <a:endParaRPr kumimoji="1" lang="en-US" altLang="ja-JP" sz="2400" dirty="0"/>
          </a:p>
        </p:txBody>
      </p:sp>
    </p:spTree>
    <p:extLst>
      <p:ext uri="{BB962C8B-B14F-4D97-AF65-F5344CB8AC3E}">
        <p14:creationId xmlns:p14="http://schemas.microsoft.com/office/powerpoint/2010/main" val="221039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567EFBE-3408-8CD4-A199-167E963FC018}"/>
              </a:ext>
            </a:extLst>
          </p:cNvPr>
          <p:cNvSpPr txBox="1"/>
          <p:nvPr/>
        </p:nvSpPr>
        <p:spPr>
          <a:xfrm>
            <a:off x="348743" y="2828835"/>
            <a:ext cx="11494513" cy="1200329"/>
          </a:xfrm>
          <a:prstGeom prst="rect">
            <a:avLst/>
          </a:prstGeom>
          <a:noFill/>
        </p:spPr>
        <p:txBody>
          <a:bodyPr wrap="square" rtlCol="0">
            <a:spAutoFit/>
          </a:bodyPr>
          <a:lstStyle/>
          <a:p>
            <a:r>
              <a:rPr kumimoji="1" lang="ja-JP" altLang="en-US" sz="2400" dirty="0"/>
              <a:t>よって、今回のケースでは、運用者のパフォーマンスを評価する目的であるため、時間加重収益率を用いる方が運用自体の成果を純粋に評価するものであるため、適切であると言える</a:t>
            </a:r>
          </a:p>
        </p:txBody>
      </p:sp>
    </p:spTree>
    <p:extLst>
      <p:ext uri="{BB962C8B-B14F-4D97-AF65-F5344CB8AC3E}">
        <p14:creationId xmlns:p14="http://schemas.microsoft.com/office/powerpoint/2010/main" val="2630360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3AC70D-944E-0414-14D9-8344C5F27D7D}"/>
              </a:ext>
            </a:extLst>
          </p:cNvPr>
          <p:cNvSpPr>
            <a:spLocks noGrp="1"/>
          </p:cNvSpPr>
          <p:nvPr>
            <p:ph type="title"/>
          </p:nvPr>
        </p:nvSpPr>
        <p:spPr/>
        <p:txBody>
          <a:bodyPr/>
          <a:lstStyle/>
          <a:p>
            <a:r>
              <a:rPr kumimoji="1" lang="ja-JP" altLang="en-US" dirty="0"/>
              <a:t>計算（問１）</a:t>
            </a:r>
          </a:p>
        </p:txBody>
      </p:sp>
      <p:sp>
        <p:nvSpPr>
          <p:cNvPr id="3" name="コンテンツ プレースホルダー 2">
            <a:extLst>
              <a:ext uri="{FF2B5EF4-FFF2-40B4-BE49-F238E27FC236}">
                <a16:creationId xmlns:a16="http://schemas.microsoft.com/office/drawing/2014/main" id="{E13938DE-764B-BB99-192F-A0D2C5A1580C}"/>
              </a:ext>
            </a:extLst>
          </p:cNvPr>
          <p:cNvSpPr>
            <a:spLocks noGrp="1"/>
          </p:cNvSpPr>
          <p:nvPr>
            <p:ph idx="1"/>
          </p:nvPr>
        </p:nvSpPr>
        <p:spPr/>
        <p:txBody>
          <a:bodyPr/>
          <a:lstStyle/>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ビルディングブロック法</a:t>
            </a:r>
          </a:p>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式）期待リターン＝安全資産のリターン＋長期債のターム・プレミアム</a:t>
            </a:r>
          </a:p>
          <a:p>
            <a:pPr marL="0" indent="0">
              <a:lnSpc>
                <a:spcPct val="107000"/>
              </a:lnSpc>
              <a:spcAft>
                <a:spcPts val="800"/>
              </a:spcAft>
              <a:buNone/>
            </a:pP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2000"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長期債に対するエクイティ・プレミアム</a:t>
            </a:r>
          </a:p>
          <a:p>
            <a:pPr marL="0" indent="0">
              <a:lnSpc>
                <a:spcPct val="107000"/>
              </a:lnSpc>
              <a:spcAft>
                <a:spcPts val="800"/>
              </a:spcAft>
              <a:buNone/>
            </a:pP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2000"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0.0%+1.0%+4.5%=</a:t>
            </a:r>
            <a:r>
              <a:rPr lang="en-US" altLang="ja-JP" sz="20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5.5%</a:t>
            </a:r>
          </a:p>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サプライサイド法</a:t>
            </a:r>
          </a:p>
          <a:p>
            <a:pPr marL="0" indent="0">
              <a:lnSpc>
                <a:spcPct val="107000"/>
              </a:lnSpc>
              <a:spcAft>
                <a:spcPts val="800"/>
              </a:spcAf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式）期待リターン＝株式配当利回り＋企業収益の成長率</a:t>
            </a:r>
          </a:p>
          <a:p>
            <a:pPr marL="0" indent="0">
              <a:lnSpc>
                <a:spcPct val="107000"/>
              </a:lnSpc>
              <a:spcAft>
                <a:spcPts val="800"/>
              </a:spcAft>
              <a:buNone/>
            </a:pP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		 =2.3%+2.0%=</a:t>
            </a:r>
            <a:r>
              <a:rPr lang="en-US" altLang="ja-JP" sz="2000"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4.3%</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endParaRPr kumimoji="1" lang="ja-JP" altLang="en-US" dirty="0"/>
          </a:p>
        </p:txBody>
      </p:sp>
    </p:spTree>
    <p:extLst>
      <p:ext uri="{BB962C8B-B14F-4D97-AF65-F5344CB8AC3E}">
        <p14:creationId xmlns:p14="http://schemas.microsoft.com/office/powerpoint/2010/main" val="191239552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卒レポ１～３</Template>
  <TotalTime>1112</TotalTime>
  <Words>5976</Words>
  <Application>Microsoft Office PowerPoint</Application>
  <PresentationFormat>ワイド画面</PresentationFormat>
  <Paragraphs>552</Paragraphs>
  <Slides>85</Slides>
  <Notes>5</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85</vt:i4>
      </vt:variant>
    </vt:vector>
  </HeadingPairs>
  <TitlesOfParts>
    <vt:vector size="90" baseType="lpstr">
      <vt:lpstr>游ゴシック</vt:lpstr>
      <vt:lpstr>游ゴシック Light</vt:lpstr>
      <vt:lpstr>游明朝</vt:lpstr>
      <vt:lpstr>Arial</vt:lpstr>
      <vt:lpstr>Office テーマ</vt:lpstr>
      <vt:lpstr>卒レポ</vt:lpstr>
      <vt:lpstr>はじめに</vt:lpstr>
      <vt:lpstr>はじめに</vt:lpstr>
      <vt:lpstr>用語説明（はじめに）</vt:lpstr>
      <vt:lpstr>用語説明（はじめに）</vt:lpstr>
      <vt:lpstr>問1</vt:lpstr>
      <vt:lpstr>用語説明（問１）</vt:lpstr>
      <vt:lpstr>用語説明（問1）</vt:lpstr>
      <vt:lpstr>計算（問１）</vt:lpstr>
      <vt:lpstr>問２</vt:lpstr>
      <vt:lpstr>用語説明</vt:lpstr>
      <vt:lpstr>用語説明（問２）</vt:lpstr>
      <vt:lpstr>計算（問２）</vt:lpstr>
      <vt:lpstr>問３</vt:lpstr>
      <vt:lpstr>用語説明</vt:lpstr>
      <vt:lpstr>補論（マーケットモデルについて）</vt:lpstr>
      <vt:lpstr>補論</vt:lpstr>
      <vt:lpstr>補論</vt:lpstr>
      <vt:lpstr>補論</vt:lpstr>
      <vt:lpstr>補論</vt:lpstr>
      <vt:lpstr>補論</vt:lpstr>
      <vt:lpstr>補論</vt:lpstr>
      <vt:lpstr>補論</vt:lpstr>
      <vt:lpstr>補論</vt:lpstr>
      <vt:lpstr>補論（復習）</vt:lpstr>
      <vt:lpstr>補論</vt:lpstr>
      <vt:lpstr>補論</vt:lpstr>
      <vt:lpstr>補論</vt:lpstr>
      <vt:lpstr>補論</vt:lpstr>
      <vt:lpstr>補論</vt:lpstr>
      <vt:lpstr>補論</vt:lpstr>
      <vt:lpstr>用語説明（問３）</vt:lpstr>
      <vt:lpstr>用語説明（問3）</vt:lpstr>
      <vt:lpstr>用語説明（問３）</vt:lpstr>
      <vt:lpstr>用語説明（問３）</vt:lpstr>
      <vt:lpstr>用語説明（問３）</vt:lpstr>
      <vt:lpstr>用語説明（問3）</vt:lpstr>
      <vt:lpstr>計算</vt:lpstr>
      <vt:lpstr>〇問４</vt:lpstr>
      <vt:lpstr>PowerPoint プレゼンテーション</vt:lpstr>
      <vt:lpstr>PowerPoint プレゼンテーション</vt:lpstr>
      <vt:lpstr>PowerPoint プレゼンテーション</vt:lpstr>
      <vt:lpstr>PowerPoint プレゼンテーション</vt:lpstr>
      <vt:lpstr>〇期待効用関数の数式について</vt:lpstr>
      <vt:lpstr>〇リスク許容度について</vt:lpstr>
      <vt:lpstr>〇解法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進太 伊藤</dc:creator>
  <cp:lastModifiedBy>開 鈴木</cp:lastModifiedBy>
  <cp:revision>4</cp:revision>
  <dcterms:created xsi:type="dcterms:W3CDTF">2024-11-19T08:45:59Z</dcterms:created>
  <dcterms:modified xsi:type="dcterms:W3CDTF">2024-11-20T08:44:37Z</dcterms:modified>
</cp:coreProperties>
</file>