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ink/ink1.xml" ContentType="application/inkml+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ink/ink2.xml" ContentType="application/inkml+xml"/>
  <Override PartName="/ppt/notesSlides/notesSlide8.xml" ContentType="application/vnd.openxmlformats-officedocument.presentationml.notesSlide+xml"/>
  <Override PartName="/ppt/notesSlides/notesSlide9.xml" ContentType="application/vnd.openxmlformats-officedocument.presentationml.notesSlide+xml"/>
  <Override PartName="/ppt/ink/ink3.xml" ContentType="application/inkml+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ink/ink4.xml" ContentType="application/inkml+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6"/>
  </p:notesMasterIdLst>
  <p:sldIdLst>
    <p:sldId id="256" r:id="rId2"/>
    <p:sldId id="257" r:id="rId3"/>
    <p:sldId id="258" r:id="rId4"/>
    <p:sldId id="259" r:id="rId5"/>
    <p:sldId id="260" r:id="rId6"/>
    <p:sldId id="261" r:id="rId7"/>
    <p:sldId id="270" r:id="rId8"/>
    <p:sldId id="262" r:id="rId9"/>
    <p:sldId id="263" r:id="rId10"/>
    <p:sldId id="264" r:id="rId11"/>
    <p:sldId id="265" r:id="rId12"/>
    <p:sldId id="266" r:id="rId13"/>
    <p:sldId id="272" r:id="rId14"/>
    <p:sldId id="267" r:id="rId15"/>
    <p:sldId id="268" r:id="rId16"/>
    <p:sldId id="280" r:id="rId17"/>
    <p:sldId id="269" r:id="rId18"/>
    <p:sldId id="271" r:id="rId19"/>
    <p:sldId id="276" r:id="rId20"/>
    <p:sldId id="277" r:id="rId21"/>
    <p:sldId id="278" r:id="rId22"/>
    <p:sldId id="275" r:id="rId23"/>
    <p:sldId id="279" r:id="rId24"/>
    <p:sldId id="273" r:id="rId25"/>
  </p:sldIdLst>
  <p:sldSz cx="12192000" cy="6858000"/>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9D7B26C5-4107-4FEC-AEDC-1716B250A1EF}" styleName="スタイル (淡色)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0000" autoAdjust="0"/>
    <p:restoredTop sz="88301" autoAdjust="0"/>
  </p:normalViewPr>
  <p:slideViewPr>
    <p:cSldViewPr snapToGrid="0">
      <p:cViewPr varScale="1">
        <p:scale>
          <a:sx n="102" d="100"/>
          <a:sy n="102" d="100"/>
        </p:scale>
        <p:origin x="696" y="17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ink/ink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1-14T06:34:18.054"/>
    </inkml:context>
    <inkml:brush xml:id="br0">
      <inkml:brushProperty name="width" value="0.035" units="cm"/>
      <inkml:brushProperty name="height" value="0.035" units="cm"/>
    </inkml:brush>
  </inkml:definitions>
  <inkml:trace contextRef="#ctx0" brushRef="#br0">0 1 7250,'0'0'176</inkml:trace>
</inkml:ink>
</file>

<file path=ppt/ink/ink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1-14T07:40:26.922"/>
    </inkml:context>
    <inkml:brush xml:id="br0">
      <inkml:brushProperty name="width" value="0.035" units="cm"/>
      <inkml:brushProperty name="height" value="0.035" units="cm"/>
    </inkml:brush>
  </inkml:definitions>
  <inkml:trace contextRef="#ctx0" brushRef="#br0">1 83 6233,'0'0'1537,"5"-50"-5322,40 17 1256</inkml:trace>
</inkml:ink>
</file>

<file path=ppt/ink/ink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1-14T09:02:12.340"/>
    </inkml:context>
    <inkml:brush xml:id="br0">
      <inkml:brushProperty name="width" value="0.035" units="cm"/>
      <inkml:brushProperty name="height" value="0.035" units="cm"/>
    </inkml:brush>
  </inkml:definitions>
  <inkml:trace contextRef="#ctx0" brushRef="#br0">1 0 5113,'0'0'0</inkml:trace>
</inkml:ink>
</file>

<file path=ppt/ink/ink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1-14T11:55:20.162"/>
    </inkml:context>
    <inkml:brush xml:id="br0">
      <inkml:brushProperty name="width" value="0.035" units="cm"/>
      <inkml:brushProperty name="height" value="0.035" units="cm"/>
    </inkml:brush>
  </inkml:definitions>
  <inkml:trace contextRef="#ctx0" brushRef="#br0">0 0 6529,'0'0'993</inkml:trace>
</inkml:ink>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1D12A8C-5B6D-4C12-BE08-07FF76CE61AF}" type="datetimeFigureOut">
              <a:rPr kumimoji="1" lang="ja-JP" altLang="en-US" smtClean="0"/>
              <a:t>2026/1/12</a:t>
            </a:fld>
            <a:endParaRPr kumimoji="1" lang="ja-JP" altLang="en-US"/>
          </a:p>
        </p:txBody>
      </p:sp>
      <p:sp>
        <p:nvSpPr>
          <p:cNvPr id="4" name="スライド イメージ プレースホルダー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C7D7948-4AFB-4A56-9553-54B71609C7C4}" type="slidenum">
              <a:rPr kumimoji="1" lang="ja-JP" altLang="en-US" smtClean="0"/>
              <a:t>‹#›</a:t>
            </a:fld>
            <a:endParaRPr kumimoji="1" lang="ja-JP" altLang="en-US"/>
          </a:p>
        </p:txBody>
      </p:sp>
    </p:spTree>
    <p:extLst>
      <p:ext uri="{BB962C8B-B14F-4D97-AF65-F5344CB8AC3E}">
        <p14:creationId xmlns:p14="http://schemas.microsoft.com/office/powerpoint/2010/main" val="1617040717"/>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右辺と左辺で利回りに差がある場合、裁定取引により利回りが高い方に買いが入る。これを繰り返し最終的には同じ利回りに落ち着く。</a:t>
            </a:r>
          </a:p>
        </p:txBody>
      </p:sp>
      <p:sp>
        <p:nvSpPr>
          <p:cNvPr id="4" name="スライド番号プレースホルダー 3"/>
          <p:cNvSpPr>
            <a:spLocks noGrp="1"/>
          </p:cNvSpPr>
          <p:nvPr>
            <p:ph type="sldNum" sz="quarter" idx="5"/>
          </p:nvPr>
        </p:nvSpPr>
        <p:spPr/>
        <p:txBody>
          <a:bodyPr/>
          <a:lstStyle/>
          <a:p>
            <a:fld id="{3C7D7948-4AFB-4A56-9553-54B71609C7C4}" type="slidenum">
              <a:rPr kumimoji="1" lang="ja-JP" altLang="en-US" smtClean="0"/>
              <a:t>2</a:t>
            </a:fld>
            <a:endParaRPr kumimoji="1" lang="ja-JP" altLang="en-US"/>
          </a:p>
        </p:txBody>
      </p:sp>
    </p:spTree>
    <p:extLst>
      <p:ext uri="{BB962C8B-B14F-4D97-AF65-F5344CB8AC3E}">
        <p14:creationId xmlns:p14="http://schemas.microsoft.com/office/powerpoint/2010/main" val="155120692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3C7D7948-4AFB-4A56-9553-54B71609C7C4}" type="slidenum">
              <a:rPr kumimoji="1" lang="ja-JP" altLang="en-US" smtClean="0"/>
              <a:t>13</a:t>
            </a:fld>
            <a:endParaRPr kumimoji="1" lang="ja-JP" altLang="en-US"/>
          </a:p>
        </p:txBody>
      </p:sp>
    </p:spTree>
    <p:extLst>
      <p:ext uri="{BB962C8B-B14F-4D97-AF65-F5344CB8AC3E}">
        <p14:creationId xmlns:p14="http://schemas.microsoft.com/office/powerpoint/2010/main" val="94757190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3C7D7948-4AFB-4A56-9553-54B71609C7C4}" type="slidenum">
              <a:rPr kumimoji="1" lang="ja-JP" altLang="en-US" smtClean="0"/>
              <a:t>14</a:t>
            </a:fld>
            <a:endParaRPr kumimoji="1" lang="ja-JP" altLang="en-US"/>
          </a:p>
        </p:txBody>
      </p:sp>
    </p:spTree>
    <p:extLst>
      <p:ext uri="{BB962C8B-B14F-4D97-AF65-F5344CB8AC3E}">
        <p14:creationId xmlns:p14="http://schemas.microsoft.com/office/powerpoint/2010/main" val="77130631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dirty="0"/>
              <a:t>ɤ</a:t>
            </a:r>
            <a:r>
              <a:rPr kumimoji="1" lang="ja-JP" altLang="en-US" dirty="0"/>
              <a:t>が十分に</a:t>
            </a:r>
            <a:r>
              <a:rPr kumimoji="1" lang="en-US" altLang="ja-JP" dirty="0"/>
              <a:t>1</a:t>
            </a:r>
            <a:r>
              <a:rPr kumimoji="1" lang="ja-JP" altLang="en-US" dirty="0"/>
              <a:t>より小さければ項数の後の方がほぼ</a:t>
            </a:r>
            <a:r>
              <a:rPr kumimoji="1" lang="en-US" altLang="ja-JP" dirty="0"/>
              <a:t>0</a:t>
            </a:r>
            <a:r>
              <a:rPr kumimoji="1" lang="ja-JP" altLang="en-US" dirty="0"/>
              <a:t>になり有限個として扱える。</a:t>
            </a:r>
            <a:br>
              <a:rPr kumimoji="1" lang="en-US" altLang="ja-JP" dirty="0"/>
            </a:br>
            <a:r>
              <a:rPr kumimoji="1" lang="ja-JP" altLang="en-US" dirty="0"/>
              <a:t>オメガ、ラムダ、</a:t>
            </a:r>
            <a:r>
              <a:rPr kumimoji="1" lang="en-US" altLang="ja-JP" dirty="0"/>
              <a:t>ɤ</a:t>
            </a:r>
            <a:r>
              <a:rPr kumimoji="1" lang="ja-JP" altLang="en-US" dirty="0"/>
              <a:t>が優位ならば、</a:t>
            </a:r>
            <a:r>
              <a:rPr kumimoji="1" lang="en-US" altLang="ja-JP" dirty="0"/>
              <a:t>(3)</a:t>
            </a:r>
            <a:r>
              <a:rPr kumimoji="1" lang="ja-JP" altLang="en-US" dirty="0"/>
              <a:t>の係数も優位といえる。</a:t>
            </a:r>
            <a:br>
              <a:rPr kumimoji="1" lang="en-US" altLang="ja-JP" dirty="0"/>
            </a:br>
            <a:br>
              <a:rPr kumimoji="1" lang="en-US" altLang="ja-JP" dirty="0"/>
            </a:br>
            <a:r>
              <a:rPr kumimoji="1" lang="ja-JP" altLang="en-US" dirty="0"/>
              <a:t>まずどこが違うのかを説明</a:t>
            </a:r>
            <a:br>
              <a:rPr kumimoji="1" lang="en-US" altLang="ja-JP" dirty="0"/>
            </a:br>
            <a:r>
              <a:rPr kumimoji="1" lang="ja-JP" altLang="en-US" dirty="0"/>
              <a:t>整合する条件</a:t>
            </a:r>
            <a:br>
              <a:rPr kumimoji="1" lang="en-US" altLang="ja-JP" dirty="0"/>
            </a:br>
            <a:r>
              <a:rPr kumimoji="1" lang="ja-JP" altLang="en-US" dirty="0"/>
              <a:t>成り立つ</a:t>
            </a:r>
          </a:p>
        </p:txBody>
      </p:sp>
      <p:sp>
        <p:nvSpPr>
          <p:cNvPr id="4" name="スライド番号プレースホルダー 3"/>
          <p:cNvSpPr>
            <a:spLocks noGrp="1"/>
          </p:cNvSpPr>
          <p:nvPr>
            <p:ph type="sldNum" sz="quarter" idx="5"/>
          </p:nvPr>
        </p:nvSpPr>
        <p:spPr/>
        <p:txBody>
          <a:bodyPr/>
          <a:lstStyle/>
          <a:p>
            <a:fld id="{3C7D7948-4AFB-4A56-9553-54B71609C7C4}" type="slidenum">
              <a:rPr kumimoji="1" lang="ja-JP" altLang="en-US" smtClean="0"/>
              <a:t>15</a:t>
            </a:fld>
            <a:endParaRPr kumimoji="1" lang="ja-JP" altLang="en-US"/>
          </a:p>
        </p:txBody>
      </p:sp>
    </p:spTree>
    <p:extLst>
      <p:ext uri="{BB962C8B-B14F-4D97-AF65-F5344CB8AC3E}">
        <p14:creationId xmlns:p14="http://schemas.microsoft.com/office/powerpoint/2010/main" val="223499723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3C7D7948-4AFB-4A56-9553-54B71609C7C4}" type="slidenum">
              <a:rPr kumimoji="1" lang="ja-JP" altLang="en-US" smtClean="0"/>
              <a:t>17</a:t>
            </a:fld>
            <a:endParaRPr kumimoji="1" lang="ja-JP" altLang="en-US"/>
          </a:p>
        </p:txBody>
      </p:sp>
    </p:spTree>
    <p:extLst>
      <p:ext uri="{BB962C8B-B14F-4D97-AF65-F5344CB8AC3E}">
        <p14:creationId xmlns:p14="http://schemas.microsoft.com/office/powerpoint/2010/main" val="334393006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3C7D7948-4AFB-4A56-9553-54B71609C7C4}" type="slidenum">
              <a:rPr kumimoji="1" lang="ja-JP" altLang="en-US" smtClean="0"/>
              <a:t>18</a:t>
            </a:fld>
            <a:endParaRPr kumimoji="1" lang="ja-JP" altLang="en-US"/>
          </a:p>
        </p:txBody>
      </p:sp>
    </p:spTree>
    <p:extLst>
      <p:ext uri="{BB962C8B-B14F-4D97-AF65-F5344CB8AC3E}">
        <p14:creationId xmlns:p14="http://schemas.microsoft.com/office/powerpoint/2010/main" val="292895338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3C7D7948-4AFB-4A56-9553-54B71609C7C4}" type="slidenum">
              <a:rPr kumimoji="1" lang="ja-JP" altLang="en-US" smtClean="0"/>
              <a:t>22</a:t>
            </a:fld>
            <a:endParaRPr kumimoji="1" lang="ja-JP" altLang="en-US"/>
          </a:p>
        </p:txBody>
      </p:sp>
    </p:spTree>
    <p:extLst>
      <p:ext uri="{BB962C8B-B14F-4D97-AF65-F5344CB8AC3E}">
        <p14:creationId xmlns:p14="http://schemas.microsoft.com/office/powerpoint/2010/main" val="18231911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１・・・</a:t>
            </a:r>
            <a:r>
              <a:rPr kumimoji="1" lang="en-US" altLang="ja-JP" dirty="0"/>
              <a:t>2023</a:t>
            </a:r>
            <a:r>
              <a:rPr kumimoji="1" lang="ja-JP" altLang="en-US" dirty="0"/>
              <a:t>年からインフレが進んでいて、</a:t>
            </a:r>
            <a:r>
              <a:rPr kumimoji="1" lang="en-US" altLang="ja-JP" dirty="0"/>
              <a:t>2024</a:t>
            </a:r>
            <a:r>
              <a:rPr kumimoji="1" lang="ja-JP" altLang="en-US" dirty="0"/>
              <a:t>年のマイナス金利政策が完全に解除されて</a:t>
            </a:r>
            <a:r>
              <a:rPr kumimoji="1" lang="en-US" altLang="ja-JP" dirty="0"/>
              <a:t>YYC</a:t>
            </a:r>
            <a:r>
              <a:rPr kumimoji="1" lang="ja-JP" altLang="en-US" dirty="0"/>
              <a:t>がなくなったことによりある程度市場が自由な動きができるようになり</a:t>
            </a:r>
            <a:r>
              <a:rPr kumimoji="1" lang="en-US" altLang="ja-JP" dirty="0"/>
              <a:t>γ</a:t>
            </a:r>
            <a:r>
              <a:rPr kumimoji="1" lang="ja-JP" altLang="en-US" dirty="0"/>
              <a:t>の値が下がったと考える。</a:t>
            </a:r>
            <a:endParaRPr kumimoji="1" lang="en-US" altLang="ja-JP" dirty="0"/>
          </a:p>
          <a:p>
            <a:endParaRPr kumimoji="1" lang="en-US" altLang="ja-JP" dirty="0"/>
          </a:p>
          <a:p>
            <a:r>
              <a:rPr kumimoji="1" lang="ja-JP" altLang="en-US" dirty="0"/>
              <a:t>２・・・長期債はリスクプレミアムなどのほかの要因が絡まった利回りになっていると考える。</a:t>
            </a:r>
            <a:endParaRPr kumimoji="1" lang="en-US" altLang="ja-JP" dirty="0"/>
          </a:p>
          <a:p>
            <a:endParaRPr kumimoji="1" lang="en-US" altLang="ja-JP" dirty="0"/>
          </a:p>
          <a:p>
            <a:r>
              <a:rPr kumimoji="1" lang="ja-JP" altLang="en-US" dirty="0"/>
              <a:t>その他</a:t>
            </a:r>
            <a:endParaRPr kumimoji="1" lang="en-US" altLang="ja-JP" dirty="0"/>
          </a:p>
          <a:p>
            <a:r>
              <a:rPr kumimoji="1" lang="ja-JP" altLang="en-US" dirty="0"/>
              <a:t>標準誤差と定数が小さい・・・先行研究の分析時期よりも変動が少ないためだと考える。</a:t>
            </a:r>
            <a:endParaRPr kumimoji="1" lang="en-US" altLang="ja-JP" dirty="0"/>
          </a:p>
          <a:p>
            <a:endParaRPr kumimoji="1" lang="en-US" altLang="ja-JP" dirty="0"/>
          </a:p>
        </p:txBody>
      </p:sp>
      <p:sp>
        <p:nvSpPr>
          <p:cNvPr id="4" name="スライド番号プレースホルダー 3"/>
          <p:cNvSpPr>
            <a:spLocks noGrp="1"/>
          </p:cNvSpPr>
          <p:nvPr>
            <p:ph type="sldNum" sz="quarter" idx="5"/>
          </p:nvPr>
        </p:nvSpPr>
        <p:spPr/>
        <p:txBody>
          <a:bodyPr/>
          <a:lstStyle/>
          <a:p>
            <a:fld id="{3C7D7948-4AFB-4A56-9553-54B71609C7C4}" type="slidenum">
              <a:rPr kumimoji="1" lang="ja-JP" altLang="en-US" smtClean="0"/>
              <a:t>23</a:t>
            </a:fld>
            <a:endParaRPr kumimoji="1" lang="ja-JP" altLang="en-US"/>
          </a:p>
        </p:txBody>
      </p:sp>
    </p:spTree>
    <p:extLst>
      <p:ext uri="{BB962C8B-B14F-4D97-AF65-F5344CB8AC3E}">
        <p14:creationId xmlns:p14="http://schemas.microsoft.com/office/powerpoint/2010/main" val="425285253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dirty="0"/>
              <a:t>(2)</a:t>
            </a:r>
            <a:r>
              <a:rPr kumimoji="1" lang="ja-JP" altLang="en-US" dirty="0"/>
              <a:t>式より金利の上昇が予想される場合、新たに今までよりも高い短期金利の利回りを足して平均することになる。これが繰り返されるので右上がりのイールドカーブになる。　逆も同じ</a:t>
            </a:r>
            <a:endParaRPr kumimoji="1" lang="en-US" altLang="ja-JP" dirty="0"/>
          </a:p>
          <a:p>
            <a:endParaRPr kumimoji="1" lang="en-US" altLang="ja-JP" dirty="0"/>
          </a:p>
          <a:p>
            <a:r>
              <a:rPr kumimoji="1" lang="ja-JP" altLang="en-US" dirty="0"/>
              <a:t>教科書の説明について、この仮説の前提条件により</a:t>
            </a:r>
            <a:r>
              <a:rPr kumimoji="1" lang="en-US" altLang="ja-JP" dirty="0"/>
              <a:t>(1)</a:t>
            </a:r>
            <a:r>
              <a:rPr kumimoji="1" lang="ja-JP" altLang="en-US" dirty="0"/>
              <a:t>式が成り立ち、</a:t>
            </a:r>
            <a:r>
              <a:rPr kumimoji="1" lang="en-US" altLang="ja-JP" dirty="0"/>
              <a:t>2</a:t>
            </a:r>
            <a:r>
              <a:rPr kumimoji="1" lang="ja-JP" altLang="en-US" dirty="0"/>
              <a:t>年ならば二年債と短期債を二回持つ利回りの結果が同じになるので、</a:t>
            </a:r>
            <a:r>
              <a:rPr kumimoji="1" lang="en-US" altLang="ja-JP" dirty="0"/>
              <a:t>1</a:t>
            </a:r>
            <a:r>
              <a:rPr kumimoji="1" lang="ja-JP" altLang="en-US" dirty="0"/>
              <a:t>年後に購入する債権の利回り</a:t>
            </a:r>
            <a:r>
              <a:rPr kumimoji="1" lang="en-US" altLang="ja-JP" dirty="0"/>
              <a:t>(</a:t>
            </a:r>
            <a:r>
              <a:rPr kumimoji="1" lang="ja-JP" altLang="en-US" dirty="0"/>
              <a:t>フォワードレート</a:t>
            </a:r>
            <a:r>
              <a:rPr kumimoji="1" lang="en-US" altLang="ja-JP" dirty="0"/>
              <a:t>)</a:t>
            </a:r>
            <a:r>
              <a:rPr kumimoji="1" lang="ja-JP" altLang="en-US" dirty="0"/>
              <a:t>がそのまま予測値になるということ。</a:t>
            </a:r>
            <a:br>
              <a:rPr kumimoji="1" lang="en-US" altLang="ja-JP" dirty="0"/>
            </a:br>
            <a:r>
              <a:rPr kumimoji="1" lang="ja-JP" altLang="en-US" dirty="0"/>
              <a:t>予想値によってフォワードレートが決まり、長期金利の利回りも決まるということ。</a:t>
            </a:r>
            <a:br>
              <a:rPr kumimoji="1" lang="en-US" altLang="ja-JP" dirty="0"/>
            </a:br>
            <a:br>
              <a:rPr kumimoji="1" lang="en-US" altLang="ja-JP" dirty="0"/>
            </a:br>
            <a:r>
              <a:rPr kumimoji="1" lang="ja-JP" altLang="en-US" dirty="0"/>
              <a:t>今日の長短金利からが逆算された将来のある期間の利回りがフォワードレート、それと市場の予想値と一致する。</a:t>
            </a:r>
          </a:p>
        </p:txBody>
      </p:sp>
      <p:sp>
        <p:nvSpPr>
          <p:cNvPr id="4" name="スライド番号プレースホルダー 3"/>
          <p:cNvSpPr>
            <a:spLocks noGrp="1"/>
          </p:cNvSpPr>
          <p:nvPr>
            <p:ph type="sldNum" sz="quarter" idx="5"/>
          </p:nvPr>
        </p:nvSpPr>
        <p:spPr/>
        <p:txBody>
          <a:bodyPr/>
          <a:lstStyle/>
          <a:p>
            <a:fld id="{3C7D7948-4AFB-4A56-9553-54B71609C7C4}" type="slidenum">
              <a:rPr kumimoji="1" lang="ja-JP" altLang="en-US" smtClean="0"/>
              <a:t>3</a:t>
            </a:fld>
            <a:endParaRPr kumimoji="1" lang="ja-JP" altLang="en-US"/>
          </a:p>
        </p:txBody>
      </p:sp>
    </p:spTree>
    <p:extLst>
      <p:ext uri="{BB962C8B-B14F-4D97-AF65-F5344CB8AC3E}">
        <p14:creationId xmlns:p14="http://schemas.microsoft.com/office/powerpoint/2010/main" val="40223203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名目金利＝実質金利＋予想インフレ率</a:t>
            </a:r>
            <a:br>
              <a:rPr kumimoji="1" lang="en-US" altLang="ja-JP" dirty="0"/>
            </a:br>
            <a:br>
              <a:rPr kumimoji="1" lang="en-US" altLang="ja-JP" dirty="0"/>
            </a:br>
            <a:r>
              <a:rPr kumimoji="1" lang="ja-JP" altLang="en-US" dirty="0"/>
              <a:t>長期の実質金利が安定しているということは、インフレ率のみによって金利の上昇がみられるケースがあるのでモデルに組み込む。</a:t>
            </a:r>
            <a:br>
              <a:rPr kumimoji="1" lang="en-US" altLang="ja-JP" dirty="0"/>
            </a:br>
            <a:r>
              <a:rPr kumimoji="1" lang="ja-JP" altLang="en-US" dirty="0"/>
              <a:t>長期金利のことについてインフレ率を組み込まないと説明できないことがある可能性が実証研究で得られた。</a:t>
            </a:r>
          </a:p>
        </p:txBody>
      </p:sp>
      <p:sp>
        <p:nvSpPr>
          <p:cNvPr id="4" name="スライド番号プレースホルダー 3"/>
          <p:cNvSpPr>
            <a:spLocks noGrp="1"/>
          </p:cNvSpPr>
          <p:nvPr>
            <p:ph type="sldNum" sz="quarter" idx="5"/>
          </p:nvPr>
        </p:nvSpPr>
        <p:spPr/>
        <p:txBody>
          <a:bodyPr/>
          <a:lstStyle/>
          <a:p>
            <a:fld id="{3C7D7948-4AFB-4A56-9553-54B71609C7C4}" type="slidenum">
              <a:rPr kumimoji="1" lang="ja-JP" altLang="en-US" smtClean="0"/>
              <a:t>4</a:t>
            </a:fld>
            <a:endParaRPr kumimoji="1" lang="ja-JP" altLang="en-US"/>
          </a:p>
        </p:txBody>
      </p:sp>
    </p:spTree>
    <p:extLst>
      <p:ext uri="{BB962C8B-B14F-4D97-AF65-F5344CB8AC3E}">
        <p14:creationId xmlns:p14="http://schemas.microsoft.com/office/powerpoint/2010/main" val="422313336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先行研究では長期金利が短期金利に先行して上昇した時期があり、その現象について説明ができるような期間構造式としてフィッシャー方程式を組み込んだ。</a:t>
            </a:r>
            <a:endParaRPr kumimoji="1" lang="en-US" altLang="ja-JP" dirty="0"/>
          </a:p>
          <a:p>
            <a:r>
              <a:rPr kumimoji="1" lang="ja-JP" altLang="en-US" dirty="0"/>
              <a:t>研究ではインフレ期待ではなく物価上昇率を使用します。</a:t>
            </a:r>
          </a:p>
        </p:txBody>
      </p:sp>
      <p:sp>
        <p:nvSpPr>
          <p:cNvPr id="4" name="スライド番号プレースホルダー 3"/>
          <p:cNvSpPr>
            <a:spLocks noGrp="1"/>
          </p:cNvSpPr>
          <p:nvPr>
            <p:ph type="sldNum" sz="quarter" idx="5"/>
          </p:nvPr>
        </p:nvSpPr>
        <p:spPr/>
        <p:txBody>
          <a:bodyPr/>
          <a:lstStyle/>
          <a:p>
            <a:fld id="{3C7D7948-4AFB-4A56-9553-54B71609C7C4}" type="slidenum">
              <a:rPr kumimoji="1" lang="ja-JP" altLang="en-US" smtClean="0"/>
              <a:t>5</a:t>
            </a:fld>
            <a:endParaRPr kumimoji="1" lang="ja-JP" altLang="en-US"/>
          </a:p>
        </p:txBody>
      </p:sp>
    </p:spTree>
    <p:extLst>
      <p:ext uri="{BB962C8B-B14F-4D97-AF65-F5344CB8AC3E}">
        <p14:creationId xmlns:p14="http://schemas.microsoft.com/office/powerpoint/2010/main" val="18983555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以下式の導出の説明</a:t>
            </a:r>
          </a:p>
        </p:txBody>
      </p:sp>
      <p:sp>
        <p:nvSpPr>
          <p:cNvPr id="4" name="スライド番号プレースホルダー 3"/>
          <p:cNvSpPr>
            <a:spLocks noGrp="1"/>
          </p:cNvSpPr>
          <p:nvPr>
            <p:ph type="sldNum" sz="quarter" idx="5"/>
          </p:nvPr>
        </p:nvSpPr>
        <p:spPr/>
        <p:txBody>
          <a:bodyPr/>
          <a:lstStyle/>
          <a:p>
            <a:fld id="{3C7D7948-4AFB-4A56-9553-54B71609C7C4}" type="slidenum">
              <a:rPr kumimoji="1" lang="ja-JP" altLang="en-US" smtClean="0"/>
              <a:t>6</a:t>
            </a:fld>
            <a:endParaRPr kumimoji="1" lang="ja-JP" altLang="en-US"/>
          </a:p>
        </p:txBody>
      </p:sp>
    </p:spTree>
    <p:extLst>
      <p:ext uri="{BB962C8B-B14F-4D97-AF65-F5344CB8AC3E}">
        <p14:creationId xmlns:p14="http://schemas.microsoft.com/office/powerpoint/2010/main" val="341122804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定常でないデータはデータの特性が時間とともに変化していくため、将来的な予測に対して一貫性を担保できず、有効であるという保証ができない。</a:t>
            </a:r>
          </a:p>
        </p:txBody>
      </p:sp>
      <p:sp>
        <p:nvSpPr>
          <p:cNvPr id="4" name="スライド番号プレースホルダー 3"/>
          <p:cNvSpPr>
            <a:spLocks noGrp="1"/>
          </p:cNvSpPr>
          <p:nvPr>
            <p:ph type="sldNum" sz="quarter" idx="5"/>
          </p:nvPr>
        </p:nvSpPr>
        <p:spPr/>
        <p:txBody>
          <a:bodyPr/>
          <a:lstStyle/>
          <a:p>
            <a:fld id="{3C7D7948-4AFB-4A56-9553-54B71609C7C4}" type="slidenum">
              <a:rPr kumimoji="1" lang="ja-JP" altLang="en-US" smtClean="0"/>
              <a:t>7</a:t>
            </a:fld>
            <a:endParaRPr kumimoji="1" lang="ja-JP" altLang="en-US"/>
          </a:p>
        </p:txBody>
      </p:sp>
    </p:spTree>
    <p:extLst>
      <p:ext uri="{BB962C8B-B14F-4D97-AF65-F5344CB8AC3E}">
        <p14:creationId xmlns:p14="http://schemas.microsoft.com/office/powerpoint/2010/main" val="81750104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予想の金利から平均の差は、過去の金利から平均を引いた実績値を加重平均した式で求められる。</a:t>
            </a:r>
            <a:endParaRPr kumimoji="1" lang="en-US" altLang="ja-JP" dirty="0"/>
          </a:p>
          <a:p>
            <a:r>
              <a:rPr kumimoji="1" lang="en-US" altLang="ja-JP" dirty="0"/>
              <a:t>Rn</a:t>
            </a:r>
            <a:r>
              <a:rPr kumimoji="1" lang="ja-JP" altLang="en-US" dirty="0"/>
              <a:t>は定常的な確率過程を想定しているため期待値をとるとすべて</a:t>
            </a:r>
            <a:r>
              <a:rPr kumimoji="1" lang="en-US" altLang="ja-JP" dirty="0"/>
              <a:t>rt</a:t>
            </a:r>
            <a:r>
              <a:rPr kumimoji="1" lang="ja-JP" altLang="en-US" dirty="0"/>
              <a:t>の平均と同じものになる。</a:t>
            </a:r>
          </a:p>
        </p:txBody>
      </p:sp>
      <p:sp>
        <p:nvSpPr>
          <p:cNvPr id="4" name="スライド番号プレースホルダー 3"/>
          <p:cNvSpPr>
            <a:spLocks noGrp="1"/>
          </p:cNvSpPr>
          <p:nvPr>
            <p:ph type="sldNum" sz="quarter" idx="5"/>
          </p:nvPr>
        </p:nvSpPr>
        <p:spPr/>
        <p:txBody>
          <a:bodyPr/>
          <a:lstStyle/>
          <a:p>
            <a:fld id="{3C7D7948-4AFB-4A56-9553-54B71609C7C4}" type="slidenum">
              <a:rPr kumimoji="1" lang="ja-JP" altLang="en-US" smtClean="0"/>
              <a:t>8</a:t>
            </a:fld>
            <a:endParaRPr kumimoji="1" lang="ja-JP" altLang="en-US"/>
          </a:p>
        </p:txBody>
      </p:sp>
    </p:spTree>
    <p:extLst>
      <p:ext uri="{BB962C8B-B14F-4D97-AF65-F5344CB8AC3E}">
        <p14:creationId xmlns:p14="http://schemas.microsoft.com/office/powerpoint/2010/main" val="245129043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これにより過去の短期金利から将来の短期金利の予想ができるようになった。</a:t>
            </a:r>
            <a:endParaRPr kumimoji="1" lang="en-US" altLang="ja-JP" dirty="0"/>
          </a:p>
        </p:txBody>
      </p:sp>
      <p:sp>
        <p:nvSpPr>
          <p:cNvPr id="4" name="スライド番号プレースホルダー 3"/>
          <p:cNvSpPr>
            <a:spLocks noGrp="1"/>
          </p:cNvSpPr>
          <p:nvPr>
            <p:ph type="sldNum" sz="quarter" idx="5"/>
          </p:nvPr>
        </p:nvSpPr>
        <p:spPr/>
        <p:txBody>
          <a:bodyPr/>
          <a:lstStyle/>
          <a:p>
            <a:fld id="{3C7D7948-4AFB-4A56-9553-54B71609C7C4}" type="slidenum">
              <a:rPr kumimoji="1" lang="ja-JP" altLang="en-US" smtClean="0"/>
              <a:t>9</a:t>
            </a:fld>
            <a:endParaRPr kumimoji="1" lang="ja-JP" altLang="en-US"/>
          </a:p>
        </p:txBody>
      </p:sp>
    </p:spTree>
    <p:extLst>
      <p:ext uri="{BB962C8B-B14F-4D97-AF65-F5344CB8AC3E}">
        <p14:creationId xmlns:p14="http://schemas.microsoft.com/office/powerpoint/2010/main" val="94025554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dirty="0"/>
              <a:t>(7)</a:t>
            </a:r>
            <a:r>
              <a:rPr kumimoji="1" lang="ja-JP" altLang="en-US" dirty="0"/>
              <a:t>は</a:t>
            </a:r>
            <a:r>
              <a:rPr kumimoji="1" lang="en-US" altLang="ja-JP" dirty="0"/>
              <a:t>(2)</a:t>
            </a:r>
            <a:r>
              <a:rPr kumimoji="1" lang="ja-JP" altLang="en-US" dirty="0"/>
              <a:t>式の変形</a:t>
            </a:r>
          </a:p>
        </p:txBody>
      </p:sp>
      <p:sp>
        <p:nvSpPr>
          <p:cNvPr id="4" name="スライド番号プレースホルダー 3"/>
          <p:cNvSpPr>
            <a:spLocks noGrp="1"/>
          </p:cNvSpPr>
          <p:nvPr>
            <p:ph type="sldNum" sz="quarter" idx="5"/>
          </p:nvPr>
        </p:nvSpPr>
        <p:spPr/>
        <p:txBody>
          <a:bodyPr/>
          <a:lstStyle/>
          <a:p>
            <a:fld id="{3C7D7948-4AFB-4A56-9553-54B71609C7C4}" type="slidenum">
              <a:rPr kumimoji="1" lang="ja-JP" altLang="en-US" smtClean="0"/>
              <a:t>10</a:t>
            </a:fld>
            <a:endParaRPr kumimoji="1" lang="ja-JP" altLang="en-US"/>
          </a:p>
        </p:txBody>
      </p:sp>
    </p:spTree>
    <p:extLst>
      <p:ext uri="{BB962C8B-B14F-4D97-AF65-F5344CB8AC3E}">
        <p14:creationId xmlns:p14="http://schemas.microsoft.com/office/powerpoint/2010/main" val="44610247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3476534-AE79-E6F9-170E-BDBBE24795EF}"/>
              </a:ext>
            </a:extLst>
          </p:cNvPr>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字幕 2">
            <a:extLst>
              <a:ext uri="{FF2B5EF4-FFF2-40B4-BE49-F238E27FC236}">
                <a16:creationId xmlns:a16="http://schemas.microsoft.com/office/drawing/2014/main" id="{F2F35F0B-45E1-5710-29F3-A33A5A7E1D0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C18BE470-5AC0-0BE7-7744-4066216570C2}"/>
              </a:ext>
            </a:extLst>
          </p:cNvPr>
          <p:cNvSpPr>
            <a:spLocks noGrp="1"/>
          </p:cNvSpPr>
          <p:nvPr>
            <p:ph type="dt" sz="half" idx="10"/>
          </p:nvPr>
        </p:nvSpPr>
        <p:spPr/>
        <p:txBody>
          <a:bodyPr/>
          <a:lstStyle/>
          <a:p>
            <a:fld id="{C3B5A1DC-3A12-420C-9905-70989AAC0D65}" type="datetimeFigureOut">
              <a:rPr kumimoji="1" lang="ja-JP" altLang="en-US" smtClean="0"/>
              <a:t>2026/1/12</a:t>
            </a:fld>
            <a:endParaRPr kumimoji="1" lang="ja-JP" altLang="en-US"/>
          </a:p>
        </p:txBody>
      </p:sp>
      <p:sp>
        <p:nvSpPr>
          <p:cNvPr id="5" name="フッター プレースホルダー 4">
            <a:extLst>
              <a:ext uri="{FF2B5EF4-FFF2-40B4-BE49-F238E27FC236}">
                <a16:creationId xmlns:a16="http://schemas.microsoft.com/office/drawing/2014/main" id="{93412BF5-66A5-D77E-DAA4-BDF2A35333F0}"/>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ADD05A7E-40B8-95B8-2B21-F612A2A106B2}"/>
              </a:ext>
            </a:extLst>
          </p:cNvPr>
          <p:cNvSpPr>
            <a:spLocks noGrp="1"/>
          </p:cNvSpPr>
          <p:nvPr>
            <p:ph type="sldNum" sz="quarter" idx="12"/>
          </p:nvPr>
        </p:nvSpPr>
        <p:spPr/>
        <p:txBody>
          <a:bodyPr/>
          <a:lstStyle/>
          <a:p>
            <a:fld id="{CCFBF478-7235-44B7-8CAE-4B87C029F1C3}" type="slidenum">
              <a:rPr kumimoji="1" lang="ja-JP" altLang="en-US" smtClean="0"/>
              <a:t>‹#›</a:t>
            </a:fld>
            <a:endParaRPr kumimoji="1" lang="ja-JP" altLang="en-US"/>
          </a:p>
        </p:txBody>
      </p:sp>
    </p:spTree>
    <p:extLst>
      <p:ext uri="{BB962C8B-B14F-4D97-AF65-F5344CB8AC3E}">
        <p14:creationId xmlns:p14="http://schemas.microsoft.com/office/powerpoint/2010/main" val="174210572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62C7E29-1477-5F84-0084-987FBF264D68}"/>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026E61B6-7ADF-E5F6-FD8E-5F43BCAC372D}"/>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8A751BFE-EF27-0FA6-57CC-5166114424E6}"/>
              </a:ext>
            </a:extLst>
          </p:cNvPr>
          <p:cNvSpPr>
            <a:spLocks noGrp="1"/>
          </p:cNvSpPr>
          <p:nvPr>
            <p:ph type="dt" sz="half" idx="10"/>
          </p:nvPr>
        </p:nvSpPr>
        <p:spPr/>
        <p:txBody>
          <a:bodyPr/>
          <a:lstStyle/>
          <a:p>
            <a:fld id="{C3B5A1DC-3A12-420C-9905-70989AAC0D65}" type="datetimeFigureOut">
              <a:rPr kumimoji="1" lang="ja-JP" altLang="en-US" smtClean="0"/>
              <a:t>2026/1/12</a:t>
            </a:fld>
            <a:endParaRPr kumimoji="1" lang="ja-JP" altLang="en-US"/>
          </a:p>
        </p:txBody>
      </p:sp>
      <p:sp>
        <p:nvSpPr>
          <p:cNvPr id="5" name="フッター プレースホルダー 4">
            <a:extLst>
              <a:ext uri="{FF2B5EF4-FFF2-40B4-BE49-F238E27FC236}">
                <a16:creationId xmlns:a16="http://schemas.microsoft.com/office/drawing/2014/main" id="{80FB651D-D964-C4FB-D270-010FE2B52681}"/>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7AFBE199-9C5E-6795-56E8-AC66C84F7DD6}"/>
              </a:ext>
            </a:extLst>
          </p:cNvPr>
          <p:cNvSpPr>
            <a:spLocks noGrp="1"/>
          </p:cNvSpPr>
          <p:nvPr>
            <p:ph type="sldNum" sz="quarter" idx="12"/>
          </p:nvPr>
        </p:nvSpPr>
        <p:spPr/>
        <p:txBody>
          <a:bodyPr/>
          <a:lstStyle/>
          <a:p>
            <a:fld id="{CCFBF478-7235-44B7-8CAE-4B87C029F1C3}" type="slidenum">
              <a:rPr kumimoji="1" lang="ja-JP" altLang="en-US" smtClean="0"/>
              <a:t>‹#›</a:t>
            </a:fld>
            <a:endParaRPr kumimoji="1" lang="ja-JP" altLang="en-US"/>
          </a:p>
        </p:txBody>
      </p:sp>
    </p:spTree>
    <p:extLst>
      <p:ext uri="{BB962C8B-B14F-4D97-AF65-F5344CB8AC3E}">
        <p14:creationId xmlns:p14="http://schemas.microsoft.com/office/powerpoint/2010/main" val="185289847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2443FE05-ECFD-27D0-EE70-D22B1D199D89}"/>
              </a:ext>
            </a:extLst>
          </p:cNvPr>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1D1D8DC4-09F5-B0F2-4A16-3D26AB17F33E}"/>
              </a:ext>
            </a:extLst>
          </p:cNvPr>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7717A5EB-7346-CAF4-F294-E6F27EB4B0F8}"/>
              </a:ext>
            </a:extLst>
          </p:cNvPr>
          <p:cNvSpPr>
            <a:spLocks noGrp="1"/>
          </p:cNvSpPr>
          <p:nvPr>
            <p:ph type="dt" sz="half" idx="10"/>
          </p:nvPr>
        </p:nvSpPr>
        <p:spPr/>
        <p:txBody>
          <a:bodyPr/>
          <a:lstStyle/>
          <a:p>
            <a:fld id="{C3B5A1DC-3A12-420C-9905-70989AAC0D65}" type="datetimeFigureOut">
              <a:rPr kumimoji="1" lang="ja-JP" altLang="en-US" smtClean="0"/>
              <a:t>2026/1/12</a:t>
            </a:fld>
            <a:endParaRPr kumimoji="1" lang="ja-JP" altLang="en-US"/>
          </a:p>
        </p:txBody>
      </p:sp>
      <p:sp>
        <p:nvSpPr>
          <p:cNvPr id="5" name="フッター プレースホルダー 4">
            <a:extLst>
              <a:ext uri="{FF2B5EF4-FFF2-40B4-BE49-F238E27FC236}">
                <a16:creationId xmlns:a16="http://schemas.microsoft.com/office/drawing/2014/main" id="{856253C9-849E-CD64-688C-7B0540A09F36}"/>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0C56892E-EDE1-7A86-F5DD-864D05FC26BD}"/>
              </a:ext>
            </a:extLst>
          </p:cNvPr>
          <p:cNvSpPr>
            <a:spLocks noGrp="1"/>
          </p:cNvSpPr>
          <p:nvPr>
            <p:ph type="sldNum" sz="quarter" idx="12"/>
          </p:nvPr>
        </p:nvSpPr>
        <p:spPr/>
        <p:txBody>
          <a:bodyPr/>
          <a:lstStyle/>
          <a:p>
            <a:fld id="{CCFBF478-7235-44B7-8CAE-4B87C029F1C3}" type="slidenum">
              <a:rPr kumimoji="1" lang="ja-JP" altLang="en-US" smtClean="0"/>
              <a:t>‹#›</a:t>
            </a:fld>
            <a:endParaRPr kumimoji="1" lang="ja-JP" altLang="en-US"/>
          </a:p>
        </p:txBody>
      </p:sp>
    </p:spTree>
    <p:extLst>
      <p:ext uri="{BB962C8B-B14F-4D97-AF65-F5344CB8AC3E}">
        <p14:creationId xmlns:p14="http://schemas.microsoft.com/office/powerpoint/2010/main" val="36071223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4E6C79E-9AE7-BF67-D45C-69B08C1A8BD4}"/>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7C8F5F27-958A-EA95-BB87-5881D2AF5816}"/>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366FDADF-0138-4E2F-5C43-6A05014342C6}"/>
              </a:ext>
            </a:extLst>
          </p:cNvPr>
          <p:cNvSpPr>
            <a:spLocks noGrp="1"/>
          </p:cNvSpPr>
          <p:nvPr>
            <p:ph type="dt" sz="half" idx="10"/>
          </p:nvPr>
        </p:nvSpPr>
        <p:spPr/>
        <p:txBody>
          <a:bodyPr/>
          <a:lstStyle/>
          <a:p>
            <a:fld id="{C3B5A1DC-3A12-420C-9905-70989AAC0D65}" type="datetimeFigureOut">
              <a:rPr kumimoji="1" lang="ja-JP" altLang="en-US" smtClean="0"/>
              <a:t>2026/1/12</a:t>
            </a:fld>
            <a:endParaRPr kumimoji="1" lang="ja-JP" altLang="en-US"/>
          </a:p>
        </p:txBody>
      </p:sp>
      <p:sp>
        <p:nvSpPr>
          <p:cNvPr id="5" name="フッター プレースホルダー 4">
            <a:extLst>
              <a:ext uri="{FF2B5EF4-FFF2-40B4-BE49-F238E27FC236}">
                <a16:creationId xmlns:a16="http://schemas.microsoft.com/office/drawing/2014/main" id="{D9001DAB-BB32-FD63-B827-EA33D7BE7810}"/>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508FF338-A0A9-AC48-1F47-0DA85DBF2CF3}"/>
              </a:ext>
            </a:extLst>
          </p:cNvPr>
          <p:cNvSpPr>
            <a:spLocks noGrp="1"/>
          </p:cNvSpPr>
          <p:nvPr>
            <p:ph type="sldNum" sz="quarter" idx="12"/>
          </p:nvPr>
        </p:nvSpPr>
        <p:spPr/>
        <p:txBody>
          <a:bodyPr/>
          <a:lstStyle/>
          <a:p>
            <a:fld id="{CCFBF478-7235-44B7-8CAE-4B87C029F1C3}" type="slidenum">
              <a:rPr kumimoji="1" lang="ja-JP" altLang="en-US" smtClean="0"/>
              <a:t>‹#›</a:t>
            </a:fld>
            <a:endParaRPr kumimoji="1" lang="ja-JP" altLang="en-US"/>
          </a:p>
        </p:txBody>
      </p:sp>
    </p:spTree>
    <p:extLst>
      <p:ext uri="{BB962C8B-B14F-4D97-AF65-F5344CB8AC3E}">
        <p14:creationId xmlns:p14="http://schemas.microsoft.com/office/powerpoint/2010/main" val="33028616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5243817-8E98-E177-4750-DDB134F20801}"/>
              </a:ext>
            </a:extLst>
          </p:cNvPr>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C8CE774F-0EC7-14B8-8D2E-990A17FC363C}"/>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96F8CF7C-AE9E-2DD5-2CB1-FE31832246B5}"/>
              </a:ext>
            </a:extLst>
          </p:cNvPr>
          <p:cNvSpPr>
            <a:spLocks noGrp="1"/>
          </p:cNvSpPr>
          <p:nvPr>
            <p:ph type="dt" sz="half" idx="10"/>
          </p:nvPr>
        </p:nvSpPr>
        <p:spPr/>
        <p:txBody>
          <a:bodyPr/>
          <a:lstStyle/>
          <a:p>
            <a:fld id="{C3B5A1DC-3A12-420C-9905-70989AAC0D65}" type="datetimeFigureOut">
              <a:rPr kumimoji="1" lang="ja-JP" altLang="en-US" smtClean="0"/>
              <a:t>2026/1/12</a:t>
            </a:fld>
            <a:endParaRPr kumimoji="1" lang="ja-JP" altLang="en-US"/>
          </a:p>
        </p:txBody>
      </p:sp>
      <p:sp>
        <p:nvSpPr>
          <p:cNvPr id="5" name="フッター プレースホルダー 4">
            <a:extLst>
              <a:ext uri="{FF2B5EF4-FFF2-40B4-BE49-F238E27FC236}">
                <a16:creationId xmlns:a16="http://schemas.microsoft.com/office/drawing/2014/main" id="{252D043D-2042-E783-6408-CEF568F5D55A}"/>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1051EC4E-ACD1-40FC-4277-7E0BC41B40A1}"/>
              </a:ext>
            </a:extLst>
          </p:cNvPr>
          <p:cNvSpPr>
            <a:spLocks noGrp="1"/>
          </p:cNvSpPr>
          <p:nvPr>
            <p:ph type="sldNum" sz="quarter" idx="12"/>
          </p:nvPr>
        </p:nvSpPr>
        <p:spPr/>
        <p:txBody>
          <a:bodyPr/>
          <a:lstStyle/>
          <a:p>
            <a:fld id="{CCFBF478-7235-44B7-8CAE-4B87C029F1C3}" type="slidenum">
              <a:rPr kumimoji="1" lang="ja-JP" altLang="en-US" smtClean="0"/>
              <a:t>‹#›</a:t>
            </a:fld>
            <a:endParaRPr kumimoji="1" lang="ja-JP" altLang="en-US"/>
          </a:p>
        </p:txBody>
      </p:sp>
    </p:spTree>
    <p:extLst>
      <p:ext uri="{BB962C8B-B14F-4D97-AF65-F5344CB8AC3E}">
        <p14:creationId xmlns:p14="http://schemas.microsoft.com/office/powerpoint/2010/main" val="2215197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29465D4-9CB3-E0E8-61FC-C6E465AF7109}"/>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E469A1A3-F0FB-2B2A-6FF4-B1BA91783D15}"/>
              </a:ext>
            </a:extLst>
          </p:cNvPr>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5A2A7EF1-BD90-EF77-7221-6C863B3FFB69}"/>
              </a:ext>
            </a:extLst>
          </p:cNvPr>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41824ACD-18AE-A516-8E21-13D760646E92}"/>
              </a:ext>
            </a:extLst>
          </p:cNvPr>
          <p:cNvSpPr>
            <a:spLocks noGrp="1"/>
          </p:cNvSpPr>
          <p:nvPr>
            <p:ph type="dt" sz="half" idx="10"/>
          </p:nvPr>
        </p:nvSpPr>
        <p:spPr/>
        <p:txBody>
          <a:bodyPr/>
          <a:lstStyle/>
          <a:p>
            <a:fld id="{C3B5A1DC-3A12-420C-9905-70989AAC0D65}" type="datetimeFigureOut">
              <a:rPr kumimoji="1" lang="ja-JP" altLang="en-US" smtClean="0"/>
              <a:t>2026/1/12</a:t>
            </a:fld>
            <a:endParaRPr kumimoji="1" lang="ja-JP" altLang="en-US"/>
          </a:p>
        </p:txBody>
      </p:sp>
      <p:sp>
        <p:nvSpPr>
          <p:cNvPr id="6" name="フッター プレースホルダー 5">
            <a:extLst>
              <a:ext uri="{FF2B5EF4-FFF2-40B4-BE49-F238E27FC236}">
                <a16:creationId xmlns:a16="http://schemas.microsoft.com/office/drawing/2014/main" id="{6FFC70DF-DD98-3181-86E8-35C5F2470A98}"/>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1FE62878-141F-B99F-915F-6285C283891B}"/>
              </a:ext>
            </a:extLst>
          </p:cNvPr>
          <p:cNvSpPr>
            <a:spLocks noGrp="1"/>
          </p:cNvSpPr>
          <p:nvPr>
            <p:ph type="sldNum" sz="quarter" idx="12"/>
          </p:nvPr>
        </p:nvSpPr>
        <p:spPr/>
        <p:txBody>
          <a:bodyPr/>
          <a:lstStyle/>
          <a:p>
            <a:fld id="{CCFBF478-7235-44B7-8CAE-4B87C029F1C3}" type="slidenum">
              <a:rPr kumimoji="1" lang="ja-JP" altLang="en-US" smtClean="0"/>
              <a:t>‹#›</a:t>
            </a:fld>
            <a:endParaRPr kumimoji="1" lang="ja-JP" altLang="en-US"/>
          </a:p>
        </p:txBody>
      </p:sp>
    </p:spTree>
    <p:extLst>
      <p:ext uri="{BB962C8B-B14F-4D97-AF65-F5344CB8AC3E}">
        <p14:creationId xmlns:p14="http://schemas.microsoft.com/office/powerpoint/2010/main" val="359855293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9E2FD0C-9904-5729-797C-5AB3D68CD500}"/>
              </a:ext>
            </a:extLst>
          </p:cNvPr>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C03F9BDF-E401-8E74-8B33-61D35464988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087F438E-6456-66DD-A17D-69F59FE1F443}"/>
              </a:ext>
            </a:extLst>
          </p:cNvPr>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8BD265E9-4979-018A-7DAF-64620DF8476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22D50C2F-3197-3BEA-E50E-5E2E69C110CA}"/>
              </a:ext>
            </a:extLst>
          </p:cNvPr>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2CE06A9D-1B58-DD07-AC00-1FFC4B5BA4B3}"/>
              </a:ext>
            </a:extLst>
          </p:cNvPr>
          <p:cNvSpPr>
            <a:spLocks noGrp="1"/>
          </p:cNvSpPr>
          <p:nvPr>
            <p:ph type="dt" sz="half" idx="10"/>
          </p:nvPr>
        </p:nvSpPr>
        <p:spPr/>
        <p:txBody>
          <a:bodyPr/>
          <a:lstStyle/>
          <a:p>
            <a:fld id="{C3B5A1DC-3A12-420C-9905-70989AAC0D65}" type="datetimeFigureOut">
              <a:rPr kumimoji="1" lang="ja-JP" altLang="en-US" smtClean="0"/>
              <a:t>2026/1/12</a:t>
            </a:fld>
            <a:endParaRPr kumimoji="1" lang="ja-JP" altLang="en-US"/>
          </a:p>
        </p:txBody>
      </p:sp>
      <p:sp>
        <p:nvSpPr>
          <p:cNvPr id="8" name="フッター プレースホルダー 7">
            <a:extLst>
              <a:ext uri="{FF2B5EF4-FFF2-40B4-BE49-F238E27FC236}">
                <a16:creationId xmlns:a16="http://schemas.microsoft.com/office/drawing/2014/main" id="{B997AAA5-F89A-42A5-4859-7AF799A82CD1}"/>
              </a:ext>
            </a:extLst>
          </p:cNvPr>
          <p:cNvSpPr>
            <a:spLocks noGrp="1"/>
          </p:cNvSpPr>
          <p:nvPr>
            <p:ph type="ftr" sz="quarter" idx="11"/>
          </p:nvPr>
        </p:nvSpPr>
        <p:spPr/>
        <p:txBody>
          <a:bodyPr/>
          <a:lstStyle/>
          <a:p>
            <a:endParaRPr kumimoji="1" lang="ja-JP" altLang="en-US"/>
          </a:p>
        </p:txBody>
      </p:sp>
      <p:sp>
        <p:nvSpPr>
          <p:cNvPr id="9" name="スライド番号プレースホルダー 8">
            <a:extLst>
              <a:ext uri="{FF2B5EF4-FFF2-40B4-BE49-F238E27FC236}">
                <a16:creationId xmlns:a16="http://schemas.microsoft.com/office/drawing/2014/main" id="{7229230F-DFB7-784B-A8F5-07A5E525EA82}"/>
              </a:ext>
            </a:extLst>
          </p:cNvPr>
          <p:cNvSpPr>
            <a:spLocks noGrp="1"/>
          </p:cNvSpPr>
          <p:nvPr>
            <p:ph type="sldNum" sz="quarter" idx="12"/>
          </p:nvPr>
        </p:nvSpPr>
        <p:spPr/>
        <p:txBody>
          <a:bodyPr/>
          <a:lstStyle/>
          <a:p>
            <a:fld id="{CCFBF478-7235-44B7-8CAE-4B87C029F1C3}" type="slidenum">
              <a:rPr kumimoji="1" lang="ja-JP" altLang="en-US" smtClean="0"/>
              <a:t>‹#›</a:t>
            </a:fld>
            <a:endParaRPr kumimoji="1" lang="ja-JP" altLang="en-US"/>
          </a:p>
        </p:txBody>
      </p:sp>
    </p:spTree>
    <p:extLst>
      <p:ext uri="{BB962C8B-B14F-4D97-AF65-F5344CB8AC3E}">
        <p14:creationId xmlns:p14="http://schemas.microsoft.com/office/powerpoint/2010/main" val="309996394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D2B2C8C-CF21-280F-6EE7-F86C3EA4BDBA}"/>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75753F45-034B-B045-C670-578AF79B2498}"/>
              </a:ext>
            </a:extLst>
          </p:cNvPr>
          <p:cNvSpPr>
            <a:spLocks noGrp="1"/>
          </p:cNvSpPr>
          <p:nvPr>
            <p:ph type="dt" sz="half" idx="10"/>
          </p:nvPr>
        </p:nvSpPr>
        <p:spPr/>
        <p:txBody>
          <a:bodyPr/>
          <a:lstStyle/>
          <a:p>
            <a:fld id="{C3B5A1DC-3A12-420C-9905-70989AAC0D65}" type="datetimeFigureOut">
              <a:rPr kumimoji="1" lang="ja-JP" altLang="en-US" smtClean="0"/>
              <a:t>2026/1/12</a:t>
            </a:fld>
            <a:endParaRPr kumimoji="1" lang="ja-JP" altLang="en-US"/>
          </a:p>
        </p:txBody>
      </p:sp>
      <p:sp>
        <p:nvSpPr>
          <p:cNvPr id="4" name="フッター プレースホルダー 3">
            <a:extLst>
              <a:ext uri="{FF2B5EF4-FFF2-40B4-BE49-F238E27FC236}">
                <a16:creationId xmlns:a16="http://schemas.microsoft.com/office/drawing/2014/main" id="{864A638F-B1B0-82BC-6A91-7A3FFE3AB5BC}"/>
              </a:ext>
            </a:extLst>
          </p:cNvPr>
          <p:cNvSpPr>
            <a:spLocks noGrp="1"/>
          </p:cNvSpPr>
          <p:nvPr>
            <p:ph type="ftr" sz="quarter" idx="11"/>
          </p:nvPr>
        </p:nvSpPr>
        <p:spPr/>
        <p:txBody>
          <a:bodyPr/>
          <a:lstStyle/>
          <a:p>
            <a:endParaRPr kumimoji="1" lang="ja-JP" altLang="en-US"/>
          </a:p>
        </p:txBody>
      </p:sp>
      <p:sp>
        <p:nvSpPr>
          <p:cNvPr id="5" name="スライド番号プレースホルダー 4">
            <a:extLst>
              <a:ext uri="{FF2B5EF4-FFF2-40B4-BE49-F238E27FC236}">
                <a16:creationId xmlns:a16="http://schemas.microsoft.com/office/drawing/2014/main" id="{6D1F2BD2-25FF-B76A-BA4C-DD9555131E05}"/>
              </a:ext>
            </a:extLst>
          </p:cNvPr>
          <p:cNvSpPr>
            <a:spLocks noGrp="1"/>
          </p:cNvSpPr>
          <p:nvPr>
            <p:ph type="sldNum" sz="quarter" idx="12"/>
          </p:nvPr>
        </p:nvSpPr>
        <p:spPr/>
        <p:txBody>
          <a:bodyPr/>
          <a:lstStyle/>
          <a:p>
            <a:fld id="{CCFBF478-7235-44B7-8CAE-4B87C029F1C3}" type="slidenum">
              <a:rPr kumimoji="1" lang="ja-JP" altLang="en-US" smtClean="0"/>
              <a:t>‹#›</a:t>
            </a:fld>
            <a:endParaRPr kumimoji="1" lang="ja-JP" altLang="en-US"/>
          </a:p>
        </p:txBody>
      </p:sp>
    </p:spTree>
    <p:extLst>
      <p:ext uri="{BB962C8B-B14F-4D97-AF65-F5344CB8AC3E}">
        <p14:creationId xmlns:p14="http://schemas.microsoft.com/office/powerpoint/2010/main" val="107738544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1E0E3C69-41C5-D577-EA9B-4A0296B558D6}"/>
              </a:ext>
            </a:extLst>
          </p:cNvPr>
          <p:cNvSpPr>
            <a:spLocks noGrp="1"/>
          </p:cNvSpPr>
          <p:nvPr>
            <p:ph type="dt" sz="half" idx="10"/>
          </p:nvPr>
        </p:nvSpPr>
        <p:spPr/>
        <p:txBody>
          <a:bodyPr/>
          <a:lstStyle/>
          <a:p>
            <a:fld id="{C3B5A1DC-3A12-420C-9905-70989AAC0D65}" type="datetimeFigureOut">
              <a:rPr kumimoji="1" lang="ja-JP" altLang="en-US" smtClean="0"/>
              <a:t>2026/1/12</a:t>
            </a:fld>
            <a:endParaRPr kumimoji="1" lang="ja-JP" altLang="en-US"/>
          </a:p>
        </p:txBody>
      </p:sp>
      <p:sp>
        <p:nvSpPr>
          <p:cNvPr id="3" name="フッター プレースホルダー 2">
            <a:extLst>
              <a:ext uri="{FF2B5EF4-FFF2-40B4-BE49-F238E27FC236}">
                <a16:creationId xmlns:a16="http://schemas.microsoft.com/office/drawing/2014/main" id="{444A8363-E4C7-DE00-BBA4-BD2353E1DEBE}"/>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A8E13CA4-FE1C-7B54-082E-1D4D5B6D0A24}"/>
              </a:ext>
            </a:extLst>
          </p:cNvPr>
          <p:cNvSpPr>
            <a:spLocks noGrp="1"/>
          </p:cNvSpPr>
          <p:nvPr>
            <p:ph type="sldNum" sz="quarter" idx="12"/>
          </p:nvPr>
        </p:nvSpPr>
        <p:spPr/>
        <p:txBody>
          <a:bodyPr/>
          <a:lstStyle/>
          <a:p>
            <a:fld id="{CCFBF478-7235-44B7-8CAE-4B87C029F1C3}" type="slidenum">
              <a:rPr kumimoji="1" lang="ja-JP" altLang="en-US" smtClean="0"/>
              <a:t>‹#›</a:t>
            </a:fld>
            <a:endParaRPr kumimoji="1" lang="ja-JP" altLang="en-US"/>
          </a:p>
        </p:txBody>
      </p:sp>
    </p:spTree>
    <p:extLst>
      <p:ext uri="{BB962C8B-B14F-4D97-AF65-F5344CB8AC3E}">
        <p14:creationId xmlns:p14="http://schemas.microsoft.com/office/powerpoint/2010/main" val="296479472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FDA2F3D-CDAD-8FED-D5AD-C32515B3FB39}"/>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D3CBF2E7-4489-15EB-CE81-5CB995C7B84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5BEDA51C-852C-99E1-36F3-03A5F5A0957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DEE0397C-E4A0-9D06-4343-AAEB3F430B94}"/>
              </a:ext>
            </a:extLst>
          </p:cNvPr>
          <p:cNvSpPr>
            <a:spLocks noGrp="1"/>
          </p:cNvSpPr>
          <p:nvPr>
            <p:ph type="dt" sz="half" idx="10"/>
          </p:nvPr>
        </p:nvSpPr>
        <p:spPr/>
        <p:txBody>
          <a:bodyPr/>
          <a:lstStyle/>
          <a:p>
            <a:fld id="{C3B5A1DC-3A12-420C-9905-70989AAC0D65}" type="datetimeFigureOut">
              <a:rPr kumimoji="1" lang="ja-JP" altLang="en-US" smtClean="0"/>
              <a:t>2026/1/12</a:t>
            </a:fld>
            <a:endParaRPr kumimoji="1" lang="ja-JP" altLang="en-US"/>
          </a:p>
        </p:txBody>
      </p:sp>
      <p:sp>
        <p:nvSpPr>
          <p:cNvPr id="6" name="フッター プレースホルダー 5">
            <a:extLst>
              <a:ext uri="{FF2B5EF4-FFF2-40B4-BE49-F238E27FC236}">
                <a16:creationId xmlns:a16="http://schemas.microsoft.com/office/drawing/2014/main" id="{F7B5B690-9FC0-9D6A-ED57-9B5CD46038E6}"/>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58A42FC2-E365-9EA2-E1C3-C4DE7220AAED}"/>
              </a:ext>
            </a:extLst>
          </p:cNvPr>
          <p:cNvSpPr>
            <a:spLocks noGrp="1"/>
          </p:cNvSpPr>
          <p:nvPr>
            <p:ph type="sldNum" sz="quarter" idx="12"/>
          </p:nvPr>
        </p:nvSpPr>
        <p:spPr/>
        <p:txBody>
          <a:bodyPr/>
          <a:lstStyle/>
          <a:p>
            <a:fld id="{CCFBF478-7235-44B7-8CAE-4B87C029F1C3}" type="slidenum">
              <a:rPr kumimoji="1" lang="ja-JP" altLang="en-US" smtClean="0"/>
              <a:t>‹#›</a:t>
            </a:fld>
            <a:endParaRPr kumimoji="1" lang="ja-JP" altLang="en-US"/>
          </a:p>
        </p:txBody>
      </p:sp>
    </p:spTree>
    <p:extLst>
      <p:ext uri="{BB962C8B-B14F-4D97-AF65-F5344CB8AC3E}">
        <p14:creationId xmlns:p14="http://schemas.microsoft.com/office/powerpoint/2010/main" val="38401122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51F03B0-2530-6559-EDF5-9A2F67C8B3F5}"/>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806B2717-92C3-548A-A13C-7D13D012E4F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a:extLst>
              <a:ext uri="{FF2B5EF4-FFF2-40B4-BE49-F238E27FC236}">
                <a16:creationId xmlns:a16="http://schemas.microsoft.com/office/drawing/2014/main" id="{9215F232-7E11-DFB7-A5CF-5FF6004D953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F62B824B-A2E4-7E2B-1EEE-BEB8EEB30AB6}"/>
              </a:ext>
            </a:extLst>
          </p:cNvPr>
          <p:cNvSpPr>
            <a:spLocks noGrp="1"/>
          </p:cNvSpPr>
          <p:nvPr>
            <p:ph type="dt" sz="half" idx="10"/>
          </p:nvPr>
        </p:nvSpPr>
        <p:spPr/>
        <p:txBody>
          <a:bodyPr/>
          <a:lstStyle/>
          <a:p>
            <a:fld id="{C3B5A1DC-3A12-420C-9905-70989AAC0D65}" type="datetimeFigureOut">
              <a:rPr kumimoji="1" lang="ja-JP" altLang="en-US" smtClean="0"/>
              <a:t>2026/1/12</a:t>
            </a:fld>
            <a:endParaRPr kumimoji="1" lang="ja-JP" altLang="en-US"/>
          </a:p>
        </p:txBody>
      </p:sp>
      <p:sp>
        <p:nvSpPr>
          <p:cNvPr id="6" name="フッター プレースホルダー 5">
            <a:extLst>
              <a:ext uri="{FF2B5EF4-FFF2-40B4-BE49-F238E27FC236}">
                <a16:creationId xmlns:a16="http://schemas.microsoft.com/office/drawing/2014/main" id="{1B29B5CD-7859-67CB-7F95-6DAA11A70690}"/>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25A08F0F-D47A-DD51-C6B6-ABBD60515AE3}"/>
              </a:ext>
            </a:extLst>
          </p:cNvPr>
          <p:cNvSpPr>
            <a:spLocks noGrp="1"/>
          </p:cNvSpPr>
          <p:nvPr>
            <p:ph type="sldNum" sz="quarter" idx="12"/>
          </p:nvPr>
        </p:nvSpPr>
        <p:spPr/>
        <p:txBody>
          <a:bodyPr/>
          <a:lstStyle/>
          <a:p>
            <a:fld id="{CCFBF478-7235-44B7-8CAE-4B87C029F1C3}" type="slidenum">
              <a:rPr kumimoji="1" lang="ja-JP" altLang="en-US" smtClean="0"/>
              <a:t>‹#›</a:t>
            </a:fld>
            <a:endParaRPr kumimoji="1" lang="ja-JP" altLang="en-US"/>
          </a:p>
        </p:txBody>
      </p:sp>
    </p:spTree>
    <p:extLst>
      <p:ext uri="{BB962C8B-B14F-4D97-AF65-F5344CB8AC3E}">
        <p14:creationId xmlns:p14="http://schemas.microsoft.com/office/powerpoint/2010/main" val="339735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C7099DF9-2609-BE86-1993-75829243E6A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4F164C49-1866-328A-DF1C-E646CCDB418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93451EB5-B5BA-16FA-3203-685AA99EDF3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C3B5A1DC-3A12-420C-9905-70989AAC0D65}" type="datetimeFigureOut">
              <a:rPr kumimoji="1" lang="ja-JP" altLang="en-US" smtClean="0"/>
              <a:t>2026/1/12</a:t>
            </a:fld>
            <a:endParaRPr kumimoji="1" lang="ja-JP" altLang="en-US"/>
          </a:p>
        </p:txBody>
      </p:sp>
      <p:sp>
        <p:nvSpPr>
          <p:cNvPr id="5" name="フッター プレースホルダー 4">
            <a:extLst>
              <a:ext uri="{FF2B5EF4-FFF2-40B4-BE49-F238E27FC236}">
                <a16:creationId xmlns:a16="http://schemas.microsoft.com/office/drawing/2014/main" id="{81482C02-ECC2-DBDE-B216-D5254287051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kumimoji="1" lang="ja-JP" altLang="en-US"/>
          </a:p>
        </p:txBody>
      </p:sp>
      <p:sp>
        <p:nvSpPr>
          <p:cNvPr id="6" name="スライド番号プレースホルダー 5">
            <a:extLst>
              <a:ext uri="{FF2B5EF4-FFF2-40B4-BE49-F238E27FC236}">
                <a16:creationId xmlns:a16="http://schemas.microsoft.com/office/drawing/2014/main" id="{84828561-A75B-D1EB-7504-9F76BFE20B3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CCFBF478-7235-44B7-8CAE-4B87C029F1C3}" type="slidenum">
              <a:rPr kumimoji="1" lang="ja-JP" altLang="en-US" smtClean="0"/>
              <a:t>‹#›</a:t>
            </a:fld>
            <a:endParaRPr kumimoji="1" lang="ja-JP" altLang="en-US"/>
          </a:p>
        </p:txBody>
      </p:sp>
    </p:spTree>
    <p:extLst>
      <p:ext uri="{BB962C8B-B14F-4D97-AF65-F5344CB8AC3E}">
        <p14:creationId xmlns:p14="http://schemas.microsoft.com/office/powerpoint/2010/main" val="269329146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image" Target="../media/image32.png"/><Relationship Id="rId3" Type="http://schemas.openxmlformats.org/officeDocument/2006/relationships/customXml" Target="../ink/ink3.xml"/><Relationship Id="rId7" Type="http://schemas.openxmlformats.org/officeDocument/2006/relationships/image" Target="../media/image31.png"/><Relationship Id="rId2" Type="http://schemas.openxmlformats.org/officeDocument/2006/relationships/notesSlide" Target="../notesSlides/notesSlide9.xml"/><Relationship Id="rId1" Type="http://schemas.openxmlformats.org/officeDocument/2006/relationships/slideLayout" Target="../slideLayouts/slideLayout6.xml"/><Relationship Id="rId6" Type="http://schemas.openxmlformats.org/officeDocument/2006/relationships/image" Target="../media/image30.png"/><Relationship Id="rId11" Type="http://schemas.openxmlformats.org/officeDocument/2006/relationships/image" Target="../media/image35.png"/><Relationship Id="rId5" Type="http://schemas.openxmlformats.org/officeDocument/2006/relationships/image" Target="../media/image29.png"/><Relationship Id="rId10" Type="http://schemas.openxmlformats.org/officeDocument/2006/relationships/image" Target="../media/image34.png"/><Relationship Id="rId4" Type="http://schemas.openxmlformats.org/officeDocument/2006/relationships/image" Target="../media/image7.png"/><Relationship Id="rId9" Type="http://schemas.openxmlformats.org/officeDocument/2006/relationships/image" Target="../media/image33.png"/></Relationships>
</file>

<file path=ppt/slides/_rels/slide11.xml.rels><?xml version="1.0" encoding="UTF-8" standalone="yes"?>
<Relationships xmlns="http://schemas.openxmlformats.org/package/2006/relationships"><Relationship Id="rId8" Type="http://schemas.openxmlformats.org/officeDocument/2006/relationships/image" Target="../media/image42.png"/><Relationship Id="rId3" Type="http://schemas.openxmlformats.org/officeDocument/2006/relationships/image" Target="../media/image37.png"/><Relationship Id="rId7" Type="http://schemas.openxmlformats.org/officeDocument/2006/relationships/image" Target="../media/image41.png"/><Relationship Id="rId2" Type="http://schemas.openxmlformats.org/officeDocument/2006/relationships/image" Target="../media/image36.png"/><Relationship Id="rId1" Type="http://schemas.openxmlformats.org/officeDocument/2006/relationships/slideLayout" Target="../slideLayouts/slideLayout6.xml"/><Relationship Id="rId6" Type="http://schemas.openxmlformats.org/officeDocument/2006/relationships/image" Target="../media/image40.png"/><Relationship Id="rId5" Type="http://schemas.openxmlformats.org/officeDocument/2006/relationships/image" Target="../media/image39.png"/><Relationship Id="rId4" Type="http://schemas.openxmlformats.org/officeDocument/2006/relationships/image" Target="../media/image38.png"/></Relationships>
</file>

<file path=ppt/slides/_rels/slide12.xml.rels><?xml version="1.0" encoding="UTF-8" standalone="yes"?>
<Relationships xmlns="http://schemas.openxmlformats.org/package/2006/relationships"><Relationship Id="rId8" Type="http://schemas.openxmlformats.org/officeDocument/2006/relationships/image" Target="../media/image49.png"/><Relationship Id="rId3" Type="http://schemas.openxmlformats.org/officeDocument/2006/relationships/image" Target="../media/image44.png"/><Relationship Id="rId7" Type="http://schemas.openxmlformats.org/officeDocument/2006/relationships/image" Target="../media/image48.png"/><Relationship Id="rId2" Type="http://schemas.openxmlformats.org/officeDocument/2006/relationships/image" Target="../media/image43.png"/><Relationship Id="rId1" Type="http://schemas.openxmlformats.org/officeDocument/2006/relationships/slideLayout" Target="../slideLayouts/slideLayout6.xml"/><Relationship Id="rId6" Type="http://schemas.openxmlformats.org/officeDocument/2006/relationships/image" Target="../media/image47.png"/><Relationship Id="rId5" Type="http://schemas.openxmlformats.org/officeDocument/2006/relationships/image" Target="../media/image46.png"/><Relationship Id="rId10" Type="http://schemas.openxmlformats.org/officeDocument/2006/relationships/image" Target="../media/image51.png"/><Relationship Id="rId4" Type="http://schemas.openxmlformats.org/officeDocument/2006/relationships/image" Target="../media/image45.png"/><Relationship Id="rId9" Type="http://schemas.openxmlformats.org/officeDocument/2006/relationships/image" Target="../media/image50.png"/></Relationships>
</file>

<file path=ppt/slides/_rels/slide13.xml.rels><?xml version="1.0" encoding="UTF-8" standalone="yes"?>
<Relationships xmlns="http://schemas.openxmlformats.org/package/2006/relationships"><Relationship Id="rId8" Type="http://schemas.openxmlformats.org/officeDocument/2006/relationships/image" Target="../media/image56.png"/><Relationship Id="rId3" Type="http://schemas.openxmlformats.org/officeDocument/2006/relationships/image" Target="../media/image15.png"/><Relationship Id="rId7" Type="http://schemas.openxmlformats.org/officeDocument/2006/relationships/image" Target="../media/image55.png"/><Relationship Id="rId2" Type="http://schemas.openxmlformats.org/officeDocument/2006/relationships/notesSlide" Target="../notesSlides/notesSlide10.xml"/><Relationship Id="rId1" Type="http://schemas.openxmlformats.org/officeDocument/2006/relationships/slideLayout" Target="../slideLayouts/slideLayout6.xml"/><Relationship Id="rId6" Type="http://schemas.openxmlformats.org/officeDocument/2006/relationships/image" Target="../media/image54.png"/><Relationship Id="rId5" Type="http://schemas.openxmlformats.org/officeDocument/2006/relationships/image" Target="../media/image53.png"/><Relationship Id="rId10" Type="http://schemas.openxmlformats.org/officeDocument/2006/relationships/image" Target="../media/image58.png"/><Relationship Id="rId4" Type="http://schemas.openxmlformats.org/officeDocument/2006/relationships/hyperlink" Target="https://stats.biopapyrus.jp/glm/lm.html" TargetMode="External"/><Relationship Id="rId9" Type="http://schemas.openxmlformats.org/officeDocument/2006/relationships/image" Target="../media/image57.png"/></Relationships>
</file>

<file path=ppt/slides/_rels/slide14.xml.rels><?xml version="1.0" encoding="UTF-8" standalone="yes"?>
<Relationships xmlns="http://schemas.openxmlformats.org/package/2006/relationships"><Relationship Id="rId8" Type="http://schemas.openxmlformats.org/officeDocument/2006/relationships/image" Target="../media/image64.png"/><Relationship Id="rId3" Type="http://schemas.openxmlformats.org/officeDocument/2006/relationships/image" Target="../media/image14.png"/><Relationship Id="rId7" Type="http://schemas.openxmlformats.org/officeDocument/2006/relationships/image" Target="../media/image63.png"/><Relationship Id="rId12" Type="http://schemas.openxmlformats.org/officeDocument/2006/relationships/image" Target="../media/image68.png"/><Relationship Id="rId2" Type="http://schemas.openxmlformats.org/officeDocument/2006/relationships/notesSlide" Target="../notesSlides/notesSlide11.xml"/><Relationship Id="rId1" Type="http://schemas.openxmlformats.org/officeDocument/2006/relationships/slideLayout" Target="../slideLayouts/slideLayout6.xml"/><Relationship Id="rId6" Type="http://schemas.openxmlformats.org/officeDocument/2006/relationships/image" Target="../media/image62.png"/><Relationship Id="rId11" Type="http://schemas.openxmlformats.org/officeDocument/2006/relationships/image" Target="../media/image67.png"/><Relationship Id="rId5" Type="http://schemas.openxmlformats.org/officeDocument/2006/relationships/image" Target="../media/image61.png"/><Relationship Id="rId10" Type="http://schemas.openxmlformats.org/officeDocument/2006/relationships/image" Target="../media/image66.png"/><Relationship Id="rId4" Type="http://schemas.openxmlformats.org/officeDocument/2006/relationships/image" Target="../media/image60.png"/><Relationship Id="rId9" Type="http://schemas.openxmlformats.org/officeDocument/2006/relationships/image" Target="../media/image65.png"/></Relationships>
</file>

<file path=ppt/slides/_rels/slide15.xml.rels><?xml version="1.0" encoding="UTF-8" standalone="yes"?>
<Relationships xmlns="http://schemas.openxmlformats.org/package/2006/relationships"><Relationship Id="rId8" Type="http://schemas.openxmlformats.org/officeDocument/2006/relationships/image" Target="../media/image72.png"/><Relationship Id="rId3" Type="http://schemas.openxmlformats.org/officeDocument/2006/relationships/image" Target="../media/image69.png"/><Relationship Id="rId7" Type="http://schemas.openxmlformats.org/officeDocument/2006/relationships/image" Target="../media/image7.png"/><Relationship Id="rId2" Type="http://schemas.openxmlformats.org/officeDocument/2006/relationships/notesSlide" Target="../notesSlides/notesSlide12.xml"/><Relationship Id="rId1" Type="http://schemas.openxmlformats.org/officeDocument/2006/relationships/slideLayout" Target="../slideLayouts/slideLayout6.xml"/><Relationship Id="rId6" Type="http://schemas.openxmlformats.org/officeDocument/2006/relationships/customXml" Target="../ink/ink4.xml"/><Relationship Id="rId5" Type="http://schemas.openxmlformats.org/officeDocument/2006/relationships/image" Target="../media/image71.png"/><Relationship Id="rId4" Type="http://schemas.openxmlformats.org/officeDocument/2006/relationships/image" Target="../media/image16.png"/></Relationships>
</file>

<file path=ppt/slides/_rels/slide16.xml.rels><?xml version="1.0" encoding="UTF-8" standalone="yes"?>
<Relationships xmlns="http://schemas.openxmlformats.org/package/2006/relationships"><Relationship Id="rId3" Type="http://schemas.openxmlformats.org/officeDocument/2006/relationships/image" Target="../media/image160.png"/><Relationship Id="rId2" Type="http://schemas.openxmlformats.org/officeDocument/2006/relationships/image" Target="../media/image161.png"/><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3" Type="http://schemas.openxmlformats.org/officeDocument/2006/relationships/image" Target="../media/image73.png"/><Relationship Id="rId2" Type="http://schemas.openxmlformats.org/officeDocument/2006/relationships/notesSlide" Target="../notesSlides/notesSlide13.xml"/><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image" Target="../media/image2.png"/></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3" Type="http://schemas.openxmlformats.org/officeDocument/2006/relationships/hyperlink" Target="https://www.stat-search.boj.or.jp/index.html" TargetMode="External"/><Relationship Id="rId2" Type="http://schemas.openxmlformats.org/officeDocument/2006/relationships/hyperlink" Target="https://www.jsda.or.jp/shiryoshitsu/toukei/trr/index.html" TargetMode="External"/><Relationship Id="rId1" Type="http://schemas.openxmlformats.org/officeDocument/2006/relationships/slideLayout" Target="../slideLayouts/slideLayout6.xml"/><Relationship Id="rId4" Type="http://schemas.openxmlformats.org/officeDocument/2006/relationships/hyperlink" Target="https://www.e-stat.go.jp/" TargetMode="External"/></Relationships>
</file>

<file path=ppt/slides/_rels/slide3.xml.rels><?xml version="1.0" encoding="UTF-8" standalone="yes"?>
<Relationships xmlns="http://schemas.openxmlformats.org/package/2006/relationships"><Relationship Id="rId3" Type="http://schemas.openxmlformats.org/officeDocument/2006/relationships/image" Target="../media/image210.png"/><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10.png"/></Relationships>
</file>

<file path=ppt/slides/_rels/slide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3" Type="http://schemas.openxmlformats.org/officeDocument/2006/relationships/customXml" Target="../ink/ink1.xml"/><Relationship Id="rId2" Type="http://schemas.openxmlformats.org/officeDocument/2006/relationships/notesSlide" Target="../notesSlides/notesSlide4.xml"/><Relationship Id="rId1" Type="http://schemas.openxmlformats.org/officeDocument/2006/relationships/slideLayout" Target="../slideLayouts/slideLayout6.xml"/><Relationship Id="rId6" Type="http://schemas.openxmlformats.org/officeDocument/2006/relationships/image" Target="../media/image9.png"/><Relationship Id="rId5" Type="http://schemas.openxmlformats.org/officeDocument/2006/relationships/image" Target="../media/image8.png"/><Relationship Id="rId4" Type="http://schemas.openxmlformats.org/officeDocument/2006/relationships/image" Target="../media/image7.png"/></Relationships>
</file>

<file path=ppt/slides/_rels/slide6.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5.xml"/><Relationship Id="rId1" Type="http://schemas.openxmlformats.org/officeDocument/2006/relationships/slideLayout" Target="../slideLayouts/slideLayout6.xml"/><Relationship Id="rId5" Type="http://schemas.openxmlformats.org/officeDocument/2006/relationships/image" Target="../media/image12.png"/><Relationship Id="rId4" Type="http://schemas.openxmlformats.org/officeDocument/2006/relationships/image" Target="../media/image11.png"/></Relationships>
</file>

<file path=ppt/slides/_rels/slide7.xml.rels><?xml version="1.0" encoding="UTF-8" standalone="yes"?>
<Relationships xmlns="http://schemas.openxmlformats.org/package/2006/relationships"><Relationship Id="rId8" Type="http://schemas.openxmlformats.org/officeDocument/2006/relationships/hyperlink" Target="https://www.salesanalytics.co.jp/datascience/datascience174/" TargetMode="External"/><Relationship Id="rId3" Type="http://schemas.openxmlformats.org/officeDocument/2006/relationships/image" Target="../media/image131.png"/><Relationship Id="rId7" Type="http://schemas.openxmlformats.org/officeDocument/2006/relationships/image" Target="../media/image14.jpeg"/><Relationship Id="rId2" Type="http://schemas.openxmlformats.org/officeDocument/2006/relationships/notesSlide" Target="../notesSlides/notesSlide6.xml"/><Relationship Id="rId1" Type="http://schemas.openxmlformats.org/officeDocument/2006/relationships/slideLayout" Target="../slideLayouts/slideLayout6.xml"/><Relationship Id="rId6" Type="http://schemas.openxmlformats.org/officeDocument/2006/relationships/image" Target="../media/image13.png"/><Relationship Id="rId5" Type="http://schemas.openxmlformats.org/officeDocument/2006/relationships/image" Target="../media/image151.png"/><Relationship Id="rId4" Type="http://schemas.openxmlformats.org/officeDocument/2006/relationships/image" Target="../media/image140.png"/></Relationships>
</file>

<file path=ppt/slides/_rels/slide8.xml.rels><?xml version="1.0" encoding="UTF-8" standalone="yes"?>
<Relationships xmlns="http://schemas.openxmlformats.org/package/2006/relationships"><Relationship Id="rId8" Type="http://schemas.openxmlformats.org/officeDocument/2006/relationships/image" Target="../media/image18.png"/><Relationship Id="rId13" Type="http://schemas.openxmlformats.org/officeDocument/2006/relationships/image" Target="../media/image190.png"/><Relationship Id="rId3" Type="http://schemas.openxmlformats.org/officeDocument/2006/relationships/image" Target="../media/image1010.png"/><Relationship Id="rId7" Type="http://schemas.openxmlformats.org/officeDocument/2006/relationships/image" Target="../media/image130.png"/><Relationship Id="rId12" Type="http://schemas.openxmlformats.org/officeDocument/2006/relationships/image" Target="../media/image180.png"/><Relationship Id="rId2" Type="http://schemas.openxmlformats.org/officeDocument/2006/relationships/notesSlide" Target="../notesSlides/notesSlide7.xml"/><Relationship Id="rId1" Type="http://schemas.openxmlformats.org/officeDocument/2006/relationships/slideLayout" Target="../slideLayouts/slideLayout6.xml"/><Relationship Id="rId6" Type="http://schemas.openxmlformats.org/officeDocument/2006/relationships/image" Target="../media/image123.png"/><Relationship Id="rId11" Type="http://schemas.openxmlformats.org/officeDocument/2006/relationships/image" Target="../media/image19.png"/><Relationship Id="rId5" Type="http://schemas.openxmlformats.org/officeDocument/2006/relationships/image" Target="../media/image1110.png"/><Relationship Id="rId10" Type="http://schemas.openxmlformats.org/officeDocument/2006/relationships/image" Target="../media/image181.png"/><Relationship Id="rId4" Type="http://schemas.openxmlformats.org/officeDocument/2006/relationships/customXml" Target="../ink/ink2.xml"/><Relationship Id="rId9" Type="http://schemas.openxmlformats.org/officeDocument/2006/relationships/image" Target="../media/image150.png"/></Relationships>
</file>

<file path=ppt/slides/_rels/slide9.xml.rels><?xml version="1.0" encoding="UTF-8" standalone="yes"?>
<Relationships xmlns="http://schemas.openxmlformats.org/package/2006/relationships"><Relationship Id="rId8" Type="http://schemas.openxmlformats.org/officeDocument/2006/relationships/image" Target="../media/image25.png"/><Relationship Id="rId3" Type="http://schemas.openxmlformats.org/officeDocument/2006/relationships/image" Target="../media/image20.png"/><Relationship Id="rId7" Type="http://schemas.openxmlformats.org/officeDocument/2006/relationships/image" Target="../media/image24.png"/><Relationship Id="rId2" Type="http://schemas.openxmlformats.org/officeDocument/2006/relationships/notesSlide" Target="../notesSlides/notesSlide8.xml"/><Relationship Id="rId1" Type="http://schemas.openxmlformats.org/officeDocument/2006/relationships/slideLayout" Target="../slideLayouts/slideLayout6.xml"/><Relationship Id="rId6" Type="http://schemas.openxmlformats.org/officeDocument/2006/relationships/image" Target="../media/image23.png"/><Relationship Id="rId11" Type="http://schemas.openxmlformats.org/officeDocument/2006/relationships/image" Target="../media/image28.png"/><Relationship Id="rId5" Type="http://schemas.openxmlformats.org/officeDocument/2006/relationships/image" Target="../media/image22.png"/><Relationship Id="rId10" Type="http://schemas.openxmlformats.org/officeDocument/2006/relationships/image" Target="../media/image27.png"/><Relationship Id="rId4" Type="http://schemas.openxmlformats.org/officeDocument/2006/relationships/image" Target="../media/image21.png"/><Relationship Id="rId9" Type="http://schemas.openxmlformats.org/officeDocument/2006/relationships/image" Target="../media/image26.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27E8A8C-E7BA-E0DE-3062-A4322A46920D}"/>
              </a:ext>
            </a:extLst>
          </p:cNvPr>
          <p:cNvSpPr>
            <a:spLocks noGrp="1"/>
          </p:cNvSpPr>
          <p:nvPr>
            <p:ph type="ctrTitle"/>
          </p:nvPr>
        </p:nvSpPr>
        <p:spPr>
          <a:xfrm>
            <a:off x="1397000" y="1360805"/>
            <a:ext cx="9926320" cy="2387600"/>
          </a:xfrm>
        </p:spPr>
        <p:txBody>
          <a:bodyPr>
            <a:normAutofit fontScale="90000"/>
          </a:bodyPr>
          <a:lstStyle/>
          <a:p>
            <a:r>
              <a:rPr kumimoji="1" lang="ja-JP" altLang="en-US" dirty="0"/>
              <a:t>金利のある世界になった日本で</a:t>
            </a:r>
            <a:br>
              <a:rPr kumimoji="1" lang="en-US" altLang="ja-JP" dirty="0"/>
            </a:br>
            <a:r>
              <a:rPr kumimoji="1" lang="ja-JP" altLang="en-US" dirty="0"/>
              <a:t>期待理論は成り立つか</a:t>
            </a:r>
          </a:p>
        </p:txBody>
      </p:sp>
      <p:sp>
        <p:nvSpPr>
          <p:cNvPr id="3" name="字幕 2">
            <a:extLst>
              <a:ext uri="{FF2B5EF4-FFF2-40B4-BE49-F238E27FC236}">
                <a16:creationId xmlns:a16="http://schemas.microsoft.com/office/drawing/2014/main" id="{680FF189-6B0A-713B-EF81-69B24DEAD34B}"/>
              </a:ext>
            </a:extLst>
          </p:cNvPr>
          <p:cNvSpPr>
            <a:spLocks noGrp="1"/>
          </p:cNvSpPr>
          <p:nvPr>
            <p:ph type="subTitle" idx="1"/>
          </p:nvPr>
        </p:nvSpPr>
        <p:spPr>
          <a:xfrm>
            <a:off x="1132840" y="3841433"/>
            <a:ext cx="9926320" cy="1655762"/>
          </a:xfrm>
        </p:spPr>
        <p:txBody>
          <a:bodyPr/>
          <a:lstStyle/>
          <a:p>
            <a:r>
              <a:rPr lang="ja-JP" altLang="en-US" dirty="0"/>
              <a:t>最終報告スライド</a:t>
            </a:r>
            <a:endParaRPr lang="en-US" altLang="ja-JP" dirty="0"/>
          </a:p>
          <a:p>
            <a:r>
              <a:rPr lang="ja-JP" altLang="en-US" dirty="0"/>
              <a:t>経営学部経営学科</a:t>
            </a:r>
            <a:r>
              <a:rPr lang="en-US" altLang="ja-JP" dirty="0"/>
              <a:t>4</a:t>
            </a:r>
            <a:r>
              <a:rPr lang="ja-JP" altLang="en-US" dirty="0"/>
              <a:t>年</a:t>
            </a:r>
            <a:endParaRPr lang="en-US" altLang="ja-JP" dirty="0"/>
          </a:p>
          <a:p>
            <a:r>
              <a:rPr lang="en-US" altLang="ja-JP" dirty="0"/>
              <a:t>22F0409 </a:t>
            </a:r>
            <a:r>
              <a:rPr lang="ja-JP" altLang="en-US" dirty="0"/>
              <a:t>相澤悠翔</a:t>
            </a:r>
            <a:endParaRPr kumimoji="1" lang="ja-JP" altLang="en-US" dirty="0"/>
          </a:p>
        </p:txBody>
      </p:sp>
    </p:spTree>
    <p:extLst>
      <p:ext uri="{BB962C8B-B14F-4D97-AF65-F5344CB8AC3E}">
        <p14:creationId xmlns:p14="http://schemas.microsoft.com/office/powerpoint/2010/main" val="396309961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テキスト ボックス 2">
            <a:extLst>
              <a:ext uri="{FF2B5EF4-FFF2-40B4-BE49-F238E27FC236}">
                <a16:creationId xmlns:a16="http://schemas.microsoft.com/office/drawing/2014/main" id="{39C1049B-52D6-3A87-0416-9785D63D3AC8}"/>
              </a:ext>
            </a:extLst>
          </p:cNvPr>
          <p:cNvSpPr txBox="1"/>
          <p:nvPr/>
        </p:nvSpPr>
        <p:spPr>
          <a:xfrm>
            <a:off x="835736" y="442626"/>
            <a:ext cx="5813778" cy="369332"/>
          </a:xfrm>
          <a:prstGeom prst="rect">
            <a:avLst/>
          </a:prstGeom>
          <a:noFill/>
        </p:spPr>
        <p:txBody>
          <a:bodyPr wrap="square" rtlCol="0">
            <a:spAutoFit/>
          </a:bodyPr>
          <a:lstStyle/>
          <a:p>
            <a:r>
              <a:rPr kumimoji="1" lang="ja-JP" altLang="en-US" dirty="0"/>
              <a:t>純粋期待仮説での</a:t>
            </a:r>
            <a:r>
              <a:rPr kumimoji="1" lang="en-US" altLang="ja-JP" dirty="0"/>
              <a:t>(2)</a:t>
            </a:r>
            <a:r>
              <a:rPr kumimoji="1" lang="ja-JP" altLang="en-US" dirty="0"/>
              <a:t>式の予想値をまとめ</a:t>
            </a:r>
            <a:r>
              <a:rPr lang="en-US" altLang="ja-JP" dirty="0"/>
              <a:t>(7)</a:t>
            </a:r>
            <a:r>
              <a:rPr kumimoji="1" lang="ja-JP" altLang="en-US" dirty="0"/>
              <a:t>式とする</a:t>
            </a:r>
          </a:p>
        </p:txBody>
      </p:sp>
      <mc:AlternateContent xmlns:mc="http://schemas.openxmlformats.org/markup-compatibility/2006" xmlns:p14="http://schemas.microsoft.com/office/powerpoint/2010/main">
        <mc:Choice Requires="p14">
          <p:contentPart p14:bwMode="auto" r:id="rId3">
            <p14:nvContentPartPr>
              <p14:cNvPr id="4" name="インク 3">
                <a:extLst>
                  <a:ext uri="{FF2B5EF4-FFF2-40B4-BE49-F238E27FC236}">
                    <a16:creationId xmlns:a16="http://schemas.microsoft.com/office/drawing/2014/main" id="{8CD423FA-4809-5ADE-B28B-9E86485F377E}"/>
                  </a:ext>
                </a:extLst>
              </p14:cNvPr>
              <p14:cNvContentPartPr/>
              <p14:nvPr/>
            </p14:nvContentPartPr>
            <p14:xfrm>
              <a:off x="7061871" y="2460956"/>
              <a:ext cx="360" cy="360"/>
            </p14:xfrm>
          </p:contentPart>
        </mc:Choice>
        <mc:Fallback xmlns="">
          <p:pic>
            <p:nvPicPr>
              <p:cNvPr id="4" name="インク 3">
                <a:extLst>
                  <a:ext uri="{FF2B5EF4-FFF2-40B4-BE49-F238E27FC236}">
                    <a16:creationId xmlns:a16="http://schemas.microsoft.com/office/drawing/2014/main" id="{8CD423FA-4809-5ADE-B28B-9E86485F377E}"/>
                  </a:ext>
                </a:extLst>
              </p:cNvPr>
              <p:cNvPicPr/>
              <p:nvPr/>
            </p:nvPicPr>
            <p:blipFill>
              <a:blip r:embed="rId4"/>
              <a:stretch>
                <a:fillRect/>
              </a:stretch>
            </p:blipFill>
            <p:spPr>
              <a:xfrm>
                <a:off x="7055751" y="2454836"/>
                <a:ext cx="12600" cy="12600"/>
              </a:xfrm>
              <a:prstGeom prst="rect">
                <a:avLst/>
              </a:prstGeom>
            </p:spPr>
          </p:pic>
        </mc:Fallback>
      </mc:AlternateContent>
      <mc:AlternateContent xmlns:mc="http://schemas.openxmlformats.org/markup-compatibility/2006" xmlns:a14="http://schemas.microsoft.com/office/drawing/2010/main">
        <mc:Choice Requires="a14">
          <p:sp>
            <p:nvSpPr>
              <p:cNvPr id="5" name="テキスト ボックス 4">
                <a:extLst>
                  <a:ext uri="{FF2B5EF4-FFF2-40B4-BE49-F238E27FC236}">
                    <a16:creationId xmlns:a16="http://schemas.microsoft.com/office/drawing/2014/main" id="{66455F6C-8007-C67D-6516-F658AEBD37D6}"/>
                  </a:ext>
                </a:extLst>
              </p:cNvPr>
              <p:cNvSpPr txBox="1"/>
              <p:nvPr/>
            </p:nvSpPr>
            <p:spPr>
              <a:xfrm>
                <a:off x="838200" y="1025541"/>
                <a:ext cx="3842786" cy="1189043"/>
              </a:xfrm>
              <a:prstGeom prst="rect">
                <a:avLst/>
              </a:prstGeom>
              <a:noFill/>
            </p:spPr>
            <p:txBody>
              <a:bodyPr wrap="square" lIns="0" tIns="0" rIns="0" bIns="0" rtlCol="0">
                <a:spAutoFit/>
              </a:bodyPr>
              <a:lstStyle/>
              <a:p>
                <a:pPr/>
                <a14:m>
                  <m:oMathPara xmlns:m="http://schemas.openxmlformats.org/officeDocument/2006/math">
                    <m:oMathParaPr>
                      <m:jc m:val="centerGroup"/>
                    </m:oMathParaPr>
                    <m:oMath xmlns:m="http://schemas.openxmlformats.org/officeDocument/2006/math">
                      <m:sSub>
                        <m:sSubPr>
                          <m:ctrlPr>
                            <a:rPr kumimoji="1" lang="ja-JP" altLang="en-US" sz="2400" i="1" smtClean="0">
                              <a:latin typeface="Cambria Math" panose="02040503050406030204" pitchFamily="18" charset="0"/>
                            </a:rPr>
                          </m:ctrlPr>
                        </m:sSubPr>
                        <m:e>
                          <m:r>
                            <a:rPr kumimoji="1" lang="ja-JP" altLang="en-US" sz="2400" i="1">
                              <a:latin typeface="Cambria Math" panose="02040503050406030204" pitchFamily="18" charset="0"/>
                            </a:rPr>
                            <m:t>𝑅</m:t>
                          </m:r>
                        </m:e>
                        <m:sub>
                          <m:r>
                            <a:rPr kumimoji="1" lang="ja-JP" altLang="en-US" sz="2400" i="1">
                              <a:latin typeface="Cambria Math" panose="02040503050406030204" pitchFamily="18" charset="0"/>
                            </a:rPr>
                            <m:t>𝑡</m:t>
                          </m:r>
                        </m:sub>
                      </m:sSub>
                      <m:r>
                        <a:rPr kumimoji="1" lang="ja-JP" altLang="en-US" sz="2400" i="0">
                          <a:latin typeface="Cambria Math" panose="02040503050406030204" pitchFamily="18" charset="0"/>
                        </a:rPr>
                        <m:t>=</m:t>
                      </m:r>
                      <m:f>
                        <m:fPr>
                          <m:ctrlPr>
                            <a:rPr kumimoji="1" lang="ja-JP" altLang="en-US" sz="2400" i="1">
                              <a:latin typeface="Cambria Math" panose="02040503050406030204" pitchFamily="18" charset="0"/>
                            </a:rPr>
                          </m:ctrlPr>
                        </m:fPr>
                        <m:num>
                          <m:r>
                            <a:rPr kumimoji="1" lang="ja-JP" altLang="en-US" sz="2400" i="0">
                              <a:latin typeface="Cambria Math" panose="02040503050406030204" pitchFamily="18" charset="0"/>
                            </a:rPr>
                            <m:t>1</m:t>
                          </m:r>
                        </m:num>
                        <m:den>
                          <m:r>
                            <a:rPr kumimoji="1" lang="ja-JP" altLang="en-US" sz="2400" i="1">
                              <a:latin typeface="Cambria Math" panose="02040503050406030204" pitchFamily="18" charset="0"/>
                            </a:rPr>
                            <m:t>𝑛</m:t>
                          </m:r>
                        </m:den>
                      </m:f>
                      <m:d>
                        <m:dPr>
                          <m:ctrlPr>
                            <a:rPr kumimoji="1" lang="ja-JP" altLang="en-US" sz="2400" i="1">
                              <a:latin typeface="Cambria Math" panose="02040503050406030204" pitchFamily="18" charset="0"/>
                            </a:rPr>
                          </m:ctrlPr>
                        </m:dPr>
                        <m:e>
                          <m:sSub>
                            <m:sSubPr>
                              <m:ctrlPr>
                                <a:rPr kumimoji="1" lang="ja-JP" altLang="en-US" sz="2400" i="1">
                                  <a:latin typeface="Cambria Math" panose="02040503050406030204" pitchFamily="18" charset="0"/>
                                </a:rPr>
                              </m:ctrlPr>
                            </m:sSubPr>
                            <m:e>
                              <m:r>
                                <a:rPr kumimoji="1" lang="ja-JP" altLang="en-US" sz="2400" i="1">
                                  <a:latin typeface="Cambria Math" panose="02040503050406030204" pitchFamily="18" charset="0"/>
                                </a:rPr>
                                <m:t>𝑟</m:t>
                              </m:r>
                            </m:e>
                            <m:sub>
                              <m:r>
                                <a:rPr kumimoji="1" lang="ja-JP" altLang="en-US" sz="2400" i="1">
                                  <a:latin typeface="Cambria Math" panose="02040503050406030204" pitchFamily="18" charset="0"/>
                                </a:rPr>
                                <m:t>𝑡</m:t>
                              </m:r>
                            </m:sub>
                          </m:sSub>
                          <m:r>
                            <a:rPr kumimoji="1" lang="ja-JP" altLang="en-US" sz="2400" i="0">
                              <a:latin typeface="Cambria Math" panose="02040503050406030204" pitchFamily="18" charset="0"/>
                            </a:rPr>
                            <m:t>+</m:t>
                          </m:r>
                          <m:nary>
                            <m:naryPr>
                              <m:chr m:val="∑"/>
                              <m:limLoc m:val="undOvr"/>
                              <m:grow m:val="on"/>
                              <m:ctrlPr>
                                <a:rPr kumimoji="1" lang="ja-JP" altLang="en-US" sz="2400" i="1">
                                  <a:latin typeface="Cambria Math" panose="02040503050406030204" pitchFamily="18" charset="0"/>
                                </a:rPr>
                              </m:ctrlPr>
                            </m:naryPr>
                            <m:sub>
                              <m:r>
                                <a:rPr kumimoji="1" lang="ja-JP" altLang="en-US" sz="2400" i="1">
                                  <a:latin typeface="Cambria Math" panose="02040503050406030204" pitchFamily="18" charset="0"/>
                                </a:rPr>
                                <m:t>𝑗</m:t>
                              </m:r>
                              <m:r>
                                <a:rPr kumimoji="1" lang="ja-JP" altLang="en-US" sz="2400" i="0">
                                  <a:latin typeface="Cambria Math" panose="02040503050406030204" pitchFamily="18" charset="0"/>
                                </a:rPr>
                                <m:t>=1</m:t>
                              </m:r>
                            </m:sub>
                            <m:sup>
                              <m:r>
                                <a:rPr kumimoji="1" lang="ja-JP" altLang="en-US" sz="2400" i="1">
                                  <a:latin typeface="Cambria Math" panose="02040503050406030204" pitchFamily="18" charset="0"/>
                                </a:rPr>
                                <m:t>𝑛</m:t>
                              </m:r>
                              <m:r>
                                <a:rPr kumimoji="1" lang="ja-JP" altLang="en-US" sz="2400" i="0">
                                  <a:latin typeface="Cambria Math" panose="02040503050406030204" pitchFamily="18" charset="0"/>
                                </a:rPr>
                                <m:t>−1</m:t>
                              </m:r>
                            </m:sup>
                            <m:e>
                              <m:r>
                                <a:rPr lang="ja-JP" altLang="en-US" sz="2400" i="1" baseline="-25000">
                                  <a:latin typeface="Cambria Math" panose="02040503050406030204" pitchFamily="18" charset="0"/>
                                </a:rPr>
                                <m:t>𝑡</m:t>
                              </m:r>
                              <m:r>
                                <a:rPr lang="ja-JP" altLang="en-US" sz="2400" baseline="-25000">
                                  <a:latin typeface="Cambria Math" panose="02040503050406030204" pitchFamily="18" charset="0"/>
                                </a:rPr>
                                <m:t>+</m:t>
                              </m:r>
                              <m:r>
                                <a:rPr lang="en-US" altLang="ja-JP" sz="2400" b="0" i="1" baseline="-25000" smtClean="0">
                                  <a:latin typeface="Cambria Math" panose="02040503050406030204" pitchFamily="18" charset="0"/>
                                </a:rPr>
                                <m:t>𝑗</m:t>
                              </m:r>
                              <m:sSub>
                                <m:sSubPr>
                                  <m:ctrlPr>
                                    <a:rPr lang="ja-JP" altLang="en-US" sz="2400" i="1" dirty="0">
                                      <a:latin typeface="Cambria Math" panose="02040503050406030204" pitchFamily="18" charset="0"/>
                                    </a:rPr>
                                  </m:ctrlPr>
                                </m:sSubPr>
                                <m:e>
                                  <m:acc>
                                    <m:accPr>
                                      <m:chr m:val="̂"/>
                                      <m:ctrlPr>
                                        <a:rPr lang="ja-JP" altLang="en-US" sz="2400" i="1" dirty="0">
                                          <a:latin typeface="Cambria Math" panose="02040503050406030204" pitchFamily="18" charset="0"/>
                                        </a:rPr>
                                      </m:ctrlPr>
                                    </m:accPr>
                                    <m:e>
                                      <m:r>
                                        <a:rPr lang="ja-JP" altLang="en-US" sz="2400" i="1" dirty="0">
                                          <a:latin typeface="Cambria Math" panose="02040503050406030204" pitchFamily="18" charset="0"/>
                                        </a:rPr>
                                        <m:t>𝑟</m:t>
                                      </m:r>
                                    </m:e>
                                  </m:acc>
                                </m:e>
                                <m:sub>
                                  <m:r>
                                    <a:rPr lang="ja-JP" altLang="en-US" sz="2400" i="1" dirty="0">
                                      <a:latin typeface="Cambria Math" panose="02040503050406030204" pitchFamily="18" charset="0"/>
                                    </a:rPr>
                                    <m:t>𝑡</m:t>
                                  </m:r>
                                </m:sub>
                              </m:sSub>
                            </m:e>
                          </m:nary>
                        </m:e>
                      </m:d>
                    </m:oMath>
                  </m:oMathPara>
                </a14:m>
                <a:endParaRPr kumimoji="1" lang="ja-JP" altLang="en-US" sz="2400" dirty="0"/>
              </a:p>
            </p:txBody>
          </p:sp>
        </mc:Choice>
        <mc:Fallback xmlns="">
          <p:sp>
            <p:nvSpPr>
              <p:cNvPr id="5" name="テキスト ボックス 4">
                <a:extLst>
                  <a:ext uri="{FF2B5EF4-FFF2-40B4-BE49-F238E27FC236}">
                    <a16:creationId xmlns:a16="http://schemas.microsoft.com/office/drawing/2014/main" id="{66455F6C-8007-C67D-6516-F658AEBD37D6}"/>
                  </a:ext>
                </a:extLst>
              </p:cNvPr>
              <p:cNvSpPr txBox="1">
                <a:spLocks noRot="1" noChangeAspect="1" noMove="1" noResize="1" noEditPoints="1" noAdjustHandles="1" noChangeArrowheads="1" noChangeShapeType="1" noTextEdit="1"/>
              </p:cNvSpPr>
              <p:nvPr/>
            </p:nvSpPr>
            <p:spPr>
              <a:xfrm>
                <a:off x="838200" y="1025541"/>
                <a:ext cx="3842786" cy="1189043"/>
              </a:xfrm>
              <a:prstGeom prst="rect">
                <a:avLst/>
              </a:prstGeom>
              <a:blipFill>
                <a:blip r:embed="rId5"/>
                <a:stretch>
                  <a:fillRect/>
                </a:stretch>
              </a:blipFill>
            </p:spPr>
            <p:txBody>
              <a:bodyPr/>
              <a:lstStyle/>
              <a:p>
                <a:r>
                  <a:rPr lang="ja-JP" altLang="en-US">
                    <a:noFill/>
                  </a:rPr>
                  <a:t> </a:t>
                </a:r>
              </a:p>
            </p:txBody>
          </p:sp>
        </mc:Fallback>
      </mc:AlternateContent>
      <p:sp>
        <p:nvSpPr>
          <p:cNvPr id="6" name="テキスト ボックス 5">
            <a:extLst>
              <a:ext uri="{FF2B5EF4-FFF2-40B4-BE49-F238E27FC236}">
                <a16:creationId xmlns:a16="http://schemas.microsoft.com/office/drawing/2014/main" id="{461B7768-47A0-7D04-B822-8232B879D314}"/>
              </a:ext>
            </a:extLst>
          </p:cNvPr>
          <p:cNvSpPr txBox="1"/>
          <p:nvPr/>
        </p:nvSpPr>
        <p:spPr>
          <a:xfrm>
            <a:off x="6873240" y="442626"/>
            <a:ext cx="2179320" cy="646331"/>
          </a:xfrm>
          <a:prstGeom prst="rect">
            <a:avLst/>
          </a:prstGeom>
          <a:noFill/>
        </p:spPr>
        <p:txBody>
          <a:bodyPr wrap="square" rtlCol="0">
            <a:spAutoFit/>
          </a:bodyPr>
          <a:lstStyle/>
          <a:p>
            <a:r>
              <a:rPr kumimoji="1" lang="en-US" altLang="ja-JP" dirty="0"/>
              <a:t>(7)</a:t>
            </a:r>
            <a:r>
              <a:rPr kumimoji="1" lang="ja-JP" altLang="en-US" dirty="0"/>
              <a:t>式に</a:t>
            </a:r>
            <a:r>
              <a:rPr kumimoji="1" lang="en-US" altLang="ja-JP" dirty="0"/>
              <a:t>(6)</a:t>
            </a:r>
            <a:r>
              <a:rPr kumimoji="1" lang="ja-JP" altLang="en-US" dirty="0"/>
              <a:t>式を代入する</a:t>
            </a:r>
          </a:p>
        </p:txBody>
      </p:sp>
      <mc:AlternateContent xmlns:mc="http://schemas.openxmlformats.org/markup-compatibility/2006" xmlns:a14="http://schemas.microsoft.com/office/drawing/2010/main">
        <mc:Choice Requires="a14">
          <p:sp>
            <p:nvSpPr>
              <p:cNvPr id="7" name="テキスト ボックス 6">
                <a:extLst>
                  <a:ext uri="{FF2B5EF4-FFF2-40B4-BE49-F238E27FC236}">
                    <a16:creationId xmlns:a16="http://schemas.microsoft.com/office/drawing/2014/main" id="{5E7F7998-DA8E-F555-8640-13CAE7FBE031}"/>
                  </a:ext>
                </a:extLst>
              </p:cNvPr>
              <p:cNvSpPr txBox="1"/>
              <p:nvPr/>
            </p:nvSpPr>
            <p:spPr>
              <a:xfrm>
                <a:off x="6649514" y="1025541"/>
                <a:ext cx="4657750" cy="1334020"/>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sSub>
                        <m:sSubPr>
                          <m:ctrlPr>
                            <a:rPr kumimoji="1" lang="ja-JP" altLang="en-US" i="1" smtClean="0">
                              <a:latin typeface="Cambria Math" panose="02040503050406030204" pitchFamily="18" charset="0"/>
                            </a:rPr>
                          </m:ctrlPr>
                        </m:sSubPr>
                        <m:e>
                          <m:r>
                            <a:rPr kumimoji="1" lang="ja-JP" altLang="en-US" i="1">
                              <a:latin typeface="Cambria Math" panose="02040503050406030204" pitchFamily="18" charset="0"/>
                            </a:rPr>
                            <m:t>𝑅</m:t>
                          </m:r>
                        </m:e>
                        <m:sub>
                          <m:r>
                            <a:rPr kumimoji="1" lang="ja-JP" altLang="en-US" i="1">
                              <a:latin typeface="Cambria Math" panose="02040503050406030204" pitchFamily="18" charset="0"/>
                            </a:rPr>
                            <m:t>𝑡</m:t>
                          </m:r>
                        </m:sub>
                      </m:sSub>
                      <m:r>
                        <a:rPr kumimoji="1" lang="ja-JP" altLang="en-US" i="0">
                          <a:latin typeface="Cambria Math" panose="02040503050406030204" pitchFamily="18" charset="0"/>
                        </a:rPr>
                        <m:t>=</m:t>
                      </m:r>
                      <m:f>
                        <m:fPr>
                          <m:ctrlPr>
                            <a:rPr kumimoji="1" lang="ja-JP" altLang="en-US" i="1">
                              <a:latin typeface="Cambria Math" panose="02040503050406030204" pitchFamily="18" charset="0"/>
                            </a:rPr>
                          </m:ctrlPr>
                        </m:fPr>
                        <m:num>
                          <m:r>
                            <a:rPr kumimoji="1" lang="ja-JP" altLang="en-US" i="0">
                              <a:latin typeface="Cambria Math" panose="02040503050406030204" pitchFamily="18" charset="0"/>
                            </a:rPr>
                            <m:t>1</m:t>
                          </m:r>
                        </m:num>
                        <m:den>
                          <m:r>
                            <a:rPr kumimoji="1" lang="ja-JP" altLang="en-US" i="1">
                              <a:latin typeface="Cambria Math" panose="02040503050406030204" pitchFamily="18" charset="0"/>
                            </a:rPr>
                            <m:t>𝑛</m:t>
                          </m:r>
                        </m:den>
                      </m:f>
                      <m:d>
                        <m:dPr>
                          <m:ctrlPr>
                            <a:rPr kumimoji="1" lang="ja-JP" altLang="en-US" i="1">
                              <a:latin typeface="Cambria Math" panose="02040503050406030204" pitchFamily="18" charset="0"/>
                            </a:rPr>
                          </m:ctrlPr>
                        </m:dPr>
                        <m:e>
                          <m:sSub>
                            <m:sSubPr>
                              <m:ctrlPr>
                                <a:rPr kumimoji="1" lang="ja-JP" altLang="en-US" i="1">
                                  <a:latin typeface="Cambria Math" panose="02040503050406030204" pitchFamily="18" charset="0"/>
                                </a:rPr>
                              </m:ctrlPr>
                            </m:sSubPr>
                            <m:e>
                              <m:r>
                                <a:rPr kumimoji="1" lang="ja-JP" altLang="en-US" i="1">
                                  <a:latin typeface="Cambria Math" panose="02040503050406030204" pitchFamily="18" charset="0"/>
                                </a:rPr>
                                <m:t>𝑟</m:t>
                              </m:r>
                            </m:e>
                            <m:sub>
                              <m:r>
                                <a:rPr kumimoji="1" lang="ja-JP" altLang="en-US" i="1">
                                  <a:latin typeface="Cambria Math" panose="02040503050406030204" pitchFamily="18" charset="0"/>
                                </a:rPr>
                                <m:t>𝑡</m:t>
                              </m:r>
                            </m:sub>
                          </m:sSub>
                          <m:r>
                            <a:rPr kumimoji="1" lang="ja-JP" altLang="en-US" i="0">
                              <a:latin typeface="Cambria Math" panose="02040503050406030204" pitchFamily="18" charset="0"/>
                            </a:rPr>
                            <m:t>+</m:t>
                          </m:r>
                          <m:nary>
                            <m:naryPr>
                              <m:chr m:val="∑"/>
                              <m:limLoc m:val="undOvr"/>
                              <m:grow m:val="on"/>
                              <m:ctrlPr>
                                <a:rPr kumimoji="1" lang="ja-JP" altLang="en-US" i="1">
                                  <a:latin typeface="Cambria Math" panose="02040503050406030204" pitchFamily="18" charset="0"/>
                                </a:rPr>
                              </m:ctrlPr>
                            </m:naryPr>
                            <m:sub>
                              <m:r>
                                <a:rPr kumimoji="1" lang="ja-JP" altLang="en-US" i="1">
                                  <a:latin typeface="Cambria Math" panose="02040503050406030204" pitchFamily="18" charset="0"/>
                                </a:rPr>
                                <m:t>𝐽</m:t>
                              </m:r>
                              <m:r>
                                <a:rPr kumimoji="1" lang="ja-JP" altLang="en-US" i="0">
                                  <a:latin typeface="Cambria Math" panose="02040503050406030204" pitchFamily="18" charset="0"/>
                                </a:rPr>
                                <m:t>=1</m:t>
                              </m:r>
                            </m:sub>
                            <m:sup>
                              <m:r>
                                <a:rPr kumimoji="1" lang="ja-JP" altLang="en-US" i="1">
                                  <a:latin typeface="Cambria Math" panose="02040503050406030204" pitchFamily="18" charset="0"/>
                                </a:rPr>
                                <m:t>𝑛</m:t>
                              </m:r>
                              <m:r>
                                <a:rPr kumimoji="1" lang="ja-JP" altLang="en-US" i="0">
                                  <a:latin typeface="Cambria Math" panose="02040503050406030204" pitchFamily="18" charset="0"/>
                                </a:rPr>
                                <m:t>−1</m:t>
                              </m:r>
                            </m:sup>
                            <m:e>
                              <m:d>
                                <m:dPr>
                                  <m:ctrlPr>
                                    <a:rPr kumimoji="1" lang="ja-JP" altLang="en-US" i="1">
                                      <a:latin typeface="Cambria Math" panose="02040503050406030204" pitchFamily="18" charset="0"/>
                                    </a:rPr>
                                  </m:ctrlPr>
                                </m:dPr>
                                <m:e>
                                  <m:nary>
                                    <m:naryPr>
                                      <m:chr m:val="∑"/>
                                      <m:limLoc m:val="undOvr"/>
                                      <m:grow m:val="on"/>
                                      <m:ctrlPr>
                                        <a:rPr lang="ja-JP" altLang="en-US" i="1">
                                          <a:latin typeface="Cambria Math" panose="02040503050406030204" pitchFamily="18" charset="0"/>
                                        </a:rPr>
                                      </m:ctrlPr>
                                    </m:naryPr>
                                    <m:sub>
                                      <m:r>
                                        <a:rPr lang="ja-JP" altLang="en-US" i="1">
                                          <a:latin typeface="Cambria Math" panose="02040503050406030204" pitchFamily="18" charset="0"/>
                                        </a:rPr>
                                        <m:t>𝑔</m:t>
                                      </m:r>
                                      <m:r>
                                        <a:rPr lang="ja-JP" altLang="en-US">
                                          <a:latin typeface="Cambria Math" panose="02040503050406030204" pitchFamily="18" charset="0"/>
                                        </a:rPr>
                                        <m:t>=1</m:t>
                                      </m:r>
                                    </m:sub>
                                    <m:sup>
                                      <m:r>
                                        <a:rPr lang="ja-JP" altLang="en-US">
                                          <a:latin typeface="Cambria Math" panose="02040503050406030204" pitchFamily="18" charset="0"/>
                                        </a:rPr>
                                        <m:t>2</m:t>
                                      </m:r>
                                    </m:sup>
                                    <m:e>
                                      <m:sSubSup>
                                        <m:sSubSupPr>
                                          <m:ctrlPr>
                                            <a:rPr lang="ja-JP" altLang="en-US" i="1">
                                              <a:latin typeface="Cambria Math" panose="02040503050406030204" pitchFamily="18" charset="0"/>
                                            </a:rPr>
                                          </m:ctrlPr>
                                        </m:sSubSupPr>
                                        <m:e>
                                          <m:r>
                                            <a:rPr lang="ja-JP" altLang="en-US" i="1">
                                              <a:latin typeface="Cambria Math" panose="02040503050406030204" pitchFamily="18" charset="0"/>
                                            </a:rPr>
                                            <m:t>𝜔</m:t>
                                          </m:r>
                                        </m:e>
                                        <m:sub>
                                          <m:r>
                                            <a:rPr lang="ja-JP" altLang="en-US" i="1">
                                              <a:latin typeface="Cambria Math" panose="02040503050406030204" pitchFamily="18" charset="0"/>
                                            </a:rPr>
                                            <m:t>𝑔</m:t>
                                          </m:r>
                                        </m:sub>
                                        <m:sup>
                                          <m:d>
                                            <m:dPr>
                                              <m:ctrlPr>
                                                <a:rPr lang="ja-JP" altLang="en-US" i="1">
                                                  <a:latin typeface="Cambria Math" panose="02040503050406030204" pitchFamily="18" charset="0"/>
                                                </a:rPr>
                                              </m:ctrlPr>
                                            </m:dPr>
                                            <m:e>
                                              <m:r>
                                                <a:rPr lang="ja-JP" altLang="en-US" i="1">
                                                  <a:latin typeface="Cambria Math" panose="02040503050406030204" pitchFamily="18" charset="0"/>
                                                </a:rPr>
                                                <m:t>𝑗</m:t>
                                              </m:r>
                                            </m:e>
                                          </m:d>
                                        </m:sup>
                                      </m:sSubSup>
                                      <m:sSub>
                                        <m:sSubPr>
                                          <m:ctrlPr>
                                            <a:rPr lang="ja-JP" altLang="en-US" i="1">
                                              <a:latin typeface="Cambria Math" panose="02040503050406030204" pitchFamily="18" charset="0"/>
                                            </a:rPr>
                                          </m:ctrlPr>
                                        </m:sSubPr>
                                        <m:e>
                                          <m:r>
                                            <a:rPr lang="ja-JP" altLang="en-US" i="1">
                                              <a:latin typeface="Cambria Math" panose="02040503050406030204" pitchFamily="18" charset="0"/>
                                            </a:rPr>
                                            <m:t>𝑟</m:t>
                                          </m:r>
                                        </m:e>
                                        <m:sub>
                                          <m:r>
                                            <a:rPr lang="ja-JP" altLang="en-US" i="1">
                                              <a:latin typeface="Cambria Math" panose="02040503050406030204" pitchFamily="18" charset="0"/>
                                            </a:rPr>
                                            <m:t>𝑡</m:t>
                                          </m:r>
                                          <m:r>
                                            <a:rPr lang="ja-JP" altLang="en-US">
                                              <a:latin typeface="Cambria Math" panose="02040503050406030204" pitchFamily="18" charset="0"/>
                                            </a:rPr>
                                            <m:t>+1−</m:t>
                                          </m:r>
                                          <m:r>
                                            <a:rPr lang="ja-JP" altLang="en-US" i="1">
                                              <a:latin typeface="Cambria Math" panose="02040503050406030204" pitchFamily="18" charset="0"/>
                                            </a:rPr>
                                            <m:t>𝑔</m:t>
                                          </m:r>
                                        </m:sub>
                                      </m:sSub>
                                    </m:e>
                                  </m:nary>
                                  <m:r>
                                    <a:rPr lang="ja-JP" altLang="en-US">
                                      <a:latin typeface="Cambria Math" panose="02040503050406030204" pitchFamily="18" charset="0"/>
                                    </a:rPr>
                                    <m:t>+</m:t>
                                  </m:r>
                                  <m:sSup>
                                    <m:sSupPr>
                                      <m:ctrlPr>
                                        <a:rPr lang="ja-JP" altLang="en-US" i="1">
                                          <a:latin typeface="Cambria Math" panose="02040503050406030204" pitchFamily="18" charset="0"/>
                                        </a:rPr>
                                      </m:ctrlPr>
                                    </m:sSupPr>
                                    <m:e>
                                      <m:r>
                                        <a:rPr lang="ja-JP" altLang="en-US" i="1">
                                          <a:latin typeface="Cambria Math" panose="02040503050406030204" pitchFamily="18" charset="0"/>
                                        </a:rPr>
                                        <m:t>𝐶</m:t>
                                      </m:r>
                                    </m:e>
                                    <m:sup>
                                      <m:d>
                                        <m:dPr>
                                          <m:ctrlPr>
                                            <a:rPr lang="ja-JP" altLang="en-US" i="1">
                                              <a:latin typeface="Cambria Math" panose="02040503050406030204" pitchFamily="18" charset="0"/>
                                            </a:rPr>
                                          </m:ctrlPr>
                                        </m:dPr>
                                        <m:e>
                                          <m:r>
                                            <a:rPr lang="ja-JP" altLang="en-US" i="1">
                                              <a:latin typeface="Cambria Math" panose="02040503050406030204" pitchFamily="18" charset="0"/>
                                            </a:rPr>
                                            <m:t>𝑗</m:t>
                                          </m:r>
                                        </m:e>
                                      </m:d>
                                    </m:sup>
                                  </m:sSup>
                                </m:e>
                              </m:d>
                            </m:e>
                          </m:nary>
                        </m:e>
                      </m:d>
                    </m:oMath>
                  </m:oMathPara>
                </a14:m>
                <a:endParaRPr kumimoji="1" lang="ja-JP" altLang="en-US" dirty="0"/>
              </a:p>
            </p:txBody>
          </p:sp>
        </mc:Choice>
        <mc:Fallback xmlns="">
          <p:sp>
            <p:nvSpPr>
              <p:cNvPr id="7" name="テキスト ボックス 6">
                <a:extLst>
                  <a:ext uri="{FF2B5EF4-FFF2-40B4-BE49-F238E27FC236}">
                    <a16:creationId xmlns:a16="http://schemas.microsoft.com/office/drawing/2014/main" id="{5E7F7998-DA8E-F555-8640-13CAE7FBE031}"/>
                  </a:ext>
                </a:extLst>
              </p:cNvPr>
              <p:cNvSpPr txBox="1">
                <a:spLocks noRot="1" noChangeAspect="1" noMove="1" noResize="1" noEditPoints="1" noAdjustHandles="1" noChangeArrowheads="1" noChangeShapeType="1" noTextEdit="1"/>
              </p:cNvSpPr>
              <p:nvPr/>
            </p:nvSpPr>
            <p:spPr>
              <a:xfrm>
                <a:off x="6649514" y="1025541"/>
                <a:ext cx="4657750" cy="1334020"/>
              </a:xfrm>
              <a:prstGeom prst="rect">
                <a:avLst/>
              </a:prstGeom>
              <a:blipFill>
                <a:blip r:embed="rId6"/>
                <a:stretch>
                  <a:fillRect/>
                </a:stretch>
              </a:blipFill>
            </p:spPr>
            <p:txBody>
              <a:bodyPr/>
              <a:lstStyle/>
              <a:p>
                <a:r>
                  <a:rPr lang="ja-JP" altLang="en-US">
                    <a:noFill/>
                  </a:rPr>
                  <a:t> </a:t>
                </a:r>
              </a:p>
            </p:txBody>
          </p:sp>
        </mc:Fallback>
      </mc:AlternateContent>
      <mc:AlternateContent xmlns:mc="http://schemas.openxmlformats.org/markup-compatibility/2006" xmlns:a14="http://schemas.microsoft.com/office/drawing/2010/main">
        <mc:Choice Requires="a14">
          <p:sp>
            <p:nvSpPr>
              <p:cNvPr id="8" name="テキスト ボックス 7">
                <a:extLst>
                  <a:ext uri="{FF2B5EF4-FFF2-40B4-BE49-F238E27FC236}">
                    <a16:creationId xmlns:a16="http://schemas.microsoft.com/office/drawing/2014/main" id="{231F3845-D4BD-8E57-B4D3-AA4EC7B98887}"/>
                  </a:ext>
                </a:extLst>
              </p:cNvPr>
              <p:cNvSpPr txBox="1"/>
              <p:nvPr/>
            </p:nvSpPr>
            <p:spPr>
              <a:xfrm>
                <a:off x="1129619" y="2968702"/>
                <a:ext cx="7541936" cy="1189043"/>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sSub>
                        <m:sSubPr>
                          <m:ctrlPr>
                            <a:rPr lang="ja-JP" altLang="en-US" sz="2400" i="1">
                              <a:latin typeface="Cambria Math" panose="02040503050406030204" pitchFamily="18" charset="0"/>
                            </a:rPr>
                          </m:ctrlPr>
                        </m:sSubPr>
                        <m:e>
                          <m:r>
                            <a:rPr lang="ja-JP" altLang="en-US" sz="2400" i="1">
                              <a:latin typeface="Cambria Math" panose="02040503050406030204" pitchFamily="18" charset="0"/>
                            </a:rPr>
                            <m:t>𝑅</m:t>
                          </m:r>
                        </m:e>
                        <m:sub>
                          <m:r>
                            <a:rPr lang="ja-JP" altLang="en-US" sz="2400" i="1">
                              <a:latin typeface="Cambria Math" panose="02040503050406030204" pitchFamily="18" charset="0"/>
                            </a:rPr>
                            <m:t>𝑡</m:t>
                          </m:r>
                        </m:sub>
                      </m:sSub>
                      <m:r>
                        <a:rPr kumimoji="1" lang="en-US" altLang="ja-JP" sz="2400" b="0" i="0" smtClean="0">
                          <a:latin typeface="Cambria Math" panose="02040503050406030204" pitchFamily="18" charset="0"/>
                        </a:rPr>
                        <m:t>=</m:t>
                      </m:r>
                      <m:f>
                        <m:fPr>
                          <m:ctrlPr>
                            <a:rPr kumimoji="1" lang="ja-JP" altLang="en-US" sz="2400" i="1" smtClean="0">
                              <a:latin typeface="Cambria Math" panose="02040503050406030204" pitchFamily="18" charset="0"/>
                            </a:rPr>
                          </m:ctrlPr>
                        </m:fPr>
                        <m:num>
                          <m:r>
                            <a:rPr kumimoji="1" lang="ja-JP" altLang="en-US" sz="2400">
                              <a:latin typeface="Cambria Math" panose="02040503050406030204" pitchFamily="18" charset="0"/>
                            </a:rPr>
                            <m:t>1</m:t>
                          </m:r>
                        </m:num>
                        <m:den>
                          <m:r>
                            <a:rPr kumimoji="1" lang="ja-JP" altLang="en-US" sz="2400" i="1">
                              <a:latin typeface="Cambria Math" panose="02040503050406030204" pitchFamily="18" charset="0"/>
                            </a:rPr>
                            <m:t>𝑛</m:t>
                          </m:r>
                        </m:den>
                      </m:f>
                      <m:d>
                        <m:dPr>
                          <m:ctrlPr>
                            <a:rPr kumimoji="1" lang="ja-JP" altLang="en-US" sz="2400" i="1">
                              <a:latin typeface="Cambria Math" panose="02040503050406030204" pitchFamily="18" charset="0"/>
                            </a:rPr>
                          </m:ctrlPr>
                        </m:dPr>
                        <m:e>
                          <m:r>
                            <a:rPr kumimoji="1" lang="ja-JP" altLang="en-US" sz="2400" i="0">
                              <a:latin typeface="Cambria Math" panose="02040503050406030204" pitchFamily="18" charset="0"/>
                            </a:rPr>
                            <m:t>1+</m:t>
                          </m:r>
                          <m:nary>
                            <m:naryPr>
                              <m:chr m:val="∑"/>
                              <m:limLoc m:val="undOvr"/>
                              <m:grow m:val="on"/>
                              <m:ctrlPr>
                                <a:rPr kumimoji="1" lang="ja-JP" altLang="en-US" sz="2400" i="1">
                                  <a:latin typeface="Cambria Math" panose="02040503050406030204" pitchFamily="18" charset="0"/>
                                </a:rPr>
                              </m:ctrlPr>
                            </m:naryPr>
                            <m:sub>
                              <m:r>
                                <a:rPr kumimoji="1" lang="ja-JP" altLang="en-US" sz="2400" i="1">
                                  <a:latin typeface="Cambria Math" panose="02040503050406030204" pitchFamily="18" charset="0"/>
                                </a:rPr>
                                <m:t>𝑗</m:t>
                              </m:r>
                              <m:r>
                                <a:rPr kumimoji="1" lang="ja-JP" altLang="en-US" sz="2400" i="0">
                                  <a:latin typeface="Cambria Math" panose="02040503050406030204" pitchFamily="18" charset="0"/>
                                </a:rPr>
                                <m:t>=1</m:t>
                              </m:r>
                            </m:sub>
                            <m:sup>
                              <m:r>
                                <a:rPr kumimoji="1" lang="ja-JP" altLang="en-US" sz="2400" i="1">
                                  <a:latin typeface="Cambria Math" panose="02040503050406030204" pitchFamily="18" charset="0"/>
                                </a:rPr>
                                <m:t>𝑛</m:t>
                              </m:r>
                              <m:r>
                                <a:rPr kumimoji="1" lang="ja-JP" altLang="en-US" sz="2400" i="0">
                                  <a:latin typeface="Cambria Math" panose="02040503050406030204" pitchFamily="18" charset="0"/>
                                </a:rPr>
                                <m:t>−1</m:t>
                              </m:r>
                            </m:sup>
                            <m:e>
                              <m:sSubSup>
                                <m:sSubSupPr>
                                  <m:ctrlPr>
                                    <a:rPr kumimoji="1" lang="ja-JP" altLang="en-US" sz="2400" i="1">
                                      <a:latin typeface="Cambria Math" panose="02040503050406030204" pitchFamily="18" charset="0"/>
                                    </a:rPr>
                                  </m:ctrlPr>
                                </m:sSubSupPr>
                                <m:e>
                                  <m:r>
                                    <a:rPr kumimoji="1" lang="ja-JP" altLang="en-US" sz="2400" i="1">
                                      <a:latin typeface="Cambria Math" panose="02040503050406030204" pitchFamily="18" charset="0"/>
                                    </a:rPr>
                                    <m:t>𝜔</m:t>
                                  </m:r>
                                </m:e>
                                <m:sub>
                                  <m:r>
                                    <a:rPr kumimoji="1" lang="ja-JP" altLang="en-US" sz="2400" i="0">
                                      <a:latin typeface="Cambria Math" panose="02040503050406030204" pitchFamily="18" charset="0"/>
                                    </a:rPr>
                                    <m:t>1</m:t>
                                  </m:r>
                                </m:sub>
                                <m:sup>
                                  <m:d>
                                    <m:dPr>
                                      <m:ctrlPr>
                                        <a:rPr kumimoji="1" lang="ja-JP" altLang="en-US" sz="2400" i="1">
                                          <a:latin typeface="Cambria Math" panose="02040503050406030204" pitchFamily="18" charset="0"/>
                                        </a:rPr>
                                      </m:ctrlPr>
                                    </m:dPr>
                                    <m:e>
                                      <m:r>
                                        <a:rPr kumimoji="1" lang="ja-JP" altLang="en-US" sz="2400" i="1">
                                          <a:latin typeface="Cambria Math" panose="02040503050406030204" pitchFamily="18" charset="0"/>
                                        </a:rPr>
                                        <m:t>𝑗</m:t>
                                      </m:r>
                                    </m:e>
                                  </m:d>
                                </m:sup>
                              </m:sSubSup>
                            </m:e>
                          </m:nary>
                        </m:e>
                      </m:d>
                      <m:sSub>
                        <m:sSubPr>
                          <m:ctrlPr>
                            <a:rPr kumimoji="1" lang="ja-JP" altLang="en-US" sz="2400" i="1">
                              <a:latin typeface="Cambria Math" panose="02040503050406030204" pitchFamily="18" charset="0"/>
                            </a:rPr>
                          </m:ctrlPr>
                        </m:sSubPr>
                        <m:e>
                          <m:r>
                            <a:rPr kumimoji="1" lang="ja-JP" altLang="en-US" sz="2400" i="1">
                              <a:latin typeface="Cambria Math" panose="02040503050406030204" pitchFamily="18" charset="0"/>
                            </a:rPr>
                            <m:t>𝑟</m:t>
                          </m:r>
                        </m:e>
                        <m:sub>
                          <m:r>
                            <a:rPr kumimoji="1" lang="ja-JP" altLang="en-US" sz="2400" i="1">
                              <a:latin typeface="Cambria Math" panose="02040503050406030204" pitchFamily="18" charset="0"/>
                            </a:rPr>
                            <m:t>𝑡</m:t>
                          </m:r>
                        </m:sub>
                      </m:sSub>
                      <m:r>
                        <a:rPr kumimoji="1" lang="ja-JP" altLang="en-US" sz="2400" i="0">
                          <a:latin typeface="Cambria Math" panose="02040503050406030204" pitchFamily="18" charset="0"/>
                        </a:rPr>
                        <m:t>+</m:t>
                      </m:r>
                      <m:f>
                        <m:fPr>
                          <m:ctrlPr>
                            <a:rPr kumimoji="1" lang="ja-JP" altLang="en-US" sz="2400" i="1">
                              <a:latin typeface="Cambria Math" panose="02040503050406030204" pitchFamily="18" charset="0"/>
                            </a:rPr>
                          </m:ctrlPr>
                        </m:fPr>
                        <m:num>
                          <m:r>
                            <a:rPr kumimoji="1" lang="ja-JP" altLang="en-US" sz="2400" i="0">
                              <a:latin typeface="Cambria Math" panose="02040503050406030204" pitchFamily="18" charset="0"/>
                            </a:rPr>
                            <m:t>1</m:t>
                          </m:r>
                        </m:num>
                        <m:den>
                          <m:r>
                            <a:rPr kumimoji="1" lang="ja-JP" altLang="en-US" sz="2400" i="1">
                              <a:latin typeface="Cambria Math" panose="02040503050406030204" pitchFamily="18" charset="0"/>
                            </a:rPr>
                            <m:t>𝑛</m:t>
                          </m:r>
                        </m:den>
                      </m:f>
                      <m:d>
                        <m:dPr>
                          <m:ctrlPr>
                            <a:rPr kumimoji="1" lang="ja-JP" altLang="en-US" sz="2400" i="1">
                              <a:latin typeface="Cambria Math" panose="02040503050406030204" pitchFamily="18" charset="0"/>
                            </a:rPr>
                          </m:ctrlPr>
                        </m:dPr>
                        <m:e>
                          <m:nary>
                            <m:naryPr>
                              <m:chr m:val="∑"/>
                              <m:limLoc m:val="undOvr"/>
                              <m:grow m:val="on"/>
                              <m:ctrlPr>
                                <a:rPr kumimoji="1" lang="ja-JP" altLang="en-US" sz="2400" i="1">
                                  <a:latin typeface="Cambria Math" panose="02040503050406030204" pitchFamily="18" charset="0"/>
                                </a:rPr>
                              </m:ctrlPr>
                            </m:naryPr>
                            <m:sub>
                              <m:r>
                                <a:rPr kumimoji="1" lang="ja-JP" altLang="en-US" sz="2400" i="1">
                                  <a:latin typeface="Cambria Math" panose="02040503050406030204" pitchFamily="18" charset="0"/>
                                </a:rPr>
                                <m:t>𝑗</m:t>
                              </m:r>
                              <m:r>
                                <a:rPr kumimoji="1" lang="ja-JP" altLang="en-US" sz="2400" i="0">
                                  <a:latin typeface="Cambria Math" panose="02040503050406030204" pitchFamily="18" charset="0"/>
                                </a:rPr>
                                <m:t>=1</m:t>
                              </m:r>
                            </m:sub>
                            <m:sup>
                              <m:r>
                                <a:rPr kumimoji="1" lang="ja-JP" altLang="en-US" sz="2400" i="1">
                                  <a:latin typeface="Cambria Math" panose="02040503050406030204" pitchFamily="18" charset="0"/>
                                </a:rPr>
                                <m:t>𝑛</m:t>
                              </m:r>
                              <m:r>
                                <a:rPr kumimoji="1" lang="ja-JP" altLang="en-US" sz="2400" i="0">
                                  <a:latin typeface="Cambria Math" panose="02040503050406030204" pitchFamily="18" charset="0"/>
                                </a:rPr>
                                <m:t>−1</m:t>
                              </m:r>
                            </m:sup>
                            <m:e>
                              <m:sSubSup>
                                <m:sSubSupPr>
                                  <m:ctrlPr>
                                    <a:rPr kumimoji="1" lang="ja-JP" altLang="en-US" sz="2400" i="1">
                                      <a:latin typeface="Cambria Math" panose="02040503050406030204" pitchFamily="18" charset="0"/>
                                    </a:rPr>
                                  </m:ctrlPr>
                                </m:sSubSupPr>
                                <m:e>
                                  <m:r>
                                    <a:rPr kumimoji="1" lang="ja-JP" altLang="en-US" sz="2400" i="1">
                                      <a:latin typeface="Cambria Math" panose="02040503050406030204" pitchFamily="18" charset="0"/>
                                    </a:rPr>
                                    <m:t>𝜔</m:t>
                                  </m:r>
                                </m:e>
                                <m:sub>
                                  <m:r>
                                    <a:rPr kumimoji="1" lang="ja-JP" altLang="en-US" sz="2400" i="0">
                                      <a:latin typeface="Cambria Math" panose="02040503050406030204" pitchFamily="18" charset="0"/>
                                    </a:rPr>
                                    <m:t>2</m:t>
                                  </m:r>
                                </m:sub>
                                <m:sup>
                                  <m:d>
                                    <m:dPr>
                                      <m:ctrlPr>
                                        <a:rPr kumimoji="1" lang="ja-JP" altLang="en-US" sz="2400" i="1">
                                          <a:latin typeface="Cambria Math" panose="02040503050406030204" pitchFamily="18" charset="0"/>
                                        </a:rPr>
                                      </m:ctrlPr>
                                    </m:dPr>
                                    <m:e>
                                      <m:r>
                                        <a:rPr kumimoji="1" lang="ja-JP" altLang="en-US" sz="2400" i="1">
                                          <a:latin typeface="Cambria Math" panose="02040503050406030204" pitchFamily="18" charset="0"/>
                                        </a:rPr>
                                        <m:t>𝑗</m:t>
                                      </m:r>
                                    </m:e>
                                  </m:d>
                                </m:sup>
                              </m:sSubSup>
                            </m:e>
                          </m:nary>
                        </m:e>
                      </m:d>
                      <m:sSub>
                        <m:sSubPr>
                          <m:ctrlPr>
                            <a:rPr kumimoji="1" lang="ja-JP" altLang="en-US" sz="2400" i="1">
                              <a:latin typeface="Cambria Math" panose="02040503050406030204" pitchFamily="18" charset="0"/>
                            </a:rPr>
                          </m:ctrlPr>
                        </m:sSubPr>
                        <m:e>
                          <m:r>
                            <a:rPr kumimoji="1" lang="ja-JP" altLang="en-US" sz="2400" i="1">
                              <a:latin typeface="Cambria Math" panose="02040503050406030204" pitchFamily="18" charset="0"/>
                            </a:rPr>
                            <m:t>𝑟</m:t>
                          </m:r>
                        </m:e>
                        <m:sub>
                          <m:r>
                            <a:rPr kumimoji="1" lang="ja-JP" altLang="en-US" sz="2400" i="1">
                              <a:latin typeface="Cambria Math" panose="02040503050406030204" pitchFamily="18" charset="0"/>
                            </a:rPr>
                            <m:t>𝑡</m:t>
                          </m:r>
                          <m:r>
                            <a:rPr kumimoji="1" lang="ja-JP" altLang="en-US" sz="2400" i="0">
                              <a:latin typeface="Cambria Math" panose="02040503050406030204" pitchFamily="18" charset="0"/>
                            </a:rPr>
                            <m:t>−1</m:t>
                          </m:r>
                        </m:sub>
                      </m:sSub>
                      <m:r>
                        <a:rPr kumimoji="1" lang="ja-JP" altLang="en-US" sz="2400" i="0">
                          <a:latin typeface="Cambria Math" panose="02040503050406030204" pitchFamily="18" charset="0"/>
                        </a:rPr>
                        <m:t>+</m:t>
                      </m:r>
                      <m:f>
                        <m:fPr>
                          <m:ctrlPr>
                            <a:rPr kumimoji="1" lang="ja-JP" altLang="en-US" sz="2400" i="1">
                              <a:latin typeface="Cambria Math" panose="02040503050406030204" pitchFamily="18" charset="0"/>
                            </a:rPr>
                          </m:ctrlPr>
                        </m:fPr>
                        <m:num>
                          <m:r>
                            <a:rPr kumimoji="1" lang="ja-JP" altLang="en-US" sz="2400" i="0">
                              <a:latin typeface="Cambria Math" panose="02040503050406030204" pitchFamily="18" charset="0"/>
                            </a:rPr>
                            <m:t>1</m:t>
                          </m:r>
                        </m:num>
                        <m:den>
                          <m:r>
                            <a:rPr kumimoji="1" lang="ja-JP" altLang="en-US" sz="2400" i="1">
                              <a:latin typeface="Cambria Math" panose="02040503050406030204" pitchFamily="18" charset="0"/>
                            </a:rPr>
                            <m:t>𝑛</m:t>
                          </m:r>
                        </m:den>
                      </m:f>
                      <m:nary>
                        <m:naryPr>
                          <m:chr m:val="∑"/>
                          <m:limLoc m:val="undOvr"/>
                          <m:grow m:val="on"/>
                          <m:ctrlPr>
                            <a:rPr kumimoji="1" lang="ja-JP" altLang="en-US" sz="2400" i="1">
                              <a:latin typeface="Cambria Math" panose="02040503050406030204" pitchFamily="18" charset="0"/>
                            </a:rPr>
                          </m:ctrlPr>
                        </m:naryPr>
                        <m:sub>
                          <m:r>
                            <a:rPr kumimoji="1" lang="ja-JP" altLang="en-US" sz="2400" i="1">
                              <a:latin typeface="Cambria Math" panose="02040503050406030204" pitchFamily="18" charset="0"/>
                            </a:rPr>
                            <m:t>𝑗</m:t>
                          </m:r>
                          <m:r>
                            <a:rPr kumimoji="1" lang="ja-JP" altLang="en-US" sz="2400" i="0">
                              <a:latin typeface="Cambria Math" panose="02040503050406030204" pitchFamily="18" charset="0"/>
                            </a:rPr>
                            <m:t>=1</m:t>
                          </m:r>
                        </m:sub>
                        <m:sup>
                          <m:r>
                            <a:rPr kumimoji="1" lang="ja-JP" altLang="en-US" sz="2400" i="1">
                              <a:latin typeface="Cambria Math" panose="02040503050406030204" pitchFamily="18" charset="0"/>
                            </a:rPr>
                            <m:t>𝑛</m:t>
                          </m:r>
                          <m:r>
                            <a:rPr kumimoji="1" lang="ja-JP" altLang="en-US" sz="2400" i="0">
                              <a:latin typeface="Cambria Math" panose="02040503050406030204" pitchFamily="18" charset="0"/>
                            </a:rPr>
                            <m:t>−1</m:t>
                          </m:r>
                        </m:sup>
                        <m:e>
                          <m:sSup>
                            <m:sSupPr>
                              <m:ctrlPr>
                                <a:rPr kumimoji="1" lang="ja-JP" altLang="en-US" sz="2400" i="1">
                                  <a:latin typeface="Cambria Math" panose="02040503050406030204" pitchFamily="18" charset="0"/>
                                </a:rPr>
                              </m:ctrlPr>
                            </m:sSupPr>
                            <m:e>
                              <m:r>
                                <a:rPr kumimoji="1" lang="ja-JP" altLang="en-US" sz="2400" i="1">
                                  <a:latin typeface="Cambria Math" panose="02040503050406030204" pitchFamily="18" charset="0"/>
                                </a:rPr>
                                <m:t>𝐶</m:t>
                              </m:r>
                            </m:e>
                            <m:sup>
                              <m:d>
                                <m:dPr>
                                  <m:ctrlPr>
                                    <a:rPr kumimoji="1" lang="ja-JP" altLang="en-US" sz="2400" i="1">
                                      <a:latin typeface="Cambria Math" panose="02040503050406030204" pitchFamily="18" charset="0"/>
                                    </a:rPr>
                                  </m:ctrlPr>
                                </m:dPr>
                                <m:e>
                                  <m:r>
                                    <a:rPr kumimoji="1" lang="ja-JP" altLang="en-US" sz="2400" i="1">
                                      <a:latin typeface="Cambria Math" panose="02040503050406030204" pitchFamily="18" charset="0"/>
                                    </a:rPr>
                                    <m:t>𝑗</m:t>
                                  </m:r>
                                </m:e>
                              </m:d>
                            </m:sup>
                          </m:sSup>
                        </m:e>
                      </m:nary>
                    </m:oMath>
                  </m:oMathPara>
                </a14:m>
                <a:endParaRPr kumimoji="1" lang="ja-JP" altLang="en-US" sz="2400" dirty="0"/>
              </a:p>
            </p:txBody>
          </p:sp>
        </mc:Choice>
        <mc:Fallback xmlns="">
          <p:sp>
            <p:nvSpPr>
              <p:cNvPr id="8" name="テキスト ボックス 7">
                <a:extLst>
                  <a:ext uri="{FF2B5EF4-FFF2-40B4-BE49-F238E27FC236}">
                    <a16:creationId xmlns:a16="http://schemas.microsoft.com/office/drawing/2014/main" id="{231F3845-D4BD-8E57-B4D3-AA4EC7B98887}"/>
                  </a:ext>
                </a:extLst>
              </p:cNvPr>
              <p:cNvSpPr txBox="1">
                <a:spLocks noRot="1" noChangeAspect="1" noMove="1" noResize="1" noEditPoints="1" noAdjustHandles="1" noChangeArrowheads="1" noChangeShapeType="1" noTextEdit="1"/>
              </p:cNvSpPr>
              <p:nvPr/>
            </p:nvSpPr>
            <p:spPr>
              <a:xfrm>
                <a:off x="1129619" y="2968702"/>
                <a:ext cx="7541936" cy="1189043"/>
              </a:xfrm>
              <a:prstGeom prst="rect">
                <a:avLst/>
              </a:prstGeom>
              <a:blipFill>
                <a:blip r:embed="rId7"/>
                <a:stretch>
                  <a:fillRect/>
                </a:stretch>
              </a:blipFill>
            </p:spPr>
            <p:txBody>
              <a:bodyPr/>
              <a:lstStyle/>
              <a:p>
                <a:r>
                  <a:rPr lang="ja-JP" altLang="en-US">
                    <a:noFill/>
                  </a:rPr>
                  <a:t> </a:t>
                </a:r>
              </a:p>
            </p:txBody>
          </p:sp>
        </mc:Fallback>
      </mc:AlternateContent>
      <p:sp>
        <p:nvSpPr>
          <p:cNvPr id="9" name="テキスト ボックス 8">
            <a:extLst>
              <a:ext uri="{FF2B5EF4-FFF2-40B4-BE49-F238E27FC236}">
                <a16:creationId xmlns:a16="http://schemas.microsoft.com/office/drawing/2014/main" id="{4DA0503E-0949-5770-3F03-AB17D6941D22}"/>
              </a:ext>
            </a:extLst>
          </p:cNvPr>
          <p:cNvSpPr txBox="1"/>
          <p:nvPr/>
        </p:nvSpPr>
        <p:spPr>
          <a:xfrm>
            <a:off x="925376" y="2454393"/>
            <a:ext cx="2366104" cy="369332"/>
          </a:xfrm>
          <a:prstGeom prst="rect">
            <a:avLst/>
          </a:prstGeom>
          <a:noFill/>
        </p:spPr>
        <p:txBody>
          <a:bodyPr wrap="square" rtlCol="0">
            <a:spAutoFit/>
          </a:bodyPr>
          <a:lstStyle/>
          <a:p>
            <a:r>
              <a:rPr kumimoji="1" lang="ja-JP" altLang="en-US" dirty="0"/>
              <a:t>展開して整理すると</a:t>
            </a:r>
          </a:p>
        </p:txBody>
      </p:sp>
      <p:sp>
        <p:nvSpPr>
          <p:cNvPr id="10" name="正方形/長方形 9">
            <a:extLst>
              <a:ext uri="{FF2B5EF4-FFF2-40B4-BE49-F238E27FC236}">
                <a16:creationId xmlns:a16="http://schemas.microsoft.com/office/drawing/2014/main" id="{DBB9A5F7-1EA5-192C-9D94-6EDF5CD34DFB}"/>
              </a:ext>
            </a:extLst>
          </p:cNvPr>
          <p:cNvSpPr/>
          <p:nvPr/>
        </p:nvSpPr>
        <p:spPr>
          <a:xfrm>
            <a:off x="1820499" y="4157746"/>
            <a:ext cx="2161861" cy="57221"/>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ctr"/>
            <a:endParaRPr kumimoji="1" lang="ja-JP" altLang="en-US"/>
          </a:p>
        </p:txBody>
      </p:sp>
      <p:sp>
        <p:nvSpPr>
          <p:cNvPr id="11" name="正方形/長方形 10">
            <a:extLst>
              <a:ext uri="{FF2B5EF4-FFF2-40B4-BE49-F238E27FC236}">
                <a16:creationId xmlns:a16="http://schemas.microsoft.com/office/drawing/2014/main" id="{5BFB3786-DF6F-1EF9-0410-A254567639F4}"/>
              </a:ext>
            </a:extLst>
          </p:cNvPr>
          <p:cNvSpPr/>
          <p:nvPr/>
        </p:nvSpPr>
        <p:spPr>
          <a:xfrm>
            <a:off x="4765040" y="4157745"/>
            <a:ext cx="1534160" cy="45719"/>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ctr"/>
            <a:endParaRPr kumimoji="1" lang="ja-JP" altLang="en-US"/>
          </a:p>
        </p:txBody>
      </p:sp>
      <p:sp>
        <p:nvSpPr>
          <p:cNvPr id="12" name="正方形/長方形 11">
            <a:extLst>
              <a:ext uri="{FF2B5EF4-FFF2-40B4-BE49-F238E27FC236}">
                <a16:creationId xmlns:a16="http://schemas.microsoft.com/office/drawing/2014/main" id="{F6A400D5-9008-1D52-FF4C-19219ACFAA2F}"/>
              </a:ext>
            </a:extLst>
          </p:cNvPr>
          <p:cNvSpPr/>
          <p:nvPr/>
        </p:nvSpPr>
        <p:spPr>
          <a:xfrm>
            <a:off x="7322272" y="4157745"/>
            <a:ext cx="665686" cy="45719"/>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ctr"/>
            <a:endParaRPr kumimoji="1" lang="ja-JP" altLang="en-US"/>
          </a:p>
        </p:txBody>
      </p:sp>
      <mc:AlternateContent xmlns:mc="http://schemas.openxmlformats.org/markup-compatibility/2006" xmlns:a14="http://schemas.microsoft.com/office/drawing/2010/main">
        <mc:Choice Requires="a14">
          <p:sp>
            <p:nvSpPr>
              <p:cNvPr id="13" name="テキスト ボックス 12">
                <a:extLst>
                  <a:ext uri="{FF2B5EF4-FFF2-40B4-BE49-F238E27FC236}">
                    <a16:creationId xmlns:a16="http://schemas.microsoft.com/office/drawing/2014/main" id="{F64F5D6C-64A0-A3BB-ACA7-94FD4C4D2A0D}"/>
                  </a:ext>
                </a:extLst>
              </p:cNvPr>
              <p:cNvSpPr txBox="1"/>
              <p:nvPr/>
            </p:nvSpPr>
            <p:spPr>
              <a:xfrm>
                <a:off x="2773680" y="4185069"/>
                <a:ext cx="599440" cy="461665"/>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sSub>
                        <m:sSubPr>
                          <m:ctrlPr>
                            <a:rPr lang="ja-JP" altLang="en-US" sz="2400" i="1">
                              <a:latin typeface="Cambria Math" panose="02040503050406030204" pitchFamily="18" charset="0"/>
                            </a:rPr>
                          </m:ctrlPr>
                        </m:sSubPr>
                        <m:e>
                          <m:r>
                            <a:rPr lang="ja-JP" altLang="en-US" sz="2400" i="1">
                              <a:latin typeface="Cambria Math" panose="02040503050406030204" pitchFamily="18" charset="0"/>
                            </a:rPr>
                            <m:t>𝜔</m:t>
                          </m:r>
                        </m:e>
                        <m:sub>
                          <m:r>
                            <a:rPr lang="ja-JP" altLang="en-US" sz="2400">
                              <a:latin typeface="Cambria Math" panose="02040503050406030204" pitchFamily="18" charset="0"/>
                            </a:rPr>
                            <m:t>1</m:t>
                          </m:r>
                        </m:sub>
                      </m:sSub>
                    </m:oMath>
                  </m:oMathPara>
                </a14:m>
                <a:endParaRPr kumimoji="1" lang="ja-JP" altLang="en-US" sz="2400" dirty="0"/>
              </a:p>
            </p:txBody>
          </p:sp>
        </mc:Choice>
        <mc:Fallback xmlns="">
          <p:sp>
            <p:nvSpPr>
              <p:cNvPr id="13" name="テキスト ボックス 12">
                <a:extLst>
                  <a:ext uri="{FF2B5EF4-FFF2-40B4-BE49-F238E27FC236}">
                    <a16:creationId xmlns:a16="http://schemas.microsoft.com/office/drawing/2014/main" id="{F64F5D6C-64A0-A3BB-ACA7-94FD4C4D2A0D}"/>
                  </a:ext>
                </a:extLst>
              </p:cNvPr>
              <p:cNvSpPr txBox="1">
                <a:spLocks noRot="1" noChangeAspect="1" noMove="1" noResize="1" noEditPoints="1" noAdjustHandles="1" noChangeArrowheads="1" noChangeShapeType="1" noTextEdit="1"/>
              </p:cNvSpPr>
              <p:nvPr/>
            </p:nvSpPr>
            <p:spPr>
              <a:xfrm>
                <a:off x="2773680" y="4185069"/>
                <a:ext cx="599440" cy="461665"/>
              </a:xfrm>
              <a:prstGeom prst="rect">
                <a:avLst/>
              </a:prstGeom>
              <a:blipFill>
                <a:blip r:embed="rId8"/>
                <a:stretch>
                  <a:fillRect/>
                </a:stretch>
              </a:blipFill>
            </p:spPr>
            <p:txBody>
              <a:bodyPr/>
              <a:lstStyle/>
              <a:p>
                <a:r>
                  <a:rPr lang="ja-JP" altLang="en-US">
                    <a:noFill/>
                  </a:rPr>
                  <a:t> </a:t>
                </a:r>
              </a:p>
            </p:txBody>
          </p:sp>
        </mc:Fallback>
      </mc:AlternateContent>
      <mc:AlternateContent xmlns:mc="http://schemas.openxmlformats.org/markup-compatibility/2006" xmlns:a14="http://schemas.microsoft.com/office/drawing/2010/main">
        <mc:Choice Requires="a14">
          <p:sp>
            <p:nvSpPr>
              <p:cNvPr id="14" name="テキスト ボックス 13">
                <a:extLst>
                  <a:ext uri="{FF2B5EF4-FFF2-40B4-BE49-F238E27FC236}">
                    <a16:creationId xmlns:a16="http://schemas.microsoft.com/office/drawing/2014/main" id="{42B49238-71E6-7352-4F6E-ECEDAE94550C}"/>
                  </a:ext>
                </a:extLst>
              </p:cNvPr>
              <p:cNvSpPr txBox="1"/>
              <p:nvPr/>
            </p:nvSpPr>
            <p:spPr>
              <a:xfrm>
                <a:off x="5371866" y="4180604"/>
                <a:ext cx="599440" cy="461665"/>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sSub>
                        <m:sSubPr>
                          <m:ctrlPr>
                            <a:rPr lang="ja-JP" altLang="en-US" sz="2400" i="1" smtClean="0">
                              <a:latin typeface="Cambria Math" panose="02040503050406030204" pitchFamily="18" charset="0"/>
                            </a:rPr>
                          </m:ctrlPr>
                        </m:sSubPr>
                        <m:e>
                          <m:r>
                            <a:rPr lang="ja-JP" altLang="en-US" sz="2400" i="1">
                              <a:latin typeface="Cambria Math" panose="02040503050406030204" pitchFamily="18" charset="0"/>
                            </a:rPr>
                            <m:t>𝜔</m:t>
                          </m:r>
                        </m:e>
                        <m:sub>
                          <m:r>
                            <a:rPr lang="en-US" altLang="ja-JP" sz="2400" b="0" i="1" smtClean="0">
                              <a:latin typeface="Cambria Math" panose="02040503050406030204" pitchFamily="18" charset="0"/>
                            </a:rPr>
                            <m:t>2</m:t>
                          </m:r>
                        </m:sub>
                      </m:sSub>
                    </m:oMath>
                  </m:oMathPara>
                </a14:m>
                <a:endParaRPr kumimoji="1" lang="ja-JP" altLang="en-US" sz="2400" dirty="0"/>
              </a:p>
            </p:txBody>
          </p:sp>
        </mc:Choice>
        <mc:Fallback xmlns="">
          <p:sp>
            <p:nvSpPr>
              <p:cNvPr id="14" name="テキスト ボックス 13">
                <a:extLst>
                  <a:ext uri="{FF2B5EF4-FFF2-40B4-BE49-F238E27FC236}">
                    <a16:creationId xmlns:a16="http://schemas.microsoft.com/office/drawing/2014/main" id="{42B49238-71E6-7352-4F6E-ECEDAE94550C}"/>
                  </a:ext>
                </a:extLst>
              </p:cNvPr>
              <p:cNvSpPr txBox="1">
                <a:spLocks noRot="1" noChangeAspect="1" noMove="1" noResize="1" noEditPoints="1" noAdjustHandles="1" noChangeArrowheads="1" noChangeShapeType="1" noTextEdit="1"/>
              </p:cNvSpPr>
              <p:nvPr/>
            </p:nvSpPr>
            <p:spPr>
              <a:xfrm>
                <a:off x="5371866" y="4180604"/>
                <a:ext cx="599440" cy="461665"/>
              </a:xfrm>
              <a:prstGeom prst="rect">
                <a:avLst/>
              </a:prstGeom>
              <a:blipFill>
                <a:blip r:embed="rId9"/>
                <a:stretch>
                  <a:fillRect/>
                </a:stretch>
              </a:blipFill>
            </p:spPr>
            <p:txBody>
              <a:bodyPr/>
              <a:lstStyle/>
              <a:p>
                <a:r>
                  <a:rPr lang="ja-JP" altLang="en-US">
                    <a:noFill/>
                  </a:rPr>
                  <a:t> </a:t>
                </a:r>
              </a:p>
            </p:txBody>
          </p:sp>
        </mc:Fallback>
      </mc:AlternateContent>
      <mc:AlternateContent xmlns:mc="http://schemas.openxmlformats.org/markup-compatibility/2006" xmlns:a14="http://schemas.microsoft.com/office/drawing/2010/main">
        <mc:Choice Requires="a14">
          <p:sp>
            <p:nvSpPr>
              <p:cNvPr id="15" name="テキスト ボックス 14">
                <a:extLst>
                  <a:ext uri="{FF2B5EF4-FFF2-40B4-BE49-F238E27FC236}">
                    <a16:creationId xmlns:a16="http://schemas.microsoft.com/office/drawing/2014/main" id="{414EDBC5-7181-DA83-3E27-97F4C6BCC3DF}"/>
                  </a:ext>
                </a:extLst>
              </p:cNvPr>
              <p:cNvSpPr txBox="1"/>
              <p:nvPr/>
            </p:nvSpPr>
            <p:spPr>
              <a:xfrm>
                <a:off x="7388518" y="4180603"/>
                <a:ext cx="599440" cy="461665"/>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sSup>
                        <m:sSupPr>
                          <m:ctrlPr>
                            <a:rPr lang="ja-JP" altLang="en-US" sz="2400" i="1">
                              <a:latin typeface="Cambria Math" panose="02040503050406030204" pitchFamily="18" charset="0"/>
                            </a:rPr>
                          </m:ctrlPr>
                        </m:sSupPr>
                        <m:e>
                          <m:r>
                            <a:rPr lang="ja-JP" altLang="en-US" sz="2400" i="1">
                              <a:latin typeface="Cambria Math" panose="02040503050406030204" pitchFamily="18" charset="0"/>
                            </a:rPr>
                            <m:t>𝐶</m:t>
                          </m:r>
                        </m:e>
                        <m:sup>
                          <m:r>
                            <a:rPr lang="ja-JP" altLang="en-US" sz="2400">
                              <a:latin typeface="Cambria Math" panose="02040503050406030204" pitchFamily="18" charset="0"/>
                            </a:rPr>
                            <m:t>′′</m:t>
                          </m:r>
                        </m:sup>
                      </m:sSup>
                    </m:oMath>
                  </m:oMathPara>
                </a14:m>
                <a:endParaRPr kumimoji="1" lang="ja-JP" altLang="en-US" sz="2400" dirty="0"/>
              </a:p>
            </p:txBody>
          </p:sp>
        </mc:Choice>
        <mc:Fallback xmlns="">
          <p:sp>
            <p:nvSpPr>
              <p:cNvPr id="15" name="テキスト ボックス 14">
                <a:extLst>
                  <a:ext uri="{FF2B5EF4-FFF2-40B4-BE49-F238E27FC236}">
                    <a16:creationId xmlns:a16="http://schemas.microsoft.com/office/drawing/2014/main" id="{414EDBC5-7181-DA83-3E27-97F4C6BCC3DF}"/>
                  </a:ext>
                </a:extLst>
              </p:cNvPr>
              <p:cNvSpPr txBox="1">
                <a:spLocks noRot="1" noChangeAspect="1" noMove="1" noResize="1" noEditPoints="1" noAdjustHandles="1" noChangeArrowheads="1" noChangeShapeType="1" noTextEdit="1"/>
              </p:cNvSpPr>
              <p:nvPr/>
            </p:nvSpPr>
            <p:spPr>
              <a:xfrm>
                <a:off x="7388518" y="4180603"/>
                <a:ext cx="599440" cy="461665"/>
              </a:xfrm>
              <a:prstGeom prst="rect">
                <a:avLst/>
              </a:prstGeom>
              <a:blipFill>
                <a:blip r:embed="rId10"/>
                <a:stretch>
                  <a:fillRect/>
                </a:stretch>
              </a:blipFill>
            </p:spPr>
            <p:txBody>
              <a:bodyPr/>
              <a:lstStyle/>
              <a:p>
                <a:r>
                  <a:rPr lang="ja-JP" altLang="en-US">
                    <a:noFill/>
                  </a:rPr>
                  <a:t> </a:t>
                </a:r>
              </a:p>
            </p:txBody>
          </p:sp>
        </mc:Fallback>
      </mc:AlternateContent>
      <mc:AlternateContent xmlns:mc="http://schemas.openxmlformats.org/markup-compatibility/2006" xmlns:a14="http://schemas.microsoft.com/office/drawing/2010/main">
        <mc:Choice Requires="a14">
          <p:sp>
            <p:nvSpPr>
              <p:cNvPr id="16" name="テキスト ボックス 15">
                <a:extLst>
                  <a:ext uri="{FF2B5EF4-FFF2-40B4-BE49-F238E27FC236}">
                    <a16:creationId xmlns:a16="http://schemas.microsoft.com/office/drawing/2014/main" id="{B31BE830-6C3A-B888-0230-06593CC70F60}"/>
                  </a:ext>
                </a:extLst>
              </p:cNvPr>
              <p:cNvSpPr txBox="1"/>
              <p:nvPr/>
            </p:nvSpPr>
            <p:spPr>
              <a:xfrm>
                <a:off x="4442694" y="5234065"/>
                <a:ext cx="3306611" cy="1080424"/>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sSub>
                        <m:sSubPr>
                          <m:ctrlPr>
                            <a:rPr lang="ja-JP" altLang="en-US" sz="2400" i="1" smtClean="0">
                              <a:latin typeface="Cambria Math" panose="02040503050406030204" pitchFamily="18" charset="0"/>
                            </a:rPr>
                          </m:ctrlPr>
                        </m:sSubPr>
                        <m:e>
                          <m:r>
                            <a:rPr lang="ja-JP" altLang="en-US" sz="2400" i="1">
                              <a:latin typeface="Cambria Math" panose="02040503050406030204" pitchFamily="18" charset="0"/>
                            </a:rPr>
                            <m:t>𝑅</m:t>
                          </m:r>
                        </m:e>
                        <m:sub>
                          <m:r>
                            <a:rPr lang="ja-JP" altLang="en-US" sz="2400" i="1">
                              <a:latin typeface="Cambria Math" panose="02040503050406030204" pitchFamily="18" charset="0"/>
                            </a:rPr>
                            <m:t>𝑡</m:t>
                          </m:r>
                        </m:sub>
                      </m:sSub>
                      <m:r>
                        <a:rPr lang="en-US" altLang="ja-JP" sz="2400">
                          <a:latin typeface="Cambria Math" panose="02040503050406030204" pitchFamily="18" charset="0"/>
                        </a:rPr>
                        <m:t>=</m:t>
                      </m:r>
                      <m:r>
                        <a:rPr lang="en-US" altLang="ja-JP" sz="2400" i="1">
                          <a:latin typeface="Cambria Math" panose="02040503050406030204" pitchFamily="18" charset="0"/>
                        </a:rPr>
                        <m:t> </m:t>
                      </m:r>
                      <m:nary>
                        <m:naryPr>
                          <m:chr m:val="∑"/>
                          <m:limLoc m:val="undOvr"/>
                          <m:grow m:val="on"/>
                          <m:ctrlPr>
                            <a:rPr kumimoji="1" lang="ja-JP" altLang="en-US" sz="2400" i="1" smtClean="0">
                              <a:latin typeface="Cambria Math" panose="02040503050406030204" pitchFamily="18" charset="0"/>
                            </a:rPr>
                          </m:ctrlPr>
                        </m:naryPr>
                        <m:sub>
                          <m:r>
                            <a:rPr kumimoji="1" lang="ja-JP" altLang="en-US" sz="2400" i="1">
                              <a:latin typeface="Cambria Math" panose="02040503050406030204" pitchFamily="18" charset="0"/>
                            </a:rPr>
                            <m:t>𝑔</m:t>
                          </m:r>
                          <m:r>
                            <a:rPr kumimoji="1" lang="ja-JP" altLang="en-US" sz="2400" i="0">
                              <a:latin typeface="Cambria Math" panose="02040503050406030204" pitchFamily="18" charset="0"/>
                            </a:rPr>
                            <m:t>=1</m:t>
                          </m:r>
                        </m:sub>
                        <m:sup>
                          <m:r>
                            <a:rPr kumimoji="1" lang="ja-JP" altLang="en-US" sz="2400" i="0">
                              <a:latin typeface="Cambria Math" panose="02040503050406030204" pitchFamily="18" charset="0"/>
                            </a:rPr>
                            <m:t>2</m:t>
                          </m:r>
                        </m:sup>
                        <m:e>
                          <m:sSub>
                            <m:sSubPr>
                              <m:ctrlPr>
                                <a:rPr kumimoji="1" lang="ja-JP" altLang="en-US" sz="2400" i="1">
                                  <a:latin typeface="Cambria Math" panose="02040503050406030204" pitchFamily="18" charset="0"/>
                                </a:rPr>
                              </m:ctrlPr>
                            </m:sSubPr>
                            <m:e>
                              <m:r>
                                <a:rPr kumimoji="1" lang="ja-JP" altLang="en-US" sz="2400" i="1">
                                  <a:latin typeface="Cambria Math" panose="02040503050406030204" pitchFamily="18" charset="0"/>
                                </a:rPr>
                                <m:t>𝜔</m:t>
                              </m:r>
                            </m:e>
                            <m:sub>
                              <m:r>
                                <a:rPr kumimoji="1" lang="ja-JP" altLang="en-US" sz="2400" i="1">
                                  <a:latin typeface="Cambria Math" panose="02040503050406030204" pitchFamily="18" charset="0"/>
                                </a:rPr>
                                <m:t>𝑔</m:t>
                              </m:r>
                            </m:sub>
                          </m:sSub>
                          <m:sSub>
                            <m:sSubPr>
                              <m:ctrlPr>
                                <a:rPr kumimoji="1" lang="ja-JP" altLang="en-US" sz="2400" i="1">
                                  <a:latin typeface="Cambria Math" panose="02040503050406030204" pitchFamily="18" charset="0"/>
                                </a:rPr>
                              </m:ctrlPr>
                            </m:sSubPr>
                            <m:e>
                              <m:r>
                                <a:rPr kumimoji="1" lang="ja-JP" altLang="en-US" sz="2400" i="1">
                                  <a:latin typeface="Cambria Math" panose="02040503050406030204" pitchFamily="18" charset="0"/>
                                </a:rPr>
                                <m:t>𝑟</m:t>
                              </m:r>
                            </m:e>
                            <m:sub>
                              <m:r>
                                <a:rPr kumimoji="1" lang="ja-JP" altLang="en-US" sz="2400" i="1">
                                  <a:latin typeface="Cambria Math" panose="02040503050406030204" pitchFamily="18" charset="0"/>
                                </a:rPr>
                                <m:t>𝑡</m:t>
                              </m:r>
                              <m:r>
                                <a:rPr kumimoji="1" lang="ja-JP" altLang="en-US" sz="2400" i="0">
                                  <a:latin typeface="Cambria Math" panose="02040503050406030204" pitchFamily="18" charset="0"/>
                                </a:rPr>
                                <m:t>+1−</m:t>
                              </m:r>
                              <m:r>
                                <a:rPr kumimoji="1" lang="ja-JP" altLang="en-US" sz="2400" i="1">
                                  <a:latin typeface="Cambria Math" panose="02040503050406030204" pitchFamily="18" charset="0"/>
                                </a:rPr>
                                <m:t>𝑔</m:t>
                              </m:r>
                            </m:sub>
                          </m:sSub>
                        </m:e>
                      </m:nary>
                      <m:r>
                        <a:rPr kumimoji="1" lang="ja-JP" altLang="en-US" sz="2400" i="0">
                          <a:latin typeface="Cambria Math" panose="02040503050406030204" pitchFamily="18" charset="0"/>
                        </a:rPr>
                        <m:t>+</m:t>
                      </m:r>
                      <m:sSup>
                        <m:sSupPr>
                          <m:ctrlPr>
                            <a:rPr kumimoji="1" lang="ja-JP" altLang="en-US" sz="2400" i="1">
                              <a:latin typeface="Cambria Math" panose="02040503050406030204" pitchFamily="18" charset="0"/>
                            </a:rPr>
                          </m:ctrlPr>
                        </m:sSupPr>
                        <m:e>
                          <m:r>
                            <a:rPr kumimoji="1" lang="ja-JP" altLang="en-US" sz="2400" i="1">
                              <a:latin typeface="Cambria Math" panose="02040503050406030204" pitchFamily="18" charset="0"/>
                            </a:rPr>
                            <m:t>𝐶</m:t>
                          </m:r>
                        </m:e>
                        <m:sup>
                          <m:r>
                            <a:rPr kumimoji="1" lang="ja-JP" altLang="en-US" sz="2400" i="0">
                              <a:latin typeface="Cambria Math" panose="02040503050406030204" pitchFamily="18" charset="0"/>
                            </a:rPr>
                            <m:t>′′</m:t>
                          </m:r>
                        </m:sup>
                      </m:sSup>
                    </m:oMath>
                  </m:oMathPara>
                </a14:m>
                <a:endParaRPr kumimoji="1" lang="ja-JP" altLang="en-US" sz="2400" dirty="0"/>
              </a:p>
            </p:txBody>
          </p:sp>
        </mc:Choice>
        <mc:Fallback xmlns="">
          <p:sp>
            <p:nvSpPr>
              <p:cNvPr id="16" name="テキスト ボックス 15">
                <a:extLst>
                  <a:ext uri="{FF2B5EF4-FFF2-40B4-BE49-F238E27FC236}">
                    <a16:creationId xmlns:a16="http://schemas.microsoft.com/office/drawing/2014/main" id="{B31BE830-6C3A-B888-0230-06593CC70F60}"/>
                  </a:ext>
                </a:extLst>
              </p:cNvPr>
              <p:cNvSpPr txBox="1">
                <a:spLocks noRot="1" noChangeAspect="1" noMove="1" noResize="1" noEditPoints="1" noAdjustHandles="1" noChangeArrowheads="1" noChangeShapeType="1" noTextEdit="1"/>
              </p:cNvSpPr>
              <p:nvPr/>
            </p:nvSpPr>
            <p:spPr>
              <a:xfrm>
                <a:off x="4442694" y="5234065"/>
                <a:ext cx="3306611" cy="1080424"/>
              </a:xfrm>
              <a:prstGeom prst="rect">
                <a:avLst/>
              </a:prstGeom>
              <a:blipFill>
                <a:blip r:embed="rId11"/>
                <a:stretch>
                  <a:fillRect/>
                </a:stretch>
              </a:blipFill>
            </p:spPr>
            <p:txBody>
              <a:bodyPr/>
              <a:lstStyle/>
              <a:p>
                <a:r>
                  <a:rPr lang="ja-JP" altLang="en-US">
                    <a:noFill/>
                  </a:rPr>
                  <a:t> </a:t>
                </a:r>
              </a:p>
            </p:txBody>
          </p:sp>
        </mc:Fallback>
      </mc:AlternateContent>
      <p:sp>
        <p:nvSpPr>
          <p:cNvPr id="17" name="テキスト ボックス 16">
            <a:extLst>
              <a:ext uri="{FF2B5EF4-FFF2-40B4-BE49-F238E27FC236}">
                <a16:creationId xmlns:a16="http://schemas.microsoft.com/office/drawing/2014/main" id="{E5EFEF49-A087-F753-FE05-BFC0562A7410}"/>
              </a:ext>
            </a:extLst>
          </p:cNvPr>
          <p:cNvSpPr txBox="1"/>
          <p:nvPr/>
        </p:nvSpPr>
        <p:spPr>
          <a:xfrm>
            <a:off x="925376" y="4906050"/>
            <a:ext cx="2366104" cy="369332"/>
          </a:xfrm>
          <a:prstGeom prst="rect">
            <a:avLst/>
          </a:prstGeom>
          <a:noFill/>
        </p:spPr>
        <p:txBody>
          <a:bodyPr wrap="square" rtlCol="0">
            <a:spAutoFit/>
          </a:bodyPr>
          <a:lstStyle/>
          <a:p>
            <a:r>
              <a:rPr kumimoji="1" lang="ja-JP" altLang="en-US" dirty="0"/>
              <a:t>式が導ける</a:t>
            </a:r>
          </a:p>
        </p:txBody>
      </p:sp>
      <p:sp>
        <p:nvSpPr>
          <p:cNvPr id="2" name="テキスト ボックス 1">
            <a:extLst>
              <a:ext uri="{FF2B5EF4-FFF2-40B4-BE49-F238E27FC236}">
                <a16:creationId xmlns:a16="http://schemas.microsoft.com/office/drawing/2014/main" id="{416928C8-71F3-153C-C86B-812D4C668358}"/>
              </a:ext>
            </a:extLst>
          </p:cNvPr>
          <p:cNvSpPr txBox="1"/>
          <p:nvPr/>
        </p:nvSpPr>
        <p:spPr>
          <a:xfrm>
            <a:off x="4680986" y="1435396"/>
            <a:ext cx="792480" cy="400110"/>
          </a:xfrm>
          <a:prstGeom prst="rect">
            <a:avLst/>
          </a:prstGeom>
          <a:noFill/>
        </p:spPr>
        <p:txBody>
          <a:bodyPr wrap="square" rtlCol="0">
            <a:spAutoFit/>
          </a:bodyPr>
          <a:lstStyle/>
          <a:p>
            <a:r>
              <a:rPr kumimoji="1" lang="en-US" altLang="ja-JP" sz="2000" dirty="0"/>
              <a:t>…(7)</a:t>
            </a:r>
            <a:endParaRPr kumimoji="1" lang="ja-JP" altLang="en-US" sz="2000" dirty="0"/>
          </a:p>
        </p:txBody>
      </p:sp>
      <p:sp>
        <p:nvSpPr>
          <p:cNvPr id="18" name="テキスト ボックス 17">
            <a:extLst>
              <a:ext uri="{FF2B5EF4-FFF2-40B4-BE49-F238E27FC236}">
                <a16:creationId xmlns:a16="http://schemas.microsoft.com/office/drawing/2014/main" id="{0372AD7F-7B56-A73C-5768-A394709642D9}"/>
              </a:ext>
            </a:extLst>
          </p:cNvPr>
          <p:cNvSpPr txBox="1"/>
          <p:nvPr/>
        </p:nvSpPr>
        <p:spPr>
          <a:xfrm>
            <a:off x="8162815" y="5574222"/>
            <a:ext cx="792480" cy="400110"/>
          </a:xfrm>
          <a:prstGeom prst="rect">
            <a:avLst/>
          </a:prstGeom>
          <a:noFill/>
        </p:spPr>
        <p:txBody>
          <a:bodyPr wrap="square" rtlCol="0">
            <a:spAutoFit/>
          </a:bodyPr>
          <a:lstStyle/>
          <a:p>
            <a:r>
              <a:rPr kumimoji="1" lang="en-US" altLang="ja-JP" sz="2000" dirty="0"/>
              <a:t>…(8)</a:t>
            </a:r>
            <a:endParaRPr kumimoji="1" lang="ja-JP" altLang="en-US" sz="2000" dirty="0"/>
          </a:p>
        </p:txBody>
      </p:sp>
      <p:sp>
        <p:nvSpPr>
          <p:cNvPr id="19" name="テキスト ボックス 18">
            <a:extLst>
              <a:ext uri="{FF2B5EF4-FFF2-40B4-BE49-F238E27FC236}">
                <a16:creationId xmlns:a16="http://schemas.microsoft.com/office/drawing/2014/main" id="{6B00C98C-CFA3-B83A-7EB4-6FC71A4E1655}"/>
              </a:ext>
            </a:extLst>
          </p:cNvPr>
          <p:cNvSpPr txBox="1"/>
          <p:nvPr/>
        </p:nvSpPr>
        <p:spPr>
          <a:xfrm>
            <a:off x="9539111" y="73294"/>
            <a:ext cx="2652889" cy="369332"/>
          </a:xfrm>
          <a:prstGeom prst="rect">
            <a:avLst/>
          </a:prstGeom>
          <a:noFill/>
        </p:spPr>
        <p:txBody>
          <a:bodyPr wrap="square" rtlCol="0">
            <a:spAutoFit/>
          </a:bodyPr>
          <a:lstStyle/>
          <a:p>
            <a:r>
              <a:rPr lang="en-US" altLang="ja-JP" dirty="0"/>
              <a:t>3.</a:t>
            </a:r>
            <a:r>
              <a:rPr lang="ja-JP" altLang="en-US" dirty="0"/>
              <a:t>先行研究</a:t>
            </a:r>
            <a:r>
              <a:rPr lang="en-US" altLang="ja-JP" dirty="0"/>
              <a:t>:</a:t>
            </a:r>
            <a:r>
              <a:rPr lang="ja-JP" altLang="en-US" dirty="0"/>
              <a:t>分析手法</a:t>
            </a:r>
            <a:endParaRPr lang="en-US" altLang="ja-JP" dirty="0"/>
          </a:p>
        </p:txBody>
      </p:sp>
      <p:sp>
        <p:nvSpPr>
          <p:cNvPr id="35" name="矢印: 右 34">
            <a:extLst>
              <a:ext uri="{FF2B5EF4-FFF2-40B4-BE49-F238E27FC236}">
                <a16:creationId xmlns:a16="http://schemas.microsoft.com/office/drawing/2014/main" id="{C59C1F8A-7ABE-F54E-50C8-AE94D2E07A5A}"/>
              </a:ext>
            </a:extLst>
          </p:cNvPr>
          <p:cNvSpPr/>
          <p:nvPr/>
        </p:nvSpPr>
        <p:spPr>
          <a:xfrm>
            <a:off x="5839710" y="1596482"/>
            <a:ext cx="417689" cy="96069"/>
          </a:xfrm>
          <a:prstGeom prst="rightArrow">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126522264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3" name="テキスト ボックス 2">
                <a:extLst>
                  <a:ext uri="{FF2B5EF4-FFF2-40B4-BE49-F238E27FC236}">
                    <a16:creationId xmlns:a16="http://schemas.microsoft.com/office/drawing/2014/main" id="{06D7DA1D-F805-DFCB-B7E0-A01E1C9EA51B}"/>
                  </a:ext>
                </a:extLst>
              </p:cNvPr>
              <p:cNvSpPr txBox="1"/>
              <p:nvPr/>
            </p:nvSpPr>
            <p:spPr>
              <a:xfrm>
                <a:off x="838200" y="458636"/>
                <a:ext cx="3774440" cy="984885"/>
              </a:xfrm>
              <a:prstGeom prst="rect">
                <a:avLst/>
              </a:prstGeom>
              <a:noFill/>
            </p:spPr>
            <p:txBody>
              <a:bodyPr wrap="square" rtlCol="0">
                <a:spAutoFit/>
              </a:bodyPr>
              <a:lstStyle/>
              <a:p>
                <a14:m>
                  <m:oMath xmlns:m="http://schemas.openxmlformats.org/officeDocument/2006/math">
                    <m:sSub>
                      <m:sSubPr>
                        <m:ctrlPr>
                          <a:rPr lang="ja-JP" altLang="en-US" sz="2000" i="1">
                            <a:latin typeface="Cambria Math" panose="02040503050406030204" pitchFamily="18" charset="0"/>
                          </a:rPr>
                        </m:ctrlPr>
                      </m:sSubPr>
                      <m:e>
                        <m:r>
                          <a:rPr lang="ja-JP" altLang="en-US" sz="2000" i="1">
                            <a:latin typeface="Cambria Math" panose="02040503050406030204" pitchFamily="18" charset="0"/>
                          </a:rPr>
                          <m:t>𝑟</m:t>
                        </m:r>
                      </m:e>
                      <m:sub>
                        <m:r>
                          <a:rPr lang="ja-JP" altLang="en-US" sz="2000" i="1">
                            <a:latin typeface="Cambria Math" panose="02040503050406030204" pitchFamily="18" charset="0"/>
                          </a:rPr>
                          <m:t>𝑡</m:t>
                        </m:r>
                      </m:sub>
                    </m:sSub>
                    <m:r>
                      <a:rPr lang="ja-JP" altLang="en-US" sz="2000">
                        <a:latin typeface="Cambria Math" panose="02040503050406030204" pitchFamily="18" charset="0"/>
                      </a:rPr>
                      <m:t>=</m:t>
                    </m:r>
                    <m:sSub>
                      <m:sSubPr>
                        <m:ctrlPr>
                          <a:rPr lang="ja-JP" altLang="en-US" sz="2000" i="1">
                            <a:latin typeface="Cambria Math" panose="02040503050406030204" pitchFamily="18" charset="0"/>
                          </a:rPr>
                        </m:ctrlPr>
                      </m:sSubPr>
                      <m:e>
                        <m:r>
                          <a:rPr lang="ja-JP" altLang="en-US" sz="2000" i="1">
                            <a:latin typeface="Cambria Math" panose="02040503050406030204" pitchFamily="18" charset="0"/>
                          </a:rPr>
                          <m:t>𝜌</m:t>
                        </m:r>
                      </m:e>
                      <m:sub>
                        <m:r>
                          <a:rPr lang="ja-JP" altLang="en-US" sz="2000" i="1">
                            <a:latin typeface="Cambria Math" panose="02040503050406030204" pitchFamily="18" charset="0"/>
                          </a:rPr>
                          <m:t>𝑡</m:t>
                        </m:r>
                      </m:sub>
                    </m:sSub>
                    <m:r>
                      <a:rPr lang="ja-JP" altLang="en-US" sz="2000">
                        <a:latin typeface="Cambria Math" panose="02040503050406030204" pitchFamily="18" charset="0"/>
                      </a:rPr>
                      <m:t>+</m:t>
                    </m:r>
                    <m:sSub>
                      <m:sSubPr>
                        <m:ctrlPr>
                          <a:rPr lang="ja-JP" altLang="en-US" sz="2000" i="1">
                            <a:latin typeface="Cambria Math" panose="02040503050406030204" pitchFamily="18" charset="0"/>
                          </a:rPr>
                        </m:ctrlPr>
                      </m:sSubPr>
                      <m:e>
                        <m:r>
                          <a:rPr lang="ja-JP" altLang="en-US" sz="2000" i="1">
                            <a:latin typeface="Cambria Math" panose="02040503050406030204" pitchFamily="18" charset="0"/>
                          </a:rPr>
                          <m:t>𝜋</m:t>
                        </m:r>
                      </m:e>
                      <m:sub>
                        <m:r>
                          <a:rPr lang="ja-JP" altLang="en-US" sz="2000" i="1">
                            <a:latin typeface="Cambria Math" panose="02040503050406030204" pitchFamily="18" charset="0"/>
                          </a:rPr>
                          <m:t>𝑡</m:t>
                        </m:r>
                      </m:sub>
                    </m:sSub>
                  </m:oMath>
                </a14:m>
                <a:r>
                  <a:rPr lang="ja-JP" altLang="en-US" sz="2000" dirty="0"/>
                  <a:t>より、</a:t>
                </a:r>
                <a:r>
                  <a:rPr lang="en-US" altLang="ja-JP" sz="2000" dirty="0"/>
                  <a:t>(9)</a:t>
                </a:r>
                <a:r>
                  <a:rPr lang="ja-JP" altLang="en-US" sz="2000" dirty="0"/>
                  <a:t>式が導かれる</a:t>
                </a:r>
              </a:p>
              <a:p>
                <a:endParaRPr kumimoji="1" lang="ja-JP" altLang="en-US" dirty="0"/>
              </a:p>
            </p:txBody>
          </p:sp>
        </mc:Choice>
        <mc:Fallback xmlns="">
          <p:sp>
            <p:nvSpPr>
              <p:cNvPr id="3" name="テキスト ボックス 2">
                <a:extLst>
                  <a:ext uri="{FF2B5EF4-FFF2-40B4-BE49-F238E27FC236}">
                    <a16:creationId xmlns:a16="http://schemas.microsoft.com/office/drawing/2014/main" id="{06D7DA1D-F805-DFCB-B7E0-A01E1C9EA51B}"/>
                  </a:ext>
                </a:extLst>
              </p:cNvPr>
              <p:cNvSpPr txBox="1">
                <a:spLocks noRot="1" noChangeAspect="1" noMove="1" noResize="1" noEditPoints="1" noAdjustHandles="1" noChangeArrowheads="1" noChangeShapeType="1" noTextEdit="1"/>
              </p:cNvSpPr>
              <p:nvPr/>
            </p:nvSpPr>
            <p:spPr>
              <a:xfrm>
                <a:off x="838200" y="458636"/>
                <a:ext cx="3774440" cy="984885"/>
              </a:xfrm>
              <a:prstGeom prst="rect">
                <a:avLst/>
              </a:prstGeom>
              <a:blipFill>
                <a:blip r:embed="rId2"/>
                <a:stretch>
                  <a:fillRect l="-1777" t="-2469"/>
                </a:stretch>
              </a:blipFill>
            </p:spPr>
            <p:txBody>
              <a:bodyPr/>
              <a:lstStyle/>
              <a:p>
                <a:r>
                  <a:rPr lang="ja-JP" altLang="en-US">
                    <a:noFill/>
                  </a:rPr>
                  <a:t> </a:t>
                </a:r>
              </a:p>
            </p:txBody>
          </p:sp>
        </mc:Fallback>
      </mc:AlternateContent>
      <mc:AlternateContent xmlns:mc="http://schemas.openxmlformats.org/markup-compatibility/2006" xmlns:a14="http://schemas.microsoft.com/office/drawing/2010/main">
        <mc:Choice Requires="a14">
          <p:sp>
            <p:nvSpPr>
              <p:cNvPr id="4" name="テキスト ボックス 3">
                <a:extLst>
                  <a:ext uri="{FF2B5EF4-FFF2-40B4-BE49-F238E27FC236}">
                    <a16:creationId xmlns:a16="http://schemas.microsoft.com/office/drawing/2014/main" id="{C6AACD0D-1644-078B-0A80-104D7A8C6A57}"/>
                  </a:ext>
                </a:extLst>
              </p:cNvPr>
              <p:cNvSpPr txBox="1"/>
              <p:nvPr/>
            </p:nvSpPr>
            <p:spPr>
              <a:xfrm>
                <a:off x="1452880" y="1183955"/>
                <a:ext cx="4094480" cy="461665"/>
              </a:xfrm>
              <a:prstGeom prst="rect">
                <a:avLst/>
              </a:prstGeom>
              <a:noFill/>
            </p:spPr>
            <p:txBody>
              <a:bodyPr wrap="square" rtlCol="0">
                <a:spAutoFit/>
              </a:bodyPr>
              <a:lstStyle/>
              <a:p>
                <a14:m>
                  <m:oMath xmlns:m="http://schemas.openxmlformats.org/officeDocument/2006/math">
                    <m:r>
                      <a:rPr lang="ja-JP" altLang="en-US" sz="2400" i="1" baseline="-25000" smtClean="0">
                        <a:latin typeface="Cambria Math" panose="02040503050406030204" pitchFamily="18" charset="0"/>
                      </a:rPr>
                      <m:t>𝑡</m:t>
                    </m:r>
                    <m:r>
                      <a:rPr lang="ja-JP" altLang="en-US" sz="2400" baseline="-25000">
                        <a:latin typeface="Cambria Math" panose="02040503050406030204" pitchFamily="18" charset="0"/>
                      </a:rPr>
                      <m:t>+1</m:t>
                    </m:r>
                    <m:sSub>
                      <m:sSubPr>
                        <m:ctrlPr>
                          <a:rPr lang="ja-JP" altLang="en-US" sz="2400" i="1" dirty="0">
                            <a:latin typeface="Cambria Math" panose="02040503050406030204" pitchFamily="18" charset="0"/>
                          </a:rPr>
                        </m:ctrlPr>
                      </m:sSubPr>
                      <m:e>
                        <m:acc>
                          <m:accPr>
                            <m:chr m:val="̂"/>
                            <m:ctrlPr>
                              <a:rPr lang="ja-JP" altLang="en-US" sz="2400" i="1" dirty="0">
                                <a:latin typeface="Cambria Math" panose="02040503050406030204" pitchFamily="18" charset="0"/>
                              </a:rPr>
                            </m:ctrlPr>
                          </m:accPr>
                          <m:e>
                            <m:r>
                              <a:rPr lang="ja-JP" altLang="en-US" sz="2400" i="1" dirty="0">
                                <a:latin typeface="Cambria Math" panose="02040503050406030204" pitchFamily="18" charset="0"/>
                              </a:rPr>
                              <m:t>𝑟</m:t>
                            </m:r>
                          </m:e>
                        </m:acc>
                      </m:e>
                      <m:sub>
                        <m:r>
                          <a:rPr lang="ja-JP" altLang="en-US" sz="2400" i="1" dirty="0">
                            <a:latin typeface="Cambria Math" panose="02040503050406030204" pitchFamily="18" charset="0"/>
                          </a:rPr>
                          <m:t>𝑡</m:t>
                        </m:r>
                      </m:sub>
                    </m:sSub>
                  </m:oMath>
                </a14:m>
                <a:r>
                  <a:rPr kumimoji="1" lang="en-US" altLang="ja-JP" sz="2400" dirty="0"/>
                  <a:t>= </a:t>
                </a:r>
                <a14:m>
                  <m:oMath xmlns:m="http://schemas.openxmlformats.org/officeDocument/2006/math">
                    <m:r>
                      <m:rPr>
                        <m:sty m:val="p"/>
                      </m:rPr>
                      <a:rPr kumimoji="1" lang="en-US" altLang="ja-JP" sz="2400" b="0" i="0" baseline="-25000" dirty="0" smtClean="0">
                        <a:latin typeface="Cambria Math" panose="02040503050406030204" pitchFamily="18" charset="0"/>
                      </a:rPr>
                      <m:t>t</m:t>
                    </m:r>
                    <m:r>
                      <a:rPr kumimoji="1" lang="en-US" altLang="ja-JP" sz="2400" b="0" i="0" baseline="-25000" dirty="0" smtClean="0">
                        <a:latin typeface="Cambria Math" panose="02040503050406030204" pitchFamily="18" charset="0"/>
                      </a:rPr>
                      <m:t>+1</m:t>
                    </m:r>
                    <m:sSub>
                      <m:sSubPr>
                        <m:ctrlPr>
                          <a:rPr kumimoji="1" lang="ja-JP" altLang="en-US" sz="2400" i="1" dirty="0" smtClean="0">
                            <a:latin typeface="Cambria Math" panose="02040503050406030204" pitchFamily="18" charset="0"/>
                          </a:rPr>
                        </m:ctrlPr>
                      </m:sSubPr>
                      <m:e>
                        <m:acc>
                          <m:accPr>
                            <m:chr m:val="̂"/>
                            <m:ctrlPr>
                              <a:rPr kumimoji="1" lang="ja-JP" altLang="en-US" sz="2400" i="1" dirty="0">
                                <a:latin typeface="Cambria Math" panose="02040503050406030204" pitchFamily="18" charset="0"/>
                              </a:rPr>
                            </m:ctrlPr>
                          </m:accPr>
                          <m:e>
                            <m:r>
                              <a:rPr kumimoji="1" lang="ja-JP" altLang="en-US" sz="2400" i="1" dirty="0">
                                <a:latin typeface="Cambria Math" panose="02040503050406030204" pitchFamily="18" charset="0"/>
                              </a:rPr>
                              <m:t>𝜌</m:t>
                            </m:r>
                          </m:e>
                        </m:acc>
                      </m:e>
                      <m:sub>
                        <m:r>
                          <a:rPr kumimoji="1" lang="ja-JP" altLang="en-US" sz="2400" i="1" dirty="0">
                            <a:latin typeface="Cambria Math" panose="02040503050406030204" pitchFamily="18" charset="0"/>
                          </a:rPr>
                          <m:t>𝑡</m:t>
                        </m:r>
                      </m:sub>
                    </m:sSub>
                    <m:r>
                      <a:rPr kumimoji="1" lang="ja-JP" altLang="en-US" sz="2400" i="0" dirty="0">
                        <a:latin typeface="Cambria Math" panose="02040503050406030204" pitchFamily="18" charset="0"/>
                      </a:rPr>
                      <m:t>+</m:t>
                    </m:r>
                    <m:r>
                      <m:rPr>
                        <m:sty m:val="p"/>
                      </m:rPr>
                      <a:rPr lang="en-US" altLang="ja-JP" sz="2400" baseline="-25000" dirty="0" smtClean="0">
                        <a:latin typeface="Cambria Math" panose="02040503050406030204" pitchFamily="18" charset="0"/>
                      </a:rPr>
                      <m:t>t</m:t>
                    </m:r>
                    <m:r>
                      <a:rPr lang="en-US" altLang="ja-JP" sz="2400" baseline="-25000" dirty="0" smtClean="0">
                        <a:latin typeface="Cambria Math" panose="02040503050406030204" pitchFamily="18" charset="0"/>
                      </a:rPr>
                      <m:t>+1</m:t>
                    </m:r>
                    <m:sSub>
                      <m:sSubPr>
                        <m:ctrlPr>
                          <a:rPr kumimoji="1" lang="ja-JP" altLang="en-US" sz="2400" i="1" dirty="0">
                            <a:latin typeface="Cambria Math" panose="02040503050406030204" pitchFamily="18" charset="0"/>
                          </a:rPr>
                        </m:ctrlPr>
                      </m:sSubPr>
                      <m:e>
                        <m:acc>
                          <m:accPr>
                            <m:chr m:val="̂"/>
                            <m:ctrlPr>
                              <a:rPr kumimoji="1" lang="ja-JP" altLang="en-US" sz="2400" i="1" dirty="0">
                                <a:latin typeface="Cambria Math" panose="02040503050406030204" pitchFamily="18" charset="0"/>
                              </a:rPr>
                            </m:ctrlPr>
                          </m:accPr>
                          <m:e>
                            <m:r>
                              <a:rPr kumimoji="1" lang="ja-JP" altLang="en-US" sz="2400" i="1" dirty="0">
                                <a:latin typeface="Cambria Math" panose="02040503050406030204" pitchFamily="18" charset="0"/>
                              </a:rPr>
                              <m:t>𝜋</m:t>
                            </m:r>
                          </m:e>
                        </m:acc>
                      </m:e>
                      <m:sub>
                        <m:r>
                          <a:rPr kumimoji="1" lang="ja-JP" altLang="en-US" sz="2400" i="1" dirty="0">
                            <a:latin typeface="Cambria Math" panose="02040503050406030204" pitchFamily="18" charset="0"/>
                          </a:rPr>
                          <m:t>𝑡</m:t>
                        </m:r>
                      </m:sub>
                    </m:sSub>
                  </m:oMath>
                </a14:m>
                <a:endParaRPr kumimoji="1" lang="ja-JP" altLang="en-US" sz="2400" dirty="0"/>
              </a:p>
            </p:txBody>
          </p:sp>
        </mc:Choice>
        <mc:Fallback xmlns="">
          <p:sp>
            <p:nvSpPr>
              <p:cNvPr id="4" name="テキスト ボックス 3">
                <a:extLst>
                  <a:ext uri="{FF2B5EF4-FFF2-40B4-BE49-F238E27FC236}">
                    <a16:creationId xmlns:a16="http://schemas.microsoft.com/office/drawing/2014/main" id="{C6AACD0D-1644-078B-0A80-104D7A8C6A57}"/>
                  </a:ext>
                </a:extLst>
              </p:cNvPr>
              <p:cNvSpPr txBox="1">
                <a:spLocks noRot="1" noChangeAspect="1" noMove="1" noResize="1" noEditPoints="1" noAdjustHandles="1" noChangeArrowheads="1" noChangeShapeType="1" noTextEdit="1"/>
              </p:cNvSpPr>
              <p:nvPr/>
            </p:nvSpPr>
            <p:spPr>
              <a:xfrm>
                <a:off x="1452880" y="1183955"/>
                <a:ext cx="4094480" cy="461665"/>
              </a:xfrm>
              <a:prstGeom prst="rect">
                <a:avLst/>
              </a:prstGeom>
              <a:blipFill>
                <a:blip r:embed="rId3"/>
                <a:stretch>
                  <a:fillRect t="-10526" b="-28947"/>
                </a:stretch>
              </a:blipFill>
            </p:spPr>
            <p:txBody>
              <a:bodyPr/>
              <a:lstStyle/>
              <a:p>
                <a:r>
                  <a:rPr lang="ja-JP" altLang="en-US">
                    <a:noFill/>
                  </a:rPr>
                  <a:t> </a:t>
                </a:r>
              </a:p>
            </p:txBody>
          </p:sp>
        </mc:Fallback>
      </mc:AlternateContent>
      <mc:AlternateContent xmlns:mc="http://schemas.openxmlformats.org/markup-compatibility/2006" xmlns:a14="http://schemas.microsoft.com/office/drawing/2010/main">
        <mc:Choice Requires="a14">
          <p:sp>
            <p:nvSpPr>
              <p:cNvPr id="7" name="テキスト ボックス 6">
                <a:extLst>
                  <a:ext uri="{FF2B5EF4-FFF2-40B4-BE49-F238E27FC236}">
                    <a16:creationId xmlns:a16="http://schemas.microsoft.com/office/drawing/2014/main" id="{FF602472-D202-69AE-F824-E20E2DBDF73C}"/>
                  </a:ext>
                </a:extLst>
              </p:cNvPr>
              <p:cNvSpPr txBox="1"/>
              <p:nvPr/>
            </p:nvSpPr>
            <p:spPr>
              <a:xfrm>
                <a:off x="838200" y="2031620"/>
                <a:ext cx="9413240" cy="400110"/>
              </a:xfrm>
              <a:prstGeom prst="rect">
                <a:avLst/>
              </a:prstGeom>
              <a:noFill/>
            </p:spPr>
            <p:txBody>
              <a:bodyPr wrap="square" rtlCol="0">
                <a:spAutoFit/>
              </a:bodyPr>
              <a:lstStyle/>
              <a:p>
                <a14:m>
                  <m:oMath xmlns:m="http://schemas.openxmlformats.org/officeDocument/2006/math">
                    <m:r>
                      <m:rPr>
                        <m:sty m:val="p"/>
                      </m:rPr>
                      <a:rPr lang="en-US" altLang="ja-JP" sz="2000" baseline="-25000" dirty="0">
                        <a:latin typeface="Cambria Math" panose="02040503050406030204" pitchFamily="18" charset="0"/>
                      </a:rPr>
                      <m:t>t</m:t>
                    </m:r>
                    <m:r>
                      <a:rPr lang="en-US" altLang="ja-JP" sz="2000" baseline="-25000" dirty="0">
                        <a:latin typeface="Cambria Math" panose="02040503050406030204" pitchFamily="18" charset="0"/>
                      </a:rPr>
                      <m:t>+1</m:t>
                    </m:r>
                    <m:sSub>
                      <m:sSubPr>
                        <m:ctrlPr>
                          <a:rPr lang="ja-JP" altLang="en-US" sz="2000" i="1" dirty="0">
                            <a:latin typeface="Cambria Math" panose="02040503050406030204" pitchFamily="18" charset="0"/>
                          </a:rPr>
                        </m:ctrlPr>
                      </m:sSubPr>
                      <m:e>
                        <m:acc>
                          <m:accPr>
                            <m:chr m:val="̂"/>
                            <m:ctrlPr>
                              <a:rPr lang="ja-JP" altLang="en-US" sz="2000" i="1" dirty="0">
                                <a:latin typeface="Cambria Math" panose="02040503050406030204" pitchFamily="18" charset="0"/>
                              </a:rPr>
                            </m:ctrlPr>
                          </m:accPr>
                          <m:e>
                            <m:r>
                              <a:rPr lang="ja-JP" altLang="en-US" sz="2000" i="1" dirty="0">
                                <a:latin typeface="Cambria Math" panose="02040503050406030204" pitchFamily="18" charset="0"/>
                              </a:rPr>
                              <m:t>𝜌</m:t>
                            </m:r>
                          </m:e>
                        </m:acc>
                      </m:e>
                      <m:sub>
                        <m:r>
                          <a:rPr lang="ja-JP" altLang="en-US" sz="2000" i="1" dirty="0">
                            <a:latin typeface="Cambria Math" panose="02040503050406030204" pitchFamily="18" charset="0"/>
                          </a:rPr>
                          <m:t>𝑡</m:t>
                        </m:r>
                      </m:sub>
                    </m:sSub>
                  </m:oMath>
                </a14:m>
                <a:r>
                  <a:rPr kumimoji="1" lang="en-US" altLang="ja-JP" sz="2000" dirty="0"/>
                  <a:t>,</a:t>
                </a:r>
                <a:r>
                  <a:rPr lang="en-US" altLang="ja-JP" sz="2000" baseline="-25000" dirty="0"/>
                  <a:t> </a:t>
                </a:r>
                <a14:m>
                  <m:oMath xmlns:m="http://schemas.openxmlformats.org/officeDocument/2006/math">
                    <m:r>
                      <m:rPr>
                        <m:sty m:val="p"/>
                      </m:rPr>
                      <a:rPr lang="en-US" altLang="ja-JP" sz="2000" baseline="-25000" dirty="0">
                        <a:latin typeface="Cambria Math" panose="02040503050406030204" pitchFamily="18" charset="0"/>
                      </a:rPr>
                      <m:t>t</m:t>
                    </m:r>
                    <m:r>
                      <a:rPr lang="en-US" altLang="ja-JP" sz="2000" baseline="-25000" dirty="0">
                        <a:latin typeface="Cambria Math" panose="02040503050406030204" pitchFamily="18" charset="0"/>
                      </a:rPr>
                      <m:t>+1</m:t>
                    </m:r>
                    <m:sSub>
                      <m:sSubPr>
                        <m:ctrlPr>
                          <a:rPr lang="ja-JP" altLang="en-US" sz="2000" i="1" dirty="0">
                            <a:latin typeface="Cambria Math" panose="02040503050406030204" pitchFamily="18" charset="0"/>
                          </a:rPr>
                        </m:ctrlPr>
                      </m:sSubPr>
                      <m:e>
                        <m:acc>
                          <m:accPr>
                            <m:chr m:val="̂"/>
                            <m:ctrlPr>
                              <a:rPr lang="ja-JP" altLang="en-US" sz="2000" i="1" dirty="0">
                                <a:latin typeface="Cambria Math" panose="02040503050406030204" pitchFamily="18" charset="0"/>
                              </a:rPr>
                            </m:ctrlPr>
                          </m:accPr>
                          <m:e>
                            <m:r>
                              <a:rPr lang="ja-JP" altLang="en-US" sz="2000" i="1" dirty="0">
                                <a:latin typeface="Cambria Math" panose="02040503050406030204" pitchFamily="18" charset="0"/>
                              </a:rPr>
                              <m:t>𝜋</m:t>
                            </m:r>
                          </m:e>
                        </m:acc>
                      </m:e>
                      <m:sub>
                        <m:r>
                          <a:rPr lang="ja-JP" altLang="en-US" sz="2000" i="1" dirty="0">
                            <a:latin typeface="Cambria Math" panose="02040503050406030204" pitchFamily="18" charset="0"/>
                          </a:rPr>
                          <m:t>𝑡</m:t>
                        </m:r>
                      </m:sub>
                    </m:sSub>
                  </m:oMath>
                </a14:m>
                <a:r>
                  <a:rPr kumimoji="1" lang="ja-JP" altLang="en-US" sz="2000" dirty="0"/>
                  <a:t>について</a:t>
                </a:r>
                <a:r>
                  <a:rPr kumimoji="1" lang="en-US" altLang="ja-JP" sz="2000" dirty="0"/>
                  <a:t>(5)</a:t>
                </a:r>
                <a:r>
                  <a:rPr kumimoji="1" lang="ja-JP" altLang="en-US" sz="2000" dirty="0"/>
                  <a:t>式と同様に自己回帰モデルに当てはめ</a:t>
                </a:r>
                <a:r>
                  <a:rPr kumimoji="1" lang="en-US" altLang="ja-JP" sz="2000" dirty="0"/>
                  <a:t>,</a:t>
                </a:r>
                <a:r>
                  <a:rPr kumimoji="1" lang="ja-JP" altLang="en-US" sz="2000" dirty="0"/>
                  <a:t>以下の式を求める</a:t>
                </a:r>
              </a:p>
            </p:txBody>
          </p:sp>
        </mc:Choice>
        <mc:Fallback xmlns="">
          <p:sp>
            <p:nvSpPr>
              <p:cNvPr id="7" name="テキスト ボックス 6">
                <a:extLst>
                  <a:ext uri="{FF2B5EF4-FFF2-40B4-BE49-F238E27FC236}">
                    <a16:creationId xmlns:a16="http://schemas.microsoft.com/office/drawing/2014/main" id="{FF602472-D202-69AE-F824-E20E2DBDF73C}"/>
                  </a:ext>
                </a:extLst>
              </p:cNvPr>
              <p:cNvSpPr txBox="1">
                <a:spLocks noRot="1" noChangeAspect="1" noMove="1" noResize="1" noEditPoints="1" noAdjustHandles="1" noChangeArrowheads="1" noChangeShapeType="1" noTextEdit="1"/>
              </p:cNvSpPr>
              <p:nvPr/>
            </p:nvSpPr>
            <p:spPr>
              <a:xfrm>
                <a:off x="838200" y="2031620"/>
                <a:ext cx="9413240" cy="400110"/>
              </a:xfrm>
              <a:prstGeom prst="rect">
                <a:avLst/>
              </a:prstGeom>
              <a:blipFill>
                <a:blip r:embed="rId4"/>
                <a:stretch>
                  <a:fillRect t="-6061" b="-27273"/>
                </a:stretch>
              </a:blipFill>
            </p:spPr>
            <p:txBody>
              <a:bodyPr/>
              <a:lstStyle/>
              <a:p>
                <a:r>
                  <a:rPr lang="ja-JP" altLang="en-US">
                    <a:noFill/>
                  </a:rPr>
                  <a:t> </a:t>
                </a:r>
              </a:p>
            </p:txBody>
          </p:sp>
        </mc:Fallback>
      </mc:AlternateContent>
      <mc:AlternateContent xmlns:mc="http://schemas.openxmlformats.org/markup-compatibility/2006" xmlns:a14="http://schemas.microsoft.com/office/drawing/2010/main">
        <mc:Choice Requires="a14">
          <p:sp>
            <p:nvSpPr>
              <p:cNvPr id="8" name="テキスト ボックス 7">
                <a:extLst>
                  <a:ext uri="{FF2B5EF4-FFF2-40B4-BE49-F238E27FC236}">
                    <a16:creationId xmlns:a16="http://schemas.microsoft.com/office/drawing/2014/main" id="{212EF0BE-4D09-4DE0-0058-51935ED8B965}"/>
                  </a:ext>
                </a:extLst>
              </p:cNvPr>
              <p:cNvSpPr txBox="1"/>
              <p:nvPr/>
            </p:nvSpPr>
            <p:spPr>
              <a:xfrm>
                <a:off x="1452880" y="2537783"/>
                <a:ext cx="3967881" cy="1080424"/>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m:rPr>
                          <m:sty m:val="p"/>
                        </m:rPr>
                        <a:rPr lang="en-US" altLang="ja-JP" sz="2400" baseline="-25000" dirty="0" smtClean="0">
                          <a:latin typeface="Cambria Math" panose="02040503050406030204" pitchFamily="18" charset="0"/>
                        </a:rPr>
                        <m:t>t</m:t>
                      </m:r>
                      <m:r>
                        <a:rPr lang="en-US" altLang="ja-JP" sz="2400" baseline="-25000" dirty="0" smtClean="0">
                          <a:latin typeface="Cambria Math" panose="02040503050406030204" pitchFamily="18" charset="0"/>
                        </a:rPr>
                        <m:t>+</m:t>
                      </m:r>
                      <m:r>
                        <a:rPr lang="en-US" altLang="ja-JP" sz="2400" b="0" i="1" baseline="-25000" dirty="0" smtClean="0">
                          <a:latin typeface="Cambria Math" panose="02040503050406030204" pitchFamily="18" charset="0"/>
                        </a:rPr>
                        <m:t>𝑗</m:t>
                      </m:r>
                      <m:sSub>
                        <m:sSubPr>
                          <m:ctrlPr>
                            <a:rPr lang="ja-JP" altLang="en-US" sz="2400" i="1" dirty="0">
                              <a:latin typeface="Cambria Math" panose="02040503050406030204" pitchFamily="18" charset="0"/>
                            </a:rPr>
                          </m:ctrlPr>
                        </m:sSubPr>
                        <m:e>
                          <m:acc>
                            <m:accPr>
                              <m:chr m:val="̂"/>
                              <m:ctrlPr>
                                <a:rPr lang="ja-JP" altLang="en-US" sz="2400" i="1" dirty="0">
                                  <a:latin typeface="Cambria Math" panose="02040503050406030204" pitchFamily="18" charset="0"/>
                                </a:rPr>
                              </m:ctrlPr>
                            </m:accPr>
                            <m:e>
                              <m:r>
                                <a:rPr lang="ja-JP" altLang="en-US" sz="2400" i="1" dirty="0">
                                  <a:latin typeface="Cambria Math" panose="02040503050406030204" pitchFamily="18" charset="0"/>
                                </a:rPr>
                                <m:t>𝜌</m:t>
                              </m:r>
                            </m:e>
                          </m:acc>
                        </m:e>
                        <m:sub>
                          <m:r>
                            <a:rPr lang="ja-JP" altLang="en-US" sz="2400" i="1" dirty="0">
                              <a:latin typeface="Cambria Math" panose="02040503050406030204" pitchFamily="18" charset="0"/>
                            </a:rPr>
                            <m:t>𝑡</m:t>
                          </m:r>
                        </m:sub>
                      </m:sSub>
                      <m:r>
                        <a:rPr lang="en-US" altLang="ja-JP" sz="2400" b="0" i="1" dirty="0" smtClean="0">
                          <a:latin typeface="Cambria Math" panose="02040503050406030204" pitchFamily="18" charset="0"/>
                        </a:rPr>
                        <m:t>=</m:t>
                      </m:r>
                      <m:nary>
                        <m:naryPr>
                          <m:chr m:val="∑"/>
                          <m:limLoc m:val="undOvr"/>
                          <m:grow m:val="on"/>
                          <m:ctrlPr>
                            <a:rPr kumimoji="1" lang="ja-JP" altLang="en-US" sz="2400" i="1" smtClean="0">
                              <a:latin typeface="Cambria Math" panose="02040503050406030204" pitchFamily="18" charset="0"/>
                            </a:rPr>
                          </m:ctrlPr>
                        </m:naryPr>
                        <m:sub>
                          <m:r>
                            <a:rPr kumimoji="1" lang="ja-JP" altLang="en-US" sz="2400" i="1">
                              <a:latin typeface="Cambria Math" panose="02040503050406030204" pitchFamily="18" charset="0"/>
                            </a:rPr>
                            <m:t>𝑔</m:t>
                          </m:r>
                          <m:r>
                            <a:rPr kumimoji="1" lang="ja-JP" altLang="en-US" sz="2400" i="0">
                              <a:latin typeface="Cambria Math" panose="02040503050406030204" pitchFamily="18" charset="0"/>
                            </a:rPr>
                            <m:t>=1</m:t>
                          </m:r>
                        </m:sub>
                        <m:sup>
                          <m:r>
                            <a:rPr kumimoji="1" lang="ja-JP" altLang="en-US" sz="2400" i="0">
                              <a:latin typeface="Cambria Math" panose="02040503050406030204" pitchFamily="18" charset="0"/>
                            </a:rPr>
                            <m:t>2</m:t>
                          </m:r>
                        </m:sup>
                        <m:e>
                          <m:sSubSup>
                            <m:sSubSupPr>
                              <m:ctrlPr>
                                <a:rPr kumimoji="1" lang="ja-JP" altLang="en-US" sz="2400" i="1">
                                  <a:latin typeface="Cambria Math" panose="02040503050406030204" pitchFamily="18" charset="0"/>
                                </a:rPr>
                              </m:ctrlPr>
                            </m:sSubSupPr>
                            <m:e>
                              <m:r>
                                <a:rPr kumimoji="1" lang="ja-JP" altLang="en-US" sz="2400" i="1">
                                  <a:latin typeface="Cambria Math" panose="02040503050406030204" pitchFamily="18" charset="0"/>
                                </a:rPr>
                                <m:t>𝜇</m:t>
                              </m:r>
                            </m:e>
                            <m:sub>
                              <m:r>
                                <a:rPr kumimoji="1" lang="ja-JP" altLang="en-US" sz="2400" i="1">
                                  <a:latin typeface="Cambria Math" panose="02040503050406030204" pitchFamily="18" charset="0"/>
                                </a:rPr>
                                <m:t>𝑔</m:t>
                              </m:r>
                            </m:sub>
                            <m:sup>
                              <m:d>
                                <m:dPr>
                                  <m:ctrlPr>
                                    <a:rPr kumimoji="1" lang="ja-JP" altLang="en-US" sz="2400" i="1">
                                      <a:latin typeface="Cambria Math" panose="02040503050406030204" pitchFamily="18" charset="0"/>
                                    </a:rPr>
                                  </m:ctrlPr>
                                </m:dPr>
                                <m:e>
                                  <m:r>
                                    <a:rPr kumimoji="1" lang="ja-JP" altLang="en-US" sz="2400" i="1">
                                      <a:latin typeface="Cambria Math" panose="02040503050406030204" pitchFamily="18" charset="0"/>
                                    </a:rPr>
                                    <m:t>𝑗</m:t>
                                  </m:r>
                                </m:e>
                              </m:d>
                            </m:sup>
                          </m:sSubSup>
                          <m:sSub>
                            <m:sSubPr>
                              <m:ctrlPr>
                                <a:rPr kumimoji="1" lang="ja-JP" altLang="en-US" sz="2400" i="1">
                                  <a:latin typeface="Cambria Math" panose="02040503050406030204" pitchFamily="18" charset="0"/>
                                </a:rPr>
                              </m:ctrlPr>
                            </m:sSubPr>
                            <m:e>
                              <m:r>
                                <a:rPr kumimoji="1" lang="ja-JP" altLang="en-US" sz="2400" i="1">
                                  <a:latin typeface="Cambria Math" panose="02040503050406030204" pitchFamily="18" charset="0"/>
                                </a:rPr>
                                <m:t>𝜌</m:t>
                              </m:r>
                            </m:e>
                            <m:sub>
                              <m:r>
                                <a:rPr kumimoji="1" lang="ja-JP" altLang="en-US" sz="2400" i="1">
                                  <a:latin typeface="Cambria Math" panose="02040503050406030204" pitchFamily="18" charset="0"/>
                                </a:rPr>
                                <m:t>𝑡</m:t>
                              </m:r>
                              <m:r>
                                <a:rPr kumimoji="1" lang="ja-JP" altLang="en-US" sz="2400" i="0">
                                  <a:latin typeface="Cambria Math" panose="02040503050406030204" pitchFamily="18" charset="0"/>
                                </a:rPr>
                                <m:t>+1−</m:t>
                              </m:r>
                              <m:r>
                                <a:rPr kumimoji="1" lang="ja-JP" altLang="en-US" sz="2400" i="1">
                                  <a:latin typeface="Cambria Math" panose="02040503050406030204" pitchFamily="18" charset="0"/>
                                </a:rPr>
                                <m:t>𝑔</m:t>
                              </m:r>
                            </m:sub>
                          </m:sSub>
                        </m:e>
                      </m:nary>
                      <m:r>
                        <a:rPr kumimoji="1" lang="ja-JP" altLang="en-US" sz="2400" i="0">
                          <a:latin typeface="Cambria Math" panose="02040503050406030204" pitchFamily="18" charset="0"/>
                        </a:rPr>
                        <m:t>+</m:t>
                      </m:r>
                      <m:sSubSup>
                        <m:sSubSupPr>
                          <m:ctrlPr>
                            <a:rPr kumimoji="1" lang="ja-JP" altLang="en-US" sz="2400" i="1">
                              <a:latin typeface="Cambria Math" panose="02040503050406030204" pitchFamily="18" charset="0"/>
                            </a:rPr>
                          </m:ctrlPr>
                        </m:sSubSupPr>
                        <m:e>
                          <m:r>
                            <a:rPr kumimoji="1" lang="ja-JP" altLang="en-US" sz="2400" i="1">
                              <a:latin typeface="Cambria Math" panose="02040503050406030204" pitchFamily="18" charset="0"/>
                            </a:rPr>
                            <m:t>𝐶</m:t>
                          </m:r>
                        </m:e>
                        <m:sub>
                          <m:r>
                            <a:rPr kumimoji="1" lang="ja-JP" altLang="en-US" sz="2400" i="1">
                              <a:latin typeface="Cambria Math" panose="02040503050406030204" pitchFamily="18" charset="0"/>
                            </a:rPr>
                            <m:t>𝜌</m:t>
                          </m:r>
                        </m:sub>
                        <m:sup>
                          <m:d>
                            <m:dPr>
                              <m:ctrlPr>
                                <a:rPr kumimoji="1" lang="ja-JP" altLang="en-US" sz="2400" i="1">
                                  <a:latin typeface="Cambria Math" panose="02040503050406030204" pitchFamily="18" charset="0"/>
                                </a:rPr>
                              </m:ctrlPr>
                            </m:dPr>
                            <m:e>
                              <m:r>
                                <a:rPr kumimoji="1" lang="ja-JP" altLang="en-US" sz="2400" i="1">
                                  <a:latin typeface="Cambria Math" panose="02040503050406030204" pitchFamily="18" charset="0"/>
                                </a:rPr>
                                <m:t>𝑗</m:t>
                              </m:r>
                            </m:e>
                          </m:d>
                        </m:sup>
                      </m:sSubSup>
                    </m:oMath>
                  </m:oMathPara>
                </a14:m>
                <a:endParaRPr kumimoji="1" lang="ja-JP" altLang="en-US" sz="2400" dirty="0"/>
              </a:p>
            </p:txBody>
          </p:sp>
        </mc:Choice>
        <mc:Fallback xmlns="">
          <p:sp>
            <p:nvSpPr>
              <p:cNvPr id="8" name="テキスト ボックス 7">
                <a:extLst>
                  <a:ext uri="{FF2B5EF4-FFF2-40B4-BE49-F238E27FC236}">
                    <a16:creationId xmlns:a16="http://schemas.microsoft.com/office/drawing/2014/main" id="{212EF0BE-4D09-4DE0-0058-51935ED8B965}"/>
                  </a:ext>
                </a:extLst>
              </p:cNvPr>
              <p:cNvSpPr txBox="1">
                <a:spLocks noRot="1" noChangeAspect="1" noMove="1" noResize="1" noEditPoints="1" noAdjustHandles="1" noChangeArrowheads="1" noChangeShapeType="1" noTextEdit="1"/>
              </p:cNvSpPr>
              <p:nvPr/>
            </p:nvSpPr>
            <p:spPr>
              <a:xfrm>
                <a:off x="1452880" y="2537783"/>
                <a:ext cx="3967881" cy="1080424"/>
              </a:xfrm>
              <a:prstGeom prst="rect">
                <a:avLst/>
              </a:prstGeom>
              <a:blipFill>
                <a:blip r:embed="rId5"/>
                <a:stretch>
                  <a:fillRect/>
                </a:stretch>
              </a:blipFill>
            </p:spPr>
            <p:txBody>
              <a:bodyPr/>
              <a:lstStyle/>
              <a:p>
                <a:r>
                  <a:rPr lang="ja-JP" altLang="en-US">
                    <a:noFill/>
                  </a:rPr>
                  <a:t> </a:t>
                </a:r>
              </a:p>
            </p:txBody>
          </p:sp>
        </mc:Fallback>
      </mc:AlternateContent>
      <mc:AlternateContent xmlns:mc="http://schemas.openxmlformats.org/markup-compatibility/2006" xmlns:a14="http://schemas.microsoft.com/office/drawing/2010/main">
        <mc:Choice Requires="a14">
          <p:sp>
            <p:nvSpPr>
              <p:cNvPr id="9" name="テキスト ボックス 8">
                <a:extLst>
                  <a:ext uri="{FF2B5EF4-FFF2-40B4-BE49-F238E27FC236}">
                    <a16:creationId xmlns:a16="http://schemas.microsoft.com/office/drawing/2014/main" id="{476A8F01-436B-2D14-D375-EE1D186682A9}"/>
                  </a:ext>
                </a:extLst>
              </p:cNvPr>
              <p:cNvSpPr txBox="1"/>
              <p:nvPr/>
            </p:nvSpPr>
            <p:spPr>
              <a:xfrm>
                <a:off x="6410960" y="2431730"/>
                <a:ext cx="3967880" cy="1038298"/>
              </a:xfrm>
              <a:prstGeom prst="rect">
                <a:avLst/>
              </a:prstGeom>
              <a:noFill/>
            </p:spPr>
            <p:txBody>
              <a:bodyPr wrap="square" lIns="0" tIns="0" rIns="0" bIns="0" rtlCol="0">
                <a:spAutoFit/>
              </a:bodyPr>
              <a:lstStyle/>
              <a:p>
                <a:pPr/>
                <a14:m>
                  <m:oMathPara xmlns:m="http://schemas.openxmlformats.org/officeDocument/2006/math">
                    <m:oMathParaPr>
                      <m:jc m:val="centerGroup"/>
                    </m:oMathParaPr>
                    <m:oMath xmlns:m="http://schemas.openxmlformats.org/officeDocument/2006/math">
                      <m:r>
                        <m:rPr>
                          <m:sty m:val="p"/>
                        </m:rPr>
                        <a:rPr lang="en-US" altLang="ja-JP" sz="2400" baseline="-25000" dirty="0" smtClean="0">
                          <a:latin typeface="Cambria Math" panose="02040503050406030204" pitchFamily="18" charset="0"/>
                        </a:rPr>
                        <m:t>t</m:t>
                      </m:r>
                      <m:r>
                        <a:rPr lang="en-US" altLang="ja-JP" sz="2400" baseline="-25000" dirty="0" smtClean="0">
                          <a:latin typeface="Cambria Math" panose="02040503050406030204" pitchFamily="18" charset="0"/>
                        </a:rPr>
                        <m:t>+</m:t>
                      </m:r>
                      <m:r>
                        <a:rPr lang="en-US" altLang="ja-JP" sz="2400" b="0" i="1" baseline="-25000" dirty="0" smtClean="0">
                          <a:latin typeface="Cambria Math" panose="02040503050406030204" pitchFamily="18" charset="0"/>
                        </a:rPr>
                        <m:t>𝑗</m:t>
                      </m:r>
                      <m:sSub>
                        <m:sSubPr>
                          <m:ctrlPr>
                            <a:rPr lang="ja-JP" altLang="en-US" sz="2400" i="1" dirty="0">
                              <a:latin typeface="Cambria Math" panose="02040503050406030204" pitchFamily="18" charset="0"/>
                            </a:rPr>
                          </m:ctrlPr>
                        </m:sSubPr>
                        <m:e>
                          <m:acc>
                            <m:accPr>
                              <m:chr m:val="̂"/>
                              <m:ctrlPr>
                                <a:rPr lang="ja-JP" altLang="en-US" sz="2400" i="1" dirty="0">
                                  <a:latin typeface="Cambria Math" panose="02040503050406030204" pitchFamily="18" charset="0"/>
                                </a:rPr>
                              </m:ctrlPr>
                            </m:accPr>
                            <m:e>
                              <m:r>
                                <a:rPr lang="ja-JP" altLang="en-US" sz="2400" i="1" dirty="0">
                                  <a:latin typeface="Cambria Math" panose="02040503050406030204" pitchFamily="18" charset="0"/>
                                </a:rPr>
                                <m:t>𝜋</m:t>
                              </m:r>
                            </m:e>
                          </m:acc>
                        </m:e>
                        <m:sub>
                          <m:r>
                            <a:rPr lang="ja-JP" altLang="en-US" sz="2400" i="1" dirty="0">
                              <a:latin typeface="Cambria Math" panose="02040503050406030204" pitchFamily="18" charset="0"/>
                            </a:rPr>
                            <m:t>𝑡</m:t>
                          </m:r>
                        </m:sub>
                      </m:sSub>
                      <m:r>
                        <a:rPr lang="en-US" altLang="ja-JP" sz="2400" b="0" i="0" dirty="0" smtClean="0">
                          <a:latin typeface="Cambria Math" panose="02040503050406030204" pitchFamily="18" charset="0"/>
                        </a:rPr>
                        <m:t>=</m:t>
                      </m:r>
                      <m:nary>
                        <m:naryPr>
                          <m:chr m:val="∑"/>
                          <m:limLoc m:val="undOvr"/>
                          <m:grow m:val="on"/>
                          <m:ctrlPr>
                            <a:rPr kumimoji="1" lang="ja-JP" altLang="en-US" sz="2400" i="1" smtClean="0">
                              <a:latin typeface="Cambria Math" panose="02040503050406030204" pitchFamily="18" charset="0"/>
                            </a:rPr>
                          </m:ctrlPr>
                        </m:naryPr>
                        <m:sub>
                          <m:r>
                            <a:rPr kumimoji="1" lang="ja-JP" altLang="en-US" sz="2400" i="1">
                              <a:latin typeface="Cambria Math" panose="02040503050406030204" pitchFamily="18" charset="0"/>
                            </a:rPr>
                            <m:t>h</m:t>
                          </m:r>
                          <m:r>
                            <a:rPr kumimoji="1" lang="ja-JP" altLang="en-US" sz="2400" i="0">
                              <a:latin typeface="Cambria Math" panose="02040503050406030204" pitchFamily="18" charset="0"/>
                            </a:rPr>
                            <m:t>=1</m:t>
                          </m:r>
                        </m:sub>
                        <m:sup>
                          <m:r>
                            <a:rPr kumimoji="1" lang="ja-JP" altLang="en-US" sz="2400" i="0">
                              <a:latin typeface="Cambria Math" panose="02040503050406030204" pitchFamily="18" charset="0"/>
                            </a:rPr>
                            <m:t>2</m:t>
                          </m:r>
                        </m:sup>
                        <m:e>
                          <m:sSubSup>
                            <m:sSubSupPr>
                              <m:ctrlPr>
                                <a:rPr kumimoji="1" lang="ja-JP" altLang="en-US" sz="2400" i="1">
                                  <a:latin typeface="Cambria Math" panose="02040503050406030204" pitchFamily="18" charset="0"/>
                                </a:rPr>
                              </m:ctrlPr>
                            </m:sSubSupPr>
                            <m:e>
                              <m:r>
                                <a:rPr kumimoji="1" lang="ja-JP" altLang="en-US" sz="2400" i="1">
                                  <a:latin typeface="Cambria Math" panose="02040503050406030204" pitchFamily="18" charset="0"/>
                                </a:rPr>
                                <m:t>𝜆</m:t>
                              </m:r>
                            </m:e>
                            <m:sub>
                              <m:r>
                                <a:rPr kumimoji="1" lang="ja-JP" altLang="en-US" sz="2400" i="1">
                                  <a:latin typeface="Cambria Math" panose="02040503050406030204" pitchFamily="18" charset="0"/>
                                </a:rPr>
                                <m:t>h</m:t>
                              </m:r>
                            </m:sub>
                            <m:sup>
                              <m:d>
                                <m:dPr>
                                  <m:ctrlPr>
                                    <a:rPr kumimoji="1" lang="ja-JP" altLang="en-US" sz="2400" i="1">
                                      <a:latin typeface="Cambria Math" panose="02040503050406030204" pitchFamily="18" charset="0"/>
                                    </a:rPr>
                                  </m:ctrlPr>
                                </m:dPr>
                                <m:e>
                                  <m:r>
                                    <a:rPr kumimoji="1" lang="ja-JP" altLang="en-US" sz="2400" i="1">
                                      <a:latin typeface="Cambria Math" panose="02040503050406030204" pitchFamily="18" charset="0"/>
                                    </a:rPr>
                                    <m:t>𝑗</m:t>
                                  </m:r>
                                </m:e>
                              </m:d>
                            </m:sup>
                          </m:sSubSup>
                          <m:sSub>
                            <m:sSubPr>
                              <m:ctrlPr>
                                <a:rPr kumimoji="1" lang="ja-JP" altLang="en-US" sz="2400" i="1">
                                  <a:latin typeface="Cambria Math" panose="02040503050406030204" pitchFamily="18" charset="0"/>
                                </a:rPr>
                              </m:ctrlPr>
                            </m:sSubPr>
                            <m:e>
                              <m:r>
                                <a:rPr kumimoji="1" lang="ja-JP" altLang="en-US" sz="2400" i="1">
                                  <a:latin typeface="Cambria Math" panose="02040503050406030204" pitchFamily="18" charset="0"/>
                                </a:rPr>
                                <m:t>𝜋</m:t>
                              </m:r>
                            </m:e>
                            <m:sub>
                              <m:r>
                                <a:rPr kumimoji="1" lang="ja-JP" altLang="en-US" sz="2400" i="1">
                                  <a:latin typeface="Cambria Math" panose="02040503050406030204" pitchFamily="18" charset="0"/>
                                </a:rPr>
                                <m:t>𝑡</m:t>
                              </m:r>
                              <m:r>
                                <a:rPr kumimoji="1" lang="ja-JP" altLang="en-US" sz="2400" i="0">
                                  <a:latin typeface="Cambria Math" panose="02040503050406030204" pitchFamily="18" charset="0"/>
                                </a:rPr>
                                <m:t>+1−</m:t>
                              </m:r>
                              <m:r>
                                <a:rPr kumimoji="1" lang="ja-JP" altLang="en-US" sz="2400" i="1">
                                  <a:latin typeface="Cambria Math" panose="02040503050406030204" pitchFamily="18" charset="0"/>
                                </a:rPr>
                                <m:t>h</m:t>
                              </m:r>
                            </m:sub>
                          </m:sSub>
                        </m:e>
                      </m:nary>
                      <m:r>
                        <a:rPr kumimoji="1" lang="ja-JP" altLang="en-US" sz="2400" i="0">
                          <a:latin typeface="Cambria Math" panose="02040503050406030204" pitchFamily="18" charset="0"/>
                        </a:rPr>
                        <m:t>+</m:t>
                      </m:r>
                      <m:sSubSup>
                        <m:sSubSupPr>
                          <m:ctrlPr>
                            <a:rPr kumimoji="1" lang="ja-JP" altLang="en-US" sz="2400" i="1">
                              <a:latin typeface="Cambria Math" panose="02040503050406030204" pitchFamily="18" charset="0"/>
                            </a:rPr>
                          </m:ctrlPr>
                        </m:sSubSupPr>
                        <m:e>
                          <m:r>
                            <a:rPr kumimoji="1" lang="ja-JP" altLang="en-US" sz="2400" i="1">
                              <a:latin typeface="Cambria Math" panose="02040503050406030204" pitchFamily="18" charset="0"/>
                            </a:rPr>
                            <m:t>𝐶</m:t>
                          </m:r>
                        </m:e>
                        <m:sub>
                          <m:r>
                            <a:rPr kumimoji="1" lang="ja-JP" altLang="en-US" sz="2400" i="1">
                              <a:latin typeface="Cambria Math" panose="02040503050406030204" pitchFamily="18" charset="0"/>
                            </a:rPr>
                            <m:t>𝜋</m:t>
                          </m:r>
                        </m:sub>
                        <m:sup>
                          <m:d>
                            <m:dPr>
                              <m:ctrlPr>
                                <a:rPr kumimoji="1" lang="ja-JP" altLang="en-US" sz="2400" i="1">
                                  <a:latin typeface="Cambria Math" panose="02040503050406030204" pitchFamily="18" charset="0"/>
                                </a:rPr>
                              </m:ctrlPr>
                            </m:dPr>
                            <m:e>
                              <m:r>
                                <a:rPr kumimoji="1" lang="ja-JP" altLang="en-US" sz="2400" i="1">
                                  <a:latin typeface="Cambria Math" panose="02040503050406030204" pitchFamily="18" charset="0"/>
                                </a:rPr>
                                <m:t>𝑗</m:t>
                              </m:r>
                            </m:e>
                          </m:d>
                        </m:sup>
                      </m:sSubSup>
                    </m:oMath>
                  </m:oMathPara>
                </a14:m>
                <a:endParaRPr kumimoji="1" lang="ja-JP" altLang="en-US" sz="2400" dirty="0"/>
              </a:p>
            </p:txBody>
          </p:sp>
        </mc:Choice>
        <mc:Fallback xmlns="">
          <p:sp>
            <p:nvSpPr>
              <p:cNvPr id="9" name="テキスト ボックス 8">
                <a:extLst>
                  <a:ext uri="{FF2B5EF4-FFF2-40B4-BE49-F238E27FC236}">
                    <a16:creationId xmlns:a16="http://schemas.microsoft.com/office/drawing/2014/main" id="{476A8F01-436B-2D14-D375-EE1D186682A9}"/>
                  </a:ext>
                </a:extLst>
              </p:cNvPr>
              <p:cNvSpPr txBox="1">
                <a:spLocks noRot="1" noChangeAspect="1" noMove="1" noResize="1" noEditPoints="1" noAdjustHandles="1" noChangeArrowheads="1" noChangeShapeType="1" noTextEdit="1"/>
              </p:cNvSpPr>
              <p:nvPr/>
            </p:nvSpPr>
            <p:spPr>
              <a:xfrm>
                <a:off x="6410960" y="2431730"/>
                <a:ext cx="3967880" cy="1038298"/>
              </a:xfrm>
              <a:prstGeom prst="rect">
                <a:avLst/>
              </a:prstGeom>
              <a:blipFill>
                <a:blip r:embed="rId6"/>
                <a:stretch>
                  <a:fillRect/>
                </a:stretch>
              </a:blipFill>
            </p:spPr>
            <p:txBody>
              <a:bodyPr/>
              <a:lstStyle/>
              <a:p>
                <a:r>
                  <a:rPr lang="ja-JP" altLang="en-US">
                    <a:noFill/>
                  </a:rPr>
                  <a:t> </a:t>
                </a:r>
              </a:p>
            </p:txBody>
          </p:sp>
        </mc:Fallback>
      </mc:AlternateContent>
      <mc:AlternateContent xmlns:mc="http://schemas.openxmlformats.org/markup-compatibility/2006" xmlns:a14="http://schemas.microsoft.com/office/drawing/2010/main">
        <mc:Choice Requires="a14">
          <p:sp>
            <p:nvSpPr>
              <p:cNvPr id="10" name="テキスト ボックス 9">
                <a:extLst>
                  <a:ext uri="{FF2B5EF4-FFF2-40B4-BE49-F238E27FC236}">
                    <a16:creationId xmlns:a16="http://schemas.microsoft.com/office/drawing/2014/main" id="{5551CAAF-5B34-5FAB-BFEA-555503A6D7E7}"/>
                  </a:ext>
                </a:extLst>
              </p:cNvPr>
              <p:cNvSpPr txBox="1"/>
              <p:nvPr/>
            </p:nvSpPr>
            <p:spPr>
              <a:xfrm>
                <a:off x="838200" y="3912988"/>
                <a:ext cx="8793480" cy="400110"/>
              </a:xfrm>
              <a:prstGeom prst="rect">
                <a:avLst/>
              </a:prstGeom>
              <a:noFill/>
            </p:spPr>
            <p:txBody>
              <a:bodyPr wrap="square" rtlCol="0">
                <a:spAutoFit/>
              </a:bodyPr>
              <a:lstStyle/>
              <a:p>
                <a14:m>
                  <m:oMath xmlns:m="http://schemas.openxmlformats.org/officeDocument/2006/math">
                    <m:r>
                      <a:rPr lang="ja-JP" altLang="en-US" sz="2000" i="1" baseline="-25000" smtClean="0">
                        <a:latin typeface="Cambria Math" panose="02040503050406030204" pitchFamily="18" charset="0"/>
                      </a:rPr>
                      <m:t>𝑡</m:t>
                    </m:r>
                    <m:r>
                      <a:rPr lang="ja-JP" altLang="en-US" sz="2000" baseline="-25000">
                        <a:latin typeface="Cambria Math" panose="02040503050406030204" pitchFamily="18" charset="0"/>
                      </a:rPr>
                      <m:t>+</m:t>
                    </m:r>
                    <m:r>
                      <a:rPr lang="en-US" altLang="ja-JP" sz="2000" b="0" i="1" baseline="-25000" smtClean="0">
                        <a:latin typeface="Cambria Math" panose="02040503050406030204" pitchFamily="18" charset="0"/>
                      </a:rPr>
                      <m:t>𝑗</m:t>
                    </m:r>
                    <m:sSub>
                      <m:sSubPr>
                        <m:ctrlPr>
                          <a:rPr lang="ja-JP" altLang="en-US" sz="2000" i="1" dirty="0">
                            <a:latin typeface="Cambria Math" panose="02040503050406030204" pitchFamily="18" charset="0"/>
                          </a:rPr>
                        </m:ctrlPr>
                      </m:sSubPr>
                      <m:e>
                        <m:acc>
                          <m:accPr>
                            <m:chr m:val="̂"/>
                            <m:ctrlPr>
                              <a:rPr lang="ja-JP" altLang="en-US" sz="2000" i="1" dirty="0">
                                <a:latin typeface="Cambria Math" panose="02040503050406030204" pitchFamily="18" charset="0"/>
                              </a:rPr>
                            </m:ctrlPr>
                          </m:accPr>
                          <m:e>
                            <m:r>
                              <a:rPr lang="ja-JP" altLang="en-US" sz="2000" i="1" dirty="0">
                                <a:latin typeface="Cambria Math" panose="02040503050406030204" pitchFamily="18" charset="0"/>
                              </a:rPr>
                              <m:t>𝑟</m:t>
                            </m:r>
                          </m:e>
                        </m:acc>
                      </m:e>
                      <m:sub>
                        <m:r>
                          <a:rPr lang="ja-JP" altLang="en-US" sz="2000" i="1" dirty="0">
                            <a:latin typeface="Cambria Math" panose="02040503050406030204" pitchFamily="18" charset="0"/>
                          </a:rPr>
                          <m:t>𝑡</m:t>
                        </m:r>
                      </m:sub>
                    </m:sSub>
                  </m:oMath>
                </a14:m>
                <a:r>
                  <a:rPr kumimoji="1" lang="en-US" altLang="ja-JP" sz="2000" dirty="0"/>
                  <a:t>= </a:t>
                </a:r>
                <a14:m>
                  <m:oMath xmlns:m="http://schemas.openxmlformats.org/officeDocument/2006/math">
                    <m:r>
                      <m:rPr>
                        <m:sty m:val="p"/>
                      </m:rPr>
                      <a:rPr kumimoji="1" lang="en-US" altLang="ja-JP" sz="2000" b="0" i="0" baseline="-25000" dirty="0" smtClean="0">
                        <a:latin typeface="Cambria Math" panose="02040503050406030204" pitchFamily="18" charset="0"/>
                      </a:rPr>
                      <m:t>t</m:t>
                    </m:r>
                    <m:r>
                      <a:rPr kumimoji="1" lang="en-US" altLang="ja-JP" sz="2000" b="0" i="0" baseline="-25000" dirty="0" smtClean="0">
                        <a:latin typeface="Cambria Math" panose="02040503050406030204" pitchFamily="18" charset="0"/>
                      </a:rPr>
                      <m:t>+</m:t>
                    </m:r>
                    <m:r>
                      <m:rPr>
                        <m:sty m:val="p"/>
                      </m:rPr>
                      <a:rPr kumimoji="1" lang="en-US" altLang="ja-JP" sz="2000" b="0" i="0" baseline="-25000" dirty="0" smtClean="0">
                        <a:latin typeface="Cambria Math" panose="02040503050406030204" pitchFamily="18" charset="0"/>
                      </a:rPr>
                      <m:t>j</m:t>
                    </m:r>
                    <m:sSub>
                      <m:sSubPr>
                        <m:ctrlPr>
                          <a:rPr kumimoji="1" lang="ja-JP" altLang="en-US" sz="2000" i="1" dirty="0" smtClean="0">
                            <a:latin typeface="Cambria Math" panose="02040503050406030204" pitchFamily="18" charset="0"/>
                          </a:rPr>
                        </m:ctrlPr>
                      </m:sSubPr>
                      <m:e>
                        <m:acc>
                          <m:accPr>
                            <m:chr m:val="̂"/>
                            <m:ctrlPr>
                              <a:rPr kumimoji="1" lang="ja-JP" altLang="en-US" sz="2000" i="1" dirty="0">
                                <a:latin typeface="Cambria Math" panose="02040503050406030204" pitchFamily="18" charset="0"/>
                              </a:rPr>
                            </m:ctrlPr>
                          </m:accPr>
                          <m:e>
                            <m:r>
                              <a:rPr kumimoji="1" lang="ja-JP" altLang="en-US" sz="2000" i="1" dirty="0">
                                <a:latin typeface="Cambria Math" panose="02040503050406030204" pitchFamily="18" charset="0"/>
                              </a:rPr>
                              <m:t>𝜌</m:t>
                            </m:r>
                          </m:e>
                        </m:acc>
                      </m:e>
                      <m:sub>
                        <m:r>
                          <a:rPr kumimoji="1" lang="ja-JP" altLang="en-US" sz="2000" i="1" dirty="0">
                            <a:latin typeface="Cambria Math" panose="02040503050406030204" pitchFamily="18" charset="0"/>
                          </a:rPr>
                          <m:t>𝑡</m:t>
                        </m:r>
                      </m:sub>
                    </m:sSub>
                    <m:r>
                      <a:rPr kumimoji="1" lang="ja-JP" altLang="en-US" sz="2000" i="0" dirty="0">
                        <a:latin typeface="Cambria Math" panose="02040503050406030204" pitchFamily="18" charset="0"/>
                      </a:rPr>
                      <m:t>+</m:t>
                    </m:r>
                    <m:r>
                      <m:rPr>
                        <m:sty m:val="p"/>
                      </m:rPr>
                      <a:rPr lang="en-US" altLang="ja-JP" sz="2000" baseline="-25000" dirty="0" smtClean="0">
                        <a:latin typeface="Cambria Math" panose="02040503050406030204" pitchFamily="18" charset="0"/>
                      </a:rPr>
                      <m:t>t</m:t>
                    </m:r>
                    <m:r>
                      <a:rPr lang="en-US" altLang="ja-JP" sz="2000" baseline="-25000" dirty="0" smtClean="0">
                        <a:latin typeface="Cambria Math" panose="02040503050406030204" pitchFamily="18" charset="0"/>
                      </a:rPr>
                      <m:t>+</m:t>
                    </m:r>
                    <m:r>
                      <a:rPr lang="en-US" altLang="ja-JP" sz="2000" b="0" i="1" baseline="-25000" dirty="0" smtClean="0">
                        <a:latin typeface="Cambria Math" panose="02040503050406030204" pitchFamily="18" charset="0"/>
                      </a:rPr>
                      <m:t>𝑗</m:t>
                    </m:r>
                    <m:sSub>
                      <m:sSubPr>
                        <m:ctrlPr>
                          <a:rPr kumimoji="1" lang="ja-JP" altLang="en-US" sz="2000" i="1" dirty="0">
                            <a:latin typeface="Cambria Math" panose="02040503050406030204" pitchFamily="18" charset="0"/>
                          </a:rPr>
                        </m:ctrlPr>
                      </m:sSubPr>
                      <m:e>
                        <m:acc>
                          <m:accPr>
                            <m:chr m:val="̂"/>
                            <m:ctrlPr>
                              <a:rPr kumimoji="1" lang="ja-JP" altLang="en-US" sz="2000" i="1" dirty="0">
                                <a:latin typeface="Cambria Math" panose="02040503050406030204" pitchFamily="18" charset="0"/>
                              </a:rPr>
                            </m:ctrlPr>
                          </m:accPr>
                          <m:e>
                            <m:r>
                              <a:rPr kumimoji="1" lang="ja-JP" altLang="en-US" sz="2000" i="1" dirty="0">
                                <a:latin typeface="Cambria Math" panose="02040503050406030204" pitchFamily="18" charset="0"/>
                              </a:rPr>
                              <m:t>𝜋</m:t>
                            </m:r>
                          </m:e>
                        </m:acc>
                      </m:e>
                      <m:sub>
                        <m:r>
                          <a:rPr kumimoji="1" lang="ja-JP" altLang="en-US" sz="2000" i="1" dirty="0">
                            <a:latin typeface="Cambria Math" panose="02040503050406030204" pitchFamily="18" charset="0"/>
                          </a:rPr>
                          <m:t>𝑡</m:t>
                        </m:r>
                      </m:sub>
                    </m:sSub>
                  </m:oMath>
                </a14:m>
                <a:r>
                  <a:rPr kumimoji="1" lang="ja-JP" altLang="en-US" sz="2000" dirty="0"/>
                  <a:t>を</a:t>
                </a:r>
                <a:r>
                  <a:rPr kumimoji="1" lang="en-US" altLang="ja-JP" sz="2000" dirty="0"/>
                  <a:t>(7)</a:t>
                </a:r>
                <a:r>
                  <a:rPr kumimoji="1" lang="ja-JP" altLang="en-US" sz="2000" dirty="0"/>
                  <a:t>式に代入し、展開して係数を整理することにより。</a:t>
                </a:r>
              </a:p>
            </p:txBody>
          </p:sp>
        </mc:Choice>
        <mc:Fallback xmlns="">
          <p:sp>
            <p:nvSpPr>
              <p:cNvPr id="10" name="テキスト ボックス 9">
                <a:extLst>
                  <a:ext uri="{FF2B5EF4-FFF2-40B4-BE49-F238E27FC236}">
                    <a16:creationId xmlns:a16="http://schemas.microsoft.com/office/drawing/2014/main" id="{5551CAAF-5B34-5FAB-BFEA-555503A6D7E7}"/>
                  </a:ext>
                </a:extLst>
              </p:cNvPr>
              <p:cNvSpPr txBox="1">
                <a:spLocks noRot="1" noChangeAspect="1" noMove="1" noResize="1" noEditPoints="1" noAdjustHandles="1" noChangeArrowheads="1" noChangeShapeType="1" noTextEdit="1"/>
              </p:cNvSpPr>
              <p:nvPr/>
            </p:nvSpPr>
            <p:spPr>
              <a:xfrm>
                <a:off x="838200" y="3912988"/>
                <a:ext cx="8793480" cy="400110"/>
              </a:xfrm>
              <a:prstGeom prst="rect">
                <a:avLst/>
              </a:prstGeom>
              <a:blipFill>
                <a:blip r:embed="rId7"/>
                <a:stretch>
                  <a:fillRect t="-7576" r="-3606" b="-27273"/>
                </a:stretch>
              </a:blipFill>
            </p:spPr>
            <p:txBody>
              <a:bodyPr/>
              <a:lstStyle/>
              <a:p>
                <a:r>
                  <a:rPr lang="ja-JP" altLang="en-US">
                    <a:noFill/>
                  </a:rPr>
                  <a:t> </a:t>
                </a:r>
              </a:p>
            </p:txBody>
          </p:sp>
        </mc:Fallback>
      </mc:AlternateContent>
      <mc:AlternateContent xmlns:mc="http://schemas.openxmlformats.org/markup-compatibility/2006" xmlns:a14="http://schemas.microsoft.com/office/drawing/2010/main">
        <mc:Choice Requires="a14">
          <p:sp>
            <p:nvSpPr>
              <p:cNvPr id="11" name="テキスト ボックス 10">
                <a:extLst>
                  <a:ext uri="{FF2B5EF4-FFF2-40B4-BE49-F238E27FC236}">
                    <a16:creationId xmlns:a16="http://schemas.microsoft.com/office/drawing/2014/main" id="{F0500643-63EC-7E44-D184-7BE06A2CD6FC}"/>
                  </a:ext>
                </a:extLst>
              </p:cNvPr>
              <p:cNvSpPr txBox="1"/>
              <p:nvPr/>
            </p:nvSpPr>
            <p:spPr>
              <a:xfrm>
                <a:off x="838200" y="4531360"/>
                <a:ext cx="6812280" cy="1142685"/>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sSub>
                        <m:sSubPr>
                          <m:ctrlPr>
                            <a:rPr kumimoji="1" lang="ja-JP" altLang="en-US" sz="2400" i="1" smtClean="0">
                              <a:latin typeface="Cambria Math" panose="02040503050406030204" pitchFamily="18" charset="0"/>
                            </a:rPr>
                          </m:ctrlPr>
                        </m:sSubPr>
                        <m:e>
                          <m:r>
                            <a:rPr kumimoji="1" lang="ja-JP" altLang="en-US" sz="2400" i="1">
                              <a:latin typeface="Cambria Math" panose="02040503050406030204" pitchFamily="18" charset="0"/>
                            </a:rPr>
                            <m:t>𝑅</m:t>
                          </m:r>
                        </m:e>
                        <m:sub>
                          <m:r>
                            <a:rPr kumimoji="1" lang="ja-JP" altLang="en-US" sz="2400" i="1">
                              <a:latin typeface="Cambria Math" panose="02040503050406030204" pitchFamily="18" charset="0"/>
                            </a:rPr>
                            <m:t>𝑡</m:t>
                          </m:r>
                        </m:sub>
                      </m:sSub>
                      <m:r>
                        <a:rPr kumimoji="1" lang="ja-JP" altLang="en-US" sz="2400" i="0">
                          <a:latin typeface="Cambria Math" panose="02040503050406030204" pitchFamily="18" charset="0"/>
                        </a:rPr>
                        <m:t>=</m:t>
                      </m:r>
                      <m:nary>
                        <m:naryPr>
                          <m:chr m:val="∑"/>
                          <m:limLoc m:val="undOvr"/>
                          <m:grow m:val="on"/>
                          <m:ctrlPr>
                            <a:rPr kumimoji="1" lang="ja-JP" altLang="en-US" sz="2400" i="1">
                              <a:latin typeface="Cambria Math" panose="02040503050406030204" pitchFamily="18" charset="0"/>
                            </a:rPr>
                          </m:ctrlPr>
                        </m:naryPr>
                        <m:sub>
                          <m:r>
                            <a:rPr kumimoji="1" lang="ja-JP" altLang="en-US" sz="2400" i="1">
                              <a:latin typeface="Cambria Math" panose="02040503050406030204" pitchFamily="18" charset="0"/>
                            </a:rPr>
                            <m:t>𝑔</m:t>
                          </m:r>
                          <m:r>
                            <a:rPr kumimoji="1" lang="ja-JP" altLang="en-US" sz="2400" i="0">
                              <a:latin typeface="Cambria Math" panose="02040503050406030204" pitchFamily="18" charset="0"/>
                            </a:rPr>
                            <m:t>=1</m:t>
                          </m:r>
                        </m:sub>
                        <m:sup>
                          <m:r>
                            <a:rPr kumimoji="1" lang="ja-JP" altLang="en-US" sz="2400" i="1">
                              <a:latin typeface="Cambria Math" panose="02040503050406030204" pitchFamily="18" charset="0"/>
                            </a:rPr>
                            <m:t>𝑞</m:t>
                          </m:r>
                        </m:sup>
                        <m:e>
                          <m:sSub>
                            <m:sSubPr>
                              <m:ctrlPr>
                                <a:rPr kumimoji="1" lang="ja-JP" altLang="en-US" sz="2400" i="1">
                                  <a:latin typeface="Cambria Math" panose="02040503050406030204" pitchFamily="18" charset="0"/>
                                </a:rPr>
                              </m:ctrlPr>
                            </m:sSubPr>
                            <m:e>
                              <m:r>
                                <a:rPr kumimoji="1" lang="ja-JP" altLang="en-US" sz="2400" i="1">
                                  <a:latin typeface="Cambria Math" panose="02040503050406030204" pitchFamily="18" charset="0"/>
                                </a:rPr>
                                <m:t>𝜔</m:t>
                              </m:r>
                            </m:e>
                            <m:sub>
                              <m:r>
                                <a:rPr kumimoji="1" lang="ja-JP" altLang="en-US" sz="2400" i="1">
                                  <a:latin typeface="Cambria Math" panose="02040503050406030204" pitchFamily="18" charset="0"/>
                                </a:rPr>
                                <m:t>𝑔</m:t>
                              </m:r>
                            </m:sub>
                          </m:sSub>
                          <m:sSub>
                            <m:sSubPr>
                              <m:ctrlPr>
                                <a:rPr kumimoji="1" lang="ja-JP" altLang="en-US" sz="2400" i="1">
                                  <a:latin typeface="Cambria Math" panose="02040503050406030204" pitchFamily="18" charset="0"/>
                                </a:rPr>
                              </m:ctrlPr>
                            </m:sSubPr>
                            <m:e>
                              <m:r>
                                <a:rPr kumimoji="1" lang="ja-JP" altLang="en-US" sz="2400" i="1">
                                  <a:latin typeface="Cambria Math" panose="02040503050406030204" pitchFamily="18" charset="0"/>
                                </a:rPr>
                                <m:t>𝑟</m:t>
                              </m:r>
                            </m:e>
                            <m:sub>
                              <m:r>
                                <a:rPr kumimoji="1" lang="ja-JP" altLang="en-US" sz="2400" i="1">
                                  <a:latin typeface="Cambria Math" panose="02040503050406030204" pitchFamily="18" charset="0"/>
                                </a:rPr>
                                <m:t>𝑡</m:t>
                              </m:r>
                              <m:r>
                                <a:rPr kumimoji="1" lang="ja-JP" altLang="en-US" sz="2400" i="0">
                                  <a:latin typeface="Cambria Math" panose="02040503050406030204" pitchFamily="18" charset="0"/>
                                </a:rPr>
                                <m:t>+1−</m:t>
                              </m:r>
                              <m:r>
                                <a:rPr kumimoji="1" lang="ja-JP" altLang="en-US" sz="2400" i="1">
                                  <a:latin typeface="Cambria Math" panose="02040503050406030204" pitchFamily="18" charset="0"/>
                                </a:rPr>
                                <m:t>𝑔</m:t>
                              </m:r>
                            </m:sub>
                          </m:sSub>
                        </m:e>
                      </m:nary>
                      <m:r>
                        <a:rPr kumimoji="1" lang="ja-JP" altLang="en-US" sz="2400" i="0">
                          <a:latin typeface="Cambria Math" panose="02040503050406030204" pitchFamily="18" charset="0"/>
                        </a:rPr>
                        <m:t>+</m:t>
                      </m:r>
                      <m:nary>
                        <m:naryPr>
                          <m:chr m:val="∑"/>
                          <m:limLoc m:val="undOvr"/>
                          <m:grow m:val="on"/>
                          <m:ctrlPr>
                            <a:rPr kumimoji="1" lang="ja-JP" altLang="en-US" sz="2400" i="1">
                              <a:latin typeface="Cambria Math" panose="02040503050406030204" pitchFamily="18" charset="0"/>
                            </a:rPr>
                          </m:ctrlPr>
                        </m:naryPr>
                        <m:sub>
                          <m:r>
                            <a:rPr kumimoji="1" lang="ja-JP" altLang="en-US" sz="2400" i="1">
                              <a:latin typeface="Cambria Math" panose="02040503050406030204" pitchFamily="18" charset="0"/>
                            </a:rPr>
                            <m:t>h</m:t>
                          </m:r>
                          <m:r>
                            <a:rPr kumimoji="1" lang="ja-JP" altLang="en-US" sz="2400" i="0">
                              <a:latin typeface="Cambria Math" panose="02040503050406030204" pitchFamily="18" charset="0"/>
                            </a:rPr>
                            <m:t>=1</m:t>
                          </m:r>
                        </m:sub>
                        <m:sup>
                          <m:r>
                            <a:rPr kumimoji="1" lang="ja-JP" altLang="en-US" sz="2400" i="1">
                              <a:latin typeface="Cambria Math" panose="02040503050406030204" pitchFamily="18" charset="0"/>
                            </a:rPr>
                            <m:t>𝑞</m:t>
                          </m:r>
                        </m:sup>
                        <m:e>
                          <m:sSub>
                            <m:sSubPr>
                              <m:ctrlPr>
                                <a:rPr kumimoji="1" lang="ja-JP" altLang="en-US" sz="2400" i="1">
                                  <a:latin typeface="Cambria Math" panose="02040503050406030204" pitchFamily="18" charset="0"/>
                                </a:rPr>
                              </m:ctrlPr>
                            </m:sSubPr>
                            <m:e>
                              <m:r>
                                <a:rPr kumimoji="1" lang="ja-JP" altLang="en-US" sz="2400" i="1">
                                  <a:latin typeface="Cambria Math" panose="02040503050406030204" pitchFamily="18" charset="0"/>
                                </a:rPr>
                                <m:t>𝜆</m:t>
                              </m:r>
                            </m:e>
                            <m:sub>
                              <m:r>
                                <a:rPr kumimoji="1" lang="ja-JP" altLang="en-US" sz="2400" i="1">
                                  <a:latin typeface="Cambria Math" panose="02040503050406030204" pitchFamily="18" charset="0"/>
                                </a:rPr>
                                <m:t>h</m:t>
                              </m:r>
                            </m:sub>
                          </m:sSub>
                          <m:sSub>
                            <m:sSubPr>
                              <m:ctrlPr>
                                <a:rPr kumimoji="1" lang="ja-JP" altLang="en-US" sz="2400" i="1">
                                  <a:latin typeface="Cambria Math" panose="02040503050406030204" pitchFamily="18" charset="0"/>
                                </a:rPr>
                              </m:ctrlPr>
                            </m:sSubPr>
                            <m:e>
                              <m:r>
                                <a:rPr kumimoji="1" lang="ja-JP" altLang="en-US" sz="2400" i="1">
                                  <a:latin typeface="Cambria Math" panose="02040503050406030204" pitchFamily="18" charset="0"/>
                                </a:rPr>
                                <m:t>𝜋</m:t>
                              </m:r>
                            </m:e>
                            <m:sub>
                              <m:r>
                                <a:rPr kumimoji="1" lang="ja-JP" altLang="en-US" sz="2400" i="1">
                                  <a:latin typeface="Cambria Math" panose="02040503050406030204" pitchFamily="18" charset="0"/>
                                </a:rPr>
                                <m:t>𝑡</m:t>
                              </m:r>
                              <m:r>
                                <a:rPr kumimoji="1" lang="ja-JP" altLang="en-US" sz="2400" i="0">
                                  <a:latin typeface="Cambria Math" panose="02040503050406030204" pitchFamily="18" charset="0"/>
                                </a:rPr>
                                <m:t>+1−</m:t>
                              </m:r>
                              <m:r>
                                <a:rPr kumimoji="1" lang="ja-JP" altLang="en-US" sz="2400" i="1">
                                  <a:latin typeface="Cambria Math" panose="02040503050406030204" pitchFamily="18" charset="0"/>
                                </a:rPr>
                                <m:t>h</m:t>
                              </m:r>
                            </m:sub>
                          </m:sSub>
                        </m:e>
                      </m:nary>
                      <m:r>
                        <a:rPr kumimoji="1" lang="ja-JP" altLang="en-US" sz="2400" i="0">
                          <a:latin typeface="Cambria Math" panose="02040503050406030204" pitchFamily="18" charset="0"/>
                        </a:rPr>
                        <m:t>+</m:t>
                      </m:r>
                      <m:sSup>
                        <m:sSupPr>
                          <m:ctrlPr>
                            <a:rPr kumimoji="1" lang="ja-JP" altLang="en-US" sz="2400" i="1">
                              <a:latin typeface="Cambria Math" panose="02040503050406030204" pitchFamily="18" charset="0"/>
                            </a:rPr>
                          </m:ctrlPr>
                        </m:sSupPr>
                        <m:e>
                          <m:r>
                            <a:rPr lang="ja-JP" altLang="en-US" sz="2400" i="1">
                              <a:latin typeface="Cambria Math" panose="02040503050406030204" pitchFamily="18" charset="0"/>
                            </a:rPr>
                            <m:t>𝐶</m:t>
                          </m:r>
                        </m:e>
                        <m:sup>
                          <m:r>
                            <a:rPr kumimoji="1" lang="ja-JP" altLang="en-US" sz="2400" i="0">
                              <a:latin typeface="Cambria Math" panose="02040503050406030204" pitchFamily="18" charset="0"/>
                            </a:rPr>
                            <m:t>′′′</m:t>
                          </m:r>
                        </m:sup>
                      </m:sSup>
                    </m:oMath>
                  </m:oMathPara>
                </a14:m>
                <a:endParaRPr kumimoji="1" lang="ja-JP" altLang="en-US" sz="2400" dirty="0"/>
              </a:p>
            </p:txBody>
          </p:sp>
        </mc:Choice>
        <mc:Fallback xmlns="">
          <p:sp>
            <p:nvSpPr>
              <p:cNvPr id="11" name="テキスト ボックス 10">
                <a:extLst>
                  <a:ext uri="{FF2B5EF4-FFF2-40B4-BE49-F238E27FC236}">
                    <a16:creationId xmlns:a16="http://schemas.microsoft.com/office/drawing/2014/main" id="{F0500643-63EC-7E44-D184-7BE06A2CD6FC}"/>
                  </a:ext>
                </a:extLst>
              </p:cNvPr>
              <p:cNvSpPr txBox="1">
                <a:spLocks noRot="1" noChangeAspect="1" noMove="1" noResize="1" noEditPoints="1" noAdjustHandles="1" noChangeArrowheads="1" noChangeShapeType="1" noTextEdit="1"/>
              </p:cNvSpPr>
              <p:nvPr/>
            </p:nvSpPr>
            <p:spPr>
              <a:xfrm>
                <a:off x="838200" y="4531360"/>
                <a:ext cx="6812280" cy="1142685"/>
              </a:xfrm>
              <a:prstGeom prst="rect">
                <a:avLst/>
              </a:prstGeom>
              <a:blipFill>
                <a:blip r:embed="rId8"/>
                <a:stretch>
                  <a:fillRect/>
                </a:stretch>
              </a:blipFill>
            </p:spPr>
            <p:txBody>
              <a:bodyPr/>
              <a:lstStyle/>
              <a:p>
                <a:r>
                  <a:rPr lang="ja-JP" altLang="en-US">
                    <a:noFill/>
                  </a:rPr>
                  <a:t> </a:t>
                </a:r>
              </a:p>
            </p:txBody>
          </p:sp>
        </mc:Fallback>
      </mc:AlternateContent>
      <p:sp>
        <p:nvSpPr>
          <p:cNvPr id="5" name="テキスト ボックス 4">
            <a:extLst>
              <a:ext uri="{FF2B5EF4-FFF2-40B4-BE49-F238E27FC236}">
                <a16:creationId xmlns:a16="http://schemas.microsoft.com/office/drawing/2014/main" id="{E4EB300C-49F3-50BE-3FB6-D2BAB16B8A57}"/>
              </a:ext>
            </a:extLst>
          </p:cNvPr>
          <p:cNvSpPr txBox="1"/>
          <p:nvPr/>
        </p:nvSpPr>
        <p:spPr>
          <a:xfrm>
            <a:off x="7650480" y="4886960"/>
            <a:ext cx="1066800" cy="400110"/>
          </a:xfrm>
          <a:prstGeom prst="rect">
            <a:avLst/>
          </a:prstGeom>
          <a:noFill/>
        </p:spPr>
        <p:txBody>
          <a:bodyPr wrap="square" rtlCol="0">
            <a:spAutoFit/>
          </a:bodyPr>
          <a:lstStyle/>
          <a:p>
            <a:r>
              <a:rPr kumimoji="1" lang="en-US" altLang="ja-JP" sz="2000" dirty="0"/>
              <a:t>…(3)</a:t>
            </a:r>
            <a:endParaRPr kumimoji="1" lang="ja-JP" altLang="en-US" sz="2000" dirty="0"/>
          </a:p>
        </p:txBody>
      </p:sp>
      <p:sp>
        <p:nvSpPr>
          <p:cNvPr id="6" name="テキスト ボックス 5">
            <a:extLst>
              <a:ext uri="{FF2B5EF4-FFF2-40B4-BE49-F238E27FC236}">
                <a16:creationId xmlns:a16="http://schemas.microsoft.com/office/drawing/2014/main" id="{D753BBD4-5501-9455-FA01-C18E4CC26F44}"/>
              </a:ext>
            </a:extLst>
          </p:cNvPr>
          <p:cNvSpPr txBox="1"/>
          <p:nvPr/>
        </p:nvSpPr>
        <p:spPr>
          <a:xfrm>
            <a:off x="4665980" y="1248329"/>
            <a:ext cx="792480" cy="400110"/>
          </a:xfrm>
          <a:prstGeom prst="rect">
            <a:avLst/>
          </a:prstGeom>
          <a:noFill/>
        </p:spPr>
        <p:txBody>
          <a:bodyPr wrap="square" rtlCol="0">
            <a:spAutoFit/>
          </a:bodyPr>
          <a:lstStyle/>
          <a:p>
            <a:r>
              <a:rPr kumimoji="1" lang="en-US" altLang="ja-JP" sz="2000" dirty="0"/>
              <a:t>…(9)</a:t>
            </a:r>
            <a:endParaRPr kumimoji="1" lang="ja-JP" altLang="en-US" sz="2000" dirty="0"/>
          </a:p>
        </p:txBody>
      </p:sp>
      <p:sp>
        <p:nvSpPr>
          <p:cNvPr id="12" name="テキスト ボックス 11">
            <a:extLst>
              <a:ext uri="{FF2B5EF4-FFF2-40B4-BE49-F238E27FC236}">
                <a16:creationId xmlns:a16="http://schemas.microsoft.com/office/drawing/2014/main" id="{03EAA291-BC9F-B234-A685-2177FDD26BA7}"/>
              </a:ext>
            </a:extLst>
          </p:cNvPr>
          <p:cNvSpPr txBox="1"/>
          <p:nvPr/>
        </p:nvSpPr>
        <p:spPr>
          <a:xfrm>
            <a:off x="9539111" y="73294"/>
            <a:ext cx="2652889" cy="369332"/>
          </a:xfrm>
          <a:prstGeom prst="rect">
            <a:avLst/>
          </a:prstGeom>
          <a:noFill/>
        </p:spPr>
        <p:txBody>
          <a:bodyPr wrap="square" rtlCol="0">
            <a:spAutoFit/>
          </a:bodyPr>
          <a:lstStyle/>
          <a:p>
            <a:r>
              <a:rPr lang="en-US" altLang="ja-JP" dirty="0"/>
              <a:t>3.</a:t>
            </a:r>
            <a:r>
              <a:rPr lang="ja-JP" altLang="en-US" dirty="0"/>
              <a:t>先行研究</a:t>
            </a:r>
            <a:r>
              <a:rPr lang="en-US" altLang="ja-JP" dirty="0"/>
              <a:t>:</a:t>
            </a:r>
            <a:r>
              <a:rPr lang="ja-JP" altLang="en-US" dirty="0"/>
              <a:t>分析手法</a:t>
            </a:r>
            <a:endParaRPr lang="en-US" altLang="ja-JP" dirty="0"/>
          </a:p>
        </p:txBody>
      </p:sp>
    </p:spTree>
    <p:extLst>
      <p:ext uri="{BB962C8B-B14F-4D97-AF65-F5344CB8AC3E}">
        <p14:creationId xmlns:p14="http://schemas.microsoft.com/office/powerpoint/2010/main" val="229419944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E8398B4-CC5B-8C05-8F77-CD381AF6ACB7}"/>
              </a:ext>
            </a:extLst>
          </p:cNvPr>
          <p:cNvSpPr>
            <a:spLocks noGrp="1"/>
          </p:cNvSpPr>
          <p:nvPr>
            <p:ph type="title"/>
          </p:nvPr>
        </p:nvSpPr>
        <p:spPr>
          <a:xfrm>
            <a:off x="838200" y="180459"/>
            <a:ext cx="10515600" cy="681355"/>
          </a:xfrm>
        </p:spPr>
        <p:txBody>
          <a:bodyPr>
            <a:normAutofit fontScale="90000"/>
          </a:bodyPr>
          <a:lstStyle/>
          <a:p>
            <a:r>
              <a:rPr lang="en-US" altLang="ja-JP" dirty="0" err="1"/>
              <a:t>K</a:t>
            </a:r>
            <a:r>
              <a:rPr kumimoji="1" lang="en-US" altLang="ja-JP" dirty="0" err="1"/>
              <a:t>oyck</a:t>
            </a:r>
            <a:r>
              <a:rPr kumimoji="1" lang="ja-JP" altLang="en-US" dirty="0"/>
              <a:t>型の分布ラグ</a:t>
            </a:r>
          </a:p>
        </p:txBody>
      </p:sp>
      <p:sp>
        <p:nvSpPr>
          <p:cNvPr id="3" name="テキスト ボックス 2">
            <a:extLst>
              <a:ext uri="{FF2B5EF4-FFF2-40B4-BE49-F238E27FC236}">
                <a16:creationId xmlns:a16="http://schemas.microsoft.com/office/drawing/2014/main" id="{AF882822-0414-0CDE-C065-D80B65A47E9D}"/>
              </a:ext>
            </a:extLst>
          </p:cNvPr>
          <p:cNvSpPr txBox="1"/>
          <p:nvPr/>
        </p:nvSpPr>
        <p:spPr>
          <a:xfrm>
            <a:off x="914400" y="861814"/>
            <a:ext cx="2316480" cy="369332"/>
          </a:xfrm>
          <a:prstGeom prst="rect">
            <a:avLst/>
          </a:prstGeom>
          <a:noFill/>
        </p:spPr>
        <p:txBody>
          <a:bodyPr wrap="square" rtlCol="0">
            <a:spAutoFit/>
          </a:bodyPr>
          <a:lstStyle/>
          <a:p>
            <a:r>
              <a:rPr kumimoji="1" lang="ja-JP" altLang="en-US" dirty="0"/>
              <a:t>基本的な分布ラグ</a:t>
            </a:r>
          </a:p>
        </p:txBody>
      </p:sp>
      <mc:AlternateContent xmlns:mc="http://schemas.openxmlformats.org/markup-compatibility/2006" xmlns:a14="http://schemas.microsoft.com/office/drawing/2010/main">
        <mc:Choice Requires="a14">
          <p:sp>
            <p:nvSpPr>
              <p:cNvPr id="4" name="テキスト ボックス 3">
                <a:extLst>
                  <a:ext uri="{FF2B5EF4-FFF2-40B4-BE49-F238E27FC236}">
                    <a16:creationId xmlns:a16="http://schemas.microsoft.com/office/drawing/2014/main" id="{235FB0E7-1228-CAD3-E8D0-341FF435457E}"/>
                  </a:ext>
                </a:extLst>
              </p:cNvPr>
              <p:cNvSpPr txBox="1"/>
              <p:nvPr/>
            </p:nvSpPr>
            <p:spPr>
              <a:xfrm>
                <a:off x="1229360" y="1300480"/>
                <a:ext cx="5892800" cy="461665"/>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sSub>
                        <m:sSubPr>
                          <m:ctrlPr>
                            <a:rPr kumimoji="1" lang="ja-JP" altLang="en-US" sz="2400" i="1" dirty="0" smtClean="0">
                              <a:latin typeface="Cambria Math" panose="02040503050406030204" pitchFamily="18" charset="0"/>
                            </a:rPr>
                          </m:ctrlPr>
                        </m:sSubPr>
                        <m:e>
                          <m:r>
                            <a:rPr kumimoji="1" lang="ja-JP" altLang="en-US" sz="2400" i="1" dirty="0">
                              <a:latin typeface="Cambria Math" panose="02040503050406030204" pitchFamily="18" charset="0"/>
                            </a:rPr>
                            <m:t>𝑌</m:t>
                          </m:r>
                        </m:e>
                        <m:sub>
                          <m:r>
                            <a:rPr kumimoji="1" lang="ja-JP" altLang="en-US" sz="2400" i="1" dirty="0">
                              <a:latin typeface="Cambria Math" panose="02040503050406030204" pitchFamily="18" charset="0"/>
                            </a:rPr>
                            <m:t>𝑡</m:t>
                          </m:r>
                        </m:sub>
                      </m:sSub>
                      <m:r>
                        <a:rPr kumimoji="1" lang="ja-JP" altLang="en-US" sz="2400" i="0" dirty="0">
                          <a:latin typeface="Cambria Math" panose="02040503050406030204" pitchFamily="18" charset="0"/>
                        </a:rPr>
                        <m:t>=</m:t>
                      </m:r>
                      <m:r>
                        <a:rPr kumimoji="1" lang="ja-JP" altLang="en-US" sz="2400" i="1" dirty="0">
                          <a:latin typeface="Cambria Math" panose="02040503050406030204" pitchFamily="18" charset="0"/>
                        </a:rPr>
                        <m:t>𝛼</m:t>
                      </m:r>
                      <m:r>
                        <a:rPr kumimoji="1" lang="ja-JP" altLang="en-US" sz="2400" i="0" dirty="0">
                          <a:latin typeface="Cambria Math" panose="02040503050406030204" pitchFamily="18" charset="0"/>
                        </a:rPr>
                        <m:t>+</m:t>
                      </m:r>
                      <m:sSub>
                        <m:sSubPr>
                          <m:ctrlPr>
                            <a:rPr kumimoji="1" lang="ja-JP" altLang="en-US" sz="2400" i="1" dirty="0">
                              <a:latin typeface="Cambria Math" panose="02040503050406030204" pitchFamily="18" charset="0"/>
                            </a:rPr>
                          </m:ctrlPr>
                        </m:sSubPr>
                        <m:e>
                          <m:r>
                            <a:rPr kumimoji="1" lang="ja-JP" altLang="en-US" sz="2400" i="1" dirty="0">
                              <a:latin typeface="Cambria Math" panose="02040503050406030204" pitchFamily="18" charset="0"/>
                            </a:rPr>
                            <m:t>𝛽</m:t>
                          </m:r>
                        </m:e>
                        <m:sub>
                          <m:r>
                            <a:rPr kumimoji="1" lang="ja-JP" altLang="en-US" sz="2400" i="0" dirty="0">
                              <a:latin typeface="Cambria Math" panose="02040503050406030204" pitchFamily="18" charset="0"/>
                            </a:rPr>
                            <m:t>0</m:t>
                          </m:r>
                        </m:sub>
                      </m:sSub>
                      <m:sSub>
                        <m:sSubPr>
                          <m:ctrlPr>
                            <a:rPr kumimoji="1" lang="ja-JP" altLang="en-US" sz="2400" i="1" dirty="0">
                              <a:latin typeface="Cambria Math" panose="02040503050406030204" pitchFamily="18" charset="0"/>
                            </a:rPr>
                          </m:ctrlPr>
                        </m:sSubPr>
                        <m:e>
                          <m:r>
                            <a:rPr kumimoji="1" lang="ja-JP" altLang="en-US" sz="2400" i="1" dirty="0">
                              <a:latin typeface="Cambria Math" panose="02040503050406030204" pitchFamily="18" charset="0"/>
                            </a:rPr>
                            <m:t>𝑋</m:t>
                          </m:r>
                        </m:e>
                        <m:sub>
                          <m:r>
                            <a:rPr kumimoji="1" lang="ja-JP" altLang="en-US" sz="2400" i="1" dirty="0">
                              <a:latin typeface="Cambria Math" panose="02040503050406030204" pitchFamily="18" charset="0"/>
                            </a:rPr>
                            <m:t>𝑡</m:t>
                          </m:r>
                        </m:sub>
                      </m:sSub>
                      <m:r>
                        <a:rPr kumimoji="1" lang="ja-JP" altLang="en-US" sz="2400" i="0" dirty="0">
                          <a:latin typeface="Cambria Math" panose="02040503050406030204" pitchFamily="18" charset="0"/>
                        </a:rPr>
                        <m:t>+</m:t>
                      </m:r>
                      <m:sSub>
                        <m:sSubPr>
                          <m:ctrlPr>
                            <a:rPr lang="ja-JP" altLang="en-US" sz="2400" i="1" dirty="0" smtClean="0">
                              <a:latin typeface="Cambria Math" panose="02040503050406030204" pitchFamily="18" charset="0"/>
                            </a:rPr>
                          </m:ctrlPr>
                        </m:sSubPr>
                        <m:e>
                          <m:r>
                            <a:rPr lang="ja-JP" altLang="en-US" sz="2400" i="1" dirty="0">
                              <a:latin typeface="Cambria Math" panose="02040503050406030204" pitchFamily="18" charset="0"/>
                            </a:rPr>
                            <m:t>𝛽</m:t>
                          </m:r>
                        </m:e>
                        <m:sub>
                          <m:r>
                            <a:rPr lang="en-US" altLang="ja-JP" sz="2400" b="0" i="1" dirty="0" smtClean="0">
                              <a:latin typeface="Cambria Math" panose="02040503050406030204" pitchFamily="18" charset="0"/>
                            </a:rPr>
                            <m:t>1</m:t>
                          </m:r>
                        </m:sub>
                      </m:sSub>
                      <m:sSub>
                        <m:sSubPr>
                          <m:ctrlPr>
                            <a:rPr lang="ja-JP" altLang="en-US" sz="2400" i="1" dirty="0">
                              <a:latin typeface="Cambria Math" panose="02040503050406030204" pitchFamily="18" charset="0"/>
                            </a:rPr>
                          </m:ctrlPr>
                        </m:sSubPr>
                        <m:e>
                          <m:r>
                            <a:rPr lang="ja-JP" altLang="en-US" sz="2400" i="1" dirty="0">
                              <a:latin typeface="Cambria Math" panose="02040503050406030204" pitchFamily="18" charset="0"/>
                            </a:rPr>
                            <m:t>𝑋</m:t>
                          </m:r>
                        </m:e>
                        <m:sub>
                          <m:r>
                            <a:rPr lang="ja-JP" altLang="en-US" sz="2400" i="1" dirty="0">
                              <a:latin typeface="Cambria Math" panose="02040503050406030204" pitchFamily="18" charset="0"/>
                            </a:rPr>
                            <m:t>𝑡</m:t>
                          </m:r>
                          <m:r>
                            <a:rPr lang="en-US" altLang="ja-JP" sz="2400" b="0" i="1" dirty="0" smtClean="0">
                              <a:latin typeface="Cambria Math" panose="02040503050406030204" pitchFamily="18" charset="0"/>
                            </a:rPr>
                            <m:t>−1</m:t>
                          </m:r>
                        </m:sub>
                      </m:sSub>
                      <m:r>
                        <a:rPr lang="ja-JP" altLang="en-US" sz="2400" dirty="0">
                          <a:latin typeface="Cambria Math" panose="02040503050406030204" pitchFamily="18" charset="0"/>
                        </a:rPr>
                        <m:t>+</m:t>
                      </m:r>
                      <m:sSub>
                        <m:sSubPr>
                          <m:ctrlPr>
                            <a:rPr lang="ja-JP" altLang="en-US" sz="2400" i="1" dirty="0" smtClean="0">
                              <a:latin typeface="Cambria Math" panose="02040503050406030204" pitchFamily="18" charset="0"/>
                            </a:rPr>
                          </m:ctrlPr>
                        </m:sSubPr>
                        <m:e>
                          <m:r>
                            <a:rPr lang="ja-JP" altLang="en-US" sz="2400" i="1" dirty="0">
                              <a:latin typeface="Cambria Math" panose="02040503050406030204" pitchFamily="18" charset="0"/>
                            </a:rPr>
                            <m:t>𝛽</m:t>
                          </m:r>
                        </m:e>
                        <m:sub>
                          <m:r>
                            <a:rPr lang="en-US" altLang="ja-JP" sz="2400" b="0" i="1" dirty="0" smtClean="0">
                              <a:latin typeface="Cambria Math" panose="02040503050406030204" pitchFamily="18" charset="0"/>
                            </a:rPr>
                            <m:t>2</m:t>
                          </m:r>
                        </m:sub>
                      </m:sSub>
                      <m:sSub>
                        <m:sSubPr>
                          <m:ctrlPr>
                            <a:rPr lang="ja-JP" altLang="en-US" sz="2400" i="1" dirty="0">
                              <a:latin typeface="Cambria Math" panose="02040503050406030204" pitchFamily="18" charset="0"/>
                            </a:rPr>
                          </m:ctrlPr>
                        </m:sSubPr>
                        <m:e>
                          <m:r>
                            <a:rPr lang="ja-JP" altLang="en-US" sz="2400" i="1" dirty="0">
                              <a:latin typeface="Cambria Math" panose="02040503050406030204" pitchFamily="18" charset="0"/>
                            </a:rPr>
                            <m:t>𝑋</m:t>
                          </m:r>
                        </m:e>
                        <m:sub>
                          <m:r>
                            <a:rPr lang="ja-JP" altLang="en-US" sz="2400" i="1" dirty="0">
                              <a:latin typeface="Cambria Math" panose="02040503050406030204" pitchFamily="18" charset="0"/>
                            </a:rPr>
                            <m:t>𝑡</m:t>
                          </m:r>
                          <m:r>
                            <a:rPr lang="en-US" altLang="ja-JP" sz="2400" b="0" i="1" dirty="0" smtClean="0">
                              <a:latin typeface="Cambria Math" panose="02040503050406030204" pitchFamily="18" charset="0"/>
                            </a:rPr>
                            <m:t>−2</m:t>
                          </m:r>
                        </m:sub>
                      </m:sSub>
                      <m:r>
                        <a:rPr lang="ja-JP" altLang="en-US" sz="2400" dirty="0" smtClean="0">
                          <a:latin typeface="Cambria Math" panose="02040503050406030204" pitchFamily="18" charset="0"/>
                        </a:rPr>
                        <m:t>+</m:t>
                      </m:r>
                      <m:r>
                        <a:rPr kumimoji="1" lang="ja-JP" altLang="en-US" sz="2400" i="0" dirty="0" smtClean="0">
                          <a:latin typeface="Cambria Math" panose="02040503050406030204" pitchFamily="18" charset="0"/>
                        </a:rPr>
                        <m:t>⋯</m:t>
                      </m:r>
                      <m:sSub>
                        <m:sSubPr>
                          <m:ctrlPr>
                            <a:rPr kumimoji="1" lang="ja-JP" altLang="en-US" sz="2400" i="1" dirty="0">
                              <a:latin typeface="Cambria Math" panose="02040503050406030204" pitchFamily="18" charset="0"/>
                            </a:rPr>
                          </m:ctrlPr>
                        </m:sSubPr>
                        <m:e>
                          <m:r>
                            <a:rPr lang="ja-JP" altLang="en-US" sz="2400" dirty="0">
                              <a:latin typeface="Cambria Math" panose="02040503050406030204" pitchFamily="18" charset="0"/>
                            </a:rPr>
                            <m:t>+</m:t>
                          </m:r>
                          <m:r>
                            <a:rPr kumimoji="1" lang="ja-JP" altLang="en-US" sz="2400" i="1" dirty="0">
                              <a:latin typeface="Cambria Math" panose="02040503050406030204" pitchFamily="18" charset="0"/>
                            </a:rPr>
                            <m:t>𝑣</m:t>
                          </m:r>
                        </m:e>
                        <m:sub>
                          <m:r>
                            <a:rPr kumimoji="1" lang="ja-JP" altLang="en-US" sz="2400" i="1" dirty="0">
                              <a:latin typeface="Cambria Math" panose="02040503050406030204" pitchFamily="18" charset="0"/>
                            </a:rPr>
                            <m:t>𝑡</m:t>
                          </m:r>
                        </m:sub>
                      </m:sSub>
                    </m:oMath>
                  </m:oMathPara>
                </a14:m>
                <a:endParaRPr kumimoji="1" lang="ja-JP" altLang="en-US" sz="2400" dirty="0"/>
              </a:p>
            </p:txBody>
          </p:sp>
        </mc:Choice>
        <mc:Fallback xmlns="">
          <p:sp>
            <p:nvSpPr>
              <p:cNvPr id="4" name="テキスト ボックス 3">
                <a:extLst>
                  <a:ext uri="{FF2B5EF4-FFF2-40B4-BE49-F238E27FC236}">
                    <a16:creationId xmlns:a16="http://schemas.microsoft.com/office/drawing/2014/main" id="{235FB0E7-1228-CAD3-E8D0-341FF435457E}"/>
                  </a:ext>
                </a:extLst>
              </p:cNvPr>
              <p:cNvSpPr txBox="1">
                <a:spLocks noRot="1" noChangeAspect="1" noMove="1" noResize="1" noEditPoints="1" noAdjustHandles="1" noChangeArrowheads="1" noChangeShapeType="1" noTextEdit="1"/>
              </p:cNvSpPr>
              <p:nvPr/>
            </p:nvSpPr>
            <p:spPr>
              <a:xfrm>
                <a:off x="1229360" y="1300480"/>
                <a:ext cx="5892800" cy="461665"/>
              </a:xfrm>
              <a:prstGeom prst="rect">
                <a:avLst/>
              </a:prstGeom>
              <a:blipFill>
                <a:blip r:embed="rId2"/>
                <a:stretch>
                  <a:fillRect b="-15789"/>
                </a:stretch>
              </a:blipFill>
            </p:spPr>
            <p:txBody>
              <a:bodyPr/>
              <a:lstStyle/>
              <a:p>
                <a:r>
                  <a:rPr lang="ja-JP" altLang="en-US">
                    <a:noFill/>
                  </a:rPr>
                  <a:t> </a:t>
                </a:r>
              </a:p>
            </p:txBody>
          </p:sp>
        </mc:Fallback>
      </mc:AlternateContent>
      <mc:AlternateContent xmlns:mc="http://schemas.openxmlformats.org/markup-compatibility/2006" xmlns:a14="http://schemas.microsoft.com/office/drawing/2010/main">
        <mc:Choice Requires="a14">
          <p:sp>
            <p:nvSpPr>
              <p:cNvPr id="5" name="テキスト ボックス 4">
                <a:extLst>
                  <a:ext uri="{FF2B5EF4-FFF2-40B4-BE49-F238E27FC236}">
                    <a16:creationId xmlns:a16="http://schemas.microsoft.com/office/drawing/2014/main" id="{D3991998-710A-5034-B199-B408EFAEE2C0}"/>
                  </a:ext>
                </a:extLst>
              </p:cNvPr>
              <p:cNvSpPr txBox="1"/>
              <p:nvPr/>
            </p:nvSpPr>
            <p:spPr>
              <a:xfrm>
                <a:off x="914400" y="1831479"/>
                <a:ext cx="7934960" cy="369332"/>
              </a:xfrm>
              <a:prstGeom prst="rect">
                <a:avLst/>
              </a:prstGeom>
              <a:noFill/>
            </p:spPr>
            <p:txBody>
              <a:bodyPr wrap="square" rtlCol="0">
                <a:spAutoFit/>
              </a:bodyPr>
              <a:lstStyle/>
              <a:p>
                <a:r>
                  <a:rPr kumimoji="1" lang="en-US" altLang="ja-JP" dirty="0"/>
                  <a:t>Koyck</a:t>
                </a:r>
                <a:r>
                  <a:rPr kumimoji="1" lang="ja-JP" altLang="en-US" dirty="0"/>
                  <a:t>型は、</a:t>
                </a:r>
                <a:r>
                  <a:rPr lang="ja-JP" altLang="en-US" dirty="0"/>
                  <a:t> </a:t>
                </a:r>
                <a14:m>
                  <m:oMath xmlns:m="http://schemas.openxmlformats.org/officeDocument/2006/math">
                    <m:sSub>
                      <m:sSubPr>
                        <m:ctrlPr>
                          <a:rPr lang="ja-JP" altLang="en-US" i="1" dirty="0">
                            <a:latin typeface="Cambria Math" panose="02040503050406030204" pitchFamily="18" charset="0"/>
                          </a:rPr>
                        </m:ctrlPr>
                      </m:sSubPr>
                      <m:e>
                        <m:r>
                          <a:rPr lang="ja-JP" altLang="en-US" i="1" dirty="0">
                            <a:latin typeface="Cambria Math" panose="02040503050406030204" pitchFamily="18" charset="0"/>
                          </a:rPr>
                          <m:t>𝛽</m:t>
                        </m:r>
                      </m:e>
                      <m:sub>
                        <m:r>
                          <a:rPr lang="en-US" altLang="ja-JP" b="0" i="1" dirty="0" smtClean="0">
                            <a:latin typeface="Cambria Math" panose="02040503050406030204" pitchFamily="18" charset="0"/>
                          </a:rPr>
                          <m:t>𝑘</m:t>
                        </m:r>
                      </m:sub>
                    </m:sSub>
                  </m:oMath>
                </a14:m>
                <a:r>
                  <a:rPr kumimoji="1" lang="ja-JP" altLang="en-US" dirty="0"/>
                  <a:t>が過去に行くほど小さくなっていくと仮定した。</a:t>
                </a:r>
              </a:p>
            </p:txBody>
          </p:sp>
        </mc:Choice>
        <mc:Fallback xmlns="">
          <p:sp>
            <p:nvSpPr>
              <p:cNvPr id="5" name="テキスト ボックス 4">
                <a:extLst>
                  <a:ext uri="{FF2B5EF4-FFF2-40B4-BE49-F238E27FC236}">
                    <a16:creationId xmlns:a16="http://schemas.microsoft.com/office/drawing/2014/main" id="{D3991998-710A-5034-B199-B408EFAEE2C0}"/>
                  </a:ext>
                </a:extLst>
              </p:cNvPr>
              <p:cNvSpPr txBox="1">
                <a:spLocks noRot="1" noChangeAspect="1" noMove="1" noResize="1" noEditPoints="1" noAdjustHandles="1" noChangeArrowheads="1" noChangeShapeType="1" noTextEdit="1"/>
              </p:cNvSpPr>
              <p:nvPr/>
            </p:nvSpPr>
            <p:spPr>
              <a:xfrm>
                <a:off x="914400" y="1831479"/>
                <a:ext cx="7934960" cy="369332"/>
              </a:xfrm>
              <a:prstGeom prst="rect">
                <a:avLst/>
              </a:prstGeom>
              <a:blipFill>
                <a:blip r:embed="rId3"/>
                <a:stretch>
                  <a:fillRect l="-614" t="-6557" b="-26230"/>
                </a:stretch>
              </a:blipFill>
            </p:spPr>
            <p:txBody>
              <a:bodyPr/>
              <a:lstStyle/>
              <a:p>
                <a:r>
                  <a:rPr lang="ja-JP" altLang="en-US">
                    <a:noFill/>
                  </a:rPr>
                  <a:t> </a:t>
                </a:r>
              </a:p>
            </p:txBody>
          </p:sp>
        </mc:Fallback>
      </mc:AlternateContent>
      <mc:AlternateContent xmlns:mc="http://schemas.openxmlformats.org/markup-compatibility/2006" xmlns:a14="http://schemas.microsoft.com/office/drawing/2010/main">
        <mc:Choice Requires="a14">
          <p:sp>
            <p:nvSpPr>
              <p:cNvPr id="6" name="テキスト ボックス 5">
                <a:extLst>
                  <a:ext uri="{FF2B5EF4-FFF2-40B4-BE49-F238E27FC236}">
                    <a16:creationId xmlns:a16="http://schemas.microsoft.com/office/drawing/2014/main" id="{9E89C99A-688D-6D35-E6B7-34917380E0AA}"/>
                  </a:ext>
                </a:extLst>
              </p:cNvPr>
              <p:cNvSpPr txBox="1"/>
              <p:nvPr/>
            </p:nvSpPr>
            <p:spPr>
              <a:xfrm>
                <a:off x="1706880" y="2238937"/>
                <a:ext cx="6002284" cy="414409"/>
              </a:xfrm>
              <a:prstGeom prst="rect">
                <a:avLst/>
              </a:prstGeom>
              <a:noFill/>
            </p:spPr>
            <p:txBody>
              <a:bodyPr wrap="none" lIns="0" tIns="0" rIns="0" bIns="0" rtlCol="0">
                <a:spAutoFit/>
              </a:bodyPr>
              <a:lstStyle/>
              <a:p>
                <a14:m>
                  <m:oMath xmlns:m="http://schemas.openxmlformats.org/officeDocument/2006/math">
                    <m:sSub>
                      <m:sSubPr>
                        <m:ctrlPr>
                          <a:rPr kumimoji="1" lang="ja-JP" altLang="en-US" sz="2400" i="1" smtClean="0">
                            <a:latin typeface="Cambria Math" panose="02040503050406030204" pitchFamily="18" charset="0"/>
                          </a:rPr>
                        </m:ctrlPr>
                      </m:sSubPr>
                      <m:e>
                        <m:r>
                          <a:rPr kumimoji="1" lang="ja-JP" altLang="en-US" sz="2400" i="1">
                            <a:latin typeface="Cambria Math" panose="02040503050406030204" pitchFamily="18" charset="0"/>
                          </a:rPr>
                          <m:t>𝛽</m:t>
                        </m:r>
                      </m:e>
                      <m:sub>
                        <m:r>
                          <a:rPr kumimoji="1" lang="ja-JP" altLang="en-US" sz="2400" i="1">
                            <a:latin typeface="Cambria Math" panose="02040503050406030204" pitchFamily="18" charset="0"/>
                          </a:rPr>
                          <m:t>𝑘</m:t>
                        </m:r>
                      </m:sub>
                    </m:sSub>
                    <m:r>
                      <a:rPr kumimoji="1" lang="ja-JP" altLang="en-US" sz="2400" i="0">
                        <a:latin typeface="Cambria Math" panose="02040503050406030204" pitchFamily="18" charset="0"/>
                      </a:rPr>
                      <m:t>=</m:t>
                    </m:r>
                    <m:sSub>
                      <m:sSubPr>
                        <m:ctrlPr>
                          <a:rPr kumimoji="1" lang="ja-JP" altLang="en-US" sz="2400" i="1">
                            <a:latin typeface="Cambria Math" panose="02040503050406030204" pitchFamily="18" charset="0"/>
                          </a:rPr>
                        </m:ctrlPr>
                      </m:sSubPr>
                      <m:e>
                        <m:r>
                          <a:rPr kumimoji="1" lang="ja-JP" altLang="en-US" sz="2400" i="1">
                            <a:latin typeface="Cambria Math" panose="02040503050406030204" pitchFamily="18" charset="0"/>
                          </a:rPr>
                          <m:t>𝛽</m:t>
                        </m:r>
                      </m:e>
                      <m:sub>
                        <m:r>
                          <a:rPr kumimoji="1" lang="ja-JP" altLang="en-US" sz="2400" i="0">
                            <a:latin typeface="Cambria Math" panose="02040503050406030204" pitchFamily="18" charset="0"/>
                          </a:rPr>
                          <m:t>0</m:t>
                        </m:r>
                      </m:sub>
                    </m:sSub>
                    <m:sSup>
                      <m:sSupPr>
                        <m:ctrlPr>
                          <a:rPr kumimoji="1" lang="ja-JP" altLang="en-US" sz="2400" i="1" smtClean="0">
                            <a:latin typeface="Cambria Math" panose="02040503050406030204" pitchFamily="18" charset="0"/>
                          </a:rPr>
                        </m:ctrlPr>
                      </m:sSupPr>
                      <m:e>
                        <m:r>
                          <a:rPr lang="ja-JP" altLang="en-US" sz="2400" i="1">
                            <a:latin typeface="Cambria Math" panose="02040503050406030204" pitchFamily="18" charset="0"/>
                          </a:rPr>
                          <m:t>𝛾</m:t>
                        </m:r>
                      </m:e>
                      <m:sup>
                        <m:r>
                          <a:rPr kumimoji="1" lang="ja-JP" altLang="en-US" sz="2400" i="1">
                            <a:latin typeface="Cambria Math" panose="02040503050406030204" pitchFamily="18" charset="0"/>
                          </a:rPr>
                          <m:t>𝑘</m:t>
                        </m:r>
                      </m:sup>
                    </m:sSup>
                    <m:r>
                      <a:rPr lang="ja-JP" altLang="en-US" sz="2400" i="1" smtClean="0">
                        <a:latin typeface="Cambria Math" panose="02040503050406030204" pitchFamily="18" charset="0"/>
                      </a:rPr>
                      <m:t>　</m:t>
                    </m:r>
                    <m:r>
                      <a:rPr lang="ja-JP" altLang="en-US" sz="2400" i="1">
                        <a:latin typeface="Cambria Math" panose="02040503050406030204" pitchFamily="18" charset="0"/>
                      </a:rPr>
                      <m:t>　</m:t>
                    </m:r>
                    <m:r>
                      <a:rPr lang="ja-JP" altLang="en-US" sz="2400" i="1" smtClean="0">
                        <a:latin typeface="Cambria Math" panose="02040503050406030204" pitchFamily="18" charset="0"/>
                      </a:rPr>
                      <m:t>　</m:t>
                    </m:r>
                    <m:d>
                      <m:dPr>
                        <m:ctrlPr>
                          <a:rPr kumimoji="1" lang="ja-JP" altLang="en-US" sz="2400" i="1">
                            <a:latin typeface="Cambria Math" panose="02040503050406030204" pitchFamily="18" charset="0"/>
                          </a:rPr>
                        </m:ctrlPr>
                      </m:dPr>
                      <m:e>
                        <m:r>
                          <a:rPr kumimoji="1" lang="en-US" altLang="ja-JP" sz="2400" b="0" i="0" smtClean="0">
                            <a:latin typeface="Cambria Math" panose="02040503050406030204" pitchFamily="18" charset="0"/>
                          </a:rPr>
                          <m:t>−1</m:t>
                        </m:r>
                        <m:r>
                          <a:rPr kumimoji="1" lang="ja-JP" altLang="en-US" sz="2400" i="0">
                            <a:latin typeface="Cambria Math" panose="02040503050406030204" pitchFamily="18" charset="0"/>
                          </a:rPr>
                          <m:t>&lt;</m:t>
                        </m:r>
                        <m:r>
                          <a:rPr lang="ja-JP" altLang="en-US" sz="2400" i="1">
                            <a:latin typeface="Cambria Math" panose="02040503050406030204" pitchFamily="18" charset="0"/>
                          </a:rPr>
                          <m:t>𝛾</m:t>
                        </m:r>
                        <m:r>
                          <a:rPr kumimoji="1" lang="ja-JP" altLang="en-US" sz="2400" i="0">
                            <a:latin typeface="Cambria Math" panose="02040503050406030204" pitchFamily="18" charset="0"/>
                          </a:rPr>
                          <m:t>&lt;1</m:t>
                        </m:r>
                      </m:e>
                    </m:d>
                  </m:oMath>
                </a14:m>
                <a:r>
                  <a:rPr kumimoji="1" lang="ja-JP" altLang="en-US" sz="2400" dirty="0"/>
                  <a:t>　</a:t>
                </a:r>
                <a:r>
                  <a:rPr kumimoji="1" lang="en-US" altLang="ja-JP" sz="2400" dirty="0"/>
                  <a:t>(k=1,2,3…)</a:t>
                </a:r>
                <a:endParaRPr kumimoji="1" lang="ja-JP" altLang="en-US" sz="2400" dirty="0"/>
              </a:p>
            </p:txBody>
          </p:sp>
        </mc:Choice>
        <mc:Fallback xmlns="">
          <p:sp>
            <p:nvSpPr>
              <p:cNvPr id="6" name="テキスト ボックス 5">
                <a:extLst>
                  <a:ext uri="{FF2B5EF4-FFF2-40B4-BE49-F238E27FC236}">
                    <a16:creationId xmlns:a16="http://schemas.microsoft.com/office/drawing/2014/main" id="{9E89C99A-688D-6D35-E6B7-34917380E0AA}"/>
                  </a:ext>
                </a:extLst>
              </p:cNvPr>
              <p:cNvSpPr txBox="1">
                <a:spLocks noRot="1" noChangeAspect="1" noMove="1" noResize="1" noEditPoints="1" noAdjustHandles="1" noChangeArrowheads="1" noChangeShapeType="1" noTextEdit="1"/>
              </p:cNvSpPr>
              <p:nvPr/>
            </p:nvSpPr>
            <p:spPr>
              <a:xfrm>
                <a:off x="1706880" y="2238937"/>
                <a:ext cx="6002284" cy="414409"/>
              </a:xfrm>
              <a:prstGeom prst="rect">
                <a:avLst/>
              </a:prstGeom>
              <a:blipFill>
                <a:blip r:embed="rId4"/>
                <a:stretch>
                  <a:fillRect t="-11765" r="-1929" b="-44118"/>
                </a:stretch>
              </a:blipFill>
            </p:spPr>
            <p:txBody>
              <a:bodyPr/>
              <a:lstStyle/>
              <a:p>
                <a:r>
                  <a:rPr lang="ja-JP" altLang="en-US">
                    <a:noFill/>
                  </a:rPr>
                  <a:t> </a:t>
                </a:r>
              </a:p>
            </p:txBody>
          </p:sp>
        </mc:Fallback>
      </mc:AlternateContent>
      <mc:AlternateContent xmlns:mc="http://schemas.openxmlformats.org/markup-compatibility/2006" xmlns:a14="http://schemas.microsoft.com/office/drawing/2010/main">
        <mc:Choice Requires="a14">
          <p:sp>
            <p:nvSpPr>
              <p:cNvPr id="7" name="テキスト ボックス 6">
                <a:extLst>
                  <a:ext uri="{FF2B5EF4-FFF2-40B4-BE49-F238E27FC236}">
                    <a16:creationId xmlns:a16="http://schemas.microsoft.com/office/drawing/2014/main" id="{E49DA899-1DCA-B114-3176-EB740C77ABC0}"/>
                  </a:ext>
                </a:extLst>
              </p:cNvPr>
              <p:cNvSpPr txBox="1"/>
              <p:nvPr/>
            </p:nvSpPr>
            <p:spPr>
              <a:xfrm>
                <a:off x="1371600" y="2824143"/>
                <a:ext cx="6207760" cy="369332"/>
              </a:xfrm>
              <a:prstGeom prst="rect">
                <a:avLst/>
              </a:prstGeom>
              <a:noFill/>
            </p:spPr>
            <p:txBody>
              <a:bodyPr wrap="square" lIns="0" tIns="0" rIns="0" bIns="0" rtlCol="0">
                <a:spAutoFit/>
              </a:bodyPr>
              <a:lstStyle/>
              <a:p>
                <a:pPr/>
                <a14:m>
                  <m:oMathPara xmlns:m="http://schemas.openxmlformats.org/officeDocument/2006/math">
                    <m:oMathParaPr>
                      <m:jc m:val="centerGroup"/>
                    </m:oMathParaPr>
                    <m:oMath xmlns:m="http://schemas.openxmlformats.org/officeDocument/2006/math">
                      <m:sSub>
                        <m:sSubPr>
                          <m:ctrlPr>
                            <a:rPr kumimoji="1" lang="ja-JP" altLang="en-US" sz="2400" i="1" smtClean="0">
                              <a:latin typeface="Cambria Math" panose="02040503050406030204" pitchFamily="18" charset="0"/>
                            </a:rPr>
                          </m:ctrlPr>
                        </m:sSubPr>
                        <m:e>
                          <m:r>
                            <a:rPr kumimoji="1" lang="ja-JP" altLang="en-US" sz="2400" i="1">
                              <a:latin typeface="Cambria Math" panose="02040503050406030204" pitchFamily="18" charset="0"/>
                            </a:rPr>
                            <m:t>𝑌</m:t>
                          </m:r>
                        </m:e>
                        <m:sub>
                          <m:r>
                            <a:rPr kumimoji="1" lang="ja-JP" altLang="en-US" sz="2400" i="1">
                              <a:latin typeface="Cambria Math" panose="02040503050406030204" pitchFamily="18" charset="0"/>
                            </a:rPr>
                            <m:t>𝑡</m:t>
                          </m:r>
                        </m:sub>
                      </m:sSub>
                      <m:r>
                        <a:rPr kumimoji="1" lang="ja-JP" altLang="en-US" sz="2400" i="0">
                          <a:latin typeface="Cambria Math" panose="02040503050406030204" pitchFamily="18" charset="0"/>
                        </a:rPr>
                        <m:t>=</m:t>
                      </m:r>
                      <m:r>
                        <a:rPr kumimoji="1" lang="ja-JP" altLang="en-US" sz="2400" i="1">
                          <a:latin typeface="Cambria Math" panose="02040503050406030204" pitchFamily="18" charset="0"/>
                        </a:rPr>
                        <m:t>𝛼</m:t>
                      </m:r>
                      <m:r>
                        <a:rPr kumimoji="1" lang="ja-JP" altLang="en-US" sz="2400" i="0">
                          <a:latin typeface="Cambria Math" panose="02040503050406030204" pitchFamily="18" charset="0"/>
                        </a:rPr>
                        <m:t>+</m:t>
                      </m:r>
                      <m:sSub>
                        <m:sSubPr>
                          <m:ctrlPr>
                            <a:rPr kumimoji="1" lang="ja-JP" altLang="en-US" sz="2400" i="1">
                              <a:latin typeface="Cambria Math" panose="02040503050406030204" pitchFamily="18" charset="0"/>
                            </a:rPr>
                          </m:ctrlPr>
                        </m:sSubPr>
                        <m:e>
                          <m:r>
                            <a:rPr kumimoji="1" lang="ja-JP" altLang="en-US" sz="2400" i="1">
                              <a:latin typeface="Cambria Math" panose="02040503050406030204" pitchFamily="18" charset="0"/>
                            </a:rPr>
                            <m:t>𝛽</m:t>
                          </m:r>
                        </m:e>
                        <m:sub>
                          <m:r>
                            <a:rPr kumimoji="1" lang="ja-JP" altLang="en-US" sz="2400" i="0">
                              <a:latin typeface="Cambria Math" panose="02040503050406030204" pitchFamily="18" charset="0"/>
                            </a:rPr>
                            <m:t>0</m:t>
                          </m:r>
                        </m:sub>
                      </m:sSub>
                      <m:sSub>
                        <m:sSubPr>
                          <m:ctrlPr>
                            <a:rPr kumimoji="1" lang="ja-JP" altLang="en-US" sz="2400" i="1">
                              <a:latin typeface="Cambria Math" panose="02040503050406030204" pitchFamily="18" charset="0"/>
                            </a:rPr>
                          </m:ctrlPr>
                        </m:sSubPr>
                        <m:e>
                          <m:r>
                            <a:rPr lang="ja-JP" altLang="en-US" sz="2400" i="1" dirty="0">
                              <a:latin typeface="Cambria Math" panose="02040503050406030204" pitchFamily="18" charset="0"/>
                            </a:rPr>
                            <m:t>𝑋</m:t>
                          </m:r>
                        </m:e>
                        <m:sub>
                          <m:r>
                            <a:rPr kumimoji="1" lang="ja-JP" altLang="en-US" sz="2400" i="1">
                              <a:latin typeface="Cambria Math" panose="02040503050406030204" pitchFamily="18" charset="0"/>
                            </a:rPr>
                            <m:t>𝑡</m:t>
                          </m:r>
                        </m:sub>
                      </m:sSub>
                      <m:r>
                        <a:rPr kumimoji="1" lang="ja-JP" altLang="en-US" sz="2400" i="0">
                          <a:latin typeface="Cambria Math" panose="02040503050406030204" pitchFamily="18" charset="0"/>
                        </a:rPr>
                        <m:t>+</m:t>
                      </m:r>
                      <m:sSub>
                        <m:sSubPr>
                          <m:ctrlPr>
                            <a:rPr kumimoji="1" lang="ja-JP" altLang="en-US" sz="2400" i="1">
                              <a:latin typeface="Cambria Math" panose="02040503050406030204" pitchFamily="18" charset="0"/>
                            </a:rPr>
                          </m:ctrlPr>
                        </m:sSubPr>
                        <m:e>
                          <m:r>
                            <a:rPr kumimoji="1" lang="ja-JP" altLang="en-US" sz="2400" i="1">
                              <a:latin typeface="Cambria Math" panose="02040503050406030204" pitchFamily="18" charset="0"/>
                            </a:rPr>
                            <m:t>𝛽</m:t>
                          </m:r>
                        </m:e>
                        <m:sub>
                          <m:r>
                            <a:rPr kumimoji="1" lang="ja-JP" altLang="en-US" sz="2400" i="0">
                              <a:latin typeface="Cambria Math" panose="02040503050406030204" pitchFamily="18" charset="0"/>
                            </a:rPr>
                            <m:t>0</m:t>
                          </m:r>
                        </m:sub>
                      </m:sSub>
                      <m:r>
                        <a:rPr lang="ja-JP" altLang="en-US" sz="2400" i="1">
                          <a:latin typeface="Cambria Math" panose="02040503050406030204" pitchFamily="18" charset="0"/>
                        </a:rPr>
                        <m:t>𝛾</m:t>
                      </m:r>
                      <m:sSub>
                        <m:sSubPr>
                          <m:ctrlPr>
                            <a:rPr kumimoji="1" lang="ja-JP" altLang="en-US" sz="2400" i="1">
                              <a:latin typeface="Cambria Math" panose="02040503050406030204" pitchFamily="18" charset="0"/>
                            </a:rPr>
                          </m:ctrlPr>
                        </m:sSubPr>
                        <m:e>
                          <m:r>
                            <a:rPr lang="ja-JP" altLang="en-US" sz="2400" i="1" dirty="0">
                              <a:latin typeface="Cambria Math" panose="02040503050406030204" pitchFamily="18" charset="0"/>
                            </a:rPr>
                            <m:t>𝑋</m:t>
                          </m:r>
                        </m:e>
                        <m:sub>
                          <m:r>
                            <a:rPr kumimoji="1" lang="ja-JP" altLang="en-US" sz="2400" i="1">
                              <a:latin typeface="Cambria Math" panose="02040503050406030204" pitchFamily="18" charset="0"/>
                            </a:rPr>
                            <m:t>𝑡</m:t>
                          </m:r>
                          <m:r>
                            <a:rPr kumimoji="1" lang="ja-JP" altLang="en-US" sz="2400" i="0">
                              <a:latin typeface="Cambria Math" panose="02040503050406030204" pitchFamily="18" charset="0"/>
                            </a:rPr>
                            <m:t>−1</m:t>
                          </m:r>
                        </m:sub>
                      </m:sSub>
                      <m:r>
                        <a:rPr kumimoji="1" lang="ja-JP" altLang="en-US" sz="2400" i="0">
                          <a:latin typeface="Cambria Math" panose="02040503050406030204" pitchFamily="18" charset="0"/>
                        </a:rPr>
                        <m:t>+</m:t>
                      </m:r>
                      <m:sSub>
                        <m:sSubPr>
                          <m:ctrlPr>
                            <a:rPr kumimoji="1" lang="ja-JP" altLang="en-US" sz="2400" i="1">
                              <a:latin typeface="Cambria Math" panose="02040503050406030204" pitchFamily="18" charset="0"/>
                            </a:rPr>
                          </m:ctrlPr>
                        </m:sSubPr>
                        <m:e>
                          <m:r>
                            <a:rPr kumimoji="1" lang="ja-JP" altLang="en-US" sz="2400" i="1">
                              <a:latin typeface="Cambria Math" panose="02040503050406030204" pitchFamily="18" charset="0"/>
                            </a:rPr>
                            <m:t>𝛽</m:t>
                          </m:r>
                        </m:e>
                        <m:sub>
                          <m:r>
                            <a:rPr kumimoji="1" lang="ja-JP" altLang="en-US" sz="2400" i="0">
                              <a:latin typeface="Cambria Math" panose="02040503050406030204" pitchFamily="18" charset="0"/>
                            </a:rPr>
                            <m:t>0</m:t>
                          </m:r>
                        </m:sub>
                      </m:sSub>
                      <m:sSup>
                        <m:sSupPr>
                          <m:ctrlPr>
                            <a:rPr kumimoji="1" lang="ja-JP" altLang="en-US" sz="2400" i="1">
                              <a:latin typeface="Cambria Math" panose="02040503050406030204" pitchFamily="18" charset="0"/>
                            </a:rPr>
                          </m:ctrlPr>
                        </m:sSupPr>
                        <m:e>
                          <m:r>
                            <a:rPr lang="ja-JP" altLang="en-US" sz="2400" i="1">
                              <a:latin typeface="Cambria Math" panose="02040503050406030204" pitchFamily="18" charset="0"/>
                            </a:rPr>
                            <m:t>𝛾</m:t>
                          </m:r>
                        </m:e>
                        <m:sup>
                          <m:r>
                            <a:rPr kumimoji="1" lang="ja-JP" altLang="en-US" sz="2400" i="0">
                              <a:latin typeface="Cambria Math" panose="02040503050406030204" pitchFamily="18" charset="0"/>
                            </a:rPr>
                            <m:t>2</m:t>
                          </m:r>
                        </m:sup>
                      </m:sSup>
                      <m:sSub>
                        <m:sSubPr>
                          <m:ctrlPr>
                            <a:rPr kumimoji="1" lang="ja-JP" altLang="en-US" sz="2400" i="1">
                              <a:latin typeface="Cambria Math" panose="02040503050406030204" pitchFamily="18" charset="0"/>
                            </a:rPr>
                          </m:ctrlPr>
                        </m:sSubPr>
                        <m:e>
                          <m:r>
                            <a:rPr lang="ja-JP" altLang="en-US" sz="2400" i="1" dirty="0">
                              <a:latin typeface="Cambria Math" panose="02040503050406030204" pitchFamily="18" charset="0"/>
                            </a:rPr>
                            <m:t>𝑋</m:t>
                          </m:r>
                        </m:e>
                        <m:sub>
                          <m:r>
                            <a:rPr kumimoji="1" lang="ja-JP" altLang="en-US" sz="2400" i="1">
                              <a:latin typeface="Cambria Math" panose="02040503050406030204" pitchFamily="18" charset="0"/>
                            </a:rPr>
                            <m:t>𝑡</m:t>
                          </m:r>
                          <m:r>
                            <a:rPr kumimoji="1" lang="ja-JP" altLang="en-US" sz="2400" i="0">
                              <a:latin typeface="Cambria Math" panose="02040503050406030204" pitchFamily="18" charset="0"/>
                            </a:rPr>
                            <m:t>−2</m:t>
                          </m:r>
                        </m:sub>
                      </m:sSub>
                      <m:r>
                        <a:rPr kumimoji="1" lang="ja-JP" altLang="en-US" sz="2400" i="0">
                          <a:latin typeface="Cambria Math" panose="02040503050406030204" pitchFamily="18" charset="0"/>
                        </a:rPr>
                        <m:t>+⋯</m:t>
                      </m:r>
                      <m:sSub>
                        <m:sSubPr>
                          <m:ctrlPr>
                            <a:rPr kumimoji="1" lang="ja-JP" altLang="en-US" sz="2400" i="1">
                              <a:latin typeface="Cambria Math" panose="02040503050406030204" pitchFamily="18" charset="0"/>
                            </a:rPr>
                          </m:ctrlPr>
                        </m:sSubPr>
                        <m:e>
                          <m:r>
                            <a:rPr lang="ja-JP" altLang="en-US" sz="2400">
                              <a:latin typeface="Cambria Math" panose="02040503050406030204" pitchFamily="18" charset="0"/>
                            </a:rPr>
                            <m:t>+</m:t>
                          </m:r>
                          <m:r>
                            <a:rPr kumimoji="1" lang="ja-JP" altLang="en-US" sz="2400" i="1">
                              <a:latin typeface="Cambria Math" panose="02040503050406030204" pitchFamily="18" charset="0"/>
                            </a:rPr>
                            <m:t>𝑣</m:t>
                          </m:r>
                        </m:e>
                        <m:sub>
                          <m:r>
                            <a:rPr kumimoji="1" lang="ja-JP" altLang="en-US" sz="2400" i="1">
                              <a:latin typeface="Cambria Math" panose="02040503050406030204" pitchFamily="18" charset="0"/>
                            </a:rPr>
                            <m:t>𝑡</m:t>
                          </m:r>
                        </m:sub>
                      </m:sSub>
                    </m:oMath>
                  </m:oMathPara>
                </a14:m>
                <a:endParaRPr kumimoji="1" lang="ja-JP" altLang="en-US" sz="2400" dirty="0"/>
              </a:p>
            </p:txBody>
          </p:sp>
        </mc:Choice>
        <mc:Fallback xmlns="">
          <p:sp>
            <p:nvSpPr>
              <p:cNvPr id="7" name="テキスト ボックス 6">
                <a:extLst>
                  <a:ext uri="{FF2B5EF4-FFF2-40B4-BE49-F238E27FC236}">
                    <a16:creationId xmlns:a16="http://schemas.microsoft.com/office/drawing/2014/main" id="{E49DA899-1DCA-B114-3176-EB740C77ABC0}"/>
                  </a:ext>
                </a:extLst>
              </p:cNvPr>
              <p:cNvSpPr txBox="1">
                <a:spLocks noRot="1" noChangeAspect="1" noMove="1" noResize="1" noEditPoints="1" noAdjustHandles="1" noChangeArrowheads="1" noChangeShapeType="1" noTextEdit="1"/>
              </p:cNvSpPr>
              <p:nvPr/>
            </p:nvSpPr>
            <p:spPr>
              <a:xfrm>
                <a:off x="1371600" y="2824143"/>
                <a:ext cx="6207760" cy="369332"/>
              </a:xfrm>
              <a:prstGeom prst="rect">
                <a:avLst/>
              </a:prstGeom>
              <a:blipFill>
                <a:blip r:embed="rId5"/>
                <a:stretch>
                  <a:fillRect b="-34426"/>
                </a:stretch>
              </a:blipFill>
            </p:spPr>
            <p:txBody>
              <a:bodyPr/>
              <a:lstStyle/>
              <a:p>
                <a:r>
                  <a:rPr lang="ja-JP" altLang="en-US">
                    <a:noFill/>
                  </a:rPr>
                  <a:t> </a:t>
                </a:r>
              </a:p>
            </p:txBody>
          </p:sp>
        </mc:Fallback>
      </mc:AlternateContent>
      <mc:AlternateContent xmlns:mc="http://schemas.openxmlformats.org/markup-compatibility/2006" xmlns:a14="http://schemas.microsoft.com/office/drawing/2010/main">
        <mc:Choice Requires="a14">
          <p:sp>
            <p:nvSpPr>
              <p:cNvPr id="8" name="テキスト ボックス 7">
                <a:extLst>
                  <a:ext uri="{FF2B5EF4-FFF2-40B4-BE49-F238E27FC236}">
                    <a16:creationId xmlns:a16="http://schemas.microsoft.com/office/drawing/2014/main" id="{06F05BDB-16B0-F19A-912D-42CF120E4616}"/>
                  </a:ext>
                </a:extLst>
              </p:cNvPr>
              <p:cNvSpPr txBox="1"/>
              <p:nvPr/>
            </p:nvSpPr>
            <p:spPr>
              <a:xfrm>
                <a:off x="838200" y="3376734"/>
                <a:ext cx="7973274" cy="369332"/>
              </a:xfrm>
              <a:prstGeom prst="rect">
                <a:avLst/>
              </a:prstGeom>
              <a:noFill/>
            </p:spPr>
            <p:txBody>
              <a:bodyPr wrap="square" rtlCol="0">
                <a:spAutoFit/>
              </a:bodyPr>
              <a:lstStyle/>
              <a:p>
                <a14:m>
                  <m:oMath xmlns:m="http://schemas.openxmlformats.org/officeDocument/2006/math">
                    <m:sSub>
                      <m:sSubPr>
                        <m:ctrlPr>
                          <a:rPr kumimoji="1" lang="ja-JP" altLang="en-US" i="1" smtClean="0">
                            <a:latin typeface="Cambria Math" panose="02040503050406030204" pitchFamily="18" charset="0"/>
                          </a:rPr>
                        </m:ctrlPr>
                      </m:sSubPr>
                      <m:e>
                        <m:r>
                          <a:rPr kumimoji="1" lang="ja-JP" altLang="en-US" i="1" smtClean="0">
                            <a:latin typeface="Cambria Math" panose="02040503050406030204" pitchFamily="18" charset="0"/>
                          </a:rPr>
                          <m:t>𝑅</m:t>
                        </m:r>
                      </m:e>
                      <m:sub>
                        <m:r>
                          <a:rPr kumimoji="1" lang="ja-JP" altLang="en-US" i="1" smtClean="0">
                            <a:latin typeface="Cambria Math" panose="02040503050406030204" pitchFamily="18" charset="0"/>
                          </a:rPr>
                          <m:t>𝑡</m:t>
                        </m:r>
                      </m:sub>
                    </m:sSub>
                    <m:r>
                      <a:rPr kumimoji="1" lang="ja-JP" altLang="en-US" i="1" smtClean="0">
                        <a:latin typeface="Cambria Math" panose="02040503050406030204" pitchFamily="18" charset="0"/>
                      </a:rPr>
                      <m:t>=</m:t>
                    </m:r>
                    <m:r>
                      <a:rPr kumimoji="1" lang="ja-JP" altLang="en-US" i="1" smtClean="0">
                        <a:latin typeface="Cambria Math" panose="02040503050406030204" pitchFamily="18" charset="0"/>
                      </a:rPr>
                      <m:t>𝜔</m:t>
                    </m:r>
                    <m:sSub>
                      <m:sSubPr>
                        <m:ctrlPr>
                          <a:rPr kumimoji="1" lang="ja-JP" altLang="en-US" i="1" smtClean="0">
                            <a:latin typeface="Cambria Math" panose="02040503050406030204" pitchFamily="18" charset="0"/>
                          </a:rPr>
                        </m:ctrlPr>
                      </m:sSubPr>
                      <m:e>
                        <m:r>
                          <a:rPr kumimoji="1" lang="ja-JP" altLang="en-US" i="1" smtClean="0">
                            <a:latin typeface="Cambria Math" panose="02040503050406030204" pitchFamily="18" charset="0"/>
                          </a:rPr>
                          <m:t>𝑟</m:t>
                        </m:r>
                      </m:e>
                      <m:sub>
                        <m:r>
                          <a:rPr kumimoji="1" lang="ja-JP" altLang="en-US" i="1" smtClean="0">
                            <a:latin typeface="Cambria Math" panose="02040503050406030204" pitchFamily="18" charset="0"/>
                          </a:rPr>
                          <m:t>𝑡</m:t>
                        </m:r>
                      </m:sub>
                    </m:sSub>
                    <m:r>
                      <a:rPr kumimoji="1" lang="ja-JP" altLang="en-US" i="1" smtClean="0">
                        <a:latin typeface="Cambria Math" panose="02040503050406030204" pitchFamily="18" charset="0"/>
                      </a:rPr>
                      <m:t>+</m:t>
                    </m:r>
                    <m:r>
                      <a:rPr kumimoji="1" lang="ja-JP" altLang="en-US" i="1" smtClean="0">
                        <a:latin typeface="Cambria Math" panose="02040503050406030204" pitchFamily="18" charset="0"/>
                      </a:rPr>
                      <m:t>𝜆</m:t>
                    </m:r>
                    <m:sSub>
                      <m:sSubPr>
                        <m:ctrlPr>
                          <a:rPr kumimoji="1" lang="ja-JP" altLang="en-US" i="1" smtClean="0">
                            <a:latin typeface="Cambria Math" panose="02040503050406030204" pitchFamily="18" charset="0"/>
                          </a:rPr>
                        </m:ctrlPr>
                      </m:sSubPr>
                      <m:e>
                        <m:r>
                          <a:rPr kumimoji="1" lang="ja-JP" altLang="en-US" i="1" smtClean="0">
                            <a:latin typeface="Cambria Math" panose="02040503050406030204" pitchFamily="18" charset="0"/>
                          </a:rPr>
                          <m:t>𝜋</m:t>
                        </m:r>
                      </m:e>
                      <m:sub>
                        <m:r>
                          <a:rPr kumimoji="1" lang="ja-JP" altLang="en-US" i="1" smtClean="0">
                            <a:latin typeface="Cambria Math" panose="02040503050406030204" pitchFamily="18" charset="0"/>
                          </a:rPr>
                          <m:t>𝑡</m:t>
                        </m:r>
                      </m:sub>
                    </m:sSub>
                    <m:r>
                      <a:rPr kumimoji="1" lang="ja-JP" altLang="en-US" i="1" smtClean="0">
                        <a:latin typeface="Cambria Math" panose="02040503050406030204" pitchFamily="18" charset="0"/>
                      </a:rPr>
                      <m:t>+</m:t>
                    </m:r>
                    <m:r>
                      <a:rPr kumimoji="1" lang="ja-JP" altLang="en-US" i="1" smtClean="0">
                        <a:latin typeface="Cambria Math" panose="02040503050406030204" pitchFamily="18" charset="0"/>
                      </a:rPr>
                      <m:t>𝛾</m:t>
                    </m:r>
                    <m:sSub>
                      <m:sSubPr>
                        <m:ctrlPr>
                          <a:rPr kumimoji="1" lang="ja-JP" altLang="en-US" i="1" smtClean="0">
                            <a:latin typeface="Cambria Math" panose="02040503050406030204" pitchFamily="18" charset="0"/>
                          </a:rPr>
                        </m:ctrlPr>
                      </m:sSubPr>
                      <m:e>
                        <m:r>
                          <a:rPr kumimoji="1" lang="ja-JP" altLang="en-US" i="1" smtClean="0">
                            <a:latin typeface="Cambria Math" panose="02040503050406030204" pitchFamily="18" charset="0"/>
                          </a:rPr>
                          <m:t>𝑅</m:t>
                        </m:r>
                      </m:e>
                      <m:sub>
                        <m:r>
                          <a:rPr kumimoji="1" lang="ja-JP" altLang="en-US" i="1" smtClean="0">
                            <a:latin typeface="Cambria Math" panose="02040503050406030204" pitchFamily="18" charset="0"/>
                          </a:rPr>
                          <m:t>𝑡</m:t>
                        </m:r>
                        <m:r>
                          <a:rPr kumimoji="1" lang="ja-JP" altLang="en-US" i="1" smtClean="0">
                            <a:latin typeface="Cambria Math" panose="02040503050406030204" pitchFamily="18" charset="0"/>
                          </a:rPr>
                          <m:t>−1</m:t>
                        </m:r>
                      </m:sub>
                    </m:sSub>
                    <m:r>
                      <a:rPr kumimoji="1" lang="ja-JP" altLang="en-US" i="1" smtClean="0">
                        <a:latin typeface="Cambria Math" panose="02040503050406030204" pitchFamily="18" charset="0"/>
                      </a:rPr>
                      <m:t>+</m:t>
                    </m:r>
                    <m:r>
                      <a:rPr kumimoji="1" lang="ja-JP" altLang="en-US" i="1" smtClean="0">
                        <a:latin typeface="Cambria Math" panose="02040503050406030204" pitchFamily="18" charset="0"/>
                      </a:rPr>
                      <m:t>𝐶</m:t>
                    </m:r>
                    <m:r>
                      <a:rPr kumimoji="1" lang="ja-JP" altLang="en-US" i="1" smtClean="0">
                        <a:latin typeface="Cambria Math" panose="02040503050406030204" pitchFamily="18" charset="0"/>
                      </a:rPr>
                      <m:t>+</m:t>
                    </m:r>
                    <m:r>
                      <a:rPr kumimoji="1" lang="ja-JP" altLang="en-US" i="1" smtClean="0">
                        <a:latin typeface="Cambria Math" panose="02040503050406030204" pitchFamily="18" charset="0"/>
                      </a:rPr>
                      <m:t>𝜀</m:t>
                    </m:r>
                  </m:oMath>
                </a14:m>
                <a:r>
                  <a:rPr kumimoji="1" lang="ja-JP" altLang="en-US" dirty="0"/>
                  <a:t>一期前にして</a:t>
                </a:r>
                <a14:m>
                  <m:oMath xmlns:m="http://schemas.openxmlformats.org/officeDocument/2006/math">
                    <m:r>
                      <a:rPr lang="ja-JP" altLang="en-US" i="1">
                        <a:latin typeface="Cambria Math" panose="02040503050406030204" pitchFamily="18" charset="0"/>
                      </a:rPr>
                      <m:t>𝛾</m:t>
                    </m:r>
                  </m:oMath>
                </a14:m>
                <a:r>
                  <a:rPr kumimoji="1" lang="ja-JP" altLang="en-US" dirty="0"/>
                  <a:t>倍すると</a:t>
                </a:r>
              </a:p>
            </p:txBody>
          </p:sp>
        </mc:Choice>
        <mc:Fallback xmlns="">
          <p:sp>
            <p:nvSpPr>
              <p:cNvPr id="8" name="テキスト ボックス 7">
                <a:extLst>
                  <a:ext uri="{FF2B5EF4-FFF2-40B4-BE49-F238E27FC236}">
                    <a16:creationId xmlns:a16="http://schemas.microsoft.com/office/drawing/2014/main" id="{06F05BDB-16B0-F19A-912D-42CF120E4616}"/>
                  </a:ext>
                </a:extLst>
              </p:cNvPr>
              <p:cNvSpPr txBox="1">
                <a:spLocks noRot="1" noChangeAspect="1" noMove="1" noResize="1" noEditPoints="1" noAdjustHandles="1" noChangeArrowheads="1" noChangeShapeType="1" noTextEdit="1"/>
              </p:cNvSpPr>
              <p:nvPr/>
            </p:nvSpPr>
            <p:spPr>
              <a:xfrm>
                <a:off x="838200" y="3376734"/>
                <a:ext cx="7973274" cy="369332"/>
              </a:xfrm>
              <a:prstGeom prst="rect">
                <a:avLst/>
              </a:prstGeom>
              <a:blipFill>
                <a:blip r:embed="rId6"/>
                <a:stretch>
                  <a:fillRect t="-8197" b="-26230"/>
                </a:stretch>
              </a:blipFill>
            </p:spPr>
            <p:txBody>
              <a:bodyPr/>
              <a:lstStyle/>
              <a:p>
                <a:r>
                  <a:rPr lang="ja-JP" altLang="en-US">
                    <a:noFill/>
                  </a:rPr>
                  <a:t> </a:t>
                </a:r>
              </a:p>
            </p:txBody>
          </p:sp>
        </mc:Fallback>
      </mc:AlternateContent>
      <mc:AlternateContent xmlns:mc="http://schemas.openxmlformats.org/markup-compatibility/2006" xmlns:a14="http://schemas.microsoft.com/office/drawing/2010/main">
        <mc:Choice Requires="a14">
          <p:sp>
            <p:nvSpPr>
              <p:cNvPr id="9" name="テキスト ボックス 8">
                <a:extLst>
                  <a:ext uri="{FF2B5EF4-FFF2-40B4-BE49-F238E27FC236}">
                    <a16:creationId xmlns:a16="http://schemas.microsoft.com/office/drawing/2014/main" id="{4A1A1D0B-5907-0158-2768-FA630ADF3D63}"/>
                  </a:ext>
                </a:extLst>
              </p:cNvPr>
              <p:cNvSpPr txBox="1"/>
              <p:nvPr/>
            </p:nvSpPr>
            <p:spPr>
              <a:xfrm>
                <a:off x="1229360" y="3756859"/>
                <a:ext cx="7620000" cy="369332"/>
              </a:xfrm>
              <a:prstGeom prst="rect">
                <a:avLst/>
              </a:prstGeom>
              <a:noFill/>
            </p:spPr>
            <p:txBody>
              <a:bodyPr wrap="square" lIns="0" tIns="0" rIns="0" bIns="0" rtlCol="0">
                <a:spAutoFit/>
              </a:bodyPr>
              <a:lstStyle/>
              <a:p>
                <a:pPr/>
                <a14:m>
                  <m:oMathPara xmlns:m="http://schemas.openxmlformats.org/officeDocument/2006/math">
                    <m:oMathParaPr>
                      <m:jc m:val="centerGroup"/>
                    </m:oMathParaPr>
                    <m:oMath xmlns:m="http://schemas.openxmlformats.org/officeDocument/2006/math">
                      <m:sSub>
                        <m:sSubPr>
                          <m:ctrlPr>
                            <a:rPr kumimoji="1" lang="ja-JP" altLang="en-US" sz="2400" i="1" smtClean="0">
                              <a:latin typeface="Cambria Math" panose="02040503050406030204" pitchFamily="18" charset="0"/>
                            </a:rPr>
                          </m:ctrlPr>
                        </m:sSubPr>
                        <m:e>
                          <m:r>
                            <a:rPr lang="ja-JP" altLang="en-US" sz="2400" i="1">
                              <a:latin typeface="Cambria Math" panose="02040503050406030204" pitchFamily="18" charset="0"/>
                            </a:rPr>
                            <m:t>𝛾</m:t>
                          </m:r>
                          <m:r>
                            <a:rPr kumimoji="1" lang="ja-JP" altLang="en-US" sz="2400" i="1">
                              <a:latin typeface="Cambria Math" panose="02040503050406030204" pitchFamily="18" charset="0"/>
                            </a:rPr>
                            <m:t>𝑌</m:t>
                          </m:r>
                        </m:e>
                        <m:sub>
                          <m:r>
                            <a:rPr kumimoji="1" lang="ja-JP" altLang="en-US" sz="2400" i="1">
                              <a:latin typeface="Cambria Math" panose="02040503050406030204" pitchFamily="18" charset="0"/>
                            </a:rPr>
                            <m:t>𝑡</m:t>
                          </m:r>
                          <m:r>
                            <a:rPr kumimoji="1" lang="en-US" altLang="ja-JP" sz="2400" b="0" i="1" smtClean="0">
                              <a:latin typeface="Cambria Math" panose="02040503050406030204" pitchFamily="18" charset="0"/>
                            </a:rPr>
                            <m:t>−1</m:t>
                          </m:r>
                        </m:sub>
                      </m:sSub>
                      <m:r>
                        <a:rPr kumimoji="1" lang="ja-JP" altLang="en-US" sz="2400" i="0">
                          <a:latin typeface="Cambria Math" panose="02040503050406030204" pitchFamily="18" charset="0"/>
                        </a:rPr>
                        <m:t>=</m:t>
                      </m:r>
                      <m:r>
                        <a:rPr lang="ja-JP" altLang="en-US" sz="2400" i="1">
                          <a:latin typeface="Cambria Math" panose="02040503050406030204" pitchFamily="18" charset="0"/>
                        </a:rPr>
                        <m:t>𝛾</m:t>
                      </m:r>
                      <m:r>
                        <a:rPr kumimoji="1" lang="ja-JP" altLang="en-US" sz="2400" i="1">
                          <a:latin typeface="Cambria Math" panose="02040503050406030204" pitchFamily="18" charset="0"/>
                        </a:rPr>
                        <m:t>𝛼</m:t>
                      </m:r>
                      <m:r>
                        <a:rPr kumimoji="1" lang="ja-JP" altLang="en-US" sz="2400" i="0">
                          <a:latin typeface="Cambria Math" panose="02040503050406030204" pitchFamily="18" charset="0"/>
                        </a:rPr>
                        <m:t>+</m:t>
                      </m:r>
                      <m:sSub>
                        <m:sSubPr>
                          <m:ctrlPr>
                            <a:rPr kumimoji="1" lang="ja-JP" altLang="en-US" sz="2400" i="1">
                              <a:latin typeface="Cambria Math" panose="02040503050406030204" pitchFamily="18" charset="0"/>
                            </a:rPr>
                          </m:ctrlPr>
                        </m:sSubPr>
                        <m:e>
                          <m:r>
                            <a:rPr kumimoji="1" lang="ja-JP" altLang="en-US" sz="2400" i="1">
                              <a:latin typeface="Cambria Math" panose="02040503050406030204" pitchFamily="18" charset="0"/>
                            </a:rPr>
                            <m:t>𝛽</m:t>
                          </m:r>
                        </m:e>
                        <m:sub>
                          <m:r>
                            <a:rPr kumimoji="1" lang="ja-JP" altLang="en-US" sz="2400" i="0">
                              <a:latin typeface="Cambria Math" panose="02040503050406030204" pitchFamily="18" charset="0"/>
                            </a:rPr>
                            <m:t>0</m:t>
                          </m:r>
                        </m:sub>
                      </m:sSub>
                      <m:sSub>
                        <m:sSubPr>
                          <m:ctrlPr>
                            <a:rPr kumimoji="1" lang="ja-JP" altLang="en-US" sz="2400" i="1">
                              <a:latin typeface="Cambria Math" panose="02040503050406030204" pitchFamily="18" charset="0"/>
                            </a:rPr>
                          </m:ctrlPr>
                        </m:sSubPr>
                        <m:e>
                          <m:r>
                            <a:rPr lang="ja-JP" altLang="en-US" sz="2400" i="1">
                              <a:latin typeface="Cambria Math" panose="02040503050406030204" pitchFamily="18" charset="0"/>
                            </a:rPr>
                            <m:t>𝛾</m:t>
                          </m:r>
                          <m:r>
                            <a:rPr lang="ja-JP" altLang="en-US" sz="2400" i="1" dirty="0">
                              <a:latin typeface="Cambria Math" panose="02040503050406030204" pitchFamily="18" charset="0"/>
                            </a:rPr>
                            <m:t>𝑋</m:t>
                          </m:r>
                        </m:e>
                        <m:sub>
                          <m:r>
                            <a:rPr kumimoji="1" lang="ja-JP" altLang="en-US" sz="2400" i="1">
                              <a:latin typeface="Cambria Math" panose="02040503050406030204" pitchFamily="18" charset="0"/>
                            </a:rPr>
                            <m:t>𝑡</m:t>
                          </m:r>
                          <m:r>
                            <a:rPr kumimoji="1" lang="en-US" altLang="ja-JP" sz="2400" b="0" i="1" smtClean="0">
                              <a:latin typeface="Cambria Math" panose="02040503050406030204" pitchFamily="18" charset="0"/>
                            </a:rPr>
                            <m:t>−1</m:t>
                          </m:r>
                        </m:sub>
                      </m:sSub>
                      <m:r>
                        <a:rPr kumimoji="1" lang="ja-JP" altLang="en-US" sz="2400" i="0">
                          <a:latin typeface="Cambria Math" panose="02040503050406030204" pitchFamily="18" charset="0"/>
                        </a:rPr>
                        <m:t>+</m:t>
                      </m:r>
                      <m:sSub>
                        <m:sSubPr>
                          <m:ctrlPr>
                            <a:rPr kumimoji="1" lang="ja-JP" altLang="en-US" sz="2400" i="1">
                              <a:latin typeface="Cambria Math" panose="02040503050406030204" pitchFamily="18" charset="0"/>
                            </a:rPr>
                          </m:ctrlPr>
                        </m:sSubPr>
                        <m:e>
                          <m:r>
                            <a:rPr kumimoji="1" lang="ja-JP" altLang="en-US" sz="2400" i="1">
                              <a:latin typeface="Cambria Math" panose="02040503050406030204" pitchFamily="18" charset="0"/>
                            </a:rPr>
                            <m:t>𝛽</m:t>
                          </m:r>
                        </m:e>
                        <m:sub>
                          <m:r>
                            <a:rPr kumimoji="1" lang="ja-JP" altLang="en-US" sz="2400" i="0">
                              <a:latin typeface="Cambria Math" panose="02040503050406030204" pitchFamily="18" charset="0"/>
                            </a:rPr>
                            <m:t>0</m:t>
                          </m:r>
                        </m:sub>
                      </m:sSub>
                      <m:r>
                        <a:rPr lang="ja-JP" altLang="en-US" sz="2400" i="1">
                          <a:latin typeface="Cambria Math" panose="02040503050406030204" pitchFamily="18" charset="0"/>
                        </a:rPr>
                        <m:t>𝛾</m:t>
                      </m:r>
                      <m:r>
                        <a:rPr kumimoji="1" lang="en-US" altLang="ja-JP" sz="2400" b="0" i="1" baseline="30000" smtClean="0">
                          <a:latin typeface="Cambria Math" panose="02040503050406030204" pitchFamily="18" charset="0"/>
                        </a:rPr>
                        <m:t>2</m:t>
                      </m:r>
                      <m:sSub>
                        <m:sSubPr>
                          <m:ctrlPr>
                            <a:rPr kumimoji="1" lang="ja-JP" altLang="en-US" sz="2400" i="1">
                              <a:latin typeface="Cambria Math" panose="02040503050406030204" pitchFamily="18" charset="0"/>
                            </a:rPr>
                          </m:ctrlPr>
                        </m:sSubPr>
                        <m:e>
                          <m:r>
                            <a:rPr lang="ja-JP" altLang="en-US" sz="2400" i="1" dirty="0">
                              <a:latin typeface="Cambria Math" panose="02040503050406030204" pitchFamily="18" charset="0"/>
                            </a:rPr>
                            <m:t>𝑋</m:t>
                          </m:r>
                        </m:e>
                        <m:sub>
                          <m:r>
                            <a:rPr kumimoji="1" lang="ja-JP" altLang="en-US" sz="2400" i="1">
                              <a:latin typeface="Cambria Math" panose="02040503050406030204" pitchFamily="18" charset="0"/>
                            </a:rPr>
                            <m:t>𝑡</m:t>
                          </m:r>
                          <m:r>
                            <a:rPr kumimoji="1" lang="ja-JP" altLang="en-US" sz="2400" i="0">
                              <a:latin typeface="Cambria Math" panose="02040503050406030204" pitchFamily="18" charset="0"/>
                            </a:rPr>
                            <m:t>−</m:t>
                          </m:r>
                          <m:r>
                            <a:rPr kumimoji="1" lang="en-US" altLang="ja-JP" sz="2400" b="0" i="1" smtClean="0">
                              <a:latin typeface="Cambria Math" panose="02040503050406030204" pitchFamily="18" charset="0"/>
                            </a:rPr>
                            <m:t>2</m:t>
                          </m:r>
                        </m:sub>
                      </m:sSub>
                      <m:r>
                        <a:rPr kumimoji="1" lang="ja-JP" altLang="en-US" sz="2400" i="0">
                          <a:latin typeface="Cambria Math" panose="02040503050406030204" pitchFamily="18" charset="0"/>
                        </a:rPr>
                        <m:t>+</m:t>
                      </m:r>
                      <m:sSub>
                        <m:sSubPr>
                          <m:ctrlPr>
                            <a:rPr kumimoji="1" lang="ja-JP" altLang="en-US" sz="2400" i="1">
                              <a:latin typeface="Cambria Math" panose="02040503050406030204" pitchFamily="18" charset="0"/>
                            </a:rPr>
                          </m:ctrlPr>
                        </m:sSubPr>
                        <m:e>
                          <m:r>
                            <a:rPr kumimoji="1" lang="ja-JP" altLang="en-US" sz="2400" i="1">
                              <a:latin typeface="Cambria Math" panose="02040503050406030204" pitchFamily="18" charset="0"/>
                            </a:rPr>
                            <m:t>𝛽</m:t>
                          </m:r>
                        </m:e>
                        <m:sub>
                          <m:r>
                            <a:rPr kumimoji="1" lang="ja-JP" altLang="en-US" sz="2400" i="0">
                              <a:latin typeface="Cambria Math" panose="02040503050406030204" pitchFamily="18" charset="0"/>
                            </a:rPr>
                            <m:t>0</m:t>
                          </m:r>
                        </m:sub>
                      </m:sSub>
                      <m:sSup>
                        <m:sSupPr>
                          <m:ctrlPr>
                            <a:rPr kumimoji="1" lang="ja-JP" altLang="en-US" sz="2400" i="1">
                              <a:latin typeface="Cambria Math" panose="02040503050406030204" pitchFamily="18" charset="0"/>
                            </a:rPr>
                          </m:ctrlPr>
                        </m:sSupPr>
                        <m:e>
                          <m:r>
                            <a:rPr lang="ja-JP" altLang="en-US" sz="2400" i="1">
                              <a:latin typeface="Cambria Math" panose="02040503050406030204" pitchFamily="18" charset="0"/>
                            </a:rPr>
                            <m:t>𝛾</m:t>
                          </m:r>
                        </m:e>
                        <m:sup>
                          <m:r>
                            <a:rPr kumimoji="1" lang="en-US" altLang="ja-JP" sz="2400" b="0" i="0" smtClean="0">
                              <a:latin typeface="Cambria Math" panose="02040503050406030204" pitchFamily="18" charset="0"/>
                            </a:rPr>
                            <m:t>3</m:t>
                          </m:r>
                        </m:sup>
                      </m:sSup>
                      <m:sSub>
                        <m:sSubPr>
                          <m:ctrlPr>
                            <a:rPr kumimoji="1" lang="ja-JP" altLang="en-US" sz="2400" i="1">
                              <a:latin typeface="Cambria Math" panose="02040503050406030204" pitchFamily="18" charset="0"/>
                            </a:rPr>
                          </m:ctrlPr>
                        </m:sSubPr>
                        <m:e>
                          <m:r>
                            <a:rPr lang="ja-JP" altLang="en-US" sz="2400" i="1" dirty="0">
                              <a:latin typeface="Cambria Math" panose="02040503050406030204" pitchFamily="18" charset="0"/>
                            </a:rPr>
                            <m:t>𝑋</m:t>
                          </m:r>
                        </m:e>
                        <m:sub>
                          <m:r>
                            <a:rPr kumimoji="1" lang="ja-JP" altLang="en-US" sz="2400" i="1">
                              <a:latin typeface="Cambria Math" panose="02040503050406030204" pitchFamily="18" charset="0"/>
                            </a:rPr>
                            <m:t>𝑡</m:t>
                          </m:r>
                          <m:r>
                            <a:rPr kumimoji="1" lang="ja-JP" altLang="en-US" sz="2400" i="0">
                              <a:latin typeface="Cambria Math" panose="02040503050406030204" pitchFamily="18" charset="0"/>
                            </a:rPr>
                            <m:t>−</m:t>
                          </m:r>
                          <m:r>
                            <a:rPr kumimoji="1" lang="en-US" altLang="ja-JP" sz="2400" b="0" i="1" smtClean="0">
                              <a:latin typeface="Cambria Math" panose="02040503050406030204" pitchFamily="18" charset="0"/>
                            </a:rPr>
                            <m:t>3</m:t>
                          </m:r>
                        </m:sub>
                      </m:sSub>
                      <m:r>
                        <a:rPr kumimoji="1" lang="ja-JP" altLang="en-US" sz="2400" i="0">
                          <a:latin typeface="Cambria Math" panose="02040503050406030204" pitchFamily="18" charset="0"/>
                        </a:rPr>
                        <m:t>+⋯</m:t>
                      </m:r>
                      <m:sSub>
                        <m:sSubPr>
                          <m:ctrlPr>
                            <a:rPr kumimoji="1" lang="ja-JP" altLang="en-US" sz="2400" i="1">
                              <a:latin typeface="Cambria Math" panose="02040503050406030204" pitchFamily="18" charset="0"/>
                            </a:rPr>
                          </m:ctrlPr>
                        </m:sSubPr>
                        <m:e>
                          <m:r>
                            <a:rPr lang="ja-JP" altLang="en-US" sz="2400">
                              <a:latin typeface="Cambria Math" panose="02040503050406030204" pitchFamily="18" charset="0"/>
                            </a:rPr>
                            <m:t>+</m:t>
                          </m:r>
                          <m:r>
                            <a:rPr lang="ja-JP" altLang="en-US" sz="2400" i="1">
                              <a:latin typeface="Cambria Math" panose="02040503050406030204" pitchFamily="18" charset="0"/>
                            </a:rPr>
                            <m:t>𝛾</m:t>
                          </m:r>
                          <m:r>
                            <a:rPr kumimoji="1" lang="ja-JP" altLang="en-US" sz="2400" i="1">
                              <a:latin typeface="Cambria Math" panose="02040503050406030204" pitchFamily="18" charset="0"/>
                            </a:rPr>
                            <m:t>𝑣</m:t>
                          </m:r>
                        </m:e>
                        <m:sub>
                          <m:r>
                            <a:rPr kumimoji="1" lang="ja-JP" altLang="en-US" sz="2400" i="1">
                              <a:latin typeface="Cambria Math" panose="02040503050406030204" pitchFamily="18" charset="0"/>
                            </a:rPr>
                            <m:t>𝑡</m:t>
                          </m:r>
                          <m:r>
                            <a:rPr kumimoji="1" lang="en-US" altLang="ja-JP" sz="2400" b="0" i="1" smtClean="0">
                              <a:latin typeface="Cambria Math" panose="02040503050406030204" pitchFamily="18" charset="0"/>
                            </a:rPr>
                            <m:t>−1</m:t>
                          </m:r>
                        </m:sub>
                      </m:sSub>
                    </m:oMath>
                  </m:oMathPara>
                </a14:m>
                <a:endParaRPr kumimoji="1" lang="ja-JP" altLang="en-US" sz="2400" dirty="0"/>
              </a:p>
            </p:txBody>
          </p:sp>
        </mc:Choice>
        <mc:Fallback xmlns="">
          <p:sp>
            <p:nvSpPr>
              <p:cNvPr id="9" name="テキスト ボックス 8">
                <a:extLst>
                  <a:ext uri="{FF2B5EF4-FFF2-40B4-BE49-F238E27FC236}">
                    <a16:creationId xmlns:a16="http://schemas.microsoft.com/office/drawing/2014/main" id="{4A1A1D0B-5907-0158-2768-FA630ADF3D63}"/>
                  </a:ext>
                </a:extLst>
              </p:cNvPr>
              <p:cNvSpPr txBox="1">
                <a:spLocks noRot="1" noChangeAspect="1" noMove="1" noResize="1" noEditPoints="1" noAdjustHandles="1" noChangeArrowheads="1" noChangeShapeType="1" noTextEdit="1"/>
              </p:cNvSpPr>
              <p:nvPr/>
            </p:nvSpPr>
            <p:spPr>
              <a:xfrm>
                <a:off x="1229360" y="3756859"/>
                <a:ext cx="7620000" cy="369332"/>
              </a:xfrm>
              <a:prstGeom prst="rect">
                <a:avLst/>
              </a:prstGeom>
              <a:blipFill>
                <a:blip r:embed="rId7"/>
                <a:stretch>
                  <a:fillRect l="-1360" r="-800" b="-34426"/>
                </a:stretch>
              </a:blipFill>
            </p:spPr>
            <p:txBody>
              <a:bodyPr/>
              <a:lstStyle/>
              <a:p>
                <a:r>
                  <a:rPr lang="ja-JP" altLang="en-US">
                    <a:noFill/>
                  </a:rPr>
                  <a:t> </a:t>
                </a:r>
              </a:p>
            </p:txBody>
          </p:sp>
        </mc:Fallback>
      </mc:AlternateContent>
      <p:sp>
        <p:nvSpPr>
          <p:cNvPr id="10" name="テキスト ボックス 9">
            <a:extLst>
              <a:ext uri="{FF2B5EF4-FFF2-40B4-BE49-F238E27FC236}">
                <a16:creationId xmlns:a16="http://schemas.microsoft.com/office/drawing/2014/main" id="{227B02AC-D484-4C1C-B264-7E32ED884378}"/>
              </a:ext>
            </a:extLst>
          </p:cNvPr>
          <p:cNvSpPr txBox="1"/>
          <p:nvPr/>
        </p:nvSpPr>
        <p:spPr>
          <a:xfrm>
            <a:off x="838200" y="4264865"/>
            <a:ext cx="7934960" cy="369332"/>
          </a:xfrm>
          <a:prstGeom prst="rect">
            <a:avLst/>
          </a:prstGeom>
          <a:noFill/>
        </p:spPr>
        <p:txBody>
          <a:bodyPr wrap="square" rtlCol="0">
            <a:spAutoFit/>
          </a:bodyPr>
          <a:lstStyle/>
          <a:p>
            <a:r>
              <a:rPr lang="en-US" altLang="ja-JP" dirty="0"/>
              <a:t>(a)</a:t>
            </a:r>
            <a:r>
              <a:rPr lang="ja-JP" altLang="en-US" dirty="0"/>
              <a:t>式から</a:t>
            </a:r>
            <a:r>
              <a:rPr lang="en-US" altLang="ja-JP" dirty="0"/>
              <a:t>(b)</a:t>
            </a:r>
            <a:r>
              <a:rPr lang="ja-JP" altLang="en-US" dirty="0"/>
              <a:t>式を引いて整理すると</a:t>
            </a:r>
            <a:endParaRPr kumimoji="1" lang="ja-JP" altLang="en-US" dirty="0"/>
          </a:p>
        </p:txBody>
      </p:sp>
      <mc:AlternateContent xmlns:mc="http://schemas.openxmlformats.org/markup-compatibility/2006" xmlns:a14="http://schemas.microsoft.com/office/drawing/2010/main">
        <mc:Choice Requires="a14">
          <p:sp>
            <p:nvSpPr>
              <p:cNvPr id="12" name="テキスト ボックス 11">
                <a:extLst>
                  <a:ext uri="{FF2B5EF4-FFF2-40B4-BE49-F238E27FC236}">
                    <a16:creationId xmlns:a16="http://schemas.microsoft.com/office/drawing/2014/main" id="{06D3CA56-EEE6-EFFF-0C5A-290DA984981D}"/>
                  </a:ext>
                </a:extLst>
              </p:cNvPr>
              <p:cNvSpPr txBox="1"/>
              <p:nvPr/>
            </p:nvSpPr>
            <p:spPr>
              <a:xfrm>
                <a:off x="1371600" y="4645171"/>
                <a:ext cx="5971698" cy="369332"/>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sSub>
                        <m:sSubPr>
                          <m:ctrlPr>
                            <a:rPr kumimoji="1" lang="ja-JP" altLang="en-US" sz="2400" i="1" smtClean="0">
                              <a:latin typeface="Cambria Math" panose="02040503050406030204" pitchFamily="18" charset="0"/>
                            </a:rPr>
                          </m:ctrlPr>
                        </m:sSubPr>
                        <m:e>
                          <m:r>
                            <a:rPr kumimoji="1" lang="ja-JP" altLang="en-US" sz="2400" i="1">
                              <a:latin typeface="Cambria Math" panose="02040503050406030204" pitchFamily="18" charset="0"/>
                            </a:rPr>
                            <m:t>𝑌</m:t>
                          </m:r>
                        </m:e>
                        <m:sub>
                          <m:r>
                            <a:rPr kumimoji="1" lang="ja-JP" altLang="en-US" sz="2400" i="1">
                              <a:latin typeface="Cambria Math" panose="02040503050406030204" pitchFamily="18" charset="0"/>
                            </a:rPr>
                            <m:t>𝑡</m:t>
                          </m:r>
                        </m:sub>
                      </m:sSub>
                      <m:r>
                        <a:rPr kumimoji="1" lang="ja-JP" altLang="en-US" sz="2400" i="0">
                          <a:latin typeface="Cambria Math" panose="02040503050406030204" pitchFamily="18" charset="0"/>
                        </a:rPr>
                        <m:t>=</m:t>
                      </m:r>
                      <m:d>
                        <m:dPr>
                          <m:ctrlPr>
                            <a:rPr kumimoji="1" lang="ja-JP" altLang="en-US" sz="2400" i="1">
                              <a:latin typeface="Cambria Math" panose="02040503050406030204" pitchFamily="18" charset="0"/>
                            </a:rPr>
                          </m:ctrlPr>
                        </m:dPr>
                        <m:e>
                          <m:r>
                            <a:rPr kumimoji="1" lang="ja-JP" altLang="en-US" sz="2400" i="1">
                              <a:latin typeface="Cambria Math" panose="02040503050406030204" pitchFamily="18" charset="0"/>
                            </a:rPr>
                            <m:t>𝛼</m:t>
                          </m:r>
                          <m:r>
                            <a:rPr kumimoji="1" lang="ja-JP" altLang="en-US" sz="2400" i="0">
                              <a:latin typeface="Cambria Math" panose="02040503050406030204" pitchFamily="18" charset="0"/>
                            </a:rPr>
                            <m:t>−</m:t>
                          </m:r>
                          <m:r>
                            <a:rPr lang="ja-JP" altLang="en-US" sz="2400" i="1">
                              <a:latin typeface="Cambria Math" panose="02040503050406030204" pitchFamily="18" charset="0"/>
                            </a:rPr>
                            <m:t>𝛾</m:t>
                          </m:r>
                          <m:r>
                            <a:rPr kumimoji="1" lang="ja-JP" altLang="en-US" sz="2400" i="1">
                              <a:latin typeface="Cambria Math" panose="02040503050406030204" pitchFamily="18" charset="0"/>
                            </a:rPr>
                            <m:t>𝛼</m:t>
                          </m:r>
                        </m:e>
                      </m:d>
                      <m:r>
                        <a:rPr kumimoji="1" lang="ja-JP" altLang="en-US" sz="2400" i="0">
                          <a:latin typeface="Cambria Math" panose="02040503050406030204" pitchFamily="18" charset="0"/>
                        </a:rPr>
                        <m:t>+</m:t>
                      </m:r>
                      <m:sSub>
                        <m:sSubPr>
                          <m:ctrlPr>
                            <a:rPr kumimoji="1" lang="ja-JP" altLang="en-US" sz="2400" i="1">
                              <a:latin typeface="Cambria Math" panose="02040503050406030204" pitchFamily="18" charset="0"/>
                            </a:rPr>
                          </m:ctrlPr>
                        </m:sSubPr>
                        <m:e>
                          <m:r>
                            <a:rPr kumimoji="1" lang="ja-JP" altLang="en-US" sz="2400" i="1">
                              <a:latin typeface="Cambria Math" panose="02040503050406030204" pitchFamily="18" charset="0"/>
                            </a:rPr>
                            <m:t>𝛽</m:t>
                          </m:r>
                        </m:e>
                        <m:sub>
                          <m:r>
                            <a:rPr kumimoji="1" lang="ja-JP" altLang="en-US" sz="2400" i="0">
                              <a:latin typeface="Cambria Math" panose="02040503050406030204" pitchFamily="18" charset="0"/>
                            </a:rPr>
                            <m:t>0</m:t>
                          </m:r>
                        </m:sub>
                      </m:sSub>
                      <m:sSub>
                        <m:sSubPr>
                          <m:ctrlPr>
                            <a:rPr kumimoji="1" lang="ja-JP" altLang="en-US" sz="2400" i="1">
                              <a:latin typeface="Cambria Math" panose="02040503050406030204" pitchFamily="18" charset="0"/>
                            </a:rPr>
                          </m:ctrlPr>
                        </m:sSubPr>
                        <m:e>
                          <m:r>
                            <a:rPr lang="ja-JP" altLang="en-US" sz="2400" i="1" dirty="0">
                              <a:latin typeface="Cambria Math" panose="02040503050406030204" pitchFamily="18" charset="0"/>
                            </a:rPr>
                            <m:t>𝑋</m:t>
                          </m:r>
                        </m:e>
                        <m:sub>
                          <m:r>
                            <a:rPr kumimoji="1" lang="ja-JP" altLang="en-US" sz="2400" i="1">
                              <a:latin typeface="Cambria Math" panose="02040503050406030204" pitchFamily="18" charset="0"/>
                            </a:rPr>
                            <m:t>𝑡</m:t>
                          </m:r>
                        </m:sub>
                      </m:sSub>
                      <m:r>
                        <a:rPr kumimoji="1" lang="ja-JP" altLang="en-US" sz="2400" i="0">
                          <a:latin typeface="Cambria Math" panose="02040503050406030204" pitchFamily="18" charset="0"/>
                        </a:rPr>
                        <m:t>+</m:t>
                      </m:r>
                      <m:r>
                        <a:rPr lang="ja-JP" altLang="en-US" sz="2400" i="1">
                          <a:latin typeface="Cambria Math" panose="02040503050406030204" pitchFamily="18" charset="0"/>
                        </a:rPr>
                        <m:t>𝛾</m:t>
                      </m:r>
                      <m:sSub>
                        <m:sSubPr>
                          <m:ctrlPr>
                            <a:rPr kumimoji="1" lang="ja-JP" altLang="en-US" sz="2400" i="1" smtClean="0">
                              <a:latin typeface="Cambria Math" panose="02040503050406030204" pitchFamily="18" charset="0"/>
                            </a:rPr>
                          </m:ctrlPr>
                        </m:sSubPr>
                        <m:e>
                          <m:r>
                            <a:rPr kumimoji="1" lang="ja-JP" altLang="en-US" sz="2400" i="1">
                              <a:latin typeface="Cambria Math" panose="02040503050406030204" pitchFamily="18" charset="0"/>
                            </a:rPr>
                            <m:t>𝑌</m:t>
                          </m:r>
                        </m:e>
                        <m:sub>
                          <m:r>
                            <a:rPr kumimoji="1" lang="ja-JP" altLang="en-US" sz="2400" i="1">
                              <a:latin typeface="Cambria Math" panose="02040503050406030204" pitchFamily="18" charset="0"/>
                            </a:rPr>
                            <m:t>𝑡</m:t>
                          </m:r>
                          <m:r>
                            <a:rPr kumimoji="1" lang="ja-JP" altLang="en-US" sz="2400" i="0">
                              <a:latin typeface="Cambria Math" panose="02040503050406030204" pitchFamily="18" charset="0"/>
                            </a:rPr>
                            <m:t>−1</m:t>
                          </m:r>
                        </m:sub>
                      </m:sSub>
                      <m:r>
                        <a:rPr kumimoji="1" lang="ja-JP" altLang="en-US" sz="2400" i="0">
                          <a:latin typeface="Cambria Math" panose="02040503050406030204" pitchFamily="18" charset="0"/>
                        </a:rPr>
                        <m:t>+</m:t>
                      </m:r>
                      <m:d>
                        <m:dPr>
                          <m:ctrlPr>
                            <a:rPr kumimoji="1" lang="ja-JP" altLang="en-US" sz="2400" i="1">
                              <a:latin typeface="Cambria Math" panose="02040503050406030204" pitchFamily="18" charset="0"/>
                            </a:rPr>
                          </m:ctrlPr>
                        </m:dPr>
                        <m:e>
                          <m:sSub>
                            <m:sSubPr>
                              <m:ctrlPr>
                                <a:rPr kumimoji="1" lang="ja-JP" altLang="en-US" sz="2400" i="1">
                                  <a:latin typeface="Cambria Math" panose="02040503050406030204" pitchFamily="18" charset="0"/>
                                </a:rPr>
                              </m:ctrlPr>
                            </m:sSubPr>
                            <m:e>
                              <m:r>
                                <a:rPr kumimoji="1" lang="ja-JP" altLang="en-US" sz="2400" i="1">
                                  <a:latin typeface="Cambria Math" panose="02040503050406030204" pitchFamily="18" charset="0"/>
                                </a:rPr>
                                <m:t>𝑣</m:t>
                              </m:r>
                            </m:e>
                            <m:sub>
                              <m:r>
                                <a:rPr kumimoji="1" lang="ja-JP" altLang="en-US" sz="2400" i="1">
                                  <a:latin typeface="Cambria Math" panose="02040503050406030204" pitchFamily="18" charset="0"/>
                                </a:rPr>
                                <m:t>𝑡</m:t>
                              </m:r>
                            </m:sub>
                          </m:sSub>
                          <m:r>
                            <a:rPr kumimoji="1" lang="ja-JP" altLang="en-US" sz="2400" i="0">
                              <a:latin typeface="Cambria Math" panose="02040503050406030204" pitchFamily="18" charset="0"/>
                            </a:rPr>
                            <m:t>−</m:t>
                          </m:r>
                          <m:r>
                            <a:rPr lang="ja-JP" altLang="en-US" sz="2400" i="1">
                              <a:latin typeface="Cambria Math" panose="02040503050406030204" pitchFamily="18" charset="0"/>
                            </a:rPr>
                            <m:t>𝛾</m:t>
                          </m:r>
                          <m:sSub>
                            <m:sSubPr>
                              <m:ctrlPr>
                                <a:rPr kumimoji="1" lang="ja-JP" altLang="en-US" sz="2400" i="1">
                                  <a:latin typeface="Cambria Math" panose="02040503050406030204" pitchFamily="18" charset="0"/>
                                </a:rPr>
                              </m:ctrlPr>
                            </m:sSubPr>
                            <m:e>
                              <m:r>
                                <a:rPr kumimoji="1" lang="ja-JP" altLang="en-US" sz="2400" i="1">
                                  <a:latin typeface="Cambria Math" panose="02040503050406030204" pitchFamily="18" charset="0"/>
                                </a:rPr>
                                <m:t>𝑣</m:t>
                              </m:r>
                            </m:e>
                            <m:sub>
                              <m:r>
                                <a:rPr kumimoji="1" lang="ja-JP" altLang="en-US" sz="2400" i="1">
                                  <a:latin typeface="Cambria Math" panose="02040503050406030204" pitchFamily="18" charset="0"/>
                                </a:rPr>
                                <m:t>𝑡</m:t>
                              </m:r>
                              <m:r>
                                <a:rPr kumimoji="1" lang="ja-JP" altLang="en-US" sz="2400" i="0">
                                  <a:latin typeface="Cambria Math" panose="02040503050406030204" pitchFamily="18" charset="0"/>
                                </a:rPr>
                                <m:t>−1</m:t>
                              </m:r>
                            </m:sub>
                          </m:sSub>
                        </m:e>
                      </m:d>
                    </m:oMath>
                  </m:oMathPara>
                </a14:m>
                <a:endParaRPr kumimoji="1" lang="ja-JP" altLang="en-US" sz="2400" dirty="0"/>
              </a:p>
            </p:txBody>
          </p:sp>
        </mc:Choice>
        <mc:Fallback xmlns="">
          <p:sp>
            <p:nvSpPr>
              <p:cNvPr id="12" name="テキスト ボックス 11">
                <a:extLst>
                  <a:ext uri="{FF2B5EF4-FFF2-40B4-BE49-F238E27FC236}">
                    <a16:creationId xmlns:a16="http://schemas.microsoft.com/office/drawing/2014/main" id="{06D3CA56-EEE6-EFFF-0C5A-290DA984981D}"/>
                  </a:ext>
                </a:extLst>
              </p:cNvPr>
              <p:cNvSpPr txBox="1">
                <a:spLocks noRot="1" noChangeAspect="1" noMove="1" noResize="1" noEditPoints="1" noAdjustHandles="1" noChangeArrowheads="1" noChangeShapeType="1" noTextEdit="1"/>
              </p:cNvSpPr>
              <p:nvPr/>
            </p:nvSpPr>
            <p:spPr>
              <a:xfrm>
                <a:off x="1371600" y="4645171"/>
                <a:ext cx="5971698" cy="369332"/>
              </a:xfrm>
              <a:prstGeom prst="rect">
                <a:avLst/>
              </a:prstGeom>
              <a:blipFill>
                <a:blip r:embed="rId8"/>
                <a:stretch>
                  <a:fillRect l="-714" t="-1639" b="-32787"/>
                </a:stretch>
              </a:blipFill>
            </p:spPr>
            <p:txBody>
              <a:bodyPr/>
              <a:lstStyle/>
              <a:p>
                <a:r>
                  <a:rPr lang="ja-JP" altLang="en-US">
                    <a:noFill/>
                  </a:rPr>
                  <a:t> </a:t>
                </a:r>
              </a:p>
            </p:txBody>
          </p:sp>
        </mc:Fallback>
      </mc:AlternateContent>
      <mc:AlternateContent xmlns:mc="http://schemas.openxmlformats.org/markup-compatibility/2006" xmlns:a14="http://schemas.microsoft.com/office/drawing/2010/main">
        <mc:Choice Requires="a14">
          <p:sp>
            <p:nvSpPr>
              <p:cNvPr id="13" name="テキスト ボックス 12">
                <a:extLst>
                  <a:ext uri="{FF2B5EF4-FFF2-40B4-BE49-F238E27FC236}">
                    <a16:creationId xmlns:a16="http://schemas.microsoft.com/office/drawing/2014/main" id="{7F82C057-9D5D-3EDF-78A9-6497A2EA17F3}"/>
                  </a:ext>
                </a:extLst>
              </p:cNvPr>
              <p:cNvSpPr txBox="1"/>
              <p:nvPr/>
            </p:nvSpPr>
            <p:spPr>
              <a:xfrm>
                <a:off x="838200" y="5152996"/>
                <a:ext cx="7934960" cy="369332"/>
              </a:xfrm>
              <a:prstGeom prst="rect">
                <a:avLst/>
              </a:prstGeom>
              <a:noFill/>
            </p:spPr>
            <p:txBody>
              <a:bodyPr wrap="square" rtlCol="0">
                <a:spAutoFit/>
              </a:bodyPr>
              <a:lstStyle/>
              <a:p>
                <a14:m>
                  <m:oMath xmlns:m="http://schemas.openxmlformats.org/officeDocument/2006/math">
                    <m:sSub>
                      <m:sSubPr>
                        <m:ctrlPr>
                          <a:rPr lang="ja-JP" altLang="en-US" i="1">
                            <a:latin typeface="Cambria Math" panose="02040503050406030204" pitchFamily="18" charset="0"/>
                          </a:rPr>
                        </m:ctrlPr>
                      </m:sSubPr>
                      <m:e>
                        <m:r>
                          <a:rPr lang="ja-JP" altLang="en-US" i="1">
                            <a:latin typeface="Cambria Math" panose="02040503050406030204" pitchFamily="18" charset="0"/>
                          </a:rPr>
                          <m:t>𝑅</m:t>
                        </m:r>
                      </m:e>
                      <m:sub>
                        <m:r>
                          <a:rPr lang="ja-JP" altLang="en-US" i="1">
                            <a:latin typeface="Cambria Math" panose="02040503050406030204" pitchFamily="18" charset="0"/>
                          </a:rPr>
                          <m:t>𝑡</m:t>
                        </m:r>
                      </m:sub>
                    </m:sSub>
                  </m:oMath>
                </a14:m>
                <a:r>
                  <a:rPr kumimoji="1" lang="ja-JP" altLang="en-US" dirty="0"/>
                  <a:t>を求める回帰式に当てはめると</a:t>
                </a:r>
              </a:p>
            </p:txBody>
          </p:sp>
        </mc:Choice>
        <mc:Fallback xmlns="">
          <p:sp>
            <p:nvSpPr>
              <p:cNvPr id="13" name="テキスト ボックス 12">
                <a:extLst>
                  <a:ext uri="{FF2B5EF4-FFF2-40B4-BE49-F238E27FC236}">
                    <a16:creationId xmlns:a16="http://schemas.microsoft.com/office/drawing/2014/main" id="{7F82C057-9D5D-3EDF-78A9-6497A2EA17F3}"/>
                  </a:ext>
                </a:extLst>
              </p:cNvPr>
              <p:cNvSpPr txBox="1">
                <a:spLocks noRot="1" noChangeAspect="1" noMove="1" noResize="1" noEditPoints="1" noAdjustHandles="1" noChangeArrowheads="1" noChangeShapeType="1" noTextEdit="1"/>
              </p:cNvSpPr>
              <p:nvPr/>
            </p:nvSpPr>
            <p:spPr>
              <a:xfrm>
                <a:off x="838200" y="5152996"/>
                <a:ext cx="7934960" cy="369332"/>
              </a:xfrm>
              <a:prstGeom prst="rect">
                <a:avLst/>
              </a:prstGeom>
              <a:blipFill>
                <a:blip r:embed="rId9"/>
                <a:stretch>
                  <a:fillRect t="-6557" b="-26230"/>
                </a:stretch>
              </a:blipFill>
            </p:spPr>
            <p:txBody>
              <a:bodyPr/>
              <a:lstStyle/>
              <a:p>
                <a:r>
                  <a:rPr lang="ja-JP" altLang="en-US">
                    <a:noFill/>
                  </a:rPr>
                  <a:t> </a:t>
                </a:r>
              </a:p>
            </p:txBody>
          </p:sp>
        </mc:Fallback>
      </mc:AlternateContent>
      <mc:AlternateContent xmlns:mc="http://schemas.openxmlformats.org/markup-compatibility/2006" xmlns:a14="http://schemas.microsoft.com/office/drawing/2010/main">
        <mc:Choice Requires="a14">
          <p:sp>
            <p:nvSpPr>
              <p:cNvPr id="14" name="テキスト ボックス 13">
                <a:extLst>
                  <a:ext uri="{FF2B5EF4-FFF2-40B4-BE49-F238E27FC236}">
                    <a16:creationId xmlns:a16="http://schemas.microsoft.com/office/drawing/2014/main" id="{93ACAEE0-094C-5A6F-5B78-E4E6878F3E8C}"/>
                  </a:ext>
                </a:extLst>
              </p:cNvPr>
              <p:cNvSpPr txBox="1"/>
              <p:nvPr/>
            </p:nvSpPr>
            <p:spPr>
              <a:xfrm>
                <a:off x="838200" y="5660821"/>
                <a:ext cx="5471588" cy="461665"/>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sSub>
                        <m:sSubPr>
                          <m:ctrlPr>
                            <a:rPr lang="ja-JP" altLang="en-US" sz="2400" i="1">
                              <a:latin typeface="Cambria Math" panose="02040503050406030204" pitchFamily="18" charset="0"/>
                            </a:rPr>
                          </m:ctrlPr>
                        </m:sSubPr>
                        <m:e>
                          <m:r>
                            <a:rPr lang="ja-JP" altLang="en-US" sz="2400" i="1">
                              <a:latin typeface="Cambria Math" panose="02040503050406030204" pitchFamily="18" charset="0"/>
                            </a:rPr>
                            <m:t>𝑅</m:t>
                          </m:r>
                        </m:e>
                        <m:sub>
                          <m:r>
                            <a:rPr lang="ja-JP" altLang="en-US" sz="2400" i="1">
                              <a:latin typeface="Cambria Math" panose="02040503050406030204" pitchFamily="18" charset="0"/>
                            </a:rPr>
                            <m:t>𝑡</m:t>
                          </m:r>
                        </m:sub>
                      </m:sSub>
                      <m:r>
                        <a:rPr lang="ja-JP" altLang="en-US" sz="2400" i="1">
                          <a:latin typeface="Cambria Math" panose="02040503050406030204" pitchFamily="18" charset="0"/>
                        </a:rPr>
                        <m:t>=</m:t>
                      </m:r>
                      <m:r>
                        <a:rPr lang="ja-JP" altLang="en-US" sz="2400" i="1">
                          <a:latin typeface="Cambria Math" panose="02040503050406030204" pitchFamily="18" charset="0"/>
                        </a:rPr>
                        <m:t>𝜔</m:t>
                      </m:r>
                      <m:sSub>
                        <m:sSubPr>
                          <m:ctrlPr>
                            <a:rPr lang="ja-JP" altLang="en-US" sz="2400" i="1">
                              <a:latin typeface="Cambria Math" panose="02040503050406030204" pitchFamily="18" charset="0"/>
                            </a:rPr>
                          </m:ctrlPr>
                        </m:sSubPr>
                        <m:e>
                          <m:r>
                            <a:rPr lang="ja-JP" altLang="en-US" sz="2400" i="1">
                              <a:latin typeface="Cambria Math" panose="02040503050406030204" pitchFamily="18" charset="0"/>
                            </a:rPr>
                            <m:t>𝑟</m:t>
                          </m:r>
                        </m:e>
                        <m:sub>
                          <m:r>
                            <a:rPr lang="ja-JP" altLang="en-US" sz="2400" i="1">
                              <a:latin typeface="Cambria Math" panose="02040503050406030204" pitchFamily="18" charset="0"/>
                            </a:rPr>
                            <m:t>𝑡</m:t>
                          </m:r>
                        </m:sub>
                      </m:sSub>
                      <m:r>
                        <a:rPr lang="ja-JP" altLang="en-US" sz="2400" i="1">
                          <a:latin typeface="Cambria Math" panose="02040503050406030204" pitchFamily="18" charset="0"/>
                        </a:rPr>
                        <m:t>+</m:t>
                      </m:r>
                      <m:r>
                        <a:rPr lang="ja-JP" altLang="en-US" sz="2400" i="1">
                          <a:latin typeface="Cambria Math" panose="02040503050406030204" pitchFamily="18" charset="0"/>
                        </a:rPr>
                        <m:t>𝜆</m:t>
                      </m:r>
                      <m:sSub>
                        <m:sSubPr>
                          <m:ctrlPr>
                            <a:rPr lang="ja-JP" altLang="en-US" sz="2400" i="1">
                              <a:latin typeface="Cambria Math" panose="02040503050406030204" pitchFamily="18" charset="0"/>
                            </a:rPr>
                          </m:ctrlPr>
                        </m:sSubPr>
                        <m:e>
                          <m:r>
                            <a:rPr lang="ja-JP" altLang="en-US" sz="2400" i="1">
                              <a:latin typeface="Cambria Math" panose="02040503050406030204" pitchFamily="18" charset="0"/>
                            </a:rPr>
                            <m:t>𝜋</m:t>
                          </m:r>
                        </m:e>
                        <m:sub>
                          <m:r>
                            <a:rPr lang="ja-JP" altLang="en-US" sz="2400" i="1">
                              <a:latin typeface="Cambria Math" panose="02040503050406030204" pitchFamily="18" charset="0"/>
                            </a:rPr>
                            <m:t>𝑡</m:t>
                          </m:r>
                        </m:sub>
                      </m:sSub>
                      <m:r>
                        <a:rPr lang="ja-JP" altLang="en-US" sz="2400" i="1">
                          <a:latin typeface="Cambria Math" panose="02040503050406030204" pitchFamily="18" charset="0"/>
                        </a:rPr>
                        <m:t>+</m:t>
                      </m:r>
                      <m:r>
                        <a:rPr lang="ja-JP" altLang="en-US" sz="2400" i="1">
                          <a:latin typeface="Cambria Math" panose="02040503050406030204" pitchFamily="18" charset="0"/>
                        </a:rPr>
                        <m:t>𝛾</m:t>
                      </m:r>
                      <m:sSub>
                        <m:sSubPr>
                          <m:ctrlPr>
                            <a:rPr lang="ja-JP" altLang="en-US" sz="2400" i="1">
                              <a:latin typeface="Cambria Math" panose="02040503050406030204" pitchFamily="18" charset="0"/>
                            </a:rPr>
                          </m:ctrlPr>
                        </m:sSubPr>
                        <m:e>
                          <m:r>
                            <a:rPr lang="ja-JP" altLang="en-US" sz="2400" i="1">
                              <a:latin typeface="Cambria Math" panose="02040503050406030204" pitchFamily="18" charset="0"/>
                            </a:rPr>
                            <m:t>𝑅</m:t>
                          </m:r>
                        </m:e>
                        <m:sub>
                          <m:r>
                            <a:rPr lang="ja-JP" altLang="en-US" sz="2400" i="1">
                              <a:latin typeface="Cambria Math" panose="02040503050406030204" pitchFamily="18" charset="0"/>
                            </a:rPr>
                            <m:t>𝑡</m:t>
                          </m:r>
                          <m:r>
                            <a:rPr lang="ja-JP" altLang="en-US" sz="2400" i="1">
                              <a:latin typeface="Cambria Math" panose="02040503050406030204" pitchFamily="18" charset="0"/>
                            </a:rPr>
                            <m:t>−1</m:t>
                          </m:r>
                        </m:sub>
                      </m:sSub>
                      <m:r>
                        <a:rPr lang="ja-JP" altLang="en-US" sz="2400" i="1">
                          <a:latin typeface="Cambria Math" panose="02040503050406030204" pitchFamily="18" charset="0"/>
                        </a:rPr>
                        <m:t>+</m:t>
                      </m:r>
                      <m:r>
                        <a:rPr lang="ja-JP" altLang="en-US" sz="2400" i="1">
                          <a:latin typeface="Cambria Math" panose="02040503050406030204" pitchFamily="18" charset="0"/>
                        </a:rPr>
                        <m:t>𝐶</m:t>
                      </m:r>
                      <m:r>
                        <a:rPr lang="ja-JP" altLang="en-US" sz="2400" i="1">
                          <a:latin typeface="Cambria Math" panose="02040503050406030204" pitchFamily="18" charset="0"/>
                        </a:rPr>
                        <m:t>+</m:t>
                      </m:r>
                      <m:r>
                        <a:rPr lang="ja-JP" altLang="en-US" sz="2400" i="1">
                          <a:latin typeface="Cambria Math" panose="02040503050406030204" pitchFamily="18" charset="0"/>
                        </a:rPr>
                        <m:t>𝜀</m:t>
                      </m:r>
                    </m:oMath>
                  </m:oMathPara>
                </a14:m>
                <a:endParaRPr kumimoji="1" lang="ja-JP" altLang="en-US" sz="2400" dirty="0"/>
              </a:p>
            </p:txBody>
          </p:sp>
        </mc:Choice>
        <mc:Fallback xmlns="">
          <p:sp>
            <p:nvSpPr>
              <p:cNvPr id="14" name="テキスト ボックス 13">
                <a:extLst>
                  <a:ext uri="{FF2B5EF4-FFF2-40B4-BE49-F238E27FC236}">
                    <a16:creationId xmlns:a16="http://schemas.microsoft.com/office/drawing/2014/main" id="{93ACAEE0-094C-5A6F-5B78-E4E6878F3E8C}"/>
                  </a:ext>
                </a:extLst>
              </p:cNvPr>
              <p:cNvSpPr txBox="1">
                <a:spLocks noRot="1" noChangeAspect="1" noMove="1" noResize="1" noEditPoints="1" noAdjustHandles="1" noChangeArrowheads="1" noChangeShapeType="1" noTextEdit="1"/>
              </p:cNvSpPr>
              <p:nvPr/>
            </p:nvSpPr>
            <p:spPr>
              <a:xfrm>
                <a:off x="838200" y="5660821"/>
                <a:ext cx="5471588" cy="461665"/>
              </a:xfrm>
              <a:prstGeom prst="rect">
                <a:avLst/>
              </a:prstGeom>
              <a:blipFill>
                <a:blip r:embed="rId10"/>
                <a:stretch>
                  <a:fillRect b="-8000"/>
                </a:stretch>
              </a:blipFill>
            </p:spPr>
            <p:txBody>
              <a:bodyPr/>
              <a:lstStyle/>
              <a:p>
                <a:r>
                  <a:rPr lang="ja-JP" altLang="en-US">
                    <a:noFill/>
                  </a:rPr>
                  <a:t> </a:t>
                </a:r>
              </a:p>
            </p:txBody>
          </p:sp>
        </mc:Fallback>
      </mc:AlternateContent>
      <p:sp>
        <p:nvSpPr>
          <p:cNvPr id="11" name="テキスト ボックス 10">
            <a:extLst>
              <a:ext uri="{FF2B5EF4-FFF2-40B4-BE49-F238E27FC236}">
                <a16:creationId xmlns:a16="http://schemas.microsoft.com/office/drawing/2014/main" id="{65C609EE-BC1D-FE59-C853-C7EBE19E68FA}"/>
              </a:ext>
            </a:extLst>
          </p:cNvPr>
          <p:cNvSpPr txBox="1"/>
          <p:nvPr/>
        </p:nvSpPr>
        <p:spPr>
          <a:xfrm>
            <a:off x="9001760" y="2824143"/>
            <a:ext cx="873760" cy="369332"/>
          </a:xfrm>
          <a:prstGeom prst="rect">
            <a:avLst/>
          </a:prstGeom>
          <a:noFill/>
        </p:spPr>
        <p:txBody>
          <a:bodyPr wrap="square" rtlCol="0">
            <a:spAutoFit/>
          </a:bodyPr>
          <a:lstStyle/>
          <a:p>
            <a:r>
              <a:rPr kumimoji="1" lang="en-US" altLang="ja-JP" dirty="0"/>
              <a:t>(a)</a:t>
            </a:r>
            <a:endParaRPr kumimoji="1" lang="ja-JP" altLang="en-US" dirty="0"/>
          </a:p>
        </p:txBody>
      </p:sp>
      <p:sp>
        <p:nvSpPr>
          <p:cNvPr id="15" name="テキスト ボックス 14">
            <a:extLst>
              <a:ext uri="{FF2B5EF4-FFF2-40B4-BE49-F238E27FC236}">
                <a16:creationId xmlns:a16="http://schemas.microsoft.com/office/drawing/2014/main" id="{BE3994C8-4F82-1944-37F8-6188F5C5E5CC}"/>
              </a:ext>
            </a:extLst>
          </p:cNvPr>
          <p:cNvSpPr txBox="1"/>
          <p:nvPr/>
        </p:nvSpPr>
        <p:spPr>
          <a:xfrm>
            <a:off x="9001760" y="3820421"/>
            <a:ext cx="873760" cy="369332"/>
          </a:xfrm>
          <a:prstGeom prst="rect">
            <a:avLst/>
          </a:prstGeom>
          <a:noFill/>
        </p:spPr>
        <p:txBody>
          <a:bodyPr wrap="square" rtlCol="0">
            <a:spAutoFit/>
          </a:bodyPr>
          <a:lstStyle/>
          <a:p>
            <a:r>
              <a:rPr kumimoji="1" lang="en-US" altLang="ja-JP" dirty="0"/>
              <a:t>(b)</a:t>
            </a:r>
            <a:endParaRPr kumimoji="1" lang="ja-JP" altLang="en-US" dirty="0"/>
          </a:p>
        </p:txBody>
      </p:sp>
      <p:sp>
        <p:nvSpPr>
          <p:cNvPr id="16" name="テキスト ボックス 15">
            <a:extLst>
              <a:ext uri="{FF2B5EF4-FFF2-40B4-BE49-F238E27FC236}">
                <a16:creationId xmlns:a16="http://schemas.microsoft.com/office/drawing/2014/main" id="{ED5CCAF6-E40F-FA48-7113-6EC7EF145BFE}"/>
              </a:ext>
            </a:extLst>
          </p:cNvPr>
          <p:cNvSpPr txBox="1"/>
          <p:nvPr/>
        </p:nvSpPr>
        <p:spPr>
          <a:xfrm>
            <a:off x="9539111" y="73294"/>
            <a:ext cx="2652889" cy="369332"/>
          </a:xfrm>
          <a:prstGeom prst="rect">
            <a:avLst/>
          </a:prstGeom>
          <a:noFill/>
        </p:spPr>
        <p:txBody>
          <a:bodyPr wrap="square" rtlCol="0">
            <a:spAutoFit/>
          </a:bodyPr>
          <a:lstStyle/>
          <a:p>
            <a:r>
              <a:rPr lang="en-US" altLang="ja-JP" dirty="0"/>
              <a:t>3.</a:t>
            </a:r>
            <a:r>
              <a:rPr lang="ja-JP" altLang="en-US" dirty="0"/>
              <a:t>先行研究</a:t>
            </a:r>
            <a:r>
              <a:rPr lang="en-US" altLang="ja-JP" dirty="0"/>
              <a:t>:</a:t>
            </a:r>
            <a:r>
              <a:rPr lang="ja-JP" altLang="en-US" dirty="0"/>
              <a:t>分析手法</a:t>
            </a:r>
            <a:endParaRPr lang="en-US" altLang="ja-JP" dirty="0"/>
          </a:p>
        </p:txBody>
      </p:sp>
    </p:spTree>
    <p:extLst>
      <p:ext uri="{BB962C8B-B14F-4D97-AF65-F5344CB8AC3E}">
        <p14:creationId xmlns:p14="http://schemas.microsoft.com/office/powerpoint/2010/main" val="16084563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A3769DD-C3B7-ACFC-C91D-DE7009451D14}"/>
              </a:ext>
            </a:extLst>
          </p:cNvPr>
          <p:cNvSpPr>
            <a:spLocks noGrp="1"/>
          </p:cNvSpPr>
          <p:nvPr>
            <p:ph type="title"/>
          </p:nvPr>
        </p:nvSpPr>
        <p:spPr>
          <a:xfrm>
            <a:off x="838200" y="239077"/>
            <a:ext cx="10515600" cy="1325563"/>
          </a:xfrm>
        </p:spPr>
        <p:txBody>
          <a:bodyPr/>
          <a:lstStyle/>
          <a:p>
            <a:r>
              <a:rPr kumimoji="1" lang="ja-JP" altLang="en-US" dirty="0"/>
              <a:t>回帰分析</a:t>
            </a:r>
          </a:p>
        </p:txBody>
      </p:sp>
      <p:pic>
        <p:nvPicPr>
          <p:cNvPr id="1028" name="Picture 4" descr="単回帰分析 | 回帰分析は因果関係を説明するために使われる">
            <a:extLst>
              <a:ext uri="{FF2B5EF4-FFF2-40B4-BE49-F238E27FC236}">
                <a16:creationId xmlns:a16="http://schemas.microsoft.com/office/drawing/2014/main" id="{D5C50CC4-D975-6F23-9C4B-B0093914D98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562215" y="1027906"/>
            <a:ext cx="4477385" cy="3689167"/>
          </a:xfrm>
          <a:prstGeom prst="rect">
            <a:avLst/>
          </a:prstGeom>
          <a:noFill/>
          <a:extLst>
            <a:ext uri="{909E8E84-426E-40DD-AFC4-6F175D3DCCD1}">
              <a14:hiddenFill xmlns:a14="http://schemas.microsoft.com/office/drawing/2010/main">
                <a:solidFill>
                  <a:srgbClr val="FFFFFF"/>
                </a:solidFill>
              </a14:hiddenFill>
            </a:ext>
          </a:extLst>
        </p:spPr>
      </p:pic>
      <p:sp>
        <p:nvSpPr>
          <p:cNvPr id="4" name="正方形/長方形 3">
            <a:extLst>
              <a:ext uri="{FF2B5EF4-FFF2-40B4-BE49-F238E27FC236}">
                <a16:creationId xmlns:a16="http://schemas.microsoft.com/office/drawing/2014/main" id="{24051E3B-D77A-A74A-88E0-D9E6B5B8AF5A}"/>
              </a:ext>
            </a:extLst>
          </p:cNvPr>
          <p:cNvSpPr/>
          <p:nvPr/>
        </p:nvSpPr>
        <p:spPr>
          <a:xfrm>
            <a:off x="9204960" y="3952240"/>
            <a:ext cx="2580640" cy="284480"/>
          </a:xfrm>
          <a:prstGeom prst="rect">
            <a:avLst/>
          </a:prstGeom>
          <a:ln>
            <a:solidFill>
              <a:schemeClr val="bg1"/>
            </a:solidFill>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a:p>
        </p:txBody>
      </p:sp>
      <p:sp>
        <p:nvSpPr>
          <p:cNvPr id="5" name="正方形/長方形 4">
            <a:extLst>
              <a:ext uri="{FF2B5EF4-FFF2-40B4-BE49-F238E27FC236}">
                <a16:creationId xmlns:a16="http://schemas.microsoft.com/office/drawing/2014/main" id="{63839353-36F2-5ED1-0132-0BAC2FC4E35B}"/>
              </a:ext>
            </a:extLst>
          </p:cNvPr>
          <p:cNvSpPr/>
          <p:nvPr/>
        </p:nvSpPr>
        <p:spPr>
          <a:xfrm rot="16200000">
            <a:off x="6885306" y="2479040"/>
            <a:ext cx="2519680" cy="284480"/>
          </a:xfrm>
          <a:prstGeom prst="rect">
            <a:avLst/>
          </a:prstGeom>
          <a:ln>
            <a:solidFill>
              <a:schemeClr val="bg1"/>
            </a:solidFill>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a:p>
        </p:txBody>
      </p:sp>
      <p:sp>
        <p:nvSpPr>
          <p:cNvPr id="6" name="テキスト ボックス 5">
            <a:extLst>
              <a:ext uri="{FF2B5EF4-FFF2-40B4-BE49-F238E27FC236}">
                <a16:creationId xmlns:a16="http://schemas.microsoft.com/office/drawing/2014/main" id="{E274C8BC-9D5B-A88D-D6C4-A3B0ACB0A04C}"/>
              </a:ext>
            </a:extLst>
          </p:cNvPr>
          <p:cNvSpPr txBox="1"/>
          <p:nvPr/>
        </p:nvSpPr>
        <p:spPr>
          <a:xfrm>
            <a:off x="7562215" y="6531134"/>
            <a:ext cx="5435600" cy="246221"/>
          </a:xfrm>
          <a:prstGeom prst="rect">
            <a:avLst/>
          </a:prstGeom>
          <a:noFill/>
        </p:spPr>
        <p:txBody>
          <a:bodyPr wrap="square" rtlCol="0">
            <a:spAutoFit/>
          </a:bodyPr>
          <a:lstStyle/>
          <a:p>
            <a:r>
              <a:rPr lang="ja-JP" altLang="en-US" sz="1000" dirty="0">
                <a:hlinkClick r:id="rId4"/>
              </a:rPr>
              <a:t>画像引用元　単回帰分析 </a:t>
            </a:r>
            <a:r>
              <a:rPr lang="en-US" altLang="ja-JP" sz="1000" dirty="0">
                <a:hlinkClick r:id="rId4"/>
              </a:rPr>
              <a:t>| </a:t>
            </a:r>
            <a:r>
              <a:rPr lang="ja-JP" altLang="en-US" sz="1000" dirty="0">
                <a:hlinkClick r:id="rId4"/>
              </a:rPr>
              <a:t>回帰分析は因果関係を説明するために使われる</a:t>
            </a:r>
            <a:endParaRPr kumimoji="1" lang="ja-JP" altLang="en-US" sz="1000" dirty="0"/>
          </a:p>
        </p:txBody>
      </p:sp>
      <p:sp>
        <p:nvSpPr>
          <p:cNvPr id="7" name="テキスト ボックス 6">
            <a:extLst>
              <a:ext uri="{FF2B5EF4-FFF2-40B4-BE49-F238E27FC236}">
                <a16:creationId xmlns:a16="http://schemas.microsoft.com/office/drawing/2014/main" id="{E88CAE93-3D5C-9A7C-22E4-8B4F36E0EBF9}"/>
              </a:ext>
            </a:extLst>
          </p:cNvPr>
          <p:cNvSpPr txBox="1"/>
          <p:nvPr/>
        </p:nvSpPr>
        <p:spPr>
          <a:xfrm>
            <a:off x="955040" y="1463040"/>
            <a:ext cx="5921375" cy="1015663"/>
          </a:xfrm>
          <a:prstGeom prst="rect">
            <a:avLst/>
          </a:prstGeom>
          <a:noFill/>
        </p:spPr>
        <p:txBody>
          <a:bodyPr wrap="square" rtlCol="0">
            <a:spAutoFit/>
          </a:bodyPr>
          <a:lstStyle/>
          <a:p>
            <a:pPr marL="342900" indent="-342900">
              <a:buFont typeface="Arial" panose="020B0604020202020204" pitchFamily="34" charset="0"/>
              <a:buChar char="•"/>
            </a:pPr>
            <a:r>
              <a:rPr kumimoji="1" lang="ja-JP" altLang="en-US" sz="2000" dirty="0"/>
              <a:t>プロットされたデータからの残差の合計が最小になるような線を引き、将来予測や説明変数と目的変数の因果関係を明らかにする分析手法</a:t>
            </a:r>
          </a:p>
        </p:txBody>
      </p:sp>
      <mc:AlternateContent xmlns:mc="http://schemas.openxmlformats.org/markup-compatibility/2006" xmlns:a14="http://schemas.microsoft.com/office/drawing/2010/main">
        <mc:Choice Requires="a14">
          <p:sp>
            <p:nvSpPr>
              <p:cNvPr id="8" name="テキスト ボックス 7">
                <a:extLst>
                  <a:ext uri="{FF2B5EF4-FFF2-40B4-BE49-F238E27FC236}">
                    <a16:creationId xmlns:a16="http://schemas.microsoft.com/office/drawing/2014/main" id="{BC05766B-7B6F-A33E-9641-0B4602B127A8}"/>
                  </a:ext>
                </a:extLst>
              </p:cNvPr>
              <p:cNvSpPr txBox="1"/>
              <p:nvPr/>
            </p:nvSpPr>
            <p:spPr>
              <a:xfrm>
                <a:off x="1173480" y="3121223"/>
                <a:ext cx="3764280" cy="307777"/>
              </a:xfrm>
              <a:prstGeom prst="rect">
                <a:avLst/>
              </a:prstGeom>
              <a:noFill/>
            </p:spPr>
            <p:txBody>
              <a:bodyPr wrap="square" lIns="0" tIns="0" rIns="0" bIns="0" rtlCol="0">
                <a:spAutoFit/>
              </a:bodyPr>
              <a:lstStyle/>
              <a:p>
                <a14:m>
                  <m:oMath xmlns:m="http://schemas.openxmlformats.org/officeDocument/2006/math">
                    <m:r>
                      <a:rPr kumimoji="1" lang="ja-JP" altLang="en-US" sz="2000" i="1" smtClean="0">
                        <a:latin typeface="Cambria Math" panose="02040503050406030204" pitchFamily="18" charset="0"/>
                      </a:rPr>
                      <m:t>𝑦</m:t>
                    </m:r>
                    <m:r>
                      <a:rPr kumimoji="1" lang="ja-JP" altLang="en-US" sz="2000" i="0">
                        <a:latin typeface="Cambria Math" panose="02040503050406030204" pitchFamily="18" charset="0"/>
                      </a:rPr>
                      <m:t>=</m:t>
                    </m:r>
                    <m:r>
                      <a:rPr kumimoji="1" lang="ja-JP" altLang="en-US" sz="2000" i="1">
                        <a:latin typeface="Cambria Math" panose="02040503050406030204" pitchFamily="18" charset="0"/>
                      </a:rPr>
                      <m:t>𝑎𝑥</m:t>
                    </m:r>
                    <m:r>
                      <a:rPr kumimoji="1" lang="ja-JP" altLang="en-US" sz="2000" i="0">
                        <a:latin typeface="Cambria Math" panose="02040503050406030204" pitchFamily="18" charset="0"/>
                      </a:rPr>
                      <m:t>+</m:t>
                    </m:r>
                    <m:r>
                      <a:rPr kumimoji="1" lang="ja-JP" altLang="en-US" sz="2000" i="1">
                        <a:latin typeface="Cambria Math" panose="02040503050406030204" pitchFamily="18" charset="0"/>
                      </a:rPr>
                      <m:t>𝑏</m:t>
                    </m:r>
                    <m:r>
                      <a:rPr lang="ja-JP" altLang="en-US" sz="2000" i="1" smtClean="0">
                        <a:latin typeface="Cambria Math" panose="02040503050406030204" pitchFamily="18" charset="0"/>
                      </a:rPr>
                      <m:t>を</m:t>
                    </m:r>
                  </m:oMath>
                </a14:m>
                <a:r>
                  <a:rPr kumimoji="1" lang="ja-JP" altLang="en-US" sz="2000" dirty="0"/>
                  <a:t>決定したい</a:t>
                </a:r>
              </a:p>
            </p:txBody>
          </p:sp>
        </mc:Choice>
        <mc:Fallback xmlns="">
          <p:sp>
            <p:nvSpPr>
              <p:cNvPr id="8" name="テキスト ボックス 7">
                <a:extLst>
                  <a:ext uri="{FF2B5EF4-FFF2-40B4-BE49-F238E27FC236}">
                    <a16:creationId xmlns:a16="http://schemas.microsoft.com/office/drawing/2014/main" id="{BC05766B-7B6F-A33E-9641-0B4602B127A8}"/>
                  </a:ext>
                </a:extLst>
              </p:cNvPr>
              <p:cNvSpPr txBox="1">
                <a:spLocks noRot="1" noChangeAspect="1" noMove="1" noResize="1" noEditPoints="1" noAdjustHandles="1" noChangeArrowheads="1" noChangeShapeType="1" noTextEdit="1"/>
              </p:cNvSpPr>
              <p:nvPr/>
            </p:nvSpPr>
            <p:spPr>
              <a:xfrm>
                <a:off x="1173480" y="3121223"/>
                <a:ext cx="3764280" cy="307777"/>
              </a:xfrm>
              <a:prstGeom prst="rect">
                <a:avLst/>
              </a:prstGeom>
              <a:blipFill>
                <a:blip r:embed="rId5"/>
                <a:stretch>
                  <a:fillRect l="-2431" t="-23529" b="-50980"/>
                </a:stretch>
              </a:blipFill>
            </p:spPr>
            <p:txBody>
              <a:bodyPr/>
              <a:lstStyle/>
              <a:p>
                <a:r>
                  <a:rPr lang="ja-JP" altLang="en-US">
                    <a:noFill/>
                  </a:rPr>
                  <a:t> </a:t>
                </a:r>
              </a:p>
            </p:txBody>
          </p:sp>
        </mc:Fallback>
      </mc:AlternateContent>
      <mc:AlternateContent xmlns:mc="http://schemas.openxmlformats.org/markup-compatibility/2006" xmlns:a14="http://schemas.microsoft.com/office/drawing/2010/main">
        <mc:Choice Requires="a14">
          <p:sp>
            <p:nvSpPr>
              <p:cNvPr id="9" name="テキスト ボックス 8">
                <a:extLst>
                  <a:ext uri="{FF2B5EF4-FFF2-40B4-BE49-F238E27FC236}">
                    <a16:creationId xmlns:a16="http://schemas.microsoft.com/office/drawing/2014/main" id="{3ECACAA3-337E-8621-73BA-DF70D588D1BF}"/>
                  </a:ext>
                </a:extLst>
              </p:cNvPr>
              <p:cNvSpPr txBox="1"/>
              <p:nvPr/>
            </p:nvSpPr>
            <p:spPr>
              <a:xfrm>
                <a:off x="1173480" y="2599620"/>
                <a:ext cx="6273800" cy="316240"/>
              </a:xfrm>
              <a:prstGeom prst="rect">
                <a:avLst/>
              </a:prstGeom>
              <a:noFill/>
            </p:spPr>
            <p:txBody>
              <a:bodyPr wrap="square" lIns="0" tIns="0" rIns="0" bIns="0" rtlCol="0">
                <a:spAutoFit/>
              </a:bodyPr>
              <a:lstStyle/>
              <a:p>
                <a14:m>
                  <m:oMath xmlns:m="http://schemas.openxmlformats.org/officeDocument/2006/math">
                    <m:r>
                      <a:rPr lang="ja-JP" altLang="en-US" sz="2000" i="1" dirty="0" smtClean="0">
                        <a:latin typeface="Cambria Math" panose="02040503050406030204" pitchFamily="18" charset="0"/>
                      </a:rPr>
                      <m:t>データ</m:t>
                    </m:r>
                    <m:r>
                      <a:rPr lang="en-US" altLang="ja-JP" sz="2000" b="0" i="0" dirty="0" smtClean="0">
                        <a:latin typeface="Cambria Math" panose="02040503050406030204" pitchFamily="18" charset="0"/>
                      </a:rPr>
                      <m:t>:</m:t>
                    </m:r>
                    <m:d>
                      <m:dPr>
                        <m:ctrlPr>
                          <a:rPr kumimoji="1" lang="ja-JP" altLang="en-US" sz="2000" i="1" dirty="0" smtClean="0">
                            <a:latin typeface="Cambria Math" panose="02040503050406030204" pitchFamily="18" charset="0"/>
                          </a:rPr>
                        </m:ctrlPr>
                      </m:dPr>
                      <m:e>
                        <m:sSub>
                          <m:sSubPr>
                            <m:ctrlPr>
                              <a:rPr kumimoji="1" lang="ja-JP" altLang="en-US" sz="2000" i="1" dirty="0">
                                <a:latin typeface="Cambria Math" panose="02040503050406030204" pitchFamily="18" charset="0"/>
                              </a:rPr>
                            </m:ctrlPr>
                          </m:sSubPr>
                          <m:e>
                            <m:r>
                              <a:rPr kumimoji="1" lang="ja-JP" altLang="en-US" sz="2000" i="1" dirty="0">
                                <a:latin typeface="Cambria Math" panose="02040503050406030204" pitchFamily="18" charset="0"/>
                              </a:rPr>
                              <m:t>𝑥</m:t>
                            </m:r>
                          </m:e>
                          <m:sub>
                            <m:r>
                              <a:rPr kumimoji="1" lang="ja-JP" altLang="en-US" sz="2000" i="0" dirty="0">
                                <a:latin typeface="Cambria Math" panose="02040503050406030204" pitchFamily="18" charset="0"/>
                              </a:rPr>
                              <m:t>1</m:t>
                            </m:r>
                          </m:sub>
                        </m:sSub>
                        <m:sSub>
                          <m:sSubPr>
                            <m:ctrlPr>
                              <a:rPr kumimoji="1" lang="ja-JP" altLang="en-US" sz="2000" i="1" dirty="0">
                                <a:latin typeface="Cambria Math" panose="02040503050406030204" pitchFamily="18" charset="0"/>
                              </a:rPr>
                            </m:ctrlPr>
                          </m:sSubPr>
                          <m:e>
                            <m:r>
                              <a:rPr kumimoji="1" lang="ja-JP" altLang="en-US" sz="2000" i="1" dirty="0">
                                <a:latin typeface="Cambria Math" panose="02040503050406030204" pitchFamily="18" charset="0"/>
                              </a:rPr>
                              <m:t>𝑦</m:t>
                            </m:r>
                          </m:e>
                          <m:sub>
                            <m:r>
                              <a:rPr kumimoji="1" lang="ja-JP" altLang="en-US" sz="2000" i="0" dirty="0">
                                <a:latin typeface="Cambria Math" panose="02040503050406030204" pitchFamily="18" charset="0"/>
                              </a:rPr>
                              <m:t>1</m:t>
                            </m:r>
                          </m:sub>
                        </m:sSub>
                      </m:e>
                    </m:d>
                    <m:r>
                      <a:rPr kumimoji="1" lang="en-US" altLang="ja-JP" sz="2000" b="0" i="1" dirty="0" smtClean="0">
                        <a:latin typeface="Cambria Math" panose="02040503050406030204" pitchFamily="18" charset="0"/>
                      </a:rPr>
                      <m:t>,</m:t>
                    </m:r>
                    <m:d>
                      <m:dPr>
                        <m:ctrlPr>
                          <a:rPr kumimoji="1" lang="ja-JP" altLang="en-US" sz="2000" i="1" dirty="0">
                            <a:latin typeface="Cambria Math" panose="02040503050406030204" pitchFamily="18" charset="0"/>
                          </a:rPr>
                        </m:ctrlPr>
                      </m:dPr>
                      <m:e>
                        <m:sSub>
                          <m:sSubPr>
                            <m:ctrlPr>
                              <a:rPr kumimoji="1" lang="ja-JP" altLang="en-US" sz="2000" i="1" dirty="0">
                                <a:latin typeface="Cambria Math" panose="02040503050406030204" pitchFamily="18" charset="0"/>
                              </a:rPr>
                            </m:ctrlPr>
                          </m:sSubPr>
                          <m:e>
                            <m:r>
                              <a:rPr kumimoji="1" lang="ja-JP" altLang="en-US" sz="2000" i="1" dirty="0">
                                <a:latin typeface="Cambria Math" panose="02040503050406030204" pitchFamily="18" charset="0"/>
                              </a:rPr>
                              <m:t>𝑥</m:t>
                            </m:r>
                          </m:e>
                          <m:sub>
                            <m:r>
                              <a:rPr kumimoji="1" lang="ja-JP" altLang="en-US" sz="2000" i="0" dirty="0">
                                <a:latin typeface="Cambria Math" panose="02040503050406030204" pitchFamily="18" charset="0"/>
                              </a:rPr>
                              <m:t>2</m:t>
                            </m:r>
                          </m:sub>
                        </m:sSub>
                        <m:sSub>
                          <m:sSubPr>
                            <m:ctrlPr>
                              <a:rPr kumimoji="1" lang="ja-JP" altLang="en-US" sz="2000" i="1" dirty="0">
                                <a:latin typeface="Cambria Math" panose="02040503050406030204" pitchFamily="18" charset="0"/>
                              </a:rPr>
                            </m:ctrlPr>
                          </m:sSubPr>
                          <m:e>
                            <m:r>
                              <a:rPr kumimoji="1" lang="ja-JP" altLang="en-US" sz="2000" i="1" dirty="0">
                                <a:latin typeface="Cambria Math" panose="02040503050406030204" pitchFamily="18" charset="0"/>
                              </a:rPr>
                              <m:t>𝑦</m:t>
                            </m:r>
                          </m:e>
                          <m:sub>
                            <m:r>
                              <a:rPr kumimoji="1" lang="ja-JP" altLang="en-US" sz="2000" i="0" dirty="0">
                                <a:latin typeface="Cambria Math" panose="02040503050406030204" pitchFamily="18" charset="0"/>
                              </a:rPr>
                              <m:t>2</m:t>
                            </m:r>
                          </m:sub>
                        </m:sSub>
                      </m:e>
                    </m:d>
                  </m:oMath>
                </a14:m>
                <a:r>
                  <a:rPr kumimoji="1" lang="en-US" altLang="ja-JP" sz="2000" dirty="0"/>
                  <a:t>,…,</a:t>
                </a:r>
                <a:r>
                  <a:rPr lang="ja-JP" altLang="en-US" sz="2000" dirty="0"/>
                  <a:t> </a:t>
                </a:r>
                <a14:m>
                  <m:oMath xmlns:m="http://schemas.openxmlformats.org/officeDocument/2006/math">
                    <m:d>
                      <m:dPr>
                        <m:ctrlPr>
                          <a:rPr lang="ja-JP" altLang="en-US" sz="2000" i="1" dirty="0">
                            <a:latin typeface="Cambria Math" panose="02040503050406030204" pitchFamily="18" charset="0"/>
                          </a:rPr>
                        </m:ctrlPr>
                      </m:dPr>
                      <m:e>
                        <m:sSub>
                          <m:sSubPr>
                            <m:ctrlPr>
                              <a:rPr lang="ja-JP" altLang="en-US" sz="2000" i="1" dirty="0">
                                <a:latin typeface="Cambria Math" panose="02040503050406030204" pitchFamily="18" charset="0"/>
                              </a:rPr>
                            </m:ctrlPr>
                          </m:sSubPr>
                          <m:e>
                            <m:r>
                              <a:rPr lang="ja-JP" altLang="en-US" sz="2000" i="1" dirty="0">
                                <a:latin typeface="Cambria Math" panose="02040503050406030204" pitchFamily="18" charset="0"/>
                              </a:rPr>
                              <m:t>𝑥</m:t>
                            </m:r>
                          </m:e>
                          <m:sub>
                            <m:r>
                              <a:rPr lang="en-US" altLang="ja-JP" sz="2000" b="0" i="1" dirty="0" smtClean="0">
                                <a:latin typeface="Cambria Math" panose="02040503050406030204" pitchFamily="18" charset="0"/>
                              </a:rPr>
                              <m:t>𝑛</m:t>
                            </m:r>
                          </m:sub>
                        </m:sSub>
                        <m:sSub>
                          <m:sSubPr>
                            <m:ctrlPr>
                              <a:rPr lang="ja-JP" altLang="en-US" sz="2000" i="1" dirty="0">
                                <a:latin typeface="Cambria Math" panose="02040503050406030204" pitchFamily="18" charset="0"/>
                              </a:rPr>
                            </m:ctrlPr>
                          </m:sSubPr>
                          <m:e>
                            <m:r>
                              <a:rPr lang="ja-JP" altLang="en-US" sz="2000" i="1" dirty="0">
                                <a:latin typeface="Cambria Math" panose="02040503050406030204" pitchFamily="18" charset="0"/>
                              </a:rPr>
                              <m:t>𝑦</m:t>
                            </m:r>
                          </m:e>
                          <m:sub>
                            <m:r>
                              <a:rPr lang="en-US" altLang="ja-JP" sz="2000" b="0" i="1" dirty="0" smtClean="0">
                                <a:latin typeface="Cambria Math" panose="02040503050406030204" pitchFamily="18" charset="0"/>
                              </a:rPr>
                              <m:t>𝑛</m:t>
                            </m:r>
                          </m:sub>
                        </m:sSub>
                      </m:e>
                    </m:d>
                  </m:oMath>
                </a14:m>
                <a:r>
                  <a:rPr kumimoji="1" lang="ja-JP" altLang="en-US" sz="2000" dirty="0"/>
                  <a:t>からの距離が最小な</a:t>
                </a:r>
              </a:p>
            </p:txBody>
          </p:sp>
        </mc:Choice>
        <mc:Fallback xmlns="">
          <p:sp>
            <p:nvSpPr>
              <p:cNvPr id="9" name="テキスト ボックス 8">
                <a:extLst>
                  <a:ext uri="{FF2B5EF4-FFF2-40B4-BE49-F238E27FC236}">
                    <a16:creationId xmlns:a16="http://schemas.microsoft.com/office/drawing/2014/main" id="{3ECACAA3-337E-8621-73BA-DF70D588D1BF}"/>
                  </a:ext>
                </a:extLst>
              </p:cNvPr>
              <p:cNvSpPr txBox="1">
                <a:spLocks noRot="1" noChangeAspect="1" noMove="1" noResize="1" noEditPoints="1" noAdjustHandles="1" noChangeArrowheads="1" noChangeShapeType="1" noTextEdit="1"/>
              </p:cNvSpPr>
              <p:nvPr/>
            </p:nvSpPr>
            <p:spPr>
              <a:xfrm>
                <a:off x="1173480" y="2599620"/>
                <a:ext cx="6273800" cy="316240"/>
              </a:xfrm>
              <a:prstGeom prst="rect">
                <a:avLst/>
              </a:prstGeom>
              <a:blipFill>
                <a:blip r:embed="rId6"/>
                <a:stretch>
                  <a:fillRect l="-1944" t="-21154" b="-50000"/>
                </a:stretch>
              </a:blipFill>
            </p:spPr>
            <p:txBody>
              <a:bodyPr/>
              <a:lstStyle/>
              <a:p>
                <a:r>
                  <a:rPr lang="ja-JP" altLang="en-US">
                    <a:noFill/>
                  </a:rPr>
                  <a:t> </a:t>
                </a:r>
              </a:p>
            </p:txBody>
          </p:sp>
        </mc:Fallback>
      </mc:AlternateContent>
      <mc:AlternateContent xmlns:mc="http://schemas.openxmlformats.org/markup-compatibility/2006" xmlns:a14="http://schemas.microsoft.com/office/drawing/2010/main">
        <mc:Choice Requires="a14">
          <p:sp>
            <p:nvSpPr>
              <p:cNvPr id="10" name="テキスト ボックス 9">
                <a:extLst>
                  <a:ext uri="{FF2B5EF4-FFF2-40B4-BE49-F238E27FC236}">
                    <a16:creationId xmlns:a16="http://schemas.microsoft.com/office/drawing/2014/main" id="{137C15F6-B3E3-2FB5-D1C1-2E7557B7C6D9}"/>
                  </a:ext>
                </a:extLst>
              </p:cNvPr>
              <p:cNvSpPr txBox="1"/>
              <p:nvPr/>
            </p:nvSpPr>
            <p:spPr>
              <a:xfrm>
                <a:off x="1173480" y="3695919"/>
                <a:ext cx="4820920" cy="544252"/>
              </a:xfrm>
              <a:prstGeom prst="rect">
                <a:avLst/>
              </a:prstGeom>
              <a:noFill/>
            </p:spPr>
            <p:txBody>
              <a:bodyPr wrap="square" lIns="0" tIns="0" rIns="0" bIns="0" rtlCol="0">
                <a:spAutoFit/>
              </a:bodyPr>
              <a:lstStyle/>
              <a:p>
                <a14:m>
                  <m:oMath xmlns:m="http://schemas.openxmlformats.org/officeDocument/2006/math">
                    <m:nary>
                      <m:naryPr>
                        <m:chr m:val="∑"/>
                        <m:limLoc m:val="undOvr"/>
                        <m:grow m:val="on"/>
                        <m:ctrlPr>
                          <a:rPr kumimoji="1" lang="ja-JP" altLang="en-US" i="1" smtClean="0">
                            <a:latin typeface="Cambria Math" panose="02040503050406030204" pitchFamily="18" charset="0"/>
                          </a:rPr>
                        </m:ctrlPr>
                      </m:naryPr>
                      <m:sub>
                        <m:r>
                          <a:rPr kumimoji="1" lang="ja-JP" altLang="en-US" i="1">
                            <a:latin typeface="Cambria Math" panose="02040503050406030204" pitchFamily="18" charset="0"/>
                          </a:rPr>
                          <m:t>𝑖</m:t>
                        </m:r>
                        <m:r>
                          <a:rPr kumimoji="1" lang="ja-JP" altLang="en-US" i="0">
                            <a:latin typeface="Cambria Math" panose="02040503050406030204" pitchFamily="18" charset="0"/>
                          </a:rPr>
                          <m:t>=1</m:t>
                        </m:r>
                      </m:sub>
                      <m:sup>
                        <m:r>
                          <a:rPr kumimoji="1" lang="ja-JP" altLang="en-US" i="1">
                            <a:latin typeface="Cambria Math" panose="02040503050406030204" pitchFamily="18" charset="0"/>
                          </a:rPr>
                          <m:t>𝑛</m:t>
                        </m:r>
                      </m:sup>
                      <m:e>
                        <m:sSup>
                          <m:sSupPr>
                            <m:ctrlPr>
                              <a:rPr kumimoji="1" lang="ja-JP" altLang="en-US" i="1">
                                <a:latin typeface="Cambria Math" panose="02040503050406030204" pitchFamily="18" charset="0"/>
                              </a:rPr>
                            </m:ctrlPr>
                          </m:sSupPr>
                          <m:e>
                            <m:d>
                              <m:dPr>
                                <m:ctrlPr>
                                  <a:rPr kumimoji="1" lang="ja-JP" altLang="en-US" i="1">
                                    <a:latin typeface="Cambria Math" panose="02040503050406030204" pitchFamily="18" charset="0"/>
                                  </a:rPr>
                                </m:ctrlPr>
                              </m:dPr>
                              <m:e>
                                <m:sSub>
                                  <m:sSubPr>
                                    <m:ctrlPr>
                                      <a:rPr kumimoji="1" lang="ja-JP" altLang="en-US" i="1">
                                        <a:latin typeface="Cambria Math" panose="02040503050406030204" pitchFamily="18" charset="0"/>
                                      </a:rPr>
                                    </m:ctrlPr>
                                  </m:sSubPr>
                                  <m:e>
                                    <m:r>
                                      <a:rPr kumimoji="1" lang="ja-JP" altLang="en-US" i="1">
                                        <a:latin typeface="Cambria Math" panose="02040503050406030204" pitchFamily="18" charset="0"/>
                                      </a:rPr>
                                      <m:t>𝑦</m:t>
                                    </m:r>
                                  </m:e>
                                  <m:sub>
                                    <m:r>
                                      <a:rPr kumimoji="1" lang="ja-JP" altLang="en-US" i="1">
                                        <a:latin typeface="Cambria Math" panose="02040503050406030204" pitchFamily="18" charset="0"/>
                                      </a:rPr>
                                      <m:t>𝑖</m:t>
                                    </m:r>
                                  </m:sub>
                                </m:sSub>
                                <m:r>
                                  <a:rPr kumimoji="1" lang="ja-JP" altLang="en-US" i="0">
                                    <a:latin typeface="Cambria Math" panose="02040503050406030204" pitchFamily="18" charset="0"/>
                                  </a:rPr>
                                  <m:t>−</m:t>
                                </m:r>
                                <m:sSub>
                                  <m:sSubPr>
                                    <m:ctrlPr>
                                      <a:rPr kumimoji="1" lang="ja-JP" altLang="en-US" i="1">
                                        <a:latin typeface="Cambria Math" panose="02040503050406030204" pitchFamily="18" charset="0"/>
                                      </a:rPr>
                                    </m:ctrlPr>
                                  </m:sSubPr>
                                  <m:e>
                                    <m:r>
                                      <a:rPr kumimoji="1" lang="ja-JP" altLang="en-US" i="1">
                                        <a:latin typeface="Cambria Math" panose="02040503050406030204" pitchFamily="18" charset="0"/>
                                      </a:rPr>
                                      <m:t>𝑎</m:t>
                                    </m:r>
                                  </m:e>
                                  <m:sub>
                                    <m:sSub>
                                      <m:sSubPr>
                                        <m:ctrlPr>
                                          <a:rPr kumimoji="1" lang="ja-JP" altLang="en-US" i="1">
                                            <a:latin typeface="Cambria Math" panose="02040503050406030204" pitchFamily="18" charset="0"/>
                                          </a:rPr>
                                        </m:ctrlPr>
                                      </m:sSubPr>
                                      <m:e>
                                        <m:r>
                                          <a:rPr kumimoji="1" lang="ja-JP" altLang="en-US" i="1">
                                            <a:latin typeface="Cambria Math" panose="02040503050406030204" pitchFamily="18" charset="0"/>
                                          </a:rPr>
                                          <m:t>𝑥</m:t>
                                        </m:r>
                                      </m:e>
                                      <m:sub>
                                        <m:r>
                                          <a:rPr kumimoji="1" lang="ja-JP" altLang="en-US" i="1">
                                            <a:latin typeface="Cambria Math" panose="02040503050406030204" pitchFamily="18" charset="0"/>
                                          </a:rPr>
                                          <m:t>𝑖</m:t>
                                        </m:r>
                                      </m:sub>
                                    </m:sSub>
                                  </m:sub>
                                </m:sSub>
                                <m:r>
                                  <a:rPr kumimoji="1" lang="ja-JP" altLang="en-US" i="0">
                                    <a:latin typeface="Cambria Math" panose="02040503050406030204" pitchFamily="18" charset="0"/>
                                  </a:rPr>
                                  <m:t>−</m:t>
                                </m:r>
                                <m:r>
                                  <a:rPr kumimoji="1" lang="ja-JP" altLang="en-US" i="1">
                                    <a:latin typeface="Cambria Math" panose="02040503050406030204" pitchFamily="18" charset="0"/>
                                  </a:rPr>
                                  <m:t>𝑏</m:t>
                                </m:r>
                              </m:e>
                            </m:d>
                          </m:e>
                          <m:sup>
                            <m:r>
                              <a:rPr kumimoji="1" lang="ja-JP" altLang="en-US" i="0">
                                <a:latin typeface="Cambria Math" panose="02040503050406030204" pitchFamily="18" charset="0"/>
                              </a:rPr>
                              <m:t>2</m:t>
                            </m:r>
                          </m:sup>
                        </m:sSup>
                      </m:e>
                    </m:nary>
                  </m:oMath>
                </a14:m>
                <a:r>
                  <a:rPr kumimoji="1" lang="ja-JP" altLang="en-US" dirty="0"/>
                  <a:t>が最小になればよい</a:t>
                </a:r>
              </a:p>
            </p:txBody>
          </p:sp>
        </mc:Choice>
        <mc:Fallback xmlns="">
          <p:sp>
            <p:nvSpPr>
              <p:cNvPr id="10" name="テキスト ボックス 9">
                <a:extLst>
                  <a:ext uri="{FF2B5EF4-FFF2-40B4-BE49-F238E27FC236}">
                    <a16:creationId xmlns:a16="http://schemas.microsoft.com/office/drawing/2014/main" id="{137C15F6-B3E3-2FB5-D1C1-2E7557B7C6D9}"/>
                  </a:ext>
                </a:extLst>
              </p:cNvPr>
              <p:cNvSpPr txBox="1">
                <a:spLocks noRot="1" noChangeAspect="1" noMove="1" noResize="1" noEditPoints="1" noAdjustHandles="1" noChangeArrowheads="1" noChangeShapeType="1" noTextEdit="1"/>
              </p:cNvSpPr>
              <p:nvPr/>
            </p:nvSpPr>
            <p:spPr>
              <a:xfrm>
                <a:off x="1173480" y="3695919"/>
                <a:ext cx="4820920" cy="544252"/>
              </a:xfrm>
              <a:prstGeom prst="rect">
                <a:avLst/>
              </a:prstGeom>
              <a:blipFill>
                <a:blip r:embed="rId7"/>
                <a:stretch>
                  <a:fillRect l="-127" b="-2222"/>
                </a:stretch>
              </a:blipFill>
            </p:spPr>
            <p:txBody>
              <a:bodyPr/>
              <a:lstStyle/>
              <a:p>
                <a:r>
                  <a:rPr lang="ja-JP" altLang="en-US">
                    <a:noFill/>
                  </a:rPr>
                  <a:t> </a:t>
                </a:r>
              </a:p>
            </p:txBody>
          </p:sp>
        </mc:Fallback>
      </mc:AlternateContent>
      <mc:AlternateContent xmlns:mc="http://schemas.openxmlformats.org/markup-compatibility/2006" xmlns:a14="http://schemas.microsoft.com/office/drawing/2010/main">
        <mc:Choice Requires="a14">
          <p:sp>
            <p:nvSpPr>
              <p:cNvPr id="11" name="テキスト ボックス 10">
                <a:extLst>
                  <a:ext uri="{FF2B5EF4-FFF2-40B4-BE49-F238E27FC236}">
                    <a16:creationId xmlns:a16="http://schemas.microsoft.com/office/drawing/2014/main" id="{AB9C3994-B350-3D3E-917D-15E6B2B0574B}"/>
                  </a:ext>
                </a:extLst>
              </p:cNvPr>
              <p:cNvSpPr txBox="1"/>
              <p:nvPr/>
            </p:nvSpPr>
            <p:spPr>
              <a:xfrm>
                <a:off x="1173480" y="4579839"/>
                <a:ext cx="5796280" cy="307777"/>
              </a:xfrm>
              <a:prstGeom prst="rect">
                <a:avLst/>
              </a:prstGeom>
              <a:noFill/>
            </p:spPr>
            <p:txBody>
              <a:bodyPr wrap="square" lIns="0" tIns="0" rIns="0" bIns="0" rtlCol="0">
                <a:spAutoFit/>
              </a:bodyPr>
              <a:lstStyle/>
              <a:p>
                <a14:m>
                  <m:oMath xmlns:m="http://schemas.openxmlformats.org/officeDocument/2006/math">
                    <m:r>
                      <a:rPr lang="ja-JP" altLang="en-US" sz="2000" i="1">
                        <a:latin typeface="Cambria Math" panose="02040503050406030204" pitchFamily="18" charset="0"/>
                      </a:rPr>
                      <m:t>𝑎</m:t>
                    </m:r>
                  </m:oMath>
                </a14:m>
                <a:r>
                  <a:rPr kumimoji="1" lang="en-US" altLang="ja-JP" sz="2000" dirty="0"/>
                  <a:t>,</a:t>
                </a:r>
                <a14:m>
                  <m:oMath xmlns:m="http://schemas.openxmlformats.org/officeDocument/2006/math">
                    <m:r>
                      <a:rPr lang="ja-JP" altLang="en-US" sz="2000" i="1">
                        <a:latin typeface="Cambria Math" panose="02040503050406030204" pitchFamily="18" charset="0"/>
                      </a:rPr>
                      <m:t>𝑏</m:t>
                    </m:r>
                  </m:oMath>
                </a14:m>
                <a:r>
                  <a:rPr kumimoji="1" lang="ja-JP" altLang="en-US" sz="2000" dirty="0"/>
                  <a:t>について偏微分をして</a:t>
                </a:r>
                <a:r>
                  <a:rPr kumimoji="1" lang="en-US" altLang="ja-JP" sz="2000" dirty="0"/>
                  <a:t>0</a:t>
                </a:r>
                <a:r>
                  <a:rPr kumimoji="1" lang="ja-JP" altLang="en-US" sz="2000" dirty="0"/>
                  <a:t>になるときが最小値</a:t>
                </a:r>
              </a:p>
            </p:txBody>
          </p:sp>
        </mc:Choice>
        <mc:Fallback xmlns="">
          <p:sp>
            <p:nvSpPr>
              <p:cNvPr id="11" name="テキスト ボックス 10">
                <a:extLst>
                  <a:ext uri="{FF2B5EF4-FFF2-40B4-BE49-F238E27FC236}">
                    <a16:creationId xmlns:a16="http://schemas.microsoft.com/office/drawing/2014/main" id="{AB9C3994-B350-3D3E-917D-15E6B2B0574B}"/>
                  </a:ext>
                </a:extLst>
              </p:cNvPr>
              <p:cNvSpPr txBox="1">
                <a:spLocks noRot="1" noChangeAspect="1" noMove="1" noResize="1" noEditPoints="1" noAdjustHandles="1" noChangeArrowheads="1" noChangeShapeType="1" noTextEdit="1"/>
              </p:cNvSpPr>
              <p:nvPr/>
            </p:nvSpPr>
            <p:spPr>
              <a:xfrm>
                <a:off x="1173480" y="4579839"/>
                <a:ext cx="5796280" cy="307777"/>
              </a:xfrm>
              <a:prstGeom prst="rect">
                <a:avLst/>
              </a:prstGeom>
              <a:blipFill>
                <a:blip r:embed="rId8"/>
                <a:stretch>
                  <a:fillRect l="-1158" t="-23529" b="-50980"/>
                </a:stretch>
              </a:blipFill>
            </p:spPr>
            <p:txBody>
              <a:bodyPr/>
              <a:lstStyle/>
              <a:p>
                <a:r>
                  <a:rPr lang="ja-JP" altLang="en-US">
                    <a:noFill/>
                  </a:rPr>
                  <a:t> </a:t>
                </a:r>
              </a:p>
            </p:txBody>
          </p:sp>
        </mc:Fallback>
      </mc:AlternateContent>
      <mc:AlternateContent xmlns:mc="http://schemas.openxmlformats.org/markup-compatibility/2006" xmlns:a14="http://schemas.microsoft.com/office/drawing/2010/main">
        <mc:Choice Requires="a14">
          <p:sp>
            <p:nvSpPr>
              <p:cNvPr id="12" name="テキスト ボックス 11">
                <a:extLst>
                  <a:ext uri="{FF2B5EF4-FFF2-40B4-BE49-F238E27FC236}">
                    <a16:creationId xmlns:a16="http://schemas.microsoft.com/office/drawing/2014/main" id="{6241E4BF-C46E-CE23-624B-6E3D154E8BB4}"/>
                  </a:ext>
                </a:extLst>
              </p:cNvPr>
              <p:cNvSpPr txBox="1"/>
              <p:nvPr/>
            </p:nvSpPr>
            <p:spPr>
              <a:xfrm>
                <a:off x="1560513" y="5092979"/>
                <a:ext cx="3022600" cy="1520096"/>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kumimoji="1" lang="ja-JP" altLang="en-US" sz="2400" i="1" smtClean="0">
                          <a:latin typeface="Cambria Math" panose="02040503050406030204" pitchFamily="18" charset="0"/>
                        </a:rPr>
                        <m:t>𝑏</m:t>
                      </m:r>
                      <m:r>
                        <a:rPr kumimoji="1" lang="ja-JP" altLang="en-US" sz="2400" i="0">
                          <a:latin typeface="Cambria Math" panose="02040503050406030204" pitchFamily="18" charset="0"/>
                        </a:rPr>
                        <m:t>=−</m:t>
                      </m:r>
                      <m:r>
                        <a:rPr kumimoji="1" lang="ja-JP" altLang="en-US" sz="2400" i="1">
                          <a:latin typeface="Cambria Math" panose="02040503050406030204" pitchFamily="18" charset="0"/>
                        </a:rPr>
                        <m:t>𝑎</m:t>
                      </m:r>
                      <m:acc>
                        <m:accPr>
                          <m:chr m:val="̅"/>
                          <m:ctrlPr>
                            <a:rPr kumimoji="1" lang="ja-JP" altLang="en-US" sz="2400" i="1">
                              <a:latin typeface="Cambria Math" panose="02040503050406030204" pitchFamily="18" charset="0"/>
                            </a:rPr>
                          </m:ctrlPr>
                        </m:accPr>
                        <m:e>
                          <m:r>
                            <a:rPr kumimoji="1" lang="ja-JP" altLang="en-US" sz="2400" i="1">
                              <a:latin typeface="Cambria Math" panose="02040503050406030204" pitchFamily="18" charset="0"/>
                            </a:rPr>
                            <m:t>𝑥</m:t>
                          </m:r>
                        </m:e>
                      </m:acc>
                      <m:r>
                        <a:rPr kumimoji="1" lang="ja-JP" altLang="en-US" sz="2400" i="0">
                          <a:latin typeface="Cambria Math" panose="02040503050406030204" pitchFamily="18" charset="0"/>
                        </a:rPr>
                        <m:t>+</m:t>
                      </m:r>
                      <m:acc>
                        <m:accPr>
                          <m:chr m:val="̅"/>
                          <m:ctrlPr>
                            <a:rPr kumimoji="1" lang="ja-JP" altLang="en-US" sz="2400" i="1">
                              <a:latin typeface="Cambria Math" panose="02040503050406030204" pitchFamily="18" charset="0"/>
                            </a:rPr>
                          </m:ctrlPr>
                        </m:accPr>
                        <m:e>
                          <m:r>
                            <a:rPr kumimoji="1" lang="ja-JP" altLang="en-US" sz="2400" i="1">
                              <a:latin typeface="Cambria Math" panose="02040503050406030204" pitchFamily="18" charset="0"/>
                            </a:rPr>
                            <m:t>𝑦</m:t>
                          </m:r>
                        </m:e>
                      </m:acc>
                    </m:oMath>
                  </m:oMathPara>
                </a14:m>
                <a:endParaRPr kumimoji="1" lang="en-US" altLang="ja-JP" sz="2400" dirty="0"/>
              </a:p>
              <a:p>
                <a:endParaRPr kumimoji="1" lang="en-US" altLang="ja-JP" i="1" dirty="0">
                  <a:latin typeface="Cambria Math" panose="02040503050406030204" pitchFamily="18" charset="0"/>
                </a:endParaRPr>
              </a:p>
              <a:p>
                <a:pPr/>
                <a14:m>
                  <m:oMathPara xmlns:m="http://schemas.openxmlformats.org/officeDocument/2006/math">
                    <m:oMathParaPr>
                      <m:jc m:val="centerGroup"/>
                    </m:oMathParaPr>
                    <m:oMath xmlns:m="http://schemas.openxmlformats.org/officeDocument/2006/math">
                      <m:r>
                        <a:rPr kumimoji="1" lang="ja-JP" altLang="en-US" sz="2400" i="1" smtClean="0">
                          <a:latin typeface="Cambria Math" panose="02040503050406030204" pitchFamily="18" charset="0"/>
                        </a:rPr>
                        <m:t>𝑎</m:t>
                      </m:r>
                      <m:r>
                        <a:rPr kumimoji="1" lang="ja-JP" altLang="en-US" sz="2400" i="0">
                          <a:latin typeface="Cambria Math" panose="02040503050406030204" pitchFamily="18" charset="0"/>
                        </a:rPr>
                        <m:t>=</m:t>
                      </m:r>
                      <m:f>
                        <m:fPr>
                          <m:ctrlPr>
                            <a:rPr kumimoji="1" lang="ja-JP" altLang="en-US" sz="2400" i="1">
                              <a:latin typeface="Cambria Math" panose="02040503050406030204" pitchFamily="18" charset="0"/>
                            </a:rPr>
                          </m:ctrlPr>
                        </m:fPr>
                        <m:num>
                          <m:acc>
                            <m:accPr>
                              <m:chr m:val="̅"/>
                              <m:ctrlPr>
                                <a:rPr kumimoji="1" lang="ja-JP" altLang="en-US" sz="2400" i="1">
                                  <a:latin typeface="Cambria Math" panose="02040503050406030204" pitchFamily="18" charset="0"/>
                                </a:rPr>
                              </m:ctrlPr>
                            </m:accPr>
                            <m:e>
                              <m:r>
                                <a:rPr kumimoji="1" lang="ja-JP" altLang="en-US" sz="2400" i="1">
                                  <a:latin typeface="Cambria Math" panose="02040503050406030204" pitchFamily="18" charset="0"/>
                                </a:rPr>
                                <m:t>𝑥𝑦</m:t>
                              </m:r>
                            </m:e>
                          </m:acc>
                          <m:r>
                            <a:rPr kumimoji="1" lang="ja-JP" altLang="en-US" sz="2400" i="0">
                              <a:latin typeface="Cambria Math" panose="02040503050406030204" pitchFamily="18" charset="0"/>
                            </a:rPr>
                            <m:t>−</m:t>
                          </m:r>
                          <m:acc>
                            <m:accPr>
                              <m:chr m:val="̅"/>
                              <m:ctrlPr>
                                <a:rPr kumimoji="1" lang="ja-JP" altLang="en-US" sz="2400" i="1">
                                  <a:latin typeface="Cambria Math" panose="02040503050406030204" pitchFamily="18" charset="0"/>
                                </a:rPr>
                              </m:ctrlPr>
                            </m:accPr>
                            <m:e>
                              <m:r>
                                <a:rPr kumimoji="1" lang="ja-JP" altLang="en-US" sz="2400" i="1">
                                  <a:latin typeface="Cambria Math" panose="02040503050406030204" pitchFamily="18" charset="0"/>
                                </a:rPr>
                                <m:t>𝑥</m:t>
                              </m:r>
                            </m:e>
                          </m:acc>
                          <m:acc>
                            <m:accPr>
                              <m:chr m:val="̅"/>
                              <m:ctrlPr>
                                <a:rPr kumimoji="1" lang="ja-JP" altLang="en-US" sz="2400" i="1">
                                  <a:latin typeface="Cambria Math" panose="02040503050406030204" pitchFamily="18" charset="0"/>
                                </a:rPr>
                              </m:ctrlPr>
                            </m:accPr>
                            <m:e>
                              <m:r>
                                <a:rPr kumimoji="1" lang="ja-JP" altLang="en-US" sz="2400" i="1">
                                  <a:latin typeface="Cambria Math" panose="02040503050406030204" pitchFamily="18" charset="0"/>
                                </a:rPr>
                                <m:t>𝑦</m:t>
                              </m:r>
                            </m:e>
                          </m:acc>
                        </m:num>
                        <m:den>
                          <m:acc>
                            <m:accPr>
                              <m:chr m:val="̅"/>
                              <m:ctrlPr>
                                <a:rPr kumimoji="1" lang="ja-JP" altLang="en-US" sz="2400" i="1">
                                  <a:latin typeface="Cambria Math" panose="02040503050406030204" pitchFamily="18" charset="0"/>
                                </a:rPr>
                              </m:ctrlPr>
                            </m:accPr>
                            <m:e>
                              <m:sSup>
                                <m:sSupPr>
                                  <m:ctrlPr>
                                    <a:rPr kumimoji="1" lang="ja-JP" altLang="en-US" sz="2400" i="1">
                                      <a:latin typeface="Cambria Math" panose="02040503050406030204" pitchFamily="18" charset="0"/>
                                    </a:rPr>
                                  </m:ctrlPr>
                                </m:sSupPr>
                                <m:e>
                                  <m:r>
                                    <a:rPr kumimoji="1" lang="ja-JP" altLang="en-US" sz="2400" i="1">
                                      <a:latin typeface="Cambria Math" panose="02040503050406030204" pitchFamily="18" charset="0"/>
                                    </a:rPr>
                                    <m:t>𝑥</m:t>
                                  </m:r>
                                </m:e>
                                <m:sup>
                                  <m:r>
                                    <a:rPr kumimoji="1" lang="ja-JP" altLang="en-US" sz="2400" i="0">
                                      <a:latin typeface="Cambria Math" panose="02040503050406030204" pitchFamily="18" charset="0"/>
                                    </a:rPr>
                                    <m:t>2</m:t>
                                  </m:r>
                                </m:sup>
                              </m:sSup>
                            </m:e>
                          </m:acc>
                          <m:r>
                            <a:rPr kumimoji="1" lang="ja-JP" altLang="en-US" sz="2400" i="0">
                              <a:latin typeface="Cambria Math" panose="02040503050406030204" pitchFamily="18" charset="0"/>
                            </a:rPr>
                            <m:t>−</m:t>
                          </m:r>
                          <m:sSub>
                            <m:sSubPr>
                              <m:ctrlPr>
                                <a:rPr kumimoji="1" lang="ja-JP" altLang="en-US" sz="2400" i="1">
                                  <a:latin typeface="Cambria Math" panose="02040503050406030204" pitchFamily="18" charset="0"/>
                                </a:rPr>
                              </m:ctrlPr>
                            </m:sSubPr>
                            <m:e>
                              <m:acc>
                                <m:accPr>
                                  <m:chr m:val="̅"/>
                                  <m:ctrlPr>
                                    <a:rPr kumimoji="1" lang="ja-JP" altLang="en-US" sz="2400" i="1">
                                      <a:latin typeface="Cambria Math" panose="02040503050406030204" pitchFamily="18" charset="0"/>
                                    </a:rPr>
                                  </m:ctrlPr>
                                </m:accPr>
                                <m:e>
                                  <m:r>
                                    <a:rPr kumimoji="1" lang="ja-JP" altLang="en-US" sz="2400" i="1">
                                      <a:latin typeface="Cambria Math" panose="02040503050406030204" pitchFamily="18" charset="0"/>
                                    </a:rPr>
                                    <m:t>𝑥</m:t>
                                  </m:r>
                                </m:e>
                              </m:acc>
                              <m:r>
                                <a:rPr lang="en-US" altLang="ja-JP" sz="2400" i="1" baseline="30000">
                                  <a:latin typeface="Cambria Math" panose="02040503050406030204" pitchFamily="18" charset="0"/>
                                </a:rPr>
                                <m:t>2</m:t>
                              </m:r>
                            </m:e>
                            <m:sub/>
                          </m:sSub>
                        </m:den>
                      </m:f>
                    </m:oMath>
                  </m:oMathPara>
                </a14:m>
                <a:endParaRPr kumimoji="1" lang="ja-JP" altLang="en-US" sz="2400" dirty="0"/>
              </a:p>
            </p:txBody>
          </p:sp>
        </mc:Choice>
        <mc:Fallback xmlns="">
          <p:sp>
            <p:nvSpPr>
              <p:cNvPr id="12" name="テキスト ボックス 11">
                <a:extLst>
                  <a:ext uri="{FF2B5EF4-FFF2-40B4-BE49-F238E27FC236}">
                    <a16:creationId xmlns:a16="http://schemas.microsoft.com/office/drawing/2014/main" id="{6241E4BF-C46E-CE23-624B-6E3D154E8BB4}"/>
                  </a:ext>
                </a:extLst>
              </p:cNvPr>
              <p:cNvSpPr txBox="1">
                <a:spLocks noRot="1" noChangeAspect="1" noMove="1" noResize="1" noEditPoints="1" noAdjustHandles="1" noChangeArrowheads="1" noChangeShapeType="1" noTextEdit="1"/>
              </p:cNvSpPr>
              <p:nvPr/>
            </p:nvSpPr>
            <p:spPr>
              <a:xfrm>
                <a:off x="1560513" y="5092979"/>
                <a:ext cx="3022600" cy="1520096"/>
              </a:xfrm>
              <a:prstGeom prst="rect">
                <a:avLst/>
              </a:prstGeom>
              <a:blipFill>
                <a:blip r:embed="rId9"/>
                <a:stretch>
                  <a:fillRect/>
                </a:stretch>
              </a:blipFill>
            </p:spPr>
            <p:txBody>
              <a:bodyPr/>
              <a:lstStyle/>
              <a:p>
                <a:r>
                  <a:rPr lang="ja-JP" altLang="en-US">
                    <a:noFill/>
                  </a:rPr>
                  <a:t> </a:t>
                </a:r>
              </a:p>
            </p:txBody>
          </p:sp>
        </mc:Fallback>
      </mc:AlternateContent>
      <mc:AlternateContent xmlns:mc="http://schemas.openxmlformats.org/markup-compatibility/2006" xmlns:a14="http://schemas.microsoft.com/office/drawing/2010/main">
        <mc:Choice Requires="a14">
          <p:sp>
            <p:nvSpPr>
              <p:cNvPr id="13" name="テキスト ボックス 12">
                <a:extLst>
                  <a:ext uri="{FF2B5EF4-FFF2-40B4-BE49-F238E27FC236}">
                    <a16:creationId xmlns:a16="http://schemas.microsoft.com/office/drawing/2014/main" id="{684B10C3-D9AF-A876-0EAC-378D81E14F60}"/>
                  </a:ext>
                </a:extLst>
              </p:cNvPr>
              <p:cNvSpPr txBox="1"/>
              <p:nvPr/>
            </p:nvSpPr>
            <p:spPr>
              <a:xfrm>
                <a:off x="3915727" y="5807954"/>
                <a:ext cx="1146727" cy="715773"/>
              </a:xfrm>
              <a:prstGeom prst="rect">
                <a:avLst/>
              </a:prstGeom>
              <a:noFill/>
            </p:spPr>
            <p:txBody>
              <a:bodyPr wrap="square" lIns="0" tIns="0" rIns="0" bIns="0" rtlCol="0">
                <a:spAutoFit/>
              </a:bodyPr>
              <a:lstStyle/>
              <a:p>
                <a:pPr/>
                <a14:m>
                  <m:oMathPara xmlns:m="http://schemas.openxmlformats.org/officeDocument/2006/math">
                    <m:oMathParaPr>
                      <m:jc m:val="centerGroup"/>
                    </m:oMathParaPr>
                    <m:oMath xmlns:m="http://schemas.openxmlformats.org/officeDocument/2006/math">
                      <m:r>
                        <a:rPr kumimoji="1" lang="en-US" altLang="ja-JP" sz="2400" b="0" i="0" smtClean="0">
                          <a:latin typeface="Cambria Math" panose="02040503050406030204" pitchFamily="18" charset="0"/>
                        </a:rPr>
                        <m:t>=</m:t>
                      </m:r>
                      <m:f>
                        <m:fPr>
                          <m:ctrlPr>
                            <a:rPr kumimoji="1" lang="ja-JP" altLang="en-US" sz="2400" i="1" smtClean="0">
                              <a:latin typeface="Cambria Math" panose="02040503050406030204" pitchFamily="18" charset="0"/>
                            </a:rPr>
                          </m:ctrlPr>
                        </m:fPr>
                        <m:num>
                          <m:sSub>
                            <m:sSubPr>
                              <m:ctrlPr>
                                <a:rPr kumimoji="1" lang="ja-JP" altLang="en-US" sz="2400" i="1">
                                  <a:latin typeface="Cambria Math" panose="02040503050406030204" pitchFamily="18" charset="0"/>
                                </a:rPr>
                              </m:ctrlPr>
                            </m:sSubPr>
                            <m:e>
                              <m:r>
                                <a:rPr kumimoji="1" lang="ja-JP" altLang="en-US" sz="2400" i="1">
                                  <a:latin typeface="Cambria Math" panose="02040503050406030204" pitchFamily="18" charset="0"/>
                                </a:rPr>
                                <m:t>𝜎</m:t>
                              </m:r>
                            </m:e>
                            <m:sub>
                              <m:r>
                                <a:rPr kumimoji="1" lang="ja-JP" altLang="en-US" sz="2400" i="1">
                                  <a:latin typeface="Cambria Math" panose="02040503050406030204" pitchFamily="18" charset="0"/>
                                </a:rPr>
                                <m:t>𝑥𝑦</m:t>
                              </m:r>
                            </m:sub>
                          </m:sSub>
                        </m:num>
                        <m:den>
                          <m:sSubSup>
                            <m:sSubSupPr>
                              <m:ctrlPr>
                                <a:rPr kumimoji="1" lang="ja-JP" altLang="en-US" sz="2400" i="1">
                                  <a:latin typeface="Cambria Math" panose="02040503050406030204" pitchFamily="18" charset="0"/>
                                </a:rPr>
                              </m:ctrlPr>
                            </m:sSubSupPr>
                            <m:e>
                              <m:r>
                                <a:rPr kumimoji="1" lang="ja-JP" altLang="en-US" sz="2400" i="1">
                                  <a:latin typeface="Cambria Math" panose="02040503050406030204" pitchFamily="18" charset="0"/>
                                </a:rPr>
                                <m:t>𝜎</m:t>
                              </m:r>
                            </m:e>
                            <m:sub>
                              <m:r>
                                <a:rPr kumimoji="1" lang="ja-JP" altLang="en-US" sz="2400" i="1">
                                  <a:latin typeface="Cambria Math" panose="02040503050406030204" pitchFamily="18" charset="0"/>
                                </a:rPr>
                                <m:t>𝑥</m:t>
                              </m:r>
                            </m:sub>
                            <m:sup>
                              <m:r>
                                <a:rPr kumimoji="1" lang="ja-JP" altLang="en-US" sz="2400" i="0">
                                  <a:latin typeface="Cambria Math" panose="02040503050406030204" pitchFamily="18" charset="0"/>
                                </a:rPr>
                                <m:t>2</m:t>
                              </m:r>
                            </m:sup>
                          </m:sSubSup>
                        </m:den>
                      </m:f>
                    </m:oMath>
                  </m:oMathPara>
                </a14:m>
                <a:endParaRPr kumimoji="1" lang="ja-JP" altLang="en-US" sz="2400" dirty="0"/>
              </a:p>
            </p:txBody>
          </p:sp>
        </mc:Choice>
        <mc:Fallback xmlns="">
          <p:sp>
            <p:nvSpPr>
              <p:cNvPr id="13" name="テキスト ボックス 12">
                <a:extLst>
                  <a:ext uri="{FF2B5EF4-FFF2-40B4-BE49-F238E27FC236}">
                    <a16:creationId xmlns:a16="http://schemas.microsoft.com/office/drawing/2014/main" id="{684B10C3-D9AF-A876-0EAC-378D81E14F60}"/>
                  </a:ext>
                </a:extLst>
              </p:cNvPr>
              <p:cNvSpPr txBox="1">
                <a:spLocks noRot="1" noChangeAspect="1" noMove="1" noResize="1" noEditPoints="1" noAdjustHandles="1" noChangeArrowheads="1" noChangeShapeType="1" noTextEdit="1"/>
              </p:cNvSpPr>
              <p:nvPr/>
            </p:nvSpPr>
            <p:spPr>
              <a:xfrm>
                <a:off x="3915727" y="5807954"/>
                <a:ext cx="1146727" cy="715773"/>
              </a:xfrm>
              <a:prstGeom prst="rect">
                <a:avLst/>
              </a:prstGeom>
              <a:blipFill>
                <a:blip r:embed="rId10"/>
                <a:stretch>
                  <a:fillRect/>
                </a:stretch>
              </a:blipFill>
            </p:spPr>
            <p:txBody>
              <a:bodyPr/>
              <a:lstStyle/>
              <a:p>
                <a:r>
                  <a:rPr lang="ja-JP" altLang="en-US">
                    <a:noFill/>
                  </a:rPr>
                  <a:t> </a:t>
                </a:r>
              </a:p>
            </p:txBody>
          </p:sp>
        </mc:Fallback>
      </mc:AlternateContent>
      <p:sp>
        <p:nvSpPr>
          <p:cNvPr id="14" name="テキスト ボックス 13">
            <a:extLst>
              <a:ext uri="{FF2B5EF4-FFF2-40B4-BE49-F238E27FC236}">
                <a16:creationId xmlns:a16="http://schemas.microsoft.com/office/drawing/2014/main" id="{535D84BC-A3EC-8E6A-A7A6-0E449281C1BE}"/>
              </a:ext>
            </a:extLst>
          </p:cNvPr>
          <p:cNvSpPr txBox="1"/>
          <p:nvPr/>
        </p:nvSpPr>
        <p:spPr>
          <a:xfrm>
            <a:off x="9539111" y="73294"/>
            <a:ext cx="2652889" cy="369332"/>
          </a:xfrm>
          <a:prstGeom prst="rect">
            <a:avLst/>
          </a:prstGeom>
          <a:noFill/>
        </p:spPr>
        <p:txBody>
          <a:bodyPr wrap="square" rtlCol="0">
            <a:spAutoFit/>
          </a:bodyPr>
          <a:lstStyle/>
          <a:p>
            <a:r>
              <a:rPr lang="en-US" altLang="ja-JP" dirty="0"/>
              <a:t>3.</a:t>
            </a:r>
            <a:r>
              <a:rPr lang="ja-JP" altLang="en-US" dirty="0"/>
              <a:t>先行研究</a:t>
            </a:r>
            <a:r>
              <a:rPr lang="en-US" altLang="ja-JP" dirty="0"/>
              <a:t>:</a:t>
            </a:r>
            <a:r>
              <a:rPr lang="ja-JP" altLang="en-US" dirty="0"/>
              <a:t>分析手法</a:t>
            </a:r>
            <a:endParaRPr lang="en-US" altLang="ja-JP" dirty="0"/>
          </a:p>
        </p:txBody>
      </p:sp>
    </p:spTree>
    <p:extLst>
      <p:ext uri="{BB962C8B-B14F-4D97-AF65-F5344CB8AC3E}">
        <p14:creationId xmlns:p14="http://schemas.microsoft.com/office/powerpoint/2010/main" val="234060584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3" name="テキスト ボックス 2">
                <a:extLst>
                  <a:ext uri="{FF2B5EF4-FFF2-40B4-BE49-F238E27FC236}">
                    <a16:creationId xmlns:a16="http://schemas.microsoft.com/office/drawing/2014/main" id="{A3760661-2BE3-7579-AE2D-E73B622D3A18}"/>
                  </a:ext>
                </a:extLst>
              </p:cNvPr>
              <p:cNvSpPr txBox="1"/>
              <p:nvPr/>
            </p:nvSpPr>
            <p:spPr>
              <a:xfrm>
                <a:off x="949960" y="572532"/>
                <a:ext cx="8823960" cy="461665"/>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sSub>
                        <m:sSubPr>
                          <m:ctrlPr>
                            <a:rPr lang="ja-JP" altLang="en-US" sz="2400" i="1">
                              <a:latin typeface="Cambria Math" panose="02040503050406030204" pitchFamily="18" charset="0"/>
                            </a:rPr>
                          </m:ctrlPr>
                        </m:sSubPr>
                        <m:e>
                          <m:r>
                            <a:rPr lang="ja-JP" altLang="en-US" sz="2400" i="1">
                              <a:latin typeface="Cambria Math" panose="02040503050406030204" pitchFamily="18" charset="0"/>
                            </a:rPr>
                            <m:t>𝑅</m:t>
                          </m:r>
                        </m:e>
                        <m:sub>
                          <m:r>
                            <a:rPr lang="ja-JP" altLang="en-US" sz="2400" i="1">
                              <a:latin typeface="Cambria Math" panose="02040503050406030204" pitchFamily="18" charset="0"/>
                            </a:rPr>
                            <m:t>𝑡</m:t>
                          </m:r>
                        </m:sub>
                      </m:sSub>
                      <m:r>
                        <a:rPr lang="ja-JP" altLang="en-US" sz="2400" i="1">
                          <a:latin typeface="Cambria Math" panose="02040503050406030204" pitchFamily="18" charset="0"/>
                        </a:rPr>
                        <m:t>=</m:t>
                      </m:r>
                      <m:r>
                        <a:rPr lang="ja-JP" altLang="en-US" sz="2400" i="1">
                          <a:latin typeface="Cambria Math" panose="02040503050406030204" pitchFamily="18" charset="0"/>
                        </a:rPr>
                        <m:t>𝜔</m:t>
                      </m:r>
                      <m:sSub>
                        <m:sSubPr>
                          <m:ctrlPr>
                            <a:rPr lang="ja-JP" altLang="en-US" sz="2400" i="1">
                              <a:latin typeface="Cambria Math" panose="02040503050406030204" pitchFamily="18" charset="0"/>
                            </a:rPr>
                          </m:ctrlPr>
                        </m:sSubPr>
                        <m:e>
                          <m:r>
                            <a:rPr lang="ja-JP" altLang="en-US" sz="2400" i="1">
                              <a:latin typeface="Cambria Math" panose="02040503050406030204" pitchFamily="18" charset="0"/>
                            </a:rPr>
                            <m:t>𝑟</m:t>
                          </m:r>
                        </m:e>
                        <m:sub>
                          <m:r>
                            <a:rPr lang="ja-JP" altLang="en-US" sz="2400" i="1">
                              <a:latin typeface="Cambria Math" panose="02040503050406030204" pitchFamily="18" charset="0"/>
                            </a:rPr>
                            <m:t>𝑡</m:t>
                          </m:r>
                        </m:sub>
                      </m:sSub>
                      <m:r>
                        <a:rPr lang="ja-JP" altLang="en-US" sz="2400" i="1">
                          <a:latin typeface="Cambria Math" panose="02040503050406030204" pitchFamily="18" charset="0"/>
                        </a:rPr>
                        <m:t>+</m:t>
                      </m:r>
                      <m:r>
                        <a:rPr lang="ja-JP" altLang="en-US" sz="2400" i="1">
                          <a:latin typeface="Cambria Math" panose="02040503050406030204" pitchFamily="18" charset="0"/>
                        </a:rPr>
                        <m:t>𝜆</m:t>
                      </m:r>
                      <m:sSub>
                        <m:sSubPr>
                          <m:ctrlPr>
                            <a:rPr lang="ja-JP" altLang="en-US" sz="2400" i="1">
                              <a:latin typeface="Cambria Math" panose="02040503050406030204" pitchFamily="18" charset="0"/>
                            </a:rPr>
                          </m:ctrlPr>
                        </m:sSubPr>
                        <m:e>
                          <m:r>
                            <a:rPr lang="ja-JP" altLang="en-US" sz="2400" i="1">
                              <a:latin typeface="Cambria Math" panose="02040503050406030204" pitchFamily="18" charset="0"/>
                            </a:rPr>
                            <m:t>𝜋</m:t>
                          </m:r>
                        </m:e>
                        <m:sub>
                          <m:r>
                            <a:rPr lang="ja-JP" altLang="en-US" sz="2400" i="1">
                              <a:latin typeface="Cambria Math" panose="02040503050406030204" pitchFamily="18" charset="0"/>
                            </a:rPr>
                            <m:t>𝑡</m:t>
                          </m:r>
                        </m:sub>
                      </m:sSub>
                      <m:r>
                        <a:rPr lang="ja-JP" altLang="en-US" sz="2400" i="1">
                          <a:latin typeface="Cambria Math" panose="02040503050406030204" pitchFamily="18" charset="0"/>
                        </a:rPr>
                        <m:t>+</m:t>
                      </m:r>
                      <m:r>
                        <a:rPr lang="ja-JP" altLang="en-US" sz="2400" i="1">
                          <a:latin typeface="Cambria Math" panose="02040503050406030204" pitchFamily="18" charset="0"/>
                        </a:rPr>
                        <m:t>𝛾</m:t>
                      </m:r>
                      <m:sSub>
                        <m:sSubPr>
                          <m:ctrlPr>
                            <a:rPr lang="ja-JP" altLang="en-US" sz="2400" i="1">
                              <a:latin typeface="Cambria Math" panose="02040503050406030204" pitchFamily="18" charset="0"/>
                            </a:rPr>
                          </m:ctrlPr>
                        </m:sSubPr>
                        <m:e>
                          <m:r>
                            <a:rPr lang="ja-JP" altLang="en-US" sz="2400" i="1">
                              <a:latin typeface="Cambria Math" panose="02040503050406030204" pitchFamily="18" charset="0"/>
                            </a:rPr>
                            <m:t>𝑅</m:t>
                          </m:r>
                        </m:e>
                        <m:sub>
                          <m:r>
                            <a:rPr lang="ja-JP" altLang="en-US" sz="2400" i="1">
                              <a:latin typeface="Cambria Math" panose="02040503050406030204" pitchFamily="18" charset="0"/>
                            </a:rPr>
                            <m:t>𝑡</m:t>
                          </m:r>
                          <m:r>
                            <a:rPr lang="ja-JP" altLang="en-US" sz="2400" i="1">
                              <a:latin typeface="Cambria Math" panose="02040503050406030204" pitchFamily="18" charset="0"/>
                            </a:rPr>
                            <m:t>−1</m:t>
                          </m:r>
                        </m:sub>
                      </m:sSub>
                      <m:r>
                        <a:rPr lang="ja-JP" altLang="en-US" sz="2400" i="1">
                          <a:latin typeface="Cambria Math" panose="02040503050406030204" pitchFamily="18" charset="0"/>
                        </a:rPr>
                        <m:t>+</m:t>
                      </m:r>
                      <m:r>
                        <a:rPr lang="ja-JP" altLang="en-US" sz="2400" i="1">
                          <a:latin typeface="Cambria Math" panose="02040503050406030204" pitchFamily="18" charset="0"/>
                        </a:rPr>
                        <m:t>𝐶</m:t>
                      </m:r>
                    </m:oMath>
                  </m:oMathPara>
                </a14:m>
                <a:endParaRPr lang="ja-JP" altLang="en-US" sz="2400" dirty="0"/>
              </a:p>
            </p:txBody>
          </p:sp>
        </mc:Choice>
        <mc:Fallback xmlns="">
          <p:sp>
            <p:nvSpPr>
              <p:cNvPr id="3" name="テキスト ボックス 2">
                <a:extLst>
                  <a:ext uri="{FF2B5EF4-FFF2-40B4-BE49-F238E27FC236}">
                    <a16:creationId xmlns:a16="http://schemas.microsoft.com/office/drawing/2014/main" id="{A3760661-2BE3-7579-AE2D-E73B622D3A18}"/>
                  </a:ext>
                </a:extLst>
              </p:cNvPr>
              <p:cNvSpPr txBox="1">
                <a:spLocks noRot="1" noChangeAspect="1" noMove="1" noResize="1" noEditPoints="1" noAdjustHandles="1" noChangeArrowheads="1" noChangeShapeType="1" noTextEdit="1"/>
              </p:cNvSpPr>
              <p:nvPr/>
            </p:nvSpPr>
            <p:spPr>
              <a:xfrm>
                <a:off x="949960" y="572532"/>
                <a:ext cx="8823960" cy="461665"/>
              </a:xfrm>
              <a:prstGeom prst="rect">
                <a:avLst/>
              </a:prstGeom>
              <a:blipFill>
                <a:blip r:embed="rId3"/>
                <a:stretch>
                  <a:fillRect b="-6579"/>
                </a:stretch>
              </a:blipFill>
            </p:spPr>
            <p:txBody>
              <a:bodyPr/>
              <a:lstStyle/>
              <a:p>
                <a:r>
                  <a:rPr lang="ja-JP" altLang="en-US">
                    <a:noFill/>
                  </a:rPr>
                  <a:t> </a:t>
                </a:r>
              </a:p>
            </p:txBody>
          </p:sp>
        </mc:Fallback>
      </mc:AlternateContent>
      <mc:AlternateContent xmlns:mc="http://schemas.openxmlformats.org/markup-compatibility/2006" xmlns:a14="http://schemas.microsoft.com/office/drawing/2010/main">
        <mc:Choice Requires="a14">
          <p:sp>
            <p:nvSpPr>
              <p:cNvPr id="4" name="テキスト ボックス 3">
                <a:extLst>
                  <a:ext uri="{FF2B5EF4-FFF2-40B4-BE49-F238E27FC236}">
                    <a16:creationId xmlns:a16="http://schemas.microsoft.com/office/drawing/2014/main" id="{835D0275-96D4-5C35-D1BF-BC303C5EFA1F}"/>
                  </a:ext>
                </a:extLst>
              </p:cNvPr>
              <p:cNvSpPr txBox="1"/>
              <p:nvPr/>
            </p:nvSpPr>
            <p:spPr>
              <a:xfrm>
                <a:off x="858520" y="1043464"/>
                <a:ext cx="9738360" cy="369332"/>
              </a:xfrm>
              <a:prstGeom prst="rect">
                <a:avLst/>
              </a:prstGeom>
              <a:noFill/>
            </p:spPr>
            <p:txBody>
              <a:bodyPr wrap="square" rtlCol="0">
                <a:spAutoFit/>
              </a:bodyPr>
              <a:lstStyle/>
              <a:p>
                <a:r>
                  <a:rPr lang="en-US" altLang="ja-JP" dirty="0"/>
                  <a:t>(10)</a:t>
                </a:r>
                <a:r>
                  <a:rPr lang="ja-JP" altLang="en-US" dirty="0"/>
                  <a:t>式について、回帰係数が有意で決定係数が十分に大きければ、 </a:t>
                </a:r>
                <a14:m>
                  <m:oMath xmlns:m="http://schemas.openxmlformats.org/officeDocument/2006/math">
                    <m:sSub>
                      <m:sSubPr>
                        <m:ctrlPr>
                          <a:rPr lang="ja-JP" altLang="en-US" i="1">
                            <a:latin typeface="Cambria Math" panose="02040503050406030204" pitchFamily="18" charset="0"/>
                          </a:rPr>
                        </m:ctrlPr>
                      </m:sSubPr>
                      <m:e>
                        <m:r>
                          <a:rPr lang="ja-JP" altLang="en-US" i="1">
                            <a:latin typeface="Cambria Math" panose="02040503050406030204" pitchFamily="18" charset="0"/>
                          </a:rPr>
                          <m:t>𝑅</m:t>
                        </m:r>
                      </m:e>
                      <m:sub>
                        <m:r>
                          <a:rPr lang="ja-JP" altLang="en-US" i="1">
                            <a:latin typeface="Cambria Math" panose="02040503050406030204" pitchFamily="18" charset="0"/>
                          </a:rPr>
                          <m:t>𝑡</m:t>
                        </m:r>
                        <m:r>
                          <a:rPr lang="en-US" altLang="ja-JP" b="0" i="1" smtClean="0">
                            <a:latin typeface="Cambria Math" panose="02040503050406030204" pitchFamily="18" charset="0"/>
                          </a:rPr>
                          <m:t>−1</m:t>
                        </m:r>
                      </m:sub>
                    </m:sSub>
                  </m:oMath>
                </a14:m>
                <a:r>
                  <a:rPr lang="en-US" altLang="ja-JP" dirty="0"/>
                  <a:t>,</a:t>
                </a:r>
                <a:r>
                  <a:rPr lang="ja-JP" altLang="en-US" dirty="0"/>
                  <a:t> </a:t>
                </a:r>
                <a14:m>
                  <m:oMath xmlns:m="http://schemas.openxmlformats.org/officeDocument/2006/math">
                    <m:sSub>
                      <m:sSubPr>
                        <m:ctrlPr>
                          <a:rPr lang="ja-JP" altLang="en-US" i="1">
                            <a:latin typeface="Cambria Math" panose="02040503050406030204" pitchFamily="18" charset="0"/>
                          </a:rPr>
                        </m:ctrlPr>
                      </m:sSubPr>
                      <m:e>
                        <m:r>
                          <a:rPr lang="ja-JP" altLang="en-US" i="1">
                            <a:latin typeface="Cambria Math" panose="02040503050406030204" pitchFamily="18" charset="0"/>
                          </a:rPr>
                          <m:t>𝑅</m:t>
                        </m:r>
                      </m:e>
                      <m:sub>
                        <m:r>
                          <a:rPr lang="ja-JP" altLang="en-US" i="1">
                            <a:latin typeface="Cambria Math" panose="02040503050406030204" pitchFamily="18" charset="0"/>
                          </a:rPr>
                          <m:t>𝑡</m:t>
                        </m:r>
                        <m:r>
                          <a:rPr lang="en-US" altLang="ja-JP" b="0" i="1" smtClean="0">
                            <a:latin typeface="Cambria Math" panose="02040503050406030204" pitchFamily="18" charset="0"/>
                          </a:rPr>
                          <m:t>−2</m:t>
                        </m:r>
                      </m:sub>
                    </m:sSub>
                  </m:oMath>
                </a14:m>
                <a:r>
                  <a:rPr lang="ja-JP" altLang="en-US" dirty="0"/>
                  <a:t>についても</a:t>
                </a:r>
              </a:p>
            </p:txBody>
          </p:sp>
        </mc:Choice>
        <mc:Fallback xmlns="">
          <p:sp>
            <p:nvSpPr>
              <p:cNvPr id="4" name="テキスト ボックス 3">
                <a:extLst>
                  <a:ext uri="{FF2B5EF4-FFF2-40B4-BE49-F238E27FC236}">
                    <a16:creationId xmlns:a16="http://schemas.microsoft.com/office/drawing/2014/main" id="{835D0275-96D4-5C35-D1BF-BC303C5EFA1F}"/>
                  </a:ext>
                </a:extLst>
              </p:cNvPr>
              <p:cNvSpPr txBox="1">
                <a:spLocks noRot="1" noChangeAspect="1" noMove="1" noResize="1" noEditPoints="1" noAdjustHandles="1" noChangeArrowheads="1" noChangeShapeType="1" noTextEdit="1"/>
              </p:cNvSpPr>
              <p:nvPr/>
            </p:nvSpPr>
            <p:spPr>
              <a:xfrm>
                <a:off x="858520" y="1043464"/>
                <a:ext cx="9738360" cy="369332"/>
              </a:xfrm>
              <a:prstGeom prst="rect">
                <a:avLst/>
              </a:prstGeom>
              <a:blipFill>
                <a:blip r:embed="rId4"/>
                <a:stretch>
                  <a:fillRect l="-564" t="-6557" b="-26230"/>
                </a:stretch>
              </a:blipFill>
            </p:spPr>
            <p:txBody>
              <a:bodyPr/>
              <a:lstStyle/>
              <a:p>
                <a:r>
                  <a:rPr lang="ja-JP" altLang="en-US">
                    <a:noFill/>
                  </a:rPr>
                  <a:t> </a:t>
                </a:r>
              </a:p>
            </p:txBody>
          </p:sp>
        </mc:Fallback>
      </mc:AlternateContent>
      <mc:AlternateContent xmlns:mc="http://schemas.openxmlformats.org/markup-compatibility/2006" xmlns:a14="http://schemas.microsoft.com/office/drawing/2010/main">
        <mc:Choice Requires="a14">
          <p:sp>
            <p:nvSpPr>
              <p:cNvPr id="5" name="テキスト ボックス 4">
                <a:extLst>
                  <a:ext uri="{FF2B5EF4-FFF2-40B4-BE49-F238E27FC236}">
                    <a16:creationId xmlns:a16="http://schemas.microsoft.com/office/drawing/2014/main" id="{79512414-A6F7-38B2-7E27-A47B72803167}"/>
                  </a:ext>
                </a:extLst>
              </p:cNvPr>
              <p:cNvSpPr txBox="1"/>
              <p:nvPr/>
            </p:nvSpPr>
            <p:spPr>
              <a:xfrm>
                <a:off x="949960" y="1566982"/>
                <a:ext cx="8823960" cy="461665"/>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sSub>
                        <m:sSubPr>
                          <m:ctrlPr>
                            <a:rPr lang="ja-JP" altLang="en-US" sz="2400" i="1" smtClean="0">
                              <a:latin typeface="Cambria Math" panose="02040503050406030204" pitchFamily="18" charset="0"/>
                            </a:rPr>
                          </m:ctrlPr>
                        </m:sSubPr>
                        <m:e>
                          <m:r>
                            <a:rPr lang="ja-JP" altLang="en-US" sz="2400" i="1">
                              <a:latin typeface="Cambria Math" panose="02040503050406030204" pitchFamily="18" charset="0"/>
                            </a:rPr>
                            <m:t>𝑅</m:t>
                          </m:r>
                        </m:e>
                        <m:sub>
                          <m:r>
                            <a:rPr lang="ja-JP" altLang="en-US" sz="2400" i="1">
                              <a:latin typeface="Cambria Math" panose="02040503050406030204" pitchFamily="18" charset="0"/>
                            </a:rPr>
                            <m:t>𝑡</m:t>
                          </m:r>
                          <m:r>
                            <a:rPr lang="en-US" altLang="ja-JP" sz="2400" b="0" i="1" smtClean="0">
                              <a:latin typeface="Cambria Math" panose="02040503050406030204" pitchFamily="18" charset="0"/>
                            </a:rPr>
                            <m:t>−1</m:t>
                          </m:r>
                        </m:sub>
                      </m:sSub>
                      <m:r>
                        <a:rPr lang="ja-JP" altLang="en-US" sz="2400" i="1">
                          <a:latin typeface="Cambria Math" panose="02040503050406030204" pitchFamily="18" charset="0"/>
                        </a:rPr>
                        <m:t>=</m:t>
                      </m:r>
                      <m:r>
                        <a:rPr lang="ja-JP" altLang="en-US" sz="2400" i="1">
                          <a:latin typeface="Cambria Math" panose="02040503050406030204" pitchFamily="18" charset="0"/>
                        </a:rPr>
                        <m:t>𝜔</m:t>
                      </m:r>
                      <m:sSub>
                        <m:sSubPr>
                          <m:ctrlPr>
                            <a:rPr lang="ja-JP" altLang="en-US" sz="2400" i="1">
                              <a:latin typeface="Cambria Math" panose="02040503050406030204" pitchFamily="18" charset="0"/>
                            </a:rPr>
                          </m:ctrlPr>
                        </m:sSubPr>
                        <m:e>
                          <m:r>
                            <a:rPr lang="ja-JP" altLang="en-US" sz="2400" i="1">
                              <a:latin typeface="Cambria Math" panose="02040503050406030204" pitchFamily="18" charset="0"/>
                            </a:rPr>
                            <m:t>𝑟</m:t>
                          </m:r>
                        </m:e>
                        <m:sub>
                          <m:r>
                            <a:rPr lang="ja-JP" altLang="en-US" sz="2400" i="1">
                              <a:latin typeface="Cambria Math" panose="02040503050406030204" pitchFamily="18" charset="0"/>
                            </a:rPr>
                            <m:t>𝑡</m:t>
                          </m:r>
                          <m:r>
                            <a:rPr lang="en-US" altLang="ja-JP" sz="2400" b="0" i="1" smtClean="0">
                              <a:latin typeface="Cambria Math" panose="02040503050406030204" pitchFamily="18" charset="0"/>
                            </a:rPr>
                            <m:t>−1</m:t>
                          </m:r>
                        </m:sub>
                      </m:sSub>
                      <m:r>
                        <a:rPr lang="ja-JP" altLang="en-US" sz="2400" i="1">
                          <a:latin typeface="Cambria Math" panose="02040503050406030204" pitchFamily="18" charset="0"/>
                        </a:rPr>
                        <m:t>+</m:t>
                      </m:r>
                      <m:r>
                        <a:rPr lang="ja-JP" altLang="en-US" sz="2400" i="1">
                          <a:latin typeface="Cambria Math" panose="02040503050406030204" pitchFamily="18" charset="0"/>
                        </a:rPr>
                        <m:t>𝜆</m:t>
                      </m:r>
                      <m:sSub>
                        <m:sSubPr>
                          <m:ctrlPr>
                            <a:rPr lang="ja-JP" altLang="en-US" sz="2400" i="1">
                              <a:latin typeface="Cambria Math" panose="02040503050406030204" pitchFamily="18" charset="0"/>
                            </a:rPr>
                          </m:ctrlPr>
                        </m:sSubPr>
                        <m:e>
                          <m:r>
                            <a:rPr lang="ja-JP" altLang="en-US" sz="2400" i="1">
                              <a:latin typeface="Cambria Math" panose="02040503050406030204" pitchFamily="18" charset="0"/>
                            </a:rPr>
                            <m:t>𝜋</m:t>
                          </m:r>
                        </m:e>
                        <m:sub>
                          <m:r>
                            <a:rPr lang="ja-JP" altLang="en-US" sz="2400" i="1">
                              <a:latin typeface="Cambria Math" panose="02040503050406030204" pitchFamily="18" charset="0"/>
                            </a:rPr>
                            <m:t>𝑡</m:t>
                          </m:r>
                          <m:r>
                            <a:rPr lang="en-US" altLang="ja-JP" sz="2400" b="0" i="1" smtClean="0">
                              <a:latin typeface="Cambria Math" panose="02040503050406030204" pitchFamily="18" charset="0"/>
                            </a:rPr>
                            <m:t>−1</m:t>
                          </m:r>
                        </m:sub>
                      </m:sSub>
                      <m:r>
                        <a:rPr lang="ja-JP" altLang="en-US" sz="2400" i="1">
                          <a:latin typeface="Cambria Math" panose="02040503050406030204" pitchFamily="18" charset="0"/>
                        </a:rPr>
                        <m:t>+</m:t>
                      </m:r>
                      <m:r>
                        <a:rPr lang="ja-JP" altLang="en-US" sz="2400" i="1">
                          <a:latin typeface="Cambria Math" panose="02040503050406030204" pitchFamily="18" charset="0"/>
                        </a:rPr>
                        <m:t>𝛾</m:t>
                      </m:r>
                      <m:sSub>
                        <m:sSubPr>
                          <m:ctrlPr>
                            <a:rPr lang="ja-JP" altLang="en-US" sz="2400" i="1">
                              <a:latin typeface="Cambria Math" panose="02040503050406030204" pitchFamily="18" charset="0"/>
                            </a:rPr>
                          </m:ctrlPr>
                        </m:sSubPr>
                        <m:e>
                          <m:r>
                            <a:rPr lang="ja-JP" altLang="en-US" sz="2400" i="1">
                              <a:latin typeface="Cambria Math" panose="02040503050406030204" pitchFamily="18" charset="0"/>
                            </a:rPr>
                            <m:t>𝑅</m:t>
                          </m:r>
                        </m:e>
                        <m:sub>
                          <m:r>
                            <a:rPr lang="ja-JP" altLang="en-US" sz="2400" i="1">
                              <a:latin typeface="Cambria Math" panose="02040503050406030204" pitchFamily="18" charset="0"/>
                            </a:rPr>
                            <m:t>𝑡</m:t>
                          </m:r>
                          <m:r>
                            <a:rPr lang="ja-JP" altLang="en-US" sz="2400" i="1">
                              <a:latin typeface="Cambria Math" panose="02040503050406030204" pitchFamily="18" charset="0"/>
                            </a:rPr>
                            <m:t>−2</m:t>
                          </m:r>
                        </m:sub>
                      </m:sSub>
                      <m:r>
                        <a:rPr lang="ja-JP" altLang="en-US" sz="2400" i="1">
                          <a:latin typeface="Cambria Math" panose="02040503050406030204" pitchFamily="18" charset="0"/>
                        </a:rPr>
                        <m:t>+</m:t>
                      </m:r>
                      <m:r>
                        <a:rPr lang="ja-JP" altLang="en-US" sz="2400" i="1">
                          <a:latin typeface="Cambria Math" panose="02040503050406030204" pitchFamily="18" charset="0"/>
                        </a:rPr>
                        <m:t>𝐶</m:t>
                      </m:r>
                    </m:oMath>
                  </m:oMathPara>
                </a14:m>
                <a:endParaRPr lang="ja-JP" altLang="en-US" sz="2400" dirty="0"/>
              </a:p>
            </p:txBody>
          </p:sp>
        </mc:Choice>
        <mc:Fallback xmlns="">
          <p:sp>
            <p:nvSpPr>
              <p:cNvPr id="5" name="テキスト ボックス 4">
                <a:extLst>
                  <a:ext uri="{FF2B5EF4-FFF2-40B4-BE49-F238E27FC236}">
                    <a16:creationId xmlns:a16="http://schemas.microsoft.com/office/drawing/2014/main" id="{79512414-A6F7-38B2-7E27-A47B72803167}"/>
                  </a:ext>
                </a:extLst>
              </p:cNvPr>
              <p:cNvSpPr txBox="1">
                <a:spLocks noRot="1" noChangeAspect="1" noMove="1" noResize="1" noEditPoints="1" noAdjustHandles="1" noChangeArrowheads="1" noChangeShapeType="1" noTextEdit="1"/>
              </p:cNvSpPr>
              <p:nvPr/>
            </p:nvSpPr>
            <p:spPr>
              <a:xfrm>
                <a:off x="949960" y="1566982"/>
                <a:ext cx="8823960" cy="461665"/>
              </a:xfrm>
              <a:prstGeom prst="rect">
                <a:avLst/>
              </a:prstGeom>
              <a:blipFill>
                <a:blip r:embed="rId5"/>
                <a:stretch>
                  <a:fillRect b="-6579"/>
                </a:stretch>
              </a:blipFill>
            </p:spPr>
            <p:txBody>
              <a:bodyPr/>
              <a:lstStyle/>
              <a:p>
                <a:r>
                  <a:rPr lang="ja-JP" altLang="en-US">
                    <a:noFill/>
                  </a:rPr>
                  <a:t> </a:t>
                </a:r>
              </a:p>
            </p:txBody>
          </p:sp>
        </mc:Fallback>
      </mc:AlternateContent>
      <mc:AlternateContent xmlns:mc="http://schemas.openxmlformats.org/markup-compatibility/2006" xmlns:a14="http://schemas.microsoft.com/office/drawing/2010/main">
        <mc:Choice Requires="a14">
          <p:sp>
            <p:nvSpPr>
              <p:cNvPr id="6" name="テキスト ボックス 5">
                <a:extLst>
                  <a:ext uri="{FF2B5EF4-FFF2-40B4-BE49-F238E27FC236}">
                    <a16:creationId xmlns:a16="http://schemas.microsoft.com/office/drawing/2014/main" id="{914315DA-74DF-83BB-E7D7-1E99478E3EA6}"/>
                  </a:ext>
                </a:extLst>
              </p:cNvPr>
              <p:cNvSpPr txBox="1"/>
              <p:nvPr/>
            </p:nvSpPr>
            <p:spPr>
              <a:xfrm>
                <a:off x="949960" y="2060020"/>
                <a:ext cx="8823960" cy="461665"/>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sSub>
                        <m:sSubPr>
                          <m:ctrlPr>
                            <a:rPr lang="ja-JP" altLang="en-US" sz="2400" i="1" smtClean="0">
                              <a:latin typeface="Cambria Math" panose="02040503050406030204" pitchFamily="18" charset="0"/>
                            </a:rPr>
                          </m:ctrlPr>
                        </m:sSubPr>
                        <m:e>
                          <m:r>
                            <a:rPr lang="ja-JP" altLang="en-US" sz="2400" i="1">
                              <a:latin typeface="Cambria Math" panose="02040503050406030204" pitchFamily="18" charset="0"/>
                            </a:rPr>
                            <m:t>𝑅</m:t>
                          </m:r>
                        </m:e>
                        <m:sub>
                          <m:r>
                            <a:rPr lang="ja-JP" altLang="en-US" sz="2400" i="1">
                              <a:latin typeface="Cambria Math" panose="02040503050406030204" pitchFamily="18" charset="0"/>
                            </a:rPr>
                            <m:t>𝑡</m:t>
                          </m:r>
                          <m:r>
                            <a:rPr lang="en-US" altLang="ja-JP" sz="2400" b="0" i="1" smtClean="0">
                              <a:latin typeface="Cambria Math" panose="02040503050406030204" pitchFamily="18" charset="0"/>
                            </a:rPr>
                            <m:t>−2</m:t>
                          </m:r>
                        </m:sub>
                      </m:sSub>
                      <m:r>
                        <a:rPr lang="ja-JP" altLang="en-US" sz="2400" i="1">
                          <a:latin typeface="Cambria Math" panose="02040503050406030204" pitchFamily="18" charset="0"/>
                        </a:rPr>
                        <m:t>=</m:t>
                      </m:r>
                      <m:r>
                        <a:rPr lang="ja-JP" altLang="en-US" sz="2400" i="1">
                          <a:latin typeface="Cambria Math" panose="02040503050406030204" pitchFamily="18" charset="0"/>
                        </a:rPr>
                        <m:t>𝜔</m:t>
                      </m:r>
                      <m:sSub>
                        <m:sSubPr>
                          <m:ctrlPr>
                            <a:rPr lang="ja-JP" altLang="en-US" sz="2400" i="1">
                              <a:latin typeface="Cambria Math" panose="02040503050406030204" pitchFamily="18" charset="0"/>
                            </a:rPr>
                          </m:ctrlPr>
                        </m:sSubPr>
                        <m:e>
                          <m:r>
                            <a:rPr lang="ja-JP" altLang="en-US" sz="2400" i="1">
                              <a:latin typeface="Cambria Math" panose="02040503050406030204" pitchFamily="18" charset="0"/>
                            </a:rPr>
                            <m:t>𝑟</m:t>
                          </m:r>
                        </m:e>
                        <m:sub>
                          <m:r>
                            <a:rPr lang="ja-JP" altLang="en-US" sz="2400" i="1">
                              <a:latin typeface="Cambria Math" panose="02040503050406030204" pitchFamily="18" charset="0"/>
                            </a:rPr>
                            <m:t>𝑡</m:t>
                          </m:r>
                          <m:r>
                            <a:rPr lang="en-US" altLang="ja-JP" sz="2400" b="0" i="1" smtClean="0">
                              <a:latin typeface="Cambria Math" panose="02040503050406030204" pitchFamily="18" charset="0"/>
                            </a:rPr>
                            <m:t>−2</m:t>
                          </m:r>
                        </m:sub>
                      </m:sSub>
                      <m:r>
                        <a:rPr lang="ja-JP" altLang="en-US" sz="2400" i="1">
                          <a:latin typeface="Cambria Math" panose="02040503050406030204" pitchFamily="18" charset="0"/>
                        </a:rPr>
                        <m:t>+</m:t>
                      </m:r>
                      <m:r>
                        <a:rPr lang="ja-JP" altLang="en-US" sz="2400" i="1">
                          <a:latin typeface="Cambria Math" panose="02040503050406030204" pitchFamily="18" charset="0"/>
                        </a:rPr>
                        <m:t>𝜆</m:t>
                      </m:r>
                      <m:sSub>
                        <m:sSubPr>
                          <m:ctrlPr>
                            <a:rPr lang="ja-JP" altLang="en-US" sz="2400" i="1">
                              <a:latin typeface="Cambria Math" panose="02040503050406030204" pitchFamily="18" charset="0"/>
                            </a:rPr>
                          </m:ctrlPr>
                        </m:sSubPr>
                        <m:e>
                          <m:r>
                            <a:rPr lang="ja-JP" altLang="en-US" sz="2400" i="1">
                              <a:latin typeface="Cambria Math" panose="02040503050406030204" pitchFamily="18" charset="0"/>
                            </a:rPr>
                            <m:t>𝜋</m:t>
                          </m:r>
                        </m:e>
                        <m:sub>
                          <m:r>
                            <a:rPr lang="ja-JP" altLang="en-US" sz="2400" i="1">
                              <a:latin typeface="Cambria Math" panose="02040503050406030204" pitchFamily="18" charset="0"/>
                            </a:rPr>
                            <m:t>𝑡</m:t>
                          </m:r>
                          <m:r>
                            <a:rPr lang="en-US" altLang="ja-JP" sz="2400" b="0" i="1" smtClean="0">
                              <a:latin typeface="Cambria Math" panose="02040503050406030204" pitchFamily="18" charset="0"/>
                            </a:rPr>
                            <m:t>−2</m:t>
                          </m:r>
                        </m:sub>
                      </m:sSub>
                      <m:r>
                        <a:rPr lang="ja-JP" altLang="en-US" sz="2400" i="1">
                          <a:latin typeface="Cambria Math" panose="02040503050406030204" pitchFamily="18" charset="0"/>
                        </a:rPr>
                        <m:t>+</m:t>
                      </m:r>
                      <m:r>
                        <a:rPr lang="ja-JP" altLang="en-US" sz="2400" i="1">
                          <a:latin typeface="Cambria Math" panose="02040503050406030204" pitchFamily="18" charset="0"/>
                        </a:rPr>
                        <m:t>𝛾</m:t>
                      </m:r>
                      <m:sSub>
                        <m:sSubPr>
                          <m:ctrlPr>
                            <a:rPr lang="ja-JP" altLang="en-US" sz="2400" i="1">
                              <a:latin typeface="Cambria Math" panose="02040503050406030204" pitchFamily="18" charset="0"/>
                            </a:rPr>
                          </m:ctrlPr>
                        </m:sSubPr>
                        <m:e>
                          <m:r>
                            <a:rPr lang="ja-JP" altLang="en-US" sz="2400" i="1">
                              <a:latin typeface="Cambria Math" panose="02040503050406030204" pitchFamily="18" charset="0"/>
                            </a:rPr>
                            <m:t>𝑅</m:t>
                          </m:r>
                        </m:e>
                        <m:sub>
                          <m:r>
                            <a:rPr lang="ja-JP" altLang="en-US" sz="2400" i="1">
                              <a:latin typeface="Cambria Math" panose="02040503050406030204" pitchFamily="18" charset="0"/>
                            </a:rPr>
                            <m:t>𝑡</m:t>
                          </m:r>
                          <m:r>
                            <a:rPr lang="ja-JP" altLang="en-US" sz="2400" i="1">
                              <a:latin typeface="Cambria Math" panose="02040503050406030204" pitchFamily="18" charset="0"/>
                            </a:rPr>
                            <m:t>−3</m:t>
                          </m:r>
                        </m:sub>
                      </m:sSub>
                      <m:r>
                        <a:rPr lang="ja-JP" altLang="en-US" sz="2400" i="1">
                          <a:latin typeface="Cambria Math" panose="02040503050406030204" pitchFamily="18" charset="0"/>
                        </a:rPr>
                        <m:t>+</m:t>
                      </m:r>
                      <m:r>
                        <a:rPr lang="ja-JP" altLang="en-US" sz="2400" i="1">
                          <a:latin typeface="Cambria Math" panose="02040503050406030204" pitchFamily="18" charset="0"/>
                        </a:rPr>
                        <m:t>𝐶</m:t>
                      </m:r>
                    </m:oMath>
                  </m:oMathPara>
                </a14:m>
                <a:endParaRPr lang="ja-JP" altLang="en-US" sz="2400" dirty="0"/>
              </a:p>
            </p:txBody>
          </p:sp>
        </mc:Choice>
        <mc:Fallback xmlns="">
          <p:sp>
            <p:nvSpPr>
              <p:cNvPr id="6" name="テキスト ボックス 5">
                <a:extLst>
                  <a:ext uri="{FF2B5EF4-FFF2-40B4-BE49-F238E27FC236}">
                    <a16:creationId xmlns:a16="http://schemas.microsoft.com/office/drawing/2014/main" id="{914315DA-74DF-83BB-E7D7-1E99478E3EA6}"/>
                  </a:ext>
                </a:extLst>
              </p:cNvPr>
              <p:cNvSpPr txBox="1">
                <a:spLocks noRot="1" noChangeAspect="1" noMove="1" noResize="1" noEditPoints="1" noAdjustHandles="1" noChangeArrowheads="1" noChangeShapeType="1" noTextEdit="1"/>
              </p:cNvSpPr>
              <p:nvPr/>
            </p:nvSpPr>
            <p:spPr>
              <a:xfrm>
                <a:off x="949960" y="2060020"/>
                <a:ext cx="8823960" cy="461665"/>
              </a:xfrm>
              <a:prstGeom prst="rect">
                <a:avLst/>
              </a:prstGeom>
              <a:blipFill>
                <a:blip r:embed="rId6"/>
                <a:stretch>
                  <a:fillRect b="-6579"/>
                </a:stretch>
              </a:blipFill>
            </p:spPr>
            <p:txBody>
              <a:bodyPr/>
              <a:lstStyle/>
              <a:p>
                <a:r>
                  <a:rPr lang="ja-JP" altLang="en-US">
                    <a:noFill/>
                  </a:rPr>
                  <a:t> </a:t>
                </a:r>
              </a:p>
            </p:txBody>
          </p:sp>
        </mc:Fallback>
      </mc:AlternateContent>
      <p:sp>
        <p:nvSpPr>
          <p:cNvPr id="7" name="テキスト ボックス 6">
            <a:extLst>
              <a:ext uri="{FF2B5EF4-FFF2-40B4-BE49-F238E27FC236}">
                <a16:creationId xmlns:a16="http://schemas.microsoft.com/office/drawing/2014/main" id="{58A1480A-FE2A-AB05-162C-75D6C14A9C4A}"/>
              </a:ext>
            </a:extLst>
          </p:cNvPr>
          <p:cNvSpPr txBox="1"/>
          <p:nvPr/>
        </p:nvSpPr>
        <p:spPr>
          <a:xfrm>
            <a:off x="8437880" y="2459832"/>
            <a:ext cx="2159000" cy="369332"/>
          </a:xfrm>
          <a:prstGeom prst="rect">
            <a:avLst/>
          </a:prstGeom>
          <a:noFill/>
        </p:spPr>
        <p:txBody>
          <a:bodyPr wrap="square" rtlCol="0">
            <a:spAutoFit/>
          </a:bodyPr>
          <a:lstStyle/>
          <a:p>
            <a:r>
              <a:rPr lang="ja-JP" altLang="en-US" dirty="0"/>
              <a:t>が成り立つ。</a:t>
            </a:r>
          </a:p>
        </p:txBody>
      </p:sp>
      <mc:AlternateContent xmlns:mc="http://schemas.openxmlformats.org/markup-compatibility/2006" xmlns:a14="http://schemas.microsoft.com/office/drawing/2010/main">
        <mc:Choice Requires="a14">
          <p:sp>
            <p:nvSpPr>
              <p:cNvPr id="8" name="テキスト ボックス 7">
                <a:extLst>
                  <a:ext uri="{FF2B5EF4-FFF2-40B4-BE49-F238E27FC236}">
                    <a16:creationId xmlns:a16="http://schemas.microsoft.com/office/drawing/2014/main" id="{0AA2FE2E-219A-243E-A985-42CA6F606A58}"/>
                  </a:ext>
                </a:extLst>
              </p:cNvPr>
              <p:cNvSpPr txBox="1"/>
              <p:nvPr/>
            </p:nvSpPr>
            <p:spPr>
              <a:xfrm>
                <a:off x="858520" y="2983350"/>
                <a:ext cx="8823960" cy="369332"/>
              </a:xfrm>
              <a:prstGeom prst="rect">
                <a:avLst/>
              </a:prstGeom>
              <a:noFill/>
            </p:spPr>
            <p:txBody>
              <a:bodyPr wrap="square" rtlCol="0">
                <a:spAutoFit/>
              </a:bodyPr>
              <a:lstStyle/>
              <a:p>
                <a14:m>
                  <m:oMath xmlns:m="http://schemas.openxmlformats.org/officeDocument/2006/math">
                    <m:sSub>
                      <m:sSubPr>
                        <m:ctrlPr>
                          <a:rPr lang="ja-JP" altLang="en-US" i="1">
                            <a:latin typeface="Cambria Math" panose="02040503050406030204" pitchFamily="18" charset="0"/>
                          </a:rPr>
                        </m:ctrlPr>
                      </m:sSubPr>
                      <m:e>
                        <m:r>
                          <a:rPr lang="ja-JP" altLang="en-US" i="1">
                            <a:latin typeface="Cambria Math" panose="02040503050406030204" pitchFamily="18" charset="0"/>
                          </a:rPr>
                          <m:t>𝑅</m:t>
                        </m:r>
                      </m:e>
                      <m:sub>
                        <m:r>
                          <a:rPr lang="ja-JP" altLang="en-US" i="1">
                            <a:latin typeface="Cambria Math" panose="02040503050406030204" pitchFamily="18" charset="0"/>
                          </a:rPr>
                          <m:t>𝑡</m:t>
                        </m:r>
                        <m:r>
                          <a:rPr lang="en-US" altLang="ja-JP" b="0" i="1" smtClean="0">
                            <a:latin typeface="Cambria Math" panose="02040503050406030204" pitchFamily="18" charset="0"/>
                          </a:rPr>
                          <m:t>−1</m:t>
                        </m:r>
                      </m:sub>
                    </m:sSub>
                  </m:oMath>
                </a14:m>
                <a:r>
                  <a:rPr lang="en-US" altLang="ja-JP" dirty="0"/>
                  <a:t>,</a:t>
                </a:r>
                <a:r>
                  <a:rPr lang="ja-JP" altLang="en-US" dirty="0"/>
                  <a:t> </a:t>
                </a:r>
                <a14:m>
                  <m:oMath xmlns:m="http://schemas.openxmlformats.org/officeDocument/2006/math">
                    <m:sSub>
                      <m:sSubPr>
                        <m:ctrlPr>
                          <a:rPr lang="ja-JP" altLang="en-US" i="1">
                            <a:latin typeface="Cambria Math" panose="02040503050406030204" pitchFamily="18" charset="0"/>
                          </a:rPr>
                        </m:ctrlPr>
                      </m:sSubPr>
                      <m:e>
                        <m:r>
                          <a:rPr lang="ja-JP" altLang="en-US" i="1">
                            <a:latin typeface="Cambria Math" panose="02040503050406030204" pitchFamily="18" charset="0"/>
                          </a:rPr>
                          <m:t>𝑅</m:t>
                        </m:r>
                      </m:e>
                      <m:sub>
                        <m:r>
                          <a:rPr lang="ja-JP" altLang="en-US" i="1">
                            <a:latin typeface="Cambria Math" panose="02040503050406030204" pitchFamily="18" charset="0"/>
                          </a:rPr>
                          <m:t>𝑡</m:t>
                        </m:r>
                        <m:r>
                          <a:rPr lang="en-US" altLang="ja-JP" b="0" i="1" smtClean="0">
                            <a:latin typeface="Cambria Math" panose="02040503050406030204" pitchFamily="18" charset="0"/>
                          </a:rPr>
                          <m:t>−2</m:t>
                        </m:r>
                      </m:sub>
                    </m:sSub>
                  </m:oMath>
                </a14:m>
                <a:r>
                  <a:rPr lang="ja-JP" altLang="en-US" dirty="0"/>
                  <a:t>を式に順番に代入していくと、</a:t>
                </a:r>
              </a:p>
            </p:txBody>
          </p:sp>
        </mc:Choice>
        <mc:Fallback xmlns="">
          <p:sp>
            <p:nvSpPr>
              <p:cNvPr id="8" name="テキスト ボックス 7">
                <a:extLst>
                  <a:ext uri="{FF2B5EF4-FFF2-40B4-BE49-F238E27FC236}">
                    <a16:creationId xmlns:a16="http://schemas.microsoft.com/office/drawing/2014/main" id="{0AA2FE2E-219A-243E-A985-42CA6F606A58}"/>
                  </a:ext>
                </a:extLst>
              </p:cNvPr>
              <p:cNvSpPr txBox="1">
                <a:spLocks noRot="1" noChangeAspect="1" noMove="1" noResize="1" noEditPoints="1" noAdjustHandles="1" noChangeArrowheads="1" noChangeShapeType="1" noTextEdit="1"/>
              </p:cNvSpPr>
              <p:nvPr/>
            </p:nvSpPr>
            <p:spPr>
              <a:xfrm>
                <a:off x="858520" y="2983350"/>
                <a:ext cx="8823960" cy="369332"/>
              </a:xfrm>
              <a:prstGeom prst="rect">
                <a:avLst/>
              </a:prstGeom>
              <a:blipFill>
                <a:blip r:embed="rId7"/>
                <a:stretch>
                  <a:fillRect t="-6557" b="-26230"/>
                </a:stretch>
              </a:blipFill>
            </p:spPr>
            <p:txBody>
              <a:bodyPr/>
              <a:lstStyle/>
              <a:p>
                <a:r>
                  <a:rPr lang="ja-JP" altLang="en-US">
                    <a:noFill/>
                  </a:rPr>
                  <a:t> </a:t>
                </a:r>
              </a:p>
            </p:txBody>
          </p:sp>
        </mc:Fallback>
      </mc:AlternateContent>
      <mc:AlternateContent xmlns:mc="http://schemas.openxmlformats.org/markup-compatibility/2006" xmlns:a14="http://schemas.microsoft.com/office/drawing/2010/main">
        <mc:Choice Requires="a14">
          <p:sp>
            <p:nvSpPr>
              <p:cNvPr id="9" name="テキスト ボックス 8">
                <a:extLst>
                  <a:ext uri="{FF2B5EF4-FFF2-40B4-BE49-F238E27FC236}">
                    <a16:creationId xmlns:a16="http://schemas.microsoft.com/office/drawing/2014/main" id="{710B72B2-AEFD-B85A-C369-6F53F11E3098}"/>
                  </a:ext>
                </a:extLst>
              </p:cNvPr>
              <p:cNvSpPr txBox="1"/>
              <p:nvPr/>
            </p:nvSpPr>
            <p:spPr>
              <a:xfrm>
                <a:off x="949960" y="3629681"/>
                <a:ext cx="10788403" cy="369332"/>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sSub>
                        <m:sSubPr>
                          <m:ctrlPr>
                            <a:rPr kumimoji="1" lang="ja-JP" altLang="en-US" sz="2400" i="1" smtClean="0">
                              <a:latin typeface="Cambria Math" panose="02040503050406030204" pitchFamily="18" charset="0"/>
                            </a:rPr>
                          </m:ctrlPr>
                        </m:sSubPr>
                        <m:e>
                          <m:r>
                            <a:rPr kumimoji="1" lang="ja-JP" altLang="en-US" sz="2400" i="1">
                              <a:latin typeface="Cambria Math" panose="02040503050406030204" pitchFamily="18" charset="0"/>
                            </a:rPr>
                            <m:t>𝑅</m:t>
                          </m:r>
                        </m:e>
                        <m:sub>
                          <m:r>
                            <a:rPr kumimoji="1" lang="ja-JP" altLang="en-US" sz="2400" i="1">
                              <a:latin typeface="Cambria Math" panose="02040503050406030204" pitchFamily="18" charset="0"/>
                            </a:rPr>
                            <m:t>𝑡</m:t>
                          </m:r>
                        </m:sub>
                      </m:sSub>
                      <m:r>
                        <a:rPr kumimoji="1" lang="ja-JP" altLang="en-US" sz="2400" i="0">
                          <a:latin typeface="Cambria Math" panose="02040503050406030204" pitchFamily="18" charset="0"/>
                        </a:rPr>
                        <m:t>=</m:t>
                      </m:r>
                      <m:r>
                        <a:rPr kumimoji="1" lang="ja-JP" altLang="en-US" sz="2400" i="1">
                          <a:latin typeface="Cambria Math" panose="02040503050406030204" pitchFamily="18" charset="0"/>
                        </a:rPr>
                        <m:t>𝜔</m:t>
                      </m:r>
                      <m:d>
                        <m:dPr>
                          <m:ctrlPr>
                            <a:rPr kumimoji="1" lang="ja-JP" altLang="en-US" sz="2400" i="1">
                              <a:latin typeface="Cambria Math" panose="02040503050406030204" pitchFamily="18" charset="0"/>
                            </a:rPr>
                          </m:ctrlPr>
                        </m:dPr>
                        <m:e>
                          <m:sSub>
                            <m:sSubPr>
                              <m:ctrlPr>
                                <a:rPr kumimoji="1" lang="ja-JP" altLang="en-US" sz="2400" i="1">
                                  <a:latin typeface="Cambria Math" panose="02040503050406030204" pitchFamily="18" charset="0"/>
                                </a:rPr>
                              </m:ctrlPr>
                            </m:sSubPr>
                            <m:e>
                              <m:r>
                                <a:rPr kumimoji="1" lang="ja-JP" altLang="en-US" sz="2400" i="1">
                                  <a:latin typeface="Cambria Math" panose="02040503050406030204" pitchFamily="18" charset="0"/>
                                </a:rPr>
                                <m:t>𝑟</m:t>
                              </m:r>
                            </m:e>
                            <m:sub>
                              <m:r>
                                <a:rPr kumimoji="1" lang="ja-JP" altLang="en-US" sz="2400" i="1">
                                  <a:latin typeface="Cambria Math" panose="02040503050406030204" pitchFamily="18" charset="0"/>
                                </a:rPr>
                                <m:t>𝑡</m:t>
                              </m:r>
                            </m:sub>
                          </m:sSub>
                          <m:r>
                            <a:rPr kumimoji="1" lang="ja-JP" altLang="en-US" sz="2400" i="0">
                              <a:latin typeface="Cambria Math" panose="02040503050406030204" pitchFamily="18" charset="0"/>
                            </a:rPr>
                            <m:t>+</m:t>
                          </m:r>
                          <m:r>
                            <a:rPr kumimoji="1" lang="ja-JP" altLang="en-US" sz="2400" i="1">
                              <a:latin typeface="Cambria Math" panose="02040503050406030204" pitchFamily="18" charset="0"/>
                            </a:rPr>
                            <m:t>𝛾</m:t>
                          </m:r>
                          <m:sSub>
                            <m:sSubPr>
                              <m:ctrlPr>
                                <a:rPr kumimoji="1" lang="ja-JP" altLang="en-US" sz="2400" i="1">
                                  <a:latin typeface="Cambria Math" panose="02040503050406030204" pitchFamily="18" charset="0"/>
                                </a:rPr>
                              </m:ctrlPr>
                            </m:sSubPr>
                            <m:e>
                              <m:r>
                                <a:rPr kumimoji="1" lang="ja-JP" altLang="en-US" sz="2400" i="1">
                                  <a:latin typeface="Cambria Math" panose="02040503050406030204" pitchFamily="18" charset="0"/>
                                </a:rPr>
                                <m:t>𝑟</m:t>
                              </m:r>
                            </m:e>
                            <m:sub>
                              <m:r>
                                <a:rPr kumimoji="1" lang="ja-JP" altLang="en-US" sz="2400" i="1">
                                  <a:latin typeface="Cambria Math" panose="02040503050406030204" pitchFamily="18" charset="0"/>
                                </a:rPr>
                                <m:t>𝑡</m:t>
                              </m:r>
                              <m:r>
                                <a:rPr kumimoji="1" lang="ja-JP" altLang="en-US" sz="2400" i="0">
                                  <a:latin typeface="Cambria Math" panose="02040503050406030204" pitchFamily="18" charset="0"/>
                                </a:rPr>
                                <m:t>−1</m:t>
                              </m:r>
                            </m:sub>
                          </m:sSub>
                          <m:r>
                            <a:rPr kumimoji="1" lang="ja-JP" altLang="en-US" sz="2400" i="0">
                              <a:latin typeface="Cambria Math" panose="02040503050406030204" pitchFamily="18" charset="0"/>
                            </a:rPr>
                            <m:t>+</m:t>
                          </m:r>
                          <m:sSup>
                            <m:sSupPr>
                              <m:ctrlPr>
                                <a:rPr kumimoji="1" lang="ja-JP" altLang="en-US" sz="2400" i="1">
                                  <a:latin typeface="Cambria Math" panose="02040503050406030204" pitchFamily="18" charset="0"/>
                                </a:rPr>
                              </m:ctrlPr>
                            </m:sSupPr>
                            <m:e>
                              <m:r>
                                <a:rPr kumimoji="1" lang="ja-JP" altLang="en-US" sz="2400" i="1">
                                  <a:latin typeface="Cambria Math" panose="02040503050406030204" pitchFamily="18" charset="0"/>
                                </a:rPr>
                                <m:t>𝛾</m:t>
                              </m:r>
                            </m:e>
                            <m:sup>
                              <m:r>
                                <a:rPr kumimoji="1" lang="ja-JP" altLang="en-US" sz="2400" i="0">
                                  <a:latin typeface="Cambria Math" panose="02040503050406030204" pitchFamily="18" charset="0"/>
                                </a:rPr>
                                <m:t>2</m:t>
                              </m:r>
                            </m:sup>
                          </m:sSup>
                          <m:sSub>
                            <m:sSubPr>
                              <m:ctrlPr>
                                <a:rPr kumimoji="1" lang="ja-JP" altLang="en-US" sz="2400" i="1">
                                  <a:latin typeface="Cambria Math" panose="02040503050406030204" pitchFamily="18" charset="0"/>
                                </a:rPr>
                              </m:ctrlPr>
                            </m:sSubPr>
                            <m:e>
                              <m:r>
                                <a:rPr kumimoji="1" lang="ja-JP" altLang="en-US" sz="2400" i="1">
                                  <a:latin typeface="Cambria Math" panose="02040503050406030204" pitchFamily="18" charset="0"/>
                                </a:rPr>
                                <m:t>𝑟</m:t>
                              </m:r>
                            </m:e>
                            <m:sub>
                              <m:r>
                                <a:rPr kumimoji="1" lang="ja-JP" altLang="en-US" sz="2400" i="1">
                                  <a:latin typeface="Cambria Math" panose="02040503050406030204" pitchFamily="18" charset="0"/>
                                </a:rPr>
                                <m:t>𝑡</m:t>
                              </m:r>
                              <m:r>
                                <a:rPr kumimoji="1" lang="ja-JP" altLang="en-US" sz="2400" i="0">
                                  <a:latin typeface="Cambria Math" panose="02040503050406030204" pitchFamily="18" charset="0"/>
                                </a:rPr>
                                <m:t>−2</m:t>
                              </m:r>
                            </m:sub>
                          </m:sSub>
                        </m:e>
                      </m:d>
                      <m:r>
                        <a:rPr kumimoji="1" lang="ja-JP" altLang="en-US" sz="2400" i="0">
                          <a:latin typeface="Cambria Math" panose="02040503050406030204" pitchFamily="18" charset="0"/>
                        </a:rPr>
                        <m:t>+</m:t>
                      </m:r>
                      <m:r>
                        <a:rPr kumimoji="1" lang="ja-JP" altLang="en-US" sz="2400" i="1">
                          <a:latin typeface="Cambria Math" panose="02040503050406030204" pitchFamily="18" charset="0"/>
                        </a:rPr>
                        <m:t>𝜆</m:t>
                      </m:r>
                      <m:d>
                        <m:dPr>
                          <m:ctrlPr>
                            <a:rPr kumimoji="1" lang="ja-JP" altLang="en-US" sz="2400" i="1">
                              <a:latin typeface="Cambria Math" panose="02040503050406030204" pitchFamily="18" charset="0"/>
                            </a:rPr>
                          </m:ctrlPr>
                        </m:dPr>
                        <m:e>
                          <m:sSub>
                            <m:sSubPr>
                              <m:ctrlPr>
                                <a:rPr kumimoji="1" lang="ja-JP" altLang="en-US" sz="2400" i="1">
                                  <a:latin typeface="Cambria Math" panose="02040503050406030204" pitchFamily="18" charset="0"/>
                                </a:rPr>
                              </m:ctrlPr>
                            </m:sSubPr>
                            <m:e>
                              <m:r>
                                <a:rPr kumimoji="1" lang="ja-JP" altLang="en-US" sz="2400" i="1">
                                  <a:latin typeface="Cambria Math" panose="02040503050406030204" pitchFamily="18" charset="0"/>
                                </a:rPr>
                                <m:t>𝜋</m:t>
                              </m:r>
                            </m:e>
                            <m:sub>
                              <m:r>
                                <a:rPr kumimoji="1" lang="ja-JP" altLang="en-US" sz="2400" i="1">
                                  <a:latin typeface="Cambria Math" panose="02040503050406030204" pitchFamily="18" charset="0"/>
                                </a:rPr>
                                <m:t>𝑡</m:t>
                              </m:r>
                            </m:sub>
                          </m:sSub>
                          <m:r>
                            <a:rPr kumimoji="1" lang="ja-JP" altLang="en-US" sz="2400" i="0">
                              <a:latin typeface="Cambria Math" panose="02040503050406030204" pitchFamily="18" charset="0"/>
                            </a:rPr>
                            <m:t>+</m:t>
                          </m:r>
                          <m:r>
                            <a:rPr kumimoji="1" lang="ja-JP" altLang="en-US" sz="2400" i="1">
                              <a:latin typeface="Cambria Math" panose="02040503050406030204" pitchFamily="18" charset="0"/>
                            </a:rPr>
                            <m:t>𝛾</m:t>
                          </m:r>
                          <m:sSub>
                            <m:sSubPr>
                              <m:ctrlPr>
                                <a:rPr kumimoji="1" lang="ja-JP" altLang="en-US" sz="2400" i="1">
                                  <a:latin typeface="Cambria Math" panose="02040503050406030204" pitchFamily="18" charset="0"/>
                                </a:rPr>
                              </m:ctrlPr>
                            </m:sSubPr>
                            <m:e>
                              <m:r>
                                <a:rPr kumimoji="1" lang="ja-JP" altLang="en-US" sz="2400" i="1">
                                  <a:latin typeface="Cambria Math" panose="02040503050406030204" pitchFamily="18" charset="0"/>
                                </a:rPr>
                                <m:t>𝜋</m:t>
                              </m:r>
                            </m:e>
                            <m:sub>
                              <m:r>
                                <a:rPr kumimoji="1" lang="ja-JP" altLang="en-US" sz="2400" i="1">
                                  <a:latin typeface="Cambria Math" panose="02040503050406030204" pitchFamily="18" charset="0"/>
                                </a:rPr>
                                <m:t>𝑡</m:t>
                              </m:r>
                              <m:r>
                                <a:rPr kumimoji="1" lang="ja-JP" altLang="en-US" sz="2400" i="0">
                                  <a:latin typeface="Cambria Math" panose="02040503050406030204" pitchFamily="18" charset="0"/>
                                </a:rPr>
                                <m:t>−1</m:t>
                              </m:r>
                            </m:sub>
                          </m:sSub>
                          <m:r>
                            <a:rPr kumimoji="1" lang="ja-JP" altLang="en-US" sz="2400" i="0">
                              <a:latin typeface="Cambria Math" panose="02040503050406030204" pitchFamily="18" charset="0"/>
                            </a:rPr>
                            <m:t>+</m:t>
                          </m:r>
                          <m:sSup>
                            <m:sSupPr>
                              <m:ctrlPr>
                                <a:rPr kumimoji="1" lang="ja-JP" altLang="en-US" sz="2400" i="1">
                                  <a:latin typeface="Cambria Math" panose="02040503050406030204" pitchFamily="18" charset="0"/>
                                </a:rPr>
                              </m:ctrlPr>
                            </m:sSupPr>
                            <m:e>
                              <m:r>
                                <a:rPr kumimoji="1" lang="ja-JP" altLang="en-US" sz="2400" i="1">
                                  <a:latin typeface="Cambria Math" panose="02040503050406030204" pitchFamily="18" charset="0"/>
                                </a:rPr>
                                <m:t>𝛾</m:t>
                              </m:r>
                            </m:e>
                            <m:sup>
                              <m:r>
                                <a:rPr kumimoji="1" lang="ja-JP" altLang="en-US" sz="2400" i="0">
                                  <a:latin typeface="Cambria Math" panose="02040503050406030204" pitchFamily="18" charset="0"/>
                                </a:rPr>
                                <m:t>2</m:t>
                              </m:r>
                            </m:sup>
                          </m:sSup>
                          <m:sSub>
                            <m:sSubPr>
                              <m:ctrlPr>
                                <a:rPr kumimoji="1" lang="ja-JP" altLang="en-US" sz="2400" i="1">
                                  <a:latin typeface="Cambria Math" panose="02040503050406030204" pitchFamily="18" charset="0"/>
                                </a:rPr>
                              </m:ctrlPr>
                            </m:sSubPr>
                            <m:e>
                              <m:r>
                                <a:rPr kumimoji="1" lang="ja-JP" altLang="en-US" sz="2400" i="1">
                                  <a:latin typeface="Cambria Math" panose="02040503050406030204" pitchFamily="18" charset="0"/>
                                </a:rPr>
                                <m:t>𝜋</m:t>
                              </m:r>
                            </m:e>
                            <m:sub>
                              <m:r>
                                <a:rPr kumimoji="1" lang="ja-JP" altLang="en-US" sz="2400" i="1">
                                  <a:latin typeface="Cambria Math" panose="02040503050406030204" pitchFamily="18" charset="0"/>
                                </a:rPr>
                                <m:t>𝑡</m:t>
                              </m:r>
                              <m:r>
                                <a:rPr kumimoji="1" lang="ja-JP" altLang="en-US" sz="2400" i="0">
                                  <a:latin typeface="Cambria Math" panose="02040503050406030204" pitchFamily="18" charset="0"/>
                                </a:rPr>
                                <m:t>−2</m:t>
                              </m:r>
                            </m:sub>
                          </m:sSub>
                        </m:e>
                      </m:d>
                      <m:r>
                        <a:rPr kumimoji="1" lang="ja-JP" altLang="en-US" sz="2400" i="0">
                          <a:latin typeface="Cambria Math" panose="02040503050406030204" pitchFamily="18" charset="0"/>
                        </a:rPr>
                        <m:t>+</m:t>
                      </m:r>
                      <m:r>
                        <a:rPr lang="ja-JP" altLang="en-US" sz="2400" i="1">
                          <a:latin typeface="Cambria Math" panose="02040503050406030204" pitchFamily="18" charset="0"/>
                        </a:rPr>
                        <m:t>𝐶</m:t>
                      </m:r>
                      <m:d>
                        <m:dPr>
                          <m:ctrlPr>
                            <a:rPr lang="ja-JP" altLang="en-US" sz="2400" i="1">
                              <a:latin typeface="Cambria Math" panose="02040503050406030204" pitchFamily="18" charset="0"/>
                            </a:rPr>
                          </m:ctrlPr>
                        </m:dPr>
                        <m:e>
                          <m:r>
                            <a:rPr lang="ja-JP" altLang="en-US" sz="2400">
                              <a:latin typeface="Cambria Math" panose="02040503050406030204" pitchFamily="18" charset="0"/>
                            </a:rPr>
                            <m:t>1+</m:t>
                          </m:r>
                          <m:r>
                            <a:rPr lang="ja-JP" altLang="en-US" sz="2400" i="1">
                              <a:latin typeface="Cambria Math" panose="02040503050406030204" pitchFamily="18" charset="0"/>
                            </a:rPr>
                            <m:t>𝛾</m:t>
                          </m:r>
                          <m:r>
                            <a:rPr lang="ja-JP" altLang="en-US" sz="2400">
                              <a:latin typeface="Cambria Math" panose="02040503050406030204" pitchFamily="18" charset="0"/>
                            </a:rPr>
                            <m:t>+</m:t>
                          </m:r>
                          <m:sSup>
                            <m:sSupPr>
                              <m:ctrlPr>
                                <a:rPr lang="ja-JP" altLang="en-US" sz="2400" i="1">
                                  <a:latin typeface="Cambria Math" panose="02040503050406030204" pitchFamily="18" charset="0"/>
                                </a:rPr>
                              </m:ctrlPr>
                            </m:sSupPr>
                            <m:e>
                              <m:r>
                                <a:rPr lang="ja-JP" altLang="en-US" sz="2400" i="1">
                                  <a:latin typeface="Cambria Math" panose="02040503050406030204" pitchFamily="18" charset="0"/>
                                </a:rPr>
                                <m:t>𝛾</m:t>
                              </m:r>
                            </m:e>
                            <m:sup>
                              <m:r>
                                <a:rPr lang="ja-JP" altLang="en-US" sz="2400">
                                  <a:latin typeface="Cambria Math" panose="02040503050406030204" pitchFamily="18" charset="0"/>
                                </a:rPr>
                                <m:t>2</m:t>
                              </m:r>
                            </m:sup>
                          </m:sSup>
                        </m:e>
                      </m:d>
                      <m:r>
                        <a:rPr lang="ja-JP" altLang="en-US" sz="2400">
                          <a:latin typeface="Cambria Math" panose="02040503050406030204" pitchFamily="18" charset="0"/>
                        </a:rPr>
                        <m:t>+</m:t>
                      </m:r>
                      <m:sSup>
                        <m:sSupPr>
                          <m:ctrlPr>
                            <a:rPr lang="ja-JP" altLang="en-US" sz="2400" i="1">
                              <a:latin typeface="Cambria Math" panose="02040503050406030204" pitchFamily="18" charset="0"/>
                            </a:rPr>
                          </m:ctrlPr>
                        </m:sSupPr>
                        <m:e>
                          <m:r>
                            <a:rPr lang="ja-JP" altLang="en-US" sz="2400" i="1">
                              <a:latin typeface="Cambria Math" panose="02040503050406030204" pitchFamily="18" charset="0"/>
                            </a:rPr>
                            <m:t>𝛾</m:t>
                          </m:r>
                        </m:e>
                        <m:sup>
                          <m:r>
                            <a:rPr lang="ja-JP" altLang="en-US" sz="2400">
                              <a:latin typeface="Cambria Math" panose="02040503050406030204" pitchFamily="18" charset="0"/>
                            </a:rPr>
                            <m:t>3</m:t>
                          </m:r>
                        </m:sup>
                      </m:sSup>
                      <m:sSub>
                        <m:sSubPr>
                          <m:ctrlPr>
                            <a:rPr lang="ja-JP" altLang="en-US" sz="2400" i="1">
                              <a:latin typeface="Cambria Math" panose="02040503050406030204" pitchFamily="18" charset="0"/>
                            </a:rPr>
                          </m:ctrlPr>
                        </m:sSubPr>
                        <m:e>
                          <m:r>
                            <a:rPr lang="ja-JP" altLang="en-US" sz="2400" i="1">
                              <a:latin typeface="Cambria Math" panose="02040503050406030204" pitchFamily="18" charset="0"/>
                            </a:rPr>
                            <m:t>𝑅</m:t>
                          </m:r>
                        </m:e>
                        <m:sub>
                          <m:r>
                            <a:rPr lang="ja-JP" altLang="en-US" sz="2400" i="1">
                              <a:latin typeface="Cambria Math" panose="02040503050406030204" pitchFamily="18" charset="0"/>
                            </a:rPr>
                            <m:t>𝑡</m:t>
                          </m:r>
                          <m:r>
                            <a:rPr lang="ja-JP" altLang="en-US" sz="2400">
                              <a:latin typeface="Cambria Math" panose="02040503050406030204" pitchFamily="18" charset="0"/>
                            </a:rPr>
                            <m:t>−3</m:t>
                          </m:r>
                        </m:sub>
                      </m:sSub>
                    </m:oMath>
                  </m:oMathPara>
                </a14:m>
                <a:endParaRPr kumimoji="1" lang="ja-JP" altLang="en-US" sz="2400" dirty="0"/>
              </a:p>
            </p:txBody>
          </p:sp>
        </mc:Choice>
        <mc:Fallback xmlns="">
          <p:sp>
            <p:nvSpPr>
              <p:cNvPr id="9" name="テキスト ボックス 8">
                <a:extLst>
                  <a:ext uri="{FF2B5EF4-FFF2-40B4-BE49-F238E27FC236}">
                    <a16:creationId xmlns:a16="http://schemas.microsoft.com/office/drawing/2014/main" id="{710B72B2-AEFD-B85A-C369-6F53F11E3098}"/>
                  </a:ext>
                </a:extLst>
              </p:cNvPr>
              <p:cNvSpPr txBox="1">
                <a:spLocks noRot="1" noChangeAspect="1" noMove="1" noResize="1" noEditPoints="1" noAdjustHandles="1" noChangeArrowheads="1" noChangeShapeType="1" noTextEdit="1"/>
              </p:cNvSpPr>
              <p:nvPr/>
            </p:nvSpPr>
            <p:spPr>
              <a:xfrm>
                <a:off x="949960" y="3629681"/>
                <a:ext cx="10788403" cy="369332"/>
              </a:xfrm>
              <a:prstGeom prst="rect">
                <a:avLst/>
              </a:prstGeom>
              <a:blipFill>
                <a:blip r:embed="rId8"/>
                <a:stretch>
                  <a:fillRect l="-113" b="-22951"/>
                </a:stretch>
              </a:blipFill>
            </p:spPr>
            <p:txBody>
              <a:bodyPr/>
              <a:lstStyle/>
              <a:p>
                <a:r>
                  <a:rPr lang="ja-JP" altLang="en-US">
                    <a:noFill/>
                  </a:rPr>
                  <a:t> </a:t>
                </a:r>
              </a:p>
            </p:txBody>
          </p:sp>
        </mc:Fallback>
      </mc:AlternateContent>
      <mc:AlternateContent xmlns:mc="http://schemas.openxmlformats.org/markup-compatibility/2006" xmlns:a14="http://schemas.microsoft.com/office/drawing/2010/main">
        <mc:Choice Requires="a14">
          <p:sp>
            <p:nvSpPr>
              <p:cNvPr id="10" name="テキスト ボックス 9">
                <a:extLst>
                  <a:ext uri="{FF2B5EF4-FFF2-40B4-BE49-F238E27FC236}">
                    <a16:creationId xmlns:a16="http://schemas.microsoft.com/office/drawing/2014/main" id="{1AB06F35-E75B-7A99-D23E-B54F041532BD}"/>
                  </a:ext>
                </a:extLst>
              </p:cNvPr>
              <p:cNvSpPr txBox="1"/>
              <p:nvPr/>
            </p:nvSpPr>
            <p:spPr>
              <a:xfrm>
                <a:off x="8219440" y="614790"/>
                <a:ext cx="2235200" cy="369332"/>
              </a:xfrm>
              <a:prstGeom prst="rect">
                <a:avLst/>
              </a:prstGeom>
              <a:noFill/>
            </p:spPr>
            <p:txBody>
              <a:bodyPr wrap="square" rtlCol="0">
                <a:spAutoFit/>
              </a:bodyPr>
              <a:lstStyle/>
              <a:p>
                <a14:m>
                  <m:oMath xmlns:m="http://schemas.openxmlformats.org/officeDocument/2006/math">
                    <m:d>
                      <m:dPr>
                        <m:ctrlPr>
                          <a:rPr lang="ja-JP" altLang="en-US" i="1" smtClean="0">
                            <a:latin typeface="Cambria Math" panose="02040503050406030204" pitchFamily="18" charset="0"/>
                          </a:rPr>
                        </m:ctrlPr>
                      </m:dPr>
                      <m:e>
                        <m:r>
                          <a:rPr lang="en-US" altLang="ja-JP" b="0" i="0" smtClean="0">
                            <a:latin typeface="Cambria Math" panose="02040503050406030204" pitchFamily="18" charset="0"/>
                          </a:rPr>
                          <m:t>−1</m:t>
                        </m:r>
                        <m:r>
                          <a:rPr lang="ja-JP" altLang="en-US">
                            <a:latin typeface="Cambria Math" panose="02040503050406030204" pitchFamily="18" charset="0"/>
                          </a:rPr>
                          <m:t>&lt;</m:t>
                        </m:r>
                        <m:r>
                          <a:rPr lang="ja-JP" altLang="en-US" i="1">
                            <a:latin typeface="Cambria Math" panose="02040503050406030204" pitchFamily="18" charset="0"/>
                          </a:rPr>
                          <m:t>𝛾</m:t>
                        </m:r>
                        <m:r>
                          <a:rPr lang="ja-JP" altLang="en-US">
                            <a:latin typeface="Cambria Math" panose="02040503050406030204" pitchFamily="18" charset="0"/>
                          </a:rPr>
                          <m:t>&lt;1</m:t>
                        </m:r>
                      </m:e>
                    </m:d>
                  </m:oMath>
                </a14:m>
                <a:r>
                  <a:rPr lang="ja-JP" altLang="en-US" dirty="0"/>
                  <a:t>　</a:t>
                </a:r>
                <a:endParaRPr kumimoji="1" lang="ja-JP" altLang="en-US" dirty="0"/>
              </a:p>
            </p:txBody>
          </p:sp>
        </mc:Choice>
        <mc:Fallback xmlns="">
          <p:sp>
            <p:nvSpPr>
              <p:cNvPr id="10" name="テキスト ボックス 9">
                <a:extLst>
                  <a:ext uri="{FF2B5EF4-FFF2-40B4-BE49-F238E27FC236}">
                    <a16:creationId xmlns:a16="http://schemas.microsoft.com/office/drawing/2014/main" id="{1AB06F35-E75B-7A99-D23E-B54F041532BD}"/>
                  </a:ext>
                </a:extLst>
              </p:cNvPr>
              <p:cNvSpPr txBox="1">
                <a:spLocks noRot="1" noChangeAspect="1" noMove="1" noResize="1" noEditPoints="1" noAdjustHandles="1" noChangeArrowheads="1" noChangeShapeType="1" noTextEdit="1"/>
              </p:cNvSpPr>
              <p:nvPr/>
            </p:nvSpPr>
            <p:spPr>
              <a:xfrm>
                <a:off x="8219440" y="614790"/>
                <a:ext cx="2235200" cy="369332"/>
              </a:xfrm>
              <a:prstGeom prst="rect">
                <a:avLst/>
              </a:prstGeom>
              <a:blipFill>
                <a:blip r:embed="rId9"/>
                <a:stretch>
                  <a:fillRect b="-5000"/>
                </a:stretch>
              </a:blipFill>
            </p:spPr>
            <p:txBody>
              <a:bodyPr/>
              <a:lstStyle/>
              <a:p>
                <a:r>
                  <a:rPr lang="ja-JP" altLang="en-US">
                    <a:noFill/>
                  </a:rPr>
                  <a:t> </a:t>
                </a:r>
              </a:p>
            </p:txBody>
          </p:sp>
        </mc:Fallback>
      </mc:AlternateContent>
      <mc:AlternateContent xmlns:mc="http://schemas.openxmlformats.org/markup-compatibility/2006" xmlns:a14="http://schemas.microsoft.com/office/drawing/2010/main">
        <mc:Choice Requires="a14">
          <p:sp>
            <p:nvSpPr>
              <p:cNvPr id="11" name="テキスト ボックス 10">
                <a:extLst>
                  <a:ext uri="{FF2B5EF4-FFF2-40B4-BE49-F238E27FC236}">
                    <a16:creationId xmlns:a16="http://schemas.microsoft.com/office/drawing/2014/main" id="{1596E94F-7394-CE93-FF56-2F67EB7FE8DF}"/>
                  </a:ext>
                </a:extLst>
              </p:cNvPr>
              <p:cNvSpPr txBox="1"/>
              <p:nvPr/>
            </p:nvSpPr>
            <p:spPr>
              <a:xfrm>
                <a:off x="858520" y="4369238"/>
                <a:ext cx="8823960" cy="369332"/>
              </a:xfrm>
              <a:prstGeom prst="rect">
                <a:avLst/>
              </a:prstGeom>
              <a:noFill/>
            </p:spPr>
            <p:txBody>
              <a:bodyPr wrap="square" rtlCol="0">
                <a:spAutoFit/>
              </a:bodyPr>
              <a:lstStyle/>
              <a:p>
                <a:r>
                  <a:rPr lang="ja-JP" altLang="en-US" dirty="0"/>
                  <a:t>整理して項数が無限とすると、</a:t>
                </a:r>
                <a14:m>
                  <m:oMath xmlns:m="http://schemas.openxmlformats.org/officeDocument/2006/math">
                    <m:sSup>
                      <m:sSupPr>
                        <m:ctrlPr>
                          <a:rPr lang="ja-JP" altLang="en-US" i="1" dirty="0" smtClean="0">
                            <a:latin typeface="Cambria Math" panose="02040503050406030204" pitchFamily="18" charset="0"/>
                          </a:rPr>
                        </m:ctrlPr>
                      </m:sSupPr>
                      <m:e>
                        <m:r>
                          <a:rPr lang="ja-JP" altLang="en-US" i="1" dirty="0">
                            <a:latin typeface="Cambria Math" panose="02040503050406030204" pitchFamily="18" charset="0"/>
                          </a:rPr>
                          <m:t>𝛾</m:t>
                        </m:r>
                      </m:e>
                      <m:sup>
                        <m:r>
                          <a:rPr lang="ja-JP" altLang="en-US" i="0" dirty="0">
                            <a:latin typeface="Cambria Math" panose="02040503050406030204" pitchFamily="18" charset="0"/>
                          </a:rPr>
                          <m:t>∞</m:t>
                        </m:r>
                      </m:sup>
                    </m:sSup>
                  </m:oMath>
                </a14:m>
                <a:r>
                  <a:rPr lang="ja-JP" altLang="en-US" dirty="0"/>
                  <a:t>がゼロとなり以下の式になる。</a:t>
                </a:r>
              </a:p>
            </p:txBody>
          </p:sp>
        </mc:Choice>
        <mc:Fallback xmlns="">
          <p:sp>
            <p:nvSpPr>
              <p:cNvPr id="11" name="テキスト ボックス 10">
                <a:extLst>
                  <a:ext uri="{FF2B5EF4-FFF2-40B4-BE49-F238E27FC236}">
                    <a16:creationId xmlns:a16="http://schemas.microsoft.com/office/drawing/2014/main" id="{1596E94F-7394-CE93-FF56-2F67EB7FE8DF}"/>
                  </a:ext>
                </a:extLst>
              </p:cNvPr>
              <p:cNvSpPr txBox="1">
                <a:spLocks noRot="1" noChangeAspect="1" noMove="1" noResize="1" noEditPoints="1" noAdjustHandles="1" noChangeArrowheads="1" noChangeShapeType="1" noTextEdit="1"/>
              </p:cNvSpPr>
              <p:nvPr/>
            </p:nvSpPr>
            <p:spPr>
              <a:xfrm>
                <a:off x="858520" y="4369238"/>
                <a:ext cx="8823960" cy="369332"/>
              </a:xfrm>
              <a:prstGeom prst="rect">
                <a:avLst/>
              </a:prstGeom>
              <a:blipFill>
                <a:blip r:embed="rId10"/>
                <a:stretch>
                  <a:fillRect l="-622" t="-8333" b="-28333"/>
                </a:stretch>
              </a:blipFill>
            </p:spPr>
            <p:txBody>
              <a:bodyPr/>
              <a:lstStyle/>
              <a:p>
                <a:r>
                  <a:rPr lang="ja-JP" altLang="en-US">
                    <a:noFill/>
                  </a:rPr>
                  <a:t> </a:t>
                </a:r>
              </a:p>
            </p:txBody>
          </p:sp>
        </mc:Fallback>
      </mc:AlternateContent>
      <mc:AlternateContent xmlns:mc="http://schemas.openxmlformats.org/markup-compatibility/2006" xmlns:a14="http://schemas.microsoft.com/office/drawing/2010/main">
        <mc:Choice Requires="a14">
          <p:sp>
            <p:nvSpPr>
              <p:cNvPr id="12" name="テキスト ボックス 11">
                <a:extLst>
                  <a:ext uri="{FF2B5EF4-FFF2-40B4-BE49-F238E27FC236}">
                    <a16:creationId xmlns:a16="http://schemas.microsoft.com/office/drawing/2014/main" id="{88755ECA-C384-B5E9-7CBD-9C28FDCADF65}"/>
                  </a:ext>
                </a:extLst>
              </p:cNvPr>
              <p:cNvSpPr txBox="1"/>
              <p:nvPr/>
            </p:nvSpPr>
            <p:spPr>
              <a:xfrm>
                <a:off x="1021788" y="5015569"/>
                <a:ext cx="4871013" cy="1007327"/>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sSub>
                        <m:sSubPr>
                          <m:ctrlPr>
                            <a:rPr kumimoji="1" lang="ja-JP" altLang="en-US" sz="2400" i="1" smtClean="0">
                              <a:latin typeface="Cambria Math" panose="02040503050406030204" pitchFamily="18" charset="0"/>
                            </a:rPr>
                          </m:ctrlPr>
                        </m:sSubPr>
                        <m:e>
                          <m:r>
                            <a:rPr kumimoji="1" lang="ja-JP" altLang="en-US" sz="2400" i="1">
                              <a:latin typeface="Cambria Math" panose="02040503050406030204" pitchFamily="18" charset="0"/>
                            </a:rPr>
                            <m:t>𝑅</m:t>
                          </m:r>
                        </m:e>
                        <m:sub>
                          <m:r>
                            <a:rPr kumimoji="1" lang="ja-JP" altLang="en-US" sz="2400" i="1">
                              <a:latin typeface="Cambria Math" panose="02040503050406030204" pitchFamily="18" charset="0"/>
                            </a:rPr>
                            <m:t>𝑡</m:t>
                          </m:r>
                        </m:sub>
                      </m:sSub>
                      <m:r>
                        <a:rPr kumimoji="1" lang="ja-JP" altLang="en-US" sz="2400" i="0">
                          <a:latin typeface="Cambria Math" panose="02040503050406030204" pitchFamily="18" charset="0"/>
                        </a:rPr>
                        <m:t>=</m:t>
                      </m:r>
                      <m:r>
                        <a:rPr kumimoji="1" lang="ja-JP" altLang="en-US" sz="2400" i="1">
                          <a:latin typeface="Cambria Math" panose="02040503050406030204" pitchFamily="18" charset="0"/>
                        </a:rPr>
                        <m:t>𝜔</m:t>
                      </m:r>
                      <m:nary>
                        <m:naryPr>
                          <m:chr m:val="∑"/>
                          <m:limLoc m:val="undOvr"/>
                          <m:grow m:val="on"/>
                          <m:ctrlPr>
                            <a:rPr kumimoji="1" lang="ja-JP" altLang="en-US" sz="2400" i="1">
                              <a:latin typeface="Cambria Math" panose="02040503050406030204" pitchFamily="18" charset="0"/>
                            </a:rPr>
                          </m:ctrlPr>
                        </m:naryPr>
                        <m:sub>
                          <m:r>
                            <a:rPr kumimoji="1" lang="ja-JP" altLang="en-US" sz="2400" i="1">
                              <a:latin typeface="Cambria Math" panose="02040503050406030204" pitchFamily="18" charset="0"/>
                            </a:rPr>
                            <m:t>𝑖</m:t>
                          </m:r>
                          <m:r>
                            <a:rPr kumimoji="1" lang="ja-JP" altLang="en-US" sz="2400" i="0">
                              <a:latin typeface="Cambria Math" panose="02040503050406030204" pitchFamily="18" charset="0"/>
                            </a:rPr>
                            <m:t>=0</m:t>
                          </m:r>
                        </m:sub>
                        <m:sup>
                          <m:r>
                            <a:rPr kumimoji="1" lang="ja-JP" altLang="en-US" sz="2400" i="0">
                              <a:latin typeface="Cambria Math" panose="02040503050406030204" pitchFamily="18" charset="0"/>
                            </a:rPr>
                            <m:t>∞</m:t>
                          </m:r>
                        </m:sup>
                        <m:e>
                          <m:sSup>
                            <m:sSupPr>
                              <m:ctrlPr>
                                <a:rPr kumimoji="1" lang="ja-JP" altLang="en-US" sz="2400" i="1">
                                  <a:latin typeface="Cambria Math" panose="02040503050406030204" pitchFamily="18" charset="0"/>
                                </a:rPr>
                              </m:ctrlPr>
                            </m:sSupPr>
                            <m:e>
                              <m:r>
                                <a:rPr kumimoji="1" lang="ja-JP" altLang="en-US" sz="2400" i="1">
                                  <a:latin typeface="Cambria Math" panose="02040503050406030204" pitchFamily="18" charset="0"/>
                                </a:rPr>
                                <m:t>𝛾</m:t>
                              </m:r>
                            </m:e>
                            <m:sup>
                              <m:r>
                                <a:rPr kumimoji="1" lang="ja-JP" altLang="en-US" sz="2400" i="1">
                                  <a:latin typeface="Cambria Math" panose="02040503050406030204" pitchFamily="18" charset="0"/>
                                </a:rPr>
                                <m:t>𝑖</m:t>
                              </m:r>
                            </m:sup>
                          </m:sSup>
                          <m:sSub>
                            <m:sSubPr>
                              <m:ctrlPr>
                                <a:rPr kumimoji="1" lang="ja-JP" altLang="en-US" sz="2400" i="1">
                                  <a:latin typeface="Cambria Math" panose="02040503050406030204" pitchFamily="18" charset="0"/>
                                </a:rPr>
                              </m:ctrlPr>
                            </m:sSubPr>
                            <m:e>
                              <m:r>
                                <a:rPr kumimoji="1" lang="ja-JP" altLang="en-US" sz="2400" i="1">
                                  <a:latin typeface="Cambria Math" panose="02040503050406030204" pitchFamily="18" charset="0"/>
                                </a:rPr>
                                <m:t>𝑟</m:t>
                              </m:r>
                            </m:e>
                            <m:sub>
                              <m:r>
                                <a:rPr kumimoji="1" lang="ja-JP" altLang="en-US" sz="2400" i="1">
                                  <a:latin typeface="Cambria Math" panose="02040503050406030204" pitchFamily="18" charset="0"/>
                                </a:rPr>
                                <m:t>𝑡</m:t>
                              </m:r>
                              <m:r>
                                <a:rPr kumimoji="1" lang="ja-JP" altLang="en-US" sz="2400" i="0">
                                  <a:latin typeface="Cambria Math" panose="02040503050406030204" pitchFamily="18" charset="0"/>
                                </a:rPr>
                                <m:t>−</m:t>
                              </m:r>
                              <m:r>
                                <a:rPr kumimoji="1" lang="ja-JP" altLang="en-US" sz="2400" i="1">
                                  <a:latin typeface="Cambria Math" panose="02040503050406030204" pitchFamily="18" charset="0"/>
                                </a:rPr>
                                <m:t>𝑖</m:t>
                              </m:r>
                            </m:sub>
                          </m:sSub>
                        </m:e>
                      </m:nary>
                      <m:r>
                        <a:rPr kumimoji="1" lang="ja-JP" altLang="en-US" sz="2400" i="0">
                          <a:latin typeface="Cambria Math" panose="02040503050406030204" pitchFamily="18" charset="0"/>
                        </a:rPr>
                        <m:t>+</m:t>
                      </m:r>
                      <m:r>
                        <a:rPr kumimoji="1" lang="ja-JP" altLang="en-US" sz="2400" i="1">
                          <a:latin typeface="Cambria Math" panose="02040503050406030204" pitchFamily="18" charset="0"/>
                        </a:rPr>
                        <m:t>𝜆</m:t>
                      </m:r>
                      <m:nary>
                        <m:naryPr>
                          <m:chr m:val="∑"/>
                          <m:limLoc m:val="undOvr"/>
                          <m:grow m:val="on"/>
                          <m:ctrlPr>
                            <a:rPr kumimoji="1" lang="ja-JP" altLang="en-US" sz="2400" i="1">
                              <a:latin typeface="Cambria Math" panose="02040503050406030204" pitchFamily="18" charset="0"/>
                            </a:rPr>
                          </m:ctrlPr>
                        </m:naryPr>
                        <m:sub>
                          <m:r>
                            <a:rPr kumimoji="1" lang="ja-JP" altLang="en-US" sz="2400" i="1">
                              <a:latin typeface="Cambria Math" panose="02040503050406030204" pitchFamily="18" charset="0"/>
                            </a:rPr>
                            <m:t>𝑖</m:t>
                          </m:r>
                          <m:r>
                            <a:rPr kumimoji="1" lang="ja-JP" altLang="en-US" sz="2400" i="0">
                              <a:latin typeface="Cambria Math" panose="02040503050406030204" pitchFamily="18" charset="0"/>
                            </a:rPr>
                            <m:t>=0</m:t>
                          </m:r>
                        </m:sub>
                        <m:sup>
                          <m:r>
                            <a:rPr kumimoji="1" lang="ja-JP" altLang="en-US" sz="2400" i="0">
                              <a:latin typeface="Cambria Math" panose="02040503050406030204" pitchFamily="18" charset="0"/>
                            </a:rPr>
                            <m:t>∞</m:t>
                          </m:r>
                        </m:sup>
                        <m:e>
                          <m:sSup>
                            <m:sSupPr>
                              <m:ctrlPr>
                                <a:rPr kumimoji="1" lang="ja-JP" altLang="en-US" sz="2400" i="1">
                                  <a:latin typeface="Cambria Math" panose="02040503050406030204" pitchFamily="18" charset="0"/>
                                </a:rPr>
                              </m:ctrlPr>
                            </m:sSupPr>
                            <m:e>
                              <m:r>
                                <a:rPr kumimoji="1" lang="ja-JP" altLang="en-US" sz="2400" i="1">
                                  <a:latin typeface="Cambria Math" panose="02040503050406030204" pitchFamily="18" charset="0"/>
                                </a:rPr>
                                <m:t>𝛾</m:t>
                              </m:r>
                            </m:e>
                            <m:sup>
                              <m:r>
                                <a:rPr kumimoji="1" lang="ja-JP" altLang="en-US" sz="2400" i="1">
                                  <a:latin typeface="Cambria Math" panose="02040503050406030204" pitchFamily="18" charset="0"/>
                                </a:rPr>
                                <m:t>𝑖</m:t>
                              </m:r>
                            </m:sup>
                          </m:sSup>
                          <m:sSub>
                            <m:sSubPr>
                              <m:ctrlPr>
                                <a:rPr kumimoji="1" lang="ja-JP" altLang="en-US" sz="2400" i="1">
                                  <a:latin typeface="Cambria Math" panose="02040503050406030204" pitchFamily="18" charset="0"/>
                                </a:rPr>
                              </m:ctrlPr>
                            </m:sSubPr>
                            <m:e>
                              <m:r>
                                <a:rPr kumimoji="1" lang="ja-JP" altLang="en-US" sz="2400" i="1">
                                  <a:latin typeface="Cambria Math" panose="02040503050406030204" pitchFamily="18" charset="0"/>
                                </a:rPr>
                                <m:t>𝜋</m:t>
                              </m:r>
                            </m:e>
                            <m:sub>
                              <m:r>
                                <a:rPr kumimoji="1" lang="ja-JP" altLang="en-US" sz="2400" i="1">
                                  <a:latin typeface="Cambria Math" panose="02040503050406030204" pitchFamily="18" charset="0"/>
                                </a:rPr>
                                <m:t>𝑡</m:t>
                              </m:r>
                              <m:r>
                                <a:rPr kumimoji="1" lang="ja-JP" altLang="en-US" sz="2400" i="0">
                                  <a:latin typeface="Cambria Math" panose="02040503050406030204" pitchFamily="18" charset="0"/>
                                </a:rPr>
                                <m:t>−</m:t>
                              </m:r>
                              <m:r>
                                <a:rPr kumimoji="1" lang="en-US" altLang="ja-JP" sz="2400" b="0" i="1" smtClean="0">
                                  <a:latin typeface="Cambria Math" panose="02040503050406030204" pitchFamily="18" charset="0"/>
                                </a:rPr>
                                <m:t>𝑖</m:t>
                              </m:r>
                            </m:sub>
                          </m:sSub>
                        </m:e>
                      </m:nary>
                      <m:r>
                        <a:rPr kumimoji="1" lang="ja-JP" altLang="en-US" sz="2400" i="0">
                          <a:latin typeface="Cambria Math" panose="02040503050406030204" pitchFamily="18" charset="0"/>
                        </a:rPr>
                        <m:t>+</m:t>
                      </m:r>
                      <m:sSup>
                        <m:sSupPr>
                          <m:ctrlPr>
                            <a:rPr kumimoji="1" lang="ja-JP" altLang="en-US" sz="2400" i="1">
                              <a:latin typeface="Cambria Math" panose="02040503050406030204" pitchFamily="18" charset="0"/>
                            </a:rPr>
                          </m:ctrlPr>
                        </m:sSupPr>
                        <m:e>
                          <m:r>
                            <a:rPr kumimoji="1" lang="ja-JP" altLang="en-US" sz="2400" i="1">
                              <a:latin typeface="Cambria Math" panose="02040503050406030204" pitchFamily="18" charset="0"/>
                            </a:rPr>
                            <m:t>𝐶</m:t>
                          </m:r>
                        </m:e>
                        <m:sup>
                          <m:r>
                            <a:rPr kumimoji="1" lang="ja-JP" altLang="en-US" sz="2400" i="0">
                              <a:latin typeface="Cambria Math" panose="02040503050406030204" pitchFamily="18" charset="0"/>
                            </a:rPr>
                            <m:t>′</m:t>
                          </m:r>
                        </m:sup>
                      </m:sSup>
                    </m:oMath>
                  </m:oMathPara>
                </a14:m>
                <a:endParaRPr kumimoji="1" lang="ja-JP" altLang="en-US" sz="2400" dirty="0"/>
              </a:p>
            </p:txBody>
          </p:sp>
        </mc:Choice>
        <mc:Fallback xmlns="">
          <p:sp>
            <p:nvSpPr>
              <p:cNvPr id="12" name="テキスト ボックス 11">
                <a:extLst>
                  <a:ext uri="{FF2B5EF4-FFF2-40B4-BE49-F238E27FC236}">
                    <a16:creationId xmlns:a16="http://schemas.microsoft.com/office/drawing/2014/main" id="{88755ECA-C384-B5E9-7CBD-9C28FDCADF65}"/>
                  </a:ext>
                </a:extLst>
              </p:cNvPr>
              <p:cNvSpPr txBox="1">
                <a:spLocks noRot="1" noChangeAspect="1" noMove="1" noResize="1" noEditPoints="1" noAdjustHandles="1" noChangeArrowheads="1" noChangeShapeType="1" noTextEdit="1"/>
              </p:cNvSpPr>
              <p:nvPr/>
            </p:nvSpPr>
            <p:spPr>
              <a:xfrm>
                <a:off x="1021788" y="5015569"/>
                <a:ext cx="4871013" cy="1007327"/>
              </a:xfrm>
              <a:prstGeom prst="rect">
                <a:avLst/>
              </a:prstGeom>
              <a:blipFill>
                <a:blip r:embed="rId11"/>
                <a:stretch>
                  <a:fillRect/>
                </a:stretch>
              </a:blipFill>
            </p:spPr>
            <p:txBody>
              <a:bodyPr/>
              <a:lstStyle/>
              <a:p>
                <a:r>
                  <a:rPr lang="ja-JP" altLang="en-US">
                    <a:noFill/>
                  </a:rPr>
                  <a:t> </a:t>
                </a:r>
              </a:p>
            </p:txBody>
          </p:sp>
        </mc:Fallback>
      </mc:AlternateContent>
      <mc:AlternateContent xmlns:mc="http://schemas.openxmlformats.org/markup-compatibility/2006" xmlns:a14="http://schemas.microsoft.com/office/drawing/2010/main">
        <mc:Choice Requires="a14">
          <p:sp>
            <p:nvSpPr>
              <p:cNvPr id="13" name="テキスト ボックス 12">
                <a:extLst>
                  <a:ext uri="{FF2B5EF4-FFF2-40B4-BE49-F238E27FC236}">
                    <a16:creationId xmlns:a16="http://schemas.microsoft.com/office/drawing/2014/main" id="{9FCE5537-1A68-0A1D-A9BF-DCE2CF941A6C}"/>
                  </a:ext>
                </a:extLst>
              </p:cNvPr>
              <p:cNvSpPr txBox="1"/>
              <p:nvPr/>
            </p:nvSpPr>
            <p:spPr>
              <a:xfrm>
                <a:off x="6207760" y="5153232"/>
                <a:ext cx="4074160" cy="922047"/>
              </a:xfrm>
              <a:prstGeom prst="rect">
                <a:avLst/>
              </a:prstGeom>
              <a:noFill/>
            </p:spPr>
            <p:txBody>
              <a:bodyPr wrap="square" rtlCol="0">
                <a:spAutoFit/>
              </a:bodyPr>
              <a:lstStyle/>
              <a:p>
                <a14:m>
                  <m:oMath xmlns:m="http://schemas.openxmlformats.org/officeDocument/2006/math">
                    <m:sSup>
                      <m:sSupPr>
                        <m:ctrlPr>
                          <a:rPr kumimoji="1" lang="ja-JP" altLang="en-US" sz="2400" i="1" smtClean="0">
                            <a:latin typeface="Cambria Math" panose="02040503050406030204" pitchFamily="18" charset="0"/>
                          </a:rPr>
                        </m:ctrlPr>
                      </m:sSupPr>
                      <m:e>
                        <m:r>
                          <a:rPr kumimoji="1" lang="en-US" altLang="ja-JP" sz="2400" b="0" i="1" smtClean="0">
                            <a:latin typeface="Cambria Math" panose="02040503050406030204" pitchFamily="18" charset="0"/>
                          </a:rPr>
                          <m:t>(</m:t>
                        </m:r>
                        <m:r>
                          <a:rPr kumimoji="1" lang="ja-JP" altLang="en-US" sz="2400" i="1">
                            <a:latin typeface="Cambria Math" panose="02040503050406030204" pitchFamily="18" charset="0"/>
                          </a:rPr>
                          <m:t>𝐶</m:t>
                        </m:r>
                      </m:e>
                      <m:sup>
                        <m:r>
                          <a:rPr kumimoji="1" lang="ja-JP" altLang="en-US" sz="2400" i="0">
                            <a:latin typeface="Cambria Math" panose="02040503050406030204" pitchFamily="18" charset="0"/>
                          </a:rPr>
                          <m:t>′</m:t>
                        </m:r>
                      </m:sup>
                    </m:sSup>
                    <m:r>
                      <a:rPr kumimoji="1" lang="ja-JP" altLang="en-US" sz="2400" i="0">
                        <a:latin typeface="Cambria Math" panose="02040503050406030204" pitchFamily="18" charset="0"/>
                      </a:rPr>
                      <m:t>=</m:t>
                    </m:r>
                    <m:r>
                      <a:rPr kumimoji="1" lang="ja-JP" altLang="en-US" sz="2400" i="1">
                        <a:latin typeface="Cambria Math" panose="02040503050406030204" pitchFamily="18" charset="0"/>
                      </a:rPr>
                      <m:t>𝐶</m:t>
                    </m:r>
                    <m:nary>
                      <m:naryPr>
                        <m:chr m:val="∑"/>
                        <m:limLoc m:val="undOvr"/>
                        <m:grow m:val="on"/>
                        <m:ctrlPr>
                          <a:rPr kumimoji="1" lang="ja-JP" altLang="en-US" sz="2400" i="1">
                            <a:latin typeface="Cambria Math" panose="02040503050406030204" pitchFamily="18" charset="0"/>
                          </a:rPr>
                        </m:ctrlPr>
                      </m:naryPr>
                      <m:sub>
                        <m:r>
                          <a:rPr kumimoji="1" lang="ja-JP" altLang="en-US" sz="2400" i="1">
                            <a:latin typeface="Cambria Math" panose="02040503050406030204" pitchFamily="18" charset="0"/>
                          </a:rPr>
                          <m:t>𝑖</m:t>
                        </m:r>
                        <m:r>
                          <a:rPr kumimoji="1" lang="ja-JP" altLang="en-US" sz="2400" i="0">
                            <a:latin typeface="Cambria Math" panose="02040503050406030204" pitchFamily="18" charset="0"/>
                          </a:rPr>
                          <m:t>=0</m:t>
                        </m:r>
                      </m:sub>
                      <m:sup>
                        <m:r>
                          <a:rPr kumimoji="1" lang="ja-JP" altLang="en-US" sz="2400" i="0">
                            <a:latin typeface="Cambria Math" panose="02040503050406030204" pitchFamily="18" charset="0"/>
                          </a:rPr>
                          <m:t>∞</m:t>
                        </m:r>
                      </m:sup>
                      <m:e>
                        <m:sSup>
                          <m:sSupPr>
                            <m:ctrlPr>
                              <a:rPr kumimoji="1" lang="ja-JP" altLang="en-US" sz="2400" i="1">
                                <a:latin typeface="Cambria Math" panose="02040503050406030204" pitchFamily="18" charset="0"/>
                              </a:rPr>
                            </m:ctrlPr>
                          </m:sSupPr>
                          <m:e>
                            <m:r>
                              <a:rPr kumimoji="1" lang="ja-JP" altLang="en-US" sz="2400" i="1">
                                <a:latin typeface="Cambria Math" panose="02040503050406030204" pitchFamily="18" charset="0"/>
                              </a:rPr>
                              <m:t>𝛾</m:t>
                            </m:r>
                          </m:e>
                          <m:sup>
                            <m:r>
                              <a:rPr kumimoji="1" lang="ja-JP" altLang="en-US" sz="2400" i="1">
                                <a:latin typeface="Cambria Math" panose="02040503050406030204" pitchFamily="18" charset="0"/>
                              </a:rPr>
                              <m:t>𝑖</m:t>
                            </m:r>
                          </m:sup>
                        </m:sSup>
                      </m:e>
                    </m:nary>
                    <m:r>
                      <a:rPr kumimoji="1" lang="ja-JP" altLang="en-US" sz="2400" i="0">
                        <a:latin typeface="Cambria Math" panose="02040503050406030204" pitchFamily="18" charset="0"/>
                      </a:rPr>
                      <m:t>=</m:t>
                    </m:r>
                    <m:r>
                      <a:rPr kumimoji="1" lang="ja-JP" altLang="en-US" sz="2400" i="1">
                        <a:latin typeface="Cambria Math" panose="02040503050406030204" pitchFamily="18" charset="0"/>
                      </a:rPr>
                      <m:t>𝐶</m:t>
                    </m:r>
                    <m:d>
                      <m:dPr>
                        <m:ctrlPr>
                          <a:rPr kumimoji="1" lang="ja-JP" altLang="en-US" sz="2400" i="1">
                            <a:latin typeface="Cambria Math" panose="02040503050406030204" pitchFamily="18" charset="0"/>
                          </a:rPr>
                        </m:ctrlPr>
                      </m:dPr>
                      <m:e>
                        <m:f>
                          <m:fPr>
                            <m:ctrlPr>
                              <a:rPr kumimoji="1" lang="ja-JP" altLang="en-US" sz="2400" i="1">
                                <a:latin typeface="Cambria Math" panose="02040503050406030204" pitchFamily="18" charset="0"/>
                              </a:rPr>
                            </m:ctrlPr>
                          </m:fPr>
                          <m:num>
                            <m:r>
                              <a:rPr kumimoji="1" lang="ja-JP" altLang="en-US" sz="2400" i="0">
                                <a:latin typeface="Cambria Math" panose="02040503050406030204" pitchFamily="18" charset="0"/>
                              </a:rPr>
                              <m:t>1</m:t>
                            </m:r>
                          </m:num>
                          <m:den>
                            <m:r>
                              <a:rPr kumimoji="1" lang="ja-JP" altLang="en-US" sz="2400" i="0">
                                <a:latin typeface="Cambria Math" panose="02040503050406030204" pitchFamily="18" charset="0"/>
                              </a:rPr>
                              <m:t>1−</m:t>
                            </m:r>
                            <m:r>
                              <a:rPr kumimoji="1" lang="ja-JP" altLang="en-US" sz="2400" i="1">
                                <a:latin typeface="Cambria Math" panose="02040503050406030204" pitchFamily="18" charset="0"/>
                              </a:rPr>
                              <m:t>𝑟</m:t>
                            </m:r>
                          </m:den>
                        </m:f>
                      </m:e>
                    </m:d>
                  </m:oMath>
                </a14:m>
                <a:r>
                  <a:rPr kumimoji="1" lang="en-US" altLang="ja-JP" sz="2400" dirty="0"/>
                  <a:t>)</a:t>
                </a:r>
              </a:p>
              <a:p>
                <a:endParaRPr kumimoji="1" lang="ja-JP" altLang="en-US" dirty="0"/>
              </a:p>
            </p:txBody>
          </p:sp>
        </mc:Choice>
        <mc:Fallback xmlns="">
          <p:sp>
            <p:nvSpPr>
              <p:cNvPr id="13" name="テキスト ボックス 12">
                <a:extLst>
                  <a:ext uri="{FF2B5EF4-FFF2-40B4-BE49-F238E27FC236}">
                    <a16:creationId xmlns:a16="http://schemas.microsoft.com/office/drawing/2014/main" id="{9FCE5537-1A68-0A1D-A9BF-DCE2CF941A6C}"/>
                  </a:ext>
                </a:extLst>
              </p:cNvPr>
              <p:cNvSpPr txBox="1">
                <a:spLocks noRot="1" noChangeAspect="1" noMove="1" noResize="1" noEditPoints="1" noAdjustHandles="1" noChangeArrowheads="1" noChangeShapeType="1" noTextEdit="1"/>
              </p:cNvSpPr>
              <p:nvPr/>
            </p:nvSpPr>
            <p:spPr>
              <a:xfrm>
                <a:off x="6207760" y="5153232"/>
                <a:ext cx="4074160" cy="922047"/>
              </a:xfrm>
              <a:prstGeom prst="rect">
                <a:avLst/>
              </a:prstGeom>
              <a:blipFill>
                <a:blip r:embed="rId12"/>
                <a:stretch>
                  <a:fillRect/>
                </a:stretch>
              </a:blipFill>
            </p:spPr>
            <p:txBody>
              <a:bodyPr/>
              <a:lstStyle/>
              <a:p>
                <a:r>
                  <a:rPr lang="ja-JP" altLang="en-US">
                    <a:noFill/>
                  </a:rPr>
                  <a:t> </a:t>
                </a:r>
              </a:p>
            </p:txBody>
          </p:sp>
        </mc:Fallback>
      </mc:AlternateContent>
      <p:sp>
        <p:nvSpPr>
          <p:cNvPr id="14" name="テキスト ボックス 13">
            <a:extLst>
              <a:ext uri="{FF2B5EF4-FFF2-40B4-BE49-F238E27FC236}">
                <a16:creationId xmlns:a16="http://schemas.microsoft.com/office/drawing/2014/main" id="{11C25E1A-182F-EFE2-EBED-DF0D1DA24754}"/>
              </a:ext>
            </a:extLst>
          </p:cNvPr>
          <p:cNvSpPr txBox="1"/>
          <p:nvPr/>
        </p:nvSpPr>
        <p:spPr>
          <a:xfrm>
            <a:off x="10454640" y="5319177"/>
            <a:ext cx="883918" cy="400110"/>
          </a:xfrm>
          <a:prstGeom prst="rect">
            <a:avLst/>
          </a:prstGeom>
          <a:noFill/>
        </p:spPr>
        <p:txBody>
          <a:bodyPr wrap="square" rtlCol="0">
            <a:spAutoFit/>
          </a:bodyPr>
          <a:lstStyle/>
          <a:p>
            <a:r>
              <a:rPr kumimoji="1" lang="en-US" altLang="ja-JP" sz="2000" dirty="0"/>
              <a:t>…(</a:t>
            </a:r>
            <a:r>
              <a:rPr lang="en-US" altLang="ja-JP" sz="2000" dirty="0"/>
              <a:t>4</a:t>
            </a:r>
            <a:r>
              <a:rPr kumimoji="1" lang="en-US" altLang="ja-JP" sz="2000" dirty="0"/>
              <a:t>)</a:t>
            </a:r>
          </a:p>
        </p:txBody>
      </p:sp>
      <p:sp>
        <p:nvSpPr>
          <p:cNvPr id="15" name="テキスト ボックス 14">
            <a:extLst>
              <a:ext uri="{FF2B5EF4-FFF2-40B4-BE49-F238E27FC236}">
                <a16:creationId xmlns:a16="http://schemas.microsoft.com/office/drawing/2014/main" id="{6C2CA2C6-02A5-3126-7557-2DFDC4716E4A}"/>
              </a:ext>
            </a:extLst>
          </p:cNvPr>
          <p:cNvSpPr txBox="1"/>
          <p:nvPr/>
        </p:nvSpPr>
        <p:spPr>
          <a:xfrm>
            <a:off x="10358122" y="584012"/>
            <a:ext cx="975358" cy="400110"/>
          </a:xfrm>
          <a:prstGeom prst="rect">
            <a:avLst/>
          </a:prstGeom>
          <a:noFill/>
        </p:spPr>
        <p:txBody>
          <a:bodyPr wrap="square" rtlCol="0">
            <a:spAutoFit/>
          </a:bodyPr>
          <a:lstStyle/>
          <a:p>
            <a:r>
              <a:rPr kumimoji="1" lang="en-US" altLang="ja-JP" sz="2000" dirty="0"/>
              <a:t>…(</a:t>
            </a:r>
            <a:r>
              <a:rPr lang="en-US" altLang="ja-JP" sz="2000" dirty="0"/>
              <a:t>5</a:t>
            </a:r>
            <a:r>
              <a:rPr kumimoji="1" lang="en-US" altLang="ja-JP" sz="2000" dirty="0"/>
              <a:t>)</a:t>
            </a:r>
          </a:p>
        </p:txBody>
      </p:sp>
      <p:sp>
        <p:nvSpPr>
          <p:cNvPr id="16" name="テキスト ボックス 15">
            <a:extLst>
              <a:ext uri="{FF2B5EF4-FFF2-40B4-BE49-F238E27FC236}">
                <a16:creationId xmlns:a16="http://schemas.microsoft.com/office/drawing/2014/main" id="{E85CD050-CEAF-806D-5697-C4FD16AA5582}"/>
              </a:ext>
            </a:extLst>
          </p:cNvPr>
          <p:cNvSpPr txBox="1"/>
          <p:nvPr/>
        </p:nvSpPr>
        <p:spPr>
          <a:xfrm>
            <a:off x="9539111" y="73294"/>
            <a:ext cx="2652889" cy="369332"/>
          </a:xfrm>
          <a:prstGeom prst="rect">
            <a:avLst/>
          </a:prstGeom>
          <a:noFill/>
        </p:spPr>
        <p:txBody>
          <a:bodyPr wrap="square" rtlCol="0">
            <a:spAutoFit/>
          </a:bodyPr>
          <a:lstStyle/>
          <a:p>
            <a:r>
              <a:rPr lang="en-US" altLang="ja-JP" dirty="0"/>
              <a:t>3.</a:t>
            </a:r>
            <a:r>
              <a:rPr lang="ja-JP" altLang="en-US" dirty="0"/>
              <a:t>先行研究</a:t>
            </a:r>
            <a:r>
              <a:rPr lang="en-US" altLang="ja-JP" dirty="0"/>
              <a:t>:</a:t>
            </a:r>
            <a:r>
              <a:rPr lang="ja-JP" altLang="en-US" dirty="0"/>
              <a:t>分析手法</a:t>
            </a:r>
            <a:endParaRPr lang="en-US" altLang="ja-JP" dirty="0"/>
          </a:p>
        </p:txBody>
      </p:sp>
    </p:spTree>
    <p:extLst>
      <p:ext uri="{BB962C8B-B14F-4D97-AF65-F5344CB8AC3E}">
        <p14:creationId xmlns:p14="http://schemas.microsoft.com/office/powerpoint/2010/main" val="308219750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3" name="テキスト ボックス 2">
                <a:extLst>
                  <a:ext uri="{FF2B5EF4-FFF2-40B4-BE49-F238E27FC236}">
                    <a16:creationId xmlns:a16="http://schemas.microsoft.com/office/drawing/2014/main" id="{62BECD17-41DD-28F7-2CFF-F57BCF6D9A77}"/>
                  </a:ext>
                </a:extLst>
              </p:cNvPr>
              <p:cNvSpPr txBox="1"/>
              <p:nvPr/>
            </p:nvSpPr>
            <p:spPr>
              <a:xfrm>
                <a:off x="1051560" y="466195"/>
                <a:ext cx="5684520" cy="1142685"/>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sSub>
                        <m:sSubPr>
                          <m:ctrlPr>
                            <a:rPr lang="ja-JP" altLang="en-US" sz="2400" i="1">
                              <a:latin typeface="Cambria Math" panose="02040503050406030204" pitchFamily="18" charset="0"/>
                            </a:rPr>
                          </m:ctrlPr>
                        </m:sSubPr>
                        <m:e>
                          <m:r>
                            <a:rPr lang="ja-JP" altLang="en-US" sz="2400" i="1">
                              <a:latin typeface="Cambria Math" panose="02040503050406030204" pitchFamily="18" charset="0"/>
                            </a:rPr>
                            <m:t>𝑅</m:t>
                          </m:r>
                        </m:e>
                        <m:sub>
                          <m:r>
                            <a:rPr lang="ja-JP" altLang="en-US" sz="2400" i="1">
                              <a:latin typeface="Cambria Math" panose="02040503050406030204" pitchFamily="18" charset="0"/>
                            </a:rPr>
                            <m:t>𝑡</m:t>
                          </m:r>
                        </m:sub>
                      </m:sSub>
                      <m:r>
                        <a:rPr lang="ja-JP" altLang="en-US" sz="2400">
                          <a:latin typeface="Cambria Math" panose="02040503050406030204" pitchFamily="18" charset="0"/>
                        </a:rPr>
                        <m:t>=</m:t>
                      </m:r>
                      <m:nary>
                        <m:naryPr>
                          <m:chr m:val="∑"/>
                          <m:limLoc m:val="undOvr"/>
                          <m:grow m:val="on"/>
                          <m:ctrlPr>
                            <a:rPr lang="ja-JP" altLang="en-US" sz="2400" i="1">
                              <a:latin typeface="Cambria Math" panose="02040503050406030204" pitchFamily="18" charset="0"/>
                            </a:rPr>
                          </m:ctrlPr>
                        </m:naryPr>
                        <m:sub>
                          <m:r>
                            <a:rPr lang="ja-JP" altLang="en-US" sz="2400" i="1">
                              <a:latin typeface="Cambria Math" panose="02040503050406030204" pitchFamily="18" charset="0"/>
                            </a:rPr>
                            <m:t>𝑔</m:t>
                          </m:r>
                          <m:r>
                            <a:rPr lang="ja-JP" altLang="en-US" sz="2400">
                              <a:latin typeface="Cambria Math" panose="02040503050406030204" pitchFamily="18" charset="0"/>
                            </a:rPr>
                            <m:t>=1</m:t>
                          </m:r>
                        </m:sub>
                        <m:sup>
                          <m:r>
                            <a:rPr lang="ja-JP" altLang="en-US" sz="2400" i="1">
                              <a:latin typeface="Cambria Math" panose="02040503050406030204" pitchFamily="18" charset="0"/>
                            </a:rPr>
                            <m:t>𝑞</m:t>
                          </m:r>
                        </m:sup>
                        <m:e>
                          <m:sSub>
                            <m:sSubPr>
                              <m:ctrlPr>
                                <a:rPr lang="ja-JP" altLang="en-US" sz="2400" i="1">
                                  <a:latin typeface="Cambria Math" panose="02040503050406030204" pitchFamily="18" charset="0"/>
                                </a:rPr>
                              </m:ctrlPr>
                            </m:sSubPr>
                            <m:e>
                              <m:r>
                                <a:rPr lang="ja-JP" altLang="en-US" sz="2400" i="1">
                                  <a:latin typeface="Cambria Math" panose="02040503050406030204" pitchFamily="18" charset="0"/>
                                </a:rPr>
                                <m:t>𝜔</m:t>
                              </m:r>
                            </m:e>
                            <m:sub>
                              <m:r>
                                <a:rPr lang="ja-JP" altLang="en-US" sz="2400" i="1">
                                  <a:latin typeface="Cambria Math" panose="02040503050406030204" pitchFamily="18" charset="0"/>
                                </a:rPr>
                                <m:t>𝑔</m:t>
                              </m:r>
                            </m:sub>
                          </m:sSub>
                          <m:sSub>
                            <m:sSubPr>
                              <m:ctrlPr>
                                <a:rPr lang="ja-JP" altLang="en-US" sz="2400" i="1">
                                  <a:latin typeface="Cambria Math" panose="02040503050406030204" pitchFamily="18" charset="0"/>
                                </a:rPr>
                              </m:ctrlPr>
                            </m:sSubPr>
                            <m:e>
                              <m:r>
                                <a:rPr lang="ja-JP" altLang="en-US" sz="2400" i="1">
                                  <a:latin typeface="Cambria Math" panose="02040503050406030204" pitchFamily="18" charset="0"/>
                                </a:rPr>
                                <m:t>𝑟</m:t>
                              </m:r>
                            </m:e>
                            <m:sub>
                              <m:r>
                                <a:rPr lang="ja-JP" altLang="en-US" sz="2400" i="1">
                                  <a:latin typeface="Cambria Math" panose="02040503050406030204" pitchFamily="18" charset="0"/>
                                </a:rPr>
                                <m:t>𝑡</m:t>
                              </m:r>
                              <m:r>
                                <a:rPr lang="ja-JP" altLang="en-US" sz="2400">
                                  <a:latin typeface="Cambria Math" panose="02040503050406030204" pitchFamily="18" charset="0"/>
                                </a:rPr>
                                <m:t>+1−</m:t>
                              </m:r>
                              <m:r>
                                <a:rPr lang="ja-JP" altLang="en-US" sz="2400" i="1">
                                  <a:latin typeface="Cambria Math" panose="02040503050406030204" pitchFamily="18" charset="0"/>
                                </a:rPr>
                                <m:t>𝑔</m:t>
                              </m:r>
                            </m:sub>
                          </m:sSub>
                        </m:e>
                      </m:nary>
                      <m:r>
                        <a:rPr lang="ja-JP" altLang="en-US" sz="2400">
                          <a:latin typeface="Cambria Math" panose="02040503050406030204" pitchFamily="18" charset="0"/>
                        </a:rPr>
                        <m:t>+</m:t>
                      </m:r>
                      <m:nary>
                        <m:naryPr>
                          <m:chr m:val="∑"/>
                          <m:limLoc m:val="undOvr"/>
                          <m:grow m:val="on"/>
                          <m:ctrlPr>
                            <a:rPr lang="ja-JP" altLang="en-US" sz="2400" i="1">
                              <a:latin typeface="Cambria Math" panose="02040503050406030204" pitchFamily="18" charset="0"/>
                            </a:rPr>
                          </m:ctrlPr>
                        </m:naryPr>
                        <m:sub>
                          <m:r>
                            <a:rPr lang="ja-JP" altLang="en-US" sz="2400" i="1">
                              <a:latin typeface="Cambria Math" panose="02040503050406030204" pitchFamily="18" charset="0"/>
                            </a:rPr>
                            <m:t>h</m:t>
                          </m:r>
                          <m:r>
                            <a:rPr lang="ja-JP" altLang="en-US" sz="2400">
                              <a:latin typeface="Cambria Math" panose="02040503050406030204" pitchFamily="18" charset="0"/>
                            </a:rPr>
                            <m:t>=1</m:t>
                          </m:r>
                        </m:sub>
                        <m:sup>
                          <m:r>
                            <a:rPr lang="ja-JP" altLang="en-US" sz="2400" i="1">
                              <a:latin typeface="Cambria Math" panose="02040503050406030204" pitchFamily="18" charset="0"/>
                            </a:rPr>
                            <m:t>𝑞</m:t>
                          </m:r>
                        </m:sup>
                        <m:e>
                          <m:sSub>
                            <m:sSubPr>
                              <m:ctrlPr>
                                <a:rPr lang="ja-JP" altLang="en-US" sz="2400" i="1">
                                  <a:latin typeface="Cambria Math" panose="02040503050406030204" pitchFamily="18" charset="0"/>
                                </a:rPr>
                              </m:ctrlPr>
                            </m:sSubPr>
                            <m:e>
                              <m:r>
                                <a:rPr lang="ja-JP" altLang="en-US" sz="2400" i="1">
                                  <a:latin typeface="Cambria Math" panose="02040503050406030204" pitchFamily="18" charset="0"/>
                                </a:rPr>
                                <m:t>𝜆</m:t>
                              </m:r>
                            </m:e>
                            <m:sub>
                              <m:r>
                                <a:rPr lang="ja-JP" altLang="en-US" sz="2400" i="1">
                                  <a:latin typeface="Cambria Math" panose="02040503050406030204" pitchFamily="18" charset="0"/>
                                </a:rPr>
                                <m:t>h</m:t>
                              </m:r>
                            </m:sub>
                          </m:sSub>
                          <m:sSub>
                            <m:sSubPr>
                              <m:ctrlPr>
                                <a:rPr lang="ja-JP" altLang="en-US" sz="2400" i="1">
                                  <a:latin typeface="Cambria Math" panose="02040503050406030204" pitchFamily="18" charset="0"/>
                                </a:rPr>
                              </m:ctrlPr>
                            </m:sSubPr>
                            <m:e>
                              <m:r>
                                <a:rPr lang="ja-JP" altLang="en-US" sz="2400" i="1">
                                  <a:latin typeface="Cambria Math" panose="02040503050406030204" pitchFamily="18" charset="0"/>
                                </a:rPr>
                                <m:t>𝜋</m:t>
                              </m:r>
                            </m:e>
                            <m:sub>
                              <m:r>
                                <a:rPr lang="ja-JP" altLang="en-US" sz="2400" i="1">
                                  <a:latin typeface="Cambria Math" panose="02040503050406030204" pitchFamily="18" charset="0"/>
                                </a:rPr>
                                <m:t>𝑡</m:t>
                              </m:r>
                              <m:r>
                                <a:rPr lang="ja-JP" altLang="en-US" sz="2400">
                                  <a:latin typeface="Cambria Math" panose="02040503050406030204" pitchFamily="18" charset="0"/>
                                </a:rPr>
                                <m:t>+1−</m:t>
                              </m:r>
                              <m:r>
                                <a:rPr lang="ja-JP" altLang="en-US" sz="2400" i="1">
                                  <a:latin typeface="Cambria Math" panose="02040503050406030204" pitchFamily="18" charset="0"/>
                                </a:rPr>
                                <m:t>h</m:t>
                              </m:r>
                            </m:sub>
                          </m:sSub>
                        </m:e>
                      </m:nary>
                      <m:r>
                        <a:rPr lang="ja-JP" altLang="en-US" sz="2400">
                          <a:latin typeface="Cambria Math" panose="02040503050406030204" pitchFamily="18" charset="0"/>
                        </a:rPr>
                        <m:t>+</m:t>
                      </m:r>
                      <m:sSup>
                        <m:sSupPr>
                          <m:ctrlPr>
                            <a:rPr lang="ja-JP" altLang="en-US" sz="2400" i="1">
                              <a:latin typeface="Cambria Math" panose="02040503050406030204" pitchFamily="18" charset="0"/>
                            </a:rPr>
                          </m:ctrlPr>
                        </m:sSupPr>
                        <m:e>
                          <m:r>
                            <a:rPr lang="ja-JP" altLang="en-US" sz="2400" i="1">
                              <a:latin typeface="Cambria Math" panose="02040503050406030204" pitchFamily="18" charset="0"/>
                            </a:rPr>
                            <m:t>𝐶</m:t>
                          </m:r>
                        </m:e>
                        <m:sup>
                          <m:r>
                            <a:rPr lang="ja-JP" altLang="en-US" sz="2400">
                              <a:latin typeface="Cambria Math" panose="02040503050406030204" pitchFamily="18" charset="0"/>
                            </a:rPr>
                            <m:t>′′′</m:t>
                          </m:r>
                        </m:sup>
                      </m:sSup>
                    </m:oMath>
                  </m:oMathPara>
                </a14:m>
                <a:endParaRPr kumimoji="1" lang="ja-JP" altLang="en-US" sz="2400" dirty="0"/>
              </a:p>
            </p:txBody>
          </p:sp>
        </mc:Choice>
        <mc:Fallback xmlns="">
          <p:sp>
            <p:nvSpPr>
              <p:cNvPr id="3" name="テキスト ボックス 2">
                <a:extLst>
                  <a:ext uri="{FF2B5EF4-FFF2-40B4-BE49-F238E27FC236}">
                    <a16:creationId xmlns:a16="http://schemas.microsoft.com/office/drawing/2014/main" id="{62BECD17-41DD-28F7-2CFF-F57BCF6D9A77}"/>
                  </a:ext>
                </a:extLst>
              </p:cNvPr>
              <p:cNvSpPr txBox="1">
                <a:spLocks noRot="1" noChangeAspect="1" noMove="1" noResize="1" noEditPoints="1" noAdjustHandles="1" noChangeArrowheads="1" noChangeShapeType="1" noTextEdit="1"/>
              </p:cNvSpPr>
              <p:nvPr/>
            </p:nvSpPr>
            <p:spPr>
              <a:xfrm>
                <a:off x="1051560" y="466195"/>
                <a:ext cx="5684520" cy="1142685"/>
              </a:xfrm>
              <a:prstGeom prst="rect">
                <a:avLst/>
              </a:prstGeom>
              <a:blipFill>
                <a:blip r:embed="rId3"/>
                <a:stretch>
                  <a:fillRect/>
                </a:stretch>
              </a:blipFill>
            </p:spPr>
            <p:txBody>
              <a:bodyPr/>
              <a:lstStyle/>
              <a:p>
                <a:r>
                  <a:rPr lang="ja-JP" altLang="en-US">
                    <a:noFill/>
                  </a:rPr>
                  <a:t> </a:t>
                </a:r>
              </a:p>
            </p:txBody>
          </p:sp>
        </mc:Fallback>
      </mc:AlternateContent>
      <mc:AlternateContent xmlns:mc="http://schemas.openxmlformats.org/markup-compatibility/2006" xmlns:a14="http://schemas.microsoft.com/office/drawing/2010/main">
        <mc:Choice Requires="a14">
          <p:sp>
            <p:nvSpPr>
              <p:cNvPr id="4" name="テキスト ボックス 3">
                <a:extLst>
                  <a:ext uri="{FF2B5EF4-FFF2-40B4-BE49-F238E27FC236}">
                    <a16:creationId xmlns:a16="http://schemas.microsoft.com/office/drawing/2014/main" id="{B2D163B0-8DC6-DEE9-93B8-E981C954B20B}"/>
                  </a:ext>
                </a:extLst>
              </p:cNvPr>
              <p:cNvSpPr txBox="1"/>
              <p:nvPr/>
            </p:nvSpPr>
            <p:spPr>
              <a:xfrm>
                <a:off x="1445260" y="2024158"/>
                <a:ext cx="4897120" cy="1099660"/>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sSub>
                        <m:sSubPr>
                          <m:ctrlPr>
                            <a:rPr lang="ja-JP" altLang="en-US" sz="2400" i="1" smtClean="0">
                              <a:latin typeface="Cambria Math" panose="02040503050406030204" pitchFamily="18" charset="0"/>
                            </a:rPr>
                          </m:ctrlPr>
                        </m:sSubPr>
                        <m:e>
                          <m:r>
                            <a:rPr lang="ja-JP" altLang="en-US" sz="2400" i="1">
                              <a:latin typeface="Cambria Math" panose="02040503050406030204" pitchFamily="18" charset="0"/>
                            </a:rPr>
                            <m:t>𝑅</m:t>
                          </m:r>
                        </m:e>
                        <m:sub>
                          <m:r>
                            <a:rPr lang="ja-JP" altLang="en-US" sz="2400" i="1">
                              <a:latin typeface="Cambria Math" panose="02040503050406030204" pitchFamily="18" charset="0"/>
                            </a:rPr>
                            <m:t>𝑡</m:t>
                          </m:r>
                        </m:sub>
                      </m:sSub>
                      <m:r>
                        <a:rPr lang="ja-JP" altLang="en-US" sz="2400">
                          <a:latin typeface="Cambria Math" panose="02040503050406030204" pitchFamily="18" charset="0"/>
                        </a:rPr>
                        <m:t>=</m:t>
                      </m:r>
                      <m:r>
                        <a:rPr lang="ja-JP" altLang="en-US" sz="2400" i="1">
                          <a:latin typeface="Cambria Math" panose="02040503050406030204" pitchFamily="18" charset="0"/>
                        </a:rPr>
                        <m:t>𝜔</m:t>
                      </m:r>
                      <m:nary>
                        <m:naryPr>
                          <m:chr m:val="∑"/>
                          <m:limLoc m:val="undOvr"/>
                          <m:grow m:val="on"/>
                          <m:ctrlPr>
                            <a:rPr lang="ja-JP" altLang="en-US" sz="2400" i="1">
                              <a:latin typeface="Cambria Math" panose="02040503050406030204" pitchFamily="18" charset="0"/>
                            </a:rPr>
                          </m:ctrlPr>
                        </m:naryPr>
                        <m:sub>
                          <m:r>
                            <a:rPr lang="ja-JP" altLang="en-US" sz="2400" i="1">
                              <a:latin typeface="Cambria Math" panose="02040503050406030204" pitchFamily="18" charset="0"/>
                            </a:rPr>
                            <m:t>𝑖</m:t>
                          </m:r>
                          <m:r>
                            <a:rPr lang="ja-JP" altLang="en-US" sz="2400">
                              <a:latin typeface="Cambria Math" panose="02040503050406030204" pitchFamily="18" charset="0"/>
                            </a:rPr>
                            <m:t>=0</m:t>
                          </m:r>
                        </m:sub>
                        <m:sup>
                          <m:r>
                            <a:rPr lang="ja-JP" altLang="en-US" sz="2400">
                              <a:latin typeface="Cambria Math" panose="02040503050406030204" pitchFamily="18" charset="0"/>
                            </a:rPr>
                            <m:t>∞</m:t>
                          </m:r>
                        </m:sup>
                        <m:e>
                          <m:sSup>
                            <m:sSupPr>
                              <m:ctrlPr>
                                <a:rPr lang="ja-JP" altLang="en-US" sz="2400" i="1">
                                  <a:latin typeface="Cambria Math" panose="02040503050406030204" pitchFamily="18" charset="0"/>
                                </a:rPr>
                              </m:ctrlPr>
                            </m:sSupPr>
                            <m:e>
                              <m:r>
                                <a:rPr lang="ja-JP" altLang="en-US" sz="2400" i="1">
                                  <a:latin typeface="Cambria Math" panose="02040503050406030204" pitchFamily="18" charset="0"/>
                                </a:rPr>
                                <m:t>𝛾</m:t>
                              </m:r>
                            </m:e>
                            <m:sup>
                              <m:r>
                                <a:rPr lang="ja-JP" altLang="en-US" sz="2400" i="1">
                                  <a:latin typeface="Cambria Math" panose="02040503050406030204" pitchFamily="18" charset="0"/>
                                </a:rPr>
                                <m:t>𝑖</m:t>
                              </m:r>
                            </m:sup>
                          </m:sSup>
                          <m:sSub>
                            <m:sSubPr>
                              <m:ctrlPr>
                                <a:rPr lang="ja-JP" altLang="en-US" sz="2400" i="1">
                                  <a:latin typeface="Cambria Math" panose="02040503050406030204" pitchFamily="18" charset="0"/>
                                </a:rPr>
                              </m:ctrlPr>
                            </m:sSubPr>
                            <m:e>
                              <m:r>
                                <a:rPr lang="ja-JP" altLang="en-US" sz="2400" i="1">
                                  <a:latin typeface="Cambria Math" panose="02040503050406030204" pitchFamily="18" charset="0"/>
                                </a:rPr>
                                <m:t>𝑟</m:t>
                              </m:r>
                            </m:e>
                            <m:sub>
                              <m:r>
                                <a:rPr lang="ja-JP" altLang="en-US" sz="2400" i="1">
                                  <a:latin typeface="Cambria Math" panose="02040503050406030204" pitchFamily="18" charset="0"/>
                                </a:rPr>
                                <m:t>𝑡</m:t>
                              </m:r>
                              <m:r>
                                <a:rPr lang="ja-JP" altLang="en-US" sz="2400">
                                  <a:latin typeface="Cambria Math" panose="02040503050406030204" pitchFamily="18" charset="0"/>
                                </a:rPr>
                                <m:t>−</m:t>
                              </m:r>
                              <m:r>
                                <a:rPr lang="ja-JP" altLang="en-US" sz="2400" i="1">
                                  <a:latin typeface="Cambria Math" panose="02040503050406030204" pitchFamily="18" charset="0"/>
                                </a:rPr>
                                <m:t>𝑖</m:t>
                              </m:r>
                            </m:sub>
                          </m:sSub>
                        </m:e>
                      </m:nary>
                      <m:r>
                        <a:rPr lang="ja-JP" altLang="en-US" sz="2400">
                          <a:latin typeface="Cambria Math" panose="02040503050406030204" pitchFamily="18" charset="0"/>
                        </a:rPr>
                        <m:t>+</m:t>
                      </m:r>
                      <m:r>
                        <a:rPr lang="ja-JP" altLang="en-US" sz="2400" i="1">
                          <a:latin typeface="Cambria Math" panose="02040503050406030204" pitchFamily="18" charset="0"/>
                        </a:rPr>
                        <m:t>𝜆</m:t>
                      </m:r>
                      <m:nary>
                        <m:naryPr>
                          <m:chr m:val="∑"/>
                          <m:limLoc m:val="undOvr"/>
                          <m:grow m:val="on"/>
                          <m:ctrlPr>
                            <a:rPr lang="ja-JP" altLang="en-US" sz="2400" i="1">
                              <a:latin typeface="Cambria Math" panose="02040503050406030204" pitchFamily="18" charset="0"/>
                            </a:rPr>
                          </m:ctrlPr>
                        </m:naryPr>
                        <m:sub>
                          <m:r>
                            <a:rPr lang="ja-JP" altLang="en-US" sz="2400" i="1">
                              <a:latin typeface="Cambria Math" panose="02040503050406030204" pitchFamily="18" charset="0"/>
                            </a:rPr>
                            <m:t>𝑖</m:t>
                          </m:r>
                          <m:r>
                            <a:rPr lang="ja-JP" altLang="en-US" sz="2400">
                              <a:latin typeface="Cambria Math" panose="02040503050406030204" pitchFamily="18" charset="0"/>
                            </a:rPr>
                            <m:t>=0</m:t>
                          </m:r>
                        </m:sub>
                        <m:sup>
                          <m:r>
                            <a:rPr lang="ja-JP" altLang="en-US" sz="2400">
                              <a:latin typeface="Cambria Math" panose="02040503050406030204" pitchFamily="18" charset="0"/>
                            </a:rPr>
                            <m:t>∞</m:t>
                          </m:r>
                        </m:sup>
                        <m:e>
                          <m:sSup>
                            <m:sSupPr>
                              <m:ctrlPr>
                                <a:rPr lang="ja-JP" altLang="en-US" sz="2400" i="1">
                                  <a:latin typeface="Cambria Math" panose="02040503050406030204" pitchFamily="18" charset="0"/>
                                </a:rPr>
                              </m:ctrlPr>
                            </m:sSupPr>
                            <m:e>
                              <m:r>
                                <a:rPr lang="ja-JP" altLang="en-US" sz="2400" i="1">
                                  <a:latin typeface="Cambria Math" panose="02040503050406030204" pitchFamily="18" charset="0"/>
                                </a:rPr>
                                <m:t>𝛾</m:t>
                              </m:r>
                            </m:e>
                            <m:sup>
                              <m:r>
                                <a:rPr lang="ja-JP" altLang="en-US" sz="2400" i="1">
                                  <a:latin typeface="Cambria Math" panose="02040503050406030204" pitchFamily="18" charset="0"/>
                                </a:rPr>
                                <m:t>𝑖</m:t>
                              </m:r>
                            </m:sup>
                          </m:sSup>
                          <m:sSub>
                            <m:sSubPr>
                              <m:ctrlPr>
                                <a:rPr lang="ja-JP" altLang="en-US" sz="2400" i="1">
                                  <a:latin typeface="Cambria Math" panose="02040503050406030204" pitchFamily="18" charset="0"/>
                                </a:rPr>
                              </m:ctrlPr>
                            </m:sSubPr>
                            <m:e>
                              <m:r>
                                <a:rPr lang="ja-JP" altLang="en-US" sz="2400" i="1">
                                  <a:latin typeface="Cambria Math" panose="02040503050406030204" pitchFamily="18" charset="0"/>
                                </a:rPr>
                                <m:t>𝜋</m:t>
                              </m:r>
                            </m:e>
                            <m:sub>
                              <m:r>
                                <a:rPr lang="ja-JP" altLang="en-US" sz="2400" i="1">
                                  <a:latin typeface="Cambria Math" panose="02040503050406030204" pitchFamily="18" charset="0"/>
                                </a:rPr>
                                <m:t>𝑡</m:t>
                              </m:r>
                              <m:r>
                                <a:rPr lang="ja-JP" altLang="en-US" sz="2400">
                                  <a:latin typeface="Cambria Math" panose="02040503050406030204" pitchFamily="18" charset="0"/>
                                </a:rPr>
                                <m:t>−</m:t>
                              </m:r>
                              <m:r>
                                <a:rPr lang="en-US" altLang="ja-JP" sz="2400" b="0" i="1" smtClean="0">
                                  <a:latin typeface="Cambria Math" panose="02040503050406030204" pitchFamily="18" charset="0"/>
                                </a:rPr>
                                <m:t>𝑖</m:t>
                              </m:r>
                            </m:sub>
                          </m:sSub>
                        </m:e>
                      </m:nary>
                      <m:r>
                        <a:rPr lang="ja-JP" altLang="en-US" sz="2400">
                          <a:latin typeface="Cambria Math" panose="02040503050406030204" pitchFamily="18" charset="0"/>
                        </a:rPr>
                        <m:t>+</m:t>
                      </m:r>
                      <m:sSup>
                        <m:sSupPr>
                          <m:ctrlPr>
                            <a:rPr lang="ja-JP" altLang="en-US" sz="2400" i="1">
                              <a:latin typeface="Cambria Math" panose="02040503050406030204" pitchFamily="18" charset="0"/>
                            </a:rPr>
                          </m:ctrlPr>
                        </m:sSupPr>
                        <m:e>
                          <m:r>
                            <a:rPr lang="ja-JP" altLang="en-US" sz="2400" i="1">
                              <a:latin typeface="Cambria Math" panose="02040503050406030204" pitchFamily="18" charset="0"/>
                            </a:rPr>
                            <m:t>𝐶</m:t>
                          </m:r>
                        </m:e>
                        <m:sup>
                          <m:r>
                            <a:rPr lang="ja-JP" altLang="en-US" sz="2400">
                              <a:latin typeface="Cambria Math" panose="02040503050406030204" pitchFamily="18" charset="0"/>
                            </a:rPr>
                            <m:t>′</m:t>
                          </m:r>
                        </m:sup>
                      </m:sSup>
                    </m:oMath>
                  </m:oMathPara>
                </a14:m>
                <a:endParaRPr lang="ja-JP" altLang="en-US" sz="2400" dirty="0"/>
              </a:p>
            </p:txBody>
          </p:sp>
        </mc:Choice>
        <mc:Fallback xmlns="">
          <p:sp>
            <p:nvSpPr>
              <p:cNvPr id="4" name="テキスト ボックス 3">
                <a:extLst>
                  <a:ext uri="{FF2B5EF4-FFF2-40B4-BE49-F238E27FC236}">
                    <a16:creationId xmlns:a16="http://schemas.microsoft.com/office/drawing/2014/main" id="{B2D163B0-8DC6-DEE9-93B8-E981C954B20B}"/>
                  </a:ext>
                </a:extLst>
              </p:cNvPr>
              <p:cNvSpPr txBox="1">
                <a:spLocks noRot="1" noChangeAspect="1" noMove="1" noResize="1" noEditPoints="1" noAdjustHandles="1" noChangeArrowheads="1" noChangeShapeType="1" noTextEdit="1"/>
              </p:cNvSpPr>
              <p:nvPr/>
            </p:nvSpPr>
            <p:spPr>
              <a:xfrm>
                <a:off x="1445260" y="2024158"/>
                <a:ext cx="4897120" cy="1099660"/>
              </a:xfrm>
              <a:prstGeom prst="rect">
                <a:avLst/>
              </a:prstGeom>
              <a:blipFill>
                <a:blip r:embed="rId4"/>
                <a:stretch>
                  <a:fillRect/>
                </a:stretch>
              </a:blipFill>
            </p:spPr>
            <p:txBody>
              <a:bodyPr/>
              <a:lstStyle/>
              <a:p>
                <a:r>
                  <a:rPr lang="ja-JP" altLang="en-US">
                    <a:noFill/>
                  </a:rPr>
                  <a:t> </a:t>
                </a:r>
              </a:p>
            </p:txBody>
          </p:sp>
        </mc:Fallback>
      </mc:AlternateContent>
      <p:sp>
        <p:nvSpPr>
          <p:cNvPr id="5" name="テキスト ボックス 4">
            <a:extLst>
              <a:ext uri="{FF2B5EF4-FFF2-40B4-BE49-F238E27FC236}">
                <a16:creationId xmlns:a16="http://schemas.microsoft.com/office/drawing/2014/main" id="{9F5003E6-057F-46EB-58AB-CF2006D82CF9}"/>
              </a:ext>
            </a:extLst>
          </p:cNvPr>
          <p:cNvSpPr txBox="1"/>
          <p:nvPr/>
        </p:nvSpPr>
        <p:spPr>
          <a:xfrm>
            <a:off x="838200" y="3429000"/>
            <a:ext cx="9525000" cy="707886"/>
          </a:xfrm>
          <a:prstGeom prst="rect">
            <a:avLst/>
          </a:prstGeom>
          <a:noFill/>
        </p:spPr>
        <p:txBody>
          <a:bodyPr wrap="square" rtlCol="0">
            <a:spAutoFit/>
          </a:bodyPr>
          <a:lstStyle/>
          <a:p>
            <a:r>
              <a:rPr kumimoji="1" lang="ja-JP" altLang="en-US" sz="2000" dirty="0"/>
              <a:t>この二つの式が整合する場合に限り、期待仮説</a:t>
            </a:r>
            <a:r>
              <a:rPr lang="ja-JP" altLang="en-US" sz="2000" dirty="0"/>
              <a:t>が成り立っているかどうか</a:t>
            </a:r>
            <a:r>
              <a:rPr kumimoji="1" lang="ja-JP" altLang="en-US" sz="2000" dirty="0"/>
              <a:t>を回帰分析で示すことが出来る</a:t>
            </a:r>
            <a:r>
              <a:rPr kumimoji="1" lang="ja-JP" altLang="en-US" dirty="0"/>
              <a:t>。</a:t>
            </a:r>
          </a:p>
        </p:txBody>
      </p:sp>
      <mc:AlternateContent xmlns:mc="http://schemas.openxmlformats.org/markup-compatibility/2006" xmlns:a14="http://schemas.microsoft.com/office/drawing/2010/main">
        <mc:Choice Requires="a14">
          <p:sp>
            <p:nvSpPr>
              <p:cNvPr id="6" name="テキスト ボックス 5">
                <a:extLst>
                  <a:ext uri="{FF2B5EF4-FFF2-40B4-BE49-F238E27FC236}">
                    <a16:creationId xmlns:a16="http://schemas.microsoft.com/office/drawing/2014/main" id="{32A8B2EC-4781-C9F8-4E6A-9BA3E313C2A1}"/>
                  </a:ext>
                </a:extLst>
              </p:cNvPr>
              <p:cNvSpPr txBox="1"/>
              <p:nvPr/>
            </p:nvSpPr>
            <p:spPr>
              <a:xfrm>
                <a:off x="838200" y="4198685"/>
                <a:ext cx="9728200" cy="1186350"/>
              </a:xfrm>
              <a:prstGeom prst="rect">
                <a:avLst/>
              </a:prstGeom>
              <a:noFill/>
            </p:spPr>
            <p:txBody>
              <a:bodyPr wrap="square" rtlCol="0">
                <a:spAutoFit/>
              </a:bodyPr>
              <a:lstStyle/>
              <a:p>
                <a:pPr marL="285750" indent="-285750">
                  <a:buFont typeface="Arial" panose="020B0604020202020204" pitchFamily="34" charset="0"/>
                  <a:buChar char="•"/>
                </a:pPr>
                <a:r>
                  <a:rPr kumimoji="1" lang="ja-JP" altLang="en-US" sz="2800" dirty="0"/>
                  <a:t>整合する条件</a:t>
                </a:r>
                <a:endParaRPr kumimoji="1" lang="en-US" altLang="ja-JP" sz="2800" dirty="0"/>
              </a:p>
              <a:p>
                <a:pPr marL="742950" lvl="1" indent="-285750">
                  <a:buFont typeface="Arial" panose="020B0604020202020204" pitchFamily="34" charset="0"/>
                  <a:buChar char="•"/>
                </a:pPr>
                <a14:m>
                  <m:oMath xmlns:m="http://schemas.openxmlformats.org/officeDocument/2006/math">
                    <m:sSup>
                      <m:sSupPr>
                        <m:ctrlPr>
                          <a:rPr lang="ja-JP" altLang="en-US" sz="2000" i="1" dirty="0" smtClean="0">
                            <a:latin typeface="Cambria Math" panose="02040503050406030204" pitchFamily="18" charset="0"/>
                          </a:rPr>
                        </m:ctrlPr>
                      </m:sSupPr>
                      <m:e>
                        <m:r>
                          <a:rPr lang="ja-JP" altLang="en-US" sz="2000" i="1" dirty="0">
                            <a:latin typeface="Cambria Math" panose="02040503050406030204" pitchFamily="18" charset="0"/>
                          </a:rPr>
                          <m:t>𝛾</m:t>
                        </m:r>
                      </m:e>
                      <m:sup>
                        <m:r>
                          <a:rPr lang="en-US" altLang="ja-JP" sz="2000" b="0" i="1" dirty="0" smtClean="0">
                            <a:latin typeface="Cambria Math" panose="02040503050406030204" pitchFamily="18" charset="0"/>
                          </a:rPr>
                          <m:t>𝑖</m:t>
                        </m:r>
                      </m:sup>
                    </m:sSup>
                  </m:oMath>
                </a14:m>
                <a:r>
                  <a:rPr kumimoji="1" lang="ja-JP" altLang="en-US" sz="2000" dirty="0"/>
                  <a:t>が十分に</a:t>
                </a:r>
                <a:r>
                  <a:rPr kumimoji="1" lang="en-US" altLang="ja-JP" sz="2000" dirty="0"/>
                  <a:t>1</a:t>
                </a:r>
                <a:r>
                  <a:rPr kumimoji="1" lang="ja-JP" altLang="en-US" sz="2000" dirty="0"/>
                  <a:t>より小さい</a:t>
                </a:r>
                <a:endParaRPr kumimoji="1" lang="en-US" altLang="ja-JP" sz="2000" dirty="0"/>
              </a:p>
              <a:p>
                <a:pPr marL="742950" lvl="1" indent="-285750">
                  <a:buFont typeface="Arial" panose="020B0604020202020204" pitchFamily="34" charset="0"/>
                  <a:buChar char="•"/>
                </a:pPr>
                <a:r>
                  <a:rPr lang="ja-JP" altLang="en-US" sz="2000" dirty="0"/>
                  <a:t>式の</a:t>
                </a:r>
                <a14:m>
                  <m:oMath xmlns:m="http://schemas.openxmlformats.org/officeDocument/2006/math">
                    <m:r>
                      <a:rPr lang="ja-JP" altLang="en-US" sz="2000" i="1">
                        <a:latin typeface="Cambria Math" panose="02040503050406030204" pitchFamily="18" charset="0"/>
                      </a:rPr>
                      <m:t>係数</m:t>
                    </m:r>
                    <m:r>
                      <a:rPr lang="ja-JP" altLang="en-US" sz="2000" i="1" smtClean="0">
                        <a:latin typeface="Cambria Math" panose="02040503050406030204" pitchFamily="18" charset="0"/>
                      </a:rPr>
                      <m:t>が</m:t>
                    </m:r>
                    <m:sSub>
                      <m:sSubPr>
                        <m:ctrlPr>
                          <a:rPr lang="ja-JP" altLang="en-US" sz="2000" i="1">
                            <a:latin typeface="Cambria Math" panose="02040503050406030204" pitchFamily="18" charset="0"/>
                          </a:rPr>
                        </m:ctrlPr>
                      </m:sSubPr>
                      <m:e>
                        <m:r>
                          <a:rPr lang="ja-JP" altLang="en-US" sz="2000" i="1">
                            <a:latin typeface="Cambria Math" panose="02040503050406030204" pitchFamily="18" charset="0"/>
                          </a:rPr>
                          <m:t>𝜔</m:t>
                        </m:r>
                      </m:e>
                      <m:sub>
                        <m:r>
                          <a:rPr lang="ja-JP" altLang="en-US" sz="2000" i="1">
                            <a:latin typeface="Cambria Math" panose="02040503050406030204" pitchFamily="18" charset="0"/>
                          </a:rPr>
                          <m:t>𝑔</m:t>
                        </m:r>
                      </m:sub>
                    </m:sSub>
                    <m:r>
                      <a:rPr lang="ja-JP" altLang="en-US" sz="2000">
                        <a:latin typeface="Cambria Math" panose="02040503050406030204" pitchFamily="18" charset="0"/>
                      </a:rPr>
                      <m:t>=</m:t>
                    </m:r>
                    <m:r>
                      <a:rPr lang="ja-JP" altLang="en-US" sz="2000" i="1">
                        <a:latin typeface="Cambria Math" panose="02040503050406030204" pitchFamily="18" charset="0"/>
                      </a:rPr>
                      <m:t>𝜔</m:t>
                    </m:r>
                    <m:sSup>
                      <m:sSupPr>
                        <m:ctrlPr>
                          <a:rPr lang="ja-JP" altLang="en-US" sz="2000" i="1">
                            <a:latin typeface="Cambria Math" panose="02040503050406030204" pitchFamily="18" charset="0"/>
                          </a:rPr>
                        </m:ctrlPr>
                      </m:sSupPr>
                      <m:e>
                        <m:r>
                          <a:rPr lang="ja-JP" altLang="en-US" sz="2000" i="1">
                            <a:latin typeface="Cambria Math" panose="02040503050406030204" pitchFamily="18" charset="0"/>
                          </a:rPr>
                          <m:t>𝛾</m:t>
                        </m:r>
                      </m:e>
                      <m:sup>
                        <m:r>
                          <a:rPr lang="ja-JP" altLang="en-US" sz="2000" i="1">
                            <a:latin typeface="Cambria Math" panose="02040503050406030204" pitchFamily="18" charset="0"/>
                          </a:rPr>
                          <m:t>𝑔</m:t>
                        </m:r>
                      </m:sup>
                    </m:sSup>
                    <m:r>
                      <a:rPr lang="en-US" altLang="ja-JP" sz="2000" b="0" i="1" smtClean="0">
                        <a:latin typeface="Cambria Math" panose="02040503050406030204" pitchFamily="18" charset="0"/>
                      </a:rPr>
                      <m:t>,</m:t>
                    </m:r>
                    <m:sSub>
                      <m:sSubPr>
                        <m:ctrlPr>
                          <a:rPr lang="ja-JP" altLang="en-US" sz="2000" i="1">
                            <a:latin typeface="Cambria Math" panose="02040503050406030204" pitchFamily="18" charset="0"/>
                          </a:rPr>
                        </m:ctrlPr>
                      </m:sSubPr>
                      <m:e>
                        <m:r>
                          <a:rPr lang="ja-JP" altLang="en-US" sz="2000" i="1">
                            <a:latin typeface="Cambria Math" panose="02040503050406030204" pitchFamily="18" charset="0"/>
                          </a:rPr>
                          <m:t>𝜆</m:t>
                        </m:r>
                      </m:e>
                      <m:sub>
                        <m:r>
                          <a:rPr lang="ja-JP" altLang="en-US" sz="2000" i="1">
                            <a:latin typeface="Cambria Math" panose="02040503050406030204" pitchFamily="18" charset="0"/>
                          </a:rPr>
                          <m:t>h</m:t>
                        </m:r>
                      </m:sub>
                    </m:sSub>
                    <m:r>
                      <a:rPr lang="ja-JP" altLang="en-US" sz="2000">
                        <a:latin typeface="Cambria Math" panose="02040503050406030204" pitchFamily="18" charset="0"/>
                      </a:rPr>
                      <m:t>=</m:t>
                    </m:r>
                    <m:r>
                      <a:rPr lang="ja-JP" altLang="en-US" sz="2000" i="1">
                        <a:latin typeface="Cambria Math" panose="02040503050406030204" pitchFamily="18" charset="0"/>
                      </a:rPr>
                      <m:t>𝜆</m:t>
                    </m:r>
                    <m:sSup>
                      <m:sSupPr>
                        <m:ctrlPr>
                          <a:rPr lang="ja-JP" altLang="en-US" sz="2000" i="1">
                            <a:latin typeface="Cambria Math" panose="02040503050406030204" pitchFamily="18" charset="0"/>
                          </a:rPr>
                        </m:ctrlPr>
                      </m:sSupPr>
                      <m:e>
                        <m:r>
                          <a:rPr lang="ja-JP" altLang="en-US" sz="2000" i="1">
                            <a:latin typeface="Cambria Math" panose="02040503050406030204" pitchFamily="18" charset="0"/>
                          </a:rPr>
                          <m:t>𝛾</m:t>
                        </m:r>
                      </m:e>
                      <m:sup>
                        <m:r>
                          <a:rPr lang="ja-JP" altLang="en-US" sz="2000" i="1">
                            <a:latin typeface="Cambria Math" panose="02040503050406030204" pitchFamily="18" charset="0"/>
                          </a:rPr>
                          <m:t>h</m:t>
                        </m:r>
                      </m:sup>
                    </m:sSup>
                  </m:oMath>
                </a14:m>
                <a:r>
                  <a:rPr kumimoji="1" lang="ja-JP" altLang="en-US" sz="2000" dirty="0"/>
                  <a:t>となっている</a:t>
                </a:r>
                <a:endParaRPr lang="en-US" altLang="ja-JP" sz="2000" dirty="0"/>
              </a:p>
            </p:txBody>
          </p:sp>
        </mc:Choice>
        <mc:Fallback xmlns="">
          <p:sp>
            <p:nvSpPr>
              <p:cNvPr id="6" name="テキスト ボックス 5">
                <a:extLst>
                  <a:ext uri="{FF2B5EF4-FFF2-40B4-BE49-F238E27FC236}">
                    <a16:creationId xmlns:a16="http://schemas.microsoft.com/office/drawing/2014/main" id="{32A8B2EC-4781-C9F8-4E6A-9BA3E313C2A1}"/>
                  </a:ext>
                </a:extLst>
              </p:cNvPr>
              <p:cNvSpPr txBox="1">
                <a:spLocks noRot="1" noChangeAspect="1" noMove="1" noResize="1" noEditPoints="1" noAdjustHandles="1" noChangeArrowheads="1" noChangeShapeType="1" noTextEdit="1"/>
              </p:cNvSpPr>
              <p:nvPr/>
            </p:nvSpPr>
            <p:spPr>
              <a:xfrm>
                <a:off x="838200" y="4198685"/>
                <a:ext cx="9728200" cy="1186350"/>
              </a:xfrm>
              <a:prstGeom prst="rect">
                <a:avLst/>
              </a:prstGeom>
              <a:blipFill>
                <a:blip r:embed="rId5"/>
                <a:stretch>
                  <a:fillRect l="-1129" t="-5155" b="-7216"/>
                </a:stretch>
              </a:blipFill>
            </p:spPr>
            <p:txBody>
              <a:bodyPr/>
              <a:lstStyle/>
              <a:p>
                <a:r>
                  <a:rPr lang="ja-JP" altLang="en-US">
                    <a:noFill/>
                  </a:rPr>
                  <a:t> </a:t>
                </a:r>
              </a:p>
            </p:txBody>
          </p:sp>
        </mc:Fallback>
      </mc:AlternateContent>
      <mc:AlternateContent xmlns:mc="http://schemas.openxmlformats.org/markup-compatibility/2006" xmlns:p14="http://schemas.microsoft.com/office/powerpoint/2010/main">
        <mc:Choice Requires="p14">
          <p:contentPart p14:bwMode="auto" r:id="rId6">
            <p14:nvContentPartPr>
              <p14:cNvPr id="7" name="インク 6">
                <a:extLst>
                  <a:ext uri="{FF2B5EF4-FFF2-40B4-BE49-F238E27FC236}">
                    <a16:creationId xmlns:a16="http://schemas.microsoft.com/office/drawing/2014/main" id="{67F6BE29-E09C-04DC-CB72-B9B623669506}"/>
                  </a:ext>
                </a:extLst>
              </p14:cNvPr>
              <p14:cNvContentPartPr/>
              <p14:nvPr/>
            </p14:nvContentPartPr>
            <p14:xfrm>
              <a:off x="3317080" y="5248760"/>
              <a:ext cx="360" cy="360"/>
            </p14:xfrm>
          </p:contentPart>
        </mc:Choice>
        <mc:Fallback xmlns="">
          <p:pic>
            <p:nvPicPr>
              <p:cNvPr id="7" name="インク 6">
                <a:extLst>
                  <a:ext uri="{FF2B5EF4-FFF2-40B4-BE49-F238E27FC236}">
                    <a16:creationId xmlns:a16="http://schemas.microsoft.com/office/drawing/2014/main" id="{67F6BE29-E09C-04DC-CB72-B9B623669506}"/>
                  </a:ext>
                </a:extLst>
              </p:cNvPr>
              <p:cNvPicPr/>
              <p:nvPr/>
            </p:nvPicPr>
            <p:blipFill>
              <a:blip r:embed="rId7"/>
              <a:stretch>
                <a:fillRect/>
              </a:stretch>
            </p:blipFill>
            <p:spPr>
              <a:xfrm>
                <a:off x="3310960" y="5242640"/>
                <a:ext cx="12600" cy="12600"/>
              </a:xfrm>
              <a:prstGeom prst="rect">
                <a:avLst/>
              </a:prstGeom>
            </p:spPr>
          </p:pic>
        </mc:Fallback>
      </mc:AlternateContent>
      <mc:AlternateContent xmlns:mc="http://schemas.openxmlformats.org/markup-compatibility/2006" xmlns:a14="http://schemas.microsoft.com/office/drawing/2010/main">
        <mc:Choice Requires="a14">
          <p:sp>
            <p:nvSpPr>
              <p:cNvPr id="9" name="テキスト ボックス 8">
                <a:extLst>
                  <a:ext uri="{FF2B5EF4-FFF2-40B4-BE49-F238E27FC236}">
                    <a16:creationId xmlns:a16="http://schemas.microsoft.com/office/drawing/2014/main" id="{47C65959-E1C2-BFB0-2FB5-C1FDD2F4015A}"/>
                  </a:ext>
                </a:extLst>
              </p:cNvPr>
              <p:cNvSpPr txBox="1"/>
              <p:nvPr/>
            </p:nvSpPr>
            <p:spPr>
              <a:xfrm>
                <a:off x="838200" y="5336800"/>
                <a:ext cx="9728200" cy="732829"/>
              </a:xfrm>
              <a:prstGeom prst="rect">
                <a:avLst/>
              </a:prstGeom>
              <a:noFill/>
            </p:spPr>
            <p:txBody>
              <a:bodyPr wrap="square" rtlCol="0">
                <a:spAutoFit/>
              </a:bodyPr>
              <a:lstStyle/>
              <a:p>
                <a:pPr marL="285750" indent="-285750">
                  <a:buFont typeface="Arial" panose="020B0604020202020204" pitchFamily="34" charset="0"/>
                  <a:buChar char="•"/>
                </a:pPr>
                <a:r>
                  <a:rPr lang="ja-JP" altLang="en-US" sz="2000" dirty="0"/>
                  <a:t>この条件が成り立っていれば、</a:t>
                </a:r>
                <a14:m>
                  <m:oMath xmlns:m="http://schemas.openxmlformats.org/officeDocument/2006/math">
                    <m:r>
                      <a:rPr lang="ja-JP" altLang="en-US" sz="2000" i="1" smtClean="0">
                        <a:latin typeface="Cambria Math" panose="02040503050406030204" pitchFamily="18" charset="0"/>
                      </a:rPr>
                      <m:t>𝜔</m:t>
                    </m:r>
                    <m:sSup>
                      <m:sSupPr>
                        <m:ctrlPr>
                          <a:rPr lang="ja-JP" altLang="en-US" sz="2000" i="1">
                            <a:latin typeface="Cambria Math" panose="02040503050406030204" pitchFamily="18" charset="0"/>
                          </a:rPr>
                        </m:ctrlPr>
                      </m:sSupPr>
                      <m:e>
                        <m:r>
                          <a:rPr lang="ja-JP" altLang="en-US" sz="2000" i="1">
                            <a:latin typeface="Cambria Math" panose="02040503050406030204" pitchFamily="18" charset="0"/>
                          </a:rPr>
                          <m:t>𝛾</m:t>
                        </m:r>
                      </m:e>
                      <m:sup>
                        <m:r>
                          <a:rPr lang="ja-JP" altLang="en-US" sz="2000" i="1">
                            <a:latin typeface="Cambria Math" panose="02040503050406030204" pitchFamily="18" charset="0"/>
                          </a:rPr>
                          <m:t>𝑔</m:t>
                        </m:r>
                      </m:sup>
                    </m:sSup>
                  </m:oMath>
                </a14:m>
                <a:r>
                  <a:rPr lang="en-US" altLang="ja-JP" sz="2000" dirty="0"/>
                  <a:t>,</a:t>
                </a:r>
                <a14:m>
                  <m:oMath xmlns:m="http://schemas.openxmlformats.org/officeDocument/2006/math">
                    <m:r>
                      <a:rPr lang="ja-JP" altLang="en-US" sz="2000" i="1" smtClean="0">
                        <a:latin typeface="Cambria Math" panose="02040503050406030204" pitchFamily="18" charset="0"/>
                      </a:rPr>
                      <m:t>𝜆</m:t>
                    </m:r>
                    <m:sSup>
                      <m:sSupPr>
                        <m:ctrlPr>
                          <a:rPr lang="ja-JP" altLang="en-US" sz="2000" i="1">
                            <a:latin typeface="Cambria Math" panose="02040503050406030204" pitchFamily="18" charset="0"/>
                          </a:rPr>
                        </m:ctrlPr>
                      </m:sSupPr>
                      <m:e>
                        <m:r>
                          <a:rPr lang="ja-JP" altLang="en-US" sz="2000" i="1">
                            <a:latin typeface="Cambria Math" panose="02040503050406030204" pitchFamily="18" charset="0"/>
                          </a:rPr>
                          <m:t>𝑟</m:t>
                        </m:r>
                      </m:e>
                      <m:sup>
                        <m:r>
                          <a:rPr lang="ja-JP" altLang="en-US" sz="2000" i="1">
                            <a:latin typeface="Cambria Math" panose="02040503050406030204" pitchFamily="18" charset="0"/>
                          </a:rPr>
                          <m:t>h</m:t>
                        </m:r>
                      </m:sup>
                    </m:sSup>
                    <m:r>
                      <a:rPr lang="ja-JP" altLang="en-US" sz="2000" i="1">
                        <a:latin typeface="Cambria Math" panose="02040503050406030204" pitchFamily="18" charset="0"/>
                      </a:rPr>
                      <m:t>が</m:t>
                    </m:r>
                  </m:oMath>
                </a14:m>
                <a:r>
                  <a:rPr lang="ja-JP" altLang="en-US" sz="2000" dirty="0"/>
                  <a:t>回帰分析から統計的に有意な値の場合、 </a:t>
                </a:r>
                <a14:m>
                  <m:oMath xmlns:m="http://schemas.openxmlformats.org/officeDocument/2006/math">
                    <m:sSub>
                      <m:sSubPr>
                        <m:ctrlPr>
                          <a:rPr lang="ja-JP" altLang="en-US" sz="2000" i="1">
                            <a:latin typeface="Cambria Math" panose="02040503050406030204" pitchFamily="18" charset="0"/>
                          </a:rPr>
                        </m:ctrlPr>
                      </m:sSubPr>
                      <m:e>
                        <m:r>
                          <a:rPr lang="ja-JP" altLang="en-US" sz="2000" i="1">
                            <a:latin typeface="Cambria Math" panose="02040503050406030204" pitchFamily="18" charset="0"/>
                          </a:rPr>
                          <m:t>𝜔</m:t>
                        </m:r>
                      </m:e>
                      <m:sub>
                        <m:r>
                          <a:rPr lang="ja-JP" altLang="en-US" sz="2000" i="1">
                            <a:latin typeface="Cambria Math" panose="02040503050406030204" pitchFamily="18" charset="0"/>
                          </a:rPr>
                          <m:t>𝑔</m:t>
                        </m:r>
                      </m:sub>
                    </m:sSub>
                  </m:oMath>
                </a14:m>
                <a:r>
                  <a:rPr lang="en-US" altLang="ja-JP" sz="2000" dirty="0"/>
                  <a:t>,</a:t>
                </a:r>
                <a:r>
                  <a:rPr lang="ja-JP" altLang="en-US" sz="2000" dirty="0"/>
                  <a:t> </a:t>
                </a:r>
                <a14:m>
                  <m:oMath xmlns:m="http://schemas.openxmlformats.org/officeDocument/2006/math">
                    <m:sSub>
                      <m:sSubPr>
                        <m:ctrlPr>
                          <a:rPr lang="ja-JP" altLang="en-US" sz="2000" i="1">
                            <a:latin typeface="Cambria Math" panose="02040503050406030204" pitchFamily="18" charset="0"/>
                          </a:rPr>
                        </m:ctrlPr>
                      </m:sSubPr>
                      <m:e>
                        <m:r>
                          <a:rPr lang="ja-JP" altLang="en-US" sz="2000" i="1">
                            <a:latin typeface="Cambria Math" panose="02040503050406030204" pitchFamily="18" charset="0"/>
                          </a:rPr>
                          <m:t>𝜆</m:t>
                        </m:r>
                      </m:e>
                      <m:sub>
                        <m:r>
                          <a:rPr lang="ja-JP" altLang="en-US" sz="2000" i="1">
                            <a:latin typeface="Cambria Math" panose="02040503050406030204" pitchFamily="18" charset="0"/>
                          </a:rPr>
                          <m:t>h</m:t>
                        </m:r>
                      </m:sub>
                    </m:sSub>
                    <m:r>
                      <a:rPr lang="ja-JP" altLang="en-US" sz="2000" i="1">
                        <a:latin typeface="Cambria Math" panose="02040503050406030204" pitchFamily="18" charset="0"/>
                      </a:rPr>
                      <m:t>も有意</m:t>
                    </m:r>
                  </m:oMath>
                </a14:m>
                <a:endParaRPr lang="en-US" altLang="ja-JP" sz="2000" dirty="0"/>
              </a:p>
            </p:txBody>
          </p:sp>
        </mc:Choice>
        <mc:Fallback xmlns="">
          <p:sp>
            <p:nvSpPr>
              <p:cNvPr id="9" name="テキスト ボックス 8">
                <a:extLst>
                  <a:ext uri="{FF2B5EF4-FFF2-40B4-BE49-F238E27FC236}">
                    <a16:creationId xmlns:a16="http://schemas.microsoft.com/office/drawing/2014/main" id="{47C65959-E1C2-BFB0-2FB5-C1FDD2F4015A}"/>
                  </a:ext>
                </a:extLst>
              </p:cNvPr>
              <p:cNvSpPr txBox="1">
                <a:spLocks noRot="1" noChangeAspect="1" noMove="1" noResize="1" noEditPoints="1" noAdjustHandles="1" noChangeArrowheads="1" noChangeShapeType="1" noTextEdit="1"/>
              </p:cNvSpPr>
              <p:nvPr/>
            </p:nvSpPr>
            <p:spPr>
              <a:xfrm>
                <a:off x="838200" y="5336800"/>
                <a:ext cx="9728200" cy="732829"/>
              </a:xfrm>
              <a:prstGeom prst="rect">
                <a:avLst/>
              </a:prstGeom>
              <a:blipFill>
                <a:blip r:embed="rId8"/>
                <a:stretch>
                  <a:fillRect l="-564" t="-2479" r="-3323" b="-12397"/>
                </a:stretch>
              </a:blipFill>
            </p:spPr>
            <p:txBody>
              <a:bodyPr/>
              <a:lstStyle/>
              <a:p>
                <a:r>
                  <a:rPr lang="ja-JP" altLang="en-US">
                    <a:noFill/>
                  </a:rPr>
                  <a:t> </a:t>
                </a:r>
              </a:p>
            </p:txBody>
          </p:sp>
        </mc:Fallback>
      </mc:AlternateContent>
      <p:sp>
        <p:nvSpPr>
          <p:cNvPr id="8" name="テキスト ボックス 7">
            <a:extLst>
              <a:ext uri="{FF2B5EF4-FFF2-40B4-BE49-F238E27FC236}">
                <a16:creationId xmlns:a16="http://schemas.microsoft.com/office/drawing/2014/main" id="{062555DB-0FAB-5846-5CFF-542C36F7391F}"/>
              </a:ext>
            </a:extLst>
          </p:cNvPr>
          <p:cNvSpPr txBox="1"/>
          <p:nvPr/>
        </p:nvSpPr>
        <p:spPr>
          <a:xfrm>
            <a:off x="7081522" y="815908"/>
            <a:ext cx="883918" cy="400110"/>
          </a:xfrm>
          <a:prstGeom prst="rect">
            <a:avLst/>
          </a:prstGeom>
          <a:noFill/>
        </p:spPr>
        <p:txBody>
          <a:bodyPr wrap="square" rtlCol="0">
            <a:spAutoFit/>
          </a:bodyPr>
          <a:lstStyle/>
          <a:p>
            <a:r>
              <a:rPr kumimoji="1" lang="en-US" altLang="ja-JP" sz="2000" dirty="0"/>
              <a:t>…(3)</a:t>
            </a:r>
          </a:p>
        </p:txBody>
      </p:sp>
      <p:sp>
        <p:nvSpPr>
          <p:cNvPr id="10" name="テキスト ボックス 9">
            <a:extLst>
              <a:ext uri="{FF2B5EF4-FFF2-40B4-BE49-F238E27FC236}">
                <a16:creationId xmlns:a16="http://schemas.microsoft.com/office/drawing/2014/main" id="{68762956-7BD9-2757-E4BC-6202C171D206}"/>
              </a:ext>
            </a:extLst>
          </p:cNvPr>
          <p:cNvSpPr txBox="1"/>
          <p:nvPr/>
        </p:nvSpPr>
        <p:spPr>
          <a:xfrm>
            <a:off x="7081522" y="2427161"/>
            <a:ext cx="883918" cy="400110"/>
          </a:xfrm>
          <a:prstGeom prst="rect">
            <a:avLst/>
          </a:prstGeom>
          <a:noFill/>
        </p:spPr>
        <p:txBody>
          <a:bodyPr wrap="square" rtlCol="0">
            <a:spAutoFit/>
          </a:bodyPr>
          <a:lstStyle/>
          <a:p>
            <a:r>
              <a:rPr kumimoji="1" lang="en-US" altLang="ja-JP" sz="2000" dirty="0"/>
              <a:t>…(</a:t>
            </a:r>
            <a:r>
              <a:rPr lang="en-US" altLang="ja-JP" sz="2000" dirty="0"/>
              <a:t>4</a:t>
            </a:r>
            <a:r>
              <a:rPr kumimoji="1" lang="en-US" altLang="ja-JP" sz="2000" dirty="0"/>
              <a:t>)</a:t>
            </a:r>
          </a:p>
        </p:txBody>
      </p:sp>
      <p:sp>
        <p:nvSpPr>
          <p:cNvPr id="11" name="テキスト ボックス 10">
            <a:extLst>
              <a:ext uri="{FF2B5EF4-FFF2-40B4-BE49-F238E27FC236}">
                <a16:creationId xmlns:a16="http://schemas.microsoft.com/office/drawing/2014/main" id="{716BC952-2D7B-C123-C1D1-F0658389C5DD}"/>
              </a:ext>
            </a:extLst>
          </p:cNvPr>
          <p:cNvSpPr txBox="1"/>
          <p:nvPr/>
        </p:nvSpPr>
        <p:spPr>
          <a:xfrm>
            <a:off x="9539111" y="73294"/>
            <a:ext cx="2652889" cy="369332"/>
          </a:xfrm>
          <a:prstGeom prst="rect">
            <a:avLst/>
          </a:prstGeom>
          <a:noFill/>
        </p:spPr>
        <p:txBody>
          <a:bodyPr wrap="square" rtlCol="0">
            <a:spAutoFit/>
          </a:bodyPr>
          <a:lstStyle/>
          <a:p>
            <a:r>
              <a:rPr lang="en-US" altLang="ja-JP" dirty="0"/>
              <a:t>3.</a:t>
            </a:r>
            <a:r>
              <a:rPr lang="ja-JP" altLang="en-US" dirty="0"/>
              <a:t>先行研究</a:t>
            </a:r>
            <a:r>
              <a:rPr lang="en-US" altLang="ja-JP" dirty="0"/>
              <a:t>:</a:t>
            </a:r>
            <a:r>
              <a:rPr lang="ja-JP" altLang="en-US" dirty="0"/>
              <a:t>分析手法</a:t>
            </a:r>
            <a:endParaRPr lang="en-US" altLang="ja-JP" dirty="0"/>
          </a:p>
        </p:txBody>
      </p:sp>
    </p:spTree>
    <p:extLst>
      <p:ext uri="{BB962C8B-B14F-4D97-AF65-F5344CB8AC3E}">
        <p14:creationId xmlns:p14="http://schemas.microsoft.com/office/powerpoint/2010/main" val="259863944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EB2FEE7-2F1D-D64B-A26C-802A8C7ACD8B}"/>
              </a:ext>
            </a:extLst>
          </p:cNvPr>
          <p:cNvSpPr>
            <a:spLocks noGrp="1"/>
          </p:cNvSpPr>
          <p:nvPr>
            <p:ph type="title"/>
          </p:nvPr>
        </p:nvSpPr>
        <p:spPr/>
        <p:txBody>
          <a:bodyPr/>
          <a:lstStyle/>
          <a:p>
            <a:r>
              <a:rPr kumimoji="1" lang="ja-JP" altLang="en-US" dirty="0"/>
              <a:t>先行研究での具体的な分析手法</a:t>
            </a:r>
          </a:p>
        </p:txBody>
      </p:sp>
      <p:sp>
        <p:nvSpPr>
          <p:cNvPr id="3" name="テキスト ボックス 2">
            <a:extLst>
              <a:ext uri="{FF2B5EF4-FFF2-40B4-BE49-F238E27FC236}">
                <a16:creationId xmlns:a16="http://schemas.microsoft.com/office/drawing/2014/main" id="{0826D3FF-D396-C1D6-75AD-8A5E8B53AAD7}"/>
              </a:ext>
            </a:extLst>
          </p:cNvPr>
          <p:cNvSpPr txBox="1"/>
          <p:nvPr/>
        </p:nvSpPr>
        <p:spPr>
          <a:xfrm>
            <a:off x="965200" y="1462483"/>
            <a:ext cx="8310880" cy="707886"/>
          </a:xfrm>
          <a:prstGeom prst="rect">
            <a:avLst/>
          </a:prstGeom>
          <a:noFill/>
        </p:spPr>
        <p:txBody>
          <a:bodyPr wrap="square" rtlCol="0">
            <a:spAutoFit/>
          </a:bodyPr>
          <a:lstStyle/>
          <a:p>
            <a:pPr marL="285750" indent="-285750">
              <a:buFont typeface="Arial" panose="020B0604020202020204" pitchFamily="34" charset="0"/>
              <a:buChar char="•"/>
            </a:pPr>
            <a:r>
              <a:rPr kumimoji="1" lang="ja-JP" altLang="en-US" sz="2000" dirty="0"/>
              <a:t>分析期間</a:t>
            </a:r>
            <a:endParaRPr kumimoji="1" lang="en-US" altLang="ja-JP" sz="2000" dirty="0"/>
          </a:p>
          <a:p>
            <a:pPr marL="742950" lvl="1" indent="-285750">
              <a:buFont typeface="Arial" panose="020B0604020202020204" pitchFamily="34" charset="0"/>
              <a:buChar char="•"/>
            </a:pPr>
            <a:r>
              <a:rPr kumimoji="1" lang="en-US" altLang="ja-JP" sz="2000" dirty="0"/>
              <a:t>1977</a:t>
            </a:r>
            <a:r>
              <a:rPr kumimoji="1" lang="ja-JP" altLang="en-US" sz="2000" dirty="0"/>
              <a:t>年</a:t>
            </a:r>
            <a:r>
              <a:rPr kumimoji="1" lang="en-US" altLang="ja-JP" sz="2000" dirty="0"/>
              <a:t>4</a:t>
            </a:r>
            <a:r>
              <a:rPr kumimoji="1" lang="ja-JP" altLang="en-US" sz="2000" dirty="0"/>
              <a:t>月～</a:t>
            </a:r>
            <a:r>
              <a:rPr kumimoji="1" lang="en-US" altLang="ja-JP" sz="2000" dirty="0"/>
              <a:t>1981</a:t>
            </a:r>
            <a:r>
              <a:rPr kumimoji="1" lang="ja-JP" altLang="en-US" sz="2000" dirty="0"/>
              <a:t>年</a:t>
            </a:r>
            <a:r>
              <a:rPr kumimoji="1" lang="en-US" altLang="ja-JP" sz="2000" dirty="0"/>
              <a:t>7</a:t>
            </a:r>
            <a:r>
              <a:rPr kumimoji="1" lang="ja-JP" altLang="en-US" sz="2000" dirty="0"/>
              <a:t>月まで</a:t>
            </a:r>
          </a:p>
        </p:txBody>
      </p:sp>
      <p:sp>
        <p:nvSpPr>
          <p:cNvPr id="4" name="テキスト ボックス 3">
            <a:extLst>
              <a:ext uri="{FF2B5EF4-FFF2-40B4-BE49-F238E27FC236}">
                <a16:creationId xmlns:a16="http://schemas.microsoft.com/office/drawing/2014/main" id="{81596ECE-3044-9A99-502D-88E4236F40AB}"/>
              </a:ext>
            </a:extLst>
          </p:cNvPr>
          <p:cNvSpPr txBox="1"/>
          <p:nvPr/>
        </p:nvSpPr>
        <p:spPr>
          <a:xfrm>
            <a:off x="965200" y="2336243"/>
            <a:ext cx="8310880" cy="1323439"/>
          </a:xfrm>
          <a:prstGeom prst="rect">
            <a:avLst/>
          </a:prstGeom>
          <a:noFill/>
        </p:spPr>
        <p:txBody>
          <a:bodyPr wrap="square" rtlCol="0">
            <a:spAutoFit/>
          </a:bodyPr>
          <a:lstStyle/>
          <a:p>
            <a:pPr marL="285750" indent="-285750">
              <a:buFont typeface="Arial" panose="020B0604020202020204" pitchFamily="34" charset="0"/>
              <a:buChar char="•"/>
            </a:pPr>
            <a:r>
              <a:rPr lang="ja-JP" altLang="en-US" sz="2000" dirty="0"/>
              <a:t>データ</a:t>
            </a:r>
            <a:endParaRPr lang="en-US" altLang="ja-JP" sz="2000" dirty="0"/>
          </a:p>
          <a:p>
            <a:pPr marL="742950" lvl="1" indent="-285750">
              <a:buFont typeface="Arial" panose="020B0604020202020204" pitchFamily="34" charset="0"/>
              <a:buChar char="•"/>
            </a:pPr>
            <a:r>
              <a:rPr kumimoji="1" lang="ja-JP" altLang="en-US" sz="2000" dirty="0"/>
              <a:t>短期金利・・・現先レート</a:t>
            </a:r>
            <a:r>
              <a:rPr kumimoji="1" lang="en-US" altLang="ja-JP" sz="2000" dirty="0"/>
              <a:t>(3</a:t>
            </a:r>
            <a:r>
              <a:rPr kumimoji="1" lang="ja-JP" altLang="en-US" sz="2000" dirty="0"/>
              <a:t>か月物）</a:t>
            </a:r>
            <a:endParaRPr kumimoji="1" lang="en-US" altLang="ja-JP" sz="2000" dirty="0"/>
          </a:p>
          <a:p>
            <a:pPr marL="742950" lvl="1" indent="-285750">
              <a:buFont typeface="Arial" panose="020B0604020202020204" pitchFamily="34" charset="0"/>
              <a:buChar char="•"/>
            </a:pPr>
            <a:r>
              <a:rPr kumimoji="1" lang="ja-JP" altLang="en-US" sz="2000" dirty="0"/>
              <a:t>物価上昇率・・・卸売物価指数</a:t>
            </a:r>
            <a:endParaRPr kumimoji="1" lang="en-US" altLang="ja-JP" sz="2000" dirty="0"/>
          </a:p>
          <a:p>
            <a:pPr marL="742950" lvl="1" indent="-285750">
              <a:buFont typeface="Arial" panose="020B0604020202020204" pitchFamily="34" charset="0"/>
              <a:buChar char="•"/>
            </a:pPr>
            <a:r>
              <a:rPr lang="ja-JP" altLang="en-US" sz="2000" dirty="0"/>
              <a:t>長期金利・・・当時の国債の残存期間</a:t>
            </a:r>
            <a:r>
              <a:rPr lang="en-US" altLang="ja-JP" sz="2000" dirty="0"/>
              <a:t>9</a:t>
            </a:r>
            <a:r>
              <a:rPr lang="ja-JP" altLang="en-US" sz="2000" dirty="0"/>
              <a:t>年</a:t>
            </a:r>
            <a:r>
              <a:rPr lang="en-US" altLang="ja-JP" sz="2000" dirty="0"/>
              <a:t>2</a:t>
            </a:r>
            <a:r>
              <a:rPr lang="ja-JP" altLang="en-US" sz="2000" dirty="0"/>
              <a:t>か月～</a:t>
            </a:r>
            <a:r>
              <a:rPr lang="en-US" altLang="ja-JP" sz="2000" dirty="0"/>
              <a:t>4</a:t>
            </a:r>
            <a:r>
              <a:rPr lang="ja-JP" altLang="en-US" sz="2000" dirty="0"/>
              <a:t>か月のもの</a:t>
            </a:r>
            <a:endParaRPr kumimoji="1" lang="en-US" altLang="ja-JP" sz="2000" dirty="0"/>
          </a:p>
        </p:txBody>
      </p:sp>
      <mc:AlternateContent xmlns:mc="http://schemas.openxmlformats.org/markup-compatibility/2006" xmlns:a14="http://schemas.microsoft.com/office/drawing/2010/main">
        <mc:Choice Requires="a14">
          <p:sp>
            <p:nvSpPr>
              <p:cNvPr id="5" name="テキスト ボックス 4">
                <a:extLst>
                  <a:ext uri="{FF2B5EF4-FFF2-40B4-BE49-F238E27FC236}">
                    <a16:creationId xmlns:a16="http://schemas.microsoft.com/office/drawing/2014/main" id="{97C0D444-205A-3CE5-7F93-A2D21BCBDF80}"/>
                  </a:ext>
                </a:extLst>
              </p:cNvPr>
              <p:cNvSpPr txBox="1"/>
              <p:nvPr/>
            </p:nvSpPr>
            <p:spPr>
              <a:xfrm>
                <a:off x="965200" y="3921203"/>
                <a:ext cx="8310880" cy="2616101"/>
              </a:xfrm>
              <a:prstGeom prst="rect">
                <a:avLst/>
              </a:prstGeom>
              <a:noFill/>
            </p:spPr>
            <p:txBody>
              <a:bodyPr wrap="square" rtlCol="0">
                <a:spAutoFit/>
              </a:bodyPr>
              <a:lstStyle/>
              <a:p>
                <a:pPr marL="285750" indent="-285750">
                  <a:buFont typeface="Arial" panose="020B0604020202020204" pitchFamily="34" charset="0"/>
                  <a:buChar char="•"/>
                </a:pPr>
                <a:r>
                  <a:rPr lang="ja-JP" altLang="en-US" sz="2400" dirty="0"/>
                  <a:t>分析手法</a:t>
                </a:r>
                <a:endParaRPr lang="en-US" altLang="ja-JP" sz="2400" dirty="0"/>
              </a:p>
              <a:p>
                <a:pPr marL="742950" lvl="1" indent="-285750">
                  <a:buFont typeface="Arial" panose="020B0604020202020204" pitchFamily="34" charset="0"/>
                  <a:buChar char="•"/>
                </a:pPr>
                <a:r>
                  <a:rPr lang="en-US" altLang="ja-JP" sz="2400" dirty="0"/>
                  <a:t>a…</a:t>
                </a:r>
                <a14:m>
                  <m:oMath xmlns:m="http://schemas.openxmlformats.org/officeDocument/2006/math">
                    <m:sSub>
                      <m:sSubPr>
                        <m:ctrlPr>
                          <a:rPr lang="ja-JP" altLang="en-US" sz="2400" i="1">
                            <a:latin typeface="Cambria Math" panose="02040503050406030204" pitchFamily="18" charset="0"/>
                          </a:rPr>
                        </m:ctrlPr>
                      </m:sSubPr>
                      <m:e>
                        <m:r>
                          <a:rPr lang="ja-JP" altLang="en-US" sz="2400" i="1">
                            <a:latin typeface="Cambria Math" panose="02040503050406030204" pitchFamily="18" charset="0"/>
                          </a:rPr>
                          <m:t>𝑅</m:t>
                        </m:r>
                      </m:e>
                      <m:sub>
                        <m:r>
                          <a:rPr lang="ja-JP" altLang="en-US" sz="2400" i="1">
                            <a:latin typeface="Cambria Math" panose="02040503050406030204" pitchFamily="18" charset="0"/>
                          </a:rPr>
                          <m:t>𝑡</m:t>
                        </m:r>
                      </m:sub>
                    </m:sSub>
                    <m:r>
                      <a:rPr lang="ja-JP" altLang="en-US" sz="2400" i="1">
                        <a:latin typeface="Cambria Math" panose="02040503050406030204" pitchFamily="18" charset="0"/>
                      </a:rPr>
                      <m:t>=</m:t>
                    </m:r>
                    <m:r>
                      <a:rPr lang="ja-JP" altLang="en-US" sz="2400" i="1">
                        <a:latin typeface="Cambria Math" panose="02040503050406030204" pitchFamily="18" charset="0"/>
                      </a:rPr>
                      <m:t>𝜔</m:t>
                    </m:r>
                    <m:sSub>
                      <m:sSubPr>
                        <m:ctrlPr>
                          <a:rPr lang="ja-JP" altLang="en-US" sz="2400" i="1">
                            <a:latin typeface="Cambria Math" panose="02040503050406030204" pitchFamily="18" charset="0"/>
                          </a:rPr>
                        </m:ctrlPr>
                      </m:sSubPr>
                      <m:e>
                        <m:r>
                          <a:rPr lang="ja-JP" altLang="en-US" sz="2400" i="1">
                            <a:latin typeface="Cambria Math" panose="02040503050406030204" pitchFamily="18" charset="0"/>
                          </a:rPr>
                          <m:t>𝑟</m:t>
                        </m:r>
                      </m:e>
                      <m:sub>
                        <m:r>
                          <a:rPr lang="ja-JP" altLang="en-US" sz="2400" i="1">
                            <a:latin typeface="Cambria Math" panose="02040503050406030204" pitchFamily="18" charset="0"/>
                          </a:rPr>
                          <m:t>𝑡</m:t>
                        </m:r>
                      </m:sub>
                    </m:sSub>
                    <m:r>
                      <a:rPr lang="ja-JP" altLang="en-US" sz="2400" i="1">
                        <a:latin typeface="Cambria Math" panose="02040503050406030204" pitchFamily="18" charset="0"/>
                      </a:rPr>
                      <m:t>+</m:t>
                    </m:r>
                    <m:r>
                      <a:rPr lang="ja-JP" altLang="en-US" sz="2400" i="1">
                        <a:latin typeface="Cambria Math" panose="02040503050406030204" pitchFamily="18" charset="0"/>
                      </a:rPr>
                      <m:t>𝛾</m:t>
                    </m:r>
                    <m:sSub>
                      <m:sSubPr>
                        <m:ctrlPr>
                          <a:rPr lang="ja-JP" altLang="en-US" sz="2400" i="1">
                            <a:latin typeface="Cambria Math" panose="02040503050406030204" pitchFamily="18" charset="0"/>
                          </a:rPr>
                        </m:ctrlPr>
                      </m:sSubPr>
                      <m:e>
                        <m:r>
                          <a:rPr lang="ja-JP" altLang="en-US" sz="2400" i="1">
                            <a:latin typeface="Cambria Math" panose="02040503050406030204" pitchFamily="18" charset="0"/>
                          </a:rPr>
                          <m:t>𝑅</m:t>
                        </m:r>
                      </m:e>
                      <m:sub>
                        <m:r>
                          <a:rPr lang="ja-JP" altLang="en-US" sz="2400" i="1">
                            <a:latin typeface="Cambria Math" panose="02040503050406030204" pitchFamily="18" charset="0"/>
                          </a:rPr>
                          <m:t>𝑡</m:t>
                        </m:r>
                        <m:r>
                          <a:rPr lang="ja-JP" altLang="en-US" sz="2400" i="1">
                            <a:latin typeface="Cambria Math" panose="02040503050406030204" pitchFamily="18" charset="0"/>
                          </a:rPr>
                          <m:t>−1</m:t>
                        </m:r>
                      </m:sub>
                    </m:sSub>
                    <m:r>
                      <a:rPr lang="ja-JP" altLang="en-US" sz="2400" i="1">
                        <a:latin typeface="Cambria Math" panose="02040503050406030204" pitchFamily="18" charset="0"/>
                      </a:rPr>
                      <m:t>+</m:t>
                    </m:r>
                    <m:r>
                      <a:rPr lang="ja-JP" altLang="en-US" sz="2400" i="1">
                        <a:latin typeface="Cambria Math" panose="02040503050406030204" pitchFamily="18" charset="0"/>
                      </a:rPr>
                      <m:t>𝐶</m:t>
                    </m:r>
                  </m:oMath>
                </a14:m>
                <a:endParaRPr lang="en-US" altLang="ja-JP" sz="2400" dirty="0"/>
              </a:p>
              <a:p>
                <a:pPr marL="742950" lvl="1" indent="-285750">
                  <a:buFont typeface="Arial" panose="020B0604020202020204" pitchFamily="34" charset="0"/>
                  <a:buChar char="•"/>
                </a:pPr>
                <a:endParaRPr lang="ja-JP" altLang="en-US" sz="2400" dirty="0"/>
              </a:p>
              <a:p>
                <a:pPr marL="742950" lvl="1" indent="-285750">
                  <a:buFont typeface="Arial" panose="020B0604020202020204" pitchFamily="34" charset="0"/>
                  <a:buChar char="•"/>
                </a:pPr>
                <a:r>
                  <a:rPr lang="en-US" altLang="ja-JP" sz="2400" dirty="0"/>
                  <a:t>b…</a:t>
                </a:r>
                <a14:m>
                  <m:oMath xmlns:m="http://schemas.openxmlformats.org/officeDocument/2006/math">
                    <m:sSub>
                      <m:sSubPr>
                        <m:ctrlPr>
                          <a:rPr lang="ja-JP" altLang="en-US" sz="2400" i="1">
                            <a:latin typeface="Cambria Math" panose="02040503050406030204" pitchFamily="18" charset="0"/>
                          </a:rPr>
                        </m:ctrlPr>
                      </m:sSubPr>
                      <m:e>
                        <m:r>
                          <a:rPr lang="ja-JP" altLang="en-US" sz="2400" i="1">
                            <a:latin typeface="Cambria Math" panose="02040503050406030204" pitchFamily="18" charset="0"/>
                          </a:rPr>
                          <m:t>𝑅</m:t>
                        </m:r>
                      </m:e>
                      <m:sub>
                        <m:r>
                          <a:rPr lang="ja-JP" altLang="en-US" sz="2400" i="1">
                            <a:latin typeface="Cambria Math" panose="02040503050406030204" pitchFamily="18" charset="0"/>
                          </a:rPr>
                          <m:t>𝑡</m:t>
                        </m:r>
                      </m:sub>
                    </m:sSub>
                    <m:r>
                      <a:rPr lang="ja-JP" altLang="en-US" sz="2400" i="1">
                        <a:latin typeface="Cambria Math" panose="02040503050406030204" pitchFamily="18" charset="0"/>
                      </a:rPr>
                      <m:t>=</m:t>
                    </m:r>
                    <m:r>
                      <a:rPr lang="ja-JP" altLang="en-US" sz="2400" i="1">
                        <a:latin typeface="Cambria Math" panose="02040503050406030204" pitchFamily="18" charset="0"/>
                      </a:rPr>
                      <m:t>𝜆</m:t>
                    </m:r>
                    <m:sSub>
                      <m:sSubPr>
                        <m:ctrlPr>
                          <a:rPr lang="ja-JP" altLang="en-US" sz="2400" i="1">
                            <a:latin typeface="Cambria Math" panose="02040503050406030204" pitchFamily="18" charset="0"/>
                          </a:rPr>
                        </m:ctrlPr>
                      </m:sSubPr>
                      <m:e>
                        <m:r>
                          <a:rPr lang="ja-JP" altLang="en-US" sz="2400" i="1">
                            <a:latin typeface="Cambria Math" panose="02040503050406030204" pitchFamily="18" charset="0"/>
                          </a:rPr>
                          <m:t>𝜋</m:t>
                        </m:r>
                      </m:e>
                      <m:sub>
                        <m:r>
                          <a:rPr lang="ja-JP" altLang="en-US" sz="2400" i="1">
                            <a:latin typeface="Cambria Math" panose="02040503050406030204" pitchFamily="18" charset="0"/>
                          </a:rPr>
                          <m:t>𝑡</m:t>
                        </m:r>
                      </m:sub>
                    </m:sSub>
                    <m:r>
                      <a:rPr lang="ja-JP" altLang="en-US" sz="2400" i="1">
                        <a:latin typeface="Cambria Math" panose="02040503050406030204" pitchFamily="18" charset="0"/>
                      </a:rPr>
                      <m:t>+</m:t>
                    </m:r>
                    <m:r>
                      <a:rPr lang="ja-JP" altLang="en-US" sz="2400" i="1">
                        <a:latin typeface="Cambria Math" panose="02040503050406030204" pitchFamily="18" charset="0"/>
                      </a:rPr>
                      <m:t>𝛾</m:t>
                    </m:r>
                    <m:sSub>
                      <m:sSubPr>
                        <m:ctrlPr>
                          <a:rPr lang="ja-JP" altLang="en-US" sz="2400" i="1">
                            <a:latin typeface="Cambria Math" panose="02040503050406030204" pitchFamily="18" charset="0"/>
                          </a:rPr>
                        </m:ctrlPr>
                      </m:sSubPr>
                      <m:e>
                        <m:r>
                          <a:rPr lang="ja-JP" altLang="en-US" sz="2400" i="1">
                            <a:latin typeface="Cambria Math" panose="02040503050406030204" pitchFamily="18" charset="0"/>
                          </a:rPr>
                          <m:t>𝑅</m:t>
                        </m:r>
                      </m:e>
                      <m:sub>
                        <m:r>
                          <a:rPr lang="ja-JP" altLang="en-US" sz="2400" i="1">
                            <a:latin typeface="Cambria Math" panose="02040503050406030204" pitchFamily="18" charset="0"/>
                          </a:rPr>
                          <m:t>𝑡</m:t>
                        </m:r>
                        <m:r>
                          <a:rPr lang="ja-JP" altLang="en-US" sz="2400" i="1">
                            <a:latin typeface="Cambria Math" panose="02040503050406030204" pitchFamily="18" charset="0"/>
                          </a:rPr>
                          <m:t>−1</m:t>
                        </m:r>
                      </m:sub>
                    </m:sSub>
                    <m:r>
                      <a:rPr lang="ja-JP" altLang="en-US" sz="2400" i="1">
                        <a:latin typeface="Cambria Math" panose="02040503050406030204" pitchFamily="18" charset="0"/>
                      </a:rPr>
                      <m:t>+</m:t>
                    </m:r>
                    <m:r>
                      <a:rPr lang="ja-JP" altLang="en-US" sz="2400" i="1">
                        <a:latin typeface="Cambria Math" panose="02040503050406030204" pitchFamily="18" charset="0"/>
                      </a:rPr>
                      <m:t>𝐶</m:t>
                    </m:r>
                  </m:oMath>
                </a14:m>
                <a:endParaRPr lang="en-US" altLang="ja-JP" sz="2400" dirty="0"/>
              </a:p>
              <a:p>
                <a:pPr marL="742950" lvl="1" indent="-285750">
                  <a:buFont typeface="Arial" panose="020B0604020202020204" pitchFamily="34" charset="0"/>
                  <a:buChar char="•"/>
                </a:pPr>
                <a:endParaRPr lang="ja-JP" altLang="en-US" sz="2400" dirty="0"/>
              </a:p>
              <a:p>
                <a:pPr marL="742950" lvl="1" indent="-285750">
                  <a:buFont typeface="Arial" panose="020B0604020202020204" pitchFamily="34" charset="0"/>
                  <a:buChar char="•"/>
                </a:pPr>
                <a:r>
                  <a:rPr lang="en-US" altLang="ja-JP" sz="2400" dirty="0"/>
                  <a:t>c…</a:t>
                </a:r>
                <a14:m>
                  <m:oMath xmlns:m="http://schemas.openxmlformats.org/officeDocument/2006/math">
                    <m:sSub>
                      <m:sSubPr>
                        <m:ctrlPr>
                          <a:rPr lang="ja-JP" altLang="en-US" sz="2400" i="1">
                            <a:latin typeface="Cambria Math" panose="02040503050406030204" pitchFamily="18" charset="0"/>
                          </a:rPr>
                        </m:ctrlPr>
                      </m:sSubPr>
                      <m:e>
                        <m:r>
                          <a:rPr lang="ja-JP" altLang="en-US" sz="2400" i="1">
                            <a:latin typeface="Cambria Math" panose="02040503050406030204" pitchFamily="18" charset="0"/>
                          </a:rPr>
                          <m:t>𝑅</m:t>
                        </m:r>
                      </m:e>
                      <m:sub>
                        <m:r>
                          <a:rPr lang="ja-JP" altLang="en-US" sz="2400" i="1">
                            <a:latin typeface="Cambria Math" panose="02040503050406030204" pitchFamily="18" charset="0"/>
                          </a:rPr>
                          <m:t>𝑡</m:t>
                        </m:r>
                      </m:sub>
                    </m:sSub>
                    <m:r>
                      <a:rPr lang="ja-JP" altLang="en-US" sz="2400" i="1">
                        <a:latin typeface="Cambria Math" panose="02040503050406030204" pitchFamily="18" charset="0"/>
                      </a:rPr>
                      <m:t>=</m:t>
                    </m:r>
                    <m:r>
                      <a:rPr lang="ja-JP" altLang="en-US" sz="2400" i="1">
                        <a:latin typeface="Cambria Math" panose="02040503050406030204" pitchFamily="18" charset="0"/>
                      </a:rPr>
                      <m:t>𝜔</m:t>
                    </m:r>
                    <m:sSub>
                      <m:sSubPr>
                        <m:ctrlPr>
                          <a:rPr lang="ja-JP" altLang="en-US" sz="2400" i="1">
                            <a:latin typeface="Cambria Math" panose="02040503050406030204" pitchFamily="18" charset="0"/>
                          </a:rPr>
                        </m:ctrlPr>
                      </m:sSubPr>
                      <m:e>
                        <m:r>
                          <a:rPr lang="ja-JP" altLang="en-US" sz="2400" i="1">
                            <a:latin typeface="Cambria Math" panose="02040503050406030204" pitchFamily="18" charset="0"/>
                          </a:rPr>
                          <m:t>𝑟</m:t>
                        </m:r>
                      </m:e>
                      <m:sub>
                        <m:r>
                          <a:rPr lang="ja-JP" altLang="en-US" sz="2400" i="1">
                            <a:latin typeface="Cambria Math" panose="02040503050406030204" pitchFamily="18" charset="0"/>
                          </a:rPr>
                          <m:t>𝑡</m:t>
                        </m:r>
                      </m:sub>
                    </m:sSub>
                    <m:r>
                      <a:rPr lang="ja-JP" altLang="en-US" sz="2400" i="1">
                        <a:latin typeface="Cambria Math" panose="02040503050406030204" pitchFamily="18" charset="0"/>
                      </a:rPr>
                      <m:t>+</m:t>
                    </m:r>
                    <m:r>
                      <a:rPr lang="ja-JP" altLang="en-US" sz="2400" i="1">
                        <a:latin typeface="Cambria Math" panose="02040503050406030204" pitchFamily="18" charset="0"/>
                      </a:rPr>
                      <m:t>𝜆</m:t>
                    </m:r>
                    <m:sSub>
                      <m:sSubPr>
                        <m:ctrlPr>
                          <a:rPr lang="ja-JP" altLang="en-US" sz="2400" i="1">
                            <a:latin typeface="Cambria Math" panose="02040503050406030204" pitchFamily="18" charset="0"/>
                          </a:rPr>
                        </m:ctrlPr>
                      </m:sSubPr>
                      <m:e>
                        <m:r>
                          <a:rPr lang="ja-JP" altLang="en-US" sz="2400" i="1">
                            <a:latin typeface="Cambria Math" panose="02040503050406030204" pitchFamily="18" charset="0"/>
                          </a:rPr>
                          <m:t>𝜋</m:t>
                        </m:r>
                      </m:e>
                      <m:sub>
                        <m:r>
                          <a:rPr lang="ja-JP" altLang="en-US" sz="2400" i="1">
                            <a:latin typeface="Cambria Math" panose="02040503050406030204" pitchFamily="18" charset="0"/>
                          </a:rPr>
                          <m:t>𝑡</m:t>
                        </m:r>
                      </m:sub>
                    </m:sSub>
                    <m:r>
                      <a:rPr lang="ja-JP" altLang="en-US" sz="2400" i="1">
                        <a:latin typeface="Cambria Math" panose="02040503050406030204" pitchFamily="18" charset="0"/>
                      </a:rPr>
                      <m:t>+</m:t>
                    </m:r>
                    <m:r>
                      <a:rPr lang="ja-JP" altLang="en-US" sz="2400" i="1">
                        <a:latin typeface="Cambria Math" panose="02040503050406030204" pitchFamily="18" charset="0"/>
                      </a:rPr>
                      <m:t>𝛾</m:t>
                    </m:r>
                    <m:sSub>
                      <m:sSubPr>
                        <m:ctrlPr>
                          <a:rPr lang="ja-JP" altLang="en-US" sz="2400" i="1">
                            <a:latin typeface="Cambria Math" panose="02040503050406030204" pitchFamily="18" charset="0"/>
                          </a:rPr>
                        </m:ctrlPr>
                      </m:sSubPr>
                      <m:e>
                        <m:r>
                          <a:rPr lang="ja-JP" altLang="en-US" sz="2400" i="1">
                            <a:latin typeface="Cambria Math" panose="02040503050406030204" pitchFamily="18" charset="0"/>
                          </a:rPr>
                          <m:t>𝑅</m:t>
                        </m:r>
                      </m:e>
                      <m:sub>
                        <m:r>
                          <a:rPr lang="ja-JP" altLang="en-US" sz="2400" i="1">
                            <a:latin typeface="Cambria Math" panose="02040503050406030204" pitchFamily="18" charset="0"/>
                          </a:rPr>
                          <m:t>𝑡</m:t>
                        </m:r>
                        <m:r>
                          <a:rPr lang="ja-JP" altLang="en-US" sz="2400" i="1">
                            <a:latin typeface="Cambria Math" panose="02040503050406030204" pitchFamily="18" charset="0"/>
                          </a:rPr>
                          <m:t>−1</m:t>
                        </m:r>
                      </m:sub>
                    </m:sSub>
                    <m:r>
                      <a:rPr lang="ja-JP" altLang="en-US" sz="2400" i="1">
                        <a:latin typeface="Cambria Math" panose="02040503050406030204" pitchFamily="18" charset="0"/>
                      </a:rPr>
                      <m:t>+</m:t>
                    </m:r>
                    <m:r>
                      <a:rPr lang="ja-JP" altLang="en-US" sz="2400" i="1">
                        <a:latin typeface="Cambria Math" panose="02040503050406030204" pitchFamily="18" charset="0"/>
                      </a:rPr>
                      <m:t>𝐶</m:t>
                    </m:r>
                  </m:oMath>
                </a14:m>
                <a:r>
                  <a:rPr lang="ja-JP" altLang="en-US" sz="2400" dirty="0"/>
                  <a:t>   </a:t>
                </a:r>
                <a:r>
                  <a:rPr lang="en-US" altLang="ja-JP" sz="2400" dirty="0"/>
                  <a:t>…(5)</a:t>
                </a:r>
                <a:endParaRPr lang="ja-JP" altLang="en-US" sz="2400" dirty="0"/>
              </a:p>
              <a:p>
                <a:pPr marL="742950" lvl="1" indent="-285750">
                  <a:buFont typeface="Arial" panose="020B0604020202020204" pitchFamily="34" charset="0"/>
                  <a:buChar char="•"/>
                </a:pPr>
                <a:endParaRPr lang="en-US" altLang="ja-JP" sz="2000" dirty="0"/>
              </a:p>
            </p:txBody>
          </p:sp>
        </mc:Choice>
        <mc:Fallback xmlns="">
          <p:sp>
            <p:nvSpPr>
              <p:cNvPr id="5" name="テキスト ボックス 4">
                <a:extLst>
                  <a:ext uri="{FF2B5EF4-FFF2-40B4-BE49-F238E27FC236}">
                    <a16:creationId xmlns:a16="http://schemas.microsoft.com/office/drawing/2014/main" id="{97C0D444-205A-3CE5-7F93-A2D21BCBDF80}"/>
                  </a:ext>
                </a:extLst>
              </p:cNvPr>
              <p:cNvSpPr txBox="1">
                <a:spLocks noRot="1" noChangeAspect="1" noMove="1" noResize="1" noEditPoints="1" noAdjustHandles="1" noChangeArrowheads="1" noChangeShapeType="1" noTextEdit="1"/>
              </p:cNvSpPr>
              <p:nvPr/>
            </p:nvSpPr>
            <p:spPr>
              <a:xfrm>
                <a:off x="965200" y="3921203"/>
                <a:ext cx="8310880" cy="2616101"/>
              </a:xfrm>
              <a:prstGeom prst="rect">
                <a:avLst/>
              </a:prstGeom>
              <a:blipFill>
                <a:blip r:embed="rId2"/>
                <a:stretch>
                  <a:fillRect l="-953" t="-1865"/>
                </a:stretch>
              </a:blipFill>
            </p:spPr>
            <p:txBody>
              <a:bodyPr/>
              <a:lstStyle/>
              <a:p>
                <a:r>
                  <a:rPr lang="ja-JP" altLang="en-US">
                    <a:noFill/>
                  </a:rPr>
                  <a:t> </a:t>
                </a:r>
              </a:p>
            </p:txBody>
          </p:sp>
        </mc:Fallback>
      </mc:AlternateContent>
      <mc:AlternateContent xmlns:mc="http://schemas.openxmlformats.org/markup-compatibility/2006" xmlns:a14="http://schemas.microsoft.com/office/drawing/2010/main">
        <mc:Choice Requires="a14">
          <p:sp>
            <p:nvSpPr>
              <p:cNvPr id="6" name="テキスト ボックス 5">
                <a:extLst>
                  <a:ext uri="{FF2B5EF4-FFF2-40B4-BE49-F238E27FC236}">
                    <a16:creationId xmlns:a16="http://schemas.microsoft.com/office/drawing/2014/main" id="{4232415A-9FC3-5630-2950-29C092004BD7}"/>
                  </a:ext>
                </a:extLst>
              </p:cNvPr>
              <p:cNvSpPr txBox="1"/>
              <p:nvPr/>
            </p:nvSpPr>
            <p:spPr>
              <a:xfrm>
                <a:off x="7548880" y="5042634"/>
                <a:ext cx="2560320" cy="461665"/>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d>
                        <m:dPr>
                          <m:ctrlPr>
                            <a:rPr lang="ja-JP" altLang="en-US" sz="2400" i="1">
                              <a:latin typeface="Cambria Math" panose="02040503050406030204" pitchFamily="18" charset="0"/>
                            </a:rPr>
                          </m:ctrlPr>
                        </m:dPr>
                        <m:e>
                          <m:r>
                            <a:rPr lang="en-US" altLang="ja-JP" sz="2400">
                              <a:latin typeface="Cambria Math" panose="02040503050406030204" pitchFamily="18" charset="0"/>
                            </a:rPr>
                            <m:t>−1</m:t>
                          </m:r>
                          <m:r>
                            <a:rPr lang="ja-JP" altLang="en-US" sz="2400">
                              <a:latin typeface="Cambria Math" panose="02040503050406030204" pitchFamily="18" charset="0"/>
                            </a:rPr>
                            <m:t>&lt;</m:t>
                          </m:r>
                          <m:r>
                            <a:rPr lang="ja-JP" altLang="en-US" sz="2400" i="1">
                              <a:latin typeface="Cambria Math" panose="02040503050406030204" pitchFamily="18" charset="0"/>
                            </a:rPr>
                            <m:t>𝛾</m:t>
                          </m:r>
                          <m:r>
                            <a:rPr lang="ja-JP" altLang="en-US" sz="2400">
                              <a:latin typeface="Cambria Math" panose="02040503050406030204" pitchFamily="18" charset="0"/>
                            </a:rPr>
                            <m:t>&lt;1</m:t>
                          </m:r>
                        </m:e>
                      </m:d>
                    </m:oMath>
                  </m:oMathPara>
                </a14:m>
                <a:endParaRPr kumimoji="1" lang="ja-JP" altLang="en-US" sz="2400" dirty="0"/>
              </a:p>
            </p:txBody>
          </p:sp>
        </mc:Choice>
        <mc:Fallback xmlns="">
          <p:sp>
            <p:nvSpPr>
              <p:cNvPr id="6" name="テキスト ボックス 5">
                <a:extLst>
                  <a:ext uri="{FF2B5EF4-FFF2-40B4-BE49-F238E27FC236}">
                    <a16:creationId xmlns:a16="http://schemas.microsoft.com/office/drawing/2014/main" id="{4232415A-9FC3-5630-2950-29C092004BD7}"/>
                  </a:ext>
                </a:extLst>
              </p:cNvPr>
              <p:cNvSpPr txBox="1">
                <a:spLocks noRot="1" noChangeAspect="1" noMove="1" noResize="1" noEditPoints="1" noAdjustHandles="1" noChangeArrowheads="1" noChangeShapeType="1" noTextEdit="1"/>
              </p:cNvSpPr>
              <p:nvPr/>
            </p:nvSpPr>
            <p:spPr>
              <a:xfrm>
                <a:off x="7548880" y="5042634"/>
                <a:ext cx="2560320" cy="461665"/>
              </a:xfrm>
              <a:prstGeom prst="rect">
                <a:avLst/>
              </a:prstGeom>
              <a:blipFill>
                <a:blip r:embed="rId3"/>
                <a:stretch>
                  <a:fillRect b="-6579"/>
                </a:stretch>
              </a:blipFill>
            </p:spPr>
            <p:txBody>
              <a:bodyPr/>
              <a:lstStyle/>
              <a:p>
                <a:r>
                  <a:rPr lang="ja-JP" altLang="en-US">
                    <a:noFill/>
                  </a:rPr>
                  <a:t> </a:t>
                </a:r>
              </a:p>
            </p:txBody>
          </p:sp>
        </mc:Fallback>
      </mc:AlternateContent>
    </p:spTree>
    <p:extLst>
      <p:ext uri="{BB962C8B-B14F-4D97-AF65-F5344CB8AC3E}">
        <p14:creationId xmlns:p14="http://schemas.microsoft.com/office/powerpoint/2010/main" val="385623003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D340070-D0E9-27AE-C0BE-50F80D2B991D}"/>
              </a:ext>
            </a:extLst>
          </p:cNvPr>
          <p:cNvSpPr>
            <a:spLocks noGrp="1"/>
          </p:cNvSpPr>
          <p:nvPr>
            <p:ph type="title"/>
          </p:nvPr>
        </p:nvSpPr>
        <p:spPr/>
        <p:txBody>
          <a:bodyPr/>
          <a:lstStyle/>
          <a:p>
            <a:r>
              <a:rPr kumimoji="1" lang="en-US" altLang="ja-JP" dirty="0"/>
              <a:t>4. </a:t>
            </a:r>
            <a:r>
              <a:rPr kumimoji="1" lang="ja-JP" altLang="en-US" dirty="0"/>
              <a:t>データ</a:t>
            </a:r>
          </a:p>
        </p:txBody>
      </p:sp>
      <p:sp>
        <p:nvSpPr>
          <p:cNvPr id="4" name="テキスト ボックス 3">
            <a:extLst>
              <a:ext uri="{FF2B5EF4-FFF2-40B4-BE49-F238E27FC236}">
                <a16:creationId xmlns:a16="http://schemas.microsoft.com/office/drawing/2014/main" id="{A4FDE0E4-B786-6D52-0ACD-246C820F6A07}"/>
              </a:ext>
            </a:extLst>
          </p:cNvPr>
          <p:cNvSpPr txBox="1"/>
          <p:nvPr/>
        </p:nvSpPr>
        <p:spPr>
          <a:xfrm>
            <a:off x="965200" y="1462483"/>
            <a:ext cx="8310880" cy="1015663"/>
          </a:xfrm>
          <a:prstGeom prst="rect">
            <a:avLst/>
          </a:prstGeom>
          <a:noFill/>
        </p:spPr>
        <p:txBody>
          <a:bodyPr wrap="square" rtlCol="0">
            <a:spAutoFit/>
          </a:bodyPr>
          <a:lstStyle/>
          <a:p>
            <a:pPr marL="285750" indent="-285750">
              <a:buFont typeface="Arial" panose="020B0604020202020204" pitchFamily="34" charset="0"/>
              <a:buChar char="•"/>
            </a:pPr>
            <a:r>
              <a:rPr kumimoji="1" lang="ja-JP" altLang="en-US" sz="2000" dirty="0"/>
              <a:t>東京レポ・レート　</a:t>
            </a:r>
            <a:r>
              <a:rPr kumimoji="1" lang="en-US" altLang="ja-JP" sz="2000" dirty="0"/>
              <a:t>3</a:t>
            </a:r>
            <a:r>
              <a:rPr kumimoji="1" lang="ja-JP" altLang="en-US" sz="2000" dirty="0"/>
              <a:t>カ月物　</a:t>
            </a:r>
            <a:r>
              <a:rPr kumimoji="1" lang="en-US" altLang="ja-JP" sz="2000" dirty="0"/>
              <a:t>(2007</a:t>
            </a:r>
            <a:r>
              <a:rPr kumimoji="1" lang="ja-JP" altLang="en-US" sz="2000" dirty="0"/>
              <a:t>～</a:t>
            </a:r>
            <a:r>
              <a:rPr lang="en-US" altLang="ja-JP" sz="2000" dirty="0"/>
              <a:t>, </a:t>
            </a:r>
            <a:r>
              <a:rPr lang="ja-JP" altLang="en-US" sz="2000" dirty="0"/>
              <a:t>第</a:t>
            </a:r>
            <a:r>
              <a:rPr lang="en-US" altLang="ja-JP" sz="2000" dirty="0"/>
              <a:t>3</a:t>
            </a:r>
            <a:r>
              <a:rPr lang="ja-JP" altLang="en-US" sz="2000" dirty="0"/>
              <a:t>水曜日</a:t>
            </a:r>
            <a:r>
              <a:rPr lang="en-US" altLang="ja-JP" sz="2000" dirty="0"/>
              <a:t>)</a:t>
            </a:r>
            <a:endParaRPr kumimoji="1" lang="en-US" altLang="ja-JP" sz="2000" dirty="0"/>
          </a:p>
          <a:p>
            <a:pPr marL="742950" lvl="1" indent="-285750">
              <a:buFont typeface="Arial" panose="020B0604020202020204" pitchFamily="34" charset="0"/>
              <a:buChar char="•"/>
            </a:pPr>
            <a:r>
              <a:rPr lang="ja-JP" altLang="en-US" sz="2000" dirty="0"/>
              <a:t>短期金融市場で、機関投資家が資金調達を行うレポ金利（現金担保付債券貸借取引）市場の実勢を反映した指標レート</a:t>
            </a:r>
            <a:endParaRPr kumimoji="1" lang="ja-JP" altLang="en-US" sz="2000" dirty="0"/>
          </a:p>
        </p:txBody>
      </p:sp>
      <p:sp>
        <p:nvSpPr>
          <p:cNvPr id="5" name="テキスト ボックス 4">
            <a:extLst>
              <a:ext uri="{FF2B5EF4-FFF2-40B4-BE49-F238E27FC236}">
                <a16:creationId xmlns:a16="http://schemas.microsoft.com/office/drawing/2014/main" id="{6251C9CC-2145-F614-A7BA-2AE69112634D}"/>
              </a:ext>
            </a:extLst>
          </p:cNvPr>
          <p:cNvSpPr txBox="1"/>
          <p:nvPr/>
        </p:nvSpPr>
        <p:spPr>
          <a:xfrm>
            <a:off x="965200" y="2692963"/>
            <a:ext cx="8310880" cy="1015663"/>
          </a:xfrm>
          <a:prstGeom prst="rect">
            <a:avLst/>
          </a:prstGeom>
          <a:noFill/>
        </p:spPr>
        <p:txBody>
          <a:bodyPr wrap="square" rtlCol="0">
            <a:spAutoFit/>
          </a:bodyPr>
          <a:lstStyle/>
          <a:p>
            <a:pPr marL="285750" indent="-285750">
              <a:buFont typeface="Arial" panose="020B0604020202020204" pitchFamily="34" charset="0"/>
              <a:buChar char="•"/>
            </a:pPr>
            <a:r>
              <a:rPr kumimoji="1" lang="ja-JP" altLang="en-US" sz="2000" dirty="0"/>
              <a:t>消費者物価指数</a:t>
            </a:r>
            <a:r>
              <a:rPr kumimoji="1" lang="en-US" altLang="ja-JP" sz="2000" dirty="0"/>
              <a:t>(CPI) 2020</a:t>
            </a:r>
            <a:r>
              <a:rPr kumimoji="1" lang="ja-JP" altLang="en-US" sz="2000" dirty="0"/>
              <a:t>年基準</a:t>
            </a:r>
            <a:endParaRPr lang="en-US" altLang="ja-JP" sz="2000" dirty="0"/>
          </a:p>
          <a:p>
            <a:pPr marL="742950" lvl="1" indent="-285750">
              <a:buFont typeface="Arial" panose="020B0604020202020204" pitchFamily="34" charset="0"/>
              <a:buChar char="•"/>
            </a:pPr>
            <a:r>
              <a:rPr lang="ja-JP" altLang="en-US" sz="2000" dirty="0"/>
              <a:t>全国の世帯が購入する家計に係る財及びサービスの価格等を総合した物価の変動を時系列的に測定したもの</a:t>
            </a:r>
            <a:endParaRPr kumimoji="1" lang="en-US" altLang="ja-JP" sz="2000" dirty="0"/>
          </a:p>
        </p:txBody>
      </p:sp>
      <p:sp>
        <p:nvSpPr>
          <p:cNvPr id="6" name="テキスト ボックス 5">
            <a:extLst>
              <a:ext uri="{FF2B5EF4-FFF2-40B4-BE49-F238E27FC236}">
                <a16:creationId xmlns:a16="http://schemas.microsoft.com/office/drawing/2014/main" id="{DBEBF8FC-341F-C8ED-3D7F-A13EC143CCB7}"/>
              </a:ext>
            </a:extLst>
          </p:cNvPr>
          <p:cNvSpPr txBox="1"/>
          <p:nvPr/>
        </p:nvSpPr>
        <p:spPr>
          <a:xfrm>
            <a:off x="965200" y="3923443"/>
            <a:ext cx="8310880" cy="400110"/>
          </a:xfrm>
          <a:prstGeom prst="rect">
            <a:avLst/>
          </a:prstGeom>
          <a:noFill/>
        </p:spPr>
        <p:txBody>
          <a:bodyPr wrap="square" rtlCol="0">
            <a:spAutoFit/>
          </a:bodyPr>
          <a:lstStyle/>
          <a:p>
            <a:pPr marL="285750" indent="-285750">
              <a:buFont typeface="Arial" panose="020B0604020202020204" pitchFamily="34" charset="0"/>
              <a:buChar char="•"/>
            </a:pPr>
            <a:r>
              <a:rPr kumimoji="1" lang="ja-JP" altLang="en-US" sz="2000" dirty="0"/>
              <a:t>日本国債　</a:t>
            </a:r>
            <a:r>
              <a:rPr kumimoji="1" lang="en-US" altLang="ja-JP" sz="2000" dirty="0"/>
              <a:t>2</a:t>
            </a:r>
            <a:r>
              <a:rPr kumimoji="1" lang="ja-JP" altLang="en-US" sz="2000" dirty="0"/>
              <a:t>年、</a:t>
            </a:r>
            <a:r>
              <a:rPr kumimoji="1" lang="en-US" altLang="ja-JP" sz="2000" dirty="0"/>
              <a:t>5</a:t>
            </a:r>
            <a:r>
              <a:rPr kumimoji="1" lang="ja-JP" altLang="en-US" sz="2000" dirty="0"/>
              <a:t>年、</a:t>
            </a:r>
            <a:r>
              <a:rPr kumimoji="1" lang="en-US" altLang="ja-JP" sz="2000" dirty="0"/>
              <a:t>10</a:t>
            </a:r>
            <a:r>
              <a:rPr kumimoji="1" lang="ja-JP" altLang="en-US" sz="2000" dirty="0"/>
              <a:t>年</a:t>
            </a:r>
            <a:endParaRPr lang="en-US" altLang="ja-JP" sz="2000" dirty="0"/>
          </a:p>
        </p:txBody>
      </p:sp>
      <mc:AlternateContent xmlns:mc="http://schemas.openxmlformats.org/markup-compatibility/2006" xmlns:a14="http://schemas.microsoft.com/office/drawing/2010/main">
        <mc:Choice Requires="a14">
          <p:sp>
            <p:nvSpPr>
              <p:cNvPr id="7" name="テキスト ボックス 6">
                <a:extLst>
                  <a:ext uri="{FF2B5EF4-FFF2-40B4-BE49-F238E27FC236}">
                    <a16:creationId xmlns:a16="http://schemas.microsoft.com/office/drawing/2014/main" id="{4B02625A-458E-055E-D20B-DCAB1FBC4FD5}"/>
                  </a:ext>
                </a:extLst>
              </p:cNvPr>
              <p:cNvSpPr txBox="1"/>
              <p:nvPr/>
            </p:nvSpPr>
            <p:spPr>
              <a:xfrm>
                <a:off x="2489200" y="5395517"/>
                <a:ext cx="6553200" cy="525080"/>
              </a:xfrm>
              <a:prstGeom prst="rect">
                <a:avLst/>
              </a:prstGeom>
              <a:noFill/>
            </p:spPr>
            <p:txBody>
              <a:bodyPr wrap="square" lIns="0" tIns="0" rIns="0" bIns="0" rtlCol="0">
                <a:spAutoFit/>
              </a:bodyPr>
              <a:lstStyle/>
              <a:p>
                <a:pPr/>
                <a14:m>
                  <m:oMathPara xmlns:m="http://schemas.openxmlformats.org/officeDocument/2006/math">
                    <m:oMathParaPr>
                      <m:jc m:val="centerGroup"/>
                    </m:oMathParaPr>
                    <m:oMath xmlns:m="http://schemas.openxmlformats.org/officeDocument/2006/math">
                      <m:sSup>
                        <m:sSupPr>
                          <m:ctrlPr>
                            <a:rPr kumimoji="1" lang="ja-JP" altLang="en-US" sz="2000" i="1" smtClean="0">
                              <a:latin typeface="Cambria Math" panose="02040503050406030204" pitchFamily="18" charset="0"/>
                            </a:rPr>
                          </m:ctrlPr>
                        </m:sSupPr>
                        <m:e>
                          <m:d>
                            <m:dPr>
                              <m:ctrlPr>
                                <a:rPr kumimoji="1" lang="ja-JP" altLang="en-US" sz="2000" i="1">
                                  <a:latin typeface="Cambria Math" panose="02040503050406030204" pitchFamily="18" charset="0"/>
                                </a:rPr>
                              </m:ctrlPr>
                            </m:dPr>
                            <m:e>
                              <m:r>
                                <a:rPr kumimoji="1" lang="ja-JP" altLang="en-US" sz="2000">
                                  <a:latin typeface="Cambria Math" panose="02040503050406030204" pitchFamily="18" charset="0"/>
                                </a:rPr>
                                <m:t>1</m:t>
                              </m:r>
                              <m:r>
                                <a:rPr kumimoji="1" lang="ja-JP" altLang="en-US" sz="2000" i="0">
                                  <a:latin typeface="Cambria Math" panose="02040503050406030204" pitchFamily="18" charset="0"/>
                                </a:rPr>
                                <m:t>+</m:t>
                              </m:r>
                              <m:sSub>
                                <m:sSubPr>
                                  <m:ctrlPr>
                                    <a:rPr kumimoji="1" lang="ja-JP" altLang="en-US" sz="2000" i="1">
                                      <a:latin typeface="Cambria Math" panose="02040503050406030204" pitchFamily="18" charset="0"/>
                                    </a:rPr>
                                  </m:ctrlPr>
                                </m:sSubPr>
                                <m:e>
                                  <m:r>
                                    <a:rPr kumimoji="1" lang="ja-JP" altLang="en-US" sz="2000" i="1">
                                      <a:latin typeface="Cambria Math" panose="02040503050406030204" pitchFamily="18" charset="0"/>
                                    </a:rPr>
                                    <m:t>𝑅</m:t>
                                  </m:r>
                                </m:e>
                                <m:sub>
                                  <m:r>
                                    <a:rPr kumimoji="1" lang="ja-JP" altLang="en-US" sz="2000" i="1">
                                      <a:latin typeface="Cambria Math" panose="02040503050406030204" pitchFamily="18" charset="0"/>
                                    </a:rPr>
                                    <m:t>𝑡</m:t>
                                  </m:r>
                                </m:sub>
                              </m:sSub>
                            </m:e>
                          </m:d>
                        </m:e>
                        <m:sup>
                          <m:r>
                            <a:rPr kumimoji="1" lang="ja-JP" altLang="en-US" sz="2000" i="1">
                              <a:latin typeface="Cambria Math" panose="02040503050406030204" pitchFamily="18" charset="0"/>
                            </a:rPr>
                            <m:t>𝑛</m:t>
                          </m:r>
                        </m:sup>
                      </m:sSup>
                      <m:r>
                        <a:rPr kumimoji="1" lang="ja-JP" altLang="en-US" sz="2000" i="0">
                          <a:latin typeface="Cambria Math" panose="02040503050406030204" pitchFamily="18" charset="0"/>
                        </a:rPr>
                        <m:t>=</m:t>
                      </m:r>
                      <m:d>
                        <m:dPr>
                          <m:ctrlPr>
                            <a:rPr kumimoji="1" lang="ja-JP" altLang="en-US" sz="2000" i="1">
                              <a:latin typeface="Cambria Math" panose="02040503050406030204" pitchFamily="18" charset="0"/>
                            </a:rPr>
                          </m:ctrlPr>
                        </m:dPr>
                        <m:e>
                          <m:r>
                            <a:rPr kumimoji="1" lang="ja-JP" altLang="en-US" sz="2000" i="0">
                              <a:latin typeface="Cambria Math" panose="02040503050406030204" pitchFamily="18" charset="0"/>
                            </a:rPr>
                            <m:t>1+</m:t>
                          </m:r>
                          <m:f>
                            <m:fPr>
                              <m:ctrlPr>
                                <a:rPr kumimoji="1" lang="ja-JP" altLang="en-US" sz="2000" i="1">
                                  <a:latin typeface="Cambria Math" panose="02040503050406030204" pitchFamily="18" charset="0"/>
                                </a:rPr>
                              </m:ctrlPr>
                            </m:fPr>
                            <m:num>
                              <m:sSub>
                                <m:sSubPr>
                                  <m:ctrlPr>
                                    <a:rPr kumimoji="1" lang="ja-JP" altLang="en-US" sz="2000" i="1">
                                      <a:latin typeface="Cambria Math" panose="02040503050406030204" pitchFamily="18" charset="0"/>
                                    </a:rPr>
                                  </m:ctrlPr>
                                </m:sSubPr>
                                <m:e>
                                  <m:r>
                                    <a:rPr kumimoji="1" lang="ja-JP" altLang="en-US" sz="2000" i="1">
                                      <a:latin typeface="Cambria Math" panose="02040503050406030204" pitchFamily="18" charset="0"/>
                                    </a:rPr>
                                    <m:t>𝑟</m:t>
                                  </m:r>
                                </m:e>
                                <m:sub>
                                  <m:r>
                                    <a:rPr kumimoji="1" lang="ja-JP" altLang="en-US" sz="2000" i="1">
                                      <a:latin typeface="Cambria Math" panose="02040503050406030204" pitchFamily="18" charset="0"/>
                                    </a:rPr>
                                    <m:t>𝑡</m:t>
                                  </m:r>
                                </m:sub>
                              </m:sSub>
                            </m:num>
                            <m:den>
                              <m:r>
                                <a:rPr kumimoji="1" lang="ja-JP" altLang="en-US" sz="2000" i="0">
                                  <a:latin typeface="Cambria Math" panose="02040503050406030204" pitchFamily="18" charset="0"/>
                                </a:rPr>
                                <m:t>4</m:t>
                              </m:r>
                            </m:den>
                          </m:f>
                        </m:e>
                      </m:d>
                      <m:d>
                        <m:dPr>
                          <m:ctrlPr>
                            <a:rPr kumimoji="1" lang="ja-JP" altLang="en-US" sz="2000" i="1">
                              <a:latin typeface="Cambria Math" panose="02040503050406030204" pitchFamily="18" charset="0"/>
                            </a:rPr>
                          </m:ctrlPr>
                        </m:dPr>
                        <m:e>
                          <m:r>
                            <a:rPr kumimoji="1" lang="ja-JP" altLang="en-US" sz="2000" i="0">
                              <a:latin typeface="Cambria Math" panose="02040503050406030204" pitchFamily="18" charset="0"/>
                            </a:rPr>
                            <m:t>1+</m:t>
                          </m:r>
                          <m:f>
                            <m:fPr>
                              <m:ctrlPr>
                                <a:rPr kumimoji="1" lang="ja-JP" altLang="en-US" sz="2000" i="1">
                                  <a:latin typeface="Cambria Math" panose="02040503050406030204" pitchFamily="18" charset="0"/>
                                </a:rPr>
                              </m:ctrlPr>
                            </m:fPr>
                            <m:num>
                              <m:sSub>
                                <m:sSubPr>
                                  <m:ctrlPr>
                                    <a:rPr kumimoji="1" lang="ja-JP" altLang="en-US" sz="2000" i="1">
                                      <a:latin typeface="Cambria Math" panose="02040503050406030204" pitchFamily="18" charset="0"/>
                                    </a:rPr>
                                  </m:ctrlPr>
                                </m:sSubPr>
                                <m:e>
                                  <m:r>
                                    <a:rPr kumimoji="1" lang="ja-JP" altLang="en-US" sz="2000" i="1">
                                      <a:latin typeface="Cambria Math" panose="02040503050406030204" pitchFamily="18" charset="0"/>
                                    </a:rPr>
                                    <m:t>𝑟</m:t>
                                  </m:r>
                                </m:e>
                                <m:sub>
                                  <m:r>
                                    <a:rPr kumimoji="1" lang="ja-JP" altLang="en-US" sz="2000" i="1">
                                      <a:latin typeface="Cambria Math" panose="02040503050406030204" pitchFamily="18" charset="0"/>
                                    </a:rPr>
                                    <m:t>𝑡</m:t>
                                  </m:r>
                                  <m:r>
                                    <a:rPr kumimoji="1" lang="ja-JP" altLang="en-US" sz="2000" i="0">
                                      <a:latin typeface="Cambria Math" panose="02040503050406030204" pitchFamily="18" charset="0"/>
                                    </a:rPr>
                                    <m:t>+1</m:t>
                                  </m:r>
                                </m:sub>
                              </m:sSub>
                            </m:num>
                            <m:den>
                              <m:r>
                                <a:rPr kumimoji="1" lang="ja-JP" altLang="en-US" sz="2000" i="0">
                                  <a:latin typeface="Cambria Math" panose="02040503050406030204" pitchFamily="18" charset="0"/>
                                </a:rPr>
                                <m:t>4</m:t>
                              </m:r>
                            </m:den>
                          </m:f>
                        </m:e>
                      </m:d>
                      <m:r>
                        <a:rPr kumimoji="1" lang="ja-JP" altLang="en-US" sz="2000" i="0">
                          <a:latin typeface="Cambria Math" panose="02040503050406030204" pitchFamily="18" charset="0"/>
                        </a:rPr>
                        <m:t>⋯</m:t>
                      </m:r>
                      <m:d>
                        <m:dPr>
                          <m:ctrlPr>
                            <a:rPr kumimoji="1" lang="ja-JP" altLang="en-US" sz="2000" i="1">
                              <a:latin typeface="Cambria Math" panose="02040503050406030204" pitchFamily="18" charset="0"/>
                            </a:rPr>
                          </m:ctrlPr>
                        </m:dPr>
                        <m:e>
                          <m:r>
                            <a:rPr kumimoji="1" lang="ja-JP" altLang="en-US" sz="2000" i="0">
                              <a:latin typeface="Cambria Math" panose="02040503050406030204" pitchFamily="18" charset="0"/>
                            </a:rPr>
                            <m:t>1+</m:t>
                          </m:r>
                          <m:f>
                            <m:fPr>
                              <m:ctrlPr>
                                <a:rPr kumimoji="1" lang="ja-JP" altLang="en-US" sz="2000" i="1">
                                  <a:latin typeface="Cambria Math" panose="02040503050406030204" pitchFamily="18" charset="0"/>
                                </a:rPr>
                              </m:ctrlPr>
                            </m:fPr>
                            <m:num>
                              <m:sSub>
                                <m:sSubPr>
                                  <m:ctrlPr>
                                    <a:rPr kumimoji="1" lang="ja-JP" altLang="en-US" sz="2000" i="1">
                                      <a:latin typeface="Cambria Math" panose="02040503050406030204" pitchFamily="18" charset="0"/>
                                    </a:rPr>
                                  </m:ctrlPr>
                                </m:sSubPr>
                                <m:e>
                                  <m:r>
                                    <a:rPr kumimoji="1" lang="ja-JP" altLang="en-US" sz="2000" i="1">
                                      <a:latin typeface="Cambria Math" panose="02040503050406030204" pitchFamily="18" charset="0"/>
                                    </a:rPr>
                                    <m:t>𝑟</m:t>
                                  </m:r>
                                </m:e>
                                <m:sub>
                                  <m:r>
                                    <a:rPr kumimoji="1" lang="ja-JP" altLang="en-US" sz="2000" i="1">
                                      <a:latin typeface="Cambria Math" panose="02040503050406030204" pitchFamily="18" charset="0"/>
                                    </a:rPr>
                                    <m:t>𝑡</m:t>
                                  </m:r>
                                  <m:r>
                                    <a:rPr kumimoji="1" lang="ja-JP" altLang="en-US" sz="2000" i="0">
                                      <a:latin typeface="Cambria Math" panose="02040503050406030204" pitchFamily="18" charset="0"/>
                                    </a:rPr>
                                    <m:t>+4</m:t>
                                  </m:r>
                                  <m:r>
                                    <a:rPr kumimoji="1" lang="ja-JP" altLang="en-US" sz="2000" i="1">
                                      <a:latin typeface="Cambria Math" panose="02040503050406030204" pitchFamily="18" charset="0"/>
                                    </a:rPr>
                                    <m:t>𝑛</m:t>
                                  </m:r>
                                  <m:r>
                                    <a:rPr kumimoji="1" lang="ja-JP" altLang="en-US" sz="2000" i="0">
                                      <a:latin typeface="Cambria Math" panose="02040503050406030204" pitchFamily="18" charset="0"/>
                                    </a:rPr>
                                    <m:t>−1</m:t>
                                  </m:r>
                                </m:sub>
                              </m:sSub>
                            </m:num>
                            <m:den>
                              <m:r>
                                <a:rPr kumimoji="1" lang="ja-JP" altLang="en-US" sz="2000" i="0">
                                  <a:latin typeface="Cambria Math" panose="02040503050406030204" pitchFamily="18" charset="0"/>
                                </a:rPr>
                                <m:t>4</m:t>
                              </m:r>
                            </m:den>
                          </m:f>
                        </m:e>
                      </m:d>
                    </m:oMath>
                  </m:oMathPara>
                </a14:m>
                <a:endParaRPr kumimoji="1" lang="ja-JP" altLang="en-US" sz="2000" dirty="0"/>
              </a:p>
            </p:txBody>
          </p:sp>
        </mc:Choice>
        <mc:Fallback xmlns="">
          <p:sp>
            <p:nvSpPr>
              <p:cNvPr id="7" name="テキスト ボックス 6">
                <a:extLst>
                  <a:ext uri="{FF2B5EF4-FFF2-40B4-BE49-F238E27FC236}">
                    <a16:creationId xmlns:a16="http://schemas.microsoft.com/office/drawing/2014/main" id="{4B02625A-458E-055E-D20B-DCAB1FBC4FD5}"/>
                  </a:ext>
                </a:extLst>
              </p:cNvPr>
              <p:cNvSpPr txBox="1">
                <a:spLocks noRot="1" noChangeAspect="1" noMove="1" noResize="1" noEditPoints="1" noAdjustHandles="1" noChangeArrowheads="1" noChangeShapeType="1" noTextEdit="1"/>
              </p:cNvSpPr>
              <p:nvPr/>
            </p:nvSpPr>
            <p:spPr>
              <a:xfrm>
                <a:off x="2489200" y="5395517"/>
                <a:ext cx="6553200" cy="525080"/>
              </a:xfrm>
              <a:prstGeom prst="rect">
                <a:avLst/>
              </a:prstGeom>
              <a:blipFill>
                <a:blip r:embed="rId3"/>
                <a:stretch>
                  <a:fillRect/>
                </a:stretch>
              </a:blipFill>
            </p:spPr>
            <p:txBody>
              <a:bodyPr/>
              <a:lstStyle/>
              <a:p>
                <a:r>
                  <a:rPr lang="ja-JP" altLang="en-US">
                    <a:noFill/>
                  </a:rPr>
                  <a:t> </a:t>
                </a:r>
              </a:p>
            </p:txBody>
          </p:sp>
        </mc:Fallback>
      </mc:AlternateContent>
      <p:sp>
        <p:nvSpPr>
          <p:cNvPr id="8" name="テキスト ボックス 7">
            <a:extLst>
              <a:ext uri="{FF2B5EF4-FFF2-40B4-BE49-F238E27FC236}">
                <a16:creationId xmlns:a16="http://schemas.microsoft.com/office/drawing/2014/main" id="{4AC56246-DF52-7959-4378-1C85F97F585A}"/>
              </a:ext>
            </a:extLst>
          </p:cNvPr>
          <p:cNvSpPr txBox="1"/>
          <p:nvPr/>
        </p:nvSpPr>
        <p:spPr>
          <a:xfrm>
            <a:off x="1381760" y="4911688"/>
            <a:ext cx="3789680" cy="369332"/>
          </a:xfrm>
          <a:prstGeom prst="rect">
            <a:avLst/>
          </a:prstGeom>
          <a:noFill/>
        </p:spPr>
        <p:txBody>
          <a:bodyPr wrap="square" rtlCol="0">
            <a:spAutoFit/>
          </a:bodyPr>
          <a:lstStyle/>
          <a:p>
            <a:r>
              <a:rPr kumimoji="1" lang="en-US" altLang="ja-JP" dirty="0"/>
              <a:t>※3</a:t>
            </a:r>
            <a:r>
              <a:rPr kumimoji="1" lang="ja-JP" altLang="en-US" dirty="0"/>
              <a:t>か月物なので</a:t>
            </a:r>
            <a:r>
              <a:rPr kumimoji="1" lang="en-US" altLang="ja-JP" dirty="0"/>
              <a:t>(1)</a:t>
            </a:r>
            <a:r>
              <a:rPr kumimoji="1" lang="ja-JP" altLang="en-US" dirty="0"/>
              <a:t>式が変わる</a:t>
            </a:r>
          </a:p>
        </p:txBody>
      </p:sp>
    </p:spTree>
    <p:extLst>
      <p:ext uri="{BB962C8B-B14F-4D97-AF65-F5344CB8AC3E}">
        <p14:creationId xmlns:p14="http://schemas.microsoft.com/office/powerpoint/2010/main" val="10170691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327FF1A-388E-F80B-2D99-78F669D54FF4}"/>
              </a:ext>
            </a:extLst>
          </p:cNvPr>
          <p:cNvSpPr>
            <a:spLocks noGrp="1"/>
          </p:cNvSpPr>
          <p:nvPr>
            <p:ph type="title"/>
          </p:nvPr>
        </p:nvSpPr>
        <p:spPr/>
        <p:txBody>
          <a:bodyPr/>
          <a:lstStyle/>
          <a:p>
            <a:r>
              <a:rPr kumimoji="1" lang="en-US" altLang="ja-JP" dirty="0"/>
              <a:t>5.</a:t>
            </a:r>
            <a:r>
              <a:rPr kumimoji="1" lang="ja-JP" altLang="en-US" dirty="0"/>
              <a:t>研究目的</a:t>
            </a:r>
          </a:p>
        </p:txBody>
      </p:sp>
      <p:sp>
        <p:nvSpPr>
          <p:cNvPr id="4" name="テキスト ボックス 3">
            <a:extLst>
              <a:ext uri="{FF2B5EF4-FFF2-40B4-BE49-F238E27FC236}">
                <a16:creationId xmlns:a16="http://schemas.microsoft.com/office/drawing/2014/main" id="{6989F4CA-1F86-9242-FACA-F30CD4DCC2C6}"/>
              </a:ext>
            </a:extLst>
          </p:cNvPr>
          <p:cNvSpPr txBox="1"/>
          <p:nvPr/>
        </p:nvSpPr>
        <p:spPr>
          <a:xfrm>
            <a:off x="1706880" y="1690688"/>
            <a:ext cx="8778240" cy="830997"/>
          </a:xfrm>
          <a:prstGeom prst="rect">
            <a:avLst/>
          </a:prstGeom>
          <a:noFill/>
        </p:spPr>
        <p:txBody>
          <a:bodyPr wrap="square" rtlCol="0">
            <a:spAutoFit/>
          </a:bodyPr>
          <a:lstStyle/>
          <a:p>
            <a:pPr marL="285750" indent="-285750">
              <a:buFont typeface="Arial" panose="020B0604020202020204" pitchFamily="34" charset="0"/>
              <a:buChar char="•"/>
            </a:pPr>
            <a:r>
              <a:rPr lang="ja-JP" altLang="en-US" sz="2400" dirty="0"/>
              <a:t>先行研究の手法に倣い、現在の日本における債券市場で、インフレ率を考慮した期待理論がどれだけ有効か検証する</a:t>
            </a:r>
            <a:endParaRPr lang="en-US" altLang="ja-JP" sz="2400" dirty="0"/>
          </a:p>
        </p:txBody>
      </p:sp>
      <p:sp>
        <p:nvSpPr>
          <p:cNvPr id="10" name="テキスト ボックス 9">
            <a:extLst>
              <a:ext uri="{FF2B5EF4-FFF2-40B4-BE49-F238E27FC236}">
                <a16:creationId xmlns:a16="http://schemas.microsoft.com/office/drawing/2014/main" id="{049203ED-1E5D-0338-E50E-66D5EBD74A0D}"/>
              </a:ext>
            </a:extLst>
          </p:cNvPr>
          <p:cNvSpPr txBox="1"/>
          <p:nvPr/>
        </p:nvSpPr>
        <p:spPr>
          <a:xfrm>
            <a:off x="1706880" y="2920543"/>
            <a:ext cx="8778240" cy="2246769"/>
          </a:xfrm>
          <a:prstGeom prst="rect">
            <a:avLst/>
          </a:prstGeom>
          <a:noFill/>
        </p:spPr>
        <p:txBody>
          <a:bodyPr wrap="square" rtlCol="0">
            <a:spAutoFit/>
          </a:bodyPr>
          <a:lstStyle/>
          <a:p>
            <a:pPr marL="285750" indent="-285750">
              <a:buFont typeface="Arial" panose="020B0604020202020204" pitchFamily="34" charset="0"/>
              <a:buChar char="•"/>
            </a:pPr>
            <a:r>
              <a:rPr lang="en-US" altLang="ja-JP" sz="2400" dirty="0"/>
              <a:t>2</a:t>
            </a:r>
            <a:r>
              <a:rPr lang="ja-JP" altLang="en-US" sz="2400" dirty="0"/>
              <a:t>年、</a:t>
            </a:r>
            <a:r>
              <a:rPr lang="en-US" altLang="ja-JP" sz="2400" dirty="0"/>
              <a:t>5</a:t>
            </a:r>
            <a:r>
              <a:rPr lang="ja-JP" altLang="en-US" sz="2400" dirty="0"/>
              <a:t>年、</a:t>
            </a:r>
            <a:r>
              <a:rPr lang="en-US" altLang="ja-JP" sz="2400" dirty="0"/>
              <a:t>10</a:t>
            </a:r>
            <a:r>
              <a:rPr lang="ja-JP" altLang="en-US" sz="2400" dirty="0"/>
              <a:t>年の年限の長期国債を被説明変数として、数値にどのような変化があるか調査する。</a:t>
            </a:r>
            <a:endParaRPr lang="en-US" altLang="ja-JP" sz="2400" dirty="0"/>
          </a:p>
          <a:p>
            <a:pPr marL="285750" indent="-285750">
              <a:buFont typeface="Arial" panose="020B0604020202020204" pitchFamily="34" charset="0"/>
              <a:buChar char="•"/>
            </a:pPr>
            <a:endParaRPr lang="en-US" altLang="ja-JP" sz="2400" dirty="0"/>
          </a:p>
          <a:p>
            <a:pPr marL="285750" indent="-285750">
              <a:buFont typeface="Arial" panose="020B0604020202020204" pitchFamily="34" charset="0"/>
              <a:buChar char="•"/>
            </a:pPr>
            <a:r>
              <a:rPr lang="ja-JP" altLang="en-US" sz="2400" dirty="0"/>
              <a:t>マイナス金利前、中、後で期間を分けて理論の有効性を検証する。</a:t>
            </a:r>
            <a:endParaRPr lang="en-US" altLang="ja-JP" sz="2400" dirty="0"/>
          </a:p>
          <a:p>
            <a:pPr marL="742950" lvl="1" indent="-285750">
              <a:buFont typeface="Arial" panose="020B0604020202020204" pitchFamily="34" charset="0"/>
              <a:buChar char="•"/>
            </a:pPr>
            <a:r>
              <a:rPr lang="en-US" altLang="ja-JP" sz="2000" dirty="0"/>
              <a:t>※</a:t>
            </a:r>
            <a:r>
              <a:rPr lang="ja-JP" altLang="en-US" sz="2000" dirty="0"/>
              <a:t>サンプル数確保のためマイナス金利政策後を</a:t>
            </a:r>
            <a:r>
              <a:rPr lang="en-US" altLang="ja-JP" sz="2000" dirty="0"/>
              <a:t>2023</a:t>
            </a:r>
            <a:r>
              <a:rPr lang="ja-JP" altLang="en-US" sz="2000" dirty="0"/>
              <a:t>年～とする</a:t>
            </a:r>
            <a:endParaRPr lang="en-US" altLang="ja-JP" sz="2000" dirty="0"/>
          </a:p>
        </p:txBody>
      </p:sp>
    </p:spTree>
    <p:extLst>
      <p:ext uri="{BB962C8B-B14F-4D97-AF65-F5344CB8AC3E}">
        <p14:creationId xmlns:p14="http://schemas.microsoft.com/office/powerpoint/2010/main" val="137559135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表 1">
            <a:extLst>
              <a:ext uri="{FF2B5EF4-FFF2-40B4-BE49-F238E27FC236}">
                <a16:creationId xmlns:a16="http://schemas.microsoft.com/office/drawing/2014/main" id="{BCFF6C19-D1A3-CA5E-36C6-E92A7DCB6748}"/>
              </a:ext>
            </a:extLst>
          </p:cNvPr>
          <p:cNvGraphicFramePr>
            <a:graphicFrameLocks noGrp="1"/>
          </p:cNvGraphicFramePr>
          <p:nvPr>
            <p:extLst>
              <p:ext uri="{D42A27DB-BD31-4B8C-83A1-F6EECF244321}">
                <p14:modId xmlns:p14="http://schemas.microsoft.com/office/powerpoint/2010/main" val="260066132"/>
              </p:ext>
            </p:extLst>
          </p:nvPr>
        </p:nvGraphicFramePr>
        <p:xfrm>
          <a:off x="3413760" y="246735"/>
          <a:ext cx="6781760" cy="6352319"/>
        </p:xfrm>
        <a:graphic>
          <a:graphicData uri="http://schemas.openxmlformats.org/drawingml/2006/table">
            <a:tbl>
              <a:tblPr>
                <a:tableStyleId>{2D5ABB26-0587-4C30-8999-92F81FD0307C}</a:tableStyleId>
              </a:tblPr>
              <a:tblGrid>
                <a:gridCol w="968313">
                  <a:extLst>
                    <a:ext uri="{9D8B030D-6E8A-4147-A177-3AD203B41FA5}">
                      <a16:colId xmlns:a16="http://schemas.microsoft.com/office/drawing/2014/main" val="2943583962"/>
                    </a:ext>
                  </a:extLst>
                </a:gridCol>
                <a:gridCol w="413447">
                  <a:extLst>
                    <a:ext uri="{9D8B030D-6E8A-4147-A177-3AD203B41FA5}">
                      <a16:colId xmlns:a16="http://schemas.microsoft.com/office/drawing/2014/main" val="2706577818"/>
                    </a:ext>
                  </a:extLst>
                </a:gridCol>
                <a:gridCol w="1080000">
                  <a:extLst>
                    <a:ext uri="{9D8B030D-6E8A-4147-A177-3AD203B41FA5}">
                      <a16:colId xmlns:a16="http://schemas.microsoft.com/office/drawing/2014/main" val="2593679190"/>
                    </a:ext>
                  </a:extLst>
                </a:gridCol>
                <a:gridCol w="1080000">
                  <a:extLst>
                    <a:ext uri="{9D8B030D-6E8A-4147-A177-3AD203B41FA5}">
                      <a16:colId xmlns:a16="http://schemas.microsoft.com/office/drawing/2014/main" val="111848873"/>
                    </a:ext>
                  </a:extLst>
                </a:gridCol>
                <a:gridCol w="1080000">
                  <a:extLst>
                    <a:ext uri="{9D8B030D-6E8A-4147-A177-3AD203B41FA5}">
                      <a16:colId xmlns:a16="http://schemas.microsoft.com/office/drawing/2014/main" val="3105601189"/>
                    </a:ext>
                  </a:extLst>
                </a:gridCol>
                <a:gridCol w="1080000">
                  <a:extLst>
                    <a:ext uri="{9D8B030D-6E8A-4147-A177-3AD203B41FA5}">
                      <a16:colId xmlns:a16="http://schemas.microsoft.com/office/drawing/2014/main" val="2193459410"/>
                    </a:ext>
                  </a:extLst>
                </a:gridCol>
                <a:gridCol w="1080000">
                  <a:extLst>
                    <a:ext uri="{9D8B030D-6E8A-4147-A177-3AD203B41FA5}">
                      <a16:colId xmlns:a16="http://schemas.microsoft.com/office/drawing/2014/main" val="2867898859"/>
                    </a:ext>
                  </a:extLst>
                </a:gridCol>
              </a:tblGrid>
              <a:tr h="403505">
                <a:tc rowSpan="2" gridSpan="2">
                  <a:txBody>
                    <a:bodyPr/>
                    <a:lstStyle/>
                    <a:p>
                      <a:pPr algn="l" fontAlgn="ctr">
                        <a:buNone/>
                      </a:pPr>
                      <a:r>
                        <a:rPr lang="ja-JP" altLang="en-US" sz="1400" u="none" strike="noStrike" dirty="0">
                          <a:effectLst/>
                        </a:rPr>
                        <a:t>　　　説明変数</a:t>
                      </a:r>
                      <a:endParaRPr lang="en-US" altLang="ja-JP" sz="1400" u="none" strike="noStrike" dirty="0">
                        <a:effectLst/>
                      </a:endParaRPr>
                    </a:p>
                    <a:p>
                      <a:pPr algn="l" fontAlgn="ctr">
                        <a:buNone/>
                      </a:pPr>
                      <a:endParaRPr lang="ja-JP" altLang="en-US" sz="1400" u="none" strike="noStrike" dirty="0">
                        <a:effectLst/>
                      </a:endParaRPr>
                    </a:p>
                    <a:p>
                      <a:pPr algn="l" fontAlgn="ctr">
                        <a:buNone/>
                      </a:pPr>
                      <a:r>
                        <a:rPr lang="ja-JP" altLang="en-US" sz="1400" u="none" strike="noStrike" dirty="0">
                          <a:effectLst/>
                        </a:rPr>
                        <a:t>被説明変数</a:t>
                      </a:r>
                      <a:endParaRPr lang="ja-JP" altLang="en-US" sz="14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ap="flat" cmpd="sng" algn="ctr">
                      <a:solidFill>
                        <a:schemeClr val="tx1"/>
                      </a:solidFill>
                      <a:prstDash val="solid"/>
                      <a:round/>
                      <a:headEnd type="none" w="med" len="med"/>
                      <a:tailEnd type="none" w="med" len="med"/>
                    </a:lnTlToBr>
                  </a:tcPr>
                </a:tc>
                <a:tc rowSpan="2" hMerge="1">
                  <a:txBody>
                    <a:bodyPr/>
                    <a:lstStyle/>
                    <a:p>
                      <a:endParaRPr/>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2">
                  <a:txBody>
                    <a:bodyPr/>
                    <a:lstStyle/>
                    <a:p>
                      <a:pPr algn="ctr" fontAlgn="ctr">
                        <a:buNone/>
                      </a:pPr>
                      <a:r>
                        <a:rPr lang="ja-JP" altLang="en-US" sz="1400" u="none" strike="noStrike" dirty="0">
                          <a:effectLst/>
                        </a:rPr>
                        <a:t>定数</a:t>
                      </a:r>
                    </a:p>
                    <a:p>
                      <a:pPr algn="ctr" fontAlgn="ctr">
                        <a:buNone/>
                      </a:pPr>
                      <a:r>
                        <a:rPr lang="ja-JP" altLang="en-US" sz="1400" u="none" strike="noStrike" dirty="0">
                          <a:effectLst/>
                        </a:rPr>
                        <a:t>　</a:t>
                      </a:r>
                      <a:endParaRPr lang="ja-JP" altLang="en-US" sz="14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2">
                  <a:txBody>
                    <a:bodyPr/>
                    <a:lstStyle/>
                    <a:p>
                      <a:pPr algn="ctr" fontAlgn="ctr">
                        <a:buNone/>
                      </a:pPr>
                      <a:r>
                        <a:rPr lang="ja-JP" altLang="en-US" sz="1400" u="none" strike="noStrike" dirty="0">
                          <a:effectLst/>
                        </a:rPr>
                        <a:t>短期金利</a:t>
                      </a:r>
                    </a:p>
                    <a:p>
                      <a:pPr algn="ctr" fontAlgn="ctr">
                        <a:buNone/>
                      </a:pPr>
                      <a:r>
                        <a:rPr lang="el-GR" sz="1400" u="none" strike="noStrike" dirty="0">
                          <a:effectLst/>
                        </a:rPr>
                        <a:t>ω</a:t>
                      </a:r>
                      <a:endParaRPr lang="el-GR" sz="14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2">
                  <a:txBody>
                    <a:bodyPr/>
                    <a:lstStyle/>
                    <a:p>
                      <a:pPr algn="ctr" fontAlgn="ctr">
                        <a:buNone/>
                      </a:pPr>
                      <a:r>
                        <a:rPr lang="ja-JP" altLang="en-US" sz="1400" u="none" strike="noStrike" dirty="0">
                          <a:effectLst/>
                        </a:rPr>
                        <a:t>物価上昇率</a:t>
                      </a:r>
                    </a:p>
                    <a:p>
                      <a:pPr algn="ctr" fontAlgn="ctr">
                        <a:buNone/>
                      </a:pPr>
                      <a:r>
                        <a:rPr lang="el-GR" sz="1400" u="none" strike="noStrike" dirty="0">
                          <a:effectLst/>
                        </a:rPr>
                        <a:t>λ</a:t>
                      </a:r>
                      <a:endParaRPr lang="el-GR" sz="14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2">
                  <a:txBody>
                    <a:bodyPr/>
                    <a:lstStyle/>
                    <a:p>
                      <a:pPr algn="ctr" fontAlgn="ctr">
                        <a:buNone/>
                      </a:pPr>
                      <a:r>
                        <a:rPr lang="ja-JP" altLang="en-US" sz="1400" u="none" strike="noStrike" dirty="0">
                          <a:effectLst/>
                        </a:rPr>
                        <a:t>一期前の被説明変数</a:t>
                      </a:r>
                    </a:p>
                    <a:p>
                      <a:pPr algn="ctr" fontAlgn="ctr">
                        <a:buNone/>
                      </a:pPr>
                      <a:r>
                        <a:rPr lang="el-GR" sz="1400" u="none" strike="noStrike" dirty="0">
                          <a:effectLst/>
                        </a:rPr>
                        <a:t>γ</a:t>
                      </a:r>
                      <a:endParaRPr lang="el-GR" sz="14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ctr">
                        <a:buNone/>
                      </a:pPr>
                      <a:r>
                        <a:rPr lang="ja-JP" altLang="en-US" sz="1400" u="none" strike="noStrike" dirty="0">
                          <a:effectLst/>
                        </a:rPr>
                        <a:t>決定係数</a:t>
                      </a:r>
                      <a:endParaRPr lang="ja-JP" altLang="en-US" sz="14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880460543"/>
                  </a:ext>
                </a:extLst>
              </a:tr>
              <a:tr h="258005">
                <a:tc gridSpan="2" vMerge="1">
                  <a:txBody>
                    <a:bodyPr/>
                    <a:lstStyle/>
                    <a:p>
                      <a:endParaRPr dirty="0"/>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vMerge="1">
                  <a:txBody>
                    <a:bodyPr/>
                    <a:lstStyle/>
                    <a:p>
                      <a:endParaRPr kumimoji="1" lang="ja-JP" altLang="en-US"/>
                    </a:p>
                  </a:txBody>
                  <a:tcPr/>
                </a:tc>
                <a:tc vMerge="1">
                  <a:txBody>
                    <a:bodyPr/>
                    <a:lstStyle/>
                    <a:p>
                      <a:endParaRPr dirty="0"/>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endParaRPr dirty="0"/>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endParaRPr dirty="0"/>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endParaRPr dirty="0"/>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ctr">
                        <a:buNone/>
                      </a:pPr>
                      <a:r>
                        <a:rPr lang="ja-JP" altLang="en-US" sz="1400" u="none" strike="noStrike" dirty="0">
                          <a:effectLst/>
                        </a:rPr>
                        <a:t>標準誤差</a:t>
                      </a:r>
                      <a:endParaRPr lang="ja-JP" altLang="en-US" sz="14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035618281"/>
                  </a:ext>
                </a:extLst>
              </a:tr>
              <a:tr h="315455">
                <a:tc rowSpan="6">
                  <a:txBody>
                    <a:bodyPr/>
                    <a:lstStyle/>
                    <a:p>
                      <a:pPr algn="ctr" fontAlgn="ctr">
                        <a:buNone/>
                      </a:pPr>
                      <a:r>
                        <a:rPr lang="ja-JP" altLang="en-US" sz="2000" u="none" strike="noStrike" dirty="0">
                          <a:effectLst/>
                        </a:rPr>
                        <a:t>　</a:t>
                      </a:r>
                    </a:p>
                    <a:p>
                      <a:pPr algn="ctr" fontAlgn="ctr">
                        <a:buNone/>
                      </a:pPr>
                      <a:r>
                        <a:rPr lang="ja-JP" altLang="en-US" sz="2000" u="none" strike="noStrike" dirty="0">
                          <a:effectLst/>
                        </a:rPr>
                        <a:t>　</a:t>
                      </a:r>
                    </a:p>
                    <a:p>
                      <a:pPr algn="ctr" fontAlgn="ctr">
                        <a:buNone/>
                      </a:pPr>
                      <a:r>
                        <a:rPr lang="en-US" sz="2000" u="none" strike="noStrike" dirty="0">
                          <a:effectLst/>
                        </a:rPr>
                        <a:t>2Y</a:t>
                      </a:r>
                    </a:p>
                    <a:p>
                      <a:pPr algn="ctr" fontAlgn="ctr">
                        <a:buNone/>
                      </a:pPr>
                      <a:r>
                        <a:rPr lang="ja-JP" altLang="en-US" sz="2000" u="none" strike="noStrike" dirty="0">
                          <a:effectLst/>
                        </a:rPr>
                        <a:t>　</a:t>
                      </a:r>
                    </a:p>
                    <a:p>
                      <a:pPr algn="ctr" fontAlgn="ctr">
                        <a:buNone/>
                      </a:pPr>
                      <a:r>
                        <a:rPr lang="ja-JP" altLang="en-US" sz="2000" u="none" strike="noStrike" dirty="0">
                          <a:effectLst/>
                        </a:rPr>
                        <a:t>　</a:t>
                      </a:r>
                    </a:p>
                    <a:p>
                      <a:pPr algn="ctr" fontAlgn="ctr">
                        <a:buNone/>
                      </a:pPr>
                      <a:r>
                        <a:rPr lang="ja-JP" altLang="en-US" sz="2000" u="none" strike="noStrike" dirty="0">
                          <a:effectLst/>
                        </a:rPr>
                        <a:t>　</a:t>
                      </a:r>
                      <a:endParaRPr lang="ja-JP" altLang="en-US" sz="20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2">
                  <a:txBody>
                    <a:bodyPr/>
                    <a:lstStyle/>
                    <a:p>
                      <a:pPr algn="ctr" fontAlgn="ctr">
                        <a:buNone/>
                      </a:pPr>
                      <a:r>
                        <a:rPr lang="en-US" sz="1600" u="none" strike="noStrike" dirty="0">
                          <a:effectLst/>
                        </a:rPr>
                        <a:t>a</a:t>
                      </a:r>
                    </a:p>
                    <a:p>
                      <a:pPr algn="ctr" fontAlgn="ctr">
                        <a:buNone/>
                      </a:pPr>
                      <a:r>
                        <a:rPr lang="ja-JP" altLang="en-US" sz="1600" u="none" strike="noStrike" dirty="0">
                          <a:effectLst/>
                        </a:rPr>
                        <a:t>　</a:t>
                      </a:r>
                      <a:endParaRPr lang="ja-JP" altLang="en-US" sz="16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2">
                  <a:txBody>
                    <a:bodyPr/>
                    <a:lstStyle/>
                    <a:p>
                      <a:pPr algn="ctr" fontAlgn="ctr">
                        <a:buNone/>
                      </a:pPr>
                      <a:r>
                        <a:rPr lang="en-US" sz="1600" u="none" strike="noStrike" dirty="0">
                          <a:effectLst/>
                        </a:rPr>
                        <a:t>-2E-05</a:t>
                      </a:r>
                    </a:p>
                    <a:p>
                      <a:pPr algn="ctr" fontAlgn="ctr">
                        <a:buNone/>
                      </a:pPr>
                      <a:r>
                        <a:rPr lang="en-US" altLang="ja-JP" sz="1600" u="none" strike="noStrike" dirty="0">
                          <a:effectLst/>
                        </a:rPr>
                        <a:t>-(0.347)</a:t>
                      </a:r>
                      <a:endParaRPr lang="en-US" altLang="ja-JP" sz="16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2">
                  <a:txBody>
                    <a:bodyPr/>
                    <a:lstStyle/>
                    <a:p>
                      <a:pPr algn="ctr" fontAlgn="ctr">
                        <a:buNone/>
                      </a:pPr>
                      <a:r>
                        <a:rPr lang="en-US" altLang="ja-JP" sz="1600" u="none" strike="noStrike" dirty="0">
                          <a:effectLst/>
                        </a:rPr>
                        <a:t>0.461</a:t>
                      </a:r>
                    </a:p>
                    <a:p>
                      <a:pPr algn="ctr" fontAlgn="ctr">
                        <a:buNone/>
                      </a:pPr>
                      <a:r>
                        <a:rPr lang="en-US" altLang="ja-JP" sz="1600" u="none" strike="noStrike" dirty="0">
                          <a:effectLst/>
                        </a:rPr>
                        <a:t>(5.787)</a:t>
                      </a:r>
                      <a:endParaRPr lang="en-US" altLang="ja-JP" sz="16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2">
                  <a:txBody>
                    <a:bodyPr/>
                    <a:lstStyle/>
                    <a:p>
                      <a:pPr algn="ctr" fontAlgn="ctr">
                        <a:buNone/>
                      </a:pPr>
                      <a:r>
                        <a:rPr lang="ja-JP" altLang="en-US" sz="1600" u="none" strike="noStrike" dirty="0">
                          <a:effectLst/>
                        </a:rPr>
                        <a:t>　</a:t>
                      </a:r>
                    </a:p>
                    <a:p>
                      <a:pPr algn="ctr" fontAlgn="ctr">
                        <a:buNone/>
                      </a:pPr>
                      <a:r>
                        <a:rPr lang="ja-JP" altLang="en-US" sz="1600" u="none" strike="noStrike" dirty="0">
                          <a:effectLst/>
                        </a:rPr>
                        <a:t>　</a:t>
                      </a:r>
                      <a:endParaRPr lang="ja-JP" altLang="en-US" sz="16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BlToTr w="12700" cap="flat" cmpd="sng" algn="ctr">
                      <a:solidFill>
                        <a:schemeClr val="tx1"/>
                      </a:solidFill>
                      <a:prstDash val="solid"/>
                      <a:round/>
                      <a:headEnd type="none" w="med" len="med"/>
                      <a:tailEnd type="none" w="med" len="med"/>
                    </a:lnBlToTr>
                  </a:tcPr>
                </a:tc>
                <a:tc rowSpan="2">
                  <a:txBody>
                    <a:bodyPr/>
                    <a:lstStyle/>
                    <a:p>
                      <a:pPr algn="ctr" fontAlgn="ctr">
                        <a:buNone/>
                      </a:pPr>
                      <a:r>
                        <a:rPr lang="en-US" altLang="ja-JP" sz="1600" u="none" strike="noStrike" dirty="0">
                          <a:effectLst/>
                        </a:rPr>
                        <a:t>0.608</a:t>
                      </a:r>
                    </a:p>
                    <a:p>
                      <a:pPr algn="ctr" fontAlgn="ctr">
                        <a:buNone/>
                      </a:pPr>
                      <a:r>
                        <a:rPr lang="en-US" altLang="ja-JP" sz="1600" u="none" strike="noStrike" dirty="0">
                          <a:effectLst/>
                        </a:rPr>
                        <a:t>(9.783)</a:t>
                      </a:r>
                      <a:endParaRPr lang="en-US" altLang="ja-JP" sz="16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C000"/>
                    </a:solidFill>
                  </a:tcPr>
                </a:tc>
                <a:tc>
                  <a:txBody>
                    <a:bodyPr/>
                    <a:lstStyle/>
                    <a:p>
                      <a:pPr algn="r" fontAlgn="ctr">
                        <a:buNone/>
                      </a:pPr>
                      <a:r>
                        <a:rPr lang="en-US" altLang="ja-JP" sz="1400" u="none" strike="noStrike" dirty="0">
                          <a:effectLst/>
                        </a:rPr>
                        <a:t>0.9643</a:t>
                      </a:r>
                      <a:endParaRPr lang="en-US" altLang="ja-JP" sz="14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C000"/>
                    </a:solidFill>
                  </a:tcPr>
                </a:tc>
                <a:extLst>
                  <a:ext uri="{0D108BD9-81ED-4DB2-BD59-A6C34878D82A}">
                    <a16:rowId xmlns:a16="http://schemas.microsoft.com/office/drawing/2014/main" val="1849986993"/>
                  </a:ext>
                </a:extLst>
              </a:tr>
              <a:tr h="315455">
                <a:tc vMerge="1">
                  <a:txBody>
                    <a:bodyPr/>
                    <a:lstStyle/>
                    <a:p>
                      <a:endParaRPr/>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endParaRPr dirty="0"/>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endParaRPr dirty="0"/>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endParaRPr dirty="0"/>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endParaRPr dirty="0"/>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endParaRPr dirty="0"/>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buNone/>
                      </a:pPr>
                      <a:r>
                        <a:rPr lang="en-US" altLang="ja-JP" sz="1400" u="none" strike="noStrike" dirty="0">
                          <a:effectLst/>
                        </a:rPr>
                        <a:t>0.0004</a:t>
                      </a:r>
                      <a:endParaRPr lang="en-US" altLang="ja-JP" sz="14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26397464"/>
                  </a:ext>
                </a:extLst>
              </a:tr>
              <a:tr h="315455">
                <a:tc vMerge="1">
                  <a:txBody>
                    <a:bodyPr/>
                    <a:lstStyle/>
                    <a:p>
                      <a:endParaRPr/>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2">
                  <a:txBody>
                    <a:bodyPr/>
                    <a:lstStyle/>
                    <a:p>
                      <a:pPr algn="ctr" fontAlgn="ctr">
                        <a:buNone/>
                      </a:pPr>
                      <a:r>
                        <a:rPr lang="en-US" sz="1600" u="none" strike="noStrike" dirty="0">
                          <a:effectLst/>
                        </a:rPr>
                        <a:t>b</a:t>
                      </a:r>
                    </a:p>
                    <a:p>
                      <a:pPr algn="ctr" fontAlgn="ctr">
                        <a:buNone/>
                      </a:pPr>
                      <a:r>
                        <a:rPr lang="ja-JP" altLang="en-US" sz="1600" u="none" strike="noStrike" dirty="0">
                          <a:effectLst/>
                        </a:rPr>
                        <a:t>　</a:t>
                      </a:r>
                      <a:endParaRPr lang="ja-JP" altLang="en-US" sz="16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2">
                  <a:txBody>
                    <a:bodyPr/>
                    <a:lstStyle/>
                    <a:p>
                      <a:pPr algn="ctr" fontAlgn="ctr">
                        <a:buNone/>
                      </a:pPr>
                      <a:r>
                        <a:rPr lang="en-US" sz="1600" u="none" strike="noStrike" dirty="0">
                          <a:effectLst/>
                        </a:rPr>
                        <a:t>1.96E-05</a:t>
                      </a:r>
                    </a:p>
                    <a:p>
                      <a:pPr algn="ctr" fontAlgn="ctr">
                        <a:buNone/>
                      </a:pPr>
                      <a:r>
                        <a:rPr lang="en-US" altLang="ja-JP" sz="1600" u="none" strike="noStrike" dirty="0">
                          <a:effectLst/>
                        </a:rPr>
                        <a:t>(0.292)</a:t>
                      </a:r>
                      <a:endParaRPr lang="en-US" altLang="ja-JP" sz="16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2">
                  <a:txBody>
                    <a:bodyPr/>
                    <a:lstStyle/>
                    <a:p>
                      <a:pPr algn="ctr" fontAlgn="ctr">
                        <a:buNone/>
                      </a:pPr>
                      <a:r>
                        <a:rPr lang="ja-JP" altLang="en-US" sz="1600" u="none" strike="noStrike" dirty="0">
                          <a:effectLst/>
                        </a:rPr>
                        <a:t>　</a:t>
                      </a:r>
                    </a:p>
                    <a:p>
                      <a:pPr algn="ctr" fontAlgn="ctr">
                        <a:buNone/>
                      </a:pPr>
                      <a:r>
                        <a:rPr lang="ja-JP" altLang="en-US" sz="1600" u="none" strike="noStrike" dirty="0">
                          <a:effectLst/>
                        </a:rPr>
                        <a:t>　</a:t>
                      </a:r>
                      <a:endParaRPr lang="ja-JP" altLang="en-US" sz="16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BlToTr w="12700" cap="flat" cmpd="sng" algn="ctr">
                      <a:solidFill>
                        <a:schemeClr val="tx1"/>
                      </a:solidFill>
                      <a:prstDash val="solid"/>
                      <a:round/>
                      <a:headEnd type="none" w="med" len="med"/>
                      <a:tailEnd type="none" w="med" len="med"/>
                    </a:lnBlToTr>
                  </a:tcPr>
                </a:tc>
                <a:tc rowSpan="2">
                  <a:txBody>
                    <a:bodyPr/>
                    <a:lstStyle/>
                    <a:p>
                      <a:pPr algn="ctr" fontAlgn="ctr">
                        <a:buNone/>
                      </a:pPr>
                      <a:r>
                        <a:rPr lang="en-US" altLang="ja-JP" sz="1600" u="none" strike="noStrike" dirty="0">
                          <a:effectLst/>
                        </a:rPr>
                        <a:t>0.002</a:t>
                      </a:r>
                    </a:p>
                    <a:p>
                      <a:pPr algn="ctr" fontAlgn="ctr">
                        <a:buNone/>
                      </a:pPr>
                      <a:r>
                        <a:rPr lang="en-US" altLang="ja-JP" sz="1600" u="none" strike="noStrike" dirty="0">
                          <a:effectLst/>
                        </a:rPr>
                        <a:t>(0.491)</a:t>
                      </a:r>
                      <a:endParaRPr lang="en-US" altLang="ja-JP" sz="16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2">
                  <a:txBody>
                    <a:bodyPr/>
                    <a:lstStyle/>
                    <a:p>
                      <a:pPr algn="ctr" fontAlgn="ctr">
                        <a:buNone/>
                      </a:pPr>
                      <a:r>
                        <a:rPr lang="en-US" altLang="ja-JP" sz="1600" u="none" strike="noStrike" dirty="0">
                          <a:effectLst/>
                        </a:rPr>
                        <a:t>0.951</a:t>
                      </a:r>
                    </a:p>
                    <a:p>
                      <a:pPr algn="ctr" fontAlgn="ctr">
                        <a:buNone/>
                      </a:pPr>
                      <a:r>
                        <a:rPr lang="en-US" altLang="ja-JP" sz="1600" u="none" strike="noStrike" dirty="0">
                          <a:effectLst/>
                        </a:rPr>
                        <a:t>(42.996)</a:t>
                      </a:r>
                      <a:endParaRPr lang="en-US" altLang="ja-JP" sz="16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buNone/>
                      </a:pPr>
                      <a:r>
                        <a:rPr lang="en-US" altLang="ja-JP" sz="1400" u="none" strike="noStrike">
                          <a:effectLst/>
                        </a:rPr>
                        <a:t>0.9518</a:t>
                      </a:r>
                      <a:endParaRPr lang="en-US" altLang="ja-JP" sz="1400" b="0" i="0" u="none" strike="noStrike">
                        <a:solidFill>
                          <a:srgbClr val="000000"/>
                        </a:solidFill>
                        <a:effectLst/>
                        <a:latin typeface="游ゴシック" panose="020B0400000000000000" pitchFamily="50" charset="-128"/>
                        <a:ea typeface="游ゴシック" panose="020B0400000000000000" pitchFamily="50" charset="-128"/>
                      </a:endParaRPr>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095755326"/>
                  </a:ext>
                </a:extLst>
              </a:tr>
              <a:tr h="315455">
                <a:tc vMerge="1">
                  <a:txBody>
                    <a:bodyPr/>
                    <a:lstStyle/>
                    <a:p>
                      <a:endParaRPr/>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endParaRPr dirty="0"/>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endParaRPr dirty="0"/>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endParaRPr dirty="0"/>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endParaRPr dirty="0"/>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endParaRPr dirty="0"/>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buNone/>
                      </a:pPr>
                      <a:r>
                        <a:rPr lang="en-US" altLang="ja-JP" sz="1400" u="none" strike="noStrike">
                          <a:effectLst/>
                        </a:rPr>
                        <a:t>0.0005</a:t>
                      </a:r>
                      <a:endParaRPr lang="en-US" altLang="ja-JP" sz="1400" b="0" i="0" u="none" strike="noStrike">
                        <a:solidFill>
                          <a:srgbClr val="000000"/>
                        </a:solidFill>
                        <a:effectLst/>
                        <a:latin typeface="游ゴシック" panose="020B0400000000000000" pitchFamily="50" charset="-128"/>
                        <a:ea typeface="游ゴシック" panose="020B0400000000000000" pitchFamily="50" charset="-128"/>
                      </a:endParaRPr>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97160590"/>
                  </a:ext>
                </a:extLst>
              </a:tr>
              <a:tr h="315455">
                <a:tc vMerge="1">
                  <a:txBody>
                    <a:bodyPr/>
                    <a:lstStyle/>
                    <a:p>
                      <a:endParaRPr/>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2">
                  <a:txBody>
                    <a:bodyPr/>
                    <a:lstStyle/>
                    <a:p>
                      <a:pPr algn="ctr" fontAlgn="ctr">
                        <a:buNone/>
                      </a:pPr>
                      <a:r>
                        <a:rPr lang="en-US" sz="1600" u="none" strike="noStrike" dirty="0">
                          <a:effectLst/>
                        </a:rPr>
                        <a:t>c</a:t>
                      </a:r>
                    </a:p>
                    <a:p>
                      <a:pPr algn="ctr" fontAlgn="ctr">
                        <a:buNone/>
                      </a:pPr>
                      <a:r>
                        <a:rPr lang="ja-JP" altLang="en-US" sz="1600" u="none" strike="noStrike" dirty="0">
                          <a:effectLst/>
                        </a:rPr>
                        <a:t>　</a:t>
                      </a:r>
                      <a:endParaRPr lang="ja-JP" altLang="en-US" sz="16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2">
                  <a:txBody>
                    <a:bodyPr/>
                    <a:lstStyle/>
                    <a:p>
                      <a:pPr algn="ctr" fontAlgn="ctr">
                        <a:buNone/>
                      </a:pPr>
                      <a:r>
                        <a:rPr lang="en-US" sz="1600" u="none" strike="noStrike" dirty="0">
                          <a:effectLst/>
                        </a:rPr>
                        <a:t>-9.6E-06</a:t>
                      </a:r>
                    </a:p>
                    <a:p>
                      <a:pPr algn="ctr" fontAlgn="ctr">
                        <a:buNone/>
                      </a:pPr>
                      <a:r>
                        <a:rPr lang="en-US" altLang="ja-JP" sz="1600" u="none" strike="noStrike" dirty="0">
                          <a:effectLst/>
                        </a:rPr>
                        <a:t>-(0.167)</a:t>
                      </a:r>
                      <a:endParaRPr lang="en-US" altLang="ja-JP" sz="16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2">
                  <a:txBody>
                    <a:bodyPr/>
                    <a:lstStyle/>
                    <a:p>
                      <a:pPr algn="ctr" fontAlgn="ctr">
                        <a:buNone/>
                      </a:pPr>
                      <a:r>
                        <a:rPr lang="en-US" altLang="ja-JP" sz="1600" u="none" strike="noStrike" dirty="0">
                          <a:effectLst/>
                        </a:rPr>
                        <a:t>0.508</a:t>
                      </a:r>
                    </a:p>
                    <a:p>
                      <a:pPr algn="ctr" fontAlgn="ctr">
                        <a:buNone/>
                      </a:pPr>
                      <a:r>
                        <a:rPr lang="en-US" altLang="ja-JP" sz="1600" u="none" strike="noStrike" dirty="0">
                          <a:effectLst/>
                        </a:rPr>
                        <a:t>(6.012)</a:t>
                      </a:r>
                      <a:endParaRPr lang="en-US" altLang="ja-JP" sz="16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2">
                  <a:txBody>
                    <a:bodyPr/>
                    <a:lstStyle/>
                    <a:p>
                      <a:pPr algn="ctr" fontAlgn="ctr">
                        <a:buNone/>
                      </a:pPr>
                      <a:r>
                        <a:rPr lang="en-US" altLang="ja-JP" sz="1600" u="none" strike="noStrike" dirty="0">
                          <a:effectLst/>
                        </a:rPr>
                        <a:t>-0.005</a:t>
                      </a:r>
                    </a:p>
                    <a:p>
                      <a:pPr algn="ctr" fontAlgn="ctr">
                        <a:buNone/>
                      </a:pPr>
                      <a:r>
                        <a:rPr lang="en-US" altLang="ja-JP" sz="1600" u="none" strike="noStrike" dirty="0">
                          <a:effectLst/>
                        </a:rPr>
                        <a:t>-(1.569)</a:t>
                      </a:r>
                      <a:endParaRPr lang="en-US" altLang="ja-JP" sz="16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2">
                  <a:txBody>
                    <a:bodyPr/>
                    <a:lstStyle/>
                    <a:p>
                      <a:pPr algn="ctr" fontAlgn="ctr">
                        <a:buNone/>
                      </a:pPr>
                      <a:r>
                        <a:rPr lang="en-US" altLang="ja-JP" sz="1600" u="none" strike="noStrike" dirty="0">
                          <a:effectLst/>
                        </a:rPr>
                        <a:t>0.575</a:t>
                      </a:r>
                    </a:p>
                    <a:p>
                      <a:pPr algn="ctr" fontAlgn="ctr">
                        <a:buNone/>
                      </a:pPr>
                      <a:r>
                        <a:rPr lang="en-US" altLang="ja-JP" sz="1600" u="none" strike="noStrike" dirty="0">
                          <a:effectLst/>
                        </a:rPr>
                        <a:t>(8.824)</a:t>
                      </a:r>
                      <a:endParaRPr lang="en-US" altLang="ja-JP" sz="16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C000"/>
                    </a:solidFill>
                  </a:tcPr>
                </a:tc>
                <a:tc>
                  <a:txBody>
                    <a:bodyPr/>
                    <a:lstStyle/>
                    <a:p>
                      <a:pPr algn="r" fontAlgn="ctr">
                        <a:buNone/>
                      </a:pPr>
                      <a:r>
                        <a:rPr lang="en-US" altLang="ja-JP" sz="1400" u="none" strike="noStrike" dirty="0">
                          <a:effectLst/>
                        </a:rPr>
                        <a:t>0.9653</a:t>
                      </a:r>
                      <a:endParaRPr lang="en-US" altLang="ja-JP" sz="14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C000"/>
                    </a:solidFill>
                  </a:tcPr>
                </a:tc>
                <a:extLst>
                  <a:ext uri="{0D108BD9-81ED-4DB2-BD59-A6C34878D82A}">
                    <a16:rowId xmlns:a16="http://schemas.microsoft.com/office/drawing/2014/main" val="469590508"/>
                  </a:ext>
                </a:extLst>
              </a:tr>
              <a:tr h="315455">
                <a:tc vMerge="1">
                  <a:txBody>
                    <a:bodyPr/>
                    <a:lstStyle/>
                    <a:p>
                      <a:endParaRPr dirty="0"/>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endParaRPr dirty="0"/>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endParaRPr dirty="0"/>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endParaRPr dirty="0"/>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endParaRPr dirty="0"/>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endParaRPr dirty="0"/>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buNone/>
                      </a:pPr>
                      <a:r>
                        <a:rPr lang="en-US" altLang="ja-JP" sz="1400" u="none" strike="noStrike">
                          <a:effectLst/>
                        </a:rPr>
                        <a:t>0.0004</a:t>
                      </a:r>
                      <a:endParaRPr lang="en-US" altLang="ja-JP" sz="1400" b="0" i="0" u="none" strike="noStrike">
                        <a:solidFill>
                          <a:srgbClr val="000000"/>
                        </a:solidFill>
                        <a:effectLst/>
                        <a:latin typeface="游ゴシック" panose="020B0400000000000000" pitchFamily="50" charset="-128"/>
                        <a:ea typeface="游ゴシック" panose="020B0400000000000000" pitchFamily="50" charset="-128"/>
                      </a:endParaRPr>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283191343"/>
                  </a:ext>
                </a:extLst>
              </a:tr>
              <a:tr h="315455">
                <a:tc rowSpan="6">
                  <a:txBody>
                    <a:bodyPr/>
                    <a:lstStyle/>
                    <a:p>
                      <a:pPr algn="ctr" fontAlgn="ctr">
                        <a:buNone/>
                      </a:pPr>
                      <a:r>
                        <a:rPr lang="ja-JP" altLang="en-US" sz="2000" u="none" strike="noStrike" dirty="0">
                          <a:effectLst/>
                        </a:rPr>
                        <a:t>　</a:t>
                      </a:r>
                    </a:p>
                    <a:p>
                      <a:pPr algn="ctr" fontAlgn="ctr">
                        <a:buNone/>
                      </a:pPr>
                      <a:r>
                        <a:rPr lang="ja-JP" altLang="en-US" sz="2000" u="none" strike="noStrike" dirty="0">
                          <a:effectLst/>
                        </a:rPr>
                        <a:t>　</a:t>
                      </a:r>
                    </a:p>
                    <a:p>
                      <a:pPr algn="ctr" fontAlgn="ctr">
                        <a:buNone/>
                      </a:pPr>
                      <a:r>
                        <a:rPr lang="en-US" sz="2000" u="none" strike="noStrike" dirty="0">
                          <a:effectLst/>
                        </a:rPr>
                        <a:t>5Y</a:t>
                      </a:r>
                    </a:p>
                    <a:p>
                      <a:pPr algn="ctr" fontAlgn="ctr">
                        <a:buNone/>
                      </a:pPr>
                      <a:r>
                        <a:rPr lang="ja-JP" altLang="en-US" sz="2000" u="none" strike="noStrike" dirty="0">
                          <a:effectLst/>
                        </a:rPr>
                        <a:t>　</a:t>
                      </a:r>
                    </a:p>
                    <a:p>
                      <a:pPr algn="ctr" fontAlgn="ctr">
                        <a:buNone/>
                      </a:pPr>
                      <a:r>
                        <a:rPr lang="ja-JP" altLang="en-US" sz="2000" u="none" strike="noStrike" dirty="0">
                          <a:effectLst/>
                        </a:rPr>
                        <a:t>　</a:t>
                      </a:r>
                    </a:p>
                    <a:p>
                      <a:pPr algn="ctr" fontAlgn="ctr">
                        <a:buNone/>
                      </a:pPr>
                      <a:r>
                        <a:rPr lang="ja-JP" altLang="en-US" sz="2000" u="none" strike="noStrike" dirty="0">
                          <a:effectLst/>
                        </a:rPr>
                        <a:t>　</a:t>
                      </a:r>
                      <a:endParaRPr lang="ja-JP" altLang="en-US" sz="20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2">
                  <a:txBody>
                    <a:bodyPr/>
                    <a:lstStyle/>
                    <a:p>
                      <a:pPr algn="ctr" fontAlgn="ctr">
                        <a:buNone/>
                      </a:pPr>
                      <a:r>
                        <a:rPr lang="en-US" sz="1600" u="none" strike="noStrike" dirty="0">
                          <a:effectLst/>
                        </a:rPr>
                        <a:t>a</a:t>
                      </a:r>
                    </a:p>
                    <a:p>
                      <a:pPr algn="ctr" fontAlgn="ctr">
                        <a:buNone/>
                      </a:pPr>
                      <a:r>
                        <a:rPr lang="ja-JP" altLang="en-US" sz="1600" u="none" strike="noStrike" dirty="0">
                          <a:effectLst/>
                        </a:rPr>
                        <a:t>　</a:t>
                      </a:r>
                      <a:endParaRPr lang="ja-JP" altLang="en-US" sz="16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2">
                  <a:txBody>
                    <a:bodyPr/>
                    <a:lstStyle/>
                    <a:p>
                      <a:pPr algn="ctr" fontAlgn="ctr">
                        <a:buNone/>
                      </a:pPr>
                      <a:r>
                        <a:rPr lang="en-US" altLang="ja-JP" sz="1600" u="none" strike="noStrike" dirty="0">
                          <a:effectLst/>
                        </a:rPr>
                        <a:t>0.000</a:t>
                      </a:r>
                    </a:p>
                    <a:p>
                      <a:pPr algn="ctr" fontAlgn="ctr">
                        <a:buNone/>
                      </a:pPr>
                      <a:r>
                        <a:rPr lang="en-US" altLang="ja-JP" sz="1600" u="none" strike="noStrike" dirty="0">
                          <a:effectLst/>
                        </a:rPr>
                        <a:t>(1.347)</a:t>
                      </a:r>
                      <a:endParaRPr lang="en-US" altLang="ja-JP" sz="16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2">
                  <a:txBody>
                    <a:bodyPr/>
                    <a:lstStyle/>
                    <a:p>
                      <a:pPr algn="ctr" fontAlgn="ctr">
                        <a:buNone/>
                      </a:pPr>
                      <a:r>
                        <a:rPr lang="en-US" altLang="ja-JP" sz="1600" u="none" strike="noStrike" dirty="0">
                          <a:effectLst/>
                        </a:rPr>
                        <a:t>0.275</a:t>
                      </a:r>
                    </a:p>
                    <a:p>
                      <a:pPr algn="ctr" fontAlgn="ctr">
                        <a:buNone/>
                      </a:pPr>
                      <a:r>
                        <a:rPr lang="en-US" altLang="ja-JP" sz="1600" u="none" strike="noStrike" dirty="0">
                          <a:effectLst/>
                        </a:rPr>
                        <a:t>(3.058)</a:t>
                      </a:r>
                      <a:endParaRPr lang="en-US" altLang="ja-JP" sz="16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2">
                  <a:txBody>
                    <a:bodyPr/>
                    <a:lstStyle/>
                    <a:p>
                      <a:pPr algn="ctr" fontAlgn="ctr">
                        <a:buNone/>
                      </a:pPr>
                      <a:r>
                        <a:rPr lang="ja-JP" altLang="en-US" sz="1600" u="none" strike="noStrike" dirty="0">
                          <a:effectLst/>
                        </a:rPr>
                        <a:t>　</a:t>
                      </a:r>
                    </a:p>
                    <a:p>
                      <a:pPr algn="ctr" fontAlgn="ctr">
                        <a:buNone/>
                      </a:pPr>
                      <a:r>
                        <a:rPr lang="ja-JP" altLang="en-US" sz="1600" u="none" strike="noStrike" dirty="0">
                          <a:effectLst/>
                        </a:rPr>
                        <a:t>　</a:t>
                      </a:r>
                      <a:endParaRPr lang="ja-JP" altLang="en-US" sz="16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BlToTr w="12700" cap="flat" cmpd="sng" algn="ctr">
                      <a:solidFill>
                        <a:schemeClr val="tx1"/>
                      </a:solidFill>
                      <a:prstDash val="solid"/>
                      <a:round/>
                      <a:headEnd type="none" w="med" len="med"/>
                      <a:tailEnd type="none" w="med" len="med"/>
                    </a:lnBlToTr>
                  </a:tcPr>
                </a:tc>
                <a:tc rowSpan="2">
                  <a:txBody>
                    <a:bodyPr/>
                    <a:lstStyle/>
                    <a:p>
                      <a:pPr algn="ctr" fontAlgn="ctr">
                        <a:buNone/>
                      </a:pPr>
                      <a:r>
                        <a:rPr lang="en-US" altLang="ja-JP" sz="1600" u="none" strike="noStrike" dirty="0">
                          <a:effectLst/>
                        </a:rPr>
                        <a:t>0.828</a:t>
                      </a:r>
                    </a:p>
                    <a:p>
                      <a:pPr algn="ctr" fontAlgn="ctr">
                        <a:buNone/>
                      </a:pPr>
                      <a:r>
                        <a:rPr lang="en-US" altLang="ja-JP" sz="1600" u="none" strike="noStrike" dirty="0">
                          <a:effectLst/>
                        </a:rPr>
                        <a:t>(17.065)</a:t>
                      </a:r>
                      <a:endParaRPr lang="en-US" altLang="ja-JP" sz="16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buNone/>
                      </a:pPr>
                      <a:r>
                        <a:rPr lang="en-US" altLang="ja-JP" sz="1400" u="none" strike="noStrike">
                          <a:effectLst/>
                        </a:rPr>
                        <a:t>0.9427</a:t>
                      </a:r>
                      <a:endParaRPr lang="en-US" altLang="ja-JP" sz="1400" b="0" i="0" u="none" strike="noStrike">
                        <a:solidFill>
                          <a:srgbClr val="000000"/>
                        </a:solidFill>
                        <a:effectLst/>
                        <a:latin typeface="游ゴシック" panose="020B0400000000000000" pitchFamily="50" charset="-128"/>
                        <a:ea typeface="游ゴシック" panose="020B0400000000000000" pitchFamily="50" charset="-128"/>
                      </a:endParaRPr>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522353482"/>
                  </a:ext>
                </a:extLst>
              </a:tr>
              <a:tr h="315455">
                <a:tc vMerge="1">
                  <a:txBody>
                    <a:bodyPr/>
                    <a:lstStyle/>
                    <a:p>
                      <a:endParaRPr/>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endParaRPr dirty="0"/>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endParaRPr dirty="0"/>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endParaRPr dirty="0"/>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endParaRPr dirty="0"/>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endParaRPr dirty="0"/>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buNone/>
                      </a:pPr>
                      <a:r>
                        <a:rPr lang="en-US" altLang="ja-JP" sz="1400" u="none" strike="noStrike">
                          <a:effectLst/>
                        </a:rPr>
                        <a:t>0.0007</a:t>
                      </a:r>
                      <a:endParaRPr lang="en-US" altLang="ja-JP" sz="1400" b="0" i="0" u="none" strike="noStrike">
                        <a:solidFill>
                          <a:srgbClr val="000000"/>
                        </a:solidFill>
                        <a:effectLst/>
                        <a:latin typeface="游ゴシック" panose="020B0400000000000000" pitchFamily="50" charset="-128"/>
                        <a:ea typeface="游ゴシック" panose="020B0400000000000000" pitchFamily="50" charset="-128"/>
                      </a:endParaRPr>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967117757"/>
                  </a:ext>
                </a:extLst>
              </a:tr>
              <a:tr h="315455">
                <a:tc vMerge="1">
                  <a:txBody>
                    <a:bodyPr/>
                    <a:lstStyle/>
                    <a:p>
                      <a:endParaRPr/>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2">
                  <a:txBody>
                    <a:bodyPr/>
                    <a:lstStyle/>
                    <a:p>
                      <a:pPr algn="ctr" fontAlgn="ctr">
                        <a:buNone/>
                      </a:pPr>
                      <a:r>
                        <a:rPr lang="en-US" sz="1600" u="none" strike="noStrike" dirty="0">
                          <a:effectLst/>
                        </a:rPr>
                        <a:t>b</a:t>
                      </a:r>
                    </a:p>
                    <a:p>
                      <a:pPr algn="ctr" fontAlgn="ctr">
                        <a:buNone/>
                      </a:pPr>
                      <a:r>
                        <a:rPr lang="ja-JP" altLang="en-US" sz="1600" u="none" strike="noStrike" dirty="0">
                          <a:effectLst/>
                        </a:rPr>
                        <a:t>　</a:t>
                      </a:r>
                      <a:endParaRPr lang="ja-JP" altLang="en-US" sz="16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2">
                  <a:txBody>
                    <a:bodyPr/>
                    <a:lstStyle/>
                    <a:p>
                      <a:pPr algn="ctr" fontAlgn="ctr">
                        <a:buNone/>
                      </a:pPr>
                      <a:r>
                        <a:rPr lang="en-US" sz="1600" u="none" strike="noStrike" dirty="0">
                          <a:effectLst/>
                        </a:rPr>
                        <a:t>7.95E-05</a:t>
                      </a:r>
                    </a:p>
                    <a:p>
                      <a:pPr algn="ctr" fontAlgn="ctr">
                        <a:buNone/>
                      </a:pPr>
                      <a:r>
                        <a:rPr lang="en-US" altLang="ja-JP" sz="1600" u="none" strike="noStrike" dirty="0">
                          <a:effectLst/>
                        </a:rPr>
                        <a:t>(0.570)</a:t>
                      </a:r>
                      <a:endParaRPr lang="en-US" altLang="ja-JP" sz="16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2">
                  <a:txBody>
                    <a:bodyPr/>
                    <a:lstStyle/>
                    <a:p>
                      <a:pPr algn="ctr" fontAlgn="ctr">
                        <a:buNone/>
                      </a:pPr>
                      <a:r>
                        <a:rPr lang="ja-JP" altLang="en-US" sz="1600" u="none" strike="noStrike" dirty="0">
                          <a:effectLst/>
                        </a:rPr>
                        <a:t>　</a:t>
                      </a:r>
                    </a:p>
                    <a:p>
                      <a:pPr algn="ctr" fontAlgn="ctr">
                        <a:buNone/>
                      </a:pPr>
                      <a:r>
                        <a:rPr lang="ja-JP" altLang="en-US" sz="1600" u="none" strike="noStrike" dirty="0">
                          <a:effectLst/>
                        </a:rPr>
                        <a:t>　</a:t>
                      </a:r>
                      <a:endParaRPr lang="ja-JP" altLang="en-US" sz="16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BlToTr w="12700" cap="flat" cmpd="sng" algn="ctr">
                      <a:solidFill>
                        <a:schemeClr val="tx1"/>
                      </a:solidFill>
                      <a:prstDash val="solid"/>
                      <a:round/>
                      <a:headEnd type="none" w="med" len="med"/>
                      <a:tailEnd type="none" w="med" len="med"/>
                    </a:lnBlToTr>
                  </a:tcPr>
                </a:tc>
                <a:tc rowSpan="2">
                  <a:txBody>
                    <a:bodyPr/>
                    <a:lstStyle/>
                    <a:p>
                      <a:pPr algn="ctr" fontAlgn="ctr">
                        <a:buNone/>
                      </a:pPr>
                      <a:r>
                        <a:rPr lang="en-US" altLang="ja-JP" sz="1600" u="none" strike="noStrike" dirty="0">
                          <a:effectLst/>
                        </a:rPr>
                        <a:t>0.001</a:t>
                      </a:r>
                    </a:p>
                    <a:p>
                      <a:pPr algn="ctr" fontAlgn="ctr">
                        <a:buNone/>
                      </a:pPr>
                      <a:r>
                        <a:rPr lang="en-US" altLang="ja-JP" sz="1600" u="none" strike="noStrike" dirty="0">
                          <a:effectLst/>
                        </a:rPr>
                        <a:t>(0.133)</a:t>
                      </a:r>
                      <a:endParaRPr lang="en-US" altLang="ja-JP" sz="16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2">
                  <a:txBody>
                    <a:bodyPr/>
                    <a:lstStyle/>
                    <a:p>
                      <a:pPr algn="ctr" fontAlgn="ctr">
                        <a:buNone/>
                      </a:pPr>
                      <a:r>
                        <a:rPr lang="en-US" altLang="ja-JP" sz="1600" u="none" strike="noStrike" dirty="0">
                          <a:effectLst/>
                        </a:rPr>
                        <a:t>0.957</a:t>
                      </a:r>
                    </a:p>
                    <a:p>
                      <a:pPr algn="ctr" fontAlgn="ctr">
                        <a:buNone/>
                      </a:pPr>
                      <a:r>
                        <a:rPr lang="en-US" altLang="ja-JP" sz="1600" u="none" strike="noStrike" dirty="0">
                          <a:effectLst/>
                        </a:rPr>
                        <a:t>(37.084)</a:t>
                      </a:r>
                      <a:endParaRPr lang="en-US" altLang="ja-JP" sz="16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buNone/>
                      </a:pPr>
                      <a:r>
                        <a:rPr lang="en-US" altLang="ja-JP" sz="1400" u="none" strike="noStrike">
                          <a:effectLst/>
                        </a:rPr>
                        <a:t>0.9370</a:t>
                      </a:r>
                      <a:endParaRPr lang="en-US" altLang="ja-JP" sz="1400" b="0" i="0" u="none" strike="noStrike">
                        <a:solidFill>
                          <a:srgbClr val="000000"/>
                        </a:solidFill>
                        <a:effectLst/>
                        <a:latin typeface="游ゴシック" panose="020B0400000000000000" pitchFamily="50" charset="-128"/>
                        <a:ea typeface="游ゴシック" panose="020B0400000000000000" pitchFamily="50" charset="-128"/>
                      </a:endParaRPr>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67137434"/>
                  </a:ext>
                </a:extLst>
              </a:tr>
              <a:tr h="315455">
                <a:tc vMerge="1">
                  <a:txBody>
                    <a:bodyPr/>
                    <a:lstStyle/>
                    <a:p>
                      <a:endParaRPr/>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endParaRPr dirty="0"/>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endParaRPr dirty="0"/>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endParaRPr dirty="0"/>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endParaRPr dirty="0"/>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endParaRPr dirty="0"/>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buNone/>
                      </a:pPr>
                      <a:r>
                        <a:rPr lang="en-US" altLang="ja-JP" sz="1400" u="none" strike="noStrike">
                          <a:effectLst/>
                        </a:rPr>
                        <a:t>0.0008</a:t>
                      </a:r>
                      <a:endParaRPr lang="en-US" altLang="ja-JP" sz="1400" b="0" i="0" u="none" strike="noStrike">
                        <a:solidFill>
                          <a:srgbClr val="000000"/>
                        </a:solidFill>
                        <a:effectLst/>
                        <a:latin typeface="游ゴシック" panose="020B0400000000000000" pitchFamily="50" charset="-128"/>
                        <a:ea typeface="游ゴシック" panose="020B0400000000000000" pitchFamily="50" charset="-128"/>
                      </a:endParaRPr>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536778406"/>
                  </a:ext>
                </a:extLst>
              </a:tr>
              <a:tr h="315455">
                <a:tc vMerge="1">
                  <a:txBody>
                    <a:bodyPr/>
                    <a:lstStyle/>
                    <a:p>
                      <a:endParaRPr/>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2">
                  <a:txBody>
                    <a:bodyPr/>
                    <a:lstStyle/>
                    <a:p>
                      <a:pPr algn="ctr" fontAlgn="ctr">
                        <a:buNone/>
                      </a:pPr>
                      <a:r>
                        <a:rPr lang="en-US" sz="1600" u="none" strike="noStrike" dirty="0">
                          <a:effectLst/>
                        </a:rPr>
                        <a:t>c</a:t>
                      </a:r>
                    </a:p>
                    <a:p>
                      <a:pPr algn="ctr" fontAlgn="ctr">
                        <a:buNone/>
                      </a:pPr>
                      <a:r>
                        <a:rPr lang="ja-JP" altLang="en-US" sz="1600" u="none" strike="noStrike" dirty="0">
                          <a:effectLst/>
                        </a:rPr>
                        <a:t>　</a:t>
                      </a:r>
                      <a:endParaRPr lang="ja-JP" altLang="en-US" sz="16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2">
                  <a:txBody>
                    <a:bodyPr/>
                    <a:lstStyle/>
                    <a:p>
                      <a:pPr algn="ctr" fontAlgn="ctr">
                        <a:buNone/>
                      </a:pPr>
                      <a:r>
                        <a:rPr lang="en-US" altLang="ja-JP" sz="1600" u="none" strike="noStrike" dirty="0">
                          <a:effectLst/>
                        </a:rPr>
                        <a:t>0.000</a:t>
                      </a:r>
                    </a:p>
                    <a:p>
                      <a:pPr algn="ctr" fontAlgn="ctr">
                        <a:buNone/>
                      </a:pPr>
                      <a:r>
                        <a:rPr lang="en-US" altLang="ja-JP" sz="1600" u="none" strike="noStrike" dirty="0">
                          <a:effectLst/>
                        </a:rPr>
                        <a:t>(1.955)</a:t>
                      </a:r>
                      <a:endParaRPr lang="en-US" altLang="ja-JP" sz="16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2">
                  <a:txBody>
                    <a:bodyPr/>
                    <a:lstStyle/>
                    <a:p>
                      <a:pPr algn="ctr" fontAlgn="ctr">
                        <a:buNone/>
                      </a:pPr>
                      <a:r>
                        <a:rPr lang="en-US" altLang="ja-JP" sz="1600" u="none" strike="noStrike" dirty="0">
                          <a:effectLst/>
                        </a:rPr>
                        <a:t>0.371</a:t>
                      </a:r>
                    </a:p>
                    <a:p>
                      <a:pPr algn="ctr" fontAlgn="ctr">
                        <a:buNone/>
                      </a:pPr>
                      <a:r>
                        <a:rPr lang="en-US" altLang="ja-JP" sz="1600" u="none" strike="noStrike" dirty="0">
                          <a:effectLst/>
                        </a:rPr>
                        <a:t>(3.551)</a:t>
                      </a:r>
                      <a:endParaRPr lang="en-US" altLang="ja-JP" sz="16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2">
                  <a:txBody>
                    <a:bodyPr/>
                    <a:lstStyle/>
                    <a:p>
                      <a:pPr algn="ctr" fontAlgn="ctr">
                        <a:buNone/>
                      </a:pPr>
                      <a:r>
                        <a:rPr lang="en-US" altLang="ja-JP" sz="1600" u="none" strike="noStrike" dirty="0">
                          <a:effectLst/>
                        </a:rPr>
                        <a:t>-0.011</a:t>
                      </a:r>
                    </a:p>
                    <a:p>
                      <a:pPr algn="ctr" fontAlgn="ctr">
                        <a:buNone/>
                      </a:pPr>
                      <a:r>
                        <a:rPr lang="en-US" altLang="ja-JP" sz="1600" u="none" strike="noStrike" dirty="0">
                          <a:effectLst/>
                        </a:rPr>
                        <a:t>-(1.754)</a:t>
                      </a:r>
                      <a:endParaRPr lang="en-US" altLang="ja-JP" sz="16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2">
                  <a:txBody>
                    <a:bodyPr/>
                    <a:lstStyle/>
                    <a:p>
                      <a:pPr algn="ctr" fontAlgn="ctr">
                        <a:buNone/>
                      </a:pPr>
                      <a:r>
                        <a:rPr lang="en-US" altLang="ja-JP" sz="1600" u="none" strike="noStrike" dirty="0">
                          <a:effectLst/>
                        </a:rPr>
                        <a:t>0.777</a:t>
                      </a:r>
                    </a:p>
                    <a:p>
                      <a:pPr algn="ctr" fontAlgn="ctr">
                        <a:buNone/>
                      </a:pPr>
                      <a:r>
                        <a:rPr lang="en-US" altLang="ja-JP" sz="1600" u="none" strike="noStrike" dirty="0">
                          <a:effectLst/>
                        </a:rPr>
                        <a:t>(13.789)</a:t>
                      </a:r>
                      <a:endParaRPr lang="en-US" altLang="ja-JP" sz="16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buNone/>
                      </a:pPr>
                      <a:r>
                        <a:rPr lang="en-US" altLang="ja-JP" sz="1400" u="none" strike="noStrike">
                          <a:effectLst/>
                        </a:rPr>
                        <a:t>0.9445</a:t>
                      </a:r>
                      <a:endParaRPr lang="en-US" altLang="ja-JP" sz="1400" b="0" i="0" u="none" strike="noStrike">
                        <a:solidFill>
                          <a:srgbClr val="000000"/>
                        </a:solidFill>
                        <a:effectLst/>
                        <a:latin typeface="游ゴシック" panose="020B0400000000000000" pitchFamily="50" charset="-128"/>
                        <a:ea typeface="游ゴシック" panose="020B0400000000000000" pitchFamily="50" charset="-128"/>
                      </a:endParaRPr>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865508645"/>
                  </a:ext>
                </a:extLst>
              </a:tr>
              <a:tr h="315455">
                <a:tc vMerge="1">
                  <a:txBody>
                    <a:bodyPr/>
                    <a:lstStyle/>
                    <a:p>
                      <a:endParaRPr dirty="0"/>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endParaRPr dirty="0"/>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endParaRPr dirty="0"/>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endParaRPr dirty="0"/>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endParaRPr dirty="0"/>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endParaRPr dirty="0"/>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buNone/>
                      </a:pPr>
                      <a:r>
                        <a:rPr lang="en-US" altLang="ja-JP" sz="1400" u="none" strike="noStrike">
                          <a:effectLst/>
                        </a:rPr>
                        <a:t>0.0007</a:t>
                      </a:r>
                      <a:endParaRPr lang="en-US" altLang="ja-JP" sz="1400" b="0" i="0" u="none" strike="noStrike">
                        <a:solidFill>
                          <a:srgbClr val="000000"/>
                        </a:solidFill>
                        <a:effectLst/>
                        <a:latin typeface="游ゴシック" panose="020B0400000000000000" pitchFamily="50" charset="-128"/>
                        <a:ea typeface="游ゴシック" panose="020B0400000000000000" pitchFamily="50" charset="-128"/>
                      </a:endParaRPr>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465578243"/>
                  </a:ext>
                </a:extLst>
              </a:tr>
              <a:tr h="315455">
                <a:tc rowSpan="6">
                  <a:txBody>
                    <a:bodyPr/>
                    <a:lstStyle/>
                    <a:p>
                      <a:pPr algn="ctr" fontAlgn="ctr">
                        <a:buNone/>
                      </a:pPr>
                      <a:r>
                        <a:rPr lang="ja-JP" altLang="en-US" sz="2000" u="none" strike="noStrike" dirty="0">
                          <a:effectLst/>
                        </a:rPr>
                        <a:t>　</a:t>
                      </a:r>
                    </a:p>
                    <a:p>
                      <a:pPr algn="ctr" fontAlgn="ctr">
                        <a:buNone/>
                      </a:pPr>
                      <a:r>
                        <a:rPr lang="ja-JP" altLang="en-US" sz="2000" u="none" strike="noStrike" dirty="0">
                          <a:effectLst/>
                        </a:rPr>
                        <a:t>　</a:t>
                      </a:r>
                    </a:p>
                    <a:p>
                      <a:pPr algn="ctr" fontAlgn="ctr">
                        <a:buNone/>
                      </a:pPr>
                      <a:r>
                        <a:rPr lang="en-US" sz="2000" u="none" strike="noStrike" dirty="0">
                          <a:effectLst/>
                        </a:rPr>
                        <a:t>10Y</a:t>
                      </a:r>
                    </a:p>
                    <a:p>
                      <a:pPr algn="ctr" fontAlgn="ctr">
                        <a:buNone/>
                      </a:pPr>
                      <a:r>
                        <a:rPr lang="ja-JP" altLang="en-US" sz="2000" u="none" strike="noStrike" dirty="0">
                          <a:effectLst/>
                        </a:rPr>
                        <a:t>　</a:t>
                      </a:r>
                    </a:p>
                    <a:p>
                      <a:pPr algn="ctr" fontAlgn="ctr">
                        <a:buNone/>
                      </a:pPr>
                      <a:r>
                        <a:rPr lang="ja-JP" altLang="en-US" sz="2000" u="none" strike="noStrike" dirty="0">
                          <a:effectLst/>
                        </a:rPr>
                        <a:t>　</a:t>
                      </a:r>
                    </a:p>
                    <a:p>
                      <a:pPr algn="ctr" fontAlgn="ctr">
                        <a:buNone/>
                      </a:pPr>
                      <a:r>
                        <a:rPr lang="ja-JP" altLang="en-US" sz="2000" u="none" strike="noStrike" dirty="0">
                          <a:effectLst/>
                        </a:rPr>
                        <a:t>　</a:t>
                      </a:r>
                      <a:endParaRPr lang="ja-JP" altLang="en-US" sz="20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2">
                  <a:txBody>
                    <a:bodyPr/>
                    <a:lstStyle/>
                    <a:p>
                      <a:pPr algn="ctr" fontAlgn="ctr">
                        <a:buNone/>
                      </a:pPr>
                      <a:r>
                        <a:rPr lang="en-US" sz="1600" u="none" strike="noStrike" dirty="0">
                          <a:effectLst/>
                        </a:rPr>
                        <a:t>a</a:t>
                      </a:r>
                    </a:p>
                    <a:p>
                      <a:pPr algn="ctr" fontAlgn="ctr">
                        <a:buNone/>
                      </a:pPr>
                      <a:r>
                        <a:rPr lang="ja-JP" altLang="en-US" sz="1600" u="none" strike="noStrike" dirty="0">
                          <a:effectLst/>
                        </a:rPr>
                        <a:t>　</a:t>
                      </a:r>
                      <a:endParaRPr lang="ja-JP" altLang="en-US" sz="16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2">
                  <a:txBody>
                    <a:bodyPr/>
                    <a:lstStyle/>
                    <a:p>
                      <a:pPr algn="ctr" fontAlgn="ctr">
                        <a:buNone/>
                      </a:pPr>
                      <a:r>
                        <a:rPr lang="en-US" altLang="ja-JP" sz="1600" u="none" strike="noStrike" dirty="0">
                          <a:effectLst/>
                        </a:rPr>
                        <a:t>0.000</a:t>
                      </a:r>
                    </a:p>
                    <a:p>
                      <a:pPr algn="ctr" fontAlgn="ctr">
                        <a:buNone/>
                      </a:pPr>
                      <a:r>
                        <a:rPr lang="en-US" altLang="ja-JP" sz="1600" u="none" strike="noStrike" dirty="0">
                          <a:effectLst/>
                        </a:rPr>
                        <a:t>(0.693)</a:t>
                      </a:r>
                      <a:endParaRPr lang="en-US" altLang="ja-JP" sz="16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2">
                  <a:txBody>
                    <a:bodyPr/>
                    <a:lstStyle/>
                    <a:p>
                      <a:pPr algn="ctr" fontAlgn="ctr">
                        <a:buNone/>
                      </a:pPr>
                      <a:r>
                        <a:rPr lang="en-US" altLang="ja-JP" sz="1600" u="none" strike="noStrike" dirty="0">
                          <a:effectLst/>
                        </a:rPr>
                        <a:t>0.097</a:t>
                      </a:r>
                    </a:p>
                    <a:p>
                      <a:pPr algn="ctr" fontAlgn="ctr">
                        <a:buNone/>
                      </a:pPr>
                      <a:r>
                        <a:rPr lang="en-US" altLang="ja-JP" sz="1600" u="none" strike="noStrike" dirty="0">
                          <a:effectLst/>
                        </a:rPr>
                        <a:t>(1.362)</a:t>
                      </a:r>
                      <a:endParaRPr lang="en-US" altLang="ja-JP" sz="16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2">
                  <a:txBody>
                    <a:bodyPr/>
                    <a:lstStyle/>
                    <a:p>
                      <a:pPr algn="ctr" fontAlgn="ctr">
                        <a:buNone/>
                      </a:pPr>
                      <a:r>
                        <a:rPr lang="ja-JP" altLang="en-US" sz="1600" u="none" strike="noStrike" dirty="0">
                          <a:effectLst/>
                        </a:rPr>
                        <a:t>　</a:t>
                      </a:r>
                    </a:p>
                    <a:p>
                      <a:pPr algn="ctr" fontAlgn="ctr">
                        <a:buNone/>
                      </a:pPr>
                      <a:r>
                        <a:rPr lang="ja-JP" altLang="en-US" sz="1600" u="none" strike="noStrike" dirty="0">
                          <a:effectLst/>
                        </a:rPr>
                        <a:t>　</a:t>
                      </a:r>
                      <a:endParaRPr lang="ja-JP" altLang="en-US" sz="16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BlToTr w="12700" cap="flat" cmpd="sng" algn="ctr">
                      <a:solidFill>
                        <a:schemeClr val="tx1"/>
                      </a:solidFill>
                      <a:prstDash val="solid"/>
                      <a:round/>
                      <a:headEnd type="none" w="med" len="med"/>
                      <a:tailEnd type="none" w="med" len="med"/>
                    </a:lnBlToTr>
                  </a:tcPr>
                </a:tc>
                <a:tc rowSpan="2">
                  <a:txBody>
                    <a:bodyPr/>
                    <a:lstStyle/>
                    <a:p>
                      <a:pPr algn="ctr" fontAlgn="ctr">
                        <a:buNone/>
                      </a:pPr>
                      <a:r>
                        <a:rPr lang="en-US" altLang="ja-JP" sz="1600" u="none" strike="noStrike" dirty="0">
                          <a:effectLst/>
                        </a:rPr>
                        <a:t>0.953</a:t>
                      </a:r>
                    </a:p>
                    <a:p>
                      <a:pPr algn="ctr" fontAlgn="ctr">
                        <a:buNone/>
                      </a:pPr>
                      <a:r>
                        <a:rPr lang="en-US" altLang="ja-JP" sz="1600" u="none" strike="noStrike" dirty="0">
                          <a:effectLst/>
                        </a:rPr>
                        <a:t>(30.472)</a:t>
                      </a:r>
                      <a:endParaRPr lang="en-US" altLang="ja-JP" sz="16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tc>
                  <a:txBody>
                    <a:bodyPr/>
                    <a:lstStyle/>
                    <a:p>
                      <a:pPr algn="r" fontAlgn="ctr">
                        <a:buNone/>
                      </a:pPr>
                      <a:r>
                        <a:rPr lang="en-US" altLang="ja-JP" sz="1400" u="none" strike="noStrike">
                          <a:effectLst/>
                        </a:rPr>
                        <a:t>0.9525</a:t>
                      </a:r>
                      <a:endParaRPr lang="en-US" altLang="ja-JP" sz="1400" b="0" i="0" u="none" strike="noStrike">
                        <a:solidFill>
                          <a:srgbClr val="000000"/>
                        </a:solidFill>
                        <a:effectLst/>
                        <a:latin typeface="游ゴシック" panose="020B0400000000000000" pitchFamily="50" charset="-128"/>
                        <a:ea typeface="游ゴシック" panose="020B0400000000000000" pitchFamily="50" charset="-128"/>
                      </a:endParaRPr>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797320147"/>
                  </a:ext>
                </a:extLst>
              </a:tr>
              <a:tr h="315455">
                <a:tc vMerge="1">
                  <a:txBody>
                    <a:bodyPr/>
                    <a:lstStyle/>
                    <a:p>
                      <a:endParaRPr/>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endParaRPr dirty="0"/>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endParaRPr dirty="0"/>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endParaRPr dirty="0"/>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endParaRPr dirty="0"/>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endParaRPr dirty="0"/>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buNone/>
                      </a:pPr>
                      <a:r>
                        <a:rPr lang="en-US" altLang="ja-JP" sz="1400" u="none" strike="noStrike" dirty="0">
                          <a:effectLst/>
                        </a:rPr>
                        <a:t>0.0009</a:t>
                      </a:r>
                      <a:endParaRPr lang="en-US" altLang="ja-JP" sz="14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661452210"/>
                  </a:ext>
                </a:extLst>
              </a:tr>
              <a:tr h="315455">
                <a:tc vMerge="1">
                  <a:txBody>
                    <a:bodyPr/>
                    <a:lstStyle/>
                    <a:p>
                      <a:endParaRPr/>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2">
                  <a:txBody>
                    <a:bodyPr/>
                    <a:lstStyle/>
                    <a:p>
                      <a:pPr algn="ctr" fontAlgn="ctr">
                        <a:buNone/>
                      </a:pPr>
                      <a:r>
                        <a:rPr lang="en-US" sz="1600" u="none" strike="noStrike" dirty="0">
                          <a:effectLst/>
                        </a:rPr>
                        <a:t>b</a:t>
                      </a:r>
                    </a:p>
                    <a:p>
                      <a:pPr algn="ctr" fontAlgn="ctr">
                        <a:buNone/>
                      </a:pPr>
                      <a:r>
                        <a:rPr lang="ja-JP" altLang="en-US" sz="1600" u="none" strike="noStrike" dirty="0">
                          <a:effectLst/>
                        </a:rPr>
                        <a:t>　</a:t>
                      </a:r>
                      <a:endParaRPr lang="ja-JP" altLang="en-US" sz="16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2">
                  <a:txBody>
                    <a:bodyPr/>
                    <a:lstStyle/>
                    <a:p>
                      <a:pPr algn="ctr" fontAlgn="ctr">
                        <a:buNone/>
                      </a:pPr>
                      <a:r>
                        <a:rPr lang="en-US" sz="1600" u="none" strike="noStrike" dirty="0">
                          <a:effectLst/>
                        </a:rPr>
                        <a:t>9.7E-05</a:t>
                      </a:r>
                    </a:p>
                    <a:p>
                      <a:pPr algn="ctr" fontAlgn="ctr">
                        <a:buNone/>
                      </a:pPr>
                      <a:r>
                        <a:rPr lang="en-US" altLang="ja-JP" sz="1600" u="none" strike="noStrike" dirty="0">
                          <a:effectLst/>
                        </a:rPr>
                        <a:t>(0.366)</a:t>
                      </a:r>
                      <a:endParaRPr lang="en-US" altLang="ja-JP" sz="16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2">
                  <a:txBody>
                    <a:bodyPr/>
                    <a:lstStyle/>
                    <a:p>
                      <a:pPr algn="ctr" fontAlgn="ctr">
                        <a:buNone/>
                      </a:pPr>
                      <a:r>
                        <a:rPr lang="ja-JP" altLang="en-US" sz="1600" u="none" strike="noStrike" dirty="0">
                          <a:effectLst/>
                        </a:rPr>
                        <a:t>　</a:t>
                      </a:r>
                    </a:p>
                    <a:p>
                      <a:pPr algn="ctr" fontAlgn="ctr">
                        <a:buNone/>
                      </a:pPr>
                      <a:r>
                        <a:rPr lang="ja-JP" altLang="en-US" sz="1600" u="none" strike="noStrike" dirty="0">
                          <a:effectLst/>
                        </a:rPr>
                        <a:t>　</a:t>
                      </a:r>
                      <a:endParaRPr lang="ja-JP" altLang="en-US" sz="16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BlToTr w="12700" cap="flat" cmpd="sng" algn="ctr">
                      <a:solidFill>
                        <a:schemeClr val="tx1"/>
                      </a:solidFill>
                      <a:prstDash val="solid"/>
                      <a:round/>
                      <a:headEnd type="none" w="med" len="med"/>
                      <a:tailEnd type="none" w="med" len="med"/>
                    </a:lnBlToTr>
                  </a:tcPr>
                </a:tc>
                <a:tc rowSpan="2">
                  <a:txBody>
                    <a:bodyPr/>
                    <a:lstStyle/>
                    <a:p>
                      <a:pPr algn="ctr" fontAlgn="ctr">
                        <a:buNone/>
                      </a:pPr>
                      <a:r>
                        <a:rPr lang="en-US" altLang="ja-JP" sz="1600" u="none" strike="noStrike" dirty="0">
                          <a:effectLst/>
                        </a:rPr>
                        <a:t>-0.003</a:t>
                      </a:r>
                    </a:p>
                    <a:p>
                      <a:pPr algn="ctr" fontAlgn="ctr">
                        <a:buNone/>
                      </a:pPr>
                      <a:r>
                        <a:rPr lang="en-US" altLang="ja-JP" sz="1600" u="none" strike="noStrike" dirty="0">
                          <a:effectLst/>
                        </a:rPr>
                        <a:t>-(0.397)</a:t>
                      </a:r>
                      <a:endParaRPr lang="en-US" altLang="ja-JP" sz="16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2">
                  <a:txBody>
                    <a:bodyPr/>
                    <a:lstStyle/>
                    <a:p>
                      <a:pPr algn="ctr" fontAlgn="ctr">
                        <a:buNone/>
                      </a:pPr>
                      <a:r>
                        <a:rPr lang="en-US" altLang="ja-JP" sz="1600" u="none" strike="noStrike" dirty="0">
                          <a:effectLst/>
                        </a:rPr>
                        <a:t>0.979</a:t>
                      </a:r>
                    </a:p>
                    <a:p>
                      <a:pPr algn="ctr" fontAlgn="ctr">
                        <a:buNone/>
                      </a:pPr>
                      <a:r>
                        <a:rPr lang="en-US" altLang="ja-JP" sz="1600" u="none" strike="noStrike" dirty="0">
                          <a:effectLst/>
                        </a:rPr>
                        <a:t>(39.588)</a:t>
                      </a:r>
                      <a:endParaRPr lang="en-US" altLang="ja-JP" sz="16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buNone/>
                      </a:pPr>
                      <a:r>
                        <a:rPr lang="en-US" altLang="ja-JP" sz="1400" u="none" strike="noStrike" dirty="0">
                          <a:effectLst/>
                        </a:rPr>
                        <a:t>0.9516</a:t>
                      </a:r>
                      <a:endParaRPr lang="en-US" altLang="ja-JP" sz="14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744281930"/>
                  </a:ext>
                </a:extLst>
              </a:tr>
              <a:tr h="315455">
                <a:tc vMerge="1">
                  <a:txBody>
                    <a:bodyPr/>
                    <a:lstStyle/>
                    <a:p>
                      <a:endParaRPr/>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endParaRPr dirty="0"/>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endParaRPr dirty="0"/>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endParaRPr dirty="0"/>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endParaRPr dirty="0"/>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endParaRPr dirty="0"/>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buNone/>
                      </a:pPr>
                      <a:r>
                        <a:rPr lang="en-US" altLang="ja-JP" sz="1400" u="none" strike="noStrike" dirty="0">
                          <a:effectLst/>
                        </a:rPr>
                        <a:t>0.0009</a:t>
                      </a:r>
                      <a:endParaRPr lang="en-US" altLang="ja-JP" sz="14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071997963"/>
                  </a:ext>
                </a:extLst>
              </a:tr>
              <a:tr h="315455">
                <a:tc vMerge="1">
                  <a:txBody>
                    <a:bodyPr/>
                    <a:lstStyle/>
                    <a:p>
                      <a:endParaRPr/>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2">
                  <a:txBody>
                    <a:bodyPr/>
                    <a:lstStyle/>
                    <a:p>
                      <a:pPr algn="ctr" fontAlgn="ctr">
                        <a:buNone/>
                      </a:pPr>
                      <a:r>
                        <a:rPr lang="en-US" sz="1600" u="none" strike="noStrike" dirty="0">
                          <a:effectLst/>
                        </a:rPr>
                        <a:t>c</a:t>
                      </a:r>
                    </a:p>
                    <a:p>
                      <a:pPr algn="ctr" fontAlgn="ctr">
                        <a:buNone/>
                      </a:pPr>
                      <a:r>
                        <a:rPr lang="ja-JP" altLang="en-US" sz="1600" u="none" strike="noStrike" dirty="0">
                          <a:effectLst/>
                        </a:rPr>
                        <a:t>　</a:t>
                      </a:r>
                      <a:endParaRPr lang="ja-JP" altLang="en-US" sz="16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2">
                  <a:txBody>
                    <a:bodyPr/>
                    <a:lstStyle/>
                    <a:p>
                      <a:pPr algn="ctr" fontAlgn="ctr">
                        <a:buNone/>
                      </a:pPr>
                      <a:r>
                        <a:rPr lang="en-US" altLang="ja-JP" sz="1600" u="none" strike="noStrike" dirty="0">
                          <a:effectLst/>
                        </a:rPr>
                        <a:t>0.001</a:t>
                      </a:r>
                    </a:p>
                    <a:p>
                      <a:pPr algn="ctr" fontAlgn="ctr">
                        <a:buNone/>
                      </a:pPr>
                      <a:r>
                        <a:rPr lang="en-US" altLang="ja-JP" sz="1600" u="none" strike="noStrike" dirty="0">
                          <a:effectLst/>
                        </a:rPr>
                        <a:t>(1.580)</a:t>
                      </a:r>
                      <a:endParaRPr lang="en-US" altLang="ja-JP" sz="16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2">
                  <a:txBody>
                    <a:bodyPr/>
                    <a:lstStyle/>
                    <a:p>
                      <a:pPr algn="ctr" fontAlgn="ctr">
                        <a:buNone/>
                      </a:pPr>
                      <a:r>
                        <a:rPr lang="en-US" altLang="ja-JP" sz="1600" u="none" strike="noStrike" dirty="0">
                          <a:effectLst/>
                        </a:rPr>
                        <a:t>0.187</a:t>
                      </a:r>
                    </a:p>
                    <a:p>
                      <a:pPr algn="ctr" fontAlgn="ctr">
                        <a:buNone/>
                      </a:pPr>
                      <a:r>
                        <a:rPr lang="en-US" altLang="ja-JP" sz="1600" u="none" strike="noStrike" dirty="0">
                          <a:effectLst/>
                        </a:rPr>
                        <a:t>(2.073)</a:t>
                      </a:r>
                      <a:endParaRPr lang="en-US" altLang="ja-JP" sz="16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2">
                  <a:txBody>
                    <a:bodyPr/>
                    <a:lstStyle/>
                    <a:p>
                      <a:pPr algn="ctr" fontAlgn="ctr">
                        <a:buNone/>
                      </a:pPr>
                      <a:r>
                        <a:rPr lang="en-US" altLang="ja-JP" sz="1600" u="none" strike="noStrike" dirty="0">
                          <a:effectLst/>
                        </a:rPr>
                        <a:t>-0.014</a:t>
                      </a:r>
                    </a:p>
                    <a:p>
                      <a:pPr algn="ctr" fontAlgn="ctr">
                        <a:buNone/>
                      </a:pPr>
                      <a:r>
                        <a:rPr lang="en-US" altLang="ja-JP" sz="1600" u="none" strike="noStrike" dirty="0">
                          <a:effectLst/>
                        </a:rPr>
                        <a:t>-(1.605)</a:t>
                      </a:r>
                      <a:endParaRPr lang="en-US" altLang="ja-JP" sz="16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2">
                  <a:txBody>
                    <a:bodyPr/>
                    <a:lstStyle/>
                    <a:p>
                      <a:pPr algn="ctr" fontAlgn="ctr">
                        <a:buNone/>
                      </a:pPr>
                      <a:r>
                        <a:rPr lang="en-US" altLang="ja-JP" sz="1600" u="none" strike="noStrike" dirty="0">
                          <a:effectLst/>
                        </a:rPr>
                        <a:t>0.907</a:t>
                      </a:r>
                    </a:p>
                    <a:p>
                      <a:pPr algn="ctr" fontAlgn="ctr">
                        <a:buNone/>
                      </a:pPr>
                      <a:r>
                        <a:rPr lang="en-US" altLang="ja-JP" sz="1600" u="none" strike="noStrike" dirty="0">
                          <a:effectLst/>
                        </a:rPr>
                        <a:t>(21.418)</a:t>
                      </a:r>
                      <a:endParaRPr lang="en-US" altLang="ja-JP" sz="16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tc>
                  <a:txBody>
                    <a:bodyPr/>
                    <a:lstStyle/>
                    <a:p>
                      <a:pPr algn="r" fontAlgn="ctr">
                        <a:buNone/>
                      </a:pPr>
                      <a:r>
                        <a:rPr lang="en-US" altLang="ja-JP" sz="1400" u="none" strike="noStrike" dirty="0">
                          <a:effectLst/>
                        </a:rPr>
                        <a:t>0.9538</a:t>
                      </a:r>
                      <a:endParaRPr lang="en-US" altLang="ja-JP" sz="14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574367018"/>
                  </a:ext>
                </a:extLst>
              </a:tr>
              <a:tr h="328074">
                <a:tc vMerge="1">
                  <a:txBody>
                    <a:bodyPr/>
                    <a:lstStyle/>
                    <a:p>
                      <a:endParaRPr dirty="0"/>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endParaRPr dirty="0"/>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endParaRPr dirty="0"/>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endParaRPr dirty="0"/>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endParaRPr dirty="0"/>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endParaRPr dirty="0"/>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buNone/>
                      </a:pPr>
                      <a:r>
                        <a:rPr lang="en-US" altLang="ja-JP" sz="1400" u="none" strike="noStrike" dirty="0">
                          <a:effectLst/>
                        </a:rPr>
                        <a:t>0.0008</a:t>
                      </a:r>
                      <a:endParaRPr lang="en-US" altLang="ja-JP" sz="14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5319748"/>
                  </a:ext>
                </a:extLst>
              </a:tr>
            </a:tbl>
          </a:graphicData>
        </a:graphic>
      </p:graphicFrame>
      <p:sp>
        <p:nvSpPr>
          <p:cNvPr id="3" name="テキスト ボックス 2">
            <a:extLst>
              <a:ext uri="{FF2B5EF4-FFF2-40B4-BE49-F238E27FC236}">
                <a16:creationId xmlns:a16="http://schemas.microsoft.com/office/drawing/2014/main" id="{0FCED92D-68F3-E299-C2F4-CBB75E2AF5F4}"/>
              </a:ext>
            </a:extLst>
          </p:cNvPr>
          <p:cNvSpPr txBox="1"/>
          <p:nvPr/>
        </p:nvSpPr>
        <p:spPr>
          <a:xfrm>
            <a:off x="172720" y="954621"/>
            <a:ext cx="2133600" cy="584775"/>
          </a:xfrm>
          <a:prstGeom prst="rect">
            <a:avLst/>
          </a:prstGeom>
          <a:noFill/>
        </p:spPr>
        <p:txBody>
          <a:bodyPr wrap="square" rtlCol="0">
            <a:spAutoFit/>
          </a:bodyPr>
          <a:lstStyle/>
          <a:p>
            <a:r>
              <a:rPr lang="en-US" altLang="ja-JP" sz="3200" dirty="0"/>
              <a:t>~2015</a:t>
            </a:r>
            <a:endParaRPr kumimoji="1" lang="ja-JP" altLang="en-US" sz="3200" dirty="0"/>
          </a:p>
        </p:txBody>
      </p:sp>
      <p:sp>
        <p:nvSpPr>
          <p:cNvPr id="4" name="テキスト ボックス 3">
            <a:extLst>
              <a:ext uri="{FF2B5EF4-FFF2-40B4-BE49-F238E27FC236}">
                <a16:creationId xmlns:a16="http://schemas.microsoft.com/office/drawing/2014/main" id="{F2584EB3-D905-8676-980C-90E7AD870C0E}"/>
              </a:ext>
            </a:extLst>
          </p:cNvPr>
          <p:cNvSpPr txBox="1"/>
          <p:nvPr/>
        </p:nvSpPr>
        <p:spPr>
          <a:xfrm>
            <a:off x="172720" y="246735"/>
            <a:ext cx="3139440" cy="707886"/>
          </a:xfrm>
          <a:prstGeom prst="rect">
            <a:avLst/>
          </a:prstGeom>
          <a:noFill/>
        </p:spPr>
        <p:txBody>
          <a:bodyPr wrap="square" rtlCol="0">
            <a:spAutoFit/>
          </a:bodyPr>
          <a:lstStyle/>
          <a:p>
            <a:r>
              <a:rPr lang="en-US" altLang="ja-JP" sz="3200" dirty="0"/>
              <a:t>6.</a:t>
            </a:r>
            <a:r>
              <a:rPr lang="ja-JP" altLang="en-US" sz="4000" dirty="0"/>
              <a:t>分析結果</a:t>
            </a:r>
            <a:endParaRPr kumimoji="1" lang="ja-JP" altLang="en-US" sz="4000" dirty="0"/>
          </a:p>
        </p:txBody>
      </p:sp>
    </p:spTree>
    <p:extLst>
      <p:ext uri="{BB962C8B-B14F-4D97-AF65-F5344CB8AC3E}">
        <p14:creationId xmlns:p14="http://schemas.microsoft.com/office/powerpoint/2010/main" val="33541495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93FC7C1-6F0A-AB4F-FD43-CDB78345E686}"/>
              </a:ext>
            </a:extLst>
          </p:cNvPr>
          <p:cNvSpPr>
            <a:spLocks noGrp="1"/>
          </p:cNvSpPr>
          <p:nvPr>
            <p:ph type="title"/>
          </p:nvPr>
        </p:nvSpPr>
        <p:spPr>
          <a:xfrm>
            <a:off x="838200" y="304799"/>
            <a:ext cx="10515600" cy="752475"/>
          </a:xfrm>
        </p:spPr>
        <p:txBody>
          <a:bodyPr/>
          <a:lstStyle/>
          <a:p>
            <a:r>
              <a:rPr kumimoji="1" lang="en-US" altLang="ja-JP" dirty="0"/>
              <a:t>1.</a:t>
            </a:r>
            <a:r>
              <a:rPr kumimoji="1" lang="ja-JP" altLang="en-US" dirty="0"/>
              <a:t>　純粋期待</a:t>
            </a:r>
            <a:r>
              <a:rPr lang="ja-JP" altLang="en-US" dirty="0"/>
              <a:t>理論</a:t>
            </a:r>
            <a:endParaRPr kumimoji="1" lang="ja-JP" altLang="en-US" dirty="0"/>
          </a:p>
        </p:txBody>
      </p:sp>
      <p:sp>
        <p:nvSpPr>
          <p:cNvPr id="3" name="コンテンツ プレースホルダー 2">
            <a:extLst>
              <a:ext uri="{FF2B5EF4-FFF2-40B4-BE49-F238E27FC236}">
                <a16:creationId xmlns:a16="http://schemas.microsoft.com/office/drawing/2014/main" id="{FCB806CC-4E0A-7A63-FECB-B6C460C828E7}"/>
              </a:ext>
            </a:extLst>
          </p:cNvPr>
          <p:cNvSpPr>
            <a:spLocks noGrp="1"/>
          </p:cNvSpPr>
          <p:nvPr>
            <p:ph idx="1"/>
          </p:nvPr>
        </p:nvSpPr>
        <p:spPr>
          <a:xfrm>
            <a:off x="838200" y="1566409"/>
            <a:ext cx="10515600" cy="4986792"/>
          </a:xfrm>
        </p:spPr>
        <p:txBody>
          <a:bodyPr/>
          <a:lstStyle/>
          <a:p>
            <a:r>
              <a:rPr kumimoji="1" lang="ja-JP" altLang="en-US" dirty="0"/>
              <a:t>現在の短期金利の水準と、将来の短期金利の予想値によっ</a:t>
            </a:r>
            <a:r>
              <a:rPr lang="ja-JP" altLang="en-US" dirty="0"/>
              <a:t>て長期</a:t>
            </a:r>
            <a:r>
              <a:rPr kumimoji="1" lang="ja-JP" altLang="en-US" dirty="0"/>
              <a:t>金利が決まるという金利期間構造についての理論</a:t>
            </a:r>
            <a:endParaRPr kumimoji="1" lang="en-US" altLang="ja-JP" dirty="0"/>
          </a:p>
          <a:p>
            <a:endParaRPr kumimoji="1" lang="en-US" altLang="ja-JP" dirty="0"/>
          </a:p>
          <a:p>
            <a:r>
              <a:rPr lang="ja-JP" altLang="en-US" dirty="0"/>
              <a:t>前提となる条件</a:t>
            </a:r>
            <a:endParaRPr lang="en-US" altLang="ja-JP" dirty="0"/>
          </a:p>
          <a:p>
            <a:pPr lvl="1"/>
            <a:r>
              <a:rPr lang="ja-JP" altLang="en-US" dirty="0"/>
              <a:t>将来の短期金利について投資家に完全な知識がある</a:t>
            </a:r>
            <a:endParaRPr lang="en-US" altLang="ja-JP" dirty="0"/>
          </a:p>
          <a:p>
            <a:pPr lvl="1"/>
            <a:r>
              <a:rPr lang="ja-JP" altLang="en-US" dirty="0"/>
              <a:t>すべての債権に支払い不能のリスクがない</a:t>
            </a:r>
            <a:endParaRPr lang="en-US" altLang="ja-JP" dirty="0"/>
          </a:p>
          <a:p>
            <a:pPr lvl="1"/>
            <a:r>
              <a:rPr lang="ja-JP" altLang="en-US" dirty="0"/>
              <a:t>取引コスト及び税金が存在しない</a:t>
            </a:r>
            <a:endParaRPr lang="en-US" altLang="ja-JP" dirty="0"/>
          </a:p>
          <a:p>
            <a:pPr lvl="1"/>
            <a:r>
              <a:rPr lang="ja-JP" altLang="en-US" dirty="0"/>
              <a:t>裁定取引に対する障害が存在しない</a:t>
            </a:r>
            <a:endParaRPr lang="en-US" altLang="ja-JP" dirty="0"/>
          </a:p>
        </p:txBody>
      </p:sp>
      <mc:AlternateContent xmlns:mc="http://schemas.openxmlformats.org/markup-compatibility/2006" xmlns:a14="http://schemas.microsoft.com/office/drawing/2010/main">
        <mc:Choice Requires="a14">
          <p:sp>
            <p:nvSpPr>
              <p:cNvPr id="4" name="テキスト ボックス 3">
                <a:extLst>
                  <a:ext uri="{FF2B5EF4-FFF2-40B4-BE49-F238E27FC236}">
                    <a16:creationId xmlns:a16="http://schemas.microsoft.com/office/drawing/2014/main" id="{45E2AD27-2CF9-CEBE-D986-90937D8582E7}"/>
                  </a:ext>
                </a:extLst>
              </p:cNvPr>
              <p:cNvSpPr txBox="1"/>
              <p:nvPr/>
            </p:nvSpPr>
            <p:spPr>
              <a:xfrm>
                <a:off x="1342571" y="5389472"/>
                <a:ext cx="8418287" cy="584775"/>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sSup>
                        <m:sSupPr>
                          <m:ctrlPr>
                            <a:rPr lang="ja-JP" altLang="en-US" sz="3200" i="1" dirty="0" smtClean="0">
                              <a:latin typeface="Cambria Math" panose="02040503050406030204" pitchFamily="18" charset="0"/>
                            </a:rPr>
                          </m:ctrlPr>
                        </m:sSupPr>
                        <m:e>
                          <m:d>
                            <m:dPr>
                              <m:ctrlPr>
                                <a:rPr lang="ja-JP" altLang="en-US" sz="3200" i="1" dirty="0" smtClean="0">
                                  <a:latin typeface="Cambria Math" panose="02040503050406030204" pitchFamily="18" charset="0"/>
                                </a:rPr>
                              </m:ctrlPr>
                            </m:dPr>
                            <m:e>
                              <m:r>
                                <a:rPr lang="ja-JP" altLang="en-US" sz="3200" dirty="0" smtClean="0">
                                  <a:latin typeface="Cambria Math" panose="02040503050406030204" pitchFamily="18" charset="0"/>
                                </a:rPr>
                                <m:t>1</m:t>
                              </m:r>
                              <m:r>
                                <a:rPr lang="ja-JP" altLang="en-US" sz="3200" i="0" dirty="0" smtClean="0">
                                  <a:latin typeface="Cambria Math" panose="02040503050406030204" pitchFamily="18" charset="0"/>
                                </a:rPr>
                                <m:t>+</m:t>
                              </m:r>
                              <m:sSub>
                                <m:sSubPr>
                                  <m:ctrlPr>
                                    <a:rPr lang="ja-JP" altLang="en-US" sz="3200" i="1" dirty="0" smtClean="0">
                                      <a:latin typeface="Cambria Math" panose="02040503050406030204" pitchFamily="18" charset="0"/>
                                    </a:rPr>
                                  </m:ctrlPr>
                                </m:sSubPr>
                                <m:e>
                                  <m:r>
                                    <a:rPr lang="ja-JP" altLang="en-US" sz="3200" i="1" dirty="0" smtClean="0">
                                      <a:latin typeface="Cambria Math" panose="02040503050406030204" pitchFamily="18" charset="0"/>
                                    </a:rPr>
                                    <m:t>𝑅</m:t>
                                  </m:r>
                                </m:e>
                                <m:sub>
                                  <m:r>
                                    <a:rPr lang="ja-JP" altLang="en-US" sz="3200" i="1" dirty="0" smtClean="0">
                                      <a:latin typeface="Cambria Math" panose="02040503050406030204" pitchFamily="18" charset="0"/>
                                    </a:rPr>
                                    <m:t>𝑡</m:t>
                                  </m:r>
                                </m:sub>
                              </m:sSub>
                            </m:e>
                          </m:d>
                        </m:e>
                        <m:sup>
                          <m:r>
                            <a:rPr lang="ja-JP" altLang="en-US" sz="3200" i="1" dirty="0" smtClean="0">
                              <a:latin typeface="Cambria Math" panose="02040503050406030204" pitchFamily="18" charset="0"/>
                            </a:rPr>
                            <m:t>𝑛</m:t>
                          </m:r>
                        </m:sup>
                      </m:sSup>
                      <m:r>
                        <a:rPr lang="ja-JP" altLang="en-US" sz="3200" i="0" dirty="0" smtClean="0">
                          <a:latin typeface="Cambria Math" panose="02040503050406030204" pitchFamily="18" charset="0"/>
                        </a:rPr>
                        <m:t>=</m:t>
                      </m:r>
                      <m:d>
                        <m:dPr>
                          <m:ctrlPr>
                            <a:rPr lang="ja-JP" altLang="en-US" sz="3200" i="1" dirty="0" smtClean="0">
                              <a:latin typeface="Cambria Math" panose="02040503050406030204" pitchFamily="18" charset="0"/>
                            </a:rPr>
                          </m:ctrlPr>
                        </m:dPr>
                        <m:e>
                          <m:r>
                            <a:rPr lang="ja-JP" altLang="en-US" sz="3200" i="0" dirty="0" smtClean="0">
                              <a:latin typeface="Cambria Math" panose="02040503050406030204" pitchFamily="18" charset="0"/>
                            </a:rPr>
                            <m:t>1+</m:t>
                          </m:r>
                          <m:sSub>
                            <m:sSubPr>
                              <m:ctrlPr>
                                <a:rPr lang="ja-JP" altLang="en-US" sz="3200" i="1" dirty="0" smtClean="0">
                                  <a:latin typeface="Cambria Math" panose="02040503050406030204" pitchFamily="18" charset="0"/>
                                </a:rPr>
                              </m:ctrlPr>
                            </m:sSubPr>
                            <m:e>
                              <m:r>
                                <a:rPr lang="ja-JP" altLang="en-US" sz="3200" i="1" dirty="0" smtClean="0">
                                  <a:latin typeface="Cambria Math" panose="02040503050406030204" pitchFamily="18" charset="0"/>
                                </a:rPr>
                                <m:t>𝑟</m:t>
                              </m:r>
                            </m:e>
                            <m:sub>
                              <m:r>
                                <a:rPr lang="ja-JP" altLang="en-US" sz="3200" i="1" dirty="0" smtClean="0">
                                  <a:latin typeface="Cambria Math" panose="02040503050406030204" pitchFamily="18" charset="0"/>
                                </a:rPr>
                                <m:t>𝑡</m:t>
                              </m:r>
                            </m:sub>
                          </m:sSub>
                        </m:e>
                      </m:d>
                      <m:d>
                        <m:dPr>
                          <m:ctrlPr>
                            <a:rPr lang="ja-JP" altLang="en-US" sz="3200" i="1" dirty="0" smtClean="0">
                              <a:latin typeface="Cambria Math" panose="02040503050406030204" pitchFamily="18" charset="0"/>
                            </a:rPr>
                          </m:ctrlPr>
                        </m:dPr>
                        <m:e>
                          <m:r>
                            <a:rPr lang="ja-JP" altLang="en-US" sz="3200" i="0" dirty="0" smtClean="0">
                              <a:latin typeface="Cambria Math" panose="02040503050406030204" pitchFamily="18" charset="0"/>
                            </a:rPr>
                            <m:t>1+</m:t>
                          </m:r>
                          <m:sSub>
                            <m:sSubPr>
                              <m:ctrlPr>
                                <a:rPr lang="ja-JP" altLang="en-US" sz="3200" i="1" dirty="0" smtClean="0">
                                  <a:latin typeface="Cambria Math" panose="02040503050406030204" pitchFamily="18" charset="0"/>
                                </a:rPr>
                              </m:ctrlPr>
                            </m:sSubPr>
                            <m:e>
                              <m:r>
                                <a:rPr lang="ja-JP" altLang="en-US" sz="3200" i="1" dirty="0" smtClean="0">
                                  <a:latin typeface="Cambria Math" panose="02040503050406030204" pitchFamily="18" charset="0"/>
                                </a:rPr>
                                <m:t>𝑟</m:t>
                              </m:r>
                            </m:e>
                            <m:sub>
                              <m:r>
                                <m:rPr>
                                  <m:sty m:val="p"/>
                                </m:rPr>
                                <a:rPr lang="en-US" altLang="ja-JP" sz="3200" b="0" i="0" dirty="0" smtClean="0">
                                  <a:latin typeface="Cambria Math" panose="02040503050406030204" pitchFamily="18" charset="0"/>
                                </a:rPr>
                                <m:t>t</m:t>
                              </m:r>
                              <m:r>
                                <a:rPr lang="ja-JP" altLang="en-US" sz="3200" i="0" dirty="0" smtClean="0">
                                  <a:latin typeface="Cambria Math" panose="02040503050406030204" pitchFamily="18" charset="0"/>
                                </a:rPr>
                                <m:t>+1</m:t>
                              </m:r>
                            </m:sub>
                          </m:sSub>
                        </m:e>
                      </m:d>
                      <m:r>
                        <a:rPr lang="ja-JP" altLang="en-US" sz="3200" i="0" dirty="0" smtClean="0">
                          <a:latin typeface="Cambria Math" panose="02040503050406030204" pitchFamily="18" charset="0"/>
                        </a:rPr>
                        <m:t>⋯</m:t>
                      </m:r>
                      <m:d>
                        <m:dPr>
                          <m:ctrlPr>
                            <a:rPr lang="ja-JP" altLang="en-US" sz="3200" i="1" dirty="0" smtClean="0">
                              <a:latin typeface="Cambria Math" panose="02040503050406030204" pitchFamily="18" charset="0"/>
                            </a:rPr>
                          </m:ctrlPr>
                        </m:dPr>
                        <m:e>
                          <m:r>
                            <a:rPr lang="ja-JP" altLang="en-US" sz="3200" i="0" dirty="0" smtClean="0">
                              <a:latin typeface="Cambria Math" panose="02040503050406030204" pitchFamily="18" charset="0"/>
                            </a:rPr>
                            <m:t>1+</m:t>
                          </m:r>
                          <m:sSub>
                            <m:sSubPr>
                              <m:ctrlPr>
                                <a:rPr lang="ja-JP" altLang="en-US" sz="3200" i="1" dirty="0" smtClean="0">
                                  <a:latin typeface="Cambria Math" panose="02040503050406030204" pitchFamily="18" charset="0"/>
                                </a:rPr>
                              </m:ctrlPr>
                            </m:sSubPr>
                            <m:e>
                              <m:r>
                                <a:rPr lang="ja-JP" altLang="en-US" sz="3200" i="1" dirty="0" smtClean="0">
                                  <a:latin typeface="Cambria Math" panose="02040503050406030204" pitchFamily="18" charset="0"/>
                                </a:rPr>
                                <m:t>𝑟</m:t>
                              </m:r>
                            </m:e>
                            <m:sub>
                              <m:r>
                                <a:rPr lang="ja-JP" altLang="en-US" sz="3200" i="1" dirty="0" smtClean="0">
                                  <a:latin typeface="Cambria Math" panose="02040503050406030204" pitchFamily="18" charset="0"/>
                                </a:rPr>
                                <m:t>𝑡</m:t>
                              </m:r>
                              <m:r>
                                <a:rPr lang="ja-JP" altLang="en-US" sz="3200" i="0" dirty="0" smtClean="0">
                                  <a:latin typeface="Cambria Math" panose="02040503050406030204" pitchFamily="18" charset="0"/>
                                </a:rPr>
                                <m:t>+</m:t>
                              </m:r>
                              <m:r>
                                <a:rPr lang="ja-JP" altLang="en-US" sz="3200" i="1" dirty="0" smtClean="0">
                                  <a:latin typeface="Cambria Math" panose="02040503050406030204" pitchFamily="18" charset="0"/>
                                </a:rPr>
                                <m:t>𝑛</m:t>
                              </m:r>
                              <m:r>
                                <a:rPr lang="ja-JP" altLang="en-US" sz="3200" i="0" dirty="0" smtClean="0">
                                  <a:latin typeface="Cambria Math" panose="02040503050406030204" pitchFamily="18" charset="0"/>
                                </a:rPr>
                                <m:t>−1</m:t>
                              </m:r>
                            </m:sub>
                          </m:sSub>
                        </m:e>
                      </m:d>
                    </m:oMath>
                  </m:oMathPara>
                </a14:m>
                <a:endParaRPr kumimoji="1" lang="ja-JP" altLang="en-US" sz="3200" dirty="0"/>
              </a:p>
            </p:txBody>
          </p:sp>
        </mc:Choice>
        <mc:Fallback xmlns="">
          <p:sp>
            <p:nvSpPr>
              <p:cNvPr id="4" name="テキスト ボックス 3">
                <a:extLst>
                  <a:ext uri="{FF2B5EF4-FFF2-40B4-BE49-F238E27FC236}">
                    <a16:creationId xmlns:a16="http://schemas.microsoft.com/office/drawing/2014/main" id="{45E2AD27-2CF9-CEBE-D986-90937D8582E7}"/>
                  </a:ext>
                </a:extLst>
              </p:cNvPr>
              <p:cNvSpPr txBox="1">
                <a:spLocks noRot="1" noChangeAspect="1" noMove="1" noResize="1" noEditPoints="1" noAdjustHandles="1" noChangeArrowheads="1" noChangeShapeType="1" noTextEdit="1"/>
              </p:cNvSpPr>
              <p:nvPr/>
            </p:nvSpPr>
            <p:spPr>
              <a:xfrm>
                <a:off x="1342571" y="5389472"/>
                <a:ext cx="8418287" cy="584775"/>
              </a:xfrm>
              <a:prstGeom prst="rect">
                <a:avLst/>
              </a:prstGeom>
              <a:blipFill>
                <a:blip r:embed="rId3"/>
                <a:stretch>
                  <a:fillRect/>
                </a:stretch>
              </a:blipFill>
            </p:spPr>
            <p:txBody>
              <a:bodyPr/>
              <a:lstStyle/>
              <a:p>
                <a:r>
                  <a:rPr lang="ja-JP" altLang="en-US">
                    <a:noFill/>
                  </a:rPr>
                  <a:t> </a:t>
                </a:r>
              </a:p>
            </p:txBody>
          </p:sp>
        </mc:Fallback>
      </mc:AlternateContent>
      <p:sp>
        <p:nvSpPr>
          <p:cNvPr id="6" name="テキスト ボックス 5">
            <a:extLst>
              <a:ext uri="{FF2B5EF4-FFF2-40B4-BE49-F238E27FC236}">
                <a16:creationId xmlns:a16="http://schemas.microsoft.com/office/drawing/2014/main" id="{A78FD5A9-AB33-C114-7322-ED7A883CFD3D}"/>
              </a:ext>
            </a:extLst>
          </p:cNvPr>
          <p:cNvSpPr txBox="1"/>
          <p:nvPr/>
        </p:nvSpPr>
        <p:spPr>
          <a:xfrm>
            <a:off x="9230360" y="5444626"/>
            <a:ext cx="1778000" cy="584775"/>
          </a:xfrm>
          <a:prstGeom prst="rect">
            <a:avLst/>
          </a:prstGeom>
          <a:noFill/>
        </p:spPr>
        <p:txBody>
          <a:bodyPr wrap="square" rtlCol="0">
            <a:spAutoFit/>
          </a:bodyPr>
          <a:lstStyle/>
          <a:p>
            <a:pPr lvl="1"/>
            <a:r>
              <a:rPr kumimoji="1" lang="en-US" altLang="ja-JP" sz="3200" dirty="0"/>
              <a:t>…(1)</a:t>
            </a:r>
            <a:endParaRPr kumimoji="1" lang="ja-JP" altLang="en-US" sz="3200" dirty="0"/>
          </a:p>
        </p:txBody>
      </p:sp>
      <mc:AlternateContent xmlns:mc="http://schemas.openxmlformats.org/markup-compatibility/2006" xmlns:a14="http://schemas.microsoft.com/office/drawing/2010/main">
        <mc:Choice Requires="a14">
          <p:sp>
            <p:nvSpPr>
              <p:cNvPr id="5" name="テキスト ボックス 4">
                <a:extLst>
                  <a:ext uri="{FF2B5EF4-FFF2-40B4-BE49-F238E27FC236}">
                    <a16:creationId xmlns:a16="http://schemas.microsoft.com/office/drawing/2014/main" id="{8BB59577-8DA4-45F5-D31F-DAAB0CC66DC5}"/>
                  </a:ext>
                </a:extLst>
              </p:cNvPr>
              <p:cNvSpPr txBox="1"/>
              <p:nvPr/>
            </p:nvSpPr>
            <p:spPr>
              <a:xfrm>
                <a:off x="2103120" y="6211446"/>
                <a:ext cx="2570480" cy="369332"/>
              </a:xfrm>
              <a:prstGeom prst="rect">
                <a:avLst/>
              </a:prstGeom>
              <a:noFill/>
            </p:spPr>
            <p:txBody>
              <a:bodyPr wrap="square" rtlCol="0">
                <a:spAutoFit/>
              </a:bodyPr>
              <a:lstStyle/>
              <a:p>
                <a14:m>
                  <m:oMath xmlns:m="http://schemas.openxmlformats.org/officeDocument/2006/math">
                    <m:sSub>
                      <m:sSubPr>
                        <m:ctrlPr>
                          <a:rPr lang="ja-JP" altLang="en-US" i="1" dirty="0">
                            <a:latin typeface="Cambria Math" panose="02040503050406030204" pitchFamily="18" charset="0"/>
                          </a:rPr>
                        </m:ctrlPr>
                      </m:sSubPr>
                      <m:e>
                        <m:r>
                          <a:rPr lang="ja-JP" altLang="en-US" i="1" dirty="0">
                            <a:latin typeface="Cambria Math" panose="02040503050406030204" pitchFamily="18" charset="0"/>
                          </a:rPr>
                          <m:t>𝑅</m:t>
                        </m:r>
                      </m:e>
                      <m:sub>
                        <m:r>
                          <a:rPr lang="ja-JP" altLang="en-US" i="1" dirty="0">
                            <a:latin typeface="Cambria Math" panose="02040503050406030204" pitchFamily="18" charset="0"/>
                          </a:rPr>
                          <m:t>𝑡</m:t>
                        </m:r>
                      </m:sub>
                    </m:sSub>
                  </m:oMath>
                </a14:m>
                <a:r>
                  <a:rPr kumimoji="1" lang="ja-JP" altLang="en-US" dirty="0"/>
                  <a:t> </a:t>
                </a:r>
                <a:r>
                  <a:rPr kumimoji="1" lang="en-US" altLang="ja-JP" dirty="0"/>
                  <a:t>…</a:t>
                </a:r>
                <a:r>
                  <a:rPr kumimoji="1" lang="ja-JP" altLang="en-US" dirty="0"/>
                  <a:t>長期債の利回り</a:t>
                </a:r>
              </a:p>
            </p:txBody>
          </p:sp>
        </mc:Choice>
        <mc:Fallback xmlns="">
          <p:sp>
            <p:nvSpPr>
              <p:cNvPr id="5" name="テキスト ボックス 4">
                <a:extLst>
                  <a:ext uri="{FF2B5EF4-FFF2-40B4-BE49-F238E27FC236}">
                    <a16:creationId xmlns:a16="http://schemas.microsoft.com/office/drawing/2014/main" id="{8BB59577-8DA4-45F5-D31F-DAAB0CC66DC5}"/>
                  </a:ext>
                </a:extLst>
              </p:cNvPr>
              <p:cNvSpPr txBox="1">
                <a:spLocks noRot="1" noChangeAspect="1" noMove="1" noResize="1" noEditPoints="1" noAdjustHandles="1" noChangeArrowheads="1" noChangeShapeType="1" noTextEdit="1"/>
              </p:cNvSpPr>
              <p:nvPr/>
            </p:nvSpPr>
            <p:spPr>
              <a:xfrm>
                <a:off x="2103120" y="6211446"/>
                <a:ext cx="2570480" cy="369332"/>
              </a:xfrm>
              <a:prstGeom prst="rect">
                <a:avLst/>
              </a:prstGeom>
              <a:blipFill>
                <a:blip r:embed="rId4"/>
                <a:stretch>
                  <a:fillRect t="-8197" b="-26230"/>
                </a:stretch>
              </a:blipFill>
            </p:spPr>
            <p:txBody>
              <a:bodyPr/>
              <a:lstStyle/>
              <a:p>
                <a:r>
                  <a:rPr lang="ja-JP" altLang="en-US">
                    <a:noFill/>
                  </a:rPr>
                  <a:t> </a:t>
                </a:r>
              </a:p>
            </p:txBody>
          </p:sp>
        </mc:Fallback>
      </mc:AlternateContent>
      <mc:AlternateContent xmlns:mc="http://schemas.openxmlformats.org/markup-compatibility/2006" xmlns:a14="http://schemas.microsoft.com/office/drawing/2010/main">
        <mc:Choice Requires="a14">
          <p:sp>
            <p:nvSpPr>
              <p:cNvPr id="7" name="テキスト ボックス 6">
                <a:extLst>
                  <a:ext uri="{FF2B5EF4-FFF2-40B4-BE49-F238E27FC236}">
                    <a16:creationId xmlns:a16="http://schemas.microsoft.com/office/drawing/2014/main" id="{685322A5-2137-9F55-C41E-97BDF5FC9251}"/>
                  </a:ext>
                </a:extLst>
              </p:cNvPr>
              <p:cNvSpPr txBox="1"/>
              <p:nvPr/>
            </p:nvSpPr>
            <p:spPr>
              <a:xfrm>
                <a:off x="5191760" y="6171642"/>
                <a:ext cx="5496560" cy="391646"/>
              </a:xfrm>
              <a:prstGeom prst="rect">
                <a:avLst/>
              </a:prstGeom>
              <a:noFill/>
            </p:spPr>
            <p:txBody>
              <a:bodyPr wrap="square" rtlCol="0">
                <a:spAutoFit/>
              </a:bodyPr>
              <a:lstStyle/>
              <a:p>
                <a14:m>
                  <m:oMath xmlns:m="http://schemas.openxmlformats.org/officeDocument/2006/math">
                    <m:sSub>
                      <m:sSubPr>
                        <m:ctrlPr>
                          <a:rPr kumimoji="1" lang="en-US" altLang="ja-JP" i="1" smtClean="0">
                            <a:latin typeface="Cambria Math" panose="02040503050406030204" pitchFamily="18" charset="0"/>
                          </a:rPr>
                        </m:ctrlPr>
                      </m:sSubPr>
                      <m:e>
                        <m:r>
                          <a:rPr kumimoji="1" lang="en-US" altLang="ja-JP" i="1" smtClean="0">
                            <a:latin typeface="Cambria Math" panose="02040503050406030204" pitchFamily="18" charset="0"/>
                          </a:rPr>
                          <m:t>𝑟</m:t>
                        </m:r>
                      </m:e>
                      <m:sub>
                        <m:r>
                          <a:rPr kumimoji="1" lang="en-US" altLang="ja-JP" i="1" smtClean="0">
                            <a:latin typeface="Cambria Math" panose="02040503050406030204" pitchFamily="18" charset="0"/>
                          </a:rPr>
                          <m:t>𝑡</m:t>
                        </m:r>
                        <m:r>
                          <a:rPr kumimoji="1" lang="en-US" altLang="ja-JP" i="0" smtClean="0">
                            <a:latin typeface="Cambria Math" panose="02040503050406030204" pitchFamily="18" charset="0"/>
                          </a:rPr>
                          <m:t>+</m:t>
                        </m:r>
                        <m:r>
                          <a:rPr kumimoji="1" lang="en-US" altLang="ja-JP" i="1" smtClean="0">
                            <a:latin typeface="Cambria Math" panose="02040503050406030204" pitchFamily="18" charset="0"/>
                          </a:rPr>
                          <m:t>𝑗</m:t>
                        </m:r>
                      </m:sub>
                    </m:sSub>
                    <m:d>
                      <m:dPr>
                        <m:ctrlPr>
                          <a:rPr kumimoji="1" lang="en-US" altLang="ja-JP" i="1" smtClean="0">
                            <a:latin typeface="Cambria Math" panose="02040503050406030204" pitchFamily="18" charset="0"/>
                          </a:rPr>
                        </m:ctrlPr>
                      </m:dPr>
                      <m:e>
                        <m:r>
                          <a:rPr kumimoji="1" lang="en-US" altLang="ja-JP" i="1" smtClean="0">
                            <a:latin typeface="Cambria Math" panose="02040503050406030204" pitchFamily="18" charset="0"/>
                          </a:rPr>
                          <m:t>𝑗</m:t>
                        </m:r>
                        <m:r>
                          <a:rPr kumimoji="1" lang="en-US" altLang="ja-JP" i="0" smtClean="0">
                            <a:latin typeface="Cambria Math" panose="02040503050406030204" pitchFamily="18" charset="0"/>
                          </a:rPr>
                          <m:t>=0</m:t>
                        </m:r>
                        <m:r>
                          <a:rPr kumimoji="1" lang="en-US" altLang="ja-JP" b="0" i="0" smtClean="0">
                            <a:latin typeface="Cambria Math" panose="02040503050406030204" pitchFamily="18" charset="0"/>
                          </a:rPr>
                          <m:t>,</m:t>
                        </m:r>
                        <m:r>
                          <a:rPr kumimoji="1" lang="en-US" altLang="ja-JP" i="0" smtClean="0">
                            <a:latin typeface="Cambria Math" panose="02040503050406030204" pitchFamily="18" charset="0"/>
                          </a:rPr>
                          <m:t>1,2</m:t>
                        </m:r>
                        <m:r>
                          <a:rPr kumimoji="1" lang="en-US" altLang="ja-JP" b="0" i="0" smtClean="0">
                            <a:latin typeface="Cambria Math" panose="02040503050406030204" pitchFamily="18" charset="0"/>
                          </a:rPr>
                          <m:t>,…,</m:t>
                        </m:r>
                        <m:r>
                          <m:rPr>
                            <m:sty m:val="p"/>
                          </m:rPr>
                          <a:rPr kumimoji="1" lang="en-US" altLang="ja-JP" b="0" i="0" smtClean="0">
                            <a:latin typeface="Cambria Math" panose="02040503050406030204" pitchFamily="18" charset="0"/>
                          </a:rPr>
                          <m:t>n</m:t>
                        </m:r>
                        <m:r>
                          <a:rPr kumimoji="1" lang="en-US" altLang="ja-JP" i="0" smtClean="0">
                            <a:latin typeface="Cambria Math" panose="02040503050406030204" pitchFamily="18" charset="0"/>
                          </a:rPr>
                          <m:t>−1</m:t>
                        </m:r>
                      </m:e>
                    </m:d>
                  </m:oMath>
                </a14:m>
                <a:r>
                  <a:rPr kumimoji="1" lang="en-US" altLang="ja-JP" dirty="0"/>
                  <a:t>…</a:t>
                </a:r>
                <a:r>
                  <a:rPr kumimoji="1" lang="ja-JP" altLang="en-US" dirty="0"/>
                  <a:t>短期金利</a:t>
                </a:r>
              </a:p>
            </p:txBody>
          </p:sp>
        </mc:Choice>
        <mc:Fallback xmlns="">
          <p:sp>
            <p:nvSpPr>
              <p:cNvPr id="7" name="テキスト ボックス 6">
                <a:extLst>
                  <a:ext uri="{FF2B5EF4-FFF2-40B4-BE49-F238E27FC236}">
                    <a16:creationId xmlns:a16="http://schemas.microsoft.com/office/drawing/2014/main" id="{685322A5-2137-9F55-C41E-97BDF5FC9251}"/>
                  </a:ext>
                </a:extLst>
              </p:cNvPr>
              <p:cNvSpPr txBox="1">
                <a:spLocks noRot="1" noChangeAspect="1" noMove="1" noResize="1" noEditPoints="1" noAdjustHandles="1" noChangeArrowheads="1" noChangeShapeType="1" noTextEdit="1"/>
              </p:cNvSpPr>
              <p:nvPr/>
            </p:nvSpPr>
            <p:spPr>
              <a:xfrm>
                <a:off x="5191760" y="6171642"/>
                <a:ext cx="5496560" cy="391646"/>
              </a:xfrm>
              <a:prstGeom prst="rect">
                <a:avLst/>
              </a:prstGeom>
              <a:blipFill>
                <a:blip r:embed="rId5"/>
                <a:stretch>
                  <a:fillRect t="-4615" b="-20000"/>
                </a:stretch>
              </a:blipFill>
            </p:spPr>
            <p:txBody>
              <a:bodyPr/>
              <a:lstStyle/>
              <a:p>
                <a:r>
                  <a:rPr lang="ja-JP" altLang="en-US">
                    <a:noFill/>
                  </a:rPr>
                  <a:t> </a:t>
                </a:r>
              </a:p>
            </p:txBody>
          </p:sp>
        </mc:Fallback>
      </mc:AlternateContent>
    </p:spTree>
    <p:extLst>
      <p:ext uri="{BB962C8B-B14F-4D97-AF65-F5344CB8AC3E}">
        <p14:creationId xmlns:p14="http://schemas.microsoft.com/office/powerpoint/2010/main" val="380651115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表 1">
            <a:extLst>
              <a:ext uri="{FF2B5EF4-FFF2-40B4-BE49-F238E27FC236}">
                <a16:creationId xmlns:a16="http://schemas.microsoft.com/office/drawing/2014/main" id="{FA51DD1A-4A3E-B8DF-FC26-F28D393D3103}"/>
              </a:ext>
            </a:extLst>
          </p:cNvPr>
          <p:cNvGraphicFramePr>
            <a:graphicFrameLocks noGrp="1"/>
          </p:cNvGraphicFramePr>
          <p:nvPr>
            <p:extLst>
              <p:ext uri="{D42A27DB-BD31-4B8C-83A1-F6EECF244321}">
                <p14:modId xmlns:p14="http://schemas.microsoft.com/office/powerpoint/2010/main" val="406086551"/>
              </p:ext>
            </p:extLst>
          </p:nvPr>
        </p:nvGraphicFramePr>
        <p:xfrm>
          <a:off x="3423920" y="246375"/>
          <a:ext cx="6782400" cy="6365249"/>
        </p:xfrm>
        <a:graphic>
          <a:graphicData uri="http://schemas.openxmlformats.org/drawingml/2006/table">
            <a:tbl>
              <a:tblPr>
                <a:tableStyleId>{2D5ABB26-0587-4C30-8999-92F81FD0307C}</a:tableStyleId>
              </a:tblPr>
              <a:tblGrid>
                <a:gridCol w="968400">
                  <a:extLst>
                    <a:ext uri="{9D8B030D-6E8A-4147-A177-3AD203B41FA5}">
                      <a16:colId xmlns:a16="http://schemas.microsoft.com/office/drawing/2014/main" val="1389544979"/>
                    </a:ext>
                  </a:extLst>
                </a:gridCol>
                <a:gridCol w="414000">
                  <a:extLst>
                    <a:ext uri="{9D8B030D-6E8A-4147-A177-3AD203B41FA5}">
                      <a16:colId xmlns:a16="http://schemas.microsoft.com/office/drawing/2014/main" val="986757570"/>
                    </a:ext>
                  </a:extLst>
                </a:gridCol>
                <a:gridCol w="1080000">
                  <a:extLst>
                    <a:ext uri="{9D8B030D-6E8A-4147-A177-3AD203B41FA5}">
                      <a16:colId xmlns:a16="http://schemas.microsoft.com/office/drawing/2014/main" val="780563297"/>
                    </a:ext>
                  </a:extLst>
                </a:gridCol>
                <a:gridCol w="1080000">
                  <a:extLst>
                    <a:ext uri="{9D8B030D-6E8A-4147-A177-3AD203B41FA5}">
                      <a16:colId xmlns:a16="http://schemas.microsoft.com/office/drawing/2014/main" val="2628283006"/>
                    </a:ext>
                  </a:extLst>
                </a:gridCol>
                <a:gridCol w="1080000">
                  <a:extLst>
                    <a:ext uri="{9D8B030D-6E8A-4147-A177-3AD203B41FA5}">
                      <a16:colId xmlns:a16="http://schemas.microsoft.com/office/drawing/2014/main" val="1985666718"/>
                    </a:ext>
                  </a:extLst>
                </a:gridCol>
                <a:gridCol w="1080000">
                  <a:extLst>
                    <a:ext uri="{9D8B030D-6E8A-4147-A177-3AD203B41FA5}">
                      <a16:colId xmlns:a16="http://schemas.microsoft.com/office/drawing/2014/main" val="1925838484"/>
                    </a:ext>
                  </a:extLst>
                </a:gridCol>
                <a:gridCol w="1080000">
                  <a:extLst>
                    <a:ext uri="{9D8B030D-6E8A-4147-A177-3AD203B41FA5}">
                      <a16:colId xmlns:a16="http://schemas.microsoft.com/office/drawing/2014/main" val="3086461752"/>
                    </a:ext>
                  </a:extLst>
                </a:gridCol>
              </a:tblGrid>
              <a:tr h="360045">
                <a:tc rowSpan="2" gridSpan="2">
                  <a:txBody>
                    <a:bodyPr/>
                    <a:lstStyle/>
                    <a:p>
                      <a:pPr algn="l" fontAlgn="ctr">
                        <a:buNone/>
                      </a:pPr>
                      <a:r>
                        <a:rPr lang="ja-JP" altLang="en-US" sz="1400" u="none" strike="noStrike" dirty="0">
                          <a:effectLst/>
                        </a:rPr>
                        <a:t>　</a:t>
                      </a:r>
                      <a:endParaRPr lang="en-US" altLang="ja-JP" sz="1400" u="none" strike="noStrike" dirty="0">
                        <a:effectLst/>
                      </a:endParaRPr>
                    </a:p>
                    <a:p>
                      <a:pPr algn="l" fontAlgn="ctr">
                        <a:buNone/>
                      </a:pPr>
                      <a:endParaRPr lang="ja-JP" altLang="en-US" sz="1400" u="none" strike="noStrike" dirty="0">
                        <a:effectLst/>
                      </a:endParaRPr>
                    </a:p>
                    <a:p>
                      <a:pPr algn="l" fontAlgn="ctr">
                        <a:buNone/>
                      </a:pPr>
                      <a:r>
                        <a:rPr lang="ja-JP" altLang="en-US" sz="1400" u="none" strike="noStrike" dirty="0">
                          <a:effectLst/>
                        </a:rPr>
                        <a:t>被説明変数</a:t>
                      </a:r>
                      <a:endParaRPr lang="ja-JP" altLang="en-US" sz="14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ap="flat" cmpd="sng" algn="ctr">
                      <a:solidFill>
                        <a:schemeClr val="tx1"/>
                      </a:solidFill>
                      <a:prstDash val="solid"/>
                      <a:round/>
                      <a:headEnd type="none" w="med" len="med"/>
                      <a:tailEnd type="none" w="med" len="med"/>
                    </a:lnTlToBr>
                  </a:tcPr>
                </a:tc>
                <a:tc rowSpan="2" hMerge="1">
                  <a:txBody>
                    <a:bodyPr/>
                    <a:lstStyle/>
                    <a:p>
                      <a:endParaRPr/>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2">
                  <a:txBody>
                    <a:bodyPr/>
                    <a:lstStyle/>
                    <a:p>
                      <a:pPr algn="ctr" fontAlgn="ctr">
                        <a:buNone/>
                      </a:pPr>
                      <a:r>
                        <a:rPr lang="ja-JP" altLang="en-US" sz="1400" u="none" strike="noStrike" dirty="0">
                          <a:effectLst/>
                        </a:rPr>
                        <a:t>定数</a:t>
                      </a:r>
                    </a:p>
                    <a:p>
                      <a:pPr algn="ctr" fontAlgn="ctr">
                        <a:buNone/>
                      </a:pPr>
                      <a:r>
                        <a:rPr lang="ja-JP" altLang="en-US" sz="1400" u="none" strike="noStrike" dirty="0">
                          <a:effectLst/>
                        </a:rPr>
                        <a:t>　</a:t>
                      </a:r>
                      <a:endParaRPr lang="ja-JP" altLang="en-US" sz="14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2">
                  <a:txBody>
                    <a:bodyPr/>
                    <a:lstStyle/>
                    <a:p>
                      <a:pPr algn="ctr" fontAlgn="ctr">
                        <a:buNone/>
                      </a:pPr>
                      <a:r>
                        <a:rPr lang="ja-JP" altLang="en-US" sz="1400" u="none" strike="noStrike" dirty="0">
                          <a:effectLst/>
                        </a:rPr>
                        <a:t>短期金利</a:t>
                      </a:r>
                    </a:p>
                    <a:p>
                      <a:pPr algn="ctr" fontAlgn="ctr">
                        <a:buNone/>
                      </a:pPr>
                      <a:r>
                        <a:rPr lang="el-GR" sz="1400" u="none" strike="noStrike" dirty="0">
                          <a:effectLst/>
                        </a:rPr>
                        <a:t>ω</a:t>
                      </a:r>
                      <a:endParaRPr lang="el-GR" sz="14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2">
                  <a:txBody>
                    <a:bodyPr/>
                    <a:lstStyle/>
                    <a:p>
                      <a:pPr algn="ctr" fontAlgn="ctr">
                        <a:buNone/>
                      </a:pPr>
                      <a:r>
                        <a:rPr lang="ja-JP" altLang="en-US" sz="1400" u="none" strike="noStrike" dirty="0">
                          <a:effectLst/>
                        </a:rPr>
                        <a:t>物価上昇率</a:t>
                      </a:r>
                    </a:p>
                    <a:p>
                      <a:pPr algn="ctr" fontAlgn="ctr">
                        <a:buNone/>
                      </a:pPr>
                      <a:r>
                        <a:rPr lang="el-GR" sz="1400" u="none" strike="noStrike" dirty="0">
                          <a:effectLst/>
                        </a:rPr>
                        <a:t>λ</a:t>
                      </a:r>
                      <a:endParaRPr lang="el-GR" sz="14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2">
                  <a:txBody>
                    <a:bodyPr/>
                    <a:lstStyle/>
                    <a:p>
                      <a:pPr algn="ctr" fontAlgn="ctr">
                        <a:buNone/>
                      </a:pPr>
                      <a:r>
                        <a:rPr lang="ja-JP" altLang="en-US" sz="1400" u="none" strike="noStrike" dirty="0">
                          <a:effectLst/>
                        </a:rPr>
                        <a:t>一期前の被説明変数</a:t>
                      </a:r>
                    </a:p>
                    <a:p>
                      <a:pPr algn="ctr" fontAlgn="ctr">
                        <a:buNone/>
                      </a:pPr>
                      <a:r>
                        <a:rPr lang="el-GR" sz="1400" u="none" strike="noStrike" dirty="0">
                          <a:effectLst/>
                        </a:rPr>
                        <a:t>γ</a:t>
                      </a:r>
                      <a:endParaRPr lang="el-GR" sz="14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ctr">
                        <a:buNone/>
                      </a:pPr>
                      <a:r>
                        <a:rPr lang="ja-JP" altLang="en-US" sz="1400" u="none" strike="noStrike">
                          <a:effectLst/>
                        </a:rPr>
                        <a:t>決定係数</a:t>
                      </a:r>
                      <a:endParaRPr lang="ja-JP" altLang="en-US" sz="1400" b="0" i="0" u="none" strike="noStrike">
                        <a:solidFill>
                          <a:srgbClr val="000000"/>
                        </a:solidFill>
                        <a:effectLst/>
                        <a:latin typeface="游ゴシック" panose="020B0400000000000000" pitchFamily="50" charset="-128"/>
                        <a:ea typeface="游ゴシック" panose="020B0400000000000000" pitchFamily="50" charset="-128"/>
                      </a:endParaRPr>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615431801"/>
                  </a:ext>
                </a:extLst>
              </a:tr>
              <a:tr h="327329">
                <a:tc gridSpan="2" vMerge="1">
                  <a:txBody>
                    <a:bodyPr/>
                    <a:lstStyle/>
                    <a:p>
                      <a:endParaRPr dirty="0"/>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vMerge="1">
                  <a:txBody>
                    <a:bodyPr/>
                    <a:lstStyle/>
                    <a:p>
                      <a:endParaRPr kumimoji="1" lang="ja-JP" altLang="en-US"/>
                    </a:p>
                  </a:txBody>
                  <a:tcPr/>
                </a:tc>
                <a:tc vMerge="1">
                  <a:txBody>
                    <a:bodyPr/>
                    <a:lstStyle/>
                    <a:p>
                      <a:endParaRPr dirty="0"/>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endParaRPr dirty="0"/>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endParaRPr dirty="0"/>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endParaRPr dirty="0"/>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ctr">
                        <a:buNone/>
                      </a:pPr>
                      <a:r>
                        <a:rPr lang="ja-JP" altLang="en-US" sz="1400" u="none" strike="noStrike">
                          <a:effectLst/>
                        </a:rPr>
                        <a:t>標準誤差</a:t>
                      </a:r>
                      <a:endParaRPr lang="ja-JP" altLang="en-US" sz="1400" b="0" i="0" u="none" strike="noStrike">
                        <a:solidFill>
                          <a:srgbClr val="000000"/>
                        </a:solidFill>
                        <a:effectLst/>
                        <a:latin typeface="游ゴシック" panose="020B0400000000000000" pitchFamily="50" charset="-128"/>
                        <a:ea typeface="游ゴシック" panose="020B0400000000000000" pitchFamily="50" charset="-128"/>
                      </a:endParaRPr>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400220609"/>
                  </a:ext>
                </a:extLst>
              </a:tr>
              <a:tr h="314738">
                <a:tc rowSpan="6">
                  <a:txBody>
                    <a:bodyPr/>
                    <a:lstStyle/>
                    <a:p>
                      <a:pPr algn="ctr" fontAlgn="ctr">
                        <a:buNone/>
                      </a:pPr>
                      <a:r>
                        <a:rPr lang="ja-JP" altLang="en-US" sz="2000" u="none" strike="noStrike" dirty="0">
                          <a:effectLst/>
                        </a:rPr>
                        <a:t>　</a:t>
                      </a:r>
                    </a:p>
                    <a:p>
                      <a:pPr algn="ctr" fontAlgn="ctr">
                        <a:buNone/>
                      </a:pPr>
                      <a:r>
                        <a:rPr lang="ja-JP" altLang="en-US" sz="2000" u="none" strike="noStrike" dirty="0">
                          <a:effectLst/>
                        </a:rPr>
                        <a:t>　</a:t>
                      </a:r>
                    </a:p>
                    <a:p>
                      <a:pPr algn="ctr" fontAlgn="ctr">
                        <a:buNone/>
                      </a:pPr>
                      <a:r>
                        <a:rPr lang="en-US" sz="2000" u="none" strike="noStrike" dirty="0">
                          <a:effectLst/>
                        </a:rPr>
                        <a:t>2Y</a:t>
                      </a:r>
                    </a:p>
                    <a:p>
                      <a:pPr algn="ctr" fontAlgn="ctr">
                        <a:buNone/>
                      </a:pPr>
                      <a:r>
                        <a:rPr lang="ja-JP" altLang="en-US" sz="2000" u="none" strike="noStrike" dirty="0">
                          <a:effectLst/>
                        </a:rPr>
                        <a:t>　</a:t>
                      </a:r>
                    </a:p>
                    <a:p>
                      <a:pPr algn="ctr" fontAlgn="ctr">
                        <a:buNone/>
                      </a:pPr>
                      <a:r>
                        <a:rPr lang="ja-JP" altLang="en-US" sz="2000" u="none" strike="noStrike" dirty="0">
                          <a:effectLst/>
                        </a:rPr>
                        <a:t>　</a:t>
                      </a:r>
                    </a:p>
                    <a:p>
                      <a:pPr algn="ctr" fontAlgn="ctr">
                        <a:buNone/>
                      </a:pPr>
                      <a:r>
                        <a:rPr lang="ja-JP" altLang="en-US" sz="2000" u="none" strike="noStrike" dirty="0">
                          <a:effectLst/>
                        </a:rPr>
                        <a:t>　</a:t>
                      </a:r>
                      <a:endParaRPr lang="ja-JP" altLang="en-US" sz="20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2">
                  <a:txBody>
                    <a:bodyPr/>
                    <a:lstStyle/>
                    <a:p>
                      <a:pPr algn="ctr" fontAlgn="ctr">
                        <a:buNone/>
                      </a:pPr>
                      <a:r>
                        <a:rPr lang="en-US" sz="1600" u="none" strike="noStrike" dirty="0">
                          <a:effectLst/>
                        </a:rPr>
                        <a:t>a</a:t>
                      </a:r>
                    </a:p>
                    <a:p>
                      <a:pPr algn="ctr" fontAlgn="ctr">
                        <a:buNone/>
                      </a:pPr>
                      <a:r>
                        <a:rPr lang="ja-JP" altLang="en-US" sz="1600" u="none" strike="noStrike" dirty="0">
                          <a:effectLst/>
                        </a:rPr>
                        <a:t>　</a:t>
                      </a:r>
                      <a:endParaRPr lang="ja-JP" altLang="en-US" sz="16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2">
                  <a:txBody>
                    <a:bodyPr/>
                    <a:lstStyle/>
                    <a:p>
                      <a:pPr algn="ctr" fontAlgn="ctr">
                        <a:buNone/>
                      </a:pPr>
                      <a:r>
                        <a:rPr lang="en-US" altLang="ja-JP" sz="1600" u="none" strike="noStrike" dirty="0">
                          <a:effectLst/>
                        </a:rPr>
                        <a:t>0.000</a:t>
                      </a:r>
                    </a:p>
                    <a:p>
                      <a:pPr algn="ctr" fontAlgn="ctr">
                        <a:buNone/>
                      </a:pPr>
                      <a:r>
                        <a:rPr lang="en-US" altLang="ja-JP" sz="1600" u="none" strike="noStrike" dirty="0">
                          <a:effectLst/>
                        </a:rPr>
                        <a:t>(1.070)</a:t>
                      </a:r>
                      <a:endParaRPr lang="en-US" altLang="ja-JP" sz="16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2">
                  <a:txBody>
                    <a:bodyPr/>
                    <a:lstStyle/>
                    <a:p>
                      <a:pPr algn="ctr" fontAlgn="ctr">
                        <a:buNone/>
                      </a:pPr>
                      <a:r>
                        <a:rPr lang="en-US" altLang="ja-JP" sz="1600" u="none" strike="noStrike" dirty="0">
                          <a:effectLst/>
                        </a:rPr>
                        <a:t>0.480</a:t>
                      </a:r>
                    </a:p>
                    <a:p>
                      <a:pPr algn="ctr" fontAlgn="ctr">
                        <a:buNone/>
                      </a:pPr>
                      <a:r>
                        <a:rPr lang="en-US" altLang="ja-JP" sz="1600" u="none" strike="noStrike" dirty="0">
                          <a:effectLst/>
                        </a:rPr>
                        <a:t>(3.403)</a:t>
                      </a:r>
                      <a:endParaRPr lang="en-US" altLang="ja-JP" sz="16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2">
                  <a:txBody>
                    <a:bodyPr/>
                    <a:lstStyle/>
                    <a:p>
                      <a:pPr algn="ctr" fontAlgn="ctr">
                        <a:buNone/>
                      </a:pPr>
                      <a:r>
                        <a:rPr lang="ja-JP" altLang="en-US" sz="1600" u="none" strike="noStrike" dirty="0">
                          <a:effectLst/>
                        </a:rPr>
                        <a:t>　</a:t>
                      </a:r>
                    </a:p>
                    <a:p>
                      <a:pPr algn="ctr" fontAlgn="ctr">
                        <a:buNone/>
                      </a:pPr>
                      <a:r>
                        <a:rPr lang="ja-JP" altLang="en-US" sz="1600" u="none" strike="noStrike" dirty="0">
                          <a:effectLst/>
                        </a:rPr>
                        <a:t>　</a:t>
                      </a:r>
                      <a:endParaRPr lang="ja-JP" altLang="en-US" sz="16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BlToTr w="12700" cap="flat" cmpd="sng" algn="ctr">
                      <a:solidFill>
                        <a:schemeClr val="tx1"/>
                      </a:solidFill>
                      <a:prstDash val="solid"/>
                      <a:round/>
                      <a:headEnd type="none" w="med" len="med"/>
                      <a:tailEnd type="none" w="med" len="med"/>
                    </a:lnBlToTr>
                  </a:tcPr>
                </a:tc>
                <a:tc rowSpan="2">
                  <a:txBody>
                    <a:bodyPr/>
                    <a:lstStyle/>
                    <a:p>
                      <a:pPr algn="ctr" fontAlgn="ctr">
                        <a:buNone/>
                      </a:pPr>
                      <a:r>
                        <a:rPr lang="en-US" altLang="ja-JP" sz="1600" u="none" strike="noStrike" dirty="0">
                          <a:effectLst/>
                        </a:rPr>
                        <a:t>0.700</a:t>
                      </a:r>
                    </a:p>
                    <a:p>
                      <a:pPr algn="ctr" fontAlgn="ctr">
                        <a:buNone/>
                      </a:pPr>
                      <a:r>
                        <a:rPr lang="en-US" altLang="ja-JP" sz="1600" u="none" strike="noStrike" dirty="0">
                          <a:effectLst/>
                        </a:rPr>
                        <a:t>(10.006)</a:t>
                      </a:r>
                      <a:endParaRPr lang="en-US" altLang="ja-JP" sz="16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buNone/>
                      </a:pPr>
                      <a:r>
                        <a:rPr lang="en-US" altLang="ja-JP" sz="1400" u="none" strike="noStrike" dirty="0">
                          <a:effectLst/>
                        </a:rPr>
                        <a:t>0.6703</a:t>
                      </a:r>
                      <a:endParaRPr lang="en-US" altLang="ja-JP" sz="14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173689199"/>
                  </a:ext>
                </a:extLst>
              </a:tr>
              <a:tr h="314738">
                <a:tc vMerge="1">
                  <a:txBody>
                    <a:bodyPr/>
                    <a:lstStyle/>
                    <a:p>
                      <a:endParaRPr/>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endParaRPr dirty="0"/>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endParaRPr dirty="0"/>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endParaRPr dirty="0"/>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endParaRPr dirty="0"/>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endParaRPr dirty="0"/>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buNone/>
                      </a:pPr>
                      <a:r>
                        <a:rPr lang="en-US" altLang="ja-JP" sz="1400" u="none" strike="noStrike">
                          <a:effectLst/>
                        </a:rPr>
                        <a:t>0.0004</a:t>
                      </a:r>
                      <a:endParaRPr lang="en-US" altLang="ja-JP" sz="1400" b="0" i="0" u="none" strike="noStrike">
                        <a:solidFill>
                          <a:srgbClr val="000000"/>
                        </a:solidFill>
                        <a:effectLst/>
                        <a:latin typeface="游ゴシック" panose="020B0400000000000000" pitchFamily="50" charset="-128"/>
                        <a:ea typeface="游ゴシック" panose="020B0400000000000000" pitchFamily="50" charset="-128"/>
                      </a:endParaRPr>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63178147"/>
                  </a:ext>
                </a:extLst>
              </a:tr>
              <a:tr h="314738">
                <a:tc vMerge="1">
                  <a:txBody>
                    <a:bodyPr/>
                    <a:lstStyle/>
                    <a:p>
                      <a:endParaRPr/>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2">
                  <a:txBody>
                    <a:bodyPr/>
                    <a:lstStyle/>
                    <a:p>
                      <a:pPr algn="ctr" fontAlgn="ctr">
                        <a:buNone/>
                      </a:pPr>
                      <a:r>
                        <a:rPr lang="en-US" sz="1600" u="none" strike="noStrike" dirty="0">
                          <a:effectLst/>
                        </a:rPr>
                        <a:t>b</a:t>
                      </a:r>
                    </a:p>
                    <a:p>
                      <a:pPr algn="ctr" fontAlgn="ctr">
                        <a:buNone/>
                      </a:pPr>
                      <a:r>
                        <a:rPr lang="ja-JP" altLang="en-US" sz="1600" u="none" strike="noStrike" dirty="0">
                          <a:effectLst/>
                        </a:rPr>
                        <a:t>　</a:t>
                      </a:r>
                      <a:endParaRPr lang="ja-JP" altLang="en-US" sz="16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2">
                  <a:txBody>
                    <a:bodyPr/>
                    <a:lstStyle/>
                    <a:p>
                      <a:pPr algn="ctr" fontAlgn="ctr">
                        <a:buNone/>
                      </a:pPr>
                      <a:r>
                        <a:rPr lang="en-US" altLang="ja-JP" sz="1600" u="none" strike="noStrike" dirty="0">
                          <a:effectLst/>
                        </a:rPr>
                        <a:t>-0.001</a:t>
                      </a:r>
                    </a:p>
                    <a:p>
                      <a:pPr algn="ctr" fontAlgn="ctr">
                        <a:buNone/>
                      </a:pPr>
                      <a:r>
                        <a:rPr lang="en-US" altLang="ja-JP" sz="1600" u="none" strike="noStrike" dirty="0">
                          <a:effectLst/>
                        </a:rPr>
                        <a:t>-(3.841)</a:t>
                      </a:r>
                      <a:endParaRPr lang="en-US" altLang="ja-JP" sz="16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2">
                  <a:txBody>
                    <a:bodyPr/>
                    <a:lstStyle/>
                    <a:p>
                      <a:pPr algn="ctr" fontAlgn="ctr">
                        <a:buNone/>
                      </a:pPr>
                      <a:r>
                        <a:rPr lang="ja-JP" altLang="en-US" sz="1600" u="none" strike="noStrike" dirty="0">
                          <a:effectLst/>
                        </a:rPr>
                        <a:t>　</a:t>
                      </a:r>
                    </a:p>
                    <a:p>
                      <a:pPr algn="ctr" fontAlgn="ctr">
                        <a:buNone/>
                      </a:pPr>
                      <a:r>
                        <a:rPr lang="ja-JP" altLang="en-US" sz="1600" u="none" strike="noStrike" dirty="0">
                          <a:effectLst/>
                        </a:rPr>
                        <a:t>　</a:t>
                      </a:r>
                      <a:endParaRPr lang="ja-JP" altLang="en-US" sz="16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BlToTr w="12700" cap="flat" cmpd="sng" algn="ctr">
                      <a:solidFill>
                        <a:schemeClr val="tx1"/>
                      </a:solidFill>
                      <a:prstDash val="solid"/>
                      <a:round/>
                      <a:headEnd type="none" w="med" len="med"/>
                      <a:tailEnd type="none" w="med" len="med"/>
                    </a:lnBlToTr>
                  </a:tcPr>
                </a:tc>
                <a:tc rowSpan="2">
                  <a:txBody>
                    <a:bodyPr/>
                    <a:lstStyle/>
                    <a:p>
                      <a:pPr algn="ctr" fontAlgn="ctr">
                        <a:buNone/>
                      </a:pPr>
                      <a:r>
                        <a:rPr lang="en-US" altLang="ja-JP" sz="1600" u="none" strike="noStrike" dirty="0">
                          <a:effectLst/>
                        </a:rPr>
                        <a:t>0.012</a:t>
                      </a:r>
                    </a:p>
                    <a:p>
                      <a:pPr algn="ctr" fontAlgn="ctr">
                        <a:buNone/>
                      </a:pPr>
                      <a:r>
                        <a:rPr lang="en-US" altLang="ja-JP" sz="1600" u="none" strike="noStrike" dirty="0">
                          <a:effectLst/>
                        </a:rPr>
                        <a:t>(2.601)</a:t>
                      </a:r>
                      <a:endParaRPr lang="en-US" altLang="ja-JP" sz="16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2">
                  <a:txBody>
                    <a:bodyPr/>
                    <a:lstStyle/>
                    <a:p>
                      <a:pPr algn="ctr" fontAlgn="ctr">
                        <a:buNone/>
                      </a:pPr>
                      <a:r>
                        <a:rPr lang="en-US" altLang="ja-JP" sz="1600" u="none" strike="noStrike" dirty="0">
                          <a:effectLst/>
                        </a:rPr>
                        <a:t>0.696</a:t>
                      </a:r>
                    </a:p>
                    <a:p>
                      <a:pPr algn="ctr" fontAlgn="ctr">
                        <a:buNone/>
                      </a:pPr>
                      <a:r>
                        <a:rPr lang="en-US" altLang="ja-JP" sz="1600" u="none" strike="noStrike" dirty="0">
                          <a:effectLst/>
                        </a:rPr>
                        <a:t>(9.180)</a:t>
                      </a:r>
                      <a:endParaRPr lang="en-US" altLang="ja-JP" sz="16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buNone/>
                      </a:pPr>
                      <a:r>
                        <a:rPr lang="en-US" altLang="ja-JP" sz="1400" u="none" strike="noStrike" dirty="0">
                          <a:effectLst/>
                        </a:rPr>
                        <a:t>0.6522</a:t>
                      </a:r>
                      <a:endParaRPr lang="en-US" altLang="ja-JP" sz="14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extLst>
                  <a:ext uri="{0D108BD9-81ED-4DB2-BD59-A6C34878D82A}">
                    <a16:rowId xmlns:a16="http://schemas.microsoft.com/office/drawing/2014/main" val="3121394083"/>
                  </a:ext>
                </a:extLst>
              </a:tr>
              <a:tr h="314738">
                <a:tc vMerge="1">
                  <a:txBody>
                    <a:bodyPr/>
                    <a:lstStyle/>
                    <a:p>
                      <a:endParaRPr/>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endParaRPr dirty="0"/>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endParaRPr dirty="0"/>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endParaRPr dirty="0"/>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endParaRPr dirty="0"/>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endParaRPr dirty="0"/>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buNone/>
                      </a:pPr>
                      <a:r>
                        <a:rPr lang="en-US" altLang="ja-JP" sz="1400" u="none" strike="noStrike">
                          <a:effectLst/>
                        </a:rPr>
                        <a:t>0.0004</a:t>
                      </a:r>
                      <a:endParaRPr lang="en-US" altLang="ja-JP" sz="1400" b="0" i="0" u="none" strike="noStrike">
                        <a:solidFill>
                          <a:srgbClr val="000000"/>
                        </a:solidFill>
                        <a:effectLst/>
                        <a:latin typeface="游ゴシック" panose="020B0400000000000000" pitchFamily="50" charset="-128"/>
                        <a:ea typeface="游ゴシック" panose="020B0400000000000000" pitchFamily="50" charset="-128"/>
                      </a:endParaRPr>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905032623"/>
                  </a:ext>
                </a:extLst>
              </a:tr>
              <a:tr h="314738">
                <a:tc vMerge="1">
                  <a:txBody>
                    <a:bodyPr/>
                    <a:lstStyle/>
                    <a:p>
                      <a:endParaRPr/>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2">
                  <a:txBody>
                    <a:bodyPr/>
                    <a:lstStyle/>
                    <a:p>
                      <a:pPr algn="ctr" fontAlgn="ctr">
                        <a:buNone/>
                      </a:pPr>
                      <a:r>
                        <a:rPr lang="en-US" sz="1600" u="none" strike="noStrike" dirty="0">
                          <a:effectLst/>
                        </a:rPr>
                        <a:t>c</a:t>
                      </a:r>
                    </a:p>
                    <a:p>
                      <a:pPr algn="ctr" fontAlgn="ctr">
                        <a:buNone/>
                      </a:pPr>
                      <a:r>
                        <a:rPr lang="ja-JP" altLang="en-US" sz="1600" u="none" strike="noStrike" dirty="0">
                          <a:effectLst/>
                        </a:rPr>
                        <a:t>　</a:t>
                      </a:r>
                      <a:endParaRPr lang="ja-JP" altLang="en-US" sz="16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2">
                  <a:txBody>
                    <a:bodyPr/>
                    <a:lstStyle/>
                    <a:p>
                      <a:pPr algn="ctr" fontAlgn="ctr">
                        <a:buNone/>
                      </a:pPr>
                      <a:r>
                        <a:rPr lang="en-US" sz="1600" u="none" strike="noStrike" dirty="0">
                          <a:effectLst/>
                        </a:rPr>
                        <a:t>4.24E-05</a:t>
                      </a:r>
                    </a:p>
                    <a:p>
                      <a:pPr algn="ctr" fontAlgn="ctr">
                        <a:buNone/>
                      </a:pPr>
                      <a:r>
                        <a:rPr lang="en-US" altLang="ja-JP" sz="1600" u="none" strike="noStrike" dirty="0">
                          <a:effectLst/>
                        </a:rPr>
                        <a:t>(0.257)</a:t>
                      </a:r>
                      <a:endParaRPr lang="en-US" altLang="ja-JP" sz="16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2">
                  <a:txBody>
                    <a:bodyPr/>
                    <a:lstStyle/>
                    <a:p>
                      <a:pPr algn="ctr" fontAlgn="ctr">
                        <a:buNone/>
                      </a:pPr>
                      <a:r>
                        <a:rPr lang="en-US" altLang="ja-JP" sz="1600" u="none" strike="noStrike" dirty="0">
                          <a:effectLst/>
                        </a:rPr>
                        <a:t>0.659</a:t>
                      </a:r>
                    </a:p>
                    <a:p>
                      <a:pPr algn="ctr" fontAlgn="ctr">
                        <a:buNone/>
                      </a:pPr>
                      <a:r>
                        <a:rPr lang="en-US" altLang="ja-JP" sz="1600" u="none" strike="noStrike" dirty="0">
                          <a:effectLst/>
                        </a:rPr>
                        <a:t>(4.906)</a:t>
                      </a:r>
                      <a:endParaRPr lang="en-US" altLang="ja-JP" sz="16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2">
                  <a:txBody>
                    <a:bodyPr/>
                    <a:lstStyle/>
                    <a:p>
                      <a:pPr algn="ctr" fontAlgn="ctr">
                        <a:buNone/>
                      </a:pPr>
                      <a:r>
                        <a:rPr lang="en-US" altLang="ja-JP" sz="1600" u="none" strike="noStrike" dirty="0">
                          <a:effectLst/>
                        </a:rPr>
                        <a:t>0.019</a:t>
                      </a:r>
                    </a:p>
                    <a:p>
                      <a:pPr algn="ctr" fontAlgn="ctr">
                        <a:buNone/>
                      </a:pPr>
                      <a:r>
                        <a:rPr lang="en-US" altLang="ja-JP" sz="1600" u="none" strike="noStrike" dirty="0">
                          <a:effectLst/>
                        </a:rPr>
                        <a:t>(4.320)</a:t>
                      </a:r>
                      <a:endParaRPr lang="en-US" altLang="ja-JP" sz="16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2">
                  <a:txBody>
                    <a:bodyPr/>
                    <a:lstStyle/>
                    <a:p>
                      <a:pPr algn="ctr" fontAlgn="ctr">
                        <a:buNone/>
                      </a:pPr>
                      <a:r>
                        <a:rPr lang="en-US" altLang="ja-JP" sz="1600" u="none" strike="noStrike" dirty="0">
                          <a:effectLst/>
                        </a:rPr>
                        <a:t>0.514</a:t>
                      </a:r>
                    </a:p>
                    <a:p>
                      <a:pPr algn="ctr" fontAlgn="ctr">
                        <a:buNone/>
                      </a:pPr>
                      <a:r>
                        <a:rPr lang="en-US" altLang="ja-JP" sz="1600" u="none" strike="noStrike" dirty="0">
                          <a:effectLst/>
                        </a:rPr>
                        <a:t>(6.711)</a:t>
                      </a:r>
                      <a:endParaRPr lang="en-US" altLang="ja-JP" sz="16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buNone/>
                      </a:pPr>
                      <a:r>
                        <a:rPr lang="en-US" altLang="ja-JP" sz="1400" u="none" strike="noStrike">
                          <a:effectLst/>
                        </a:rPr>
                        <a:t>0.7327</a:t>
                      </a:r>
                      <a:endParaRPr lang="en-US" altLang="ja-JP" sz="1400" b="0" i="0" u="none" strike="noStrike">
                        <a:solidFill>
                          <a:srgbClr val="000000"/>
                        </a:solidFill>
                        <a:effectLst/>
                        <a:latin typeface="游ゴシック" panose="020B0400000000000000" pitchFamily="50" charset="-128"/>
                        <a:ea typeface="游ゴシック" panose="020B0400000000000000" pitchFamily="50" charset="-128"/>
                      </a:endParaRPr>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195766010"/>
                  </a:ext>
                </a:extLst>
              </a:tr>
              <a:tr h="314738">
                <a:tc vMerge="1">
                  <a:txBody>
                    <a:bodyPr/>
                    <a:lstStyle/>
                    <a:p>
                      <a:endParaRPr dirty="0"/>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endParaRPr dirty="0"/>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endParaRPr dirty="0"/>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endParaRPr dirty="0"/>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endParaRPr dirty="0"/>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endParaRPr dirty="0"/>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buNone/>
                      </a:pPr>
                      <a:r>
                        <a:rPr lang="en-US" altLang="ja-JP" sz="1400" u="none" strike="noStrike">
                          <a:effectLst/>
                        </a:rPr>
                        <a:t>0.0003</a:t>
                      </a:r>
                      <a:endParaRPr lang="en-US" altLang="ja-JP" sz="1400" b="0" i="0" u="none" strike="noStrike">
                        <a:solidFill>
                          <a:srgbClr val="000000"/>
                        </a:solidFill>
                        <a:effectLst/>
                        <a:latin typeface="游ゴシック" panose="020B0400000000000000" pitchFamily="50" charset="-128"/>
                        <a:ea typeface="游ゴシック" panose="020B0400000000000000" pitchFamily="50" charset="-128"/>
                      </a:endParaRPr>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292417012"/>
                  </a:ext>
                </a:extLst>
              </a:tr>
              <a:tr h="314738">
                <a:tc rowSpan="6">
                  <a:txBody>
                    <a:bodyPr/>
                    <a:lstStyle/>
                    <a:p>
                      <a:pPr algn="ctr" fontAlgn="ctr">
                        <a:buNone/>
                      </a:pPr>
                      <a:r>
                        <a:rPr lang="ja-JP" altLang="en-US" sz="2000" u="none" strike="noStrike" dirty="0">
                          <a:effectLst/>
                        </a:rPr>
                        <a:t>　</a:t>
                      </a:r>
                    </a:p>
                    <a:p>
                      <a:pPr algn="ctr" fontAlgn="ctr">
                        <a:buNone/>
                      </a:pPr>
                      <a:r>
                        <a:rPr lang="ja-JP" altLang="en-US" sz="2000" u="none" strike="noStrike" dirty="0">
                          <a:effectLst/>
                        </a:rPr>
                        <a:t>　</a:t>
                      </a:r>
                    </a:p>
                    <a:p>
                      <a:pPr algn="ctr" fontAlgn="ctr">
                        <a:buNone/>
                      </a:pPr>
                      <a:r>
                        <a:rPr lang="en-US" sz="2000" u="none" strike="noStrike" dirty="0">
                          <a:effectLst/>
                        </a:rPr>
                        <a:t>5Y</a:t>
                      </a:r>
                    </a:p>
                    <a:p>
                      <a:pPr algn="ctr" fontAlgn="ctr">
                        <a:buNone/>
                      </a:pPr>
                      <a:r>
                        <a:rPr lang="ja-JP" altLang="en-US" sz="2000" u="none" strike="noStrike" dirty="0">
                          <a:effectLst/>
                        </a:rPr>
                        <a:t>　</a:t>
                      </a:r>
                    </a:p>
                    <a:p>
                      <a:pPr algn="ctr" fontAlgn="ctr">
                        <a:buNone/>
                      </a:pPr>
                      <a:r>
                        <a:rPr lang="ja-JP" altLang="en-US" sz="2000" u="none" strike="noStrike" dirty="0">
                          <a:effectLst/>
                        </a:rPr>
                        <a:t>　</a:t>
                      </a:r>
                    </a:p>
                    <a:p>
                      <a:pPr algn="ctr" fontAlgn="ctr">
                        <a:buNone/>
                      </a:pPr>
                      <a:r>
                        <a:rPr lang="ja-JP" altLang="en-US" sz="2000" u="none" strike="noStrike" dirty="0">
                          <a:effectLst/>
                        </a:rPr>
                        <a:t>　</a:t>
                      </a:r>
                      <a:endParaRPr lang="ja-JP" altLang="en-US" sz="20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2">
                  <a:txBody>
                    <a:bodyPr/>
                    <a:lstStyle/>
                    <a:p>
                      <a:pPr algn="ctr" fontAlgn="ctr">
                        <a:buNone/>
                      </a:pPr>
                      <a:r>
                        <a:rPr lang="en-US" sz="1600" u="none" strike="noStrike" dirty="0">
                          <a:effectLst/>
                        </a:rPr>
                        <a:t>a</a:t>
                      </a:r>
                    </a:p>
                    <a:p>
                      <a:pPr algn="ctr" fontAlgn="ctr">
                        <a:buNone/>
                      </a:pPr>
                      <a:r>
                        <a:rPr lang="ja-JP" altLang="en-US" sz="1600" u="none" strike="noStrike" dirty="0">
                          <a:effectLst/>
                        </a:rPr>
                        <a:t>　</a:t>
                      </a:r>
                      <a:endParaRPr lang="ja-JP" altLang="en-US" sz="16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2">
                  <a:txBody>
                    <a:bodyPr/>
                    <a:lstStyle/>
                    <a:p>
                      <a:pPr algn="ctr" fontAlgn="ctr">
                        <a:buNone/>
                      </a:pPr>
                      <a:r>
                        <a:rPr lang="en-US" altLang="ja-JP" sz="1600" u="none" strike="noStrike" dirty="0">
                          <a:effectLst/>
                        </a:rPr>
                        <a:t>0.000</a:t>
                      </a:r>
                    </a:p>
                    <a:p>
                      <a:pPr algn="ctr" fontAlgn="ctr">
                        <a:buNone/>
                      </a:pPr>
                      <a:r>
                        <a:rPr lang="en-US" altLang="ja-JP" sz="1600" u="none" strike="noStrike" dirty="0">
                          <a:effectLst/>
                        </a:rPr>
                        <a:t>(0.442)</a:t>
                      </a:r>
                      <a:endParaRPr lang="en-US" altLang="ja-JP" sz="16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2">
                  <a:txBody>
                    <a:bodyPr/>
                    <a:lstStyle/>
                    <a:p>
                      <a:pPr algn="ctr" fontAlgn="ctr">
                        <a:buNone/>
                      </a:pPr>
                      <a:r>
                        <a:rPr lang="en-US" altLang="ja-JP" sz="1600" u="none" strike="noStrike" dirty="0">
                          <a:effectLst/>
                        </a:rPr>
                        <a:t>0.158</a:t>
                      </a:r>
                    </a:p>
                    <a:p>
                      <a:pPr algn="ctr" fontAlgn="ctr">
                        <a:buNone/>
                      </a:pPr>
                      <a:r>
                        <a:rPr lang="en-US" altLang="ja-JP" sz="1600" u="none" strike="noStrike" dirty="0">
                          <a:effectLst/>
                        </a:rPr>
                        <a:t>(0.819)</a:t>
                      </a:r>
                      <a:endParaRPr lang="en-US" altLang="ja-JP" sz="16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2">
                  <a:txBody>
                    <a:bodyPr/>
                    <a:lstStyle/>
                    <a:p>
                      <a:pPr algn="ctr" fontAlgn="ctr">
                        <a:buNone/>
                      </a:pPr>
                      <a:r>
                        <a:rPr lang="ja-JP" altLang="en-US" sz="1600" u="none" strike="noStrike" dirty="0">
                          <a:effectLst/>
                        </a:rPr>
                        <a:t>　</a:t>
                      </a:r>
                    </a:p>
                    <a:p>
                      <a:pPr algn="ctr" fontAlgn="ctr">
                        <a:buNone/>
                      </a:pPr>
                      <a:r>
                        <a:rPr lang="ja-JP" altLang="en-US" sz="1600" u="none" strike="noStrike" dirty="0">
                          <a:effectLst/>
                        </a:rPr>
                        <a:t>　</a:t>
                      </a:r>
                      <a:endParaRPr lang="ja-JP" altLang="en-US" sz="16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BlToTr w="12700" cap="flat" cmpd="sng" algn="ctr">
                      <a:solidFill>
                        <a:schemeClr val="tx1"/>
                      </a:solidFill>
                      <a:prstDash val="solid"/>
                      <a:round/>
                      <a:headEnd type="none" w="med" len="med"/>
                      <a:tailEnd type="none" w="med" len="med"/>
                    </a:lnBlToTr>
                  </a:tcPr>
                </a:tc>
                <a:tc rowSpan="2">
                  <a:txBody>
                    <a:bodyPr/>
                    <a:lstStyle/>
                    <a:p>
                      <a:pPr algn="ctr" fontAlgn="ctr">
                        <a:buNone/>
                      </a:pPr>
                      <a:r>
                        <a:rPr lang="en-US" altLang="ja-JP" sz="1600" u="none" strike="noStrike" dirty="0">
                          <a:effectLst/>
                        </a:rPr>
                        <a:t>0.884</a:t>
                      </a:r>
                    </a:p>
                    <a:p>
                      <a:pPr algn="ctr" fontAlgn="ctr">
                        <a:buNone/>
                      </a:pPr>
                      <a:r>
                        <a:rPr lang="en-US" altLang="ja-JP" sz="1600" u="none" strike="noStrike" dirty="0">
                          <a:effectLst/>
                        </a:rPr>
                        <a:t>(12.735)</a:t>
                      </a:r>
                      <a:endParaRPr lang="en-US" altLang="ja-JP" sz="16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buNone/>
                      </a:pPr>
                      <a:r>
                        <a:rPr lang="en-US" altLang="ja-JP" sz="1400" u="none" strike="noStrike">
                          <a:effectLst/>
                        </a:rPr>
                        <a:t>0.6982</a:t>
                      </a:r>
                      <a:endParaRPr lang="en-US" altLang="ja-JP" sz="1400" b="0" i="0" u="none" strike="noStrike">
                        <a:solidFill>
                          <a:srgbClr val="000000"/>
                        </a:solidFill>
                        <a:effectLst/>
                        <a:latin typeface="游ゴシック" panose="020B0400000000000000" pitchFamily="50" charset="-128"/>
                        <a:ea typeface="游ゴシック" panose="020B0400000000000000" pitchFamily="50" charset="-128"/>
                      </a:endParaRPr>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176819843"/>
                  </a:ext>
                </a:extLst>
              </a:tr>
              <a:tr h="314738">
                <a:tc vMerge="1">
                  <a:txBody>
                    <a:bodyPr/>
                    <a:lstStyle/>
                    <a:p>
                      <a:endParaRPr/>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endParaRPr dirty="0"/>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endParaRPr dirty="0"/>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endParaRPr dirty="0"/>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endParaRPr dirty="0"/>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endParaRPr dirty="0"/>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buNone/>
                      </a:pPr>
                      <a:r>
                        <a:rPr lang="en-US" altLang="ja-JP" sz="1400" u="none" strike="noStrike">
                          <a:effectLst/>
                        </a:rPr>
                        <a:t>0.0005</a:t>
                      </a:r>
                      <a:endParaRPr lang="en-US" altLang="ja-JP" sz="1400" b="0" i="0" u="none" strike="noStrike">
                        <a:solidFill>
                          <a:srgbClr val="000000"/>
                        </a:solidFill>
                        <a:effectLst/>
                        <a:latin typeface="游ゴシック" panose="020B0400000000000000" pitchFamily="50" charset="-128"/>
                        <a:ea typeface="游ゴシック" panose="020B0400000000000000" pitchFamily="50" charset="-128"/>
                      </a:endParaRPr>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125918573"/>
                  </a:ext>
                </a:extLst>
              </a:tr>
              <a:tr h="314738">
                <a:tc vMerge="1">
                  <a:txBody>
                    <a:bodyPr/>
                    <a:lstStyle/>
                    <a:p>
                      <a:endParaRPr/>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2">
                  <a:txBody>
                    <a:bodyPr/>
                    <a:lstStyle/>
                    <a:p>
                      <a:pPr algn="ctr" fontAlgn="ctr">
                        <a:buNone/>
                      </a:pPr>
                      <a:r>
                        <a:rPr lang="en-US" sz="1600" u="none" strike="noStrike" dirty="0">
                          <a:effectLst/>
                        </a:rPr>
                        <a:t>b</a:t>
                      </a:r>
                    </a:p>
                    <a:p>
                      <a:pPr algn="ctr" fontAlgn="ctr">
                        <a:buNone/>
                      </a:pPr>
                      <a:r>
                        <a:rPr lang="ja-JP" altLang="en-US" sz="1600" u="none" strike="noStrike" dirty="0">
                          <a:effectLst/>
                        </a:rPr>
                        <a:t>　</a:t>
                      </a:r>
                      <a:endParaRPr lang="ja-JP" altLang="en-US" sz="16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2">
                  <a:txBody>
                    <a:bodyPr/>
                    <a:lstStyle/>
                    <a:p>
                      <a:pPr algn="ctr" fontAlgn="ctr">
                        <a:buNone/>
                      </a:pPr>
                      <a:r>
                        <a:rPr lang="en-US" altLang="ja-JP" sz="1600" u="none" strike="noStrike" dirty="0">
                          <a:effectLst/>
                        </a:rPr>
                        <a:t>0.000</a:t>
                      </a:r>
                    </a:p>
                    <a:p>
                      <a:pPr algn="ctr" fontAlgn="ctr">
                        <a:buNone/>
                      </a:pPr>
                      <a:r>
                        <a:rPr lang="en-US" altLang="ja-JP" sz="1600" u="none" strike="noStrike" dirty="0">
                          <a:effectLst/>
                        </a:rPr>
                        <a:t>-(3.239)</a:t>
                      </a:r>
                      <a:endParaRPr lang="en-US" altLang="ja-JP" sz="16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2">
                  <a:txBody>
                    <a:bodyPr/>
                    <a:lstStyle/>
                    <a:p>
                      <a:pPr algn="ctr" fontAlgn="ctr">
                        <a:buNone/>
                      </a:pPr>
                      <a:r>
                        <a:rPr lang="ja-JP" altLang="en-US" sz="1600" u="none" strike="noStrike" dirty="0">
                          <a:effectLst/>
                        </a:rPr>
                        <a:t>　</a:t>
                      </a:r>
                    </a:p>
                    <a:p>
                      <a:pPr algn="ctr" fontAlgn="ctr">
                        <a:buNone/>
                      </a:pPr>
                      <a:r>
                        <a:rPr lang="ja-JP" altLang="en-US" sz="1600" u="none" strike="noStrike" dirty="0">
                          <a:effectLst/>
                        </a:rPr>
                        <a:t>　</a:t>
                      </a:r>
                      <a:endParaRPr lang="ja-JP" altLang="en-US" sz="16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BlToTr w="12700" cap="flat" cmpd="sng" algn="ctr">
                      <a:solidFill>
                        <a:schemeClr val="tx1"/>
                      </a:solidFill>
                      <a:prstDash val="solid"/>
                      <a:round/>
                      <a:headEnd type="none" w="med" len="med"/>
                      <a:tailEnd type="none" w="med" len="med"/>
                    </a:lnBlToTr>
                  </a:tcPr>
                </a:tc>
                <a:tc rowSpan="2">
                  <a:txBody>
                    <a:bodyPr/>
                    <a:lstStyle/>
                    <a:p>
                      <a:pPr algn="ctr" fontAlgn="ctr">
                        <a:buNone/>
                      </a:pPr>
                      <a:r>
                        <a:rPr lang="en-US" altLang="ja-JP" sz="1600" u="none" strike="noStrike" dirty="0">
                          <a:effectLst/>
                        </a:rPr>
                        <a:t>0.024</a:t>
                      </a:r>
                    </a:p>
                    <a:p>
                      <a:pPr algn="ctr" fontAlgn="ctr">
                        <a:buNone/>
                      </a:pPr>
                      <a:r>
                        <a:rPr lang="en-US" altLang="ja-JP" sz="1600" u="none" strike="noStrike" dirty="0">
                          <a:effectLst/>
                        </a:rPr>
                        <a:t>(3.598)</a:t>
                      </a:r>
                      <a:endParaRPr lang="en-US" altLang="ja-JP" sz="16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2">
                  <a:txBody>
                    <a:bodyPr/>
                    <a:lstStyle/>
                    <a:p>
                      <a:pPr algn="ctr" fontAlgn="ctr">
                        <a:buNone/>
                      </a:pPr>
                      <a:r>
                        <a:rPr lang="en-US" altLang="ja-JP" sz="1600" u="none" strike="noStrike" dirty="0">
                          <a:effectLst/>
                        </a:rPr>
                        <a:t>0.730</a:t>
                      </a:r>
                    </a:p>
                    <a:p>
                      <a:pPr algn="ctr" fontAlgn="ctr">
                        <a:buNone/>
                      </a:pPr>
                      <a:r>
                        <a:rPr lang="en-US" altLang="ja-JP" sz="1600" u="none" strike="noStrike" dirty="0">
                          <a:effectLst/>
                        </a:rPr>
                        <a:t>(9.406)</a:t>
                      </a:r>
                      <a:endParaRPr lang="en-US" altLang="ja-JP" sz="16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buNone/>
                      </a:pPr>
                      <a:r>
                        <a:rPr lang="en-US" altLang="ja-JP" sz="1400" u="none" strike="noStrike">
                          <a:effectLst/>
                        </a:rPr>
                        <a:t>0.7376</a:t>
                      </a:r>
                      <a:endParaRPr lang="en-US" altLang="ja-JP" sz="1400" b="0" i="0" u="none" strike="noStrike">
                        <a:solidFill>
                          <a:srgbClr val="000000"/>
                        </a:solidFill>
                        <a:effectLst/>
                        <a:latin typeface="游ゴシック" panose="020B0400000000000000" pitchFamily="50" charset="-128"/>
                        <a:ea typeface="游ゴシック" panose="020B0400000000000000" pitchFamily="50" charset="-128"/>
                      </a:endParaRPr>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87549652"/>
                  </a:ext>
                </a:extLst>
              </a:tr>
              <a:tr h="314738">
                <a:tc vMerge="1">
                  <a:txBody>
                    <a:bodyPr/>
                    <a:lstStyle/>
                    <a:p>
                      <a:endParaRPr/>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endParaRPr dirty="0"/>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endParaRPr dirty="0"/>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endParaRPr dirty="0"/>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endParaRPr dirty="0"/>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endParaRPr dirty="0"/>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buNone/>
                      </a:pPr>
                      <a:r>
                        <a:rPr lang="en-US" altLang="ja-JP" sz="1400" u="none" strike="noStrike">
                          <a:effectLst/>
                        </a:rPr>
                        <a:t>0.0005</a:t>
                      </a:r>
                      <a:endParaRPr lang="en-US" altLang="ja-JP" sz="1400" b="0" i="0" u="none" strike="noStrike">
                        <a:solidFill>
                          <a:srgbClr val="000000"/>
                        </a:solidFill>
                        <a:effectLst/>
                        <a:latin typeface="游ゴシック" panose="020B0400000000000000" pitchFamily="50" charset="-128"/>
                        <a:ea typeface="游ゴシック" panose="020B0400000000000000" pitchFamily="50" charset="-128"/>
                      </a:endParaRPr>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96228288"/>
                  </a:ext>
                </a:extLst>
              </a:tr>
              <a:tr h="314738">
                <a:tc vMerge="1">
                  <a:txBody>
                    <a:bodyPr/>
                    <a:lstStyle/>
                    <a:p>
                      <a:endParaRPr/>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2">
                  <a:txBody>
                    <a:bodyPr/>
                    <a:lstStyle/>
                    <a:p>
                      <a:pPr algn="ctr" fontAlgn="ctr">
                        <a:buNone/>
                      </a:pPr>
                      <a:r>
                        <a:rPr lang="en-US" sz="1600" u="none" strike="noStrike" dirty="0">
                          <a:effectLst/>
                        </a:rPr>
                        <a:t>c</a:t>
                      </a:r>
                    </a:p>
                    <a:p>
                      <a:pPr algn="ctr" fontAlgn="ctr">
                        <a:buNone/>
                      </a:pPr>
                      <a:r>
                        <a:rPr lang="ja-JP" altLang="en-US" sz="1600" u="none" strike="noStrike" dirty="0">
                          <a:effectLst/>
                        </a:rPr>
                        <a:t>　</a:t>
                      </a:r>
                      <a:endParaRPr lang="ja-JP" altLang="en-US" sz="16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2">
                  <a:txBody>
                    <a:bodyPr/>
                    <a:lstStyle/>
                    <a:p>
                      <a:pPr algn="ctr" fontAlgn="ctr">
                        <a:buNone/>
                      </a:pPr>
                      <a:r>
                        <a:rPr lang="en-US" altLang="ja-JP" sz="1600" u="none" strike="noStrike" dirty="0">
                          <a:effectLst/>
                        </a:rPr>
                        <a:t>0.000</a:t>
                      </a:r>
                    </a:p>
                    <a:p>
                      <a:pPr algn="ctr" fontAlgn="ctr">
                        <a:buNone/>
                      </a:pPr>
                      <a:r>
                        <a:rPr lang="en-US" altLang="ja-JP" sz="1600" u="none" strike="noStrike" dirty="0">
                          <a:effectLst/>
                        </a:rPr>
                        <a:t>(0.090)</a:t>
                      </a:r>
                      <a:endParaRPr lang="en-US" altLang="ja-JP" sz="16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2">
                  <a:txBody>
                    <a:bodyPr/>
                    <a:lstStyle/>
                    <a:p>
                      <a:pPr algn="ctr" fontAlgn="ctr">
                        <a:buNone/>
                      </a:pPr>
                      <a:r>
                        <a:rPr lang="en-US" altLang="ja-JP" sz="1600" u="none" strike="noStrike" dirty="0">
                          <a:effectLst/>
                        </a:rPr>
                        <a:t>0.404</a:t>
                      </a:r>
                    </a:p>
                    <a:p>
                      <a:pPr algn="ctr" fontAlgn="ctr">
                        <a:buNone/>
                      </a:pPr>
                      <a:r>
                        <a:rPr lang="en-US" altLang="ja-JP" sz="1600" u="none" strike="noStrike" dirty="0">
                          <a:effectLst/>
                        </a:rPr>
                        <a:t>(2.182)</a:t>
                      </a:r>
                      <a:endParaRPr lang="en-US" altLang="ja-JP" sz="16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2">
                  <a:txBody>
                    <a:bodyPr/>
                    <a:lstStyle/>
                    <a:p>
                      <a:pPr algn="ctr" fontAlgn="ctr">
                        <a:buNone/>
                      </a:pPr>
                      <a:r>
                        <a:rPr lang="en-US" altLang="ja-JP" sz="1600" u="none" strike="noStrike" dirty="0">
                          <a:effectLst/>
                        </a:rPr>
                        <a:t>0.029</a:t>
                      </a:r>
                    </a:p>
                    <a:p>
                      <a:pPr algn="ctr" fontAlgn="ctr">
                        <a:buNone/>
                      </a:pPr>
                      <a:r>
                        <a:rPr lang="en-US" altLang="ja-JP" sz="1600" u="none" strike="noStrike" dirty="0">
                          <a:effectLst/>
                        </a:rPr>
                        <a:t>(4.184)</a:t>
                      </a:r>
                      <a:endParaRPr lang="en-US" altLang="ja-JP" sz="16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2">
                  <a:txBody>
                    <a:bodyPr/>
                    <a:lstStyle/>
                    <a:p>
                      <a:pPr algn="ctr" fontAlgn="ctr">
                        <a:buNone/>
                      </a:pPr>
                      <a:r>
                        <a:rPr lang="en-US" altLang="ja-JP" sz="1600" u="none" strike="noStrike" dirty="0">
                          <a:effectLst/>
                        </a:rPr>
                        <a:t>0.651</a:t>
                      </a:r>
                    </a:p>
                    <a:p>
                      <a:pPr algn="ctr" fontAlgn="ctr">
                        <a:buNone/>
                      </a:pPr>
                      <a:r>
                        <a:rPr lang="en-US" altLang="ja-JP" sz="1600" u="none" strike="noStrike" dirty="0">
                          <a:effectLst/>
                        </a:rPr>
                        <a:t>(7.742)</a:t>
                      </a:r>
                      <a:endParaRPr lang="en-US" altLang="ja-JP" sz="16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buNone/>
                      </a:pPr>
                      <a:r>
                        <a:rPr lang="en-US" altLang="ja-JP" sz="1400" u="none" strike="noStrike">
                          <a:effectLst/>
                        </a:rPr>
                        <a:t>0.7524</a:t>
                      </a:r>
                      <a:endParaRPr lang="en-US" altLang="ja-JP" sz="1400" b="0" i="0" u="none" strike="noStrike">
                        <a:solidFill>
                          <a:srgbClr val="000000"/>
                        </a:solidFill>
                        <a:effectLst/>
                        <a:latin typeface="游ゴシック" panose="020B0400000000000000" pitchFamily="50" charset="-128"/>
                        <a:ea typeface="游ゴシック" panose="020B0400000000000000" pitchFamily="50" charset="-128"/>
                      </a:endParaRPr>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464173753"/>
                  </a:ext>
                </a:extLst>
              </a:tr>
              <a:tr h="314738">
                <a:tc vMerge="1">
                  <a:txBody>
                    <a:bodyPr/>
                    <a:lstStyle/>
                    <a:p>
                      <a:endParaRPr dirty="0"/>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endParaRPr dirty="0"/>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endParaRPr dirty="0"/>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endParaRPr dirty="0"/>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endParaRPr dirty="0"/>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endParaRPr dirty="0"/>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buNone/>
                      </a:pPr>
                      <a:r>
                        <a:rPr lang="en-US" altLang="ja-JP" sz="1400" u="none" strike="noStrike">
                          <a:effectLst/>
                        </a:rPr>
                        <a:t>0.0005</a:t>
                      </a:r>
                      <a:endParaRPr lang="en-US" altLang="ja-JP" sz="1400" b="0" i="0" u="none" strike="noStrike">
                        <a:solidFill>
                          <a:srgbClr val="000000"/>
                        </a:solidFill>
                        <a:effectLst/>
                        <a:latin typeface="游ゴシック" panose="020B0400000000000000" pitchFamily="50" charset="-128"/>
                        <a:ea typeface="游ゴシック" panose="020B0400000000000000" pitchFamily="50" charset="-128"/>
                      </a:endParaRPr>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499431934"/>
                  </a:ext>
                </a:extLst>
              </a:tr>
              <a:tr h="314738">
                <a:tc rowSpan="6">
                  <a:txBody>
                    <a:bodyPr/>
                    <a:lstStyle/>
                    <a:p>
                      <a:pPr algn="ctr" fontAlgn="ctr">
                        <a:buNone/>
                      </a:pPr>
                      <a:r>
                        <a:rPr lang="ja-JP" altLang="en-US" sz="2000" u="none" strike="noStrike" dirty="0">
                          <a:effectLst/>
                        </a:rPr>
                        <a:t>　</a:t>
                      </a:r>
                    </a:p>
                    <a:p>
                      <a:pPr algn="ctr" fontAlgn="ctr">
                        <a:buNone/>
                      </a:pPr>
                      <a:r>
                        <a:rPr lang="ja-JP" altLang="en-US" sz="2000" u="none" strike="noStrike" dirty="0">
                          <a:effectLst/>
                        </a:rPr>
                        <a:t>　</a:t>
                      </a:r>
                    </a:p>
                    <a:p>
                      <a:pPr algn="ctr" fontAlgn="ctr">
                        <a:buNone/>
                      </a:pPr>
                      <a:r>
                        <a:rPr lang="en-US" sz="2000" u="none" strike="noStrike" dirty="0">
                          <a:effectLst/>
                        </a:rPr>
                        <a:t>10Y</a:t>
                      </a:r>
                    </a:p>
                    <a:p>
                      <a:pPr algn="ctr" fontAlgn="ctr">
                        <a:buNone/>
                      </a:pPr>
                      <a:r>
                        <a:rPr lang="ja-JP" altLang="en-US" sz="2000" u="none" strike="noStrike" dirty="0">
                          <a:effectLst/>
                        </a:rPr>
                        <a:t>　</a:t>
                      </a:r>
                    </a:p>
                    <a:p>
                      <a:pPr algn="ctr" fontAlgn="ctr">
                        <a:buNone/>
                      </a:pPr>
                      <a:r>
                        <a:rPr lang="ja-JP" altLang="en-US" sz="2000" u="none" strike="noStrike" dirty="0">
                          <a:effectLst/>
                        </a:rPr>
                        <a:t>　</a:t>
                      </a:r>
                    </a:p>
                    <a:p>
                      <a:pPr algn="ctr" fontAlgn="ctr">
                        <a:buNone/>
                      </a:pPr>
                      <a:r>
                        <a:rPr lang="ja-JP" altLang="en-US" sz="2000" u="none" strike="noStrike" dirty="0">
                          <a:effectLst/>
                        </a:rPr>
                        <a:t>　</a:t>
                      </a:r>
                      <a:endParaRPr lang="ja-JP" altLang="en-US" sz="20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2">
                  <a:txBody>
                    <a:bodyPr/>
                    <a:lstStyle/>
                    <a:p>
                      <a:pPr algn="ctr" fontAlgn="ctr">
                        <a:buNone/>
                      </a:pPr>
                      <a:r>
                        <a:rPr lang="en-US" sz="1600" u="none" strike="noStrike" dirty="0">
                          <a:effectLst/>
                        </a:rPr>
                        <a:t>a</a:t>
                      </a:r>
                    </a:p>
                    <a:p>
                      <a:pPr algn="ctr" fontAlgn="ctr">
                        <a:buNone/>
                      </a:pPr>
                      <a:r>
                        <a:rPr lang="ja-JP" altLang="en-US" sz="1600" u="none" strike="noStrike" dirty="0">
                          <a:effectLst/>
                        </a:rPr>
                        <a:t>　</a:t>
                      </a:r>
                      <a:endParaRPr lang="ja-JP" altLang="en-US" sz="16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2">
                  <a:txBody>
                    <a:bodyPr/>
                    <a:lstStyle/>
                    <a:p>
                      <a:pPr algn="ctr" fontAlgn="ctr">
                        <a:buNone/>
                      </a:pPr>
                      <a:r>
                        <a:rPr lang="en-US" altLang="ja-JP" sz="1600" u="none" strike="noStrike" dirty="0">
                          <a:effectLst/>
                        </a:rPr>
                        <a:t>0.000</a:t>
                      </a:r>
                    </a:p>
                    <a:p>
                      <a:pPr algn="ctr" fontAlgn="ctr">
                        <a:buNone/>
                      </a:pPr>
                      <a:r>
                        <a:rPr lang="en-US" altLang="ja-JP" sz="1600" u="none" strike="noStrike" dirty="0">
                          <a:effectLst/>
                        </a:rPr>
                        <a:t>(0.155)</a:t>
                      </a:r>
                      <a:endParaRPr lang="en-US" altLang="ja-JP" sz="16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2">
                  <a:txBody>
                    <a:bodyPr/>
                    <a:lstStyle/>
                    <a:p>
                      <a:pPr algn="ctr" fontAlgn="ctr">
                        <a:buNone/>
                      </a:pPr>
                      <a:r>
                        <a:rPr lang="en-US" altLang="ja-JP" sz="1600" u="none" strike="noStrike" dirty="0">
                          <a:effectLst/>
                        </a:rPr>
                        <a:t>-0.006</a:t>
                      </a:r>
                    </a:p>
                    <a:p>
                      <a:pPr algn="ctr" fontAlgn="ctr">
                        <a:buNone/>
                      </a:pPr>
                      <a:r>
                        <a:rPr lang="en-US" altLang="ja-JP" sz="1600" u="none" strike="noStrike" dirty="0">
                          <a:effectLst/>
                        </a:rPr>
                        <a:t>-(0.028)</a:t>
                      </a:r>
                      <a:endParaRPr lang="en-US" altLang="ja-JP" sz="16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2">
                  <a:txBody>
                    <a:bodyPr/>
                    <a:lstStyle/>
                    <a:p>
                      <a:pPr algn="ctr" fontAlgn="ctr">
                        <a:buNone/>
                      </a:pPr>
                      <a:r>
                        <a:rPr lang="ja-JP" altLang="en-US" sz="1600" u="none" strike="noStrike" dirty="0">
                          <a:effectLst/>
                        </a:rPr>
                        <a:t>　</a:t>
                      </a:r>
                    </a:p>
                    <a:p>
                      <a:pPr algn="ctr" fontAlgn="ctr">
                        <a:buNone/>
                      </a:pPr>
                      <a:r>
                        <a:rPr lang="ja-JP" altLang="en-US" sz="1600" u="none" strike="noStrike" dirty="0">
                          <a:effectLst/>
                        </a:rPr>
                        <a:t>　</a:t>
                      </a:r>
                      <a:endParaRPr lang="ja-JP" altLang="en-US" sz="16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BlToTr w="12700" cap="flat" cmpd="sng" algn="ctr">
                      <a:solidFill>
                        <a:schemeClr val="tx1"/>
                      </a:solidFill>
                      <a:prstDash val="solid"/>
                      <a:round/>
                      <a:headEnd type="none" w="med" len="med"/>
                      <a:tailEnd type="none" w="med" len="med"/>
                    </a:lnBlToTr>
                  </a:tcPr>
                </a:tc>
                <a:tc rowSpan="2">
                  <a:txBody>
                    <a:bodyPr/>
                    <a:lstStyle/>
                    <a:p>
                      <a:pPr algn="ctr" fontAlgn="ctr">
                        <a:buNone/>
                      </a:pPr>
                      <a:r>
                        <a:rPr lang="en-US" altLang="ja-JP" sz="1600" u="none" strike="noStrike" dirty="0">
                          <a:effectLst/>
                        </a:rPr>
                        <a:t>0.940</a:t>
                      </a:r>
                    </a:p>
                    <a:p>
                      <a:pPr algn="ctr" fontAlgn="ctr">
                        <a:buNone/>
                      </a:pPr>
                      <a:r>
                        <a:rPr lang="en-US" altLang="ja-JP" sz="1600" u="none" strike="noStrike" dirty="0">
                          <a:effectLst/>
                        </a:rPr>
                        <a:t>(15.597)</a:t>
                      </a:r>
                      <a:endParaRPr lang="en-US" altLang="ja-JP" sz="16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buNone/>
                      </a:pPr>
                      <a:r>
                        <a:rPr lang="en-US" altLang="ja-JP" sz="1400" u="none" strike="noStrike">
                          <a:effectLst/>
                        </a:rPr>
                        <a:t>0.7692</a:t>
                      </a:r>
                      <a:endParaRPr lang="en-US" altLang="ja-JP" sz="1400" b="0" i="0" u="none" strike="noStrike">
                        <a:solidFill>
                          <a:srgbClr val="000000"/>
                        </a:solidFill>
                        <a:effectLst/>
                        <a:latin typeface="游ゴシック" panose="020B0400000000000000" pitchFamily="50" charset="-128"/>
                        <a:ea typeface="游ゴシック" panose="020B0400000000000000" pitchFamily="50" charset="-128"/>
                      </a:endParaRPr>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111164490"/>
                  </a:ext>
                </a:extLst>
              </a:tr>
              <a:tr h="314738">
                <a:tc vMerge="1">
                  <a:txBody>
                    <a:bodyPr/>
                    <a:lstStyle/>
                    <a:p>
                      <a:endParaRPr/>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endParaRPr dirty="0"/>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endParaRPr dirty="0"/>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endParaRPr dirty="0"/>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endParaRPr dirty="0"/>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endParaRPr dirty="0"/>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buNone/>
                      </a:pPr>
                      <a:r>
                        <a:rPr lang="en-US" altLang="ja-JP" sz="1400" u="none" strike="noStrike">
                          <a:effectLst/>
                        </a:rPr>
                        <a:t>0.0006</a:t>
                      </a:r>
                      <a:endParaRPr lang="en-US" altLang="ja-JP" sz="1400" b="0" i="0" u="none" strike="noStrike">
                        <a:solidFill>
                          <a:srgbClr val="000000"/>
                        </a:solidFill>
                        <a:effectLst/>
                        <a:latin typeface="游ゴシック" panose="020B0400000000000000" pitchFamily="50" charset="-128"/>
                        <a:ea typeface="游ゴシック" panose="020B0400000000000000" pitchFamily="50" charset="-128"/>
                      </a:endParaRPr>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428121607"/>
                  </a:ext>
                </a:extLst>
              </a:tr>
              <a:tr h="314738">
                <a:tc vMerge="1">
                  <a:txBody>
                    <a:bodyPr/>
                    <a:lstStyle/>
                    <a:p>
                      <a:endParaRPr/>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2">
                  <a:txBody>
                    <a:bodyPr/>
                    <a:lstStyle/>
                    <a:p>
                      <a:pPr algn="ctr" fontAlgn="ctr">
                        <a:buNone/>
                      </a:pPr>
                      <a:r>
                        <a:rPr lang="en-US" sz="1600" u="none" strike="noStrike" dirty="0">
                          <a:effectLst/>
                        </a:rPr>
                        <a:t>b</a:t>
                      </a:r>
                    </a:p>
                    <a:p>
                      <a:pPr algn="ctr" fontAlgn="ctr">
                        <a:buNone/>
                      </a:pPr>
                      <a:r>
                        <a:rPr lang="ja-JP" altLang="en-US" sz="1600" u="none" strike="noStrike" dirty="0">
                          <a:effectLst/>
                        </a:rPr>
                        <a:t>　</a:t>
                      </a:r>
                      <a:endParaRPr lang="ja-JP" altLang="en-US" sz="16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2">
                  <a:txBody>
                    <a:bodyPr/>
                    <a:lstStyle/>
                    <a:p>
                      <a:pPr algn="ctr" fontAlgn="ctr">
                        <a:buNone/>
                      </a:pPr>
                      <a:r>
                        <a:rPr lang="en-US" sz="1600" u="none" strike="noStrike" dirty="0">
                          <a:effectLst/>
                        </a:rPr>
                        <a:t>-3.24E-05</a:t>
                      </a:r>
                    </a:p>
                    <a:p>
                      <a:pPr algn="ctr" fontAlgn="ctr">
                        <a:buNone/>
                      </a:pPr>
                      <a:r>
                        <a:rPr lang="en-US" altLang="ja-JP" sz="1600" u="none" strike="noStrike" dirty="0">
                          <a:effectLst/>
                        </a:rPr>
                        <a:t>-(0.466)</a:t>
                      </a:r>
                      <a:endParaRPr lang="en-US" altLang="ja-JP" sz="16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2">
                  <a:txBody>
                    <a:bodyPr/>
                    <a:lstStyle/>
                    <a:p>
                      <a:pPr algn="ctr" fontAlgn="ctr">
                        <a:buNone/>
                      </a:pPr>
                      <a:r>
                        <a:rPr lang="ja-JP" altLang="en-US" sz="1600" u="none" strike="noStrike" dirty="0">
                          <a:effectLst/>
                        </a:rPr>
                        <a:t>　</a:t>
                      </a:r>
                    </a:p>
                    <a:p>
                      <a:pPr algn="ctr" fontAlgn="ctr">
                        <a:buNone/>
                      </a:pPr>
                      <a:r>
                        <a:rPr lang="ja-JP" altLang="en-US" sz="1600" u="none" strike="noStrike" dirty="0">
                          <a:effectLst/>
                        </a:rPr>
                        <a:t>　</a:t>
                      </a:r>
                      <a:endParaRPr lang="ja-JP" altLang="en-US" sz="16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BlToTr w="12700" cap="flat" cmpd="sng" algn="ctr">
                      <a:solidFill>
                        <a:schemeClr val="tx1"/>
                      </a:solidFill>
                      <a:prstDash val="solid"/>
                      <a:round/>
                      <a:headEnd type="none" w="med" len="med"/>
                      <a:tailEnd type="none" w="med" len="med"/>
                    </a:lnBlToTr>
                  </a:tcPr>
                </a:tc>
                <a:tc rowSpan="2">
                  <a:txBody>
                    <a:bodyPr/>
                    <a:lstStyle/>
                    <a:p>
                      <a:pPr algn="ctr" fontAlgn="ctr">
                        <a:buNone/>
                      </a:pPr>
                      <a:r>
                        <a:rPr lang="en-US" altLang="ja-JP" sz="1600" u="none" strike="noStrike" dirty="0">
                          <a:effectLst/>
                        </a:rPr>
                        <a:t>0.026</a:t>
                      </a:r>
                    </a:p>
                    <a:p>
                      <a:pPr algn="ctr" fontAlgn="ctr">
                        <a:buNone/>
                      </a:pPr>
                      <a:r>
                        <a:rPr lang="en-US" altLang="ja-JP" sz="1600" u="none" strike="noStrike" dirty="0">
                          <a:effectLst/>
                        </a:rPr>
                        <a:t>(3.591)</a:t>
                      </a:r>
                      <a:endParaRPr lang="en-US" altLang="ja-JP" sz="16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2">
                  <a:txBody>
                    <a:bodyPr/>
                    <a:lstStyle/>
                    <a:p>
                      <a:pPr algn="ctr" fontAlgn="ctr">
                        <a:buNone/>
                      </a:pPr>
                      <a:r>
                        <a:rPr lang="en-US" altLang="ja-JP" sz="1600" u="none" strike="noStrike" dirty="0">
                          <a:effectLst/>
                        </a:rPr>
                        <a:t>0.798</a:t>
                      </a:r>
                    </a:p>
                    <a:p>
                      <a:pPr algn="ctr" fontAlgn="ctr">
                        <a:buNone/>
                      </a:pPr>
                      <a:r>
                        <a:rPr lang="en-US" altLang="ja-JP" sz="1600" u="none" strike="noStrike" dirty="0">
                          <a:effectLst/>
                        </a:rPr>
                        <a:t>(12.090)</a:t>
                      </a:r>
                      <a:endParaRPr lang="en-US" altLang="ja-JP" sz="16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buNone/>
                      </a:pPr>
                      <a:r>
                        <a:rPr lang="en-US" altLang="ja-JP" sz="1400" u="none" strike="noStrike" dirty="0">
                          <a:effectLst/>
                        </a:rPr>
                        <a:t>0.8009</a:t>
                      </a:r>
                      <a:endParaRPr lang="en-US" altLang="ja-JP" sz="14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72486341"/>
                  </a:ext>
                </a:extLst>
              </a:tr>
              <a:tr h="314738">
                <a:tc vMerge="1">
                  <a:txBody>
                    <a:bodyPr/>
                    <a:lstStyle/>
                    <a:p>
                      <a:endParaRPr/>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endParaRPr dirty="0"/>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endParaRPr dirty="0"/>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endParaRPr dirty="0"/>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endParaRPr dirty="0"/>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endParaRPr dirty="0"/>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buNone/>
                      </a:pPr>
                      <a:r>
                        <a:rPr lang="en-US" altLang="ja-JP" sz="1400" u="none" strike="noStrike" dirty="0">
                          <a:effectLst/>
                        </a:rPr>
                        <a:t>0.0006</a:t>
                      </a:r>
                      <a:endParaRPr lang="en-US" altLang="ja-JP" sz="14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517184279"/>
                  </a:ext>
                </a:extLst>
              </a:tr>
              <a:tr h="314738">
                <a:tc vMerge="1">
                  <a:txBody>
                    <a:bodyPr/>
                    <a:lstStyle/>
                    <a:p>
                      <a:endParaRPr/>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2">
                  <a:txBody>
                    <a:bodyPr/>
                    <a:lstStyle/>
                    <a:p>
                      <a:pPr algn="ctr" fontAlgn="ctr">
                        <a:buNone/>
                      </a:pPr>
                      <a:r>
                        <a:rPr lang="en-US" sz="1600" u="none" strike="noStrike" dirty="0">
                          <a:effectLst/>
                        </a:rPr>
                        <a:t>c</a:t>
                      </a:r>
                    </a:p>
                    <a:p>
                      <a:pPr algn="ctr" fontAlgn="ctr">
                        <a:buNone/>
                      </a:pPr>
                      <a:r>
                        <a:rPr lang="ja-JP" altLang="en-US" sz="1600" u="none" strike="noStrike" dirty="0">
                          <a:effectLst/>
                        </a:rPr>
                        <a:t>　</a:t>
                      </a:r>
                      <a:endParaRPr lang="ja-JP" altLang="en-US" sz="16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2">
                  <a:txBody>
                    <a:bodyPr/>
                    <a:lstStyle/>
                    <a:p>
                      <a:pPr algn="ctr" fontAlgn="ctr">
                        <a:buNone/>
                      </a:pPr>
                      <a:r>
                        <a:rPr lang="en-US" altLang="ja-JP" sz="1600" u="none" strike="noStrike" dirty="0">
                          <a:effectLst/>
                        </a:rPr>
                        <a:t>0.000</a:t>
                      </a:r>
                    </a:p>
                    <a:p>
                      <a:pPr algn="ctr" fontAlgn="ctr">
                        <a:buNone/>
                      </a:pPr>
                      <a:r>
                        <a:rPr lang="en-US" altLang="ja-JP" sz="1600" u="none" strike="noStrike" dirty="0">
                          <a:effectLst/>
                        </a:rPr>
                        <a:t>(0.998)</a:t>
                      </a:r>
                      <a:endParaRPr lang="en-US" altLang="ja-JP" sz="16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2">
                  <a:txBody>
                    <a:bodyPr/>
                    <a:lstStyle/>
                    <a:p>
                      <a:pPr algn="ctr" fontAlgn="ctr">
                        <a:buNone/>
                      </a:pPr>
                      <a:r>
                        <a:rPr lang="en-US" altLang="ja-JP" sz="1600" u="none" strike="noStrike" dirty="0">
                          <a:effectLst/>
                        </a:rPr>
                        <a:t>0.238</a:t>
                      </a:r>
                    </a:p>
                    <a:p>
                      <a:pPr algn="ctr" fontAlgn="ctr">
                        <a:buNone/>
                      </a:pPr>
                      <a:r>
                        <a:rPr lang="en-US" altLang="ja-JP" sz="1600" u="none" strike="noStrike" dirty="0">
                          <a:effectLst/>
                        </a:rPr>
                        <a:t>(1.147)</a:t>
                      </a:r>
                      <a:endParaRPr lang="en-US" altLang="ja-JP" sz="16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2">
                  <a:txBody>
                    <a:bodyPr/>
                    <a:lstStyle/>
                    <a:p>
                      <a:pPr algn="ctr" fontAlgn="ctr">
                        <a:buNone/>
                      </a:pPr>
                      <a:r>
                        <a:rPr lang="en-US" altLang="ja-JP" sz="1600" u="none" strike="noStrike" dirty="0">
                          <a:effectLst/>
                        </a:rPr>
                        <a:t>0.029</a:t>
                      </a:r>
                    </a:p>
                    <a:p>
                      <a:pPr algn="ctr" fontAlgn="ctr">
                        <a:buNone/>
                      </a:pPr>
                      <a:r>
                        <a:rPr lang="en-US" altLang="ja-JP" sz="1600" u="none" strike="noStrike" dirty="0">
                          <a:effectLst/>
                        </a:rPr>
                        <a:t>(3.776)</a:t>
                      </a:r>
                      <a:endParaRPr lang="en-US" altLang="ja-JP" sz="16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2">
                  <a:txBody>
                    <a:bodyPr/>
                    <a:lstStyle/>
                    <a:p>
                      <a:pPr algn="ctr" fontAlgn="ctr">
                        <a:buNone/>
                      </a:pPr>
                      <a:r>
                        <a:rPr lang="en-US" altLang="ja-JP" sz="1600" u="none" strike="noStrike" dirty="0">
                          <a:effectLst/>
                        </a:rPr>
                        <a:t>0.762</a:t>
                      </a:r>
                    </a:p>
                    <a:p>
                      <a:pPr algn="ctr" fontAlgn="ctr">
                        <a:buNone/>
                      </a:pPr>
                      <a:r>
                        <a:rPr lang="en-US" altLang="ja-JP" sz="1600" u="none" strike="noStrike" dirty="0">
                          <a:effectLst/>
                        </a:rPr>
                        <a:t>(10.443)</a:t>
                      </a:r>
                      <a:endParaRPr lang="en-US" altLang="ja-JP" sz="16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buNone/>
                      </a:pPr>
                      <a:r>
                        <a:rPr lang="en-US" altLang="ja-JP" sz="1400" u="none" strike="noStrike" dirty="0">
                          <a:effectLst/>
                        </a:rPr>
                        <a:t>0.8041</a:t>
                      </a:r>
                      <a:endParaRPr lang="en-US" altLang="ja-JP" sz="14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extLst>
                  <a:ext uri="{0D108BD9-81ED-4DB2-BD59-A6C34878D82A}">
                    <a16:rowId xmlns:a16="http://schemas.microsoft.com/office/drawing/2014/main" val="574525286"/>
                  </a:ext>
                </a:extLst>
              </a:tr>
              <a:tr h="327329">
                <a:tc vMerge="1">
                  <a:txBody>
                    <a:bodyPr/>
                    <a:lstStyle/>
                    <a:p>
                      <a:endParaRPr dirty="0"/>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endParaRPr dirty="0"/>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endParaRPr dirty="0"/>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endParaRPr dirty="0"/>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endParaRPr dirty="0"/>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endParaRPr dirty="0"/>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buNone/>
                      </a:pPr>
                      <a:r>
                        <a:rPr lang="en-US" altLang="ja-JP" sz="1400" u="none" strike="noStrike" dirty="0">
                          <a:effectLst/>
                        </a:rPr>
                        <a:t>0.0006</a:t>
                      </a:r>
                      <a:endParaRPr lang="en-US" altLang="ja-JP" sz="14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68967173"/>
                  </a:ext>
                </a:extLst>
              </a:tr>
            </a:tbl>
          </a:graphicData>
        </a:graphic>
      </p:graphicFrame>
      <p:sp>
        <p:nvSpPr>
          <p:cNvPr id="3" name="テキスト ボックス 2">
            <a:extLst>
              <a:ext uri="{FF2B5EF4-FFF2-40B4-BE49-F238E27FC236}">
                <a16:creationId xmlns:a16="http://schemas.microsoft.com/office/drawing/2014/main" id="{621017CC-8F1B-4721-3C88-689E6EF4A33E}"/>
              </a:ext>
            </a:extLst>
          </p:cNvPr>
          <p:cNvSpPr txBox="1"/>
          <p:nvPr/>
        </p:nvSpPr>
        <p:spPr>
          <a:xfrm>
            <a:off x="172720" y="954621"/>
            <a:ext cx="2367280" cy="584775"/>
          </a:xfrm>
          <a:prstGeom prst="rect">
            <a:avLst/>
          </a:prstGeom>
          <a:noFill/>
        </p:spPr>
        <p:txBody>
          <a:bodyPr wrap="square" rtlCol="0">
            <a:spAutoFit/>
          </a:bodyPr>
          <a:lstStyle/>
          <a:p>
            <a:r>
              <a:rPr kumimoji="1" lang="en-US" altLang="ja-JP" sz="3200" dirty="0"/>
              <a:t>2016~2022</a:t>
            </a:r>
            <a:endParaRPr kumimoji="1" lang="ja-JP" altLang="en-US" sz="3200" dirty="0"/>
          </a:p>
        </p:txBody>
      </p:sp>
      <p:sp>
        <p:nvSpPr>
          <p:cNvPr id="5" name="テキスト ボックス 4">
            <a:extLst>
              <a:ext uri="{FF2B5EF4-FFF2-40B4-BE49-F238E27FC236}">
                <a16:creationId xmlns:a16="http://schemas.microsoft.com/office/drawing/2014/main" id="{3ED66955-263A-0A76-9512-D168D1930488}"/>
              </a:ext>
            </a:extLst>
          </p:cNvPr>
          <p:cNvSpPr txBox="1"/>
          <p:nvPr/>
        </p:nvSpPr>
        <p:spPr>
          <a:xfrm>
            <a:off x="172720" y="246735"/>
            <a:ext cx="2641600" cy="707886"/>
          </a:xfrm>
          <a:prstGeom prst="rect">
            <a:avLst/>
          </a:prstGeom>
          <a:noFill/>
        </p:spPr>
        <p:txBody>
          <a:bodyPr wrap="square" rtlCol="0">
            <a:spAutoFit/>
          </a:bodyPr>
          <a:lstStyle/>
          <a:p>
            <a:r>
              <a:rPr lang="en-US" altLang="ja-JP" sz="3200" dirty="0"/>
              <a:t>6.</a:t>
            </a:r>
            <a:r>
              <a:rPr lang="ja-JP" altLang="en-US" sz="4000" dirty="0"/>
              <a:t>分析結果</a:t>
            </a:r>
            <a:endParaRPr kumimoji="1" lang="ja-JP" altLang="en-US" sz="4000" dirty="0"/>
          </a:p>
        </p:txBody>
      </p:sp>
      <p:sp>
        <p:nvSpPr>
          <p:cNvPr id="6" name="テキスト ボックス 5">
            <a:extLst>
              <a:ext uri="{FF2B5EF4-FFF2-40B4-BE49-F238E27FC236}">
                <a16:creationId xmlns:a16="http://schemas.microsoft.com/office/drawing/2014/main" id="{D7F85B88-08A7-F538-C678-9E7319511D9C}"/>
              </a:ext>
            </a:extLst>
          </p:cNvPr>
          <p:cNvSpPr txBox="1"/>
          <p:nvPr/>
        </p:nvSpPr>
        <p:spPr>
          <a:xfrm>
            <a:off x="3962400" y="246735"/>
            <a:ext cx="1016000" cy="307777"/>
          </a:xfrm>
          <a:prstGeom prst="rect">
            <a:avLst/>
          </a:prstGeom>
          <a:noFill/>
        </p:spPr>
        <p:txBody>
          <a:bodyPr wrap="square" rtlCol="0">
            <a:spAutoFit/>
          </a:bodyPr>
          <a:lstStyle/>
          <a:p>
            <a:r>
              <a:rPr kumimoji="1" lang="ja-JP" altLang="en-US" sz="1400" dirty="0"/>
              <a:t>説明変数</a:t>
            </a:r>
          </a:p>
        </p:txBody>
      </p:sp>
    </p:spTree>
    <p:extLst>
      <p:ext uri="{BB962C8B-B14F-4D97-AF65-F5344CB8AC3E}">
        <p14:creationId xmlns:p14="http://schemas.microsoft.com/office/powerpoint/2010/main" val="183946852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表 1">
            <a:extLst>
              <a:ext uri="{FF2B5EF4-FFF2-40B4-BE49-F238E27FC236}">
                <a16:creationId xmlns:a16="http://schemas.microsoft.com/office/drawing/2014/main" id="{ABCD99BD-B2C5-D16F-DDBE-96164963CB66}"/>
              </a:ext>
            </a:extLst>
          </p:cNvPr>
          <p:cNvGraphicFramePr>
            <a:graphicFrameLocks noGrp="1"/>
          </p:cNvGraphicFramePr>
          <p:nvPr>
            <p:extLst>
              <p:ext uri="{D42A27DB-BD31-4B8C-83A1-F6EECF244321}">
                <p14:modId xmlns:p14="http://schemas.microsoft.com/office/powerpoint/2010/main" val="948089564"/>
              </p:ext>
            </p:extLst>
          </p:nvPr>
        </p:nvGraphicFramePr>
        <p:xfrm>
          <a:off x="3423920" y="203201"/>
          <a:ext cx="6766562" cy="6431282"/>
        </p:xfrm>
        <a:graphic>
          <a:graphicData uri="http://schemas.openxmlformats.org/drawingml/2006/table">
            <a:tbl>
              <a:tblPr>
                <a:tableStyleId>{2D5ABB26-0587-4C30-8999-92F81FD0307C}</a:tableStyleId>
              </a:tblPr>
              <a:tblGrid>
                <a:gridCol w="966139">
                  <a:extLst>
                    <a:ext uri="{9D8B030D-6E8A-4147-A177-3AD203B41FA5}">
                      <a16:colId xmlns:a16="http://schemas.microsoft.com/office/drawing/2014/main" val="54938213"/>
                    </a:ext>
                  </a:extLst>
                </a:gridCol>
                <a:gridCol w="413033">
                  <a:extLst>
                    <a:ext uri="{9D8B030D-6E8A-4147-A177-3AD203B41FA5}">
                      <a16:colId xmlns:a16="http://schemas.microsoft.com/office/drawing/2014/main" val="292650574"/>
                    </a:ext>
                  </a:extLst>
                </a:gridCol>
                <a:gridCol w="1077478">
                  <a:extLst>
                    <a:ext uri="{9D8B030D-6E8A-4147-A177-3AD203B41FA5}">
                      <a16:colId xmlns:a16="http://schemas.microsoft.com/office/drawing/2014/main" val="3559563995"/>
                    </a:ext>
                  </a:extLst>
                </a:gridCol>
                <a:gridCol w="1077478">
                  <a:extLst>
                    <a:ext uri="{9D8B030D-6E8A-4147-A177-3AD203B41FA5}">
                      <a16:colId xmlns:a16="http://schemas.microsoft.com/office/drawing/2014/main" val="1493718962"/>
                    </a:ext>
                  </a:extLst>
                </a:gridCol>
                <a:gridCol w="1077478">
                  <a:extLst>
                    <a:ext uri="{9D8B030D-6E8A-4147-A177-3AD203B41FA5}">
                      <a16:colId xmlns:a16="http://schemas.microsoft.com/office/drawing/2014/main" val="3470616660"/>
                    </a:ext>
                  </a:extLst>
                </a:gridCol>
                <a:gridCol w="1077478">
                  <a:extLst>
                    <a:ext uri="{9D8B030D-6E8A-4147-A177-3AD203B41FA5}">
                      <a16:colId xmlns:a16="http://schemas.microsoft.com/office/drawing/2014/main" val="1647703826"/>
                    </a:ext>
                  </a:extLst>
                </a:gridCol>
                <a:gridCol w="1077478">
                  <a:extLst>
                    <a:ext uri="{9D8B030D-6E8A-4147-A177-3AD203B41FA5}">
                      <a16:colId xmlns:a16="http://schemas.microsoft.com/office/drawing/2014/main" val="1291578180"/>
                    </a:ext>
                  </a:extLst>
                </a:gridCol>
              </a:tblGrid>
              <a:tr h="352619">
                <a:tc rowSpan="2" gridSpan="2">
                  <a:txBody>
                    <a:bodyPr/>
                    <a:lstStyle/>
                    <a:p>
                      <a:pPr algn="l" fontAlgn="ctr">
                        <a:buNone/>
                      </a:pPr>
                      <a:r>
                        <a:rPr lang="ja-JP" altLang="en-US" sz="1400" u="none" strike="noStrike" dirty="0">
                          <a:effectLst/>
                        </a:rPr>
                        <a:t>　</a:t>
                      </a:r>
                    </a:p>
                    <a:p>
                      <a:pPr algn="l" fontAlgn="ctr">
                        <a:buNone/>
                      </a:pPr>
                      <a:endParaRPr lang="en-US" altLang="ja-JP" sz="1400" u="none" strike="noStrike" dirty="0">
                        <a:effectLst/>
                      </a:endParaRPr>
                    </a:p>
                    <a:p>
                      <a:pPr algn="l" fontAlgn="ctr">
                        <a:buNone/>
                      </a:pPr>
                      <a:r>
                        <a:rPr lang="ja-JP" altLang="en-US" sz="1400" u="none" strike="noStrike" dirty="0">
                          <a:effectLst/>
                        </a:rPr>
                        <a:t>被説明変数</a:t>
                      </a:r>
                      <a:endParaRPr lang="ja-JP" altLang="en-US" sz="14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ap="flat" cmpd="sng" algn="ctr">
                      <a:solidFill>
                        <a:schemeClr val="tx1"/>
                      </a:solidFill>
                      <a:prstDash val="solid"/>
                      <a:round/>
                      <a:headEnd type="none" w="med" len="med"/>
                      <a:tailEnd type="none" w="med" len="med"/>
                    </a:lnTlToBr>
                    <a:lnBlToTr w="12700" cap="flat" cmpd="sng" algn="ctr">
                      <a:noFill/>
                      <a:prstDash val="solid"/>
                      <a:round/>
                      <a:headEnd type="none" w="med" len="med"/>
                      <a:tailEnd type="none" w="med" len="med"/>
                    </a:lnBlToTr>
                  </a:tcPr>
                </a:tc>
                <a:tc rowSpan="2" hMerge="1">
                  <a:txBody>
                    <a:bodyPr/>
                    <a:lstStyle/>
                    <a:p>
                      <a:endParaRPr/>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2">
                  <a:txBody>
                    <a:bodyPr/>
                    <a:lstStyle/>
                    <a:p>
                      <a:pPr algn="ctr" fontAlgn="ctr">
                        <a:buNone/>
                      </a:pPr>
                      <a:r>
                        <a:rPr lang="ja-JP" altLang="en-US" sz="1400" u="none" strike="noStrike" dirty="0">
                          <a:effectLst/>
                        </a:rPr>
                        <a:t>定数</a:t>
                      </a:r>
                    </a:p>
                    <a:p>
                      <a:pPr algn="ctr" fontAlgn="ctr">
                        <a:buNone/>
                      </a:pPr>
                      <a:r>
                        <a:rPr lang="ja-JP" altLang="en-US" sz="1400" u="none" strike="noStrike" dirty="0">
                          <a:effectLst/>
                        </a:rPr>
                        <a:t>　</a:t>
                      </a:r>
                      <a:endParaRPr lang="ja-JP" altLang="en-US" sz="14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2">
                  <a:txBody>
                    <a:bodyPr/>
                    <a:lstStyle/>
                    <a:p>
                      <a:pPr algn="ctr" fontAlgn="ctr">
                        <a:buNone/>
                      </a:pPr>
                      <a:r>
                        <a:rPr lang="ja-JP" altLang="en-US" sz="1400" u="none" strike="noStrike" dirty="0">
                          <a:effectLst/>
                        </a:rPr>
                        <a:t>短期金利</a:t>
                      </a:r>
                    </a:p>
                    <a:p>
                      <a:pPr algn="ctr" fontAlgn="ctr">
                        <a:buNone/>
                      </a:pPr>
                      <a:r>
                        <a:rPr lang="el-GR" sz="1400" u="none" strike="noStrike" dirty="0">
                          <a:effectLst/>
                        </a:rPr>
                        <a:t>ω</a:t>
                      </a:r>
                      <a:endParaRPr lang="el-GR" sz="14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2">
                  <a:txBody>
                    <a:bodyPr/>
                    <a:lstStyle/>
                    <a:p>
                      <a:pPr algn="ctr" fontAlgn="ctr">
                        <a:buNone/>
                      </a:pPr>
                      <a:r>
                        <a:rPr lang="ja-JP" altLang="en-US" sz="1400" u="none" strike="noStrike" dirty="0">
                          <a:effectLst/>
                        </a:rPr>
                        <a:t>物価上昇率</a:t>
                      </a:r>
                    </a:p>
                    <a:p>
                      <a:pPr algn="ctr" fontAlgn="ctr">
                        <a:buNone/>
                      </a:pPr>
                      <a:r>
                        <a:rPr lang="el-GR" sz="1400" u="none" strike="noStrike" dirty="0">
                          <a:effectLst/>
                        </a:rPr>
                        <a:t>λ</a:t>
                      </a:r>
                      <a:endParaRPr lang="el-GR" sz="14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2">
                  <a:txBody>
                    <a:bodyPr/>
                    <a:lstStyle/>
                    <a:p>
                      <a:pPr algn="ctr" fontAlgn="ctr">
                        <a:buNone/>
                      </a:pPr>
                      <a:r>
                        <a:rPr lang="ja-JP" altLang="en-US" sz="1400" u="none" strike="noStrike" dirty="0">
                          <a:effectLst/>
                        </a:rPr>
                        <a:t>一期前の被説明変数</a:t>
                      </a:r>
                    </a:p>
                    <a:p>
                      <a:pPr algn="ctr" fontAlgn="ctr">
                        <a:buNone/>
                      </a:pPr>
                      <a:r>
                        <a:rPr lang="el-GR" sz="1400" u="none" strike="noStrike" dirty="0">
                          <a:effectLst/>
                        </a:rPr>
                        <a:t>γ</a:t>
                      </a:r>
                      <a:endParaRPr lang="el-GR" sz="14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ctr">
                        <a:buNone/>
                      </a:pPr>
                      <a:r>
                        <a:rPr lang="ja-JP" altLang="en-US" sz="1400" u="none" strike="noStrike">
                          <a:effectLst/>
                        </a:rPr>
                        <a:t>決定係数</a:t>
                      </a:r>
                      <a:endParaRPr lang="ja-JP" altLang="en-US" sz="1400" b="0" i="0" u="none" strike="noStrike">
                        <a:solidFill>
                          <a:srgbClr val="000000"/>
                        </a:solidFill>
                        <a:effectLst/>
                        <a:latin typeface="游ゴシック" panose="020B0400000000000000" pitchFamily="50" charset="-128"/>
                        <a:ea typeface="游ゴシック" panose="020B0400000000000000" pitchFamily="50" charset="-128"/>
                      </a:endParaRPr>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764988394"/>
                  </a:ext>
                </a:extLst>
              </a:tr>
              <a:tr h="350796">
                <a:tc gridSpan="2" vMerge="1">
                  <a:txBody>
                    <a:bodyPr/>
                    <a:lstStyle/>
                    <a:p>
                      <a:endParaRPr dirty="0"/>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vMerge="1">
                  <a:txBody>
                    <a:bodyPr/>
                    <a:lstStyle/>
                    <a:p>
                      <a:endParaRPr kumimoji="1" lang="ja-JP" altLang="en-US"/>
                    </a:p>
                  </a:txBody>
                  <a:tcPr/>
                </a:tc>
                <a:tc vMerge="1">
                  <a:txBody>
                    <a:bodyPr/>
                    <a:lstStyle/>
                    <a:p>
                      <a:endParaRPr dirty="0"/>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endParaRPr dirty="0"/>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endParaRPr dirty="0"/>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endParaRPr dirty="0"/>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ctr">
                        <a:buNone/>
                      </a:pPr>
                      <a:r>
                        <a:rPr lang="ja-JP" altLang="en-US" sz="1400" u="none" strike="noStrike">
                          <a:effectLst/>
                        </a:rPr>
                        <a:t>標準誤差</a:t>
                      </a:r>
                      <a:endParaRPr lang="ja-JP" altLang="en-US" sz="1400" b="0" i="0" u="none" strike="noStrike">
                        <a:solidFill>
                          <a:srgbClr val="000000"/>
                        </a:solidFill>
                        <a:effectLst/>
                        <a:latin typeface="游ゴシック" panose="020B0400000000000000" pitchFamily="50" charset="-128"/>
                        <a:ea typeface="游ゴシック" panose="020B0400000000000000" pitchFamily="50" charset="-128"/>
                      </a:endParaRPr>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701072779"/>
                  </a:ext>
                </a:extLst>
              </a:tr>
              <a:tr h="316957">
                <a:tc rowSpan="6">
                  <a:txBody>
                    <a:bodyPr/>
                    <a:lstStyle/>
                    <a:p>
                      <a:pPr algn="ctr" fontAlgn="ctr">
                        <a:buNone/>
                      </a:pPr>
                      <a:r>
                        <a:rPr lang="ja-JP" altLang="en-US" sz="2000" u="none" strike="noStrike" dirty="0">
                          <a:effectLst/>
                        </a:rPr>
                        <a:t>　</a:t>
                      </a:r>
                    </a:p>
                    <a:p>
                      <a:pPr algn="ctr" fontAlgn="ctr">
                        <a:buNone/>
                      </a:pPr>
                      <a:r>
                        <a:rPr lang="ja-JP" altLang="en-US" sz="2000" u="none" strike="noStrike" dirty="0">
                          <a:effectLst/>
                        </a:rPr>
                        <a:t>　</a:t>
                      </a:r>
                    </a:p>
                    <a:p>
                      <a:pPr algn="ctr" fontAlgn="ctr">
                        <a:buNone/>
                      </a:pPr>
                      <a:r>
                        <a:rPr lang="en-US" sz="2000" u="none" strike="noStrike" dirty="0">
                          <a:effectLst/>
                        </a:rPr>
                        <a:t>2Y</a:t>
                      </a:r>
                    </a:p>
                    <a:p>
                      <a:pPr algn="ctr" fontAlgn="ctr">
                        <a:buNone/>
                      </a:pPr>
                      <a:r>
                        <a:rPr lang="ja-JP" altLang="en-US" sz="2000" u="none" strike="noStrike" dirty="0">
                          <a:effectLst/>
                        </a:rPr>
                        <a:t>　</a:t>
                      </a:r>
                    </a:p>
                    <a:p>
                      <a:pPr algn="ctr" fontAlgn="ctr">
                        <a:buNone/>
                      </a:pPr>
                      <a:r>
                        <a:rPr lang="ja-JP" altLang="en-US" sz="2000" u="none" strike="noStrike" dirty="0">
                          <a:effectLst/>
                        </a:rPr>
                        <a:t>　</a:t>
                      </a:r>
                    </a:p>
                    <a:p>
                      <a:pPr algn="ctr" fontAlgn="ctr">
                        <a:buNone/>
                      </a:pPr>
                      <a:r>
                        <a:rPr lang="ja-JP" altLang="en-US" sz="2000" u="none" strike="noStrike" dirty="0">
                          <a:effectLst/>
                        </a:rPr>
                        <a:t>　</a:t>
                      </a:r>
                      <a:endParaRPr lang="ja-JP" altLang="en-US" sz="20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2">
                  <a:txBody>
                    <a:bodyPr/>
                    <a:lstStyle/>
                    <a:p>
                      <a:pPr algn="ctr" fontAlgn="ctr">
                        <a:buNone/>
                      </a:pPr>
                      <a:r>
                        <a:rPr lang="en-US" sz="1600" u="none" strike="noStrike" dirty="0">
                          <a:effectLst/>
                        </a:rPr>
                        <a:t>a</a:t>
                      </a:r>
                    </a:p>
                    <a:p>
                      <a:pPr algn="ctr" fontAlgn="ctr">
                        <a:buNone/>
                      </a:pPr>
                      <a:r>
                        <a:rPr lang="ja-JP" altLang="en-US" sz="1600" u="none" strike="noStrike" dirty="0">
                          <a:effectLst/>
                        </a:rPr>
                        <a:t>　</a:t>
                      </a:r>
                      <a:endParaRPr lang="ja-JP" altLang="en-US" sz="16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2">
                  <a:txBody>
                    <a:bodyPr/>
                    <a:lstStyle/>
                    <a:p>
                      <a:pPr algn="ctr" fontAlgn="ctr">
                        <a:buNone/>
                      </a:pPr>
                      <a:r>
                        <a:rPr lang="en-US" altLang="ja-JP" sz="1600" u="none" strike="noStrike" dirty="0">
                          <a:effectLst/>
                        </a:rPr>
                        <a:t>0.001</a:t>
                      </a:r>
                    </a:p>
                    <a:p>
                      <a:pPr algn="ctr" fontAlgn="ctr">
                        <a:buNone/>
                      </a:pPr>
                      <a:r>
                        <a:rPr lang="en-US" altLang="ja-JP" sz="1600" u="none" strike="noStrike" dirty="0">
                          <a:effectLst/>
                        </a:rPr>
                        <a:t>(3.788)</a:t>
                      </a:r>
                      <a:endParaRPr lang="en-US" altLang="ja-JP" sz="16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2">
                  <a:txBody>
                    <a:bodyPr/>
                    <a:lstStyle/>
                    <a:p>
                      <a:pPr algn="ctr" fontAlgn="ctr">
                        <a:buNone/>
                      </a:pPr>
                      <a:r>
                        <a:rPr lang="en-US" altLang="ja-JP" sz="1600" u="none" strike="noStrike" dirty="0">
                          <a:effectLst/>
                        </a:rPr>
                        <a:t>0.678</a:t>
                      </a:r>
                    </a:p>
                    <a:p>
                      <a:pPr algn="ctr" fontAlgn="ctr">
                        <a:buNone/>
                      </a:pPr>
                      <a:r>
                        <a:rPr lang="en-US" altLang="ja-JP" sz="1600" u="none" strike="noStrike" dirty="0">
                          <a:effectLst/>
                        </a:rPr>
                        <a:t>(3.401)</a:t>
                      </a:r>
                      <a:endParaRPr lang="en-US" altLang="ja-JP" sz="16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2">
                  <a:txBody>
                    <a:bodyPr/>
                    <a:lstStyle/>
                    <a:p>
                      <a:pPr algn="ctr" fontAlgn="ctr">
                        <a:buNone/>
                      </a:pPr>
                      <a:r>
                        <a:rPr lang="ja-JP" altLang="en-US" sz="1600" u="none" strike="noStrike" dirty="0">
                          <a:effectLst/>
                        </a:rPr>
                        <a:t>　</a:t>
                      </a:r>
                    </a:p>
                    <a:p>
                      <a:pPr algn="ctr" fontAlgn="ctr">
                        <a:buNone/>
                      </a:pPr>
                      <a:r>
                        <a:rPr lang="ja-JP" altLang="en-US" sz="1600" u="none" strike="noStrike" dirty="0">
                          <a:effectLst/>
                        </a:rPr>
                        <a:t>　</a:t>
                      </a:r>
                      <a:endParaRPr lang="ja-JP" altLang="en-US" sz="16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BlToTr w="12700" cap="flat" cmpd="sng" algn="ctr">
                      <a:solidFill>
                        <a:schemeClr val="tx1"/>
                      </a:solidFill>
                      <a:prstDash val="solid"/>
                      <a:round/>
                      <a:headEnd type="none" w="med" len="med"/>
                      <a:tailEnd type="none" w="med" len="med"/>
                    </a:lnBlToTr>
                  </a:tcPr>
                </a:tc>
                <a:tc rowSpan="2">
                  <a:txBody>
                    <a:bodyPr/>
                    <a:lstStyle/>
                    <a:p>
                      <a:pPr algn="ctr" fontAlgn="ctr">
                        <a:buNone/>
                      </a:pPr>
                      <a:r>
                        <a:rPr lang="en-US" altLang="ja-JP" sz="1600" u="none" strike="noStrike" dirty="0">
                          <a:effectLst/>
                        </a:rPr>
                        <a:t>0.467</a:t>
                      </a:r>
                    </a:p>
                    <a:p>
                      <a:pPr algn="ctr" fontAlgn="ctr">
                        <a:buNone/>
                      </a:pPr>
                      <a:r>
                        <a:rPr lang="en-US" altLang="ja-JP" sz="1600" u="none" strike="noStrike" dirty="0">
                          <a:effectLst/>
                        </a:rPr>
                        <a:t>(2.862)</a:t>
                      </a:r>
                      <a:endParaRPr lang="en-US" altLang="ja-JP" sz="16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C000"/>
                    </a:solidFill>
                  </a:tcPr>
                </a:tc>
                <a:tc>
                  <a:txBody>
                    <a:bodyPr/>
                    <a:lstStyle/>
                    <a:p>
                      <a:pPr algn="r" fontAlgn="ctr">
                        <a:buNone/>
                      </a:pPr>
                      <a:r>
                        <a:rPr lang="en-US" altLang="ja-JP" sz="1400" u="none" strike="noStrike" dirty="0">
                          <a:effectLst/>
                        </a:rPr>
                        <a:t>0.9708</a:t>
                      </a:r>
                      <a:endParaRPr lang="en-US" altLang="ja-JP" sz="14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C000"/>
                    </a:solidFill>
                  </a:tcPr>
                </a:tc>
                <a:extLst>
                  <a:ext uri="{0D108BD9-81ED-4DB2-BD59-A6C34878D82A}">
                    <a16:rowId xmlns:a16="http://schemas.microsoft.com/office/drawing/2014/main" val="2663804034"/>
                  </a:ext>
                </a:extLst>
              </a:tr>
              <a:tr h="316957">
                <a:tc vMerge="1">
                  <a:txBody>
                    <a:bodyPr/>
                    <a:lstStyle/>
                    <a:p>
                      <a:endParaRPr/>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endParaRPr dirty="0"/>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endParaRPr dirty="0"/>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endParaRPr dirty="0"/>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endParaRPr dirty="0"/>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endParaRPr dirty="0"/>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buNone/>
                      </a:pPr>
                      <a:r>
                        <a:rPr lang="en-US" altLang="ja-JP" sz="1400" u="none" strike="noStrike">
                          <a:effectLst/>
                        </a:rPr>
                        <a:t>0.0006</a:t>
                      </a:r>
                      <a:endParaRPr lang="en-US" altLang="ja-JP" sz="1400" b="0" i="0" u="none" strike="noStrike">
                        <a:solidFill>
                          <a:srgbClr val="000000"/>
                        </a:solidFill>
                        <a:effectLst/>
                        <a:latin typeface="游ゴシック" panose="020B0400000000000000" pitchFamily="50" charset="-128"/>
                        <a:ea typeface="游ゴシック" panose="020B0400000000000000" pitchFamily="50" charset="-128"/>
                      </a:endParaRPr>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648755507"/>
                  </a:ext>
                </a:extLst>
              </a:tr>
              <a:tr h="316957">
                <a:tc vMerge="1">
                  <a:txBody>
                    <a:bodyPr/>
                    <a:lstStyle/>
                    <a:p>
                      <a:endParaRPr/>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2">
                  <a:txBody>
                    <a:bodyPr/>
                    <a:lstStyle/>
                    <a:p>
                      <a:pPr algn="ctr" fontAlgn="ctr">
                        <a:buNone/>
                      </a:pPr>
                      <a:r>
                        <a:rPr lang="en-US" sz="1600" u="none" strike="noStrike" dirty="0">
                          <a:effectLst/>
                        </a:rPr>
                        <a:t>b</a:t>
                      </a:r>
                    </a:p>
                    <a:p>
                      <a:pPr algn="ctr" fontAlgn="ctr">
                        <a:buNone/>
                      </a:pPr>
                      <a:r>
                        <a:rPr lang="ja-JP" altLang="en-US" sz="1600" u="none" strike="noStrike" dirty="0">
                          <a:effectLst/>
                        </a:rPr>
                        <a:t>　</a:t>
                      </a:r>
                      <a:endParaRPr lang="ja-JP" altLang="en-US" sz="16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2">
                  <a:txBody>
                    <a:bodyPr/>
                    <a:lstStyle/>
                    <a:p>
                      <a:pPr algn="ctr" fontAlgn="ctr">
                        <a:buNone/>
                      </a:pPr>
                      <a:r>
                        <a:rPr lang="en-US" altLang="ja-JP" sz="1600" u="none" strike="noStrike" dirty="0">
                          <a:effectLst/>
                        </a:rPr>
                        <a:t>0.000</a:t>
                      </a:r>
                    </a:p>
                    <a:p>
                      <a:pPr algn="ctr" fontAlgn="ctr">
                        <a:buNone/>
                      </a:pPr>
                      <a:r>
                        <a:rPr lang="en-US" altLang="ja-JP" sz="1600" u="none" strike="noStrike" dirty="0">
                          <a:effectLst/>
                        </a:rPr>
                        <a:t>(0.593)</a:t>
                      </a:r>
                      <a:endParaRPr lang="en-US" altLang="ja-JP" sz="16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2">
                  <a:txBody>
                    <a:bodyPr/>
                    <a:lstStyle/>
                    <a:p>
                      <a:pPr algn="ctr" fontAlgn="ctr">
                        <a:buNone/>
                      </a:pPr>
                      <a:r>
                        <a:rPr lang="ja-JP" altLang="en-US" sz="1600" u="none" strike="noStrike" dirty="0">
                          <a:effectLst/>
                        </a:rPr>
                        <a:t>　</a:t>
                      </a:r>
                    </a:p>
                    <a:p>
                      <a:pPr algn="ctr" fontAlgn="ctr">
                        <a:buNone/>
                      </a:pPr>
                      <a:r>
                        <a:rPr lang="ja-JP" altLang="en-US" sz="1600" u="none" strike="noStrike" dirty="0">
                          <a:effectLst/>
                        </a:rPr>
                        <a:t>　</a:t>
                      </a:r>
                      <a:endParaRPr lang="ja-JP" altLang="en-US" sz="16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BlToTr w="12700" cap="flat" cmpd="sng" algn="ctr">
                      <a:solidFill>
                        <a:schemeClr val="tx1"/>
                      </a:solidFill>
                      <a:prstDash val="solid"/>
                      <a:round/>
                      <a:headEnd type="none" w="med" len="med"/>
                      <a:tailEnd type="none" w="med" len="med"/>
                    </a:lnBlToTr>
                  </a:tcPr>
                </a:tc>
                <a:tc rowSpan="2">
                  <a:txBody>
                    <a:bodyPr/>
                    <a:lstStyle/>
                    <a:p>
                      <a:pPr algn="ctr" fontAlgn="ctr">
                        <a:buNone/>
                      </a:pPr>
                      <a:r>
                        <a:rPr lang="en-US" altLang="ja-JP" sz="1600" u="none" strike="noStrike" dirty="0">
                          <a:effectLst/>
                        </a:rPr>
                        <a:t>-0.008</a:t>
                      </a:r>
                    </a:p>
                    <a:p>
                      <a:pPr algn="ctr" fontAlgn="ctr">
                        <a:buNone/>
                      </a:pPr>
                      <a:r>
                        <a:rPr lang="en-US" altLang="ja-JP" sz="1600" u="none" strike="noStrike" dirty="0">
                          <a:effectLst/>
                        </a:rPr>
                        <a:t>-(0.299)</a:t>
                      </a:r>
                      <a:endParaRPr lang="en-US" altLang="ja-JP" sz="16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2">
                  <a:txBody>
                    <a:bodyPr/>
                    <a:lstStyle/>
                    <a:p>
                      <a:pPr algn="ctr" fontAlgn="ctr">
                        <a:buNone/>
                      </a:pPr>
                      <a:r>
                        <a:rPr lang="en-US" altLang="ja-JP" sz="1600" u="none" strike="noStrike" dirty="0">
                          <a:effectLst/>
                        </a:rPr>
                        <a:t>1.013</a:t>
                      </a:r>
                    </a:p>
                    <a:p>
                      <a:pPr algn="ctr" fontAlgn="ctr">
                        <a:buNone/>
                      </a:pPr>
                      <a:r>
                        <a:rPr lang="en-US" altLang="ja-JP" sz="1600" u="none" strike="noStrike" dirty="0">
                          <a:effectLst/>
                        </a:rPr>
                        <a:t>(26.559)</a:t>
                      </a:r>
                      <a:endParaRPr lang="en-US" altLang="ja-JP" sz="16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buNone/>
                      </a:pPr>
                      <a:r>
                        <a:rPr lang="en-US" altLang="ja-JP" sz="1400" u="none" strike="noStrike">
                          <a:effectLst/>
                        </a:rPr>
                        <a:t>0.9596</a:t>
                      </a:r>
                      <a:endParaRPr lang="en-US" altLang="ja-JP" sz="1400" b="0" i="0" u="none" strike="noStrike">
                        <a:solidFill>
                          <a:srgbClr val="000000"/>
                        </a:solidFill>
                        <a:effectLst/>
                        <a:latin typeface="游ゴシック" panose="020B0400000000000000" pitchFamily="50" charset="-128"/>
                        <a:ea typeface="游ゴシック" panose="020B0400000000000000" pitchFamily="50" charset="-128"/>
                      </a:endParaRPr>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113502778"/>
                  </a:ext>
                </a:extLst>
              </a:tr>
              <a:tr h="316957">
                <a:tc vMerge="1">
                  <a:txBody>
                    <a:bodyPr/>
                    <a:lstStyle/>
                    <a:p>
                      <a:endParaRPr/>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endParaRPr dirty="0"/>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endParaRPr dirty="0"/>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endParaRPr dirty="0"/>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endParaRPr dirty="0"/>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endParaRPr dirty="0"/>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buNone/>
                      </a:pPr>
                      <a:r>
                        <a:rPr lang="en-US" altLang="ja-JP" sz="1400" u="none" strike="noStrike">
                          <a:effectLst/>
                        </a:rPr>
                        <a:t>0.0007</a:t>
                      </a:r>
                      <a:endParaRPr lang="en-US" altLang="ja-JP" sz="1400" b="0" i="0" u="none" strike="noStrike">
                        <a:solidFill>
                          <a:srgbClr val="000000"/>
                        </a:solidFill>
                        <a:effectLst/>
                        <a:latin typeface="游ゴシック" panose="020B0400000000000000" pitchFamily="50" charset="-128"/>
                        <a:ea typeface="游ゴシック" panose="020B0400000000000000" pitchFamily="50" charset="-128"/>
                      </a:endParaRPr>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219913836"/>
                  </a:ext>
                </a:extLst>
              </a:tr>
              <a:tr h="316957">
                <a:tc vMerge="1">
                  <a:txBody>
                    <a:bodyPr/>
                    <a:lstStyle/>
                    <a:p>
                      <a:endParaRPr/>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2">
                  <a:txBody>
                    <a:bodyPr/>
                    <a:lstStyle/>
                    <a:p>
                      <a:pPr algn="ctr" fontAlgn="ctr">
                        <a:buNone/>
                      </a:pPr>
                      <a:r>
                        <a:rPr lang="en-US" sz="1600" u="none" strike="noStrike" dirty="0">
                          <a:effectLst/>
                        </a:rPr>
                        <a:t>c</a:t>
                      </a:r>
                    </a:p>
                    <a:p>
                      <a:pPr algn="ctr" fontAlgn="ctr">
                        <a:buNone/>
                      </a:pPr>
                      <a:r>
                        <a:rPr lang="ja-JP" altLang="en-US" sz="1600" u="none" strike="noStrike" dirty="0">
                          <a:effectLst/>
                        </a:rPr>
                        <a:t>　</a:t>
                      </a:r>
                      <a:endParaRPr lang="ja-JP" altLang="en-US" sz="16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2">
                  <a:txBody>
                    <a:bodyPr/>
                    <a:lstStyle/>
                    <a:p>
                      <a:pPr algn="ctr" fontAlgn="ctr">
                        <a:buNone/>
                      </a:pPr>
                      <a:r>
                        <a:rPr lang="en-US" altLang="ja-JP" sz="1600" u="none" strike="noStrike" dirty="0">
                          <a:effectLst/>
                        </a:rPr>
                        <a:t>0.001</a:t>
                      </a:r>
                    </a:p>
                    <a:p>
                      <a:pPr algn="ctr" fontAlgn="ctr">
                        <a:buNone/>
                      </a:pPr>
                      <a:r>
                        <a:rPr lang="en-US" altLang="ja-JP" sz="1600" u="none" strike="noStrike" dirty="0">
                          <a:effectLst/>
                        </a:rPr>
                        <a:t>(1.866)</a:t>
                      </a:r>
                      <a:endParaRPr lang="en-US" altLang="ja-JP" sz="16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2">
                  <a:txBody>
                    <a:bodyPr/>
                    <a:lstStyle/>
                    <a:p>
                      <a:pPr algn="ctr" fontAlgn="ctr">
                        <a:buNone/>
                      </a:pPr>
                      <a:r>
                        <a:rPr lang="en-US" altLang="ja-JP" sz="1600" u="none" strike="noStrike" dirty="0">
                          <a:effectLst/>
                        </a:rPr>
                        <a:t>0.678</a:t>
                      </a:r>
                    </a:p>
                    <a:p>
                      <a:pPr algn="ctr" fontAlgn="ctr">
                        <a:buNone/>
                      </a:pPr>
                      <a:r>
                        <a:rPr lang="en-US" altLang="ja-JP" sz="1600" u="none" strike="noStrike" dirty="0">
                          <a:effectLst/>
                        </a:rPr>
                        <a:t>(3.353)</a:t>
                      </a:r>
                      <a:endParaRPr lang="en-US" altLang="ja-JP" sz="16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2">
                  <a:txBody>
                    <a:bodyPr/>
                    <a:lstStyle/>
                    <a:p>
                      <a:pPr algn="ctr" fontAlgn="ctr">
                        <a:buNone/>
                      </a:pPr>
                      <a:r>
                        <a:rPr lang="en-US" altLang="ja-JP" sz="1600" u="none" strike="noStrike" dirty="0">
                          <a:effectLst/>
                        </a:rPr>
                        <a:t>-0.008</a:t>
                      </a:r>
                    </a:p>
                    <a:p>
                      <a:pPr algn="ctr" fontAlgn="ctr">
                        <a:buNone/>
                      </a:pPr>
                      <a:r>
                        <a:rPr lang="en-US" altLang="ja-JP" sz="1600" u="none" strike="noStrike" dirty="0">
                          <a:effectLst/>
                        </a:rPr>
                        <a:t>-(0.364)</a:t>
                      </a:r>
                      <a:endParaRPr lang="en-US" altLang="ja-JP" sz="16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2">
                  <a:txBody>
                    <a:bodyPr/>
                    <a:lstStyle/>
                    <a:p>
                      <a:pPr algn="ctr" fontAlgn="ctr">
                        <a:buNone/>
                      </a:pPr>
                      <a:r>
                        <a:rPr lang="en-US" altLang="ja-JP" sz="1600" u="none" strike="noStrike" dirty="0">
                          <a:effectLst/>
                        </a:rPr>
                        <a:t>0.468</a:t>
                      </a:r>
                    </a:p>
                    <a:p>
                      <a:pPr algn="ctr" fontAlgn="ctr">
                        <a:buNone/>
                      </a:pPr>
                      <a:r>
                        <a:rPr lang="en-US" altLang="ja-JP" sz="1600" u="none" strike="noStrike" dirty="0">
                          <a:effectLst/>
                        </a:rPr>
                        <a:t>(2.827)</a:t>
                      </a:r>
                      <a:endParaRPr lang="en-US" altLang="ja-JP" sz="16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C000"/>
                    </a:solidFill>
                  </a:tcPr>
                </a:tc>
                <a:tc>
                  <a:txBody>
                    <a:bodyPr/>
                    <a:lstStyle/>
                    <a:p>
                      <a:pPr algn="r" fontAlgn="ctr">
                        <a:buNone/>
                      </a:pPr>
                      <a:r>
                        <a:rPr lang="en-US" altLang="ja-JP" sz="1400" u="none" strike="noStrike" dirty="0">
                          <a:effectLst/>
                        </a:rPr>
                        <a:t>0.9709</a:t>
                      </a:r>
                      <a:endParaRPr lang="en-US" altLang="ja-JP" sz="14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C000"/>
                    </a:solidFill>
                  </a:tcPr>
                </a:tc>
                <a:extLst>
                  <a:ext uri="{0D108BD9-81ED-4DB2-BD59-A6C34878D82A}">
                    <a16:rowId xmlns:a16="http://schemas.microsoft.com/office/drawing/2014/main" val="2913550318"/>
                  </a:ext>
                </a:extLst>
              </a:tr>
              <a:tr h="321939">
                <a:tc vMerge="1">
                  <a:txBody>
                    <a:bodyPr/>
                    <a:lstStyle/>
                    <a:p>
                      <a:endParaRPr dirty="0"/>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endParaRPr dirty="0"/>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endParaRPr dirty="0"/>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endParaRPr dirty="0"/>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endParaRPr dirty="0"/>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endParaRPr dirty="0"/>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buNone/>
                      </a:pPr>
                      <a:r>
                        <a:rPr lang="en-US" altLang="ja-JP" sz="1400" u="none" strike="noStrike">
                          <a:effectLst/>
                        </a:rPr>
                        <a:t>0.0006</a:t>
                      </a:r>
                      <a:endParaRPr lang="en-US" altLang="ja-JP" sz="1400" b="0" i="0" u="none" strike="noStrike">
                        <a:solidFill>
                          <a:srgbClr val="000000"/>
                        </a:solidFill>
                        <a:effectLst/>
                        <a:latin typeface="游ゴシック" panose="020B0400000000000000" pitchFamily="50" charset="-128"/>
                        <a:ea typeface="游ゴシック" panose="020B0400000000000000" pitchFamily="50" charset="-128"/>
                      </a:endParaRPr>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104513891"/>
                  </a:ext>
                </a:extLst>
              </a:tr>
              <a:tr h="316957">
                <a:tc rowSpan="6">
                  <a:txBody>
                    <a:bodyPr/>
                    <a:lstStyle/>
                    <a:p>
                      <a:pPr algn="ctr" fontAlgn="ctr">
                        <a:buNone/>
                      </a:pPr>
                      <a:r>
                        <a:rPr lang="ja-JP" altLang="en-US" sz="2000" u="none" strike="noStrike" dirty="0">
                          <a:effectLst/>
                        </a:rPr>
                        <a:t>　</a:t>
                      </a:r>
                    </a:p>
                    <a:p>
                      <a:pPr algn="ctr" fontAlgn="ctr">
                        <a:buNone/>
                      </a:pPr>
                      <a:r>
                        <a:rPr lang="ja-JP" altLang="en-US" sz="2000" u="none" strike="noStrike" dirty="0">
                          <a:effectLst/>
                        </a:rPr>
                        <a:t>　</a:t>
                      </a:r>
                    </a:p>
                    <a:p>
                      <a:pPr algn="ctr" fontAlgn="ctr">
                        <a:buNone/>
                      </a:pPr>
                      <a:r>
                        <a:rPr lang="en-US" sz="2000" u="none" strike="noStrike" dirty="0">
                          <a:effectLst/>
                        </a:rPr>
                        <a:t>5Y</a:t>
                      </a:r>
                    </a:p>
                    <a:p>
                      <a:pPr algn="ctr" fontAlgn="ctr">
                        <a:buNone/>
                      </a:pPr>
                      <a:r>
                        <a:rPr lang="ja-JP" altLang="en-US" sz="2000" u="none" strike="noStrike" dirty="0">
                          <a:effectLst/>
                        </a:rPr>
                        <a:t>　</a:t>
                      </a:r>
                    </a:p>
                    <a:p>
                      <a:pPr algn="ctr" fontAlgn="ctr">
                        <a:buNone/>
                      </a:pPr>
                      <a:r>
                        <a:rPr lang="ja-JP" altLang="en-US" sz="2000" u="none" strike="noStrike" dirty="0">
                          <a:effectLst/>
                        </a:rPr>
                        <a:t>　</a:t>
                      </a:r>
                    </a:p>
                    <a:p>
                      <a:pPr algn="ctr" fontAlgn="ctr">
                        <a:buNone/>
                      </a:pPr>
                      <a:r>
                        <a:rPr lang="ja-JP" altLang="en-US" sz="2000" u="none" strike="noStrike" dirty="0">
                          <a:effectLst/>
                        </a:rPr>
                        <a:t>　</a:t>
                      </a:r>
                      <a:endParaRPr lang="ja-JP" altLang="en-US" sz="20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2">
                  <a:txBody>
                    <a:bodyPr/>
                    <a:lstStyle/>
                    <a:p>
                      <a:pPr algn="ctr" fontAlgn="ctr">
                        <a:buNone/>
                      </a:pPr>
                      <a:r>
                        <a:rPr lang="en-US" sz="1600" u="none" strike="noStrike" dirty="0">
                          <a:effectLst/>
                        </a:rPr>
                        <a:t>a</a:t>
                      </a:r>
                    </a:p>
                    <a:p>
                      <a:pPr algn="ctr" fontAlgn="ctr">
                        <a:buNone/>
                      </a:pPr>
                      <a:r>
                        <a:rPr lang="ja-JP" altLang="en-US" sz="1600" u="none" strike="noStrike" dirty="0">
                          <a:effectLst/>
                        </a:rPr>
                        <a:t>　</a:t>
                      </a:r>
                      <a:endParaRPr lang="ja-JP" altLang="en-US" sz="16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2">
                  <a:txBody>
                    <a:bodyPr/>
                    <a:lstStyle/>
                    <a:p>
                      <a:pPr algn="ctr" fontAlgn="ctr">
                        <a:buNone/>
                      </a:pPr>
                      <a:r>
                        <a:rPr lang="en-US" altLang="ja-JP" sz="1600" u="none" strike="noStrike" dirty="0">
                          <a:effectLst/>
                        </a:rPr>
                        <a:t>0.002</a:t>
                      </a:r>
                    </a:p>
                    <a:p>
                      <a:pPr algn="ctr" fontAlgn="ctr">
                        <a:buNone/>
                      </a:pPr>
                      <a:r>
                        <a:rPr lang="en-US" altLang="ja-JP" sz="1600" u="none" strike="noStrike" dirty="0">
                          <a:effectLst/>
                        </a:rPr>
                        <a:t>(3.320)</a:t>
                      </a:r>
                      <a:endParaRPr lang="en-US" altLang="ja-JP" sz="16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2">
                  <a:txBody>
                    <a:bodyPr/>
                    <a:lstStyle/>
                    <a:p>
                      <a:pPr algn="ctr" fontAlgn="ctr">
                        <a:buNone/>
                      </a:pPr>
                      <a:r>
                        <a:rPr lang="en-US" altLang="ja-JP" sz="1600" u="none" strike="noStrike" dirty="0">
                          <a:effectLst/>
                        </a:rPr>
                        <a:t>0.621</a:t>
                      </a:r>
                    </a:p>
                    <a:p>
                      <a:pPr algn="ctr" fontAlgn="ctr">
                        <a:buNone/>
                      </a:pPr>
                      <a:r>
                        <a:rPr lang="en-US" altLang="ja-JP" sz="1600" u="none" strike="noStrike" dirty="0">
                          <a:effectLst/>
                        </a:rPr>
                        <a:t>(3.269)</a:t>
                      </a:r>
                      <a:endParaRPr lang="en-US" altLang="ja-JP" sz="16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2">
                  <a:txBody>
                    <a:bodyPr/>
                    <a:lstStyle/>
                    <a:p>
                      <a:pPr algn="ctr" fontAlgn="ctr">
                        <a:buNone/>
                      </a:pPr>
                      <a:r>
                        <a:rPr lang="ja-JP" altLang="en-US" sz="1600" u="none" strike="noStrike" dirty="0">
                          <a:effectLst/>
                        </a:rPr>
                        <a:t>　</a:t>
                      </a:r>
                    </a:p>
                    <a:p>
                      <a:pPr algn="ctr" fontAlgn="ctr">
                        <a:buNone/>
                      </a:pPr>
                      <a:r>
                        <a:rPr lang="ja-JP" altLang="en-US" sz="1600" u="none" strike="noStrike" dirty="0">
                          <a:effectLst/>
                        </a:rPr>
                        <a:t>　</a:t>
                      </a:r>
                      <a:endParaRPr lang="ja-JP" altLang="en-US" sz="16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BlToTr w="12700" cap="flat" cmpd="sng" algn="ctr">
                      <a:solidFill>
                        <a:schemeClr val="tx1"/>
                      </a:solidFill>
                      <a:prstDash val="solid"/>
                      <a:round/>
                      <a:headEnd type="none" w="med" len="med"/>
                      <a:tailEnd type="none" w="med" len="med"/>
                    </a:lnBlToTr>
                  </a:tcPr>
                </a:tc>
                <a:tc rowSpan="2">
                  <a:txBody>
                    <a:bodyPr/>
                    <a:lstStyle/>
                    <a:p>
                      <a:pPr algn="ctr" fontAlgn="ctr">
                        <a:buNone/>
                      </a:pPr>
                      <a:r>
                        <a:rPr lang="en-US" altLang="ja-JP" sz="1600" u="none" strike="noStrike" dirty="0">
                          <a:effectLst/>
                        </a:rPr>
                        <a:t>0.544</a:t>
                      </a:r>
                    </a:p>
                    <a:p>
                      <a:pPr algn="ctr" fontAlgn="ctr">
                        <a:buNone/>
                      </a:pPr>
                      <a:r>
                        <a:rPr lang="en-US" altLang="ja-JP" sz="1600" u="none" strike="noStrike" dirty="0">
                          <a:effectLst/>
                        </a:rPr>
                        <a:t>(3.683)</a:t>
                      </a:r>
                      <a:endParaRPr lang="en-US" altLang="ja-JP" sz="16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C000"/>
                    </a:solidFill>
                  </a:tcPr>
                </a:tc>
                <a:tc>
                  <a:txBody>
                    <a:bodyPr/>
                    <a:lstStyle/>
                    <a:p>
                      <a:pPr algn="r" fontAlgn="ctr">
                        <a:buNone/>
                      </a:pPr>
                      <a:r>
                        <a:rPr lang="en-US" altLang="ja-JP" sz="1400" u="none" strike="noStrike" dirty="0">
                          <a:effectLst/>
                        </a:rPr>
                        <a:t>0.9444</a:t>
                      </a:r>
                      <a:endParaRPr lang="en-US" altLang="ja-JP" sz="14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C000"/>
                    </a:solidFill>
                  </a:tcPr>
                </a:tc>
                <a:extLst>
                  <a:ext uri="{0D108BD9-81ED-4DB2-BD59-A6C34878D82A}">
                    <a16:rowId xmlns:a16="http://schemas.microsoft.com/office/drawing/2014/main" val="736578377"/>
                  </a:ext>
                </a:extLst>
              </a:tr>
              <a:tr h="316957">
                <a:tc vMerge="1">
                  <a:txBody>
                    <a:bodyPr/>
                    <a:lstStyle/>
                    <a:p>
                      <a:endParaRPr/>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endParaRPr dirty="0"/>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endParaRPr dirty="0"/>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endParaRPr dirty="0"/>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endParaRPr dirty="0"/>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endParaRPr dirty="0"/>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buNone/>
                      </a:pPr>
                      <a:r>
                        <a:rPr lang="en-US" altLang="ja-JP" sz="1400" u="none" strike="noStrike">
                          <a:effectLst/>
                        </a:rPr>
                        <a:t>0.0009</a:t>
                      </a:r>
                      <a:endParaRPr lang="en-US" altLang="ja-JP" sz="1400" b="0" i="0" u="none" strike="noStrike">
                        <a:solidFill>
                          <a:srgbClr val="000000"/>
                        </a:solidFill>
                        <a:effectLst/>
                        <a:latin typeface="游ゴシック" panose="020B0400000000000000" pitchFamily="50" charset="-128"/>
                        <a:ea typeface="游ゴシック" panose="020B0400000000000000" pitchFamily="50" charset="-128"/>
                      </a:endParaRPr>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699731084"/>
                  </a:ext>
                </a:extLst>
              </a:tr>
              <a:tr h="316957">
                <a:tc vMerge="1">
                  <a:txBody>
                    <a:bodyPr/>
                    <a:lstStyle/>
                    <a:p>
                      <a:endParaRPr/>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2">
                  <a:txBody>
                    <a:bodyPr/>
                    <a:lstStyle/>
                    <a:p>
                      <a:pPr algn="ctr" fontAlgn="ctr">
                        <a:buNone/>
                      </a:pPr>
                      <a:r>
                        <a:rPr lang="en-US" sz="1600" u="none" strike="noStrike" dirty="0">
                          <a:effectLst/>
                        </a:rPr>
                        <a:t>b</a:t>
                      </a:r>
                    </a:p>
                    <a:p>
                      <a:pPr algn="ctr" fontAlgn="ctr">
                        <a:buNone/>
                      </a:pPr>
                      <a:r>
                        <a:rPr lang="ja-JP" altLang="en-US" sz="1600" u="none" strike="noStrike" dirty="0">
                          <a:effectLst/>
                        </a:rPr>
                        <a:t>　</a:t>
                      </a:r>
                      <a:endParaRPr lang="ja-JP" altLang="en-US" sz="16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2">
                  <a:txBody>
                    <a:bodyPr/>
                    <a:lstStyle/>
                    <a:p>
                      <a:pPr algn="ctr" fontAlgn="ctr">
                        <a:buNone/>
                      </a:pPr>
                      <a:r>
                        <a:rPr lang="en-US" altLang="ja-JP" sz="1600" u="none" strike="noStrike" dirty="0">
                          <a:effectLst/>
                        </a:rPr>
                        <a:t>0.000</a:t>
                      </a:r>
                    </a:p>
                    <a:p>
                      <a:pPr algn="ctr" fontAlgn="ctr">
                        <a:buNone/>
                      </a:pPr>
                      <a:r>
                        <a:rPr lang="en-US" altLang="ja-JP" sz="1600" u="none" strike="noStrike" dirty="0">
                          <a:effectLst/>
                        </a:rPr>
                        <a:t>(0.314)</a:t>
                      </a:r>
                      <a:endParaRPr lang="en-US" altLang="ja-JP" sz="16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2">
                  <a:txBody>
                    <a:bodyPr/>
                    <a:lstStyle/>
                    <a:p>
                      <a:pPr algn="ctr" fontAlgn="ctr">
                        <a:buNone/>
                      </a:pPr>
                      <a:r>
                        <a:rPr lang="ja-JP" altLang="en-US" sz="1600" u="none" strike="noStrike" dirty="0">
                          <a:effectLst/>
                        </a:rPr>
                        <a:t>　</a:t>
                      </a:r>
                    </a:p>
                    <a:p>
                      <a:pPr algn="ctr" fontAlgn="ctr">
                        <a:buNone/>
                      </a:pPr>
                      <a:r>
                        <a:rPr lang="ja-JP" altLang="en-US" sz="1600" u="none" strike="noStrike" dirty="0">
                          <a:effectLst/>
                        </a:rPr>
                        <a:t>　</a:t>
                      </a:r>
                      <a:endParaRPr lang="ja-JP" altLang="en-US" sz="16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BlToTr w="12700" cap="flat" cmpd="sng" algn="ctr">
                      <a:solidFill>
                        <a:schemeClr val="tx1"/>
                      </a:solidFill>
                      <a:prstDash val="solid"/>
                      <a:round/>
                      <a:headEnd type="none" w="med" len="med"/>
                      <a:tailEnd type="none" w="med" len="med"/>
                    </a:lnBlToTr>
                  </a:tcPr>
                </a:tc>
                <a:tc rowSpan="2">
                  <a:txBody>
                    <a:bodyPr/>
                    <a:lstStyle/>
                    <a:p>
                      <a:pPr algn="ctr" fontAlgn="ctr">
                        <a:buNone/>
                      </a:pPr>
                      <a:r>
                        <a:rPr lang="en-US" altLang="ja-JP" sz="1600" u="none" strike="noStrike" dirty="0">
                          <a:effectLst/>
                        </a:rPr>
                        <a:t>-0.003</a:t>
                      </a:r>
                    </a:p>
                    <a:p>
                      <a:pPr algn="ctr" fontAlgn="ctr">
                        <a:buNone/>
                      </a:pPr>
                      <a:r>
                        <a:rPr lang="en-US" altLang="ja-JP" sz="1600" u="none" strike="noStrike" dirty="0">
                          <a:effectLst/>
                        </a:rPr>
                        <a:t>-(0.093)</a:t>
                      </a:r>
                      <a:endParaRPr lang="en-US" altLang="ja-JP" sz="16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2">
                  <a:txBody>
                    <a:bodyPr/>
                    <a:lstStyle/>
                    <a:p>
                      <a:pPr algn="ctr" fontAlgn="ctr">
                        <a:buNone/>
                      </a:pPr>
                      <a:r>
                        <a:rPr lang="en-US" altLang="ja-JP" sz="1600" u="none" strike="noStrike" dirty="0">
                          <a:effectLst/>
                        </a:rPr>
                        <a:t>1.004</a:t>
                      </a:r>
                    </a:p>
                    <a:p>
                      <a:pPr algn="ctr" fontAlgn="ctr">
                        <a:buNone/>
                      </a:pPr>
                      <a:r>
                        <a:rPr lang="en-US" altLang="ja-JP" sz="1600" u="none" strike="noStrike" dirty="0">
                          <a:effectLst/>
                        </a:rPr>
                        <a:t>(19.038)</a:t>
                      </a:r>
                      <a:endParaRPr lang="en-US" altLang="ja-JP" sz="16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buNone/>
                      </a:pPr>
                      <a:r>
                        <a:rPr lang="en-US" altLang="ja-JP" sz="1400" u="none" strike="noStrike">
                          <a:effectLst/>
                        </a:rPr>
                        <a:t>0.9246</a:t>
                      </a:r>
                      <a:endParaRPr lang="en-US" altLang="ja-JP" sz="1400" b="0" i="0" u="none" strike="noStrike">
                        <a:solidFill>
                          <a:srgbClr val="000000"/>
                        </a:solidFill>
                        <a:effectLst/>
                        <a:latin typeface="游ゴシック" panose="020B0400000000000000" pitchFamily="50" charset="-128"/>
                        <a:ea typeface="游ゴシック" panose="020B0400000000000000" pitchFamily="50" charset="-128"/>
                      </a:endParaRPr>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063464637"/>
                  </a:ext>
                </a:extLst>
              </a:tr>
              <a:tr h="316957">
                <a:tc vMerge="1">
                  <a:txBody>
                    <a:bodyPr/>
                    <a:lstStyle/>
                    <a:p>
                      <a:endParaRPr/>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endParaRPr dirty="0"/>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endParaRPr dirty="0"/>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endParaRPr dirty="0"/>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endParaRPr dirty="0"/>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endParaRPr dirty="0"/>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buNone/>
                      </a:pPr>
                      <a:r>
                        <a:rPr lang="en-US" altLang="ja-JP" sz="1400" u="none" strike="noStrike">
                          <a:effectLst/>
                        </a:rPr>
                        <a:t>0.0010</a:t>
                      </a:r>
                      <a:endParaRPr lang="en-US" altLang="ja-JP" sz="1400" b="0" i="0" u="none" strike="noStrike">
                        <a:solidFill>
                          <a:srgbClr val="000000"/>
                        </a:solidFill>
                        <a:effectLst/>
                        <a:latin typeface="游ゴシック" panose="020B0400000000000000" pitchFamily="50" charset="-128"/>
                        <a:ea typeface="游ゴシック" panose="020B0400000000000000" pitchFamily="50" charset="-128"/>
                      </a:endParaRPr>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388338218"/>
                  </a:ext>
                </a:extLst>
              </a:tr>
              <a:tr h="316957">
                <a:tc vMerge="1">
                  <a:txBody>
                    <a:bodyPr/>
                    <a:lstStyle/>
                    <a:p>
                      <a:endParaRPr/>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2">
                  <a:txBody>
                    <a:bodyPr/>
                    <a:lstStyle/>
                    <a:p>
                      <a:pPr algn="ctr" fontAlgn="ctr">
                        <a:buNone/>
                      </a:pPr>
                      <a:r>
                        <a:rPr lang="en-US" sz="1600" u="none" strike="noStrike" dirty="0">
                          <a:effectLst/>
                        </a:rPr>
                        <a:t>c</a:t>
                      </a:r>
                    </a:p>
                    <a:p>
                      <a:pPr algn="ctr" fontAlgn="ctr">
                        <a:buNone/>
                      </a:pPr>
                      <a:r>
                        <a:rPr lang="ja-JP" altLang="en-US" sz="1600" u="none" strike="noStrike" dirty="0">
                          <a:effectLst/>
                        </a:rPr>
                        <a:t>　</a:t>
                      </a:r>
                      <a:endParaRPr lang="ja-JP" altLang="en-US" sz="16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2">
                  <a:txBody>
                    <a:bodyPr/>
                    <a:lstStyle/>
                    <a:p>
                      <a:pPr algn="ctr" fontAlgn="ctr">
                        <a:buNone/>
                      </a:pPr>
                      <a:r>
                        <a:rPr lang="en-US" altLang="ja-JP" sz="1600" u="none" strike="noStrike" dirty="0">
                          <a:effectLst/>
                        </a:rPr>
                        <a:t>0.002</a:t>
                      </a:r>
                    </a:p>
                    <a:p>
                      <a:pPr algn="ctr" fontAlgn="ctr">
                        <a:buNone/>
                      </a:pPr>
                      <a:r>
                        <a:rPr lang="en-US" altLang="ja-JP" sz="1600" u="none" strike="noStrike" dirty="0">
                          <a:effectLst/>
                        </a:rPr>
                        <a:t>(1.749)</a:t>
                      </a:r>
                      <a:endParaRPr lang="en-US" altLang="ja-JP" sz="16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2">
                  <a:txBody>
                    <a:bodyPr/>
                    <a:lstStyle/>
                    <a:p>
                      <a:pPr algn="ctr" fontAlgn="ctr">
                        <a:buNone/>
                      </a:pPr>
                      <a:r>
                        <a:rPr lang="en-US" altLang="ja-JP" sz="1600" u="none" strike="noStrike" dirty="0">
                          <a:effectLst/>
                        </a:rPr>
                        <a:t>0.621</a:t>
                      </a:r>
                    </a:p>
                    <a:p>
                      <a:pPr algn="ctr" fontAlgn="ctr">
                        <a:buNone/>
                      </a:pPr>
                      <a:r>
                        <a:rPr lang="en-US" altLang="ja-JP" sz="1600" u="none" strike="noStrike" dirty="0">
                          <a:effectLst/>
                        </a:rPr>
                        <a:t>(3.212)</a:t>
                      </a:r>
                      <a:endParaRPr lang="en-US" altLang="ja-JP" sz="16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2">
                  <a:txBody>
                    <a:bodyPr/>
                    <a:lstStyle/>
                    <a:p>
                      <a:pPr algn="ctr" fontAlgn="ctr">
                        <a:buNone/>
                      </a:pPr>
                      <a:r>
                        <a:rPr lang="en-US" altLang="ja-JP" sz="1600" u="none" strike="noStrike" dirty="0">
                          <a:effectLst/>
                        </a:rPr>
                        <a:t>0.000</a:t>
                      </a:r>
                    </a:p>
                    <a:p>
                      <a:pPr algn="ctr" fontAlgn="ctr">
                        <a:buNone/>
                      </a:pPr>
                      <a:r>
                        <a:rPr lang="en-US" altLang="ja-JP" sz="1600" u="none" strike="noStrike" dirty="0">
                          <a:effectLst/>
                        </a:rPr>
                        <a:t>-(0.013)</a:t>
                      </a:r>
                      <a:endParaRPr lang="en-US" altLang="ja-JP" sz="16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2">
                  <a:txBody>
                    <a:bodyPr/>
                    <a:lstStyle/>
                    <a:p>
                      <a:pPr algn="ctr" fontAlgn="ctr">
                        <a:buNone/>
                      </a:pPr>
                      <a:r>
                        <a:rPr lang="en-US" altLang="ja-JP" sz="1600" u="none" strike="noStrike" dirty="0">
                          <a:effectLst/>
                        </a:rPr>
                        <a:t>0.544</a:t>
                      </a:r>
                    </a:p>
                    <a:p>
                      <a:pPr algn="ctr" fontAlgn="ctr">
                        <a:buNone/>
                      </a:pPr>
                      <a:r>
                        <a:rPr lang="en-US" altLang="ja-JP" sz="1600" u="none" strike="noStrike" dirty="0">
                          <a:effectLst/>
                        </a:rPr>
                        <a:t>(3.614)</a:t>
                      </a:r>
                      <a:endParaRPr lang="en-US" altLang="ja-JP" sz="16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C000"/>
                    </a:solidFill>
                  </a:tcPr>
                </a:tc>
                <a:tc>
                  <a:txBody>
                    <a:bodyPr/>
                    <a:lstStyle/>
                    <a:p>
                      <a:pPr algn="r" fontAlgn="ctr">
                        <a:buNone/>
                      </a:pPr>
                      <a:r>
                        <a:rPr lang="en-US" altLang="ja-JP" sz="1400" u="none" strike="noStrike" dirty="0">
                          <a:effectLst/>
                        </a:rPr>
                        <a:t>0.9444</a:t>
                      </a:r>
                      <a:endParaRPr lang="en-US" altLang="ja-JP" sz="14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C000"/>
                    </a:solidFill>
                  </a:tcPr>
                </a:tc>
                <a:extLst>
                  <a:ext uri="{0D108BD9-81ED-4DB2-BD59-A6C34878D82A}">
                    <a16:rowId xmlns:a16="http://schemas.microsoft.com/office/drawing/2014/main" val="2693506351"/>
                  </a:ext>
                </a:extLst>
              </a:tr>
              <a:tr h="321939">
                <a:tc vMerge="1">
                  <a:txBody>
                    <a:bodyPr/>
                    <a:lstStyle/>
                    <a:p>
                      <a:endParaRPr dirty="0"/>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endParaRPr dirty="0"/>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endParaRPr dirty="0"/>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endParaRPr dirty="0"/>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endParaRPr dirty="0"/>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endParaRPr dirty="0"/>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buNone/>
                      </a:pPr>
                      <a:r>
                        <a:rPr lang="en-US" altLang="ja-JP" sz="1400" u="none" strike="noStrike">
                          <a:effectLst/>
                        </a:rPr>
                        <a:t>0.0009</a:t>
                      </a:r>
                      <a:endParaRPr lang="en-US" altLang="ja-JP" sz="1400" b="0" i="0" u="none" strike="noStrike">
                        <a:solidFill>
                          <a:srgbClr val="000000"/>
                        </a:solidFill>
                        <a:effectLst/>
                        <a:latin typeface="游ゴシック" panose="020B0400000000000000" pitchFamily="50" charset="-128"/>
                        <a:ea typeface="游ゴシック" panose="020B0400000000000000" pitchFamily="50" charset="-128"/>
                      </a:endParaRPr>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079439660"/>
                  </a:ext>
                </a:extLst>
              </a:tr>
              <a:tr h="316957">
                <a:tc rowSpan="6">
                  <a:txBody>
                    <a:bodyPr/>
                    <a:lstStyle/>
                    <a:p>
                      <a:pPr algn="ctr" fontAlgn="ctr">
                        <a:buNone/>
                      </a:pPr>
                      <a:r>
                        <a:rPr lang="ja-JP" altLang="en-US" sz="2000" u="none" strike="noStrike" dirty="0">
                          <a:effectLst/>
                        </a:rPr>
                        <a:t>　</a:t>
                      </a:r>
                    </a:p>
                    <a:p>
                      <a:pPr algn="ctr" fontAlgn="ctr">
                        <a:buNone/>
                      </a:pPr>
                      <a:r>
                        <a:rPr lang="ja-JP" altLang="en-US" sz="2000" u="none" strike="noStrike" dirty="0">
                          <a:effectLst/>
                        </a:rPr>
                        <a:t>　</a:t>
                      </a:r>
                    </a:p>
                    <a:p>
                      <a:pPr algn="ctr" fontAlgn="ctr">
                        <a:buNone/>
                      </a:pPr>
                      <a:r>
                        <a:rPr lang="en-US" sz="2000" u="none" strike="noStrike" dirty="0">
                          <a:effectLst/>
                        </a:rPr>
                        <a:t>10Y</a:t>
                      </a:r>
                    </a:p>
                    <a:p>
                      <a:pPr algn="ctr" fontAlgn="ctr">
                        <a:buNone/>
                      </a:pPr>
                      <a:r>
                        <a:rPr lang="ja-JP" altLang="en-US" sz="2000" u="none" strike="noStrike" dirty="0">
                          <a:effectLst/>
                        </a:rPr>
                        <a:t>　</a:t>
                      </a:r>
                    </a:p>
                    <a:p>
                      <a:pPr algn="ctr" fontAlgn="ctr">
                        <a:buNone/>
                      </a:pPr>
                      <a:r>
                        <a:rPr lang="ja-JP" altLang="en-US" sz="2000" u="none" strike="noStrike" dirty="0">
                          <a:effectLst/>
                        </a:rPr>
                        <a:t>　</a:t>
                      </a:r>
                    </a:p>
                    <a:p>
                      <a:pPr algn="ctr" fontAlgn="ctr">
                        <a:buNone/>
                      </a:pPr>
                      <a:r>
                        <a:rPr lang="ja-JP" altLang="en-US" sz="2000" u="none" strike="noStrike" dirty="0">
                          <a:effectLst/>
                        </a:rPr>
                        <a:t>　</a:t>
                      </a:r>
                      <a:endParaRPr lang="ja-JP" altLang="en-US" sz="20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2">
                  <a:txBody>
                    <a:bodyPr/>
                    <a:lstStyle/>
                    <a:p>
                      <a:pPr algn="ctr" fontAlgn="ctr">
                        <a:buNone/>
                      </a:pPr>
                      <a:r>
                        <a:rPr lang="en-US" sz="1600" u="none" strike="noStrike" dirty="0">
                          <a:effectLst/>
                        </a:rPr>
                        <a:t>a</a:t>
                      </a:r>
                    </a:p>
                    <a:p>
                      <a:pPr algn="ctr" fontAlgn="ctr">
                        <a:buNone/>
                      </a:pPr>
                      <a:r>
                        <a:rPr lang="ja-JP" altLang="en-US" sz="1600" u="none" strike="noStrike" dirty="0">
                          <a:effectLst/>
                        </a:rPr>
                        <a:t>　</a:t>
                      </a:r>
                      <a:endParaRPr lang="ja-JP" altLang="en-US" sz="16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2">
                  <a:txBody>
                    <a:bodyPr/>
                    <a:lstStyle/>
                    <a:p>
                      <a:pPr algn="ctr" fontAlgn="ctr">
                        <a:buNone/>
                      </a:pPr>
                      <a:r>
                        <a:rPr lang="en-US" altLang="ja-JP" sz="1600" u="none" strike="noStrike" dirty="0">
                          <a:effectLst/>
                        </a:rPr>
                        <a:t>0.003</a:t>
                      </a:r>
                    </a:p>
                    <a:p>
                      <a:pPr algn="ctr" fontAlgn="ctr">
                        <a:buNone/>
                      </a:pPr>
                      <a:r>
                        <a:rPr lang="en-US" altLang="ja-JP" sz="1600" u="none" strike="noStrike" dirty="0">
                          <a:effectLst/>
                        </a:rPr>
                        <a:t>(2.739)</a:t>
                      </a:r>
                      <a:endParaRPr lang="en-US" altLang="ja-JP" sz="16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2">
                  <a:txBody>
                    <a:bodyPr/>
                    <a:lstStyle/>
                    <a:p>
                      <a:pPr algn="ctr" fontAlgn="ctr">
                        <a:buNone/>
                      </a:pPr>
                      <a:r>
                        <a:rPr lang="en-US" altLang="ja-JP" sz="1600" u="none" strike="noStrike" dirty="0">
                          <a:effectLst/>
                        </a:rPr>
                        <a:t>0.523</a:t>
                      </a:r>
                    </a:p>
                    <a:p>
                      <a:pPr algn="ctr" fontAlgn="ctr">
                        <a:buNone/>
                      </a:pPr>
                      <a:r>
                        <a:rPr lang="en-US" altLang="ja-JP" sz="1600" u="none" strike="noStrike" dirty="0">
                          <a:effectLst/>
                        </a:rPr>
                        <a:t>(2.631)</a:t>
                      </a:r>
                      <a:endParaRPr lang="en-US" altLang="ja-JP" sz="16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2">
                  <a:txBody>
                    <a:bodyPr/>
                    <a:lstStyle/>
                    <a:p>
                      <a:pPr algn="ctr" fontAlgn="ctr">
                        <a:buNone/>
                      </a:pPr>
                      <a:r>
                        <a:rPr lang="ja-JP" altLang="en-US" sz="1600" u="none" strike="noStrike" dirty="0">
                          <a:effectLst/>
                        </a:rPr>
                        <a:t>　</a:t>
                      </a:r>
                    </a:p>
                    <a:p>
                      <a:pPr algn="ctr" fontAlgn="ctr">
                        <a:buNone/>
                      </a:pPr>
                      <a:r>
                        <a:rPr lang="ja-JP" altLang="en-US" sz="1600" u="none" strike="noStrike" dirty="0">
                          <a:effectLst/>
                        </a:rPr>
                        <a:t>　</a:t>
                      </a:r>
                      <a:endParaRPr lang="ja-JP" altLang="en-US" sz="16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BlToTr w="12700" cap="flat" cmpd="sng" algn="ctr">
                      <a:solidFill>
                        <a:schemeClr val="tx1"/>
                      </a:solidFill>
                      <a:prstDash val="solid"/>
                      <a:round/>
                      <a:headEnd type="none" w="med" len="med"/>
                      <a:tailEnd type="none" w="med" len="med"/>
                    </a:lnBlToTr>
                  </a:tcPr>
                </a:tc>
                <a:tc rowSpan="2">
                  <a:txBody>
                    <a:bodyPr/>
                    <a:lstStyle/>
                    <a:p>
                      <a:pPr algn="ctr" fontAlgn="ctr">
                        <a:buNone/>
                      </a:pPr>
                      <a:r>
                        <a:rPr lang="en-US" altLang="ja-JP" sz="1600" u="none" strike="noStrike" dirty="0">
                          <a:effectLst/>
                        </a:rPr>
                        <a:t>0.659</a:t>
                      </a:r>
                    </a:p>
                    <a:p>
                      <a:pPr algn="ctr" fontAlgn="ctr">
                        <a:buNone/>
                      </a:pPr>
                      <a:r>
                        <a:rPr lang="en-US" altLang="ja-JP" sz="1600" u="none" strike="noStrike" dirty="0">
                          <a:effectLst/>
                        </a:rPr>
                        <a:t>(4.877)</a:t>
                      </a:r>
                      <a:endParaRPr lang="en-US" altLang="ja-JP" sz="16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C000"/>
                    </a:solidFill>
                  </a:tcPr>
                </a:tc>
                <a:tc>
                  <a:txBody>
                    <a:bodyPr/>
                    <a:lstStyle/>
                    <a:p>
                      <a:pPr algn="r" fontAlgn="ctr">
                        <a:buNone/>
                      </a:pPr>
                      <a:r>
                        <a:rPr lang="en-US" altLang="ja-JP" sz="1400" u="none" strike="noStrike" dirty="0">
                          <a:effectLst/>
                        </a:rPr>
                        <a:t>0.9352</a:t>
                      </a:r>
                      <a:endParaRPr lang="en-US" altLang="ja-JP" sz="14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C000"/>
                    </a:solidFill>
                  </a:tcPr>
                </a:tc>
                <a:extLst>
                  <a:ext uri="{0D108BD9-81ED-4DB2-BD59-A6C34878D82A}">
                    <a16:rowId xmlns:a16="http://schemas.microsoft.com/office/drawing/2014/main" val="3980683863"/>
                  </a:ext>
                </a:extLst>
              </a:tr>
              <a:tr h="316957">
                <a:tc vMerge="1">
                  <a:txBody>
                    <a:bodyPr/>
                    <a:lstStyle/>
                    <a:p>
                      <a:endParaRPr/>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endParaRPr dirty="0"/>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endParaRPr dirty="0"/>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endParaRPr dirty="0"/>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endParaRPr dirty="0"/>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endParaRPr dirty="0"/>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buNone/>
                      </a:pPr>
                      <a:r>
                        <a:rPr lang="en-US" altLang="ja-JP" sz="1400" u="none" strike="noStrike">
                          <a:effectLst/>
                        </a:rPr>
                        <a:t>0.0011</a:t>
                      </a:r>
                      <a:endParaRPr lang="en-US" altLang="ja-JP" sz="1400" b="0" i="0" u="none" strike="noStrike">
                        <a:solidFill>
                          <a:srgbClr val="000000"/>
                        </a:solidFill>
                        <a:effectLst/>
                        <a:latin typeface="游ゴシック" panose="020B0400000000000000" pitchFamily="50" charset="-128"/>
                        <a:ea typeface="游ゴシック" panose="020B0400000000000000" pitchFamily="50" charset="-128"/>
                      </a:endParaRPr>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783700252"/>
                  </a:ext>
                </a:extLst>
              </a:tr>
              <a:tr h="316957">
                <a:tc vMerge="1">
                  <a:txBody>
                    <a:bodyPr/>
                    <a:lstStyle/>
                    <a:p>
                      <a:endParaRPr/>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2">
                  <a:txBody>
                    <a:bodyPr/>
                    <a:lstStyle/>
                    <a:p>
                      <a:pPr algn="ctr" fontAlgn="ctr">
                        <a:buNone/>
                      </a:pPr>
                      <a:r>
                        <a:rPr lang="en-US" sz="1600" u="none" strike="noStrike" dirty="0">
                          <a:effectLst/>
                        </a:rPr>
                        <a:t>b</a:t>
                      </a:r>
                    </a:p>
                    <a:p>
                      <a:pPr algn="ctr" fontAlgn="ctr">
                        <a:buNone/>
                      </a:pPr>
                      <a:r>
                        <a:rPr lang="ja-JP" altLang="en-US" sz="1600" u="none" strike="noStrike" dirty="0">
                          <a:effectLst/>
                        </a:rPr>
                        <a:t>　</a:t>
                      </a:r>
                      <a:endParaRPr lang="ja-JP" altLang="en-US" sz="16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2">
                  <a:txBody>
                    <a:bodyPr/>
                    <a:lstStyle/>
                    <a:p>
                      <a:pPr algn="ctr" fontAlgn="ctr">
                        <a:buNone/>
                      </a:pPr>
                      <a:r>
                        <a:rPr lang="en-US" altLang="ja-JP" sz="1600" u="none" strike="noStrike" dirty="0">
                          <a:effectLst/>
                        </a:rPr>
                        <a:t>0.000</a:t>
                      </a:r>
                    </a:p>
                    <a:p>
                      <a:pPr algn="ctr" fontAlgn="ctr">
                        <a:buNone/>
                      </a:pPr>
                      <a:r>
                        <a:rPr lang="en-US" altLang="ja-JP" sz="1600" u="none" strike="noStrike" dirty="0">
                          <a:effectLst/>
                        </a:rPr>
                        <a:t>(0.181)</a:t>
                      </a:r>
                      <a:endParaRPr lang="en-US" altLang="ja-JP" sz="16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2">
                  <a:txBody>
                    <a:bodyPr/>
                    <a:lstStyle/>
                    <a:p>
                      <a:pPr algn="ctr" fontAlgn="ctr">
                        <a:buNone/>
                      </a:pPr>
                      <a:r>
                        <a:rPr lang="ja-JP" altLang="en-US" sz="1600" u="none" strike="noStrike" dirty="0">
                          <a:effectLst/>
                        </a:rPr>
                        <a:t>　</a:t>
                      </a:r>
                    </a:p>
                    <a:p>
                      <a:pPr algn="ctr" fontAlgn="ctr">
                        <a:buNone/>
                      </a:pPr>
                      <a:r>
                        <a:rPr lang="ja-JP" altLang="en-US" sz="1600" u="none" strike="noStrike" dirty="0">
                          <a:effectLst/>
                        </a:rPr>
                        <a:t>　</a:t>
                      </a:r>
                      <a:endParaRPr lang="ja-JP" altLang="en-US" sz="16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BlToTr w="12700" cap="flat" cmpd="sng" algn="ctr">
                      <a:solidFill>
                        <a:schemeClr val="tx1"/>
                      </a:solidFill>
                      <a:prstDash val="solid"/>
                      <a:round/>
                      <a:headEnd type="none" w="med" len="med"/>
                      <a:tailEnd type="none" w="med" len="med"/>
                    </a:lnBlToTr>
                  </a:tcPr>
                </a:tc>
                <a:tc rowSpan="2">
                  <a:txBody>
                    <a:bodyPr/>
                    <a:lstStyle/>
                    <a:p>
                      <a:pPr algn="ctr" fontAlgn="ctr">
                        <a:buNone/>
                      </a:pPr>
                      <a:r>
                        <a:rPr lang="en-US" altLang="ja-JP" sz="1600" u="none" strike="noStrike" dirty="0">
                          <a:effectLst/>
                        </a:rPr>
                        <a:t>0.005</a:t>
                      </a:r>
                    </a:p>
                    <a:p>
                      <a:pPr algn="ctr" fontAlgn="ctr">
                        <a:buNone/>
                      </a:pPr>
                      <a:r>
                        <a:rPr lang="en-US" altLang="ja-JP" sz="1600" u="none" strike="noStrike" dirty="0">
                          <a:effectLst/>
                        </a:rPr>
                        <a:t>(0.121)</a:t>
                      </a:r>
                      <a:endParaRPr lang="en-US" altLang="ja-JP" sz="16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2">
                  <a:txBody>
                    <a:bodyPr/>
                    <a:lstStyle/>
                    <a:p>
                      <a:pPr algn="ctr" fontAlgn="ctr">
                        <a:buNone/>
                      </a:pPr>
                      <a:r>
                        <a:rPr lang="en-US" altLang="ja-JP" sz="1600" u="none" strike="noStrike" dirty="0">
                          <a:effectLst/>
                        </a:rPr>
                        <a:t>0.991</a:t>
                      </a:r>
                    </a:p>
                    <a:p>
                      <a:pPr algn="ctr" fontAlgn="ctr">
                        <a:buNone/>
                      </a:pPr>
                      <a:r>
                        <a:rPr lang="en-US" altLang="ja-JP" sz="1600" u="none" strike="noStrike" dirty="0">
                          <a:effectLst/>
                        </a:rPr>
                        <a:t>(18.596)</a:t>
                      </a:r>
                      <a:endParaRPr lang="en-US" altLang="ja-JP" sz="16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buNone/>
                      </a:pPr>
                      <a:r>
                        <a:rPr lang="en-US" altLang="ja-JP" sz="1400" u="none" strike="noStrike" dirty="0">
                          <a:effectLst/>
                        </a:rPr>
                        <a:t>0.9203</a:t>
                      </a:r>
                      <a:endParaRPr lang="en-US" altLang="ja-JP" sz="14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064720134"/>
                  </a:ext>
                </a:extLst>
              </a:tr>
              <a:tr h="316957">
                <a:tc vMerge="1">
                  <a:txBody>
                    <a:bodyPr/>
                    <a:lstStyle/>
                    <a:p>
                      <a:endParaRPr/>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endParaRPr dirty="0"/>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endParaRPr dirty="0"/>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endParaRPr dirty="0"/>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endParaRPr dirty="0"/>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endParaRPr dirty="0"/>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buNone/>
                      </a:pPr>
                      <a:r>
                        <a:rPr lang="en-US" altLang="ja-JP" sz="1400" u="none" strike="noStrike" dirty="0">
                          <a:effectLst/>
                        </a:rPr>
                        <a:t>0.0012</a:t>
                      </a:r>
                      <a:endParaRPr lang="en-US" altLang="ja-JP" sz="14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106520273"/>
                  </a:ext>
                </a:extLst>
              </a:tr>
              <a:tr h="316957">
                <a:tc vMerge="1">
                  <a:txBody>
                    <a:bodyPr/>
                    <a:lstStyle/>
                    <a:p>
                      <a:endParaRPr/>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2">
                  <a:txBody>
                    <a:bodyPr/>
                    <a:lstStyle/>
                    <a:p>
                      <a:pPr algn="ctr" fontAlgn="ctr">
                        <a:buNone/>
                      </a:pPr>
                      <a:r>
                        <a:rPr lang="en-US" sz="1600" u="none" strike="noStrike" dirty="0">
                          <a:effectLst/>
                        </a:rPr>
                        <a:t>c</a:t>
                      </a:r>
                    </a:p>
                    <a:p>
                      <a:pPr algn="ctr" fontAlgn="ctr">
                        <a:buNone/>
                      </a:pPr>
                      <a:r>
                        <a:rPr lang="ja-JP" altLang="en-US" sz="1600" u="none" strike="noStrike" dirty="0">
                          <a:effectLst/>
                        </a:rPr>
                        <a:t>　</a:t>
                      </a:r>
                      <a:endParaRPr lang="ja-JP" altLang="en-US" sz="16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2">
                  <a:txBody>
                    <a:bodyPr/>
                    <a:lstStyle/>
                    <a:p>
                      <a:pPr algn="ctr" fontAlgn="ctr">
                        <a:buNone/>
                      </a:pPr>
                      <a:r>
                        <a:rPr lang="en-US" altLang="ja-JP" sz="1600" u="none" strike="noStrike" dirty="0">
                          <a:effectLst/>
                        </a:rPr>
                        <a:t>0.003</a:t>
                      </a:r>
                    </a:p>
                    <a:p>
                      <a:pPr algn="ctr" fontAlgn="ctr">
                        <a:buNone/>
                      </a:pPr>
                      <a:r>
                        <a:rPr lang="en-US" altLang="ja-JP" sz="1600" u="none" strike="noStrike" dirty="0">
                          <a:effectLst/>
                        </a:rPr>
                        <a:t>(1.973)</a:t>
                      </a:r>
                      <a:endParaRPr lang="en-US" altLang="ja-JP" sz="16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2">
                  <a:txBody>
                    <a:bodyPr/>
                    <a:lstStyle/>
                    <a:p>
                      <a:pPr algn="ctr" fontAlgn="ctr">
                        <a:buNone/>
                      </a:pPr>
                      <a:r>
                        <a:rPr lang="en-US" altLang="ja-JP" sz="1600" u="none" strike="noStrike" dirty="0">
                          <a:effectLst/>
                        </a:rPr>
                        <a:t>0.546</a:t>
                      </a:r>
                    </a:p>
                    <a:p>
                      <a:pPr algn="ctr" fontAlgn="ctr">
                        <a:buNone/>
                      </a:pPr>
                      <a:r>
                        <a:rPr lang="en-US" altLang="ja-JP" sz="1600" u="none" strike="noStrike" dirty="0">
                          <a:effectLst/>
                        </a:rPr>
                        <a:t>(2.637)</a:t>
                      </a:r>
                      <a:endParaRPr lang="en-US" altLang="ja-JP" sz="16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2">
                  <a:txBody>
                    <a:bodyPr/>
                    <a:lstStyle/>
                    <a:p>
                      <a:pPr algn="ctr" fontAlgn="ctr">
                        <a:buNone/>
                      </a:pPr>
                      <a:r>
                        <a:rPr lang="en-US" altLang="ja-JP" sz="1600" u="none" strike="noStrike" dirty="0">
                          <a:effectLst/>
                        </a:rPr>
                        <a:t>-0.019</a:t>
                      </a:r>
                    </a:p>
                    <a:p>
                      <a:pPr algn="ctr" fontAlgn="ctr">
                        <a:buNone/>
                      </a:pPr>
                      <a:r>
                        <a:rPr lang="en-US" altLang="ja-JP" sz="1600" u="none" strike="noStrike" dirty="0">
                          <a:effectLst/>
                        </a:rPr>
                        <a:t>-(0.477)</a:t>
                      </a:r>
                      <a:endParaRPr lang="en-US" altLang="ja-JP" sz="16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2">
                  <a:txBody>
                    <a:bodyPr/>
                    <a:lstStyle/>
                    <a:p>
                      <a:pPr algn="ctr" fontAlgn="ctr">
                        <a:buNone/>
                      </a:pPr>
                      <a:r>
                        <a:rPr lang="en-US" altLang="ja-JP" sz="1600" u="none" strike="noStrike" dirty="0">
                          <a:effectLst/>
                        </a:rPr>
                        <a:t>0.645</a:t>
                      </a:r>
                    </a:p>
                    <a:p>
                      <a:pPr algn="ctr" fontAlgn="ctr">
                        <a:buNone/>
                      </a:pPr>
                      <a:r>
                        <a:rPr lang="en-US" altLang="ja-JP" sz="1600" u="none" strike="noStrike" dirty="0">
                          <a:effectLst/>
                        </a:rPr>
                        <a:t>(4.615)</a:t>
                      </a:r>
                      <a:endParaRPr lang="en-US" altLang="ja-JP" sz="16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C000"/>
                    </a:solidFill>
                  </a:tcPr>
                </a:tc>
                <a:tc>
                  <a:txBody>
                    <a:bodyPr/>
                    <a:lstStyle/>
                    <a:p>
                      <a:pPr algn="r" fontAlgn="ctr">
                        <a:buNone/>
                      </a:pPr>
                      <a:r>
                        <a:rPr lang="en-US" altLang="ja-JP" sz="1400" u="none" strike="noStrike" dirty="0">
                          <a:effectLst/>
                        </a:rPr>
                        <a:t>0.9357</a:t>
                      </a:r>
                      <a:endParaRPr lang="en-US" altLang="ja-JP" sz="14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C000"/>
                    </a:solidFill>
                  </a:tcPr>
                </a:tc>
                <a:extLst>
                  <a:ext uri="{0D108BD9-81ED-4DB2-BD59-A6C34878D82A}">
                    <a16:rowId xmlns:a16="http://schemas.microsoft.com/office/drawing/2014/main" val="791144952"/>
                  </a:ext>
                </a:extLst>
              </a:tr>
              <a:tr h="329634">
                <a:tc vMerge="1">
                  <a:txBody>
                    <a:bodyPr/>
                    <a:lstStyle/>
                    <a:p>
                      <a:endParaRPr dirty="0"/>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endParaRPr dirty="0"/>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endParaRPr dirty="0"/>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endParaRPr dirty="0"/>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endParaRPr dirty="0"/>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endParaRPr dirty="0"/>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buNone/>
                      </a:pPr>
                      <a:r>
                        <a:rPr lang="en-US" altLang="ja-JP" sz="1400" u="none" strike="noStrike" dirty="0">
                          <a:effectLst/>
                        </a:rPr>
                        <a:t>0.0011</a:t>
                      </a:r>
                      <a:endParaRPr lang="en-US" altLang="ja-JP" sz="14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551780756"/>
                  </a:ext>
                </a:extLst>
              </a:tr>
            </a:tbl>
          </a:graphicData>
        </a:graphic>
      </p:graphicFrame>
      <p:sp>
        <p:nvSpPr>
          <p:cNvPr id="4" name="テキスト ボックス 3">
            <a:extLst>
              <a:ext uri="{FF2B5EF4-FFF2-40B4-BE49-F238E27FC236}">
                <a16:creationId xmlns:a16="http://schemas.microsoft.com/office/drawing/2014/main" id="{933B6F24-124D-BDFD-4566-4D7875D4D211}"/>
              </a:ext>
            </a:extLst>
          </p:cNvPr>
          <p:cNvSpPr txBox="1"/>
          <p:nvPr/>
        </p:nvSpPr>
        <p:spPr>
          <a:xfrm>
            <a:off x="172720" y="954621"/>
            <a:ext cx="2367280" cy="584775"/>
          </a:xfrm>
          <a:prstGeom prst="rect">
            <a:avLst/>
          </a:prstGeom>
          <a:noFill/>
        </p:spPr>
        <p:txBody>
          <a:bodyPr wrap="square" rtlCol="0">
            <a:spAutoFit/>
          </a:bodyPr>
          <a:lstStyle/>
          <a:p>
            <a:r>
              <a:rPr kumimoji="1" lang="en-US" altLang="ja-JP" sz="3200" dirty="0"/>
              <a:t>2023~</a:t>
            </a:r>
            <a:endParaRPr kumimoji="1" lang="ja-JP" altLang="en-US" sz="3200" dirty="0"/>
          </a:p>
        </p:txBody>
      </p:sp>
      <p:sp>
        <p:nvSpPr>
          <p:cNvPr id="5" name="テキスト ボックス 4">
            <a:extLst>
              <a:ext uri="{FF2B5EF4-FFF2-40B4-BE49-F238E27FC236}">
                <a16:creationId xmlns:a16="http://schemas.microsoft.com/office/drawing/2014/main" id="{3EB8E526-02F2-59DE-0E51-54873F207FAB}"/>
              </a:ext>
            </a:extLst>
          </p:cNvPr>
          <p:cNvSpPr txBox="1"/>
          <p:nvPr/>
        </p:nvSpPr>
        <p:spPr>
          <a:xfrm>
            <a:off x="172720" y="246735"/>
            <a:ext cx="2641600" cy="707886"/>
          </a:xfrm>
          <a:prstGeom prst="rect">
            <a:avLst/>
          </a:prstGeom>
          <a:noFill/>
        </p:spPr>
        <p:txBody>
          <a:bodyPr wrap="square" rtlCol="0">
            <a:spAutoFit/>
          </a:bodyPr>
          <a:lstStyle/>
          <a:p>
            <a:r>
              <a:rPr lang="en-US" altLang="ja-JP" sz="3200" dirty="0"/>
              <a:t>6.</a:t>
            </a:r>
            <a:r>
              <a:rPr lang="ja-JP" altLang="en-US" sz="4000" dirty="0"/>
              <a:t>分析結果</a:t>
            </a:r>
            <a:endParaRPr kumimoji="1" lang="ja-JP" altLang="en-US" sz="4000" dirty="0"/>
          </a:p>
        </p:txBody>
      </p:sp>
      <p:sp>
        <p:nvSpPr>
          <p:cNvPr id="6" name="テキスト ボックス 5">
            <a:extLst>
              <a:ext uri="{FF2B5EF4-FFF2-40B4-BE49-F238E27FC236}">
                <a16:creationId xmlns:a16="http://schemas.microsoft.com/office/drawing/2014/main" id="{FC890A5F-858E-741D-CABB-499DB2CB1207}"/>
              </a:ext>
            </a:extLst>
          </p:cNvPr>
          <p:cNvSpPr txBox="1"/>
          <p:nvPr/>
        </p:nvSpPr>
        <p:spPr>
          <a:xfrm>
            <a:off x="3942080" y="203201"/>
            <a:ext cx="1016000" cy="307777"/>
          </a:xfrm>
          <a:prstGeom prst="rect">
            <a:avLst/>
          </a:prstGeom>
          <a:noFill/>
        </p:spPr>
        <p:txBody>
          <a:bodyPr wrap="square" rtlCol="0">
            <a:spAutoFit/>
          </a:bodyPr>
          <a:lstStyle/>
          <a:p>
            <a:r>
              <a:rPr kumimoji="1" lang="ja-JP" altLang="en-US" sz="1400" dirty="0"/>
              <a:t>説明変数</a:t>
            </a:r>
          </a:p>
        </p:txBody>
      </p:sp>
    </p:spTree>
    <p:extLst>
      <p:ext uri="{BB962C8B-B14F-4D97-AF65-F5344CB8AC3E}">
        <p14:creationId xmlns:p14="http://schemas.microsoft.com/office/powerpoint/2010/main" val="161327258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表 6">
            <a:extLst>
              <a:ext uri="{FF2B5EF4-FFF2-40B4-BE49-F238E27FC236}">
                <a16:creationId xmlns:a16="http://schemas.microsoft.com/office/drawing/2014/main" id="{D4904F6D-2466-5BF2-EFFF-44C0EE253955}"/>
              </a:ext>
            </a:extLst>
          </p:cNvPr>
          <p:cNvGraphicFramePr>
            <a:graphicFrameLocks noGrp="1"/>
          </p:cNvGraphicFramePr>
          <p:nvPr>
            <p:extLst>
              <p:ext uri="{D42A27DB-BD31-4B8C-83A1-F6EECF244321}">
                <p14:modId xmlns:p14="http://schemas.microsoft.com/office/powerpoint/2010/main" val="393772271"/>
              </p:ext>
            </p:extLst>
          </p:nvPr>
        </p:nvGraphicFramePr>
        <p:xfrm>
          <a:off x="3413760" y="246735"/>
          <a:ext cx="6791920" cy="6364530"/>
        </p:xfrm>
        <a:graphic>
          <a:graphicData uri="http://schemas.openxmlformats.org/drawingml/2006/table">
            <a:tbl>
              <a:tblPr>
                <a:tableStyleId>{2D5ABB26-0587-4C30-8999-92F81FD0307C}</a:tableStyleId>
              </a:tblPr>
              <a:tblGrid>
                <a:gridCol w="975833">
                  <a:extLst>
                    <a:ext uri="{9D8B030D-6E8A-4147-A177-3AD203B41FA5}">
                      <a16:colId xmlns:a16="http://schemas.microsoft.com/office/drawing/2014/main" val="3430155313"/>
                    </a:ext>
                  </a:extLst>
                </a:gridCol>
                <a:gridCol w="416087">
                  <a:extLst>
                    <a:ext uri="{9D8B030D-6E8A-4147-A177-3AD203B41FA5}">
                      <a16:colId xmlns:a16="http://schemas.microsoft.com/office/drawing/2014/main" val="3562562497"/>
                    </a:ext>
                  </a:extLst>
                </a:gridCol>
                <a:gridCol w="1080000">
                  <a:extLst>
                    <a:ext uri="{9D8B030D-6E8A-4147-A177-3AD203B41FA5}">
                      <a16:colId xmlns:a16="http://schemas.microsoft.com/office/drawing/2014/main" val="2759136259"/>
                    </a:ext>
                  </a:extLst>
                </a:gridCol>
                <a:gridCol w="1080000">
                  <a:extLst>
                    <a:ext uri="{9D8B030D-6E8A-4147-A177-3AD203B41FA5}">
                      <a16:colId xmlns:a16="http://schemas.microsoft.com/office/drawing/2014/main" val="4170303460"/>
                    </a:ext>
                  </a:extLst>
                </a:gridCol>
                <a:gridCol w="1080000">
                  <a:extLst>
                    <a:ext uri="{9D8B030D-6E8A-4147-A177-3AD203B41FA5}">
                      <a16:colId xmlns:a16="http://schemas.microsoft.com/office/drawing/2014/main" val="4079418138"/>
                    </a:ext>
                  </a:extLst>
                </a:gridCol>
                <a:gridCol w="1080000">
                  <a:extLst>
                    <a:ext uri="{9D8B030D-6E8A-4147-A177-3AD203B41FA5}">
                      <a16:colId xmlns:a16="http://schemas.microsoft.com/office/drawing/2014/main" val="323946405"/>
                    </a:ext>
                  </a:extLst>
                </a:gridCol>
                <a:gridCol w="1080000">
                  <a:extLst>
                    <a:ext uri="{9D8B030D-6E8A-4147-A177-3AD203B41FA5}">
                      <a16:colId xmlns:a16="http://schemas.microsoft.com/office/drawing/2014/main" val="228990514"/>
                    </a:ext>
                  </a:extLst>
                </a:gridCol>
              </a:tblGrid>
              <a:tr h="358432">
                <a:tc rowSpan="2" gridSpan="2">
                  <a:txBody>
                    <a:bodyPr/>
                    <a:lstStyle/>
                    <a:p>
                      <a:pPr algn="l" fontAlgn="ctr">
                        <a:buNone/>
                      </a:pPr>
                      <a:r>
                        <a:rPr lang="ja-JP" altLang="en-US" sz="1400" u="none" strike="noStrike" dirty="0">
                          <a:effectLst/>
                        </a:rPr>
                        <a:t>　</a:t>
                      </a:r>
                    </a:p>
                    <a:p>
                      <a:pPr algn="l" fontAlgn="ctr">
                        <a:buNone/>
                      </a:pPr>
                      <a:endParaRPr lang="ja-JP" altLang="en-US" sz="1400" u="none" strike="noStrike" dirty="0">
                        <a:effectLst/>
                      </a:endParaRPr>
                    </a:p>
                    <a:p>
                      <a:pPr algn="l" fontAlgn="ctr">
                        <a:buNone/>
                      </a:pPr>
                      <a:r>
                        <a:rPr lang="ja-JP" altLang="en-US" sz="1400" u="none" strike="noStrike" dirty="0">
                          <a:effectLst/>
                        </a:rPr>
                        <a:t>被説明変数</a:t>
                      </a:r>
                      <a:endParaRPr lang="ja-JP" altLang="en-US" sz="14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ap="flat" cmpd="sng" algn="ctr">
                      <a:solidFill>
                        <a:schemeClr val="tx1"/>
                      </a:solidFill>
                      <a:prstDash val="solid"/>
                      <a:round/>
                      <a:headEnd type="none" w="med" len="med"/>
                      <a:tailEnd type="none" w="med" len="med"/>
                    </a:lnTlToBr>
                  </a:tcPr>
                </a:tc>
                <a:tc rowSpan="2" hMerge="1">
                  <a:txBody>
                    <a:bodyPr/>
                    <a:lstStyle/>
                    <a:p>
                      <a:endParaRPr/>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2">
                  <a:txBody>
                    <a:bodyPr/>
                    <a:lstStyle/>
                    <a:p>
                      <a:pPr algn="ctr" fontAlgn="ctr">
                        <a:buNone/>
                      </a:pPr>
                      <a:r>
                        <a:rPr lang="ja-JP" altLang="en-US" sz="1400" u="none" strike="noStrike" dirty="0">
                          <a:effectLst/>
                        </a:rPr>
                        <a:t>定数</a:t>
                      </a:r>
                    </a:p>
                    <a:p>
                      <a:pPr algn="l" fontAlgn="ctr">
                        <a:buNone/>
                      </a:pPr>
                      <a:r>
                        <a:rPr lang="ja-JP" altLang="en-US" sz="1400" u="none" strike="noStrike" dirty="0">
                          <a:effectLst/>
                        </a:rPr>
                        <a:t>　</a:t>
                      </a:r>
                      <a:endParaRPr lang="ja-JP" altLang="en-US" sz="14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2">
                  <a:txBody>
                    <a:bodyPr/>
                    <a:lstStyle/>
                    <a:p>
                      <a:pPr algn="ctr" fontAlgn="ctr">
                        <a:buNone/>
                      </a:pPr>
                      <a:r>
                        <a:rPr lang="ja-JP" altLang="en-US" sz="1400" u="none" strike="noStrike" dirty="0">
                          <a:effectLst/>
                        </a:rPr>
                        <a:t>短期金利</a:t>
                      </a:r>
                    </a:p>
                    <a:p>
                      <a:pPr algn="ctr" fontAlgn="ctr">
                        <a:buNone/>
                      </a:pPr>
                      <a:r>
                        <a:rPr lang="el-GR" sz="1400" u="none" strike="noStrike" dirty="0">
                          <a:effectLst/>
                        </a:rPr>
                        <a:t>ω</a:t>
                      </a:r>
                      <a:endParaRPr lang="el-GR" sz="14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2">
                  <a:txBody>
                    <a:bodyPr/>
                    <a:lstStyle/>
                    <a:p>
                      <a:pPr algn="ctr" fontAlgn="ctr">
                        <a:buNone/>
                      </a:pPr>
                      <a:r>
                        <a:rPr lang="ja-JP" altLang="en-US" sz="1400" u="none" strike="noStrike" dirty="0">
                          <a:effectLst/>
                        </a:rPr>
                        <a:t>物価上昇率</a:t>
                      </a:r>
                    </a:p>
                    <a:p>
                      <a:pPr algn="ctr" fontAlgn="ctr">
                        <a:buNone/>
                      </a:pPr>
                      <a:r>
                        <a:rPr lang="el-GR" sz="1400" u="none" strike="noStrike" dirty="0">
                          <a:effectLst/>
                        </a:rPr>
                        <a:t>λ</a:t>
                      </a:r>
                      <a:endParaRPr lang="el-GR" sz="14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2">
                  <a:txBody>
                    <a:bodyPr/>
                    <a:lstStyle/>
                    <a:p>
                      <a:pPr algn="ctr" fontAlgn="ctr">
                        <a:buNone/>
                      </a:pPr>
                      <a:r>
                        <a:rPr lang="ja-JP" altLang="en-US" sz="1400" u="none" strike="noStrike" dirty="0">
                          <a:effectLst/>
                        </a:rPr>
                        <a:t>一期前の被説明変数</a:t>
                      </a:r>
                    </a:p>
                    <a:p>
                      <a:pPr algn="ctr" fontAlgn="ctr">
                        <a:buNone/>
                      </a:pPr>
                      <a:r>
                        <a:rPr lang="el-GR" sz="1400" u="none" strike="noStrike" dirty="0">
                          <a:effectLst/>
                        </a:rPr>
                        <a:t>γ</a:t>
                      </a:r>
                      <a:endParaRPr lang="el-GR" sz="14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ctr">
                        <a:buNone/>
                      </a:pPr>
                      <a:r>
                        <a:rPr lang="ja-JP" altLang="en-US" sz="1400" u="none" strike="noStrike" dirty="0">
                          <a:effectLst/>
                        </a:rPr>
                        <a:t>決定係数</a:t>
                      </a:r>
                      <a:endParaRPr lang="ja-JP" altLang="en-US" sz="14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939745448"/>
                  </a:ext>
                </a:extLst>
              </a:tr>
              <a:tr h="335548">
                <a:tc gridSpan="2" vMerge="1">
                  <a:txBody>
                    <a:bodyPr/>
                    <a:lstStyle/>
                    <a:p>
                      <a:endParaRPr dirty="0"/>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vMerge="1">
                  <a:txBody>
                    <a:bodyPr/>
                    <a:lstStyle/>
                    <a:p>
                      <a:endParaRPr kumimoji="1" lang="ja-JP" altLang="en-US"/>
                    </a:p>
                  </a:txBody>
                  <a:tcPr/>
                </a:tc>
                <a:tc vMerge="1">
                  <a:txBody>
                    <a:bodyPr/>
                    <a:lstStyle/>
                    <a:p>
                      <a:endParaRPr dirty="0"/>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endParaRPr dirty="0"/>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endParaRPr dirty="0"/>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endParaRPr dirty="0"/>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ctr">
                        <a:buNone/>
                      </a:pPr>
                      <a:r>
                        <a:rPr lang="ja-JP" altLang="en-US" sz="1400" u="none" strike="noStrike" dirty="0">
                          <a:effectLst/>
                        </a:rPr>
                        <a:t>標準誤差</a:t>
                      </a:r>
                      <a:endParaRPr lang="ja-JP" altLang="en-US" sz="14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325281683"/>
                  </a:ext>
                </a:extLst>
              </a:tr>
              <a:tr h="314332">
                <a:tc rowSpan="6">
                  <a:txBody>
                    <a:bodyPr/>
                    <a:lstStyle/>
                    <a:p>
                      <a:pPr algn="ctr" fontAlgn="ctr">
                        <a:buNone/>
                      </a:pPr>
                      <a:r>
                        <a:rPr lang="ja-JP" altLang="en-US" sz="2000" u="none" strike="noStrike" dirty="0">
                          <a:effectLst/>
                        </a:rPr>
                        <a:t>　</a:t>
                      </a:r>
                    </a:p>
                    <a:p>
                      <a:pPr algn="ctr" fontAlgn="ctr">
                        <a:buNone/>
                      </a:pPr>
                      <a:r>
                        <a:rPr lang="ja-JP" altLang="en-US" sz="2000" u="none" strike="noStrike" dirty="0">
                          <a:effectLst/>
                        </a:rPr>
                        <a:t>　</a:t>
                      </a:r>
                    </a:p>
                    <a:p>
                      <a:pPr algn="ctr" fontAlgn="ctr">
                        <a:buNone/>
                      </a:pPr>
                      <a:r>
                        <a:rPr lang="en-US" sz="2000" u="none" strike="noStrike" dirty="0">
                          <a:effectLst/>
                        </a:rPr>
                        <a:t>2Y</a:t>
                      </a:r>
                    </a:p>
                    <a:p>
                      <a:pPr algn="ctr" fontAlgn="ctr">
                        <a:buNone/>
                      </a:pPr>
                      <a:r>
                        <a:rPr lang="ja-JP" altLang="en-US" sz="2000" u="none" strike="noStrike" dirty="0">
                          <a:effectLst/>
                        </a:rPr>
                        <a:t>　</a:t>
                      </a:r>
                    </a:p>
                    <a:p>
                      <a:pPr algn="ctr" fontAlgn="ctr">
                        <a:buNone/>
                      </a:pPr>
                      <a:r>
                        <a:rPr lang="ja-JP" altLang="en-US" sz="2000" u="none" strike="noStrike" dirty="0">
                          <a:effectLst/>
                        </a:rPr>
                        <a:t>　</a:t>
                      </a:r>
                    </a:p>
                    <a:p>
                      <a:pPr algn="ctr" fontAlgn="ctr">
                        <a:buNone/>
                      </a:pPr>
                      <a:r>
                        <a:rPr lang="ja-JP" altLang="en-US" sz="2000" u="none" strike="noStrike" dirty="0">
                          <a:effectLst/>
                        </a:rPr>
                        <a:t>　</a:t>
                      </a:r>
                      <a:endParaRPr lang="ja-JP" altLang="en-US" sz="20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2">
                  <a:txBody>
                    <a:bodyPr/>
                    <a:lstStyle/>
                    <a:p>
                      <a:pPr algn="ctr" fontAlgn="ctr">
                        <a:buNone/>
                      </a:pPr>
                      <a:r>
                        <a:rPr lang="en-US" sz="1800" u="none" strike="noStrike" dirty="0">
                          <a:effectLst/>
                        </a:rPr>
                        <a:t>a</a:t>
                      </a:r>
                    </a:p>
                    <a:p>
                      <a:pPr algn="ctr" fontAlgn="ctr">
                        <a:buNone/>
                      </a:pPr>
                      <a:r>
                        <a:rPr lang="ja-JP" altLang="en-US" sz="1800" u="none" strike="noStrike" dirty="0">
                          <a:effectLst/>
                        </a:rPr>
                        <a:t>　</a:t>
                      </a:r>
                      <a:endParaRPr lang="ja-JP" altLang="en-US" sz="18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2">
                  <a:txBody>
                    <a:bodyPr/>
                    <a:lstStyle/>
                    <a:p>
                      <a:pPr algn="ctr" fontAlgn="ctr">
                        <a:buNone/>
                      </a:pPr>
                      <a:r>
                        <a:rPr lang="en-US" sz="1600" u="none" strike="noStrike" dirty="0">
                          <a:effectLst/>
                        </a:rPr>
                        <a:t>4.89E-05</a:t>
                      </a:r>
                    </a:p>
                    <a:p>
                      <a:pPr algn="ctr" fontAlgn="ctr">
                        <a:buNone/>
                      </a:pPr>
                      <a:r>
                        <a:rPr lang="en-US" altLang="ja-JP" sz="1600" u="none" strike="noStrike" dirty="0">
                          <a:effectLst/>
                        </a:rPr>
                        <a:t>(1.328)</a:t>
                      </a:r>
                      <a:endParaRPr lang="en-US" altLang="ja-JP" sz="16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2">
                  <a:txBody>
                    <a:bodyPr/>
                    <a:lstStyle/>
                    <a:p>
                      <a:pPr algn="ctr" fontAlgn="ctr">
                        <a:buNone/>
                      </a:pPr>
                      <a:r>
                        <a:rPr lang="en-US" altLang="ja-JP" sz="1600" u="none" strike="noStrike" dirty="0">
                          <a:effectLst/>
                        </a:rPr>
                        <a:t>0.165</a:t>
                      </a:r>
                    </a:p>
                    <a:p>
                      <a:pPr algn="ctr" fontAlgn="ctr">
                        <a:buNone/>
                      </a:pPr>
                      <a:r>
                        <a:rPr lang="en-US" altLang="ja-JP" sz="1600" u="none" strike="noStrike" dirty="0">
                          <a:effectLst/>
                        </a:rPr>
                        <a:t>(3.156)</a:t>
                      </a:r>
                      <a:endParaRPr lang="en-US" altLang="ja-JP" sz="16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2">
                  <a:txBody>
                    <a:bodyPr/>
                    <a:lstStyle/>
                    <a:p>
                      <a:pPr algn="ctr" fontAlgn="ctr">
                        <a:buNone/>
                      </a:pPr>
                      <a:r>
                        <a:rPr lang="ja-JP" altLang="en-US" sz="1600" u="none" strike="noStrike" dirty="0">
                          <a:effectLst/>
                        </a:rPr>
                        <a:t>　</a:t>
                      </a:r>
                    </a:p>
                    <a:p>
                      <a:pPr algn="ctr" fontAlgn="ctr">
                        <a:buNone/>
                      </a:pPr>
                      <a:r>
                        <a:rPr lang="ja-JP" altLang="en-US" sz="1600" u="none" strike="noStrike" dirty="0">
                          <a:effectLst/>
                        </a:rPr>
                        <a:t>　</a:t>
                      </a:r>
                      <a:endParaRPr lang="ja-JP" altLang="en-US" sz="16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BlToTr w="12700" cap="flat" cmpd="sng" algn="ctr">
                      <a:solidFill>
                        <a:schemeClr val="tx1"/>
                      </a:solidFill>
                      <a:prstDash val="solid"/>
                      <a:round/>
                      <a:headEnd type="none" w="med" len="med"/>
                      <a:tailEnd type="none" w="med" len="med"/>
                    </a:lnBlToTr>
                  </a:tcPr>
                </a:tc>
                <a:tc rowSpan="2">
                  <a:txBody>
                    <a:bodyPr/>
                    <a:lstStyle/>
                    <a:p>
                      <a:pPr algn="ctr" fontAlgn="ctr">
                        <a:buNone/>
                      </a:pPr>
                      <a:r>
                        <a:rPr lang="en-US" altLang="ja-JP" sz="1600" u="none" strike="noStrike" dirty="0">
                          <a:effectLst/>
                        </a:rPr>
                        <a:t>0.870</a:t>
                      </a:r>
                    </a:p>
                    <a:p>
                      <a:pPr algn="ctr" fontAlgn="ctr">
                        <a:buNone/>
                      </a:pPr>
                      <a:r>
                        <a:rPr lang="en-US" altLang="ja-JP" sz="1600" u="none" strike="noStrike" dirty="0">
                          <a:effectLst/>
                        </a:rPr>
                        <a:t>(21.721)</a:t>
                      </a:r>
                      <a:endParaRPr lang="en-US" altLang="ja-JP" sz="16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buNone/>
                      </a:pPr>
                      <a:r>
                        <a:rPr lang="en-US" altLang="ja-JP" sz="1400" u="none" strike="noStrike" dirty="0">
                          <a:effectLst/>
                        </a:rPr>
                        <a:t>0.9678</a:t>
                      </a:r>
                      <a:endParaRPr lang="en-US" altLang="ja-JP" sz="14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980302211"/>
                  </a:ext>
                </a:extLst>
              </a:tr>
              <a:tr h="314332">
                <a:tc vMerge="1">
                  <a:txBody>
                    <a:bodyPr/>
                    <a:lstStyle/>
                    <a:p>
                      <a:endParaRPr/>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endParaRPr dirty="0"/>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endParaRPr dirty="0"/>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endParaRPr dirty="0"/>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endParaRPr dirty="0"/>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endParaRPr dirty="0"/>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buNone/>
                      </a:pPr>
                      <a:r>
                        <a:rPr lang="en-US" altLang="ja-JP" sz="1400" u="none" strike="noStrike" dirty="0">
                          <a:effectLst/>
                        </a:rPr>
                        <a:t>0.0005</a:t>
                      </a:r>
                      <a:endParaRPr lang="en-US" altLang="ja-JP" sz="14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427400978"/>
                  </a:ext>
                </a:extLst>
              </a:tr>
              <a:tr h="314332">
                <a:tc vMerge="1">
                  <a:txBody>
                    <a:bodyPr/>
                    <a:lstStyle/>
                    <a:p>
                      <a:endParaRPr/>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2">
                  <a:txBody>
                    <a:bodyPr/>
                    <a:lstStyle/>
                    <a:p>
                      <a:pPr algn="ctr" fontAlgn="ctr">
                        <a:buNone/>
                      </a:pPr>
                      <a:r>
                        <a:rPr lang="en-US" sz="1800" u="none" strike="noStrike" dirty="0">
                          <a:effectLst/>
                        </a:rPr>
                        <a:t>b</a:t>
                      </a:r>
                    </a:p>
                    <a:p>
                      <a:pPr algn="ctr" fontAlgn="ctr">
                        <a:buNone/>
                      </a:pPr>
                      <a:r>
                        <a:rPr lang="ja-JP" altLang="en-US" sz="1800" u="none" strike="noStrike" dirty="0">
                          <a:effectLst/>
                        </a:rPr>
                        <a:t>　</a:t>
                      </a:r>
                      <a:endParaRPr lang="ja-JP" altLang="en-US" sz="18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2">
                  <a:txBody>
                    <a:bodyPr/>
                    <a:lstStyle/>
                    <a:p>
                      <a:pPr algn="ctr" fontAlgn="ctr">
                        <a:buNone/>
                      </a:pPr>
                      <a:r>
                        <a:rPr lang="en-US" sz="1600" u="none" strike="noStrike" dirty="0">
                          <a:effectLst/>
                        </a:rPr>
                        <a:t>-3.5E-05</a:t>
                      </a:r>
                    </a:p>
                    <a:p>
                      <a:pPr algn="ctr" fontAlgn="ctr">
                        <a:buNone/>
                      </a:pPr>
                      <a:r>
                        <a:rPr lang="en-US" altLang="ja-JP" sz="1600" u="none" strike="noStrike" dirty="0">
                          <a:effectLst/>
                        </a:rPr>
                        <a:t>-(0.895)</a:t>
                      </a:r>
                      <a:endParaRPr lang="en-US" altLang="ja-JP" sz="16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2">
                  <a:txBody>
                    <a:bodyPr/>
                    <a:lstStyle/>
                    <a:p>
                      <a:pPr algn="ctr" fontAlgn="ctr">
                        <a:buNone/>
                      </a:pPr>
                      <a:r>
                        <a:rPr lang="ja-JP" altLang="en-US" sz="1600" u="none" strike="noStrike" dirty="0">
                          <a:effectLst/>
                        </a:rPr>
                        <a:t>　</a:t>
                      </a:r>
                    </a:p>
                    <a:p>
                      <a:pPr algn="ctr" fontAlgn="ctr">
                        <a:buNone/>
                      </a:pPr>
                      <a:r>
                        <a:rPr lang="ja-JP" altLang="en-US" sz="1600" u="none" strike="noStrike" dirty="0">
                          <a:effectLst/>
                        </a:rPr>
                        <a:t>　</a:t>
                      </a:r>
                      <a:endParaRPr lang="ja-JP" altLang="en-US" sz="16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BlToTr w="12700" cap="flat" cmpd="sng" algn="ctr">
                      <a:solidFill>
                        <a:schemeClr val="tx1"/>
                      </a:solidFill>
                      <a:prstDash val="solid"/>
                      <a:round/>
                      <a:headEnd type="none" w="med" len="med"/>
                      <a:tailEnd type="none" w="med" len="med"/>
                    </a:lnBlToTr>
                  </a:tcPr>
                </a:tc>
                <a:tc rowSpan="2">
                  <a:txBody>
                    <a:bodyPr/>
                    <a:lstStyle/>
                    <a:p>
                      <a:pPr algn="ctr" fontAlgn="ctr">
                        <a:buNone/>
                      </a:pPr>
                      <a:r>
                        <a:rPr lang="en-US" altLang="ja-JP" sz="1600" u="none" strike="noStrike" dirty="0">
                          <a:effectLst/>
                        </a:rPr>
                        <a:t>0.007</a:t>
                      </a:r>
                    </a:p>
                    <a:p>
                      <a:pPr algn="ctr" fontAlgn="ctr">
                        <a:buNone/>
                      </a:pPr>
                      <a:r>
                        <a:rPr lang="en-US" altLang="ja-JP" sz="1600" u="none" strike="noStrike" dirty="0">
                          <a:effectLst/>
                        </a:rPr>
                        <a:t>(2.872)</a:t>
                      </a:r>
                      <a:endParaRPr lang="en-US" altLang="ja-JP" sz="16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2">
                  <a:txBody>
                    <a:bodyPr/>
                    <a:lstStyle/>
                    <a:p>
                      <a:pPr algn="ctr" fontAlgn="ctr">
                        <a:buNone/>
                      </a:pPr>
                      <a:r>
                        <a:rPr lang="en-US" altLang="ja-JP" sz="1600" u="none" strike="noStrike" dirty="0">
                          <a:effectLst/>
                        </a:rPr>
                        <a:t>0.981</a:t>
                      </a:r>
                    </a:p>
                    <a:p>
                      <a:pPr algn="ctr" fontAlgn="ctr">
                        <a:buNone/>
                      </a:pPr>
                      <a:r>
                        <a:rPr lang="en-US" altLang="ja-JP" sz="1600" u="none" strike="noStrike" dirty="0">
                          <a:effectLst/>
                        </a:rPr>
                        <a:t>(76.371)</a:t>
                      </a:r>
                      <a:endParaRPr lang="en-US" altLang="ja-JP" sz="16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buNone/>
                      </a:pPr>
                      <a:r>
                        <a:rPr lang="en-US" altLang="ja-JP" sz="1400" u="none" strike="noStrike">
                          <a:effectLst/>
                        </a:rPr>
                        <a:t>0.9675</a:t>
                      </a:r>
                      <a:endParaRPr lang="en-US" altLang="ja-JP" sz="1400" b="0" i="0" u="none" strike="noStrike">
                        <a:solidFill>
                          <a:srgbClr val="000000"/>
                        </a:solidFill>
                        <a:effectLst/>
                        <a:latin typeface="游ゴシック" panose="020B0400000000000000" pitchFamily="50" charset="-128"/>
                        <a:ea typeface="游ゴシック" panose="020B0400000000000000" pitchFamily="50" charset="-128"/>
                      </a:endParaRPr>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275511064"/>
                  </a:ext>
                </a:extLst>
              </a:tr>
              <a:tr h="314332">
                <a:tc vMerge="1">
                  <a:txBody>
                    <a:bodyPr/>
                    <a:lstStyle/>
                    <a:p>
                      <a:endParaRPr/>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endParaRPr dirty="0"/>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endParaRPr dirty="0"/>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endParaRPr dirty="0"/>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endParaRPr dirty="0"/>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endParaRPr dirty="0"/>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buNone/>
                      </a:pPr>
                      <a:r>
                        <a:rPr lang="en-US" altLang="ja-JP" sz="1400" u="none" strike="noStrike">
                          <a:effectLst/>
                        </a:rPr>
                        <a:t>0.0005</a:t>
                      </a:r>
                      <a:endParaRPr lang="en-US" altLang="ja-JP" sz="1400" b="0" i="0" u="none" strike="noStrike">
                        <a:solidFill>
                          <a:srgbClr val="000000"/>
                        </a:solidFill>
                        <a:effectLst/>
                        <a:latin typeface="游ゴシック" panose="020B0400000000000000" pitchFamily="50" charset="-128"/>
                        <a:ea typeface="游ゴシック" panose="020B0400000000000000" pitchFamily="50" charset="-128"/>
                      </a:endParaRPr>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904594164"/>
                  </a:ext>
                </a:extLst>
              </a:tr>
              <a:tr h="314332">
                <a:tc vMerge="1">
                  <a:txBody>
                    <a:bodyPr/>
                    <a:lstStyle/>
                    <a:p>
                      <a:endParaRPr/>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2">
                  <a:txBody>
                    <a:bodyPr/>
                    <a:lstStyle/>
                    <a:p>
                      <a:pPr algn="ctr" fontAlgn="ctr">
                        <a:buNone/>
                      </a:pPr>
                      <a:r>
                        <a:rPr lang="en-US" sz="1800" u="none" strike="noStrike" dirty="0">
                          <a:effectLst/>
                        </a:rPr>
                        <a:t>c</a:t>
                      </a:r>
                    </a:p>
                    <a:p>
                      <a:pPr algn="ctr" fontAlgn="ctr">
                        <a:buNone/>
                      </a:pPr>
                      <a:r>
                        <a:rPr lang="ja-JP" altLang="en-US" sz="1800" u="none" strike="noStrike" dirty="0">
                          <a:effectLst/>
                        </a:rPr>
                        <a:t>　</a:t>
                      </a:r>
                      <a:endParaRPr lang="ja-JP" altLang="en-US" sz="18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2">
                  <a:txBody>
                    <a:bodyPr/>
                    <a:lstStyle/>
                    <a:p>
                      <a:pPr algn="ctr" fontAlgn="ctr">
                        <a:buNone/>
                      </a:pPr>
                      <a:r>
                        <a:rPr lang="en-US" sz="1600" u="none" strike="noStrike" dirty="0">
                          <a:effectLst/>
                        </a:rPr>
                        <a:t>-1.6E-05</a:t>
                      </a:r>
                    </a:p>
                    <a:p>
                      <a:pPr algn="ctr" fontAlgn="ctr">
                        <a:buNone/>
                      </a:pPr>
                      <a:r>
                        <a:rPr lang="en-US" altLang="ja-JP" sz="1600" u="none" strike="noStrike" dirty="0">
                          <a:effectLst/>
                        </a:rPr>
                        <a:t>-(0.432)</a:t>
                      </a:r>
                      <a:endParaRPr lang="en-US" altLang="ja-JP" sz="16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2">
                  <a:txBody>
                    <a:bodyPr/>
                    <a:lstStyle/>
                    <a:p>
                      <a:pPr algn="ctr" fontAlgn="ctr">
                        <a:buNone/>
                      </a:pPr>
                      <a:r>
                        <a:rPr lang="en-US" altLang="ja-JP" sz="1600" u="none" strike="noStrike" dirty="0">
                          <a:effectLst/>
                        </a:rPr>
                        <a:t>0.260</a:t>
                      </a:r>
                    </a:p>
                    <a:p>
                      <a:pPr algn="ctr" fontAlgn="ctr">
                        <a:buNone/>
                      </a:pPr>
                      <a:r>
                        <a:rPr lang="en-US" altLang="ja-JP" sz="1600" u="none" strike="noStrike" dirty="0">
                          <a:effectLst/>
                        </a:rPr>
                        <a:t>(4.806)</a:t>
                      </a:r>
                      <a:endParaRPr lang="en-US" altLang="ja-JP" sz="16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2">
                  <a:txBody>
                    <a:bodyPr/>
                    <a:lstStyle/>
                    <a:p>
                      <a:pPr algn="ctr" fontAlgn="ctr">
                        <a:buNone/>
                      </a:pPr>
                      <a:r>
                        <a:rPr lang="en-US" altLang="ja-JP" sz="1600" u="none" strike="noStrike" dirty="0">
                          <a:effectLst/>
                        </a:rPr>
                        <a:t>0.011</a:t>
                      </a:r>
                    </a:p>
                    <a:p>
                      <a:pPr algn="ctr" fontAlgn="ctr">
                        <a:buNone/>
                      </a:pPr>
                      <a:r>
                        <a:rPr lang="en-US" altLang="ja-JP" sz="1600" u="none" strike="noStrike" dirty="0">
                          <a:effectLst/>
                        </a:rPr>
                        <a:t>(4.614)</a:t>
                      </a:r>
                      <a:endParaRPr lang="en-US" altLang="ja-JP" sz="16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2">
                  <a:txBody>
                    <a:bodyPr/>
                    <a:lstStyle/>
                    <a:p>
                      <a:pPr algn="ctr" fontAlgn="ctr">
                        <a:buNone/>
                      </a:pPr>
                      <a:r>
                        <a:rPr lang="en-US" altLang="ja-JP" sz="1600" u="none" strike="noStrike" dirty="0">
                          <a:effectLst/>
                        </a:rPr>
                        <a:t>0.787</a:t>
                      </a:r>
                    </a:p>
                    <a:p>
                      <a:pPr algn="ctr" fontAlgn="ctr">
                        <a:buNone/>
                      </a:pPr>
                      <a:r>
                        <a:rPr lang="en-US" altLang="ja-JP" sz="1600" u="none" strike="noStrike" dirty="0">
                          <a:effectLst/>
                        </a:rPr>
                        <a:t>(18.629)</a:t>
                      </a:r>
                      <a:endParaRPr lang="en-US" altLang="ja-JP" sz="16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buNone/>
                      </a:pPr>
                      <a:r>
                        <a:rPr lang="en-US" altLang="ja-JP" sz="1400" u="none" strike="noStrike">
                          <a:effectLst/>
                        </a:rPr>
                        <a:t>0.9707</a:t>
                      </a:r>
                      <a:endParaRPr lang="en-US" altLang="ja-JP" sz="1400" b="0" i="0" u="none" strike="noStrike">
                        <a:solidFill>
                          <a:srgbClr val="000000"/>
                        </a:solidFill>
                        <a:effectLst/>
                        <a:latin typeface="游ゴシック" panose="020B0400000000000000" pitchFamily="50" charset="-128"/>
                        <a:ea typeface="游ゴシック" panose="020B0400000000000000" pitchFamily="50" charset="-128"/>
                      </a:endParaRPr>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830925591"/>
                  </a:ext>
                </a:extLst>
              </a:tr>
              <a:tr h="314332">
                <a:tc vMerge="1">
                  <a:txBody>
                    <a:bodyPr/>
                    <a:lstStyle/>
                    <a:p>
                      <a:endParaRPr dirty="0"/>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endParaRPr dirty="0"/>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endParaRPr dirty="0"/>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endParaRPr dirty="0"/>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endParaRPr dirty="0"/>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endParaRPr dirty="0"/>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buNone/>
                      </a:pPr>
                      <a:r>
                        <a:rPr lang="en-US" altLang="ja-JP" sz="1400" u="none" strike="noStrike">
                          <a:effectLst/>
                        </a:rPr>
                        <a:t>0.0005</a:t>
                      </a:r>
                      <a:endParaRPr lang="en-US" altLang="ja-JP" sz="1400" b="0" i="0" u="none" strike="noStrike">
                        <a:solidFill>
                          <a:srgbClr val="000000"/>
                        </a:solidFill>
                        <a:effectLst/>
                        <a:latin typeface="游ゴシック" panose="020B0400000000000000" pitchFamily="50" charset="-128"/>
                        <a:ea typeface="游ゴシック" panose="020B0400000000000000" pitchFamily="50" charset="-128"/>
                      </a:endParaRPr>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068888944"/>
                  </a:ext>
                </a:extLst>
              </a:tr>
              <a:tr h="314332">
                <a:tc rowSpan="6">
                  <a:txBody>
                    <a:bodyPr/>
                    <a:lstStyle/>
                    <a:p>
                      <a:pPr algn="ctr" fontAlgn="ctr">
                        <a:buNone/>
                      </a:pPr>
                      <a:r>
                        <a:rPr lang="ja-JP" altLang="en-US" sz="2000" u="none" strike="noStrike" dirty="0">
                          <a:effectLst/>
                        </a:rPr>
                        <a:t>　</a:t>
                      </a:r>
                    </a:p>
                    <a:p>
                      <a:pPr algn="ctr" fontAlgn="ctr">
                        <a:buNone/>
                      </a:pPr>
                      <a:r>
                        <a:rPr lang="ja-JP" altLang="en-US" sz="2000" u="none" strike="noStrike" dirty="0">
                          <a:effectLst/>
                        </a:rPr>
                        <a:t>　</a:t>
                      </a:r>
                    </a:p>
                    <a:p>
                      <a:pPr algn="ctr" fontAlgn="ctr">
                        <a:buNone/>
                      </a:pPr>
                      <a:r>
                        <a:rPr lang="en-US" sz="2000" u="none" strike="noStrike" dirty="0">
                          <a:effectLst/>
                        </a:rPr>
                        <a:t>5Y</a:t>
                      </a:r>
                    </a:p>
                    <a:p>
                      <a:pPr algn="ctr" fontAlgn="ctr">
                        <a:buNone/>
                      </a:pPr>
                      <a:r>
                        <a:rPr lang="ja-JP" altLang="en-US" sz="2000" u="none" strike="noStrike" dirty="0">
                          <a:effectLst/>
                        </a:rPr>
                        <a:t>　</a:t>
                      </a:r>
                    </a:p>
                    <a:p>
                      <a:pPr algn="ctr" fontAlgn="ctr">
                        <a:buNone/>
                      </a:pPr>
                      <a:r>
                        <a:rPr lang="ja-JP" altLang="en-US" sz="2000" u="none" strike="noStrike" dirty="0">
                          <a:effectLst/>
                        </a:rPr>
                        <a:t>　</a:t>
                      </a:r>
                    </a:p>
                    <a:p>
                      <a:pPr algn="ctr" fontAlgn="ctr">
                        <a:buNone/>
                      </a:pPr>
                      <a:r>
                        <a:rPr lang="ja-JP" altLang="en-US" sz="2000" u="none" strike="noStrike" dirty="0">
                          <a:effectLst/>
                        </a:rPr>
                        <a:t>　</a:t>
                      </a:r>
                      <a:endParaRPr lang="ja-JP" altLang="en-US" sz="20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2">
                  <a:txBody>
                    <a:bodyPr/>
                    <a:lstStyle/>
                    <a:p>
                      <a:pPr algn="ctr" fontAlgn="ctr">
                        <a:buNone/>
                      </a:pPr>
                      <a:r>
                        <a:rPr lang="en-US" sz="1800" u="none" strike="noStrike" dirty="0">
                          <a:effectLst/>
                        </a:rPr>
                        <a:t>a</a:t>
                      </a:r>
                    </a:p>
                    <a:p>
                      <a:pPr algn="ctr" fontAlgn="ctr">
                        <a:buNone/>
                      </a:pPr>
                      <a:r>
                        <a:rPr lang="ja-JP" altLang="en-US" sz="1800" u="none" strike="noStrike" dirty="0">
                          <a:effectLst/>
                        </a:rPr>
                        <a:t>　</a:t>
                      </a:r>
                      <a:endParaRPr lang="ja-JP" altLang="en-US" sz="18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2">
                  <a:txBody>
                    <a:bodyPr/>
                    <a:lstStyle/>
                    <a:p>
                      <a:pPr algn="ctr" fontAlgn="ctr">
                        <a:buNone/>
                      </a:pPr>
                      <a:r>
                        <a:rPr lang="en-US" altLang="ja-JP" sz="1600" u="none" strike="noStrike" dirty="0">
                          <a:effectLst/>
                        </a:rPr>
                        <a:t>0.000</a:t>
                      </a:r>
                    </a:p>
                    <a:p>
                      <a:pPr algn="ctr" fontAlgn="ctr">
                        <a:buNone/>
                      </a:pPr>
                      <a:r>
                        <a:rPr lang="en-US" altLang="ja-JP" sz="1600" u="none" strike="noStrike" dirty="0">
                          <a:effectLst/>
                        </a:rPr>
                        <a:t>(2.501)</a:t>
                      </a:r>
                      <a:endParaRPr lang="en-US" altLang="ja-JP" sz="16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2">
                  <a:txBody>
                    <a:bodyPr/>
                    <a:lstStyle/>
                    <a:p>
                      <a:pPr algn="ctr" fontAlgn="ctr">
                        <a:buNone/>
                      </a:pPr>
                      <a:r>
                        <a:rPr lang="en-US" altLang="ja-JP" sz="1600" u="none" strike="noStrike" dirty="0">
                          <a:effectLst/>
                        </a:rPr>
                        <a:t>0.184</a:t>
                      </a:r>
                    </a:p>
                    <a:p>
                      <a:pPr algn="ctr" fontAlgn="ctr">
                        <a:buNone/>
                      </a:pPr>
                      <a:r>
                        <a:rPr lang="en-US" altLang="ja-JP" sz="1600" u="none" strike="noStrike" dirty="0">
                          <a:effectLst/>
                        </a:rPr>
                        <a:t>(3.137)</a:t>
                      </a:r>
                      <a:endParaRPr lang="en-US" altLang="ja-JP" sz="16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2">
                  <a:txBody>
                    <a:bodyPr/>
                    <a:lstStyle/>
                    <a:p>
                      <a:pPr algn="ctr" fontAlgn="ctr">
                        <a:buNone/>
                      </a:pPr>
                      <a:r>
                        <a:rPr lang="ja-JP" altLang="en-US" sz="1600" u="none" strike="noStrike" dirty="0">
                          <a:effectLst/>
                        </a:rPr>
                        <a:t>　</a:t>
                      </a:r>
                    </a:p>
                    <a:p>
                      <a:pPr algn="ctr" fontAlgn="ctr">
                        <a:buNone/>
                      </a:pPr>
                      <a:r>
                        <a:rPr lang="ja-JP" altLang="en-US" sz="1600" u="none" strike="noStrike" dirty="0">
                          <a:effectLst/>
                        </a:rPr>
                        <a:t>　</a:t>
                      </a:r>
                      <a:endParaRPr lang="ja-JP" altLang="en-US" sz="16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BlToTr w="12700" cap="flat" cmpd="sng" algn="ctr">
                      <a:solidFill>
                        <a:schemeClr val="tx1"/>
                      </a:solidFill>
                      <a:prstDash val="solid"/>
                      <a:round/>
                      <a:headEnd type="none" w="med" len="med"/>
                      <a:tailEnd type="none" w="med" len="med"/>
                    </a:lnBlToTr>
                  </a:tcPr>
                </a:tc>
                <a:tc rowSpan="2">
                  <a:txBody>
                    <a:bodyPr/>
                    <a:lstStyle/>
                    <a:p>
                      <a:pPr algn="ctr" fontAlgn="ctr">
                        <a:buNone/>
                      </a:pPr>
                      <a:r>
                        <a:rPr lang="en-US" altLang="ja-JP" sz="1600" u="none" strike="noStrike" dirty="0">
                          <a:effectLst/>
                        </a:rPr>
                        <a:t>0.891</a:t>
                      </a:r>
                    </a:p>
                    <a:p>
                      <a:pPr algn="ctr" fontAlgn="ctr">
                        <a:buNone/>
                      </a:pPr>
                      <a:r>
                        <a:rPr lang="en-US" altLang="ja-JP" sz="1600" u="none" strike="noStrike" dirty="0">
                          <a:effectLst/>
                        </a:rPr>
                        <a:t>(27.292)</a:t>
                      </a:r>
                      <a:endParaRPr lang="en-US" altLang="ja-JP" sz="16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buNone/>
                      </a:pPr>
                      <a:r>
                        <a:rPr lang="en-US" altLang="ja-JP" sz="1400" u="none" strike="noStrike">
                          <a:effectLst/>
                        </a:rPr>
                        <a:t>0.9627</a:t>
                      </a:r>
                      <a:endParaRPr lang="en-US" altLang="ja-JP" sz="1400" b="0" i="0" u="none" strike="noStrike">
                        <a:solidFill>
                          <a:srgbClr val="000000"/>
                        </a:solidFill>
                        <a:effectLst/>
                        <a:latin typeface="游ゴシック" panose="020B0400000000000000" pitchFamily="50" charset="-128"/>
                        <a:ea typeface="游ゴシック" panose="020B0400000000000000" pitchFamily="50" charset="-128"/>
                      </a:endParaRPr>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75717315"/>
                  </a:ext>
                </a:extLst>
              </a:tr>
              <a:tr h="314332">
                <a:tc vMerge="1">
                  <a:txBody>
                    <a:bodyPr/>
                    <a:lstStyle/>
                    <a:p>
                      <a:endParaRPr/>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endParaRPr dirty="0"/>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endParaRPr dirty="0"/>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endParaRPr dirty="0"/>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endParaRPr dirty="0"/>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endParaRPr dirty="0"/>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buNone/>
                      </a:pPr>
                      <a:r>
                        <a:rPr lang="en-US" altLang="ja-JP" sz="1400" u="none" strike="noStrike" dirty="0">
                          <a:effectLst/>
                        </a:rPr>
                        <a:t>0.0007</a:t>
                      </a:r>
                      <a:endParaRPr lang="en-US" altLang="ja-JP" sz="14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655066029"/>
                  </a:ext>
                </a:extLst>
              </a:tr>
              <a:tr h="314332">
                <a:tc vMerge="1">
                  <a:txBody>
                    <a:bodyPr/>
                    <a:lstStyle/>
                    <a:p>
                      <a:endParaRPr/>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2">
                  <a:txBody>
                    <a:bodyPr/>
                    <a:lstStyle/>
                    <a:p>
                      <a:pPr algn="ctr" fontAlgn="ctr">
                        <a:buNone/>
                      </a:pPr>
                      <a:r>
                        <a:rPr lang="en-US" sz="1800" u="none" strike="noStrike" dirty="0">
                          <a:effectLst/>
                        </a:rPr>
                        <a:t>b</a:t>
                      </a:r>
                    </a:p>
                    <a:p>
                      <a:pPr algn="ctr" fontAlgn="ctr">
                        <a:buNone/>
                      </a:pPr>
                      <a:r>
                        <a:rPr lang="ja-JP" altLang="en-US" sz="1800" u="none" strike="noStrike" dirty="0">
                          <a:effectLst/>
                        </a:rPr>
                        <a:t>　</a:t>
                      </a:r>
                      <a:endParaRPr lang="ja-JP" altLang="en-US" sz="18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2">
                  <a:txBody>
                    <a:bodyPr/>
                    <a:lstStyle/>
                    <a:p>
                      <a:pPr algn="ctr" fontAlgn="ctr">
                        <a:buNone/>
                      </a:pPr>
                      <a:r>
                        <a:rPr lang="en-US" sz="1600" u="none" strike="noStrike" dirty="0">
                          <a:effectLst/>
                        </a:rPr>
                        <a:t>-1.8E-05</a:t>
                      </a:r>
                    </a:p>
                    <a:p>
                      <a:pPr algn="ctr" fontAlgn="ctr">
                        <a:buNone/>
                      </a:pPr>
                      <a:r>
                        <a:rPr lang="en-US" altLang="ja-JP" sz="1600" u="none" strike="noStrike" dirty="0">
                          <a:effectLst/>
                        </a:rPr>
                        <a:t>-(0.290)</a:t>
                      </a:r>
                      <a:endParaRPr lang="en-US" altLang="ja-JP" sz="16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2">
                  <a:txBody>
                    <a:bodyPr/>
                    <a:lstStyle/>
                    <a:p>
                      <a:pPr algn="ctr" fontAlgn="ctr">
                        <a:buNone/>
                      </a:pPr>
                      <a:r>
                        <a:rPr lang="ja-JP" altLang="en-US" sz="1600" u="none" strike="noStrike" dirty="0">
                          <a:effectLst/>
                        </a:rPr>
                        <a:t>　</a:t>
                      </a:r>
                    </a:p>
                    <a:p>
                      <a:pPr algn="ctr" fontAlgn="ctr">
                        <a:buNone/>
                      </a:pPr>
                      <a:r>
                        <a:rPr lang="ja-JP" altLang="en-US" sz="1600" u="none" strike="noStrike" dirty="0">
                          <a:effectLst/>
                        </a:rPr>
                        <a:t>　</a:t>
                      </a:r>
                      <a:endParaRPr lang="ja-JP" altLang="en-US" sz="16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BlToTr w="12700" cap="flat" cmpd="sng" algn="ctr">
                      <a:solidFill>
                        <a:schemeClr val="tx1"/>
                      </a:solidFill>
                      <a:prstDash val="solid"/>
                      <a:round/>
                      <a:headEnd type="none" w="med" len="med"/>
                      <a:tailEnd type="none" w="med" len="med"/>
                    </a:lnBlToTr>
                  </a:tcPr>
                </a:tc>
                <a:tc rowSpan="2">
                  <a:txBody>
                    <a:bodyPr/>
                    <a:lstStyle/>
                    <a:p>
                      <a:pPr algn="ctr" fontAlgn="ctr">
                        <a:buNone/>
                      </a:pPr>
                      <a:r>
                        <a:rPr lang="en-US" altLang="ja-JP" sz="1600" u="none" strike="noStrike" dirty="0">
                          <a:effectLst/>
                        </a:rPr>
                        <a:t>0.009</a:t>
                      </a:r>
                    </a:p>
                    <a:p>
                      <a:pPr algn="ctr" fontAlgn="ctr">
                        <a:buNone/>
                      </a:pPr>
                      <a:r>
                        <a:rPr lang="en-US" altLang="ja-JP" sz="1600" u="none" strike="noStrike" dirty="0">
                          <a:effectLst/>
                        </a:rPr>
                        <a:t>(2.528)</a:t>
                      </a:r>
                      <a:endParaRPr lang="en-US" altLang="ja-JP" sz="16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2">
                  <a:txBody>
                    <a:bodyPr/>
                    <a:lstStyle/>
                    <a:p>
                      <a:pPr algn="ctr" fontAlgn="ctr">
                        <a:buNone/>
                      </a:pPr>
                      <a:r>
                        <a:rPr lang="en-US" altLang="ja-JP" sz="1600" u="none" strike="noStrike" dirty="0">
                          <a:effectLst/>
                        </a:rPr>
                        <a:t>0.978</a:t>
                      </a:r>
                    </a:p>
                    <a:p>
                      <a:pPr algn="ctr" fontAlgn="ctr">
                        <a:buNone/>
                      </a:pPr>
                      <a:r>
                        <a:rPr lang="en-US" altLang="ja-JP" sz="1600" u="none" strike="noStrike" dirty="0">
                          <a:effectLst/>
                        </a:rPr>
                        <a:t>(71.731)</a:t>
                      </a:r>
                      <a:endParaRPr lang="en-US" altLang="ja-JP" sz="16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buNone/>
                      </a:pPr>
                      <a:r>
                        <a:rPr lang="en-US" altLang="ja-JP" sz="1400" u="none" strike="noStrike">
                          <a:effectLst/>
                        </a:rPr>
                        <a:t>0.9621</a:t>
                      </a:r>
                      <a:endParaRPr lang="en-US" altLang="ja-JP" sz="1400" b="0" i="0" u="none" strike="noStrike">
                        <a:solidFill>
                          <a:srgbClr val="000000"/>
                        </a:solidFill>
                        <a:effectLst/>
                        <a:latin typeface="游ゴシック" panose="020B0400000000000000" pitchFamily="50" charset="-128"/>
                        <a:ea typeface="游ゴシック" panose="020B0400000000000000" pitchFamily="50" charset="-128"/>
                      </a:endParaRPr>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896539443"/>
                  </a:ext>
                </a:extLst>
              </a:tr>
              <a:tr h="314332">
                <a:tc vMerge="1">
                  <a:txBody>
                    <a:bodyPr/>
                    <a:lstStyle/>
                    <a:p>
                      <a:endParaRPr/>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endParaRPr dirty="0"/>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endParaRPr dirty="0"/>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endParaRPr dirty="0"/>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endParaRPr dirty="0"/>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endParaRPr dirty="0"/>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buNone/>
                      </a:pPr>
                      <a:r>
                        <a:rPr lang="en-US" altLang="ja-JP" sz="1400" u="none" strike="noStrike" dirty="0">
                          <a:effectLst/>
                        </a:rPr>
                        <a:t>0.0007</a:t>
                      </a:r>
                      <a:endParaRPr lang="en-US" altLang="ja-JP" sz="14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647418559"/>
                  </a:ext>
                </a:extLst>
              </a:tr>
              <a:tr h="314332">
                <a:tc vMerge="1">
                  <a:txBody>
                    <a:bodyPr/>
                    <a:lstStyle/>
                    <a:p>
                      <a:endParaRPr/>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2">
                  <a:txBody>
                    <a:bodyPr/>
                    <a:lstStyle/>
                    <a:p>
                      <a:pPr algn="ctr" fontAlgn="ctr">
                        <a:buNone/>
                      </a:pPr>
                      <a:r>
                        <a:rPr lang="en-US" sz="1800" u="none" strike="noStrike" dirty="0">
                          <a:effectLst/>
                        </a:rPr>
                        <a:t>c</a:t>
                      </a:r>
                    </a:p>
                    <a:p>
                      <a:pPr algn="ctr" fontAlgn="ctr">
                        <a:buNone/>
                      </a:pPr>
                      <a:r>
                        <a:rPr lang="ja-JP" altLang="en-US" sz="1800" u="none" strike="noStrike" dirty="0">
                          <a:effectLst/>
                        </a:rPr>
                        <a:t>　</a:t>
                      </a:r>
                      <a:endParaRPr lang="ja-JP" altLang="en-US" sz="18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2">
                  <a:txBody>
                    <a:bodyPr/>
                    <a:lstStyle/>
                    <a:p>
                      <a:pPr algn="ctr" fontAlgn="ctr">
                        <a:buNone/>
                      </a:pPr>
                      <a:r>
                        <a:rPr lang="en-US" altLang="ja-JP" sz="1600" u="none" strike="noStrike" dirty="0">
                          <a:effectLst/>
                        </a:rPr>
                        <a:t>0.000</a:t>
                      </a:r>
                    </a:p>
                    <a:p>
                      <a:pPr algn="ctr" fontAlgn="ctr">
                        <a:buNone/>
                      </a:pPr>
                      <a:r>
                        <a:rPr lang="en-US" altLang="ja-JP" sz="1600" u="none" strike="noStrike" dirty="0">
                          <a:effectLst/>
                        </a:rPr>
                        <a:t>(1.722)</a:t>
                      </a:r>
                      <a:endParaRPr lang="en-US" altLang="ja-JP" sz="16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2">
                  <a:txBody>
                    <a:bodyPr/>
                    <a:lstStyle/>
                    <a:p>
                      <a:pPr algn="ctr" fontAlgn="ctr">
                        <a:buNone/>
                      </a:pPr>
                      <a:r>
                        <a:rPr lang="en-US" altLang="ja-JP" sz="1600" u="none" strike="noStrike" dirty="0">
                          <a:effectLst/>
                        </a:rPr>
                        <a:t>0.203</a:t>
                      </a:r>
                    </a:p>
                    <a:p>
                      <a:pPr algn="ctr" fontAlgn="ctr">
                        <a:buNone/>
                      </a:pPr>
                      <a:r>
                        <a:rPr lang="en-US" altLang="ja-JP" sz="1600" u="none" strike="noStrike" dirty="0">
                          <a:effectLst/>
                        </a:rPr>
                        <a:t>(3.511)</a:t>
                      </a:r>
                      <a:endParaRPr lang="en-US" altLang="ja-JP" sz="16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2">
                  <a:txBody>
                    <a:bodyPr/>
                    <a:lstStyle/>
                    <a:p>
                      <a:pPr algn="ctr" fontAlgn="ctr">
                        <a:buNone/>
                      </a:pPr>
                      <a:r>
                        <a:rPr lang="en-US" altLang="ja-JP" sz="1600" u="none" strike="noStrike" dirty="0">
                          <a:effectLst/>
                        </a:rPr>
                        <a:t>0.010</a:t>
                      </a:r>
                    </a:p>
                    <a:p>
                      <a:pPr algn="ctr" fontAlgn="ctr">
                        <a:buNone/>
                      </a:pPr>
                      <a:r>
                        <a:rPr lang="en-US" altLang="ja-JP" sz="1600" u="none" strike="noStrike" dirty="0">
                          <a:effectLst/>
                        </a:rPr>
                        <a:t>(2.975)</a:t>
                      </a:r>
                      <a:endParaRPr lang="en-US" altLang="ja-JP" sz="16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2">
                  <a:txBody>
                    <a:bodyPr/>
                    <a:lstStyle/>
                    <a:p>
                      <a:pPr algn="ctr" fontAlgn="ctr">
                        <a:buNone/>
                      </a:pPr>
                      <a:r>
                        <a:rPr lang="en-US" altLang="ja-JP" sz="1600" u="none" strike="noStrike" dirty="0">
                          <a:effectLst/>
                        </a:rPr>
                        <a:t>0.874</a:t>
                      </a:r>
                    </a:p>
                    <a:p>
                      <a:pPr algn="ctr" fontAlgn="ctr">
                        <a:buNone/>
                      </a:pPr>
                      <a:r>
                        <a:rPr lang="en-US" altLang="ja-JP" sz="1600" u="none" strike="noStrike" dirty="0">
                          <a:effectLst/>
                        </a:rPr>
                        <a:t>(26.880)</a:t>
                      </a:r>
                      <a:endParaRPr lang="en-US" altLang="ja-JP" sz="16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buNone/>
                      </a:pPr>
                      <a:r>
                        <a:rPr lang="en-US" altLang="ja-JP" sz="1400" u="none" strike="noStrike">
                          <a:effectLst/>
                        </a:rPr>
                        <a:t>0.9642</a:t>
                      </a:r>
                      <a:endParaRPr lang="en-US" altLang="ja-JP" sz="1400" b="0" i="0" u="none" strike="noStrike">
                        <a:solidFill>
                          <a:srgbClr val="000000"/>
                        </a:solidFill>
                        <a:effectLst/>
                        <a:latin typeface="游ゴシック" panose="020B0400000000000000" pitchFamily="50" charset="-128"/>
                        <a:ea typeface="游ゴシック" panose="020B0400000000000000" pitchFamily="50" charset="-128"/>
                      </a:endParaRPr>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692289087"/>
                  </a:ext>
                </a:extLst>
              </a:tr>
              <a:tr h="314332">
                <a:tc vMerge="1">
                  <a:txBody>
                    <a:bodyPr/>
                    <a:lstStyle/>
                    <a:p>
                      <a:endParaRPr dirty="0"/>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endParaRPr dirty="0"/>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endParaRPr dirty="0"/>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endParaRPr dirty="0"/>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endParaRPr dirty="0"/>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endParaRPr dirty="0"/>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buNone/>
                      </a:pPr>
                      <a:r>
                        <a:rPr lang="en-US" altLang="ja-JP" sz="1400" u="none" strike="noStrike" dirty="0">
                          <a:effectLst/>
                        </a:rPr>
                        <a:t>0.0007</a:t>
                      </a:r>
                      <a:endParaRPr lang="en-US" altLang="ja-JP" sz="14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376284713"/>
                  </a:ext>
                </a:extLst>
              </a:tr>
              <a:tr h="314332">
                <a:tc rowSpan="6">
                  <a:txBody>
                    <a:bodyPr/>
                    <a:lstStyle/>
                    <a:p>
                      <a:pPr algn="ctr" fontAlgn="ctr">
                        <a:buNone/>
                      </a:pPr>
                      <a:r>
                        <a:rPr lang="ja-JP" altLang="en-US" sz="2000" u="none" strike="noStrike" dirty="0">
                          <a:effectLst/>
                        </a:rPr>
                        <a:t>　</a:t>
                      </a:r>
                    </a:p>
                    <a:p>
                      <a:pPr algn="ctr" fontAlgn="ctr">
                        <a:buNone/>
                      </a:pPr>
                      <a:r>
                        <a:rPr lang="ja-JP" altLang="en-US" sz="2000" u="none" strike="noStrike" dirty="0">
                          <a:effectLst/>
                        </a:rPr>
                        <a:t>　</a:t>
                      </a:r>
                    </a:p>
                    <a:p>
                      <a:pPr algn="ctr" fontAlgn="ctr">
                        <a:buNone/>
                      </a:pPr>
                      <a:r>
                        <a:rPr lang="en-US" sz="2000" u="none" strike="noStrike" dirty="0">
                          <a:effectLst/>
                        </a:rPr>
                        <a:t>10Y</a:t>
                      </a:r>
                    </a:p>
                    <a:p>
                      <a:pPr algn="ctr" fontAlgn="ctr">
                        <a:buNone/>
                      </a:pPr>
                      <a:r>
                        <a:rPr lang="ja-JP" altLang="en-US" sz="2000" u="none" strike="noStrike" dirty="0">
                          <a:effectLst/>
                        </a:rPr>
                        <a:t>　</a:t>
                      </a:r>
                    </a:p>
                    <a:p>
                      <a:pPr algn="ctr" fontAlgn="ctr">
                        <a:buNone/>
                      </a:pPr>
                      <a:r>
                        <a:rPr lang="ja-JP" altLang="en-US" sz="2000" u="none" strike="noStrike" dirty="0">
                          <a:effectLst/>
                        </a:rPr>
                        <a:t>　</a:t>
                      </a:r>
                    </a:p>
                    <a:p>
                      <a:pPr algn="ctr" fontAlgn="ctr">
                        <a:buNone/>
                      </a:pPr>
                      <a:r>
                        <a:rPr lang="ja-JP" altLang="en-US" sz="2000" u="none" strike="noStrike" dirty="0">
                          <a:effectLst/>
                        </a:rPr>
                        <a:t>　</a:t>
                      </a:r>
                      <a:endParaRPr lang="ja-JP" altLang="en-US" sz="20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2">
                  <a:txBody>
                    <a:bodyPr/>
                    <a:lstStyle/>
                    <a:p>
                      <a:pPr algn="ctr" fontAlgn="ctr">
                        <a:buNone/>
                      </a:pPr>
                      <a:r>
                        <a:rPr lang="en-US" sz="1800" u="none" strike="noStrike" dirty="0">
                          <a:effectLst/>
                        </a:rPr>
                        <a:t>a</a:t>
                      </a:r>
                    </a:p>
                    <a:p>
                      <a:pPr algn="ctr" fontAlgn="ctr">
                        <a:buNone/>
                      </a:pPr>
                      <a:r>
                        <a:rPr lang="ja-JP" altLang="en-US" sz="1800" u="none" strike="noStrike" dirty="0">
                          <a:effectLst/>
                        </a:rPr>
                        <a:t>　</a:t>
                      </a:r>
                      <a:endParaRPr lang="ja-JP" altLang="en-US" sz="18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2">
                  <a:txBody>
                    <a:bodyPr/>
                    <a:lstStyle/>
                    <a:p>
                      <a:pPr algn="ctr" fontAlgn="ctr">
                        <a:buNone/>
                      </a:pPr>
                      <a:r>
                        <a:rPr lang="en-US" altLang="ja-JP" sz="1600" u="none" strike="noStrike" dirty="0">
                          <a:effectLst/>
                        </a:rPr>
                        <a:t>0.000</a:t>
                      </a:r>
                    </a:p>
                    <a:p>
                      <a:pPr algn="ctr" fontAlgn="ctr">
                        <a:buNone/>
                      </a:pPr>
                      <a:r>
                        <a:rPr lang="en-US" altLang="ja-JP" sz="1600" u="none" strike="noStrike" dirty="0">
                          <a:effectLst/>
                        </a:rPr>
                        <a:t>(2.039)</a:t>
                      </a:r>
                      <a:endParaRPr lang="en-US" altLang="ja-JP" sz="16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2">
                  <a:txBody>
                    <a:bodyPr/>
                    <a:lstStyle/>
                    <a:p>
                      <a:pPr algn="ctr" fontAlgn="ctr">
                        <a:buNone/>
                      </a:pPr>
                      <a:r>
                        <a:rPr lang="en-US" altLang="ja-JP" sz="1600" u="none" strike="noStrike" dirty="0">
                          <a:effectLst/>
                        </a:rPr>
                        <a:t>0.114</a:t>
                      </a:r>
                    </a:p>
                    <a:p>
                      <a:pPr algn="ctr" fontAlgn="ctr">
                        <a:buNone/>
                      </a:pPr>
                      <a:r>
                        <a:rPr lang="en-US" altLang="ja-JP" sz="1600" u="none" strike="noStrike" dirty="0">
                          <a:effectLst/>
                        </a:rPr>
                        <a:t>(2.121)</a:t>
                      </a:r>
                      <a:endParaRPr lang="en-US" altLang="ja-JP" sz="16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2">
                  <a:txBody>
                    <a:bodyPr/>
                    <a:lstStyle/>
                    <a:p>
                      <a:pPr algn="ctr" fontAlgn="ctr">
                        <a:buNone/>
                      </a:pPr>
                      <a:r>
                        <a:rPr lang="ja-JP" altLang="en-US" sz="1600" u="none" strike="noStrike" dirty="0">
                          <a:effectLst/>
                        </a:rPr>
                        <a:t>　</a:t>
                      </a:r>
                    </a:p>
                    <a:p>
                      <a:pPr algn="ctr" fontAlgn="ctr">
                        <a:buNone/>
                      </a:pPr>
                      <a:r>
                        <a:rPr lang="ja-JP" altLang="en-US" sz="1600" u="none" strike="noStrike" dirty="0">
                          <a:effectLst/>
                        </a:rPr>
                        <a:t>　</a:t>
                      </a:r>
                      <a:endParaRPr lang="ja-JP" altLang="en-US" sz="16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BlToTr w="12700" cap="flat" cmpd="sng" algn="ctr">
                      <a:solidFill>
                        <a:schemeClr val="tx1"/>
                      </a:solidFill>
                      <a:prstDash val="solid"/>
                      <a:round/>
                      <a:headEnd type="none" w="med" len="med"/>
                      <a:tailEnd type="none" w="med" len="med"/>
                    </a:lnBlToTr>
                  </a:tcPr>
                </a:tc>
                <a:tc rowSpan="2">
                  <a:txBody>
                    <a:bodyPr/>
                    <a:lstStyle/>
                    <a:p>
                      <a:pPr algn="ctr" fontAlgn="ctr">
                        <a:buNone/>
                      </a:pPr>
                      <a:r>
                        <a:rPr lang="en-US" altLang="ja-JP" sz="1600" u="none" strike="noStrike" dirty="0">
                          <a:effectLst/>
                        </a:rPr>
                        <a:t>0.953</a:t>
                      </a:r>
                    </a:p>
                    <a:p>
                      <a:pPr algn="ctr" fontAlgn="ctr">
                        <a:buNone/>
                      </a:pPr>
                      <a:r>
                        <a:rPr lang="en-US" altLang="ja-JP" sz="1600" u="none" strike="noStrike" dirty="0">
                          <a:effectLst/>
                        </a:rPr>
                        <a:t>(46.245)</a:t>
                      </a:r>
                      <a:endParaRPr lang="en-US" altLang="ja-JP" sz="16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buNone/>
                      </a:pPr>
                      <a:r>
                        <a:rPr lang="en-US" altLang="ja-JP" sz="1400" u="none" strike="noStrike" dirty="0">
                          <a:effectLst/>
                        </a:rPr>
                        <a:t>0.9773</a:t>
                      </a:r>
                      <a:endParaRPr lang="en-US" altLang="ja-JP" sz="14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968828554"/>
                  </a:ext>
                </a:extLst>
              </a:tr>
              <a:tr h="314332">
                <a:tc vMerge="1">
                  <a:txBody>
                    <a:bodyPr/>
                    <a:lstStyle/>
                    <a:p>
                      <a:endParaRPr/>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endParaRPr dirty="0"/>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endParaRPr dirty="0"/>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endParaRPr dirty="0"/>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endParaRPr dirty="0"/>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endParaRPr dirty="0"/>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buNone/>
                      </a:pPr>
                      <a:r>
                        <a:rPr lang="en-US" altLang="ja-JP" sz="1400" u="none" strike="noStrike" dirty="0">
                          <a:effectLst/>
                        </a:rPr>
                        <a:t>0.0008</a:t>
                      </a:r>
                      <a:endParaRPr lang="en-US" altLang="ja-JP" sz="14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427088231"/>
                  </a:ext>
                </a:extLst>
              </a:tr>
              <a:tr h="314332">
                <a:tc vMerge="1">
                  <a:txBody>
                    <a:bodyPr/>
                    <a:lstStyle/>
                    <a:p>
                      <a:endParaRPr/>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2">
                  <a:txBody>
                    <a:bodyPr/>
                    <a:lstStyle/>
                    <a:p>
                      <a:pPr algn="ctr" fontAlgn="ctr">
                        <a:buNone/>
                      </a:pPr>
                      <a:r>
                        <a:rPr lang="en-US" sz="1800" u="none" strike="noStrike" dirty="0">
                          <a:effectLst/>
                        </a:rPr>
                        <a:t>b</a:t>
                      </a:r>
                    </a:p>
                    <a:p>
                      <a:pPr algn="ctr" fontAlgn="ctr">
                        <a:buNone/>
                      </a:pPr>
                      <a:r>
                        <a:rPr lang="ja-JP" altLang="en-US" sz="1800" u="none" strike="noStrike" dirty="0">
                          <a:effectLst/>
                        </a:rPr>
                        <a:t>　</a:t>
                      </a:r>
                      <a:endParaRPr lang="ja-JP" altLang="en-US" sz="18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2">
                  <a:txBody>
                    <a:bodyPr/>
                    <a:lstStyle/>
                    <a:p>
                      <a:pPr algn="ctr" fontAlgn="ctr">
                        <a:buNone/>
                      </a:pPr>
                      <a:r>
                        <a:rPr lang="en-US" sz="1600" u="none" strike="noStrike" dirty="0">
                          <a:effectLst/>
                        </a:rPr>
                        <a:t>-8.5E-06</a:t>
                      </a:r>
                    </a:p>
                    <a:p>
                      <a:pPr algn="ctr" fontAlgn="ctr">
                        <a:buNone/>
                      </a:pPr>
                      <a:r>
                        <a:rPr lang="en-US" altLang="ja-JP" sz="1600" u="none" strike="noStrike" dirty="0">
                          <a:effectLst/>
                        </a:rPr>
                        <a:t>-(0.095)</a:t>
                      </a:r>
                      <a:endParaRPr lang="en-US" altLang="ja-JP" sz="16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2">
                  <a:txBody>
                    <a:bodyPr/>
                    <a:lstStyle/>
                    <a:p>
                      <a:pPr algn="ctr" fontAlgn="ctr">
                        <a:buNone/>
                      </a:pPr>
                      <a:r>
                        <a:rPr lang="ja-JP" altLang="en-US" sz="1600" u="none" strike="noStrike" dirty="0">
                          <a:effectLst/>
                        </a:rPr>
                        <a:t>　</a:t>
                      </a:r>
                    </a:p>
                    <a:p>
                      <a:pPr algn="ctr" fontAlgn="ctr">
                        <a:buNone/>
                      </a:pPr>
                      <a:r>
                        <a:rPr lang="ja-JP" altLang="en-US" sz="1600" u="none" strike="noStrike" dirty="0">
                          <a:effectLst/>
                        </a:rPr>
                        <a:t>　</a:t>
                      </a:r>
                      <a:endParaRPr lang="ja-JP" altLang="en-US" sz="16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BlToTr w="12700" cap="flat" cmpd="sng" algn="ctr">
                      <a:solidFill>
                        <a:schemeClr val="tx1"/>
                      </a:solidFill>
                      <a:prstDash val="solid"/>
                      <a:round/>
                      <a:headEnd type="none" w="med" len="med"/>
                      <a:tailEnd type="none" w="med" len="med"/>
                    </a:lnBlToTr>
                  </a:tcPr>
                </a:tc>
                <a:tc rowSpan="2">
                  <a:txBody>
                    <a:bodyPr/>
                    <a:lstStyle/>
                    <a:p>
                      <a:pPr algn="ctr" fontAlgn="ctr">
                        <a:buNone/>
                      </a:pPr>
                      <a:r>
                        <a:rPr lang="en-US" altLang="ja-JP" sz="1600" u="none" strike="noStrike" dirty="0">
                          <a:effectLst/>
                        </a:rPr>
                        <a:t>0.009</a:t>
                      </a:r>
                    </a:p>
                    <a:p>
                      <a:pPr algn="ctr" fontAlgn="ctr">
                        <a:buNone/>
                      </a:pPr>
                      <a:r>
                        <a:rPr lang="en-US" altLang="ja-JP" sz="1600" u="none" strike="noStrike" dirty="0">
                          <a:effectLst/>
                        </a:rPr>
                        <a:t>(2.298)</a:t>
                      </a:r>
                      <a:endParaRPr lang="en-US" altLang="ja-JP" sz="16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2">
                  <a:txBody>
                    <a:bodyPr/>
                    <a:lstStyle/>
                    <a:p>
                      <a:pPr algn="ctr" fontAlgn="ctr">
                        <a:buNone/>
                      </a:pPr>
                      <a:r>
                        <a:rPr lang="en-US" altLang="ja-JP" sz="1600" u="none" strike="noStrike" dirty="0">
                          <a:effectLst/>
                        </a:rPr>
                        <a:t>0.990</a:t>
                      </a:r>
                    </a:p>
                    <a:p>
                      <a:pPr algn="ctr" fontAlgn="ctr">
                        <a:buNone/>
                      </a:pPr>
                      <a:r>
                        <a:rPr lang="en-US" altLang="ja-JP" sz="1600" u="none" strike="noStrike" dirty="0">
                          <a:effectLst/>
                        </a:rPr>
                        <a:t>(95.333)</a:t>
                      </a:r>
                      <a:endParaRPr lang="en-US" altLang="ja-JP" sz="16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buNone/>
                      </a:pPr>
                      <a:r>
                        <a:rPr lang="en-US" altLang="ja-JP" sz="1400" u="none" strike="noStrike" dirty="0">
                          <a:effectLst/>
                        </a:rPr>
                        <a:t>0.9774</a:t>
                      </a:r>
                      <a:endParaRPr lang="en-US" altLang="ja-JP" sz="14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158191302"/>
                  </a:ext>
                </a:extLst>
              </a:tr>
              <a:tr h="314332">
                <a:tc vMerge="1">
                  <a:txBody>
                    <a:bodyPr/>
                    <a:lstStyle/>
                    <a:p>
                      <a:endParaRPr/>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endParaRPr dirty="0"/>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endParaRPr dirty="0"/>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endParaRPr dirty="0"/>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endParaRPr dirty="0"/>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endParaRPr dirty="0"/>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buNone/>
                      </a:pPr>
                      <a:r>
                        <a:rPr lang="en-US" altLang="ja-JP" sz="1400" u="none" strike="noStrike" dirty="0">
                          <a:effectLst/>
                        </a:rPr>
                        <a:t>0.0008</a:t>
                      </a:r>
                      <a:endParaRPr lang="en-US" altLang="ja-JP" sz="14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542035095"/>
                  </a:ext>
                </a:extLst>
              </a:tr>
              <a:tr h="314332">
                <a:tc vMerge="1">
                  <a:txBody>
                    <a:bodyPr/>
                    <a:lstStyle/>
                    <a:p>
                      <a:endParaRPr/>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2">
                  <a:txBody>
                    <a:bodyPr/>
                    <a:lstStyle/>
                    <a:p>
                      <a:pPr algn="ctr" fontAlgn="ctr">
                        <a:buNone/>
                      </a:pPr>
                      <a:r>
                        <a:rPr lang="en-US" sz="1800" u="none" strike="noStrike" dirty="0">
                          <a:effectLst/>
                        </a:rPr>
                        <a:t>c</a:t>
                      </a:r>
                    </a:p>
                    <a:p>
                      <a:pPr algn="ctr" fontAlgn="ctr">
                        <a:buNone/>
                      </a:pPr>
                      <a:r>
                        <a:rPr lang="ja-JP" altLang="en-US" sz="1800" u="none" strike="noStrike" dirty="0">
                          <a:effectLst/>
                        </a:rPr>
                        <a:t>　</a:t>
                      </a:r>
                      <a:endParaRPr lang="ja-JP" altLang="en-US" sz="18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2">
                  <a:txBody>
                    <a:bodyPr/>
                    <a:lstStyle/>
                    <a:p>
                      <a:pPr algn="ctr" fontAlgn="ctr">
                        <a:buNone/>
                      </a:pPr>
                      <a:r>
                        <a:rPr lang="en-US" altLang="ja-JP" sz="1600" u="none" strike="noStrike" dirty="0">
                          <a:effectLst/>
                        </a:rPr>
                        <a:t>0.000</a:t>
                      </a:r>
                    </a:p>
                    <a:p>
                      <a:pPr algn="ctr" fontAlgn="ctr">
                        <a:buNone/>
                      </a:pPr>
                      <a:r>
                        <a:rPr lang="en-US" altLang="ja-JP" sz="1600" u="none" strike="noStrike" dirty="0">
                          <a:effectLst/>
                        </a:rPr>
                        <a:t>(1.654)</a:t>
                      </a:r>
                      <a:endParaRPr lang="en-US" altLang="ja-JP" sz="16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2">
                  <a:txBody>
                    <a:bodyPr/>
                    <a:lstStyle/>
                    <a:p>
                      <a:pPr algn="ctr" fontAlgn="ctr">
                        <a:buNone/>
                      </a:pPr>
                      <a:r>
                        <a:rPr lang="en-US" altLang="ja-JP" sz="1600" u="none" strike="noStrike" dirty="0">
                          <a:effectLst/>
                        </a:rPr>
                        <a:t>0.108</a:t>
                      </a:r>
                    </a:p>
                    <a:p>
                      <a:pPr algn="ctr" fontAlgn="ctr">
                        <a:buNone/>
                      </a:pPr>
                      <a:r>
                        <a:rPr lang="en-US" altLang="ja-JP" sz="1600" u="none" strike="noStrike" dirty="0">
                          <a:effectLst/>
                        </a:rPr>
                        <a:t>(2.027)</a:t>
                      </a:r>
                      <a:endParaRPr lang="en-US" altLang="ja-JP" sz="16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2">
                  <a:txBody>
                    <a:bodyPr/>
                    <a:lstStyle/>
                    <a:p>
                      <a:pPr algn="ctr" fontAlgn="ctr">
                        <a:buNone/>
                      </a:pPr>
                      <a:r>
                        <a:rPr lang="en-US" altLang="ja-JP" sz="1600" u="none" strike="noStrike" dirty="0">
                          <a:effectLst/>
                        </a:rPr>
                        <a:t>0.003</a:t>
                      </a:r>
                    </a:p>
                    <a:p>
                      <a:pPr algn="ctr" fontAlgn="ctr">
                        <a:buNone/>
                      </a:pPr>
                      <a:r>
                        <a:rPr lang="en-US" altLang="ja-JP" sz="1600" u="none" strike="noStrike" dirty="0">
                          <a:effectLst/>
                        </a:rPr>
                        <a:t>(2.152)</a:t>
                      </a:r>
                      <a:endParaRPr lang="en-US" altLang="ja-JP" sz="16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2">
                  <a:txBody>
                    <a:bodyPr/>
                    <a:lstStyle/>
                    <a:p>
                      <a:pPr algn="ctr" fontAlgn="ctr">
                        <a:buNone/>
                      </a:pPr>
                      <a:r>
                        <a:rPr lang="en-US" altLang="ja-JP" sz="1600" u="none" strike="noStrike" dirty="0">
                          <a:effectLst/>
                        </a:rPr>
                        <a:t>0.956</a:t>
                      </a:r>
                    </a:p>
                    <a:p>
                      <a:pPr algn="ctr" fontAlgn="ctr">
                        <a:buNone/>
                      </a:pPr>
                      <a:r>
                        <a:rPr lang="en-US" altLang="ja-JP" sz="1600" u="none" strike="noStrike" dirty="0">
                          <a:effectLst/>
                        </a:rPr>
                        <a:t>(46.681)</a:t>
                      </a:r>
                      <a:endParaRPr lang="en-US" altLang="ja-JP" sz="16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buNone/>
                      </a:pPr>
                      <a:r>
                        <a:rPr lang="en-US" altLang="ja-JP" sz="1400" u="none" strike="noStrike" dirty="0">
                          <a:effectLst/>
                        </a:rPr>
                        <a:t>0.9778</a:t>
                      </a:r>
                      <a:endParaRPr lang="en-US" altLang="ja-JP" sz="14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716883500"/>
                  </a:ext>
                </a:extLst>
              </a:tr>
              <a:tr h="326906">
                <a:tc vMerge="1">
                  <a:txBody>
                    <a:bodyPr/>
                    <a:lstStyle/>
                    <a:p>
                      <a:endParaRPr dirty="0"/>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endParaRPr dirty="0"/>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endParaRPr dirty="0"/>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endParaRPr dirty="0"/>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endParaRPr dirty="0"/>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endParaRPr dirty="0"/>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buNone/>
                      </a:pPr>
                      <a:r>
                        <a:rPr lang="en-US" altLang="ja-JP" sz="1400" u="none" strike="noStrike" dirty="0">
                          <a:effectLst/>
                        </a:rPr>
                        <a:t>0.0008</a:t>
                      </a:r>
                      <a:endParaRPr lang="en-US" altLang="ja-JP" sz="14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8479" marR="8479" marT="8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609837673"/>
                  </a:ext>
                </a:extLst>
              </a:tr>
            </a:tbl>
          </a:graphicData>
        </a:graphic>
      </p:graphicFrame>
      <p:sp>
        <p:nvSpPr>
          <p:cNvPr id="4" name="テキスト ボックス 3">
            <a:extLst>
              <a:ext uri="{FF2B5EF4-FFF2-40B4-BE49-F238E27FC236}">
                <a16:creationId xmlns:a16="http://schemas.microsoft.com/office/drawing/2014/main" id="{AF2B1B52-EB9E-DC8D-243E-3BA81B716189}"/>
              </a:ext>
            </a:extLst>
          </p:cNvPr>
          <p:cNvSpPr txBox="1"/>
          <p:nvPr/>
        </p:nvSpPr>
        <p:spPr>
          <a:xfrm>
            <a:off x="172720" y="954621"/>
            <a:ext cx="2367280" cy="584775"/>
          </a:xfrm>
          <a:prstGeom prst="rect">
            <a:avLst/>
          </a:prstGeom>
          <a:noFill/>
        </p:spPr>
        <p:txBody>
          <a:bodyPr wrap="square" rtlCol="0">
            <a:spAutoFit/>
          </a:bodyPr>
          <a:lstStyle/>
          <a:p>
            <a:r>
              <a:rPr kumimoji="1" lang="ja-JP" altLang="en-US" sz="3200" dirty="0"/>
              <a:t>全期間</a:t>
            </a:r>
          </a:p>
        </p:txBody>
      </p:sp>
      <p:sp>
        <p:nvSpPr>
          <p:cNvPr id="5" name="テキスト ボックス 4">
            <a:extLst>
              <a:ext uri="{FF2B5EF4-FFF2-40B4-BE49-F238E27FC236}">
                <a16:creationId xmlns:a16="http://schemas.microsoft.com/office/drawing/2014/main" id="{2A0B8B1D-08E5-D23B-0D16-7BA1965FF313}"/>
              </a:ext>
            </a:extLst>
          </p:cNvPr>
          <p:cNvSpPr txBox="1"/>
          <p:nvPr/>
        </p:nvSpPr>
        <p:spPr>
          <a:xfrm>
            <a:off x="172720" y="246735"/>
            <a:ext cx="2641600" cy="707886"/>
          </a:xfrm>
          <a:prstGeom prst="rect">
            <a:avLst/>
          </a:prstGeom>
          <a:noFill/>
        </p:spPr>
        <p:txBody>
          <a:bodyPr wrap="square" rtlCol="0">
            <a:spAutoFit/>
          </a:bodyPr>
          <a:lstStyle/>
          <a:p>
            <a:r>
              <a:rPr lang="en-US" altLang="ja-JP" sz="3200" dirty="0"/>
              <a:t>6.</a:t>
            </a:r>
            <a:r>
              <a:rPr lang="ja-JP" altLang="en-US" sz="4000" dirty="0"/>
              <a:t>分析結果</a:t>
            </a:r>
            <a:endParaRPr kumimoji="1" lang="ja-JP" altLang="en-US" sz="4000" dirty="0"/>
          </a:p>
        </p:txBody>
      </p:sp>
      <p:sp>
        <p:nvSpPr>
          <p:cNvPr id="6" name="テキスト ボックス 5">
            <a:extLst>
              <a:ext uri="{FF2B5EF4-FFF2-40B4-BE49-F238E27FC236}">
                <a16:creationId xmlns:a16="http://schemas.microsoft.com/office/drawing/2014/main" id="{282E3D11-6386-9C0B-759E-05C6A432FFE5}"/>
              </a:ext>
            </a:extLst>
          </p:cNvPr>
          <p:cNvSpPr txBox="1"/>
          <p:nvPr/>
        </p:nvSpPr>
        <p:spPr>
          <a:xfrm>
            <a:off x="3962400" y="246735"/>
            <a:ext cx="1016000" cy="307777"/>
          </a:xfrm>
          <a:prstGeom prst="rect">
            <a:avLst/>
          </a:prstGeom>
          <a:noFill/>
        </p:spPr>
        <p:txBody>
          <a:bodyPr wrap="square" rtlCol="0">
            <a:spAutoFit/>
          </a:bodyPr>
          <a:lstStyle/>
          <a:p>
            <a:r>
              <a:rPr kumimoji="1" lang="ja-JP" altLang="en-US" sz="1400" dirty="0"/>
              <a:t>説明変数</a:t>
            </a:r>
          </a:p>
        </p:txBody>
      </p:sp>
    </p:spTree>
    <p:extLst>
      <p:ext uri="{BB962C8B-B14F-4D97-AF65-F5344CB8AC3E}">
        <p14:creationId xmlns:p14="http://schemas.microsoft.com/office/powerpoint/2010/main" val="115249259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テキスト ボックス 4">
            <a:extLst>
              <a:ext uri="{FF2B5EF4-FFF2-40B4-BE49-F238E27FC236}">
                <a16:creationId xmlns:a16="http://schemas.microsoft.com/office/drawing/2014/main" id="{54F7C4C3-1A5D-50F4-7B19-731A9785A001}"/>
              </a:ext>
            </a:extLst>
          </p:cNvPr>
          <p:cNvSpPr txBox="1"/>
          <p:nvPr/>
        </p:nvSpPr>
        <p:spPr>
          <a:xfrm>
            <a:off x="828040" y="1166842"/>
            <a:ext cx="10535920" cy="4524315"/>
          </a:xfrm>
          <a:prstGeom prst="rect">
            <a:avLst/>
          </a:prstGeom>
          <a:noFill/>
        </p:spPr>
        <p:txBody>
          <a:bodyPr wrap="square" rtlCol="0">
            <a:spAutoFit/>
          </a:bodyPr>
          <a:lstStyle/>
          <a:p>
            <a:pPr marL="285750" indent="-285750">
              <a:buFont typeface="Arial" panose="020B0604020202020204" pitchFamily="34" charset="0"/>
              <a:buChar char="•"/>
            </a:pPr>
            <a:r>
              <a:rPr kumimoji="1" lang="en-US" altLang="ja-JP" sz="2400" dirty="0"/>
              <a:t>2023</a:t>
            </a:r>
            <a:r>
              <a:rPr kumimoji="1" lang="ja-JP" altLang="en-US" sz="2400" dirty="0"/>
              <a:t>年以降では、純粋期待仮説が成り立っている可能性が比較的高い</a:t>
            </a:r>
            <a:endParaRPr kumimoji="1" lang="en-US" altLang="ja-JP" sz="2400" dirty="0"/>
          </a:p>
          <a:p>
            <a:pPr marL="742950" lvl="1" indent="-285750">
              <a:buFont typeface="Arial" panose="020B0604020202020204" pitchFamily="34" charset="0"/>
              <a:buChar char="•"/>
            </a:pPr>
            <a:r>
              <a:rPr lang="en-US" altLang="ja-JP" sz="2400" dirty="0"/>
              <a:t>2</a:t>
            </a:r>
            <a:r>
              <a:rPr lang="ja-JP" altLang="en-US" sz="2400" dirty="0"/>
              <a:t>年、</a:t>
            </a:r>
            <a:r>
              <a:rPr lang="en-US" altLang="ja-JP" sz="2400" dirty="0"/>
              <a:t>5</a:t>
            </a:r>
            <a:r>
              <a:rPr lang="ja-JP" altLang="en-US" sz="2400" dirty="0"/>
              <a:t>年、</a:t>
            </a:r>
            <a:r>
              <a:rPr lang="en-US" altLang="ja-JP" sz="2400" dirty="0"/>
              <a:t>10</a:t>
            </a:r>
            <a:r>
              <a:rPr lang="ja-JP" altLang="en-US" sz="2400" dirty="0"/>
              <a:t>年ともに決定係数が高く</a:t>
            </a:r>
            <a:r>
              <a:rPr lang="en-US" altLang="ja-JP" sz="2400" dirty="0"/>
              <a:t>γ</a:t>
            </a:r>
            <a:r>
              <a:rPr lang="ja-JP" altLang="en-US" sz="2400" dirty="0"/>
              <a:t>の値が</a:t>
            </a:r>
            <a:r>
              <a:rPr lang="en-US" altLang="ja-JP" sz="2400" dirty="0"/>
              <a:t>1</a:t>
            </a:r>
            <a:r>
              <a:rPr lang="ja-JP" altLang="en-US" sz="2400" dirty="0"/>
              <a:t>より十分に小さいと言える値になっている</a:t>
            </a:r>
            <a:endParaRPr kumimoji="1" lang="en-US" altLang="ja-JP" sz="2400" dirty="0"/>
          </a:p>
          <a:p>
            <a:endParaRPr lang="en-US" altLang="ja-JP" dirty="0"/>
          </a:p>
          <a:p>
            <a:endParaRPr kumimoji="1" lang="en-US" altLang="ja-JP" dirty="0"/>
          </a:p>
          <a:p>
            <a:pPr marL="285750" indent="-285750">
              <a:buFont typeface="Arial" panose="020B0604020202020204" pitchFamily="34" charset="0"/>
              <a:buChar char="•"/>
            </a:pPr>
            <a:r>
              <a:rPr lang="en-US" altLang="ja-JP" sz="2400" dirty="0"/>
              <a:t>a</a:t>
            </a:r>
            <a:r>
              <a:rPr lang="ja-JP" altLang="en-US" sz="2400" dirty="0"/>
              <a:t>、</a:t>
            </a:r>
            <a:r>
              <a:rPr lang="en-US" altLang="ja-JP" sz="2400" dirty="0"/>
              <a:t>c</a:t>
            </a:r>
            <a:r>
              <a:rPr lang="ja-JP" altLang="en-US" sz="2400" dirty="0"/>
              <a:t>式の</a:t>
            </a:r>
            <a:r>
              <a:rPr lang="en-US" altLang="ja-JP" sz="2400" dirty="0"/>
              <a:t>γ</a:t>
            </a:r>
            <a:r>
              <a:rPr lang="ja-JP" altLang="en-US" sz="2400" dirty="0"/>
              <a:t>の値と</a:t>
            </a:r>
            <a:r>
              <a:rPr lang="en-US" altLang="ja-JP" sz="2400" dirty="0"/>
              <a:t>t</a:t>
            </a:r>
            <a:r>
              <a:rPr lang="ja-JP" altLang="en-US" sz="2400" dirty="0"/>
              <a:t>値が</a:t>
            </a:r>
            <a:r>
              <a:rPr lang="en-US" altLang="ja-JP" sz="2400" dirty="0"/>
              <a:t>2</a:t>
            </a:r>
            <a:r>
              <a:rPr lang="ja-JP" altLang="en-US" sz="2400" dirty="0"/>
              <a:t>年、</a:t>
            </a:r>
            <a:r>
              <a:rPr lang="en-US" altLang="ja-JP" sz="2400" dirty="0"/>
              <a:t>5</a:t>
            </a:r>
            <a:r>
              <a:rPr lang="ja-JP" altLang="en-US" sz="2400" dirty="0"/>
              <a:t>年、</a:t>
            </a:r>
            <a:r>
              <a:rPr lang="en-US" altLang="ja-JP" sz="2400" dirty="0"/>
              <a:t>10</a:t>
            </a:r>
            <a:r>
              <a:rPr lang="ja-JP" altLang="en-US" sz="2400" dirty="0"/>
              <a:t>年となるたびに上昇している</a:t>
            </a:r>
            <a:endParaRPr lang="en-US" altLang="ja-JP" sz="2400" dirty="0"/>
          </a:p>
          <a:p>
            <a:pPr marL="285750" indent="-285750">
              <a:buFont typeface="Arial" panose="020B0604020202020204" pitchFamily="34" charset="0"/>
              <a:buChar char="•"/>
            </a:pPr>
            <a:r>
              <a:rPr lang="en-US" altLang="ja-JP" sz="2400" dirty="0"/>
              <a:t>a</a:t>
            </a:r>
            <a:r>
              <a:rPr lang="ja-JP" altLang="en-US" sz="2400" dirty="0"/>
              <a:t>、</a:t>
            </a:r>
            <a:r>
              <a:rPr lang="en-US" altLang="ja-JP" sz="2400" dirty="0"/>
              <a:t>c</a:t>
            </a:r>
            <a:r>
              <a:rPr lang="ja-JP" altLang="en-US" sz="2400" dirty="0"/>
              <a:t>式の</a:t>
            </a:r>
            <a:r>
              <a:rPr lang="en-US" altLang="ja-JP" sz="2400" dirty="0"/>
              <a:t>ω</a:t>
            </a:r>
            <a:r>
              <a:rPr lang="ja-JP" altLang="en-US" sz="2400" dirty="0"/>
              <a:t>の値と</a:t>
            </a:r>
            <a:r>
              <a:rPr lang="en-US" altLang="ja-JP" sz="2400" dirty="0"/>
              <a:t>t</a:t>
            </a:r>
            <a:r>
              <a:rPr lang="ja-JP" altLang="en-US" sz="2400" dirty="0"/>
              <a:t>値が</a:t>
            </a:r>
            <a:r>
              <a:rPr lang="en-US" altLang="ja-JP" sz="2400" dirty="0"/>
              <a:t>2</a:t>
            </a:r>
            <a:r>
              <a:rPr lang="ja-JP" altLang="en-US" sz="2400" dirty="0"/>
              <a:t>年、</a:t>
            </a:r>
            <a:r>
              <a:rPr lang="en-US" altLang="ja-JP" sz="2400" dirty="0"/>
              <a:t>5</a:t>
            </a:r>
            <a:r>
              <a:rPr lang="ja-JP" altLang="en-US" sz="2400" dirty="0"/>
              <a:t>年、</a:t>
            </a:r>
            <a:r>
              <a:rPr lang="en-US" altLang="ja-JP" sz="2400" dirty="0"/>
              <a:t>10</a:t>
            </a:r>
            <a:r>
              <a:rPr lang="ja-JP" altLang="en-US" sz="2400" dirty="0"/>
              <a:t>年となるたびに下落している</a:t>
            </a:r>
            <a:endParaRPr lang="en-US" altLang="ja-JP" sz="2400" dirty="0"/>
          </a:p>
          <a:p>
            <a:pPr marL="742950" lvl="1" indent="-285750">
              <a:buFont typeface="Arial" panose="020B0604020202020204" pitchFamily="34" charset="0"/>
              <a:buChar char="•"/>
            </a:pPr>
            <a:r>
              <a:rPr kumimoji="1" lang="ja-JP" altLang="en-US" sz="2400" dirty="0"/>
              <a:t>長期</a:t>
            </a:r>
            <a:r>
              <a:rPr lang="ja-JP" altLang="en-US" sz="2400" dirty="0"/>
              <a:t>になるほど他の要因からの影響が大きく、純粋期待理論が成立しにくくなっている可能性がある</a:t>
            </a:r>
            <a:endParaRPr lang="en-US" altLang="ja-JP" sz="2400" dirty="0"/>
          </a:p>
          <a:p>
            <a:pPr lvl="1"/>
            <a:r>
              <a:rPr lang="ja-JP" altLang="en-US" sz="2400" dirty="0"/>
              <a:t>→今後幅広い年限で検証</a:t>
            </a:r>
            <a:endParaRPr lang="en-US" altLang="ja-JP" sz="2400" dirty="0"/>
          </a:p>
          <a:p>
            <a:pPr marL="285750" indent="-285750">
              <a:buFont typeface="Arial" panose="020B0604020202020204" pitchFamily="34" charset="0"/>
              <a:buChar char="•"/>
            </a:pPr>
            <a:endParaRPr lang="en-US" altLang="ja-JP" dirty="0"/>
          </a:p>
          <a:p>
            <a:pPr marL="285750" indent="-285750">
              <a:buFont typeface="Arial" panose="020B0604020202020204" pitchFamily="34" charset="0"/>
              <a:buChar char="•"/>
            </a:pPr>
            <a:r>
              <a:rPr lang="ja-JP" altLang="en-US" sz="2400" dirty="0"/>
              <a:t>物価上昇率に強い影響力は見られなかった</a:t>
            </a:r>
            <a:endParaRPr lang="en-US" altLang="ja-JP" sz="2400" dirty="0"/>
          </a:p>
          <a:p>
            <a:pPr marL="285750" indent="-285750">
              <a:buFont typeface="Arial" panose="020B0604020202020204" pitchFamily="34" charset="0"/>
              <a:buChar char="•"/>
            </a:pPr>
            <a:endParaRPr lang="en-US" altLang="ja-JP" dirty="0"/>
          </a:p>
        </p:txBody>
      </p:sp>
      <p:sp>
        <p:nvSpPr>
          <p:cNvPr id="3" name="タイトル 1">
            <a:extLst>
              <a:ext uri="{FF2B5EF4-FFF2-40B4-BE49-F238E27FC236}">
                <a16:creationId xmlns:a16="http://schemas.microsoft.com/office/drawing/2014/main" id="{4E5C1B03-E21F-2D86-60FA-E712946E3D7B}"/>
              </a:ext>
            </a:extLst>
          </p:cNvPr>
          <p:cNvSpPr txBox="1">
            <a:spLocks/>
          </p:cNvSpPr>
          <p:nvPr/>
        </p:nvSpPr>
        <p:spPr>
          <a:xfrm>
            <a:off x="1122680" y="45303"/>
            <a:ext cx="105156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r>
              <a:rPr lang="en-US" altLang="ja-JP" dirty="0"/>
              <a:t>7.</a:t>
            </a:r>
            <a:r>
              <a:rPr lang="ja-JP" altLang="en-US" dirty="0"/>
              <a:t>　考察</a:t>
            </a:r>
          </a:p>
        </p:txBody>
      </p:sp>
    </p:spTree>
    <p:extLst>
      <p:ext uri="{BB962C8B-B14F-4D97-AF65-F5344CB8AC3E}">
        <p14:creationId xmlns:p14="http://schemas.microsoft.com/office/powerpoint/2010/main" val="292455322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F06A83A-8E1A-9EB5-5B9D-1146F8CC2DE5}"/>
              </a:ext>
            </a:extLst>
          </p:cNvPr>
          <p:cNvSpPr>
            <a:spLocks noGrp="1"/>
          </p:cNvSpPr>
          <p:nvPr>
            <p:ph type="title"/>
          </p:nvPr>
        </p:nvSpPr>
        <p:spPr/>
        <p:txBody>
          <a:bodyPr/>
          <a:lstStyle/>
          <a:p>
            <a:r>
              <a:rPr kumimoji="1" lang="en-US" altLang="ja-JP" dirty="0"/>
              <a:t>8.</a:t>
            </a:r>
            <a:r>
              <a:rPr kumimoji="1" lang="ja-JP" altLang="en-US" dirty="0"/>
              <a:t>　先行研究および参考文献</a:t>
            </a:r>
          </a:p>
        </p:txBody>
      </p:sp>
      <p:sp>
        <p:nvSpPr>
          <p:cNvPr id="3" name="テキスト ボックス 2">
            <a:extLst>
              <a:ext uri="{FF2B5EF4-FFF2-40B4-BE49-F238E27FC236}">
                <a16:creationId xmlns:a16="http://schemas.microsoft.com/office/drawing/2014/main" id="{842835F9-A97D-62B2-19C4-CDA711834A22}"/>
              </a:ext>
            </a:extLst>
          </p:cNvPr>
          <p:cNvSpPr txBox="1"/>
          <p:nvPr/>
        </p:nvSpPr>
        <p:spPr>
          <a:xfrm>
            <a:off x="1082040" y="1690688"/>
            <a:ext cx="10027920" cy="646331"/>
          </a:xfrm>
          <a:prstGeom prst="rect">
            <a:avLst/>
          </a:prstGeom>
          <a:noFill/>
        </p:spPr>
        <p:txBody>
          <a:bodyPr wrap="square" rtlCol="0">
            <a:spAutoFit/>
          </a:bodyPr>
          <a:lstStyle/>
          <a:p>
            <a:r>
              <a:rPr lang="ja-JP" altLang="en-US" dirty="0"/>
              <a:t>・黒田晁生、大久保隆</a:t>
            </a:r>
            <a:endParaRPr lang="en-US" altLang="ja-JP" dirty="0"/>
          </a:p>
          <a:p>
            <a:r>
              <a:rPr lang="ja-JP" altLang="en-US" dirty="0"/>
              <a:t>「我が国における国際流通市場の利回り決定メカニズムについて：期待理論によるアプローチ」</a:t>
            </a:r>
            <a:endParaRPr kumimoji="1" lang="ja-JP" altLang="en-US" dirty="0"/>
          </a:p>
        </p:txBody>
      </p:sp>
      <p:sp>
        <p:nvSpPr>
          <p:cNvPr id="4" name="テキスト ボックス 3">
            <a:extLst>
              <a:ext uri="{FF2B5EF4-FFF2-40B4-BE49-F238E27FC236}">
                <a16:creationId xmlns:a16="http://schemas.microsoft.com/office/drawing/2014/main" id="{1B920BD2-8712-6401-5715-244FEC35D753}"/>
              </a:ext>
            </a:extLst>
          </p:cNvPr>
          <p:cNvSpPr txBox="1"/>
          <p:nvPr/>
        </p:nvSpPr>
        <p:spPr>
          <a:xfrm>
            <a:off x="1082040" y="2589777"/>
            <a:ext cx="9865360" cy="646331"/>
          </a:xfrm>
          <a:prstGeom prst="rect">
            <a:avLst/>
          </a:prstGeom>
          <a:noFill/>
        </p:spPr>
        <p:txBody>
          <a:bodyPr wrap="square" rtlCol="0">
            <a:spAutoFit/>
          </a:bodyPr>
          <a:lstStyle/>
          <a:p>
            <a:r>
              <a:rPr lang="ja-JP" altLang="en-US" dirty="0"/>
              <a:t>・</a:t>
            </a:r>
            <a:r>
              <a:rPr lang="en-US" altLang="ja-JP" dirty="0"/>
              <a:t>Shiller, R.J, </a:t>
            </a:r>
          </a:p>
          <a:p>
            <a:r>
              <a:rPr lang="ja-JP" altLang="en-US" dirty="0"/>
              <a:t>「</a:t>
            </a:r>
            <a:r>
              <a:rPr lang="en-US" altLang="ja-JP" dirty="0"/>
              <a:t>Rational Expectations and the Structure of Interest Rates</a:t>
            </a:r>
            <a:r>
              <a:rPr lang="ja-JP" altLang="en-US" dirty="0"/>
              <a:t>」</a:t>
            </a:r>
            <a:endParaRPr kumimoji="1" lang="ja-JP" altLang="en-US" dirty="0"/>
          </a:p>
        </p:txBody>
      </p:sp>
      <p:sp>
        <p:nvSpPr>
          <p:cNvPr id="5" name="テキスト ボックス 4">
            <a:extLst>
              <a:ext uri="{FF2B5EF4-FFF2-40B4-BE49-F238E27FC236}">
                <a16:creationId xmlns:a16="http://schemas.microsoft.com/office/drawing/2014/main" id="{11AF0F01-61AD-A038-7CCD-46174F8F4705}"/>
              </a:ext>
            </a:extLst>
          </p:cNvPr>
          <p:cNvSpPr txBox="1"/>
          <p:nvPr/>
        </p:nvSpPr>
        <p:spPr>
          <a:xfrm>
            <a:off x="1082040" y="3711474"/>
            <a:ext cx="9865360" cy="369332"/>
          </a:xfrm>
          <a:prstGeom prst="rect">
            <a:avLst/>
          </a:prstGeom>
          <a:noFill/>
        </p:spPr>
        <p:txBody>
          <a:bodyPr wrap="square" rtlCol="0">
            <a:spAutoFit/>
          </a:bodyPr>
          <a:lstStyle/>
          <a:p>
            <a:r>
              <a:rPr lang="ja-JP" altLang="en-US" dirty="0"/>
              <a:t>・</a:t>
            </a:r>
            <a:r>
              <a:rPr lang="ja-JP" altLang="ja-JP" dirty="0"/>
              <a:t>東京レポ・レート</a:t>
            </a:r>
            <a:r>
              <a:rPr lang="en-US" altLang="ja-JP" dirty="0"/>
              <a:t>;</a:t>
            </a:r>
            <a:r>
              <a:rPr lang="ja-JP" altLang="ja-JP" dirty="0"/>
              <a:t>日本証券業界</a:t>
            </a:r>
            <a:r>
              <a:rPr lang="en-US" altLang="ja-JP" dirty="0"/>
              <a:t> </a:t>
            </a:r>
            <a:r>
              <a:rPr lang="en-US" altLang="ja-JP" u="sng" dirty="0">
                <a:hlinkClick r:id="rId2"/>
              </a:rPr>
              <a:t>https://www.jsda.or.jp/shiryoshitsu/toukei/trr/index.html</a:t>
            </a:r>
            <a:endParaRPr lang="ja-JP" altLang="ja-JP" dirty="0"/>
          </a:p>
        </p:txBody>
      </p:sp>
      <p:sp>
        <p:nvSpPr>
          <p:cNvPr id="6" name="テキスト ボックス 5">
            <a:extLst>
              <a:ext uri="{FF2B5EF4-FFF2-40B4-BE49-F238E27FC236}">
                <a16:creationId xmlns:a16="http://schemas.microsoft.com/office/drawing/2014/main" id="{78A09049-4535-57FD-89F9-9FFF2572DA2B}"/>
              </a:ext>
            </a:extLst>
          </p:cNvPr>
          <p:cNvSpPr txBox="1"/>
          <p:nvPr/>
        </p:nvSpPr>
        <p:spPr>
          <a:xfrm>
            <a:off x="1082040" y="4556172"/>
            <a:ext cx="9865360" cy="369332"/>
          </a:xfrm>
          <a:prstGeom prst="rect">
            <a:avLst/>
          </a:prstGeom>
          <a:noFill/>
        </p:spPr>
        <p:txBody>
          <a:bodyPr wrap="square" rtlCol="0">
            <a:spAutoFit/>
          </a:bodyPr>
          <a:lstStyle/>
          <a:p>
            <a:r>
              <a:rPr lang="ja-JP" altLang="en-US" dirty="0"/>
              <a:t>・</a:t>
            </a:r>
            <a:r>
              <a:rPr lang="ja-JP" altLang="ja-JP" dirty="0"/>
              <a:t>日本銀行　時系列統計データ検索サイト</a:t>
            </a:r>
            <a:r>
              <a:rPr lang="en-US" altLang="ja-JP" dirty="0"/>
              <a:t> </a:t>
            </a:r>
            <a:r>
              <a:rPr lang="en-US" altLang="ja-JP" u="sng" dirty="0">
                <a:hlinkClick r:id="rId3"/>
              </a:rPr>
              <a:t>https://www.stat-search.boj.or.jp/index.html</a:t>
            </a:r>
            <a:endParaRPr lang="ja-JP" altLang="ja-JP" dirty="0"/>
          </a:p>
        </p:txBody>
      </p:sp>
      <p:sp>
        <p:nvSpPr>
          <p:cNvPr id="7" name="テキスト ボックス 6">
            <a:extLst>
              <a:ext uri="{FF2B5EF4-FFF2-40B4-BE49-F238E27FC236}">
                <a16:creationId xmlns:a16="http://schemas.microsoft.com/office/drawing/2014/main" id="{A70183D6-D926-D584-34A0-C49970E55542}"/>
              </a:ext>
            </a:extLst>
          </p:cNvPr>
          <p:cNvSpPr txBox="1"/>
          <p:nvPr/>
        </p:nvSpPr>
        <p:spPr>
          <a:xfrm>
            <a:off x="1082040" y="5400870"/>
            <a:ext cx="9865360" cy="369332"/>
          </a:xfrm>
          <a:prstGeom prst="rect">
            <a:avLst/>
          </a:prstGeom>
          <a:noFill/>
        </p:spPr>
        <p:txBody>
          <a:bodyPr wrap="square" rtlCol="0">
            <a:spAutoFit/>
          </a:bodyPr>
          <a:lstStyle/>
          <a:p>
            <a:r>
              <a:rPr lang="ja-JP" altLang="en-US" dirty="0"/>
              <a:t>・</a:t>
            </a:r>
            <a:r>
              <a:rPr lang="en-US" altLang="ja-JP" dirty="0"/>
              <a:t>e-Stat </a:t>
            </a:r>
            <a:r>
              <a:rPr lang="ja-JP" altLang="ja-JP" dirty="0"/>
              <a:t>政府統計の総合窓口</a:t>
            </a:r>
            <a:r>
              <a:rPr lang="en-US" altLang="ja-JP" dirty="0"/>
              <a:t> </a:t>
            </a:r>
            <a:r>
              <a:rPr lang="en-US" altLang="ja-JP" u="sng" dirty="0">
                <a:hlinkClick r:id="rId4"/>
              </a:rPr>
              <a:t>https://www.e-stat.go.jp/</a:t>
            </a:r>
            <a:endParaRPr lang="ja-JP" altLang="ja-JP" dirty="0"/>
          </a:p>
        </p:txBody>
      </p:sp>
    </p:spTree>
    <p:extLst>
      <p:ext uri="{BB962C8B-B14F-4D97-AF65-F5344CB8AC3E}">
        <p14:creationId xmlns:p14="http://schemas.microsoft.com/office/powerpoint/2010/main" val="210239172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a:extLst>
              <a:ext uri="{FF2B5EF4-FFF2-40B4-BE49-F238E27FC236}">
                <a16:creationId xmlns:a16="http://schemas.microsoft.com/office/drawing/2014/main" id="{1B991BA6-020E-16FB-3544-03C1FB9AC0B5}"/>
              </a:ext>
            </a:extLst>
          </p:cNvPr>
          <p:cNvSpPr>
            <a:spLocks noGrp="1"/>
          </p:cNvSpPr>
          <p:nvPr>
            <p:ph idx="1"/>
          </p:nvPr>
        </p:nvSpPr>
        <p:spPr>
          <a:xfrm>
            <a:off x="838200" y="717692"/>
            <a:ext cx="10515600" cy="461665"/>
          </a:xfrm>
        </p:spPr>
        <p:txBody>
          <a:bodyPr>
            <a:normAutofit fontScale="25000" lnSpcReduction="20000"/>
          </a:bodyPr>
          <a:lstStyle/>
          <a:p>
            <a:r>
              <a:rPr kumimoji="1" lang="en-US" altLang="ja-JP" sz="9600" dirty="0"/>
              <a:t>(1)</a:t>
            </a:r>
            <a:r>
              <a:rPr kumimoji="1" lang="ja-JP" altLang="en-US" sz="9600" dirty="0"/>
              <a:t>の両辺に対数とって近似する</a:t>
            </a:r>
            <a:endParaRPr kumimoji="1" lang="en-US" altLang="ja-JP" sz="9600" dirty="0"/>
          </a:p>
          <a:p>
            <a:endParaRPr lang="en-US" altLang="ja-JP" dirty="0"/>
          </a:p>
          <a:p>
            <a:pPr marL="0" indent="0">
              <a:buNone/>
            </a:pPr>
            <a:br>
              <a:rPr kumimoji="1" lang="en-US" altLang="ja-JP" dirty="0"/>
            </a:br>
            <a:endParaRPr kumimoji="1" lang="ja-JP" altLang="en-US" dirty="0"/>
          </a:p>
        </p:txBody>
      </p:sp>
      <mc:AlternateContent xmlns:mc="http://schemas.openxmlformats.org/markup-compatibility/2006" xmlns:a14="http://schemas.microsoft.com/office/drawing/2010/main">
        <mc:Choice Requires="a14">
          <p:sp>
            <p:nvSpPr>
              <p:cNvPr id="4" name="テキスト ボックス 3">
                <a:extLst>
                  <a:ext uri="{FF2B5EF4-FFF2-40B4-BE49-F238E27FC236}">
                    <a16:creationId xmlns:a16="http://schemas.microsoft.com/office/drawing/2014/main" id="{0E441910-0102-8828-618B-B411F5AF0D4E}"/>
                  </a:ext>
                </a:extLst>
              </p:cNvPr>
              <p:cNvSpPr txBox="1"/>
              <p:nvPr/>
            </p:nvSpPr>
            <p:spPr>
              <a:xfrm>
                <a:off x="1487714" y="1269234"/>
                <a:ext cx="9216572" cy="461665"/>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US" altLang="ja-JP" sz="2400" i="1">
                          <a:latin typeface="Cambria Math" panose="02040503050406030204" pitchFamily="18" charset="0"/>
                        </a:rPr>
                        <m:t>𝑛</m:t>
                      </m:r>
                      <m:func>
                        <m:funcPr>
                          <m:ctrlPr>
                            <a:rPr lang="en-US" altLang="ja-JP" sz="2400" i="1">
                              <a:latin typeface="Cambria Math" panose="02040503050406030204" pitchFamily="18" charset="0"/>
                            </a:rPr>
                          </m:ctrlPr>
                        </m:funcPr>
                        <m:fName>
                          <m:r>
                            <m:rPr>
                              <m:sty m:val="p"/>
                            </m:rPr>
                            <a:rPr lang="en-US" altLang="ja-JP" sz="2400" i="1">
                              <a:latin typeface="Cambria Math" panose="02040503050406030204" pitchFamily="18" charset="0"/>
                            </a:rPr>
                            <m:t>log</m:t>
                          </m:r>
                        </m:fName>
                        <m:e>
                          <m:d>
                            <m:dPr>
                              <m:ctrlPr>
                                <a:rPr lang="en-US" altLang="ja-JP" sz="2400" i="1">
                                  <a:latin typeface="Cambria Math" panose="02040503050406030204" pitchFamily="18" charset="0"/>
                                </a:rPr>
                              </m:ctrlPr>
                            </m:dPr>
                            <m:e>
                              <m:r>
                                <a:rPr lang="en-US" altLang="ja-JP" sz="2400" i="1">
                                  <a:latin typeface="Cambria Math" panose="02040503050406030204" pitchFamily="18" charset="0"/>
                                </a:rPr>
                                <m:t>1+</m:t>
                              </m:r>
                              <m:sSub>
                                <m:sSubPr>
                                  <m:ctrlPr>
                                    <a:rPr lang="en-US" altLang="ja-JP" sz="2400" i="1">
                                      <a:latin typeface="Cambria Math" panose="02040503050406030204" pitchFamily="18" charset="0"/>
                                    </a:rPr>
                                  </m:ctrlPr>
                                </m:sSubPr>
                                <m:e>
                                  <m:r>
                                    <a:rPr lang="en-US" altLang="ja-JP" sz="2400" i="1">
                                      <a:latin typeface="Cambria Math" panose="02040503050406030204" pitchFamily="18" charset="0"/>
                                    </a:rPr>
                                    <m:t>𝑅</m:t>
                                  </m:r>
                                </m:e>
                                <m:sub>
                                  <m:r>
                                    <a:rPr lang="en-US" altLang="ja-JP" sz="2400" i="1">
                                      <a:latin typeface="Cambria Math" panose="02040503050406030204" pitchFamily="18" charset="0"/>
                                    </a:rPr>
                                    <m:t>𝑡</m:t>
                                  </m:r>
                                </m:sub>
                              </m:sSub>
                            </m:e>
                          </m:d>
                        </m:e>
                      </m:func>
                      <m:r>
                        <a:rPr lang="en-US" altLang="ja-JP" sz="2400" i="1">
                          <a:latin typeface="Cambria Math" panose="02040503050406030204" pitchFamily="18" charset="0"/>
                        </a:rPr>
                        <m:t>=</m:t>
                      </m:r>
                      <m:func>
                        <m:funcPr>
                          <m:ctrlPr>
                            <a:rPr lang="en-US" altLang="ja-JP" sz="2400" i="1">
                              <a:latin typeface="Cambria Math" panose="02040503050406030204" pitchFamily="18" charset="0"/>
                            </a:rPr>
                          </m:ctrlPr>
                        </m:funcPr>
                        <m:fName>
                          <m:r>
                            <m:rPr>
                              <m:sty m:val="p"/>
                            </m:rPr>
                            <a:rPr lang="en-US" altLang="ja-JP" sz="2400" i="1">
                              <a:latin typeface="Cambria Math" panose="02040503050406030204" pitchFamily="18" charset="0"/>
                            </a:rPr>
                            <m:t>log</m:t>
                          </m:r>
                        </m:fName>
                        <m:e>
                          <m:d>
                            <m:dPr>
                              <m:ctrlPr>
                                <a:rPr lang="en-US" altLang="ja-JP" sz="2400" i="1">
                                  <a:latin typeface="Cambria Math" panose="02040503050406030204" pitchFamily="18" charset="0"/>
                                </a:rPr>
                              </m:ctrlPr>
                            </m:dPr>
                            <m:e>
                              <m:r>
                                <a:rPr lang="en-US" altLang="ja-JP" sz="2400" i="1">
                                  <a:latin typeface="Cambria Math" panose="02040503050406030204" pitchFamily="18" charset="0"/>
                                </a:rPr>
                                <m:t>1+</m:t>
                              </m:r>
                              <m:sSub>
                                <m:sSubPr>
                                  <m:ctrlPr>
                                    <a:rPr lang="en-US" altLang="ja-JP" sz="2400" i="1">
                                      <a:latin typeface="Cambria Math" panose="02040503050406030204" pitchFamily="18" charset="0"/>
                                    </a:rPr>
                                  </m:ctrlPr>
                                </m:sSubPr>
                                <m:e>
                                  <m:r>
                                    <a:rPr lang="en-US" altLang="ja-JP" sz="2400" i="1">
                                      <a:latin typeface="Cambria Math" panose="02040503050406030204" pitchFamily="18" charset="0"/>
                                    </a:rPr>
                                    <m:t>𝑟</m:t>
                                  </m:r>
                                </m:e>
                                <m:sub>
                                  <m:r>
                                    <a:rPr lang="en-US" altLang="ja-JP" sz="2400" i="1">
                                      <a:latin typeface="Cambria Math" panose="02040503050406030204" pitchFamily="18" charset="0"/>
                                    </a:rPr>
                                    <m:t>𝑡</m:t>
                                  </m:r>
                                </m:sub>
                              </m:sSub>
                            </m:e>
                          </m:d>
                        </m:e>
                      </m:func>
                      <m:r>
                        <a:rPr lang="en-US" altLang="ja-JP" sz="2400" i="1">
                          <a:latin typeface="Cambria Math" panose="02040503050406030204" pitchFamily="18" charset="0"/>
                        </a:rPr>
                        <m:t>+</m:t>
                      </m:r>
                      <m:func>
                        <m:funcPr>
                          <m:ctrlPr>
                            <a:rPr lang="en-US" altLang="ja-JP" sz="2400" i="1">
                              <a:latin typeface="Cambria Math" panose="02040503050406030204" pitchFamily="18" charset="0"/>
                            </a:rPr>
                          </m:ctrlPr>
                        </m:funcPr>
                        <m:fName>
                          <m:r>
                            <m:rPr>
                              <m:sty m:val="p"/>
                            </m:rPr>
                            <a:rPr lang="en-US" altLang="ja-JP" sz="2400" i="1">
                              <a:latin typeface="Cambria Math" panose="02040503050406030204" pitchFamily="18" charset="0"/>
                            </a:rPr>
                            <m:t>log</m:t>
                          </m:r>
                        </m:fName>
                        <m:e>
                          <m:d>
                            <m:dPr>
                              <m:ctrlPr>
                                <a:rPr lang="en-US" altLang="ja-JP" sz="2400" i="1">
                                  <a:latin typeface="Cambria Math" panose="02040503050406030204" pitchFamily="18" charset="0"/>
                                </a:rPr>
                              </m:ctrlPr>
                            </m:dPr>
                            <m:e>
                              <m:r>
                                <a:rPr lang="en-US" altLang="ja-JP" sz="2400" i="1">
                                  <a:latin typeface="Cambria Math" panose="02040503050406030204" pitchFamily="18" charset="0"/>
                                </a:rPr>
                                <m:t>1+</m:t>
                              </m:r>
                              <m:sSub>
                                <m:sSubPr>
                                  <m:ctrlPr>
                                    <a:rPr lang="en-US" altLang="ja-JP" sz="2400" i="1">
                                      <a:latin typeface="Cambria Math" panose="02040503050406030204" pitchFamily="18" charset="0"/>
                                    </a:rPr>
                                  </m:ctrlPr>
                                </m:sSubPr>
                                <m:e>
                                  <m:r>
                                    <a:rPr lang="en-US" altLang="ja-JP" sz="2400" i="1">
                                      <a:latin typeface="Cambria Math" panose="02040503050406030204" pitchFamily="18" charset="0"/>
                                    </a:rPr>
                                    <m:t>𝑟</m:t>
                                  </m:r>
                                </m:e>
                                <m:sub>
                                  <m:r>
                                    <a:rPr lang="en-US" altLang="ja-JP" sz="2400" i="1">
                                      <a:latin typeface="Cambria Math" panose="02040503050406030204" pitchFamily="18" charset="0"/>
                                    </a:rPr>
                                    <m:t>𝑡</m:t>
                                  </m:r>
                                  <m:r>
                                    <a:rPr lang="en-US" altLang="ja-JP" sz="2400" i="1">
                                      <a:latin typeface="Cambria Math" panose="02040503050406030204" pitchFamily="18" charset="0"/>
                                    </a:rPr>
                                    <m:t>+1</m:t>
                                  </m:r>
                                </m:sub>
                              </m:sSub>
                            </m:e>
                          </m:d>
                          <m:r>
                            <a:rPr lang="en-US" altLang="ja-JP" sz="2400" i="1">
                              <a:latin typeface="Cambria Math" panose="02040503050406030204" pitchFamily="18" charset="0"/>
                            </a:rPr>
                            <m:t>⋯</m:t>
                          </m:r>
                          <m:func>
                            <m:funcPr>
                              <m:ctrlPr>
                                <a:rPr lang="en-US" altLang="ja-JP" sz="2400" i="1">
                                  <a:latin typeface="Cambria Math" panose="02040503050406030204" pitchFamily="18" charset="0"/>
                                </a:rPr>
                              </m:ctrlPr>
                            </m:funcPr>
                            <m:fName>
                              <m:r>
                                <m:rPr>
                                  <m:sty m:val="p"/>
                                </m:rPr>
                                <a:rPr lang="en-US" altLang="ja-JP" sz="2400" i="1">
                                  <a:latin typeface="Cambria Math" panose="02040503050406030204" pitchFamily="18" charset="0"/>
                                </a:rPr>
                                <m:t>log</m:t>
                              </m:r>
                            </m:fName>
                            <m:e>
                              <m:d>
                                <m:dPr>
                                  <m:ctrlPr>
                                    <a:rPr lang="en-US" altLang="ja-JP" sz="2400" i="1">
                                      <a:latin typeface="Cambria Math" panose="02040503050406030204" pitchFamily="18" charset="0"/>
                                    </a:rPr>
                                  </m:ctrlPr>
                                </m:dPr>
                                <m:e>
                                  <m:r>
                                    <a:rPr lang="en-US" altLang="ja-JP" sz="2400" i="1">
                                      <a:latin typeface="Cambria Math" panose="02040503050406030204" pitchFamily="18" charset="0"/>
                                    </a:rPr>
                                    <m:t>1+</m:t>
                                  </m:r>
                                  <m:sSub>
                                    <m:sSubPr>
                                      <m:ctrlPr>
                                        <a:rPr lang="en-US" altLang="ja-JP" sz="2400" i="1">
                                          <a:latin typeface="Cambria Math" panose="02040503050406030204" pitchFamily="18" charset="0"/>
                                        </a:rPr>
                                      </m:ctrlPr>
                                    </m:sSubPr>
                                    <m:e>
                                      <m:r>
                                        <a:rPr lang="en-US" altLang="ja-JP" sz="2400" i="1">
                                          <a:latin typeface="Cambria Math" panose="02040503050406030204" pitchFamily="18" charset="0"/>
                                        </a:rPr>
                                        <m:t>𝑟</m:t>
                                      </m:r>
                                    </m:e>
                                    <m:sub>
                                      <m:r>
                                        <a:rPr lang="en-US" altLang="ja-JP" sz="2400" i="1">
                                          <a:latin typeface="Cambria Math" panose="02040503050406030204" pitchFamily="18" charset="0"/>
                                        </a:rPr>
                                        <m:t>𝑡</m:t>
                                      </m:r>
                                      <m:r>
                                        <a:rPr lang="en-US" altLang="ja-JP" sz="2400" i="1">
                                          <a:latin typeface="Cambria Math" panose="02040503050406030204" pitchFamily="18" charset="0"/>
                                        </a:rPr>
                                        <m:t>+</m:t>
                                      </m:r>
                                      <m:r>
                                        <a:rPr lang="en-US" altLang="ja-JP" sz="2400" i="1">
                                          <a:latin typeface="Cambria Math" panose="02040503050406030204" pitchFamily="18" charset="0"/>
                                        </a:rPr>
                                        <m:t>𝑛</m:t>
                                      </m:r>
                                      <m:r>
                                        <a:rPr lang="en-US" altLang="ja-JP" sz="2400" i="1">
                                          <a:latin typeface="Cambria Math" panose="02040503050406030204" pitchFamily="18" charset="0"/>
                                        </a:rPr>
                                        <m:t>−1</m:t>
                                      </m:r>
                                    </m:sub>
                                  </m:sSub>
                                </m:e>
                              </m:d>
                            </m:e>
                          </m:func>
                        </m:e>
                      </m:func>
                    </m:oMath>
                  </m:oMathPara>
                </a14:m>
                <a:endParaRPr kumimoji="1" lang="ja-JP" altLang="en-US" sz="2400" dirty="0"/>
              </a:p>
            </p:txBody>
          </p:sp>
        </mc:Choice>
        <mc:Fallback xmlns="">
          <p:sp>
            <p:nvSpPr>
              <p:cNvPr id="4" name="テキスト ボックス 3">
                <a:extLst>
                  <a:ext uri="{FF2B5EF4-FFF2-40B4-BE49-F238E27FC236}">
                    <a16:creationId xmlns:a16="http://schemas.microsoft.com/office/drawing/2014/main" id="{0E441910-0102-8828-618B-B411F5AF0D4E}"/>
                  </a:ext>
                </a:extLst>
              </p:cNvPr>
              <p:cNvSpPr txBox="1">
                <a:spLocks noRot="1" noChangeAspect="1" noMove="1" noResize="1" noEditPoints="1" noAdjustHandles="1" noChangeArrowheads="1" noChangeShapeType="1" noTextEdit="1"/>
              </p:cNvSpPr>
              <p:nvPr/>
            </p:nvSpPr>
            <p:spPr>
              <a:xfrm>
                <a:off x="1487714" y="1269234"/>
                <a:ext cx="9216572" cy="461665"/>
              </a:xfrm>
              <a:prstGeom prst="rect">
                <a:avLst/>
              </a:prstGeom>
              <a:blipFill>
                <a:blip r:embed="rId3"/>
                <a:stretch>
                  <a:fillRect b="-15789"/>
                </a:stretch>
              </a:blipFill>
            </p:spPr>
            <p:txBody>
              <a:bodyPr/>
              <a:lstStyle/>
              <a:p>
                <a:r>
                  <a:rPr lang="ja-JP" altLang="en-US">
                    <a:noFill/>
                  </a:rPr>
                  <a:t> </a:t>
                </a:r>
              </a:p>
            </p:txBody>
          </p:sp>
        </mc:Fallback>
      </mc:AlternateContent>
      <mc:AlternateContent xmlns:mc="http://schemas.openxmlformats.org/markup-compatibility/2006" xmlns:a14="http://schemas.microsoft.com/office/drawing/2010/main">
        <mc:Choice Requires="a14">
          <p:sp>
            <p:nvSpPr>
              <p:cNvPr id="5" name="コンテンツ プレースホルダー 2">
                <a:extLst>
                  <a:ext uri="{FF2B5EF4-FFF2-40B4-BE49-F238E27FC236}">
                    <a16:creationId xmlns:a16="http://schemas.microsoft.com/office/drawing/2014/main" id="{DDD9B96D-4878-36F2-82EE-43FFD369F58E}"/>
                  </a:ext>
                </a:extLst>
              </p:cNvPr>
              <p:cNvSpPr txBox="1">
                <a:spLocks/>
              </p:cNvSpPr>
              <p:nvPr/>
            </p:nvSpPr>
            <p:spPr>
              <a:xfrm>
                <a:off x="4771570" y="2067520"/>
                <a:ext cx="4053114" cy="461665"/>
              </a:xfrm>
              <a:prstGeom prst="rect">
                <a:avLst/>
              </a:prstGeom>
            </p:spPr>
            <p:txBody>
              <a:bodyPr vert="horz" lIns="91440" tIns="45720" rIns="91440" bIns="45720" rtlCol="0">
                <a:normAutofit fontScale="250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buNone/>
                </a:pPr>
                <a14:m>
                  <m:oMathPara xmlns:m="http://schemas.openxmlformats.org/officeDocument/2006/math">
                    <m:oMathParaPr>
                      <m:jc m:val="left"/>
                    </m:oMathParaPr>
                    <m:oMath xmlns:m="http://schemas.openxmlformats.org/officeDocument/2006/math">
                      <m:func>
                        <m:funcPr>
                          <m:ctrlPr>
                            <a:rPr lang="en-US" altLang="ja-JP" sz="9600" i="1" dirty="0" smtClean="0">
                              <a:latin typeface="Cambria Math" panose="02040503050406030204" pitchFamily="18" charset="0"/>
                            </a:rPr>
                          </m:ctrlPr>
                        </m:funcPr>
                        <m:fName>
                          <m:r>
                            <m:rPr>
                              <m:sty m:val="p"/>
                            </m:rPr>
                            <a:rPr lang="en-US" altLang="ja-JP" sz="9600" dirty="0" smtClean="0">
                              <a:latin typeface="Cambria Math" panose="02040503050406030204" pitchFamily="18" charset="0"/>
                            </a:rPr>
                            <m:t>log</m:t>
                          </m:r>
                        </m:fName>
                        <m:e>
                          <m:d>
                            <m:dPr>
                              <m:ctrlPr>
                                <a:rPr lang="en-US" altLang="ja-JP" sz="9600" i="1" dirty="0" smtClean="0">
                                  <a:latin typeface="Cambria Math" panose="02040503050406030204" pitchFamily="18" charset="0"/>
                                </a:rPr>
                              </m:ctrlPr>
                            </m:dPr>
                            <m:e>
                              <m:r>
                                <a:rPr lang="en-US" altLang="ja-JP" sz="9600" i="0" dirty="0" smtClean="0">
                                  <a:latin typeface="Cambria Math" panose="02040503050406030204" pitchFamily="18" charset="0"/>
                                </a:rPr>
                                <m:t>1+</m:t>
                              </m:r>
                              <m:r>
                                <a:rPr lang="en-US" altLang="ja-JP" sz="9600" i="1" dirty="0" smtClean="0">
                                  <a:latin typeface="Cambria Math" panose="02040503050406030204" pitchFamily="18" charset="0"/>
                                </a:rPr>
                                <m:t>𝑥</m:t>
                              </m:r>
                            </m:e>
                          </m:d>
                        </m:e>
                      </m:func>
                      <m:r>
                        <a:rPr lang="en-US" altLang="ja-JP" sz="9600" i="0" dirty="0" smtClean="0">
                          <a:latin typeface="Cambria Math" panose="02040503050406030204" pitchFamily="18" charset="0"/>
                        </a:rPr>
                        <m:t>≈</m:t>
                      </m:r>
                      <m:r>
                        <a:rPr lang="en-US" altLang="ja-JP" sz="9600" i="1" dirty="0" smtClean="0">
                          <a:latin typeface="Cambria Math" panose="02040503050406030204" pitchFamily="18" charset="0"/>
                        </a:rPr>
                        <m:t>𝑥</m:t>
                      </m:r>
                    </m:oMath>
                  </m:oMathPara>
                </a14:m>
                <a:endParaRPr lang="en-US" altLang="ja-JP" sz="9600" dirty="0"/>
              </a:p>
              <a:p>
                <a:pPr marL="0" indent="0">
                  <a:buFont typeface="Arial" panose="020B0604020202020204" pitchFamily="34" charset="0"/>
                  <a:buNone/>
                </a:pPr>
                <a:br>
                  <a:rPr lang="en-US" altLang="ja-JP" dirty="0"/>
                </a:br>
                <a:endParaRPr lang="ja-JP" altLang="en-US" dirty="0"/>
              </a:p>
            </p:txBody>
          </p:sp>
        </mc:Choice>
        <mc:Fallback xmlns="">
          <p:sp>
            <p:nvSpPr>
              <p:cNvPr id="5" name="コンテンツ プレースホルダー 2">
                <a:extLst>
                  <a:ext uri="{FF2B5EF4-FFF2-40B4-BE49-F238E27FC236}">
                    <a16:creationId xmlns:a16="http://schemas.microsoft.com/office/drawing/2014/main" id="{DDD9B96D-4878-36F2-82EE-43FFD369F58E}"/>
                  </a:ext>
                </a:extLst>
              </p:cNvPr>
              <p:cNvSpPr txBox="1">
                <a:spLocks noRot="1" noChangeAspect="1" noMove="1" noResize="1" noEditPoints="1" noAdjustHandles="1" noChangeArrowheads="1" noChangeShapeType="1" noTextEdit="1"/>
              </p:cNvSpPr>
              <p:nvPr/>
            </p:nvSpPr>
            <p:spPr>
              <a:xfrm>
                <a:off x="4771570" y="2067520"/>
                <a:ext cx="4053114" cy="461665"/>
              </a:xfrm>
              <a:prstGeom prst="rect">
                <a:avLst/>
              </a:prstGeom>
              <a:blipFill>
                <a:blip r:embed="rId4"/>
                <a:stretch>
                  <a:fillRect l="-1353" b="-9211"/>
                </a:stretch>
              </a:blipFill>
            </p:spPr>
            <p:txBody>
              <a:bodyPr/>
              <a:lstStyle/>
              <a:p>
                <a:r>
                  <a:rPr lang="ja-JP" altLang="en-US">
                    <a:noFill/>
                  </a:rPr>
                  <a:t> </a:t>
                </a:r>
              </a:p>
            </p:txBody>
          </p:sp>
        </mc:Fallback>
      </mc:AlternateContent>
      <p:sp>
        <p:nvSpPr>
          <p:cNvPr id="6" name="コンテンツ プレースホルダー 2">
            <a:extLst>
              <a:ext uri="{FF2B5EF4-FFF2-40B4-BE49-F238E27FC236}">
                <a16:creationId xmlns:a16="http://schemas.microsoft.com/office/drawing/2014/main" id="{1902FAA8-EF79-D4A1-A894-2FBB7D31FE2A}"/>
              </a:ext>
            </a:extLst>
          </p:cNvPr>
          <p:cNvSpPr txBox="1">
            <a:spLocks/>
          </p:cNvSpPr>
          <p:nvPr/>
        </p:nvSpPr>
        <p:spPr>
          <a:xfrm>
            <a:off x="990600" y="2140092"/>
            <a:ext cx="4053114" cy="461664"/>
          </a:xfrm>
          <a:prstGeom prst="rect">
            <a:avLst/>
          </a:prstGeom>
        </p:spPr>
        <p:txBody>
          <a:bodyPr vert="horz" lIns="91440" tIns="45720" rIns="91440" bIns="45720" rtlCol="0">
            <a:normAutofit fontScale="250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r>
              <a:rPr lang="ja-JP" altLang="en-US" sz="9600" dirty="0"/>
              <a:t>テイラー展開による近似</a:t>
            </a:r>
            <a:endParaRPr lang="en-US" altLang="ja-JP" sz="9600" dirty="0"/>
          </a:p>
          <a:p>
            <a:endParaRPr lang="en-US" altLang="ja-JP" dirty="0"/>
          </a:p>
          <a:p>
            <a:pPr marL="0" indent="0">
              <a:buFont typeface="Arial" panose="020B0604020202020204" pitchFamily="34" charset="0"/>
              <a:buNone/>
            </a:pPr>
            <a:br>
              <a:rPr lang="en-US" altLang="ja-JP" dirty="0"/>
            </a:br>
            <a:endParaRPr lang="ja-JP" altLang="en-US" dirty="0"/>
          </a:p>
        </p:txBody>
      </p:sp>
      <mc:AlternateContent xmlns:mc="http://schemas.openxmlformats.org/markup-compatibility/2006" xmlns:a14="http://schemas.microsoft.com/office/drawing/2010/main">
        <mc:Choice Requires="a14">
          <p:sp>
            <p:nvSpPr>
              <p:cNvPr id="7" name="テキスト ボックス 6">
                <a:extLst>
                  <a:ext uri="{FF2B5EF4-FFF2-40B4-BE49-F238E27FC236}">
                    <a16:creationId xmlns:a16="http://schemas.microsoft.com/office/drawing/2014/main" id="{9CE2933C-549A-B35F-4515-EF6041AFA71E}"/>
                  </a:ext>
                </a:extLst>
              </p:cNvPr>
              <p:cNvSpPr txBox="1"/>
              <p:nvPr/>
            </p:nvSpPr>
            <p:spPr>
              <a:xfrm>
                <a:off x="2104571" y="2601756"/>
                <a:ext cx="7982858" cy="523220"/>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kumimoji="1" lang="ja-JP" altLang="en-US" sz="2800" i="1" dirty="0" smtClean="0">
                          <a:latin typeface="Cambria Math" panose="02040503050406030204" pitchFamily="18" charset="0"/>
                        </a:rPr>
                        <m:t>𝑛</m:t>
                      </m:r>
                      <m:sSub>
                        <m:sSubPr>
                          <m:ctrlPr>
                            <a:rPr kumimoji="1" lang="ja-JP" altLang="en-US" sz="2800" i="1" dirty="0">
                              <a:latin typeface="Cambria Math" panose="02040503050406030204" pitchFamily="18" charset="0"/>
                            </a:rPr>
                          </m:ctrlPr>
                        </m:sSubPr>
                        <m:e>
                          <m:r>
                            <a:rPr kumimoji="1" lang="ja-JP" altLang="en-US" sz="2800" i="1" dirty="0">
                              <a:latin typeface="Cambria Math" panose="02040503050406030204" pitchFamily="18" charset="0"/>
                            </a:rPr>
                            <m:t>𝑅</m:t>
                          </m:r>
                        </m:e>
                        <m:sub>
                          <m:r>
                            <a:rPr kumimoji="1" lang="ja-JP" altLang="en-US" sz="2800" i="1" dirty="0">
                              <a:latin typeface="Cambria Math" panose="02040503050406030204" pitchFamily="18" charset="0"/>
                            </a:rPr>
                            <m:t>𝑡</m:t>
                          </m:r>
                        </m:sub>
                      </m:sSub>
                      <m:r>
                        <a:rPr kumimoji="1" lang="ja-JP" altLang="en-US" sz="2800" i="0" dirty="0">
                          <a:latin typeface="Cambria Math" panose="02040503050406030204" pitchFamily="18" charset="0"/>
                        </a:rPr>
                        <m:t>≈</m:t>
                      </m:r>
                      <m:sSub>
                        <m:sSubPr>
                          <m:ctrlPr>
                            <a:rPr kumimoji="1" lang="ja-JP" altLang="en-US" sz="2800" i="1" dirty="0">
                              <a:latin typeface="Cambria Math" panose="02040503050406030204" pitchFamily="18" charset="0"/>
                            </a:rPr>
                          </m:ctrlPr>
                        </m:sSubPr>
                        <m:e>
                          <m:r>
                            <a:rPr kumimoji="1" lang="ja-JP" altLang="en-US" sz="2800" i="1" dirty="0">
                              <a:latin typeface="Cambria Math" panose="02040503050406030204" pitchFamily="18" charset="0"/>
                            </a:rPr>
                            <m:t>𝑟</m:t>
                          </m:r>
                        </m:e>
                        <m:sub>
                          <m:r>
                            <a:rPr kumimoji="1" lang="en-US" altLang="ja-JP" sz="2800" b="0" i="1" dirty="0" smtClean="0">
                              <a:latin typeface="Cambria Math" panose="02040503050406030204" pitchFamily="18" charset="0"/>
                            </a:rPr>
                            <m:t>𝑡</m:t>
                          </m:r>
                        </m:sub>
                      </m:sSub>
                      <m:r>
                        <a:rPr kumimoji="1" lang="ja-JP" altLang="en-US" sz="2800" i="0" dirty="0">
                          <a:latin typeface="Cambria Math" panose="02040503050406030204" pitchFamily="18" charset="0"/>
                        </a:rPr>
                        <m:t>+</m:t>
                      </m:r>
                      <m:sSub>
                        <m:sSubPr>
                          <m:ctrlPr>
                            <a:rPr kumimoji="1" lang="ja-JP" altLang="en-US" sz="2800" i="1" dirty="0">
                              <a:latin typeface="Cambria Math" panose="02040503050406030204" pitchFamily="18" charset="0"/>
                            </a:rPr>
                          </m:ctrlPr>
                        </m:sSubPr>
                        <m:e>
                          <m:r>
                            <a:rPr kumimoji="1" lang="ja-JP" altLang="en-US" sz="2800" i="1" dirty="0">
                              <a:latin typeface="Cambria Math" panose="02040503050406030204" pitchFamily="18" charset="0"/>
                            </a:rPr>
                            <m:t>𝑟</m:t>
                          </m:r>
                        </m:e>
                        <m:sub>
                          <m:r>
                            <a:rPr kumimoji="1" lang="ja-JP" altLang="en-US" sz="2800" i="1" dirty="0">
                              <a:latin typeface="Cambria Math" panose="02040503050406030204" pitchFamily="18" charset="0"/>
                            </a:rPr>
                            <m:t>𝑡</m:t>
                          </m:r>
                          <m:r>
                            <a:rPr kumimoji="1" lang="ja-JP" altLang="en-US" sz="2800" i="0" dirty="0">
                              <a:latin typeface="Cambria Math" panose="02040503050406030204" pitchFamily="18" charset="0"/>
                            </a:rPr>
                            <m:t>+1</m:t>
                          </m:r>
                        </m:sub>
                      </m:sSub>
                      <m:r>
                        <a:rPr kumimoji="1" lang="ja-JP" altLang="en-US" sz="2800" i="0" dirty="0">
                          <a:latin typeface="Cambria Math" panose="02040503050406030204" pitchFamily="18" charset="0"/>
                        </a:rPr>
                        <m:t>+⋯+</m:t>
                      </m:r>
                      <m:sSub>
                        <m:sSubPr>
                          <m:ctrlPr>
                            <a:rPr kumimoji="1" lang="ja-JP" altLang="en-US" sz="2800" i="1" dirty="0">
                              <a:latin typeface="Cambria Math" panose="02040503050406030204" pitchFamily="18" charset="0"/>
                            </a:rPr>
                          </m:ctrlPr>
                        </m:sSubPr>
                        <m:e>
                          <m:r>
                            <a:rPr kumimoji="1" lang="ja-JP" altLang="en-US" sz="2800" i="1" dirty="0">
                              <a:latin typeface="Cambria Math" panose="02040503050406030204" pitchFamily="18" charset="0"/>
                            </a:rPr>
                            <m:t>𝑟</m:t>
                          </m:r>
                        </m:e>
                        <m:sub>
                          <m:r>
                            <a:rPr kumimoji="1" lang="ja-JP" altLang="en-US" sz="2800" i="1" dirty="0">
                              <a:latin typeface="Cambria Math" panose="02040503050406030204" pitchFamily="18" charset="0"/>
                            </a:rPr>
                            <m:t>𝑡</m:t>
                          </m:r>
                          <m:r>
                            <a:rPr kumimoji="1" lang="ja-JP" altLang="en-US" sz="2800" i="0" dirty="0">
                              <a:latin typeface="Cambria Math" panose="02040503050406030204" pitchFamily="18" charset="0"/>
                            </a:rPr>
                            <m:t>+</m:t>
                          </m:r>
                          <m:r>
                            <a:rPr kumimoji="1" lang="ja-JP" altLang="en-US" sz="2800" i="1" dirty="0">
                              <a:latin typeface="Cambria Math" panose="02040503050406030204" pitchFamily="18" charset="0"/>
                            </a:rPr>
                            <m:t>𝑛</m:t>
                          </m:r>
                          <m:r>
                            <a:rPr kumimoji="1" lang="ja-JP" altLang="en-US" sz="2800" i="0" dirty="0">
                              <a:latin typeface="Cambria Math" panose="02040503050406030204" pitchFamily="18" charset="0"/>
                            </a:rPr>
                            <m:t>−1</m:t>
                          </m:r>
                        </m:sub>
                      </m:sSub>
                    </m:oMath>
                  </m:oMathPara>
                </a14:m>
                <a:endParaRPr kumimoji="1" lang="ja-JP" altLang="en-US" sz="2800" dirty="0"/>
              </a:p>
            </p:txBody>
          </p:sp>
        </mc:Choice>
        <mc:Fallback xmlns="">
          <p:sp>
            <p:nvSpPr>
              <p:cNvPr id="7" name="テキスト ボックス 6">
                <a:extLst>
                  <a:ext uri="{FF2B5EF4-FFF2-40B4-BE49-F238E27FC236}">
                    <a16:creationId xmlns:a16="http://schemas.microsoft.com/office/drawing/2014/main" id="{9CE2933C-549A-B35F-4515-EF6041AFA71E}"/>
                  </a:ext>
                </a:extLst>
              </p:cNvPr>
              <p:cNvSpPr txBox="1">
                <a:spLocks noRot="1" noChangeAspect="1" noMove="1" noResize="1" noEditPoints="1" noAdjustHandles="1" noChangeArrowheads="1" noChangeShapeType="1" noTextEdit="1"/>
              </p:cNvSpPr>
              <p:nvPr/>
            </p:nvSpPr>
            <p:spPr>
              <a:xfrm>
                <a:off x="2104571" y="2601756"/>
                <a:ext cx="7982858" cy="523220"/>
              </a:xfrm>
              <a:prstGeom prst="rect">
                <a:avLst/>
              </a:prstGeom>
              <a:blipFill>
                <a:blip r:embed="rId5"/>
                <a:stretch>
                  <a:fillRect/>
                </a:stretch>
              </a:blipFill>
            </p:spPr>
            <p:txBody>
              <a:bodyPr/>
              <a:lstStyle/>
              <a:p>
                <a:r>
                  <a:rPr lang="ja-JP" altLang="en-US">
                    <a:noFill/>
                  </a:rPr>
                  <a:t> </a:t>
                </a:r>
              </a:p>
            </p:txBody>
          </p:sp>
        </mc:Fallback>
      </mc:AlternateContent>
      <mc:AlternateContent xmlns:mc="http://schemas.openxmlformats.org/markup-compatibility/2006" xmlns:a14="http://schemas.microsoft.com/office/drawing/2010/main">
        <mc:Choice Requires="a14">
          <p:sp>
            <p:nvSpPr>
              <p:cNvPr id="9" name="テキスト ボックス 8">
                <a:extLst>
                  <a:ext uri="{FF2B5EF4-FFF2-40B4-BE49-F238E27FC236}">
                    <a16:creationId xmlns:a16="http://schemas.microsoft.com/office/drawing/2014/main" id="{6BE2C3E4-7D8E-4DCB-DD0D-5008F32AB4F3}"/>
                  </a:ext>
                </a:extLst>
              </p:cNvPr>
              <p:cNvSpPr txBox="1"/>
              <p:nvPr/>
            </p:nvSpPr>
            <p:spPr>
              <a:xfrm>
                <a:off x="2104571" y="3400042"/>
                <a:ext cx="7982858" cy="1351524"/>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sSub>
                        <m:sSubPr>
                          <m:ctrlPr>
                            <a:rPr kumimoji="1" lang="ja-JP" altLang="en-US" sz="2800" i="1" dirty="0" smtClean="0">
                              <a:latin typeface="Cambria Math" panose="02040503050406030204" pitchFamily="18" charset="0"/>
                            </a:rPr>
                          </m:ctrlPr>
                        </m:sSubPr>
                        <m:e>
                          <m:r>
                            <a:rPr kumimoji="1" lang="ja-JP" altLang="en-US" sz="2800" i="1" dirty="0">
                              <a:latin typeface="Cambria Math" panose="02040503050406030204" pitchFamily="18" charset="0"/>
                            </a:rPr>
                            <m:t>𝑅</m:t>
                          </m:r>
                        </m:e>
                        <m:sub>
                          <m:r>
                            <a:rPr kumimoji="1" lang="ja-JP" altLang="en-US" sz="2800" i="1" dirty="0">
                              <a:latin typeface="Cambria Math" panose="02040503050406030204" pitchFamily="18" charset="0"/>
                            </a:rPr>
                            <m:t>𝑡</m:t>
                          </m:r>
                        </m:sub>
                      </m:sSub>
                      <m:r>
                        <a:rPr kumimoji="1" lang="ja-JP" altLang="en-US" sz="2800" i="0" dirty="0">
                          <a:latin typeface="Cambria Math" panose="02040503050406030204" pitchFamily="18" charset="0"/>
                        </a:rPr>
                        <m:t>≈</m:t>
                      </m:r>
                      <m:f>
                        <m:fPr>
                          <m:ctrlPr>
                            <a:rPr kumimoji="1" lang="ja-JP" altLang="en-US" sz="2800" i="1" dirty="0">
                              <a:latin typeface="Cambria Math" panose="02040503050406030204" pitchFamily="18" charset="0"/>
                            </a:rPr>
                          </m:ctrlPr>
                        </m:fPr>
                        <m:num>
                          <m:r>
                            <a:rPr kumimoji="1" lang="ja-JP" altLang="en-US" sz="2800" i="0" dirty="0">
                              <a:latin typeface="Cambria Math" panose="02040503050406030204" pitchFamily="18" charset="0"/>
                            </a:rPr>
                            <m:t>1</m:t>
                          </m:r>
                        </m:num>
                        <m:den>
                          <m:r>
                            <a:rPr kumimoji="1" lang="ja-JP" altLang="en-US" sz="2800" i="1" dirty="0">
                              <a:latin typeface="Cambria Math" panose="02040503050406030204" pitchFamily="18" charset="0"/>
                            </a:rPr>
                            <m:t>𝑛</m:t>
                          </m:r>
                        </m:den>
                      </m:f>
                      <m:nary>
                        <m:naryPr>
                          <m:chr m:val="∑"/>
                          <m:limLoc m:val="undOvr"/>
                          <m:grow m:val="on"/>
                          <m:ctrlPr>
                            <a:rPr kumimoji="1" lang="ja-JP" altLang="en-US" sz="2800" i="1" dirty="0">
                              <a:latin typeface="Cambria Math" panose="02040503050406030204" pitchFamily="18" charset="0"/>
                            </a:rPr>
                          </m:ctrlPr>
                        </m:naryPr>
                        <m:sub>
                          <m:r>
                            <a:rPr kumimoji="1" lang="ja-JP" altLang="en-US" sz="2800" i="1" dirty="0">
                              <a:latin typeface="Cambria Math" panose="02040503050406030204" pitchFamily="18" charset="0"/>
                            </a:rPr>
                            <m:t>𝑗</m:t>
                          </m:r>
                          <m:r>
                            <a:rPr kumimoji="1" lang="ja-JP" altLang="en-US" sz="2800" i="0" dirty="0">
                              <a:latin typeface="Cambria Math" panose="02040503050406030204" pitchFamily="18" charset="0"/>
                            </a:rPr>
                            <m:t>=0</m:t>
                          </m:r>
                        </m:sub>
                        <m:sup>
                          <m:r>
                            <a:rPr kumimoji="1" lang="ja-JP" altLang="en-US" sz="2800" i="1" dirty="0">
                              <a:latin typeface="Cambria Math" panose="02040503050406030204" pitchFamily="18" charset="0"/>
                            </a:rPr>
                            <m:t>𝑛</m:t>
                          </m:r>
                          <m:r>
                            <a:rPr kumimoji="1" lang="ja-JP" altLang="en-US" sz="2800" i="0" dirty="0">
                              <a:latin typeface="Cambria Math" panose="02040503050406030204" pitchFamily="18" charset="0"/>
                            </a:rPr>
                            <m:t>−1</m:t>
                          </m:r>
                        </m:sup>
                        <m:e>
                          <m:sSub>
                            <m:sSubPr>
                              <m:ctrlPr>
                                <a:rPr kumimoji="1" lang="ja-JP" altLang="en-US" sz="2800" i="1" dirty="0">
                                  <a:latin typeface="Cambria Math" panose="02040503050406030204" pitchFamily="18" charset="0"/>
                                </a:rPr>
                              </m:ctrlPr>
                            </m:sSubPr>
                            <m:e>
                              <m:r>
                                <a:rPr kumimoji="1" lang="ja-JP" altLang="en-US" sz="2800" i="1" dirty="0">
                                  <a:latin typeface="Cambria Math" panose="02040503050406030204" pitchFamily="18" charset="0"/>
                                </a:rPr>
                                <m:t>𝑟</m:t>
                              </m:r>
                            </m:e>
                            <m:sub>
                              <m:r>
                                <a:rPr kumimoji="1" lang="ja-JP" altLang="en-US" sz="2800" i="1" dirty="0">
                                  <a:latin typeface="Cambria Math" panose="02040503050406030204" pitchFamily="18" charset="0"/>
                                </a:rPr>
                                <m:t>𝑡</m:t>
                              </m:r>
                              <m:r>
                                <a:rPr kumimoji="1" lang="ja-JP" altLang="en-US" sz="2800" i="0" dirty="0">
                                  <a:latin typeface="Cambria Math" panose="02040503050406030204" pitchFamily="18" charset="0"/>
                                </a:rPr>
                                <m:t>+</m:t>
                              </m:r>
                              <m:r>
                                <a:rPr kumimoji="1" lang="ja-JP" altLang="en-US" sz="2800" i="1" dirty="0">
                                  <a:latin typeface="Cambria Math" panose="02040503050406030204" pitchFamily="18" charset="0"/>
                                </a:rPr>
                                <m:t>𝑗</m:t>
                              </m:r>
                            </m:sub>
                          </m:sSub>
                        </m:e>
                      </m:nary>
                    </m:oMath>
                  </m:oMathPara>
                </a14:m>
                <a:endParaRPr kumimoji="1" lang="ja-JP" altLang="en-US" sz="2800" dirty="0"/>
              </a:p>
            </p:txBody>
          </p:sp>
        </mc:Choice>
        <mc:Fallback xmlns="">
          <p:sp>
            <p:nvSpPr>
              <p:cNvPr id="9" name="テキスト ボックス 8">
                <a:extLst>
                  <a:ext uri="{FF2B5EF4-FFF2-40B4-BE49-F238E27FC236}">
                    <a16:creationId xmlns:a16="http://schemas.microsoft.com/office/drawing/2014/main" id="{6BE2C3E4-7D8E-4DCB-DD0D-5008F32AB4F3}"/>
                  </a:ext>
                </a:extLst>
              </p:cNvPr>
              <p:cNvSpPr txBox="1">
                <a:spLocks noRot="1" noChangeAspect="1" noMove="1" noResize="1" noEditPoints="1" noAdjustHandles="1" noChangeArrowheads="1" noChangeShapeType="1" noTextEdit="1"/>
              </p:cNvSpPr>
              <p:nvPr/>
            </p:nvSpPr>
            <p:spPr>
              <a:xfrm>
                <a:off x="2104571" y="3400042"/>
                <a:ext cx="7982858" cy="1351524"/>
              </a:xfrm>
              <a:prstGeom prst="rect">
                <a:avLst/>
              </a:prstGeom>
              <a:blipFill>
                <a:blip r:embed="rId6"/>
                <a:stretch>
                  <a:fillRect/>
                </a:stretch>
              </a:blipFill>
            </p:spPr>
            <p:txBody>
              <a:bodyPr/>
              <a:lstStyle/>
              <a:p>
                <a:r>
                  <a:rPr lang="ja-JP" altLang="en-US">
                    <a:noFill/>
                  </a:rPr>
                  <a:t> </a:t>
                </a:r>
              </a:p>
            </p:txBody>
          </p:sp>
        </mc:Fallback>
      </mc:AlternateContent>
      <p:sp>
        <p:nvSpPr>
          <p:cNvPr id="10" name="テキスト ボックス 9">
            <a:extLst>
              <a:ext uri="{FF2B5EF4-FFF2-40B4-BE49-F238E27FC236}">
                <a16:creationId xmlns:a16="http://schemas.microsoft.com/office/drawing/2014/main" id="{20CE7A07-6E3B-D3F5-2DD0-E2AF17E8A835}"/>
              </a:ext>
            </a:extLst>
          </p:cNvPr>
          <p:cNvSpPr txBox="1"/>
          <p:nvPr/>
        </p:nvSpPr>
        <p:spPr>
          <a:xfrm>
            <a:off x="7637417" y="3797459"/>
            <a:ext cx="1894115" cy="954107"/>
          </a:xfrm>
          <a:prstGeom prst="rect">
            <a:avLst/>
          </a:prstGeom>
          <a:noFill/>
        </p:spPr>
        <p:txBody>
          <a:bodyPr wrap="square" rtlCol="0">
            <a:spAutoFit/>
          </a:bodyPr>
          <a:lstStyle/>
          <a:p>
            <a:pPr algn="ctr"/>
            <a:r>
              <a:rPr kumimoji="1" lang="en-US" altLang="ja-JP" sz="2800" dirty="0"/>
              <a:t>…(2)</a:t>
            </a:r>
          </a:p>
          <a:p>
            <a:endParaRPr kumimoji="1" lang="ja-JP" altLang="en-US" sz="2800" dirty="0"/>
          </a:p>
        </p:txBody>
      </p:sp>
      <p:sp>
        <p:nvSpPr>
          <p:cNvPr id="11" name="テキスト ボックス 10">
            <a:extLst>
              <a:ext uri="{FF2B5EF4-FFF2-40B4-BE49-F238E27FC236}">
                <a16:creationId xmlns:a16="http://schemas.microsoft.com/office/drawing/2014/main" id="{C079EB14-7202-F012-512C-12EE5DBA6C6F}"/>
              </a:ext>
            </a:extLst>
          </p:cNvPr>
          <p:cNvSpPr txBox="1"/>
          <p:nvPr/>
        </p:nvSpPr>
        <p:spPr>
          <a:xfrm>
            <a:off x="838200" y="4751566"/>
            <a:ext cx="4401457" cy="400110"/>
          </a:xfrm>
          <a:prstGeom prst="rect">
            <a:avLst/>
          </a:prstGeom>
          <a:noFill/>
        </p:spPr>
        <p:txBody>
          <a:bodyPr wrap="square" rtlCol="0">
            <a:spAutoFit/>
          </a:bodyPr>
          <a:lstStyle/>
          <a:p>
            <a:pPr marL="285750" indent="-285750">
              <a:buFont typeface="Arial" panose="020B0604020202020204" pitchFamily="34" charset="0"/>
              <a:buChar char="•"/>
            </a:pPr>
            <a:r>
              <a:rPr kumimoji="1" lang="ja-JP" altLang="en-US" sz="2000" dirty="0"/>
              <a:t>教科書</a:t>
            </a:r>
            <a:r>
              <a:rPr kumimoji="1" lang="en-US" altLang="ja-JP" sz="2000" dirty="0"/>
              <a:t>33p 2.4.1 </a:t>
            </a:r>
            <a:r>
              <a:rPr kumimoji="1" lang="ja-JP" altLang="en-US" sz="2000" dirty="0"/>
              <a:t>純粋期待仮説</a:t>
            </a:r>
          </a:p>
        </p:txBody>
      </p:sp>
      <p:sp>
        <p:nvSpPr>
          <p:cNvPr id="12" name="テキスト ボックス 11">
            <a:extLst>
              <a:ext uri="{FF2B5EF4-FFF2-40B4-BE49-F238E27FC236}">
                <a16:creationId xmlns:a16="http://schemas.microsoft.com/office/drawing/2014/main" id="{23A3E9F9-E0D4-15CD-AE4D-4D07EE253CD3}"/>
              </a:ext>
            </a:extLst>
          </p:cNvPr>
          <p:cNvSpPr txBox="1"/>
          <p:nvPr/>
        </p:nvSpPr>
        <p:spPr>
          <a:xfrm>
            <a:off x="925285" y="5409918"/>
            <a:ext cx="9779001" cy="461665"/>
          </a:xfrm>
          <a:prstGeom prst="rect">
            <a:avLst/>
          </a:prstGeom>
          <a:noFill/>
        </p:spPr>
        <p:txBody>
          <a:bodyPr wrap="square" rtlCol="0">
            <a:spAutoFit/>
          </a:bodyPr>
          <a:lstStyle/>
          <a:p>
            <a:r>
              <a:rPr lang="ja-JP" altLang="en-US" sz="2400" dirty="0"/>
              <a:t>「フォワードレートは、市場参加者の将来金利の予想値を表す」</a:t>
            </a:r>
            <a:endParaRPr kumimoji="1" lang="ja-JP" altLang="en-US" sz="2400" dirty="0"/>
          </a:p>
        </p:txBody>
      </p:sp>
      <p:sp>
        <p:nvSpPr>
          <p:cNvPr id="13" name="テキスト ボックス 12">
            <a:extLst>
              <a:ext uri="{FF2B5EF4-FFF2-40B4-BE49-F238E27FC236}">
                <a16:creationId xmlns:a16="http://schemas.microsoft.com/office/drawing/2014/main" id="{FD864292-20E8-18C9-F504-A16081A0ABA6}"/>
              </a:ext>
            </a:extLst>
          </p:cNvPr>
          <p:cNvSpPr txBox="1"/>
          <p:nvPr/>
        </p:nvSpPr>
        <p:spPr>
          <a:xfrm>
            <a:off x="9539111" y="73294"/>
            <a:ext cx="2652889" cy="369332"/>
          </a:xfrm>
          <a:prstGeom prst="rect">
            <a:avLst/>
          </a:prstGeom>
          <a:noFill/>
        </p:spPr>
        <p:txBody>
          <a:bodyPr wrap="square" rtlCol="0">
            <a:spAutoFit/>
          </a:bodyPr>
          <a:lstStyle/>
          <a:p>
            <a:r>
              <a:rPr kumimoji="1" lang="ja-JP" altLang="en-US" dirty="0"/>
              <a:t>１．純粋期待仮説</a:t>
            </a:r>
          </a:p>
        </p:txBody>
      </p:sp>
    </p:spTree>
    <p:extLst>
      <p:ext uri="{BB962C8B-B14F-4D97-AF65-F5344CB8AC3E}">
        <p14:creationId xmlns:p14="http://schemas.microsoft.com/office/powerpoint/2010/main" val="414485255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F19DFDB-DBEE-2932-7478-C9D3FF4B136A}"/>
              </a:ext>
            </a:extLst>
          </p:cNvPr>
          <p:cNvSpPr>
            <a:spLocks noGrp="1"/>
          </p:cNvSpPr>
          <p:nvPr>
            <p:ph type="title"/>
          </p:nvPr>
        </p:nvSpPr>
        <p:spPr>
          <a:xfrm>
            <a:off x="838200" y="365126"/>
            <a:ext cx="9699171" cy="766978"/>
          </a:xfrm>
        </p:spPr>
        <p:txBody>
          <a:bodyPr>
            <a:normAutofit/>
          </a:bodyPr>
          <a:lstStyle/>
          <a:p>
            <a:r>
              <a:rPr kumimoji="1" lang="en-US" altLang="ja-JP" dirty="0"/>
              <a:t>2.</a:t>
            </a:r>
            <a:r>
              <a:rPr kumimoji="1" lang="ja-JP" altLang="en-US" dirty="0"/>
              <a:t>　フィッシャー方程式</a:t>
            </a:r>
          </a:p>
        </p:txBody>
      </p:sp>
      <p:sp>
        <p:nvSpPr>
          <p:cNvPr id="3" name="テキスト ボックス 2">
            <a:extLst>
              <a:ext uri="{FF2B5EF4-FFF2-40B4-BE49-F238E27FC236}">
                <a16:creationId xmlns:a16="http://schemas.microsoft.com/office/drawing/2014/main" id="{8D1F7F08-672B-921F-7AB7-A53AA7A986E0}"/>
              </a:ext>
            </a:extLst>
          </p:cNvPr>
          <p:cNvSpPr txBox="1"/>
          <p:nvPr/>
        </p:nvSpPr>
        <p:spPr>
          <a:xfrm>
            <a:off x="1422400" y="1378857"/>
            <a:ext cx="8505371" cy="830997"/>
          </a:xfrm>
          <a:prstGeom prst="rect">
            <a:avLst/>
          </a:prstGeom>
          <a:noFill/>
        </p:spPr>
        <p:txBody>
          <a:bodyPr wrap="square" rtlCol="0">
            <a:spAutoFit/>
          </a:bodyPr>
          <a:lstStyle/>
          <a:p>
            <a:pPr marL="285750" indent="-285750">
              <a:buFont typeface="Arial" panose="020B0604020202020204" pitchFamily="34" charset="0"/>
              <a:buChar char="•"/>
            </a:pPr>
            <a:r>
              <a:rPr kumimoji="1" lang="ja-JP" altLang="en-US" sz="2400" dirty="0"/>
              <a:t>アービング・フィッシャーが</a:t>
            </a:r>
            <a:r>
              <a:rPr lang="ja-JP" altLang="en-US" sz="2400" dirty="0"/>
              <a:t>導き出した名目金利、実質金利、期待インフレ率の関係式</a:t>
            </a:r>
            <a:endParaRPr kumimoji="1" lang="en-US" altLang="ja-JP" sz="2400" dirty="0"/>
          </a:p>
        </p:txBody>
      </p:sp>
      <mc:AlternateContent xmlns:mc="http://schemas.openxmlformats.org/markup-compatibility/2006" xmlns:a14="http://schemas.microsoft.com/office/drawing/2010/main">
        <mc:Choice Requires="a14">
          <p:sp>
            <p:nvSpPr>
              <p:cNvPr id="4" name="テキスト ボックス 3">
                <a:extLst>
                  <a:ext uri="{FF2B5EF4-FFF2-40B4-BE49-F238E27FC236}">
                    <a16:creationId xmlns:a16="http://schemas.microsoft.com/office/drawing/2014/main" id="{52011342-C7AA-1EB4-F5B5-D4811DDB02DF}"/>
                  </a:ext>
                </a:extLst>
              </p:cNvPr>
              <p:cNvSpPr txBox="1"/>
              <p:nvPr/>
            </p:nvSpPr>
            <p:spPr>
              <a:xfrm>
                <a:off x="4550228" y="2483117"/>
                <a:ext cx="3091543" cy="492443"/>
              </a:xfrm>
              <a:prstGeom prst="rect">
                <a:avLst/>
              </a:prstGeom>
              <a:noFill/>
            </p:spPr>
            <p:txBody>
              <a:bodyPr wrap="square" lIns="0" tIns="0" rIns="0" bIns="0" rtlCol="0">
                <a:spAutoFit/>
              </a:bodyPr>
              <a:lstStyle/>
              <a:p>
                <a:pPr/>
                <a14:m>
                  <m:oMathPara xmlns:m="http://schemas.openxmlformats.org/officeDocument/2006/math">
                    <m:oMathParaPr>
                      <m:jc m:val="centerGroup"/>
                    </m:oMathParaPr>
                    <m:oMath xmlns:m="http://schemas.openxmlformats.org/officeDocument/2006/math">
                      <m:r>
                        <m:rPr>
                          <m:sty m:val="p"/>
                        </m:rPr>
                        <a:rPr kumimoji="1" lang="en-US" altLang="ja-JP" sz="3200" b="0" i="0" smtClean="0">
                          <a:latin typeface="Cambria Math" panose="02040503050406030204" pitchFamily="18" charset="0"/>
                        </a:rPr>
                        <m:t>i</m:t>
                      </m:r>
                      <m:r>
                        <a:rPr kumimoji="1" lang="ja-JP" altLang="en-US" sz="3200" i="0">
                          <a:latin typeface="Cambria Math" panose="02040503050406030204" pitchFamily="18" charset="0"/>
                        </a:rPr>
                        <m:t>=</m:t>
                      </m:r>
                      <m:r>
                        <a:rPr kumimoji="1" lang="en-US" altLang="ja-JP" sz="3200" b="0" i="1" smtClean="0">
                          <a:latin typeface="Cambria Math" panose="02040503050406030204" pitchFamily="18" charset="0"/>
                        </a:rPr>
                        <m:t>𝑟</m:t>
                      </m:r>
                      <m:r>
                        <a:rPr kumimoji="1" lang="ja-JP" altLang="en-US" sz="3200" i="0">
                          <a:latin typeface="Cambria Math" panose="02040503050406030204" pitchFamily="18" charset="0"/>
                        </a:rPr>
                        <m:t>+</m:t>
                      </m:r>
                      <m:sSup>
                        <m:sSupPr>
                          <m:ctrlPr>
                            <a:rPr kumimoji="1" lang="ja-JP" altLang="en-US" sz="3200" i="1">
                              <a:latin typeface="Cambria Math" panose="02040503050406030204" pitchFamily="18" charset="0"/>
                            </a:rPr>
                          </m:ctrlPr>
                        </m:sSupPr>
                        <m:e>
                          <m:r>
                            <a:rPr kumimoji="1" lang="ja-JP" altLang="en-US" sz="3200" i="1">
                              <a:latin typeface="Cambria Math" panose="02040503050406030204" pitchFamily="18" charset="0"/>
                            </a:rPr>
                            <m:t>𝜋</m:t>
                          </m:r>
                        </m:e>
                        <m:sup>
                          <m:r>
                            <a:rPr kumimoji="1" lang="ja-JP" altLang="en-US" sz="3200" i="0">
                              <a:latin typeface="Cambria Math" panose="02040503050406030204" pitchFamily="18" charset="0"/>
                            </a:rPr>
                            <m:t>ⅇ</m:t>
                          </m:r>
                        </m:sup>
                      </m:sSup>
                    </m:oMath>
                  </m:oMathPara>
                </a14:m>
                <a:endParaRPr kumimoji="1" lang="ja-JP" altLang="en-US" sz="3200" dirty="0"/>
              </a:p>
            </p:txBody>
          </p:sp>
        </mc:Choice>
        <mc:Fallback xmlns="">
          <p:sp>
            <p:nvSpPr>
              <p:cNvPr id="4" name="テキスト ボックス 3">
                <a:extLst>
                  <a:ext uri="{FF2B5EF4-FFF2-40B4-BE49-F238E27FC236}">
                    <a16:creationId xmlns:a16="http://schemas.microsoft.com/office/drawing/2014/main" id="{52011342-C7AA-1EB4-F5B5-D4811DDB02DF}"/>
                  </a:ext>
                </a:extLst>
              </p:cNvPr>
              <p:cNvSpPr txBox="1">
                <a:spLocks noRot="1" noChangeAspect="1" noMove="1" noResize="1" noEditPoints="1" noAdjustHandles="1" noChangeArrowheads="1" noChangeShapeType="1" noTextEdit="1"/>
              </p:cNvSpPr>
              <p:nvPr/>
            </p:nvSpPr>
            <p:spPr>
              <a:xfrm>
                <a:off x="4550228" y="2483117"/>
                <a:ext cx="3091543" cy="492443"/>
              </a:xfrm>
              <a:prstGeom prst="rect">
                <a:avLst/>
              </a:prstGeom>
              <a:blipFill>
                <a:blip r:embed="rId3"/>
                <a:stretch>
                  <a:fillRect/>
                </a:stretch>
              </a:blipFill>
            </p:spPr>
            <p:txBody>
              <a:bodyPr/>
              <a:lstStyle/>
              <a:p>
                <a:r>
                  <a:rPr lang="ja-JP" altLang="en-US">
                    <a:noFill/>
                  </a:rPr>
                  <a:t> </a:t>
                </a:r>
              </a:p>
            </p:txBody>
          </p:sp>
        </mc:Fallback>
      </mc:AlternateContent>
      <p:sp>
        <p:nvSpPr>
          <p:cNvPr id="6" name="テキスト ボックス 5">
            <a:extLst>
              <a:ext uri="{FF2B5EF4-FFF2-40B4-BE49-F238E27FC236}">
                <a16:creationId xmlns:a16="http://schemas.microsoft.com/office/drawing/2014/main" id="{F73DD556-CBA9-5555-4F70-50BC7E20DE46}"/>
              </a:ext>
            </a:extLst>
          </p:cNvPr>
          <p:cNvSpPr txBox="1"/>
          <p:nvPr/>
        </p:nvSpPr>
        <p:spPr>
          <a:xfrm>
            <a:off x="1719942" y="3194394"/>
            <a:ext cx="8752114" cy="461665"/>
          </a:xfrm>
          <a:prstGeom prst="rect">
            <a:avLst/>
          </a:prstGeom>
          <a:noFill/>
        </p:spPr>
        <p:txBody>
          <a:bodyPr wrap="square" rtlCol="0">
            <a:spAutoFit/>
          </a:bodyPr>
          <a:lstStyle/>
          <a:p>
            <a:pPr algn="ctr"/>
            <a:r>
              <a:rPr lang="ja-JP" altLang="en-US" sz="2400" dirty="0"/>
              <a:t>名目金利＝実質金利</a:t>
            </a:r>
            <a:r>
              <a:rPr lang="en-US" altLang="ja-JP" sz="2400" dirty="0"/>
              <a:t>+</a:t>
            </a:r>
            <a:r>
              <a:rPr lang="ja-JP" altLang="en-US" sz="2400" dirty="0"/>
              <a:t>予想インフレ率</a:t>
            </a:r>
            <a:endParaRPr kumimoji="1" lang="ja-JP" altLang="en-US" sz="2400" dirty="0"/>
          </a:p>
        </p:txBody>
      </p:sp>
      <p:sp>
        <p:nvSpPr>
          <p:cNvPr id="7" name="テキスト ボックス 6">
            <a:extLst>
              <a:ext uri="{FF2B5EF4-FFF2-40B4-BE49-F238E27FC236}">
                <a16:creationId xmlns:a16="http://schemas.microsoft.com/office/drawing/2014/main" id="{75FA88A7-8644-6D3F-DC3E-0F69DDB5F04C}"/>
              </a:ext>
            </a:extLst>
          </p:cNvPr>
          <p:cNvSpPr txBox="1"/>
          <p:nvPr/>
        </p:nvSpPr>
        <p:spPr>
          <a:xfrm>
            <a:off x="1422399" y="4640599"/>
            <a:ext cx="8505371" cy="461665"/>
          </a:xfrm>
          <a:prstGeom prst="rect">
            <a:avLst/>
          </a:prstGeom>
          <a:noFill/>
        </p:spPr>
        <p:txBody>
          <a:bodyPr wrap="square" rtlCol="0">
            <a:spAutoFit/>
          </a:bodyPr>
          <a:lstStyle/>
          <a:p>
            <a:pPr marL="285750" indent="-285750">
              <a:buFont typeface="Arial" panose="020B0604020202020204" pitchFamily="34" charset="0"/>
              <a:buChar char="•"/>
            </a:pPr>
            <a:r>
              <a:rPr kumimoji="1" lang="ja-JP" altLang="en-US" sz="2400" dirty="0"/>
              <a:t>予想インフレ率の変動が名目金利に直接的に影響を及ぼす</a:t>
            </a:r>
            <a:endParaRPr kumimoji="1" lang="en-US" altLang="ja-JP" sz="2400" dirty="0"/>
          </a:p>
        </p:txBody>
      </p:sp>
      <p:sp>
        <p:nvSpPr>
          <p:cNvPr id="9" name="テキスト ボックス 8">
            <a:extLst>
              <a:ext uri="{FF2B5EF4-FFF2-40B4-BE49-F238E27FC236}">
                <a16:creationId xmlns:a16="http://schemas.microsoft.com/office/drawing/2014/main" id="{9A633839-97B0-C57F-003A-EFFB1DC10EB5}"/>
              </a:ext>
            </a:extLst>
          </p:cNvPr>
          <p:cNvSpPr txBox="1"/>
          <p:nvPr/>
        </p:nvSpPr>
        <p:spPr>
          <a:xfrm>
            <a:off x="1059542" y="3809071"/>
            <a:ext cx="4252688" cy="584775"/>
          </a:xfrm>
          <a:prstGeom prst="rect">
            <a:avLst/>
          </a:prstGeom>
          <a:noFill/>
        </p:spPr>
        <p:txBody>
          <a:bodyPr wrap="square" rtlCol="0">
            <a:spAutoFit/>
          </a:bodyPr>
          <a:lstStyle/>
          <a:p>
            <a:pPr marL="285750" indent="-285750">
              <a:buFont typeface="Arial" panose="020B0604020202020204" pitchFamily="34" charset="0"/>
              <a:buChar char="•"/>
            </a:pPr>
            <a:r>
              <a:rPr kumimoji="1" lang="ja-JP" altLang="en-US" sz="3200" dirty="0"/>
              <a:t>フィッシャー効果</a:t>
            </a:r>
            <a:endParaRPr kumimoji="1" lang="en-US" altLang="ja-JP" sz="3200" dirty="0"/>
          </a:p>
        </p:txBody>
      </p:sp>
      <p:sp>
        <p:nvSpPr>
          <p:cNvPr id="10" name="テキスト ボックス 9">
            <a:extLst>
              <a:ext uri="{FF2B5EF4-FFF2-40B4-BE49-F238E27FC236}">
                <a16:creationId xmlns:a16="http://schemas.microsoft.com/office/drawing/2014/main" id="{AD0CB8FA-79AB-43DC-CD2A-5FFC01947867}"/>
              </a:ext>
            </a:extLst>
          </p:cNvPr>
          <p:cNvSpPr txBox="1"/>
          <p:nvPr/>
        </p:nvSpPr>
        <p:spPr>
          <a:xfrm>
            <a:off x="1435099" y="5577564"/>
            <a:ext cx="8505371" cy="830997"/>
          </a:xfrm>
          <a:prstGeom prst="rect">
            <a:avLst/>
          </a:prstGeom>
          <a:noFill/>
        </p:spPr>
        <p:txBody>
          <a:bodyPr wrap="square" rtlCol="0">
            <a:spAutoFit/>
          </a:bodyPr>
          <a:lstStyle/>
          <a:p>
            <a:pPr algn="ctr"/>
            <a:r>
              <a:rPr kumimoji="1" lang="ja-JP" altLang="en-US" sz="2400" dirty="0"/>
              <a:t>実際に、長期の実質金利が安定しているという実証研究が得られている。</a:t>
            </a:r>
            <a:endParaRPr kumimoji="1" lang="en-US" altLang="ja-JP" sz="2400" dirty="0"/>
          </a:p>
        </p:txBody>
      </p:sp>
    </p:spTree>
    <p:extLst>
      <p:ext uri="{BB962C8B-B14F-4D97-AF65-F5344CB8AC3E}">
        <p14:creationId xmlns:p14="http://schemas.microsoft.com/office/powerpoint/2010/main" val="284594611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D084464-CFE8-A871-CDE2-F39D11003DA0}"/>
              </a:ext>
            </a:extLst>
          </p:cNvPr>
          <p:cNvSpPr>
            <a:spLocks noGrp="1"/>
          </p:cNvSpPr>
          <p:nvPr>
            <p:ph type="title"/>
          </p:nvPr>
        </p:nvSpPr>
        <p:spPr>
          <a:xfrm>
            <a:off x="838200" y="365125"/>
            <a:ext cx="10515600" cy="993097"/>
          </a:xfrm>
        </p:spPr>
        <p:txBody>
          <a:bodyPr/>
          <a:lstStyle/>
          <a:p>
            <a:r>
              <a:rPr kumimoji="1" lang="en-US" altLang="ja-JP" dirty="0"/>
              <a:t>3.</a:t>
            </a:r>
            <a:r>
              <a:rPr kumimoji="1" lang="ja-JP" altLang="en-US" dirty="0"/>
              <a:t>　</a:t>
            </a:r>
            <a:r>
              <a:rPr lang="ja-JP" altLang="en-US" dirty="0"/>
              <a:t>先行研究：分析手法</a:t>
            </a:r>
            <a:endParaRPr kumimoji="1" lang="ja-JP" altLang="en-US" dirty="0"/>
          </a:p>
        </p:txBody>
      </p:sp>
      <p:sp>
        <p:nvSpPr>
          <p:cNvPr id="3" name="テキスト ボックス 2">
            <a:extLst>
              <a:ext uri="{FF2B5EF4-FFF2-40B4-BE49-F238E27FC236}">
                <a16:creationId xmlns:a16="http://schemas.microsoft.com/office/drawing/2014/main" id="{E53829E2-B195-D835-3F5C-EFB38F3A4F13}"/>
              </a:ext>
            </a:extLst>
          </p:cNvPr>
          <p:cNvSpPr txBox="1"/>
          <p:nvPr/>
        </p:nvSpPr>
        <p:spPr>
          <a:xfrm>
            <a:off x="838200" y="1959429"/>
            <a:ext cx="10515600" cy="954107"/>
          </a:xfrm>
          <a:prstGeom prst="rect">
            <a:avLst/>
          </a:prstGeom>
          <a:noFill/>
        </p:spPr>
        <p:txBody>
          <a:bodyPr wrap="square" rtlCol="0">
            <a:spAutoFit/>
          </a:bodyPr>
          <a:lstStyle/>
          <a:p>
            <a:pPr marL="285750" indent="-285750">
              <a:buFont typeface="Arial" panose="020B0604020202020204" pitchFamily="34" charset="0"/>
              <a:buChar char="•"/>
            </a:pPr>
            <a:r>
              <a:rPr kumimoji="1" lang="ja-JP" altLang="en-US" sz="2800" dirty="0"/>
              <a:t>純粋期待理論とフィッシャー効果を組み合わせて、利回り構造を計測する</a:t>
            </a:r>
          </a:p>
        </p:txBody>
      </p:sp>
      <p:sp>
        <p:nvSpPr>
          <p:cNvPr id="4" name="テキスト ボックス 3">
            <a:extLst>
              <a:ext uri="{FF2B5EF4-FFF2-40B4-BE49-F238E27FC236}">
                <a16:creationId xmlns:a16="http://schemas.microsoft.com/office/drawing/2014/main" id="{6E623F29-071A-D8F0-52FB-2103017CBF60}"/>
              </a:ext>
            </a:extLst>
          </p:cNvPr>
          <p:cNvSpPr txBox="1"/>
          <p:nvPr/>
        </p:nvSpPr>
        <p:spPr>
          <a:xfrm>
            <a:off x="838200" y="3429000"/>
            <a:ext cx="10515600" cy="430887"/>
          </a:xfrm>
          <a:prstGeom prst="rect">
            <a:avLst/>
          </a:prstGeom>
          <a:noFill/>
        </p:spPr>
        <p:txBody>
          <a:bodyPr wrap="square" rtlCol="0">
            <a:spAutoFit/>
          </a:bodyPr>
          <a:lstStyle/>
          <a:p>
            <a:r>
              <a:rPr kumimoji="1" lang="en-US" altLang="ja-JP" sz="2200" dirty="0"/>
              <a:t>※</a:t>
            </a:r>
            <a:r>
              <a:rPr lang="ja-JP" altLang="en-US" sz="2200" dirty="0"/>
              <a:t>先行研究では、フィッシャー方程式より導き出される以下の式を利用している</a:t>
            </a:r>
            <a:endParaRPr kumimoji="1" lang="ja-JP" altLang="en-US" sz="2200" dirty="0"/>
          </a:p>
        </p:txBody>
      </p:sp>
      <mc:AlternateContent xmlns:mc="http://schemas.openxmlformats.org/markup-compatibility/2006" xmlns:p14="http://schemas.microsoft.com/office/powerpoint/2010/main">
        <mc:Choice Requires="p14">
          <p:contentPart p14:bwMode="auto" r:id="rId3">
            <p14:nvContentPartPr>
              <p14:cNvPr id="5" name="インク 4">
                <a:extLst>
                  <a:ext uri="{FF2B5EF4-FFF2-40B4-BE49-F238E27FC236}">
                    <a16:creationId xmlns:a16="http://schemas.microsoft.com/office/drawing/2014/main" id="{07ED8D59-1393-866C-F21D-2C03246E2E25}"/>
                  </a:ext>
                </a:extLst>
              </p14:cNvPr>
              <p14:cNvContentPartPr/>
              <p14:nvPr/>
            </p14:nvContentPartPr>
            <p14:xfrm>
              <a:off x="4640960" y="5776777"/>
              <a:ext cx="360" cy="360"/>
            </p14:xfrm>
          </p:contentPart>
        </mc:Choice>
        <mc:Fallback xmlns="">
          <p:pic>
            <p:nvPicPr>
              <p:cNvPr id="5" name="インク 4">
                <a:extLst>
                  <a:ext uri="{FF2B5EF4-FFF2-40B4-BE49-F238E27FC236}">
                    <a16:creationId xmlns:a16="http://schemas.microsoft.com/office/drawing/2014/main" id="{07ED8D59-1393-866C-F21D-2C03246E2E25}"/>
                  </a:ext>
                </a:extLst>
              </p:cNvPr>
              <p:cNvPicPr/>
              <p:nvPr/>
            </p:nvPicPr>
            <p:blipFill>
              <a:blip r:embed="rId4"/>
              <a:stretch>
                <a:fillRect/>
              </a:stretch>
            </p:blipFill>
            <p:spPr>
              <a:xfrm>
                <a:off x="4634840" y="5770657"/>
                <a:ext cx="12600" cy="12600"/>
              </a:xfrm>
              <a:prstGeom prst="rect">
                <a:avLst/>
              </a:prstGeom>
            </p:spPr>
          </p:pic>
        </mc:Fallback>
      </mc:AlternateContent>
      <mc:AlternateContent xmlns:mc="http://schemas.openxmlformats.org/markup-compatibility/2006" xmlns:a14="http://schemas.microsoft.com/office/drawing/2010/main">
        <mc:Choice Requires="a14">
          <p:sp>
            <p:nvSpPr>
              <p:cNvPr id="6" name="テキスト ボックス 5">
                <a:extLst>
                  <a:ext uri="{FF2B5EF4-FFF2-40B4-BE49-F238E27FC236}">
                    <a16:creationId xmlns:a16="http://schemas.microsoft.com/office/drawing/2014/main" id="{EE980F33-C210-4CE1-0AF5-CCCD26F83733}"/>
                  </a:ext>
                </a:extLst>
              </p:cNvPr>
              <p:cNvSpPr txBox="1"/>
              <p:nvPr/>
            </p:nvSpPr>
            <p:spPr>
              <a:xfrm>
                <a:off x="4502898" y="4461094"/>
                <a:ext cx="3186204" cy="492443"/>
              </a:xfrm>
              <a:prstGeom prst="rect">
                <a:avLst/>
              </a:prstGeom>
              <a:noFill/>
            </p:spPr>
            <p:txBody>
              <a:bodyPr wrap="square" lIns="0" tIns="0" rIns="0" bIns="0" rtlCol="0">
                <a:spAutoFit/>
              </a:bodyPr>
              <a:lstStyle/>
              <a:p>
                <a:pPr/>
                <a14:m>
                  <m:oMathPara xmlns:m="http://schemas.openxmlformats.org/officeDocument/2006/math">
                    <m:oMathParaPr>
                      <m:jc m:val="centerGroup"/>
                    </m:oMathParaPr>
                    <m:oMath xmlns:m="http://schemas.openxmlformats.org/officeDocument/2006/math">
                      <m:sSub>
                        <m:sSubPr>
                          <m:ctrlPr>
                            <a:rPr kumimoji="1" lang="ja-JP" altLang="en-US" sz="3200" i="1" smtClean="0">
                              <a:latin typeface="Cambria Math" panose="02040503050406030204" pitchFamily="18" charset="0"/>
                            </a:rPr>
                          </m:ctrlPr>
                        </m:sSubPr>
                        <m:e>
                          <m:r>
                            <a:rPr kumimoji="1" lang="ja-JP" altLang="en-US" sz="3200" i="1">
                              <a:latin typeface="Cambria Math" panose="02040503050406030204" pitchFamily="18" charset="0"/>
                            </a:rPr>
                            <m:t>𝑟</m:t>
                          </m:r>
                        </m:e>
                        <m:sub>
                          <m:r>
                            <a:rPr kumimoji="1" lang="ja-JP" altLang="en-US" sz="3200" i="1">
                              <a:latin typeface="Cambria Math" panose="02040503050406030204" pitchFamily="18" charset="0"/>
                            </a:rPr>
                            <m:t>𝑡</m:t>
                          </m:r>
                        </m:sub>
                      </m:sSub>
                      <m:r>
                        <a:rPr kumimoji="1" lang="ja-JP" altLang="en-US" sz="3200" i="0">
                          <a:latin typeface="Cambria Math" panose="02040503050406030204" pitchFamily="18" charset="0"/>
                        </a:rPr>
                        <m:t>=</m:t>
                      </m:r>
                      <m:sSub>
                        <m:sSubPr>
                          <m:ctrlPr>
                            <a:rPr kumimoji="1" lang="ja-JP" altLang="en-US" sz="3200" i="1">
                              <a:latin typeface="Cambria Math" panose="02040503050406030204" pitchFamily="18" charset="0"/>
                            </a:rPr>
                          </m:ctrlPr>
                        </m:sSubPr>
                        <m:e>
                          <m:r>
                            <a:rPr kumimoji="1" lang="ja-JP" altLang="en-US" sz="3200" i="1">
                              <a:latin typeface="Cambria Math" panose="02040503050406030204" pitchFamily="18" charset="0"/>
                            </a:rPr>
                            <m:t>𝜌</m:t>
                          </m:r>
                        </m:e>
                        <m:sub>
                          <m:r>
                            <a:rPr kumimoji="1" lang="ja-JP" altLang="en-US" sz="3200" i="1">
                              <a:latin typeface="Cambria Math" panose="02040503050406030204" pitchFamily="18" charset="0"/>
                            </a:rPr>
                            <m:t>𝑡</m:t>
                          </m:r>
                        </m:sub>
                      </m:sSub>
                      <m:r>
                        <a:rPr kumimoji="1" lang="ja-JP" altLang="en-US" sz="3200" i="0">
                          <a:latin typeface="Cambria Math" panose="02040503050406030204" pitchFamily="18" charset="0"/>
                        </a:rPr>
                        <m:t>+</m:t>
                      </m:r>
                      <m:sSub>
                        <m:sSubPr>
                          <m:ctrlPr>
                            <a:rPr kumimoji="1" lang="ja-JP" altLang="en-US" sz="3200" i="1">
                              <a:latin typeface="Cambria Math" panose="02040503050406030204" pitchFamily="18" charset="0"/>
                            </a:rPr>
                          </m:ctrlPr>
                        </m:sSubPr>
                        <m:e>
                          <m:r>
                            <a:rPr kumimoji="1" lang="ja-JP" altLang="en-US" sz="3200" i="1">
                              <a:latin typeface="Cambria Math" panose="02040503050406030204" pitchFamily="18" charset="0"/>
                            </a:rPr>
                            <m:t>𝜋</m:t>
                          </m:r>
                        </m:e>
                        <m:sub>
                          <m:r>
                            <a:rPr kumimoji="1" lang="ja-JP" altLang="en-US" sz="3200" i="1">
                              <a:latin typeface="Cambria Math" panose="02040503050406030204" pitchFamily="18" charset="0"/>
                            </a:rPr>
                            <m:t>𝑡</m:t>
                          </m:r>
                        </m:sub>
                      </m:sSub>
                    </m:oMath>
                  </m:oMathPara>
                </a14:m>
                <a:endParaRPr kumimoji="1" lang="ja-JP" altLang="en-US" sz="3200" dirty="0"/>
              </a:p>
            </p:txBody>
          </p:sp>
        </mc:Choice>
        <mc:Fallback xmlns="">
          <p:sp>
            <p:nvSpPr>
              <p:cNvPr id="6" name="テキスト ボックス 5">
                <a:extLst>
                  <a:ext uri="{FF2B5EF4-FFF2-40B4-BE49-F238E27FC236}">
                    <a16:creationId xmlns:a16="http://schemas.microsoft.com/office/drawing/2014/main" id="{EE980F33-C210-4CE1-0AF5-CCCD26F83733}"/>
                  </a:ext>
                </a:extLst>
              </p:cNvPr>
              <p:cNvSpPr txBox="1">
                <a:spLocks noRot="1" noChangeAspect="1" noMove="1" noResize="1" noEditPoints="1" noAdjustHandles="1" noChangeArrowheads="1" noChangeShapeType="1" noTextEdit="1"/>
              </p:cNvSpPr>
              <p:nvPr/>
            </p:nvSpPr>
            <p:spPr>
              <a:xfrm>
                <a:off x="4502898" y="4461094"/>
                <a:ext cx="3186204" cy="492443"/>
              </a:xfrm>
              <a:prstGeom prst="rect">
                <a:avLst/>
              </a:prstGeom>
              <a:blipFill>
                <a:blip r:embed="rId5"/>
                <a:stretch>
                  <a:fillRect/>
                </a:stretch>
              </a:blipFill>
            </p:spPr>
            <p:txBody>
              <a:bodyPr/>
              <a:lstStyle/>
              <a:p>
                <a:r>
                  <a:rPr lang="ja-JP" altLang="en-US">
                    <a:noFill/>
                  </a:rPr>
                  <a:t> </a:t>
                </a:r>
              </a:p>
            </p:txBody>
          </p:sp>
        </mc:Fallback>
      </mc:AlternateContent>
      <mc:AlternateContent xmlns:mc="http://schemas.openxmlformats.org/markup-compatibility/2006" xmlns:a14="http://schemas.microsoft.com/office/drawing/2010/main">
        <mc:Choice Requires="a14">
          <p:sp>
            <p:nvSpPr>
              <p:cNvPr id="11" name="テキスト ボックス 10">
                <a:extLst>
                  <a:ext uri="{FF2B5EF4-FFF2-40B4-BE49-F238E27FC236}">
                    <a16:creationId xmlns:a16="http://schemas.microsoft.com/office/drawing/2014/main" id="{0A0B3E29-82F6-BE87-6215-15F352B8E3DA}"/>
                  </a:ext>
                </a:extLst>
              </p:cNvPr>
              <p:cNvSpPr txBox="1"/>
              <p:nvPr/>
            </p:nvSpPr>
            <p:spPr>
              <a:xfrm>
                <a:off x="8695509" y="4707315"/>
                <a:ext cx="2931525" cy="1200329"/>
              </a:xfrm>
              <a:prstGeom prst="rect">
                <a:avLst/>
              </a:prstGeom>
              <a:noFill/>
            </p:spPr>
            <p:txBody>
              <a:bodyPr wrap="square" rtlCol="0">
                <a:spAutoFit/>
              </a:bodyPr>
              <a:lstStyle/>
              <a:p>
                <a:r>
                  <a:rPr lang="ja-JP" altLang="en-US" sz="2400" dirty="0"/>
                  <a:t> </a:t>
                </a:r>
                <a14:m>
                  <m:oMath xmlns:m="http://schemas.openxmlformats.org/officeDocument/2006/math">
                    <m:sSub>
                      <m:sSubPr>
                        <m:ctrlPr>
                          <a:rPr lang="ja-JP" altLang="en-US" sz="2400" i="1">
                            <a:latin typeface="Cambria Math" panose="02040503050406030204" pitchFamily="18" charset="0"/>
                          </a:rPr>
                        </m:ctrlPr>
                      </m:sSubPr>
                      <m:e>
                        <m:r>
                          <a:rPr lang="ja-JP" altLang="en-US" sz="2400" i="1">
                            <a:latin typeface="Cambria Math" panose="02040503050406030204" pitchFamily="18" charset="0"/>
                          </a:rPr>
                          <m:t>𝑟</m:t>
                        </m:r>
                      </m:e>
                      <m:sub>
                        <m:r>
                          <a:rPr lang="ja-JP" altLang="en-US" sz="2400" i="1">
                            <a:latin typeface="Cambria Math" panose="02040503050406030204" pitchFamily="18" charset="0"/>
                          </a:rPr>
                          <m:t>𝑡</m:t>
                        </m:r>
                      </m:sub>
                    </m:sSub>
                    <m:r>
                      <a:rPr lang="ja-JP" altLang="en-US" sz="2400" i="1">
                        <a:latin typeface="Cambria Math" panose="02040503050406030204" pitchFamily="18" charset="0"/>
                      </a:rPr>
                      <m:t>＝</m:t>
                    </m:r>
                  </m:oMath>
                </a14:m>
                <a:r>
                  <a:rPr kumimoji="1" lang="ja-JP" altLang="en-US" sz="2400" dirty="0"/>
                  <a:t>名目短期金利</a:t>
                </a:r>
                <a:endParaRPr kumimoji="1" lang="en-US" altLang="ja-JP" sz="2400" dirty="0"/>
              </a:p>
              <a:p>
                <a14:m>
                  <m:oMath xmlns:m="http://schemas.openxmlformats.org/officeDocument/2006/math">
                    <m:sSub>
                      <m:sSubPr>
                        <m:ctrlPr>
                          <a:rPr lang="ja-JP" altLang="en-US" sz="2400" i="1">
                            <a:latin typeface="Cambria Math" panose="02040503050406030204" pitchFamily="18" charset="0"/>
                          </a:rPr>
                        </m:ctrlPr>
                      </m:sSubPr>
                      <m:e>
                        <m:r>
                          <a:rPr lang="ja-JP" altLang="en-US" sz="2400" i="1">
                            <a:latin typeface="Cambria Math" panose="02040503050406030204" pitchFamily="18" charset="0"/>
                          </a:rPr>
                          <m:t>𝜌</m:t>
                        </m:r>
                      </m:e>
                      <m:sub>
                        <m:r>
                          <a:rPr lang="ja-JP" altLang="en-US" sz="2400" i="1">
                            <a:latin typeface="Cambria Math" panose="02040503050406030204" pitchFamily="18" charset="0"/>
                          </a:rPr>
                          <m:t>𝑡</m:t>
                        </m:r>
                      </m:sub>
                    </m:sSub>
                  </m:oMath>
                </a14:m>
                <a:r>
                  <a:rPr kumimoji="1" lang="en-US" altLang="ja-JP" sz="2400" dirty="0"/>
                  <a:t>=</a:t>
                </a:r>
                <a:r>
                  <a:rPr kumimoji="1" lang="ja-JP" altLang="en-US" sz="2400" dirty="0"/>
                  <a:t>実質短期金利</a:t>
                </a:r>
                <a:endParaRPr kumimoji="1" lang="en-US" altLang="ja-JP" sz="2400" dirty="0"/>
              </a:p>
              <a:p>
                <a14:m>
                  <m:oMath xmlns:m="http://schemas.openxmlformats.org/officeDocument/2006/math">
                    <m:sSub>
                      <m:sSubPr>
                        <m:ctrlPr>
                          <a:rPr lang="ja-JP" altLang="en-US" sz="2400" i="1">
                            <a:latin typeface="Cambria Math" panose="02040503050406030204" pitchFamily="18" charset="0"/>
                          </a:rPr>
                        </m:ctrlPr>
                      </m:sSubPr>
                      <m:e>
                        <m:r>
                          <a:rPr lang="ja-JP" altLang="en-US" sz="2400" i="1">
                            <a:latin typeface="Cambria Math" panose="02040503050406030204" pitchFamily="18" charset="0"/>
                          </a:rPr>
                          <m:t>𝜋</m:t>
                        </m:r>
                      </m:e>
                      <m:sub>
                        <m:r>
                          <a:rPr lang="ja-JP" altLang="en-US" sz="2400" i="1">
                            <a:latin typeface="Cambria Math" panose="02040503050406030204" pitchFamily="18" charset="0"/>
                          </a:rPr>
                          <m:t>𝑡</m:t>
                        </m:r>
                      </m:sub>
                    </m:sSub>
                  </m:oMath>
                </a14:m>
                <a:r>
                  <a:rPr kumimoji="1" lang="en-US" altLang="ja-JP" sz="2400" dirty="0"/>
                  <a:t>=</a:t>
                </a:r>
                <a:r>
                  <a:rPr kumimoji="1" lang="ja-JP" altLang="en-US" sz="2400" dirty="0"/>
                  <a:t>物価上昇率</a:t>
                </a:r>
              </a:p>
            </p:txBody>
          </p:sp>
        </mc:Choice>
        <mc:Fallback xmlns="">
          <p:sp>
            <p:nvSpPr>
              <p:cNvPr id="11" name="テキスト ボックス 10">
                <a:extLst>
                  <a:ext uri="{FF2B5EF4-FFF2-40B4-BE49-F238E27FC236}">
                    <a16:creationId xmlns:a16="http://schemas.microsoft.com/office/drawing/2014/main" id="{0A0B3E29-82F6-BE87-6215-15F352B8E3DA}"/>
                  </a:ext>
                </a:extLst>
              </p:cNvPr>
              <p:cNvSpPr txBox="1">
                <a:spLocks noRot="1" noChangeAspect="1" noMove="1" noResize="1" noEditPoints="1" noAdjustHandles="1" noChangeArrowheads="1" noChangeShapeType="1" noTextEdit="1"/>
              </p:cNvSpPr>
              <p:nvPr/>
            </p:nvSpPr>
            <p:spPr>
              <a:xfrm>
                <a:off x="8695509" y="4707315"/>
                <a:ext cx="2931525" cy="1200329"/>
              </a:xfrm>
              <a:prstGeom prst="rect">
                <a:avLst/>
              </a:prstGeom>
              <a:blipFill>
                <a:blip r:embed="rId6"/>
                <a:stretch>
                  <a:fillRect l="-624" t="-4061" b="-10660"/>
                </a:stretch>
              </a:blipFill>
            </p:spPr>
            <p:txBody>
              <a:bodyPr/>
              <a:lstStyle/>
              <a:p>
                <a:r>
                  <a:rPr lang="ja-JP" altLang="en-US">
                    <a:noFill/>
                  </a:rPr>
                  <a:t> </a:t>
                </a:r>
              </a:p>
            </p:txBody>
          </p:sp>
        </mc:Fallback>
      </mc:AlternateContent>
    </p:spTree>
    <p:extLst>
      <p:ext uri="{BB962C8B-B14F-4D97-AF65-F5344CB8AC3E}">
        <p14:creationId xmlns:p14="http://schemas.microsoft.com/office/powerpoint/2010/main" val="66523548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465AF09-AD02-92C3-1841-AEEA8931DB64}"/>
              </a:ext>
            </a:extLst>
          </p:cNvPr>
          <p:cNvSpPr>
            <a:spLocks noGrp="1"/>
          </p:cNvSpPr>
          <p:nvPr>
            <p:ph type="title"/>
          </p:nvPr>
        </p:nvSpPr>
        <p:spPr>
          <a:xfrm>
            <a:off x="838200" y="365126"/>
            <a:ext cx="10515600" cy="796018"/>
          </a:xfrm>
        </p:spPr>
        <p:txBody>
          <a:bodyPr/>
          <a:lstStyle/>
          <a:p>
            <a:r>
              <a:rPr kumimoji="1" lang="en-US" altLang="ja-JP" dirty="0"/>
              <a:t>3.</a:t>
            </a:r>
            <a:r>
              <a:rPr kumimoji="1" lang="ja-JP" altLang="en-US" dirty="0"/>
              <a:t>　先行研究：分析手法</a:t>
            </a:r>
          </a:p>
        </p:txBody>
      </p:sp>
      <mc:AlternateContent xmlns:mc="http://schemas.openxmlformats.org/markup-compatibility/2006" xmlns:a14="http://schemas.microsoft.com/office/drawing/2010/main">
        <mc:Choice Requires="a14">
          <p:sp>
            <p:nvSpPr>
              <p:cNvPr id="4" name="テキスト ボックス 3">
                <a:extLst>
                  <a:ext uri="{FF2B5EF4-FFF2-40B4-BE49-F238E27FC236}">
                    <a16:creationId xmlns:a16="http://schemas.microsoft.com/office/drawing/2014/main" id="{94563F31-78CF-CE24-0487-322CE5FF2C10}"/>
                  </a:ext>
                </a:extLst>
              </p:cNvPr>
              <p:cNvSpPr txBox="1"/>
              <p:nvPr/>
            </p:nvSpPr>
            <p:spPr>
              <a:xfrm>
                <a:off x="1280160" y="3673346"/>
                <a:ext cx="5201920" cy="1099660"/>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sSub>
                        <m:sSubPr>
                          <m:ctrlPr>
                            <a:rPr lang="ja-JP" altLang="en-US" sz="2400" i="1">
                              <a:latin typeface="Cambria Math" panose="02040503050406030204" pitchFamily="18" charset="0"/>
                            </a:rPr>
                          </m:ctrlPr>
                        </m:sSubPr>
                        <m:e>
                          <m:r>
                            <a:rPr lang="ja-JP" altLang="en-US" sz="2400" i="1">
                              <a:latin typeface="Cambria Math" panose="02040503050406030204" pitchFamily="18" charset="0"/>
                            </a:rPr>
                            <m:t>𝑅</m:t>
                          </m:r>
                        </m:e>
                        <m:sub>
                          <m:r>
                            <a:rPr lang="ja-JP" altLang="en-US" sz="2400" i="1">
                              <a:latin typeface="Cambria Math" panose="02040503050406030204" pitchFamily="18" charset="0"/>
                            </a:rPr>
                            <m:t>𝑡</m:t>
                          </m:r>
                        </m:sub>
                      </m:sSub>
                      <m:r>
                        <a:rPr lang="ja-JP" altLang="en-US" sz="2400">
                          <a:latin typeface="Cambria Math" panose="02040503050406030204" pitchFamily="18" charset="0"/>
                        </a:rPr>
                        <m:t>=</m:t>
                      </m:r>
                      <m:r>
                        <a:rPr lang="ja-JP" altLang="en-US" sz="2400" i="1">
                          <a:latin typeface="Cambria Math" panose="02040503050406030204" pitchFamily="18" charset="0"/>
                        </a:rPr>
                        <m:t>𝜔</m:t>
                      </m:r>
                      <m:nary>
                        <m:naryPr>
                          <m:chr m:val="∑"/>
                          <m:limLoc m:val="undOvr"/>
                          <m:grow m:val="on"/>
                          <m:ctrlPr>
                            <a:rPr lang="ja-JP" altLang="en-US" sz="2400" i="1">
                              <a:latin typeface="Cambria Math" panose="02040503050406030204" pitchFamily="18" charset="0"/>
                            </a:rPr>
                          </m:ctrlPr>
                        </m:naryPr>
                        <m:sub>
                          <m:r>
                            <a:rPr lang="ja-JP" altLang="en-US" sz="2400" i="1">
                              <a:latin typeface="Cambria Math" panose="02040503050406030204" pitchFamily="18" charset="0"/>
                            </a:rPr>
                            <m:t>𝑖</m:t>
                          </m:r>
                          <m:r>
                            <a:rPr lang="ja-JP" altLang="en-US" sz="2400">
                              <a:latin typeface="Cambria Math" panose="02040503050406030204" pitchFamily="18" charset="0"/>
                            </a:rPr>
                            <m:t>=0</m:t>
                          </m:r>
                        </m:sub>
                        <m:sup>
                          <m:r>
                            <a:rPr lang="ja-JP" altLang="en-US" sz="2400">
                              <a:latin typeface="Cambria Math" panose="02040503050406030204" pitchFamily="18" charset="0"/>
                            </a:rPr>
                            <m:t>∞</m:t>
                          </m:r>
                        </m:sup>
                        <m:e>
                          <m:sSup>
                            <m:sSupPr>
                              <m:ctrlPr>
                                <a:rPr lang="ja-JP" altLang="en-US" sz="2400" i="1">
                                  <a:latin typeface="Cambria Math" panose="02040503050406030204" pitchFamily="18" charset="0"/>
                                </a:rPr>
                              </m:ctrlPr>
                            </m:sSupPr>
                            <m:e>
                              <m:r>
                                <a:rPr lang="ja-JP" altLang="en-US" sz="2400" i="1">
                                  <a:latin typeface="Cambria Math" panose="02040503050406030204" pitchFamily="18" charset="0"/>
                                </a:rPr>
                                <m:t>𝛾</m:t>
                              </m:r>
                            </m:e>
                            <m:sup>
                              <m:r>
                                <a:rPr lang="ja-JP" altLang="en-US" sz="2400" i="1">
                                  <a:latin typeface="Cambria Math" panose="02040503050406030204" pitchFamily="18" charset="0"/>
                                </a:rPr>
                                <m:t>𝑖</m:t>
                              </m:r>
                            </m:sup>
                          </m:sSup>
                          <m:sSub>
                            <m:sSubPr>
                              <m:ctrlPr>
                                <a:rPr lang="ja-JP" altLang="en-US" sz="2400" i="1">
                                  <a:latin typeface="Cambria Math" panose="02040503050406030204" pitchFamily="18" charset="0"/>
                                </a:rPr>
                              </m:ctrlPr>
                            </m:sSubPr>
                            <m:e>
                              <m:r>
                                <a:rPr lang="ja-JP" altLang="en-US" sz="2400" i="1">
                                  <a:latin typeface="Cambria Math" panose="02040503050406030204" pitchFamily="18" charset="0"/>
                                </a:rPr>
                                <m:t>𝑟</m:t>
                              </m:r>
                            </m:e>
                            <m:sub>
                              <m:r>
                                <a:rPr lang="ja-JP" altLang="en-US" sz="2400" i="1">
                                  <a:latin typeface="Cambria Math" panose="02040503050406030204" pitchFamily="18" charset="0"/>
                                </a:rPr>
                                <m:t>𝑡</m:t>
                              </m:r>
                              <m:r>
                                <a:rPr lang="ja-JP" altLang="en-US" sz="2400">
                                  <a:latin typeface="Cambria Math" panose="02040503050406030204" pitchFamily="18" charset="0"/>
                                </a:rPr>
                                <m:t>−</m:t>
                              </m:r>
                              <m:r>
                                <a:rPr lang="ja-JP" altLang="en-US" sz="2400" i="1">
                                  <a:latin typeface="Cambria Math" panose="02040503050406030204" pitchFamily="18" charset="0"/>
                                </a:rPr>
                                <m:t>𝑖</m:t>
                              </m:r>
                            </m:sub>
                          </m:sSub>
                        </m:e>
                      </m:nary>
                      <m:r>
                        <a:rPr lang="ja-JP" altLang="en-US" sz="2400">
                          <a:latin typeface="Cambria Math" panose="02040503050406030204" pitchFamily="18" charset="0"/>
                        </a:rPr>
                        <m:t>+</m:t>
                      </m:r>
                      <m:r>
                        <a:rPr lang="ja-JP" altLang="en-US" sz="2400" i="1">
                          <a:latin typeface="Cambria Math" panose="02040503050406030204" pitchFamily="18" charset="0"/>
                        </a:rPr>
                        <m:t>𝜆</m:t>
                      </m:r>
                      <m:nary>
                        <m:naryPr>
                          <m:chr m:val="∑"/>
                          <m:limLoc m:val="undOvr"/>
                          <m:grow m:val="on"/>
                          <m:ctrlPr>
                            <a:rPr lang="ja-JP" altLang="en-US" sz="2400" i="1">
                              <a:latin typeface="Cambria Math" panose="02040503050406030204" pitchFamily="18" charset="0"/>
                            </a:rPr>
                          </m:ctrlPr>
                        </m:naryPr>
                        <m:sub>
                          <m:r>
                            <a:rPr lang="ja-JP" altLang="en-US" sz="2400" i="1">
                              <a:latin typeface="Cambria Math" panose="02040503050406030204" pitchFamily="18" charset="0"/>
                            </a:rPr>
                            <m:t>𝑖</m:t>
                          </m:r>
                          <m:r>
                            <a:rPr lang="ja-JP" altLang="en-US" sz="2400">
                              <a:latin typeface="Cambria Math" panose="02040503050406030204" pitchFamily="18" charset="0"/>
                            </a:rPr>
                            <m:t>=0</m:t>
                          </m:r>
                        </m:sub>
                        <m:sup>
                          <m:r>
                            <a:rPr lang="ja-JP" altLang="en-US" sz="2400">
                              <a:latin typeface="Cambria Math" panose="02040503050406030204" pitchFamily="18" charset="0"/>
                            </a:rPr>
                            <m:t>∞</m:t>
                          </m:r>
                        </m:sup>
                        <m:e>
                          <m:sSup>
                            <m:sSupPr>
                              <m:ctrlPr>
                                <a:rPr lang="ja-JP" altLang="en-US" sz="2400" i="1">
                                  <a:latin typeface="Cambria Math" panose="02040503050406030204" pitchFamily="18" charset="0"/>
                                </a:rPr>
                              </m:ctrlPr>
                            </m:sSupPr>
                            <m:e>
                              <m:r>
                                <a:rPr lang="ja-JP" altLang="en-US" sz="2400" i="1">
                                  <a:latin typeface="Cambria Math" panose="02040503050406030204" pitchFamily="18" charset="0"/>
                                </a:rPr>
                                <m:t>𝛾</m:t>
                              </m:r>
                            </m:e>
                            <m:sup>
                              <m:r>
                                <a:rPr lang="ja-JP" altLang="en-US" sz="2400" i="1">
                                  <a:latin typeface="Cambria Math" panose="02040503050406030204" pitchFamily="18" charset="0"/>
                                </a:rPr>
                                <m:t>𝑖</m:t>
                              </m:r>
                            </m:sup>
                          </m:sSup>
                          <m:sSub>
                            <m:sSubPr>
                              <m:ctrlPr>
                                <a:rPr lang="ja-JP" altLang="en-US" sz="2400" i="1">
                                  <a:latin typeface="Cambria Math" panose="02040503050406030204" pitchFamily="18" charset="0"/>
                                </a:rPr>
                              </m:ctrlPr>
                            </m:sSubPr>
                            <m:e>
                              <m:r>
                                <a:rPr lang="ja-JP" altLang="en-US" sz="2400" i="1">
                                  <a:latin typeface="Cambria Math" panose="02040503050406030204" pitchFamily="18" charset="0"/>
                                </a:rPr>
                                <m:t>𝜋</m:t>
                              </m:r>
                            </m:e>
                            <m:sub>
                              <m:r>
                                <a:rPr lang="ja-JP" altLang="en-US" sz="2400" i="1">
                                  <a:latin typeface="Cambria Math" panose="02040503050406030204" pitchFamily="18" charset="0"/>
                                </a:rPr>
                                <m:t>𝑡</m:t>
                              </m:r>
                              <m:r>
                                <a:rPr lang="ja-JP" altLang="en-US" sz="2400">
                                  <a:latin typeface="Cambria Math" panose="02040503050406030204" pitchFamily="18" charset="0"/>
                                </a:rPr>
                                <m:t>−</m:t>
                              </m:r>
                              <m:r>
                                <a:rPr lang="en-US" altLang="ja-JP" sz="2400" i="1">
                                  <a:latin typeface="Cambria Math" panose="02040503050406030204" pitchFamily="18" charset="0"/>
                                </a:rPr>
                                <m:t>𝑖</m:t>
                              </m:r>
                            </m:sub>
                          </m:sSub>
                        </m:e>
                      </m:nary>
                      <m:r>
                        <a:rPr lang="ja-JP" altLang="en-US" sz="2400">
                          <a:latin typeface="Cambria Math" panose="02040503050406030204" pitchFamily="18" charset="0"/>
                        </a:rPr>
                        <m:t>+</m:t>
                      </m:r>
                      <m:sSup>
                        <m:sSupPr>
                          <m:ctrlPr>
                            <a:rPr lang="ja-JP" altLang="en-US" sz="2400" i="1">
                              <a:latin typeface="Cambria Math" panose="02040503050406030204" pitchFamily="18" charset="0"/>
                            </a:rPr>
                          </m:ctrlPr>
                        </m:sSupPr>
                        <m:e>
                          <m:r>
                            <a:rPr lang="ja-JP" altLang="en-US" sz="2400" i="1">
                              <a:latin typeface="Cambria Math" panose="02040503050406030204" pitchFamily="18" charset="0"/>
                            </a:rPr>
                            <m:t>𝐶</m:t>
                          </m:r>
                        </m:e>
                        <m:sup>
                          <m:r>
                            <a:rPr lang="ja-JP" altLang="en-US" sz="2400">
                              <a:latin typeface="Cambria Math" panose="02040503050406030204" pitchFamily="18" charset="0"/>
                            </a:rPr>
                            <m:t>′</m:t>
                          </m:r>
                        </m:sup>
                      </m:sSup>
                    </m:oMath>
                  </m:oMathPara>
                </a14:m>
                <a:endParaRPr kumimoji="1" lang="ja-JP" altLang="en-US" sz="2400" dirty="0"/>
              </a:p>
            </p:txBody>
          </p:sp>
        </mc:Choice>
        <mc:Fallback xmlns="">
          <p:sp>
            <p:nvSpPr>
              <p:cNvPr id="4" name="テキスト ボックス 3">
                <a:extLst>
                  <a:ext uri="{FF2B5EF4-FFF2-40B4-BE49-F238E27FC236}">
                    <a16:creationId xmlns:a16="http://schemas.microsoft.com/office/drawing/2014/main" id="{94563F31-78CF-CE24-0487-322CE5FF2C10}"/>
                  </a:ext>
                </a:extLst>
              </p:cNvPr>
              <p:cNvSpPr txBox="1">
                <a:spLocks noRot="1" noChangeAspect="1" noMove="1" noResize="1" noEditPoints="1" noAdjustHandles="1" noChangeArrowheads="1" noChangeShapeType="1" noTextEdit="1"/>
              </p:cNvSpPr>
              <p:nvPr/>
            </p:nvSpPr>
            <p:spPr>
              <a:xfrm>
                <a:off x="1280160" y="3673346"/>
                <a:ext cx="5201920" cy="1099660"/>
              </a:xfrm>
              <a:prstGeom prst="rect">
                <a:avLst/>
              </a:prstGeom>
              <a:blipFill>
                <a:blip r:embed="rId3"/>
                <a:stretch>
                  <a:fillRect/>
                </a:stretch>
              </a:blipFill>
            </p:spPr>
            <p:txBody>
              <a:bodyPr/>
              <a:lstStyle/>
              <a:p>
                <a:r>
                  <a:rPr lang="ja-JP" altLang="en-US">
                    <a:noFill/>
                  </a:rPr>
                  <a:t> </a:t>
                </a:r>
              </a:p>
            </p:txBody>
          </p:sp>
        </mc:Fallback>
      </mc:AlternateContent>
      <mc:AlternateContent xmlns:mc="http://schemas.openxmlformats.org/markup-compatibility/2006" xmlns:a14="http://schemas.microsoft.com/office/drawing/2010/main">
        <mc:Choice Requires="a14">
          <p:sp>
            <p:nvSpPr>
              <p:cNvPr id="5" name="テキスト ボックス 4">
                <a:extLst>
                  <a:ext uri="{FF2B5EF4-FFF2-40B4-BE49-F238E27FC236}">
                    <a16:creationId xmlns:a16="http://schemas.microsoft.com/office/drawing/2014/main" id="{27B758BC-4295-0F20-4EB2-0AE1C8C54035}"/>
                  </a:ext>
                </a:extLst>
              </p:cNvPr>
              <p:cNvSpPr txBox="1"/>
              <p:nvPr/>
            </p:nvSpPr>
            <p:spPr>
              <a:xfrm>
                <a:off x="1280160" y="1791967"/>
                <a:ext cx="5648960" cy="1142685"/>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sSub>
                        <m:sSubPr>
                          <m:ctrlPr>
                            <a:rPr lang="ja-JP" altLang="en-US" sz="2400" i="1">
                              <a:latin typeface="Cambria Math" panose="02040503050406030204" pitchFamily="18" charset="0"/>
                            </a:rPr>
                          </m:ctrlPr>
                        </m:sSubPr>
                        <m:e>
                          <m:r>
                            <a:rPr lang="ja-JP" altLang="en-US" sz="2400" i="1">
                              <a:latin typeface="Cambria Math" panose="02040503050406030204" pitchFamily="18" charset="0"/>
                            </a:rPr>
                            <m:t>𝑅</m:t>
                          </m:r>
                        </m:e>
                        <m:sub>
                          <m:r>
                            <a:rPr lang="ja-JP" altLang="en-US" sz="2400" i="1">
                              <a:latin typeface="Cambria Math" panose="02040503050406030204" pitchFamily="18" charset="0"/>
                            </a:rPr>
                            <m:t>𝑡</m:t>
                          </m:r>
                        </m:sub>
                      </m:sSub>
                      <m:r>
                        <a:rPr lang="ja-JP" altLang="en-US" sz="2400">
                          <a:latin typeface="Cambria Math" panose="02040503050406030204" pitchFamily="18" charset="0"/>
                        </a:rPr>
                        <m:t>=</m:t>
                      </m:r>
                      <m:nary>
                        <m:naryPr>
                          <m:chr m:val="∑"/>
                          <m:limLoc m:val="undOvr"/>
                          <m:grow m:val="on"/>
                          <m:ctrlPr>
                            <a:rPr lang="ja-JP" altLang="en-US" sz="2400" i="1">
                              <a:latin typeface="Cambria Math" panose="02040503050406030204" pitchFamily="18" charset="0"/>
                            </a:rPr>
                          </m:ctrlPr>
                        </m:naryPr>
                        <m:sub>
                          <m:r>
                            <a:rPr lang="ja-JP" altLang="en-US" sz="2400" i="1">
                              <a:latin typeface="Cambria Math" panose="02040503050406030204" pitchFamily="18" charset="0"/>
                            </a:rPr>
                            <m:t>𝑔</m:t>
                          </m:r>
                          <m:r>
                            <a:rPr lang="ja-JP" altLang="en-US" sz="2400">
                              <a:latin typeface="Cambria Math" panose="02040503050406030204" pitchFamily="18" charset="0"/>
                            </a:rPr>
                            <m:t>=1</m:t>
                          </m:r>
                        </m:sub>
                        <m:sup>
                          <m:r>
                            <a:rPr lang="ja-JP" altLang="en-US" sz="2400" i="1">
                              <a:latin typeface="Cambria Math" panose="02040503050406030204" pitchFamily="18" charset="0"/>
                            </a:rPr>
                            <m:t>𝑞</m:t>
                          </m:r>
                        </m:sup>
                        <m:e>
                          <m:sSub>
                            <m:sSubPr>
                              <m:ctrlPr>
                                <a:rPr lang="ja-JP" altLang="en-US" sz="2400" i="1">
                                  <a:latin typeface="Cambria Math" panose="02040503050406030204" pitchFamily="18" charset="0"/>
                                </a:rPr>
                              </m:ctrlPr>
                            </m:sSubPr>
                            <m:e>
                              <m:r>
                                <a:rPr lang="ja-JP" altLang="en-US" sz="2400" i="1">
                                  <a:latin typeface="Cambria Math" panose="02040503050406030204" pitchFamily="18" charset="0"/>
                                </a:rPr>
                                <m:t>𝜔</m:t>
                              </m:r>
                            </m:e>
                            <m:sub>
                              <m:r>
                                <a:rPr lang="ja-JP" altLang="en-US" sz="2400" i="1">
                                  <a:latin typeface="Cambria Math" panose="02040503050406030204" pitchFamily="18" charset="0"/>
                                </a:rPr>
                                <m:t>𝑔</m:t>
                              </m:r>
                            </m:sub>
                          </m:sSub>
                          <m:sSub>
                            <m:sSubPr>
                              <m:ctrlPr>
                                <a:rPr lang="ja-JP" altLang="en-US" sz="2400" i="1">
                                  <a:latin typeface="Cambria Math" panose="02040503050406030204" pitchFamily="18" charset="0"/>
                                </a:rPr>
                              </m:ctrlPr>
                            </m:sSubPr>
                            <m:e>
                              <m:r>
                                <a:rPr lang="ja-JP" altLang="en-US" sz="2400" i="1">
                                  <a:latin typeface="Cambria Math" panose="02040503050406030204" pitchFamily="18" charset="0"/>
                                </a:rPr>
                                <m:t>𝑟</m:t>
                              </m:r>
                            </m:e>
                            <m:sub>
                              <m:r>
                                <a:rPr lang="ja-JP" altLang="en-US" sz="2400" i="1">
                                  <a:latin typeface="Cambria Math" panose="02040503050406030204" pitchFamily="18" charset="0"/>
                                </a:rPr>
                                <m:t>𝑡</m:t>
                              </m:r>
                              <m:r>
                                <a:rPr lang="ja-JP" altLang="en-US" sz="2400">
                                  <a:latin typeface="Cambria Math" panose="02040503050406030204" pitchFamily="18" charset="0"/>
                                </a:rPr>
                                <m:t>+1−</m:t>
                              </m:r>
                              <m:r>
                                <a:rPr lang="ja-JP" altLang="en-US" sz="2400" i="1">
                                  <a:latin typeface="Cambria Math" panose="02040503050406030204" pitchFamily="18" charset="0"/>
                                </a:rPr>
                                <m:t>𝑔</m:t>
                              </m:r>
                            </m:sub>
                          </m:sSub>
                        </m:e>
                      </m:nary>
                      <m:r>
                        <a:rPr lang="ja-JP" altLang="en-US" sz="2400">
                          <a:latin typeface="Cambria Math" panose="02040503050406030204" pitchFamily="18" charset="0"/>
                        </a:rPr>
                        <m:t>+</m:t>
                      </m:r>
                      <m:nary>
                        <m:naryPr>
                          <m:chr m:val="∑"/>
                          <m:limLoc m:val="undOvr"/>
                          <m:grow m:val="on"/>
                          <m:ctrlPr>
                            <a:rPr lang="ja-JP" altLang="en-US" sz="2400" i="1">
                              <a:latin typeface="Cambria Math" panose="02040503050406030204" pitchFamily="18" charset="0"/>
                            </a:rPr>
                          </m:ctrlPr>
                        </m:naryPr>
                        <m:sub>
                          <m:r>
                            <a:rPr lang="ja-JP" altLang="en-US" sz="2400" i="1">
                              <a:latin typeface="Cambria Math" panose="02040503050406030204" pitchFamily="18" charset="0"/>
                            </a:rPr>
                            <m:t>h</m:t>
                          </m:r>
                          <m:r>
                            <a:rPr lang="ja-JP" altLang="en-US" sz="2400">
                              <a:latin typeface="Cambria Math" panose="02040503050406030204" pitchFamily="18" charset="0"/>
                            </a:rPr>
                            <m:t>=1</m:t>
                          </m:r>
                        </m:sub>
                        <m:sup>
                          <m:r>
                            <a:rPr lang="ja-JP" altLang="en-US" sz="2400" i="1">
                              <a:latin typeface="Cambria Math" panose="02040503050406030204" pitchFamily="18" charset="0"/>
                            </a:rPr>
                            <m:t>𝑞</m:t>
                          </m:r>
                        </m:sup>
                        <m:e>
                          <m:sSub>
                            <m:sSubPr>
                              <m:ctrlPr>
                                <a:rPr lang="ja-JP" altLang="en-US" sz="2400" i="1">
                                  <a:latin typeface="Cambria Math" panose="02040503050406030204" pitchFamily="18" charset="0"/>
                                </a:rPr>
                              </m:ctrlPr>
                            </m:sSubPr>
                            <m:e>
                              <m:r>
                                <a:rPr lang="ja-JP" altLang="en-US" sz="2400" i="1">
                                  <a:latin typeface="Cambria Math" panose="02040503050406030204" pitchFamily="18" charset="0"/>
                                </a:rPr>
                                <m:t>𝜆</m:t>
                              </m:r>
                            </m:e>
                            <m:sub>
                              <m:r>
                                <a:rPr lang="ja-JP" altLang="en-US" sz="2400" i="1">
                                  <a:latin typeface="Cambria Math" panose="02040503050406030204" pitchFamily="18" charset="0"/>
                                </a:rPr>
                                <m:t>h</m:t>
                              </m:r>
                            </m:sub>
                          </m:sSub>
                          <m:sSub>
                            <m:sSubPr>
                              <m:ctrlPr>
                                <a:rPr lang="ja-JP" altLang="en-US" sz="2400" i="1">
                                  <a:latin typeface="Cambria Math" panose="02040503050406030204" pitchFamily="18" charset="0"/>
                                </a:rPr>
                              </m:ctrlPr>
                            </m:sSubPr>
                            <m:e>
                              <m:r>
                                <a:rPr lang="ja-JP" altLang="en-US" sz="2400" i="1">
                                  <a:latin typeface="Cambria Math" panose="02040503050406030204" pitchFamily="18" charset="0"/>
                                </a:rPr>
                                <m:t>𝜋</m:t>
                              </m:r>
                            </m:e>
                            <m:sub>
                              <m:r>
                                <a:rPr lang="ja-JP" altLang="en-US" sz="2400" i="1">
                                  <a:latin typeface="Cambria Math" panose="02040503050406030204" pitchFamily="18" charset="0"/>
                                </a:rPr>
                                <m:t>𝑡</m:t>
                              </m:r>
                              <m:r>
                                <a:rPr lang="ja-JP" altLang="en-US" sz="2400">
                                  <a:latin typeface="Cambria Math" panose="02040503050406030204" pitchFamily="18" charset="0"/>
                                </a:rPr>
                                <m:t>+1−</m:t>
                              </m:r>
                              <m:r>
                                <a:rPr lang="ja-JP" altLang="en-US" sz="2400" i="1">
                                  <a:latin typeface="Cambria Math" panose="02040503050406030204" pitchFamily="18" charset="0"/>
                                </a:rPr>
                                <m:t>h</m:t>
                              </m:r>
                            </m:sub>
                          </m:sSub>
                        </m:e>
                      </m:nary>
                      <m:r>
                        <a:rPr lang="ja-JP" altLang="en-US" sz="2400">
                          <a:latin typeface="Cambria Math" panose="02040503050406030204" pitchFamily="18" charset="0"/>
                        </a:rPr>
                        <m:t>+</m:t>
                      </m:r>
                      <m:sSup>
                        <m:sSupPr>
                          <m:ctrlPr>
                            <a:rPr lang="ja-JP" altLang="en-US" sz="2400" i="1">
                              <a:latin typeface="Cambria Math" panose="02040503050406030204" pitchFamily="18" charset="0"/>
                            </a:rPr>
                          </m:ctrlPr>
                        </m:sSupPr>
                        <m:e>
                          <m:r>
                            <a:rPr lang="ja-JP" altLang="en-US" sz="2400" i="1">
                              <a:latin typeface="Cambria Math" panose="02040503050406030204" pitchFamily="18" charset="0"/>
                            </a:rPr>
                            <m:t>𝐶</m:t>
                          </m:r>
                        </m:e>
                        <m:sup>
                          <m:r>
                            <a:rPr lang="ja-JP" altLang="en-US" sz="2400">
                              <a:latin typeface="Cambria Math" panose="02040503050406030204" pitchFamily="18" charset="0"/>
                            </a:rPr>
                            <m:t>′′′</m:t>
                          </m:r>
                        </m:sup>
                      </m:sSup>
                    </m:oMath>
                  </m:oMathPara>
                </a14:m>
                <a:endParaRPr kumimoji="1" lang="ja-JP" altLang="en-US" sz="2400" dirty="0"/>
              </a:p>
            </p:txBody>
          </p:sp>
        </mc:Choice>
        <mc:Fallback xmlns="">
          <p:sp>
            <p:nvSpPr>
              <p:cNvPr id="5" name="テキスト ボックス 4">
                <a:extLst>
                  <a:ext uri="{FF2B5EF4-FFF2-40B4-BE49-F238E27FC236}">
                    <a16:creationId xmlns:a16="http://schemas.microsoft.com/office/drawing/2014/main" id="{27B758BC-4295-0F20-4EB2-0AE1C8C54035}"/>
                  </a:ext>
                </a:extLst>
              </p:cNvPr>
              <p:cNvSpPr txBox="1">
                <a:spLocks noRot="1" noChangeAspect="1" noMove="1" noResize="1" noEditPoints="1" noAdjustHandles="1" noChangeArrowheads="1" noChangeShapeType="1" noTextEdit="1"/>
              </p:cNvSpPr>
              <p:nvPr/>
            </p:nvSpPr>
            <p:spPr>
              <a:xfrm>
                <a:off x="1280160" y="1791967"/>
                <a:ext cx="5648960" cy="1142685"/>
              </a:xfrm>
              <a:prstGeom prst="rect">
                <a:avLst/>
              </a:prstGeom>
              <a:blipFill>
                <a:blip r:embed="rId4"/>
                <a:stretch>
                  <a:fillRect/>
                </a:stretch>
              </a:blipFill>
            </p:spPr>
            <p:txBody>
              <a:bodyPr/>
              <a:lstStyle/>
              <a:p>
                <a:r>
                  <a:rPr lang="ja-JP" altLang="en-US">
                    <a:noFill/>
                  </a:rPr>
                  <a:t> </a:t>
                </a:r>
              </a:p>
            </p:txBody>
          </p:sp>
        </mc:Fallback>
      </mc:AlternateContent>
      <mc:AlternateContent xmlns:mc="http://schemas.openxmlformats.org/markup-compatibility/2006" xmlns:a14="http://schemas.microsoft.com/office/drawing/2010/main">
        <mc:Choice Requires="a14">
          <p:sp>
            <p:nvSpPr>
              <p:cNvPr id="6" name="テキスト ボックス 5">
                <a:extLst>
                  <a:ext uri="{FF2B5EF4-FFF2-40B4-BE49-F238E27FC236}">
                    <a16:creationId xmlns:a16="http://schemas.microsoft.com/office/drawing/2014/main" id="{4E77ECDC-6A86-3786-EB82-15BCDEB9A51C}"/>
                  </a:ext>
                </a:extLst>
              </p:cNvPr>
              <p:cNvSpPr txBox="1"/>
              <p:nvPr/>
            </p:nvSpPr>
            <p:spPr>
              <a:xfrm>
                <a:off x="1188720" y="1225089"/>
                <a:ext cx="6370320" cy="370614"/>
              </a:xfrm>
              <a:prstGeom prst="rect">
                <a:avLst/>
              </a:prstGeom>
              <a:noFill/>
            </p:spPr>
            <p:txBody>
              <a:bodyPr wrap="square" rtlCol="0">
                <a:spAutoFit/>
              </a:bodyPr>
              <a:lstStyle/>
              <a:p>
                <a14:m>
                  <m:oMath xmlns:m="http://schemas.openxmlformats.org/officeDocument/2006/math">
                    <m:r>
                      <a:rPr lang="ja-JP" altLang="en-US" i="1" smtClean="0">
                        <a:latin typeface="Cambria Math" panose="02040503050406030204" pitchFamily="18" charset="0"/>
                      </a:rPr>
                      <m:t>純粋期待理論と</m:t>
                    </m:r>
                  </m:oMath>
                </a14:m>
                <a:r>
                  <a:rPr kumimoji="1" lang="ja-JP" altLang="en-US" dirty="0"/>
                  <a:t>自己回帰モデルにより</a:t>
                </a:r>
                <a:r>
                  <a:rPr kumimoji="1" lang="en-US" altLang="ja-JP" dirty="0"/>
                  <a:t>(3)</a:t>
                </a:r>
                <a:r>
                  <a:rPr kumimoji="1" lang="ja-JP" altLang="en-US" dirty="0"/>
                  <a:t>式が求まり</a:t>
                </a:r>
              </a:p>
            </p:txBody>
          </p:sp>
        </mc:Choice>
        <mc:Fallback xmlns="">
          <p:sp>
            <p:nvSpPr>
              <p:cNvPr id="6" name="テキスト ボックス 5">
                <a:extLst>
                  <a:ext uri="{FF2B5EF4-FFF2-40B4-BE49-F238E27FC236}">
                    <a16:creationId xmlns:a16="http://schemas.microsoft.com/office/drawing/2014/main" id="{4E77ECDC-6A86-3786-EB82-15BCDEB9A51C}"/>
                  </a:ext>
                </a:extLst>
              </p:cNvPr>
              <p:cNvSpPr txBox="1">
                <a:spLocks noRot="1" noChangeAspect="1" noMove="1" noResize="1" noEditPoints="1" noAdjustHandles="1" noChangeArrowheads="1" noChangeShapeType="1" noTextEdit="1"/>
              </p:cNvSpPr>
              <p:nvPr/>
            </p:nvSpPr>
            <p:spPr>
              <a:xfrm>
                <a:off x="1188720" y="1225089"/>
                <a:ext cx="6370320" cy="370614"/>
              </a:xfrm>
              <a:prstGeom prst="rect">
                <a:avLst/>
              </a:prstGeom>
              <a:blipFill>
                <a:blip r:embed="rId5"/>
                <a:stretch>
                  <a:fillRect l="-287" t="-8197" b="-26230"/>
                </a:stretch>
              </a:blipFill>
            </p:spPr>
            <p:txBody>
              <a:bodyPr/>
              <a:lstStyle/>
              <a:p>
                <a:r>
                  <a:rPr lang="ja-JP" altLang="en-US">
                    <a:noFill/>
                  </a:rPr>
                  <a:t> </a:t>
                </a:r>
              </a:p>
            </p:txBody>
          </p:sp>
        </mc:Fallback>
      </mc:AlternateContent>
      <p:sp>
        <p:nvSpPr>
          <p:cNvPr id="7" name="テキスト ボックス 6">
            <a:extLst>
              <a:ext uri="{FF2B5EF4-FFF2-40B4-BE49-F238E27FC236}">
                <a16:creationId xmlns:a16="http://schemas.microsoft.com/office/drawing/2014/main" id="{DE53011F-B13C-16BB-2FFB-DC311B55D9C1}"/>
              </a:ext>
            </a:extLst>
          </p:cNvPr>
          <p:cNvSpPr txBox="1"/>
          <p:nvPr/>
        </p:nvSpPr>
        <p:spPr>
          <a:xfrm>
            <a:off x="1280160" y="3091624"/>
            <a:ext cx="6644640" cy="369332"/>
          </a:xfrm>
          <a:prstGeom prst="rect">
            <a:avLst/>
          </a:prstGeom>
          <a:noFill/>
        </p:spPr>
        <p:txBody>
          <a:bodyPr wrap="square" rtlCol="0">
            <a:spAutoFit/>
          </a:bodyPr>
          <a:lstStyle/>
          <a:p>
            <a:r>
              <a:rPr lang="en-US" altLang="ja-JP" dirty="0" err="1"/>
              <a:t>Koyck</a:t>
            </a:r>
            <a:r>
              <a:rPr lang="ja-JP" altLang="en-US" dirty="0"/>
              <a:t>型の分布ラグより回帰式を経由し</a:t>
            </a:r>
            <a:r>
              <a:rPr lang="en-US" altLang="ja-JP" dirty="0"/>
              <a:t>(4)</a:t>
            </a:r>
            <a:r>
              <a:rPr lang="ja-JP" altLang="en-US" dirty="0"/>
              <a:t>式が求まる</a:t>
            </a:r>
            <a:endParaRPr kumimoji="1" lang="ja-JP" altLang="en-US" dirty="0"/>
          </a:p>
        </p:txBody>
      </p:sp>
      <p:sp>
        <p:nvSpPr>
          <p:cNvPr id="8" name="テキスト ボックス 7">
            <a:extLst>
              <a:ext uri="{FF2B5EF4-FFF2-40B4-BE49-F238E27FC236}">
                <a16:creationId xmlns:a16="http://schemas.microsoft.com/office/drawing/2014/main" id="{2BA95C7E-D460-B3BA-EDED-072B27311734}"/>
              </a:ext>
            </a:extLst>
          </p:cNvPr>
          <p:cNvSpPr txBox="1"/>
          <p:nvPr/>
        </p:nvSpPr>
        <p:spPr>
          <a:xfrm>
            <a:off x="7188201" y="2178643"/>
            <a:ext cx="741678" cy="369332"/>
          </a:xfrm>
          <a:prstGeom prst="rect">
            <a:avLst/>
          </a:prstGeom>
          <a:noFill/>
        </p:spPr>
        <p:txBody>
          <a:bodyPr wrap="square" rtlCol="0">
            <a:spAutoFit/>
          </a:bodyPr>
          <a:lstStyle/>
          <a:p>
            <a:r>
              <a:rPr kumimoji="1" lang="en-US" altLang="ja-JP" dirty="0"/>
              <a:t>…(3)</a:t>
            </a:r>
          </a:p>
        </p:txBody>
      </p:sp>
      <p:sp>
        <p:nvSpPr>
          <p:cNvPr id="9" name="テキスト ボックス 8">
            <a:extLst>
              <a:ext uri="{FF2B5EF4-FFF2-40B4-BE49-F238E27FC236}">
                <a16:creationId xmlns:a16="http://schemas.microsoft.com/office/drawing/2014/main" id="{370FC1BD-CDEC-15D2-AB45-83DF56BE0542}"/>
              </a:ext>
            </a:extLst>
          </p:cNvPr>
          <p:cNvSpPr txBox="1"/>
          <p:nvPr/>
        </p:nvSpPr>
        <p:spPr>
          <a:xfrm>
            <a:off x="7183122" y="4043896"/>
            <a:ext cx="741678" cy="369332"/>
          </a:xfrm>
          <a:prstGeom prst="rect">
            <a:avLst/>
          </a:prstGeom>
          <a:noFill/>
        </p:spPr>
        <p:txBody>
          <a:bodyPr wrap="square" rtlCol="0">
            <a:spAutoFit/>
          </a:bodyPr>
          <a:lstStyle/>
          <a:p>
            <a:r>
              <a:rPr kumimoji="1" lang="en-US" altLang="ja-JP" dirty="0"/>
              <a:t>…(</a:t>
            </a:r>
            <a:r>
              <a:rPr lang="en-US" altLang="ja-JP" dirty="0"/>
              <a:t>4</a:t>
            </a:r>
            <a:r>
              <a:rPr kumimoji="1" lang="en-US" altLang="ja-JP" dirty="0"/>
              <a:t>)</a:t>
            </a:r>
          </a:p>
        </p:txBody>
      </p:sp>
      <p:sp>
        <p:nvSpPr>
          <p:cNvPr id="10" name="テキスト ボックス 9">
            <a:extLst>
              <a:ext uri="{FF2B5EF4-FFF2-40B4-BE49-F238E27FC236}">
                <a16:creationId xmlns:a16="http://schemas.microsoft.com/office/drawing/2014/main" id="{1D1BC7F7-78C1-802E-6662-326762AC9BAE}"/>
              </a:ext>
            </a:extLst>
          </p:cNvPr>
          <p:cNvSpPr txBox="1"/>
          <p:nvPr/>
        </p:nvSpPr>
        <p:spPr>
          <a:xfrm>
            <a:off x="1229360" y="4999616"/>
            <a:ext cx="9123680" cy="830997"/>
          </a:xfrm>
          <a:prstGeom prst="rect">
            <a:avLst/>
          </a:prstGeom>
          <a:noFill/>
        </p:spPr>
        <p:txBody>
          <a:bodyPr wrap="square" rtlCol="0">
            <a:spAutoFit/>
          </a:bodyPr>
          <a:lstStyle/>
          <a:p>
            <a:r>
              <a:rPr kumimoji="1" lang="en-US" altLang="ja-JP" sz="2400" dirty="0"/>
              <a:t>(3)</a:t>
            </a:r>
            <a:r>
              <a:rPr kumimoji="1" lang="ja-JP" altLang="en-US" sz="2400" dirty="0"/>
              <a:t>式と</a:t>
            </a:r>
            <a:r>
              <a:rPr kumimoji="1" lang="en-US" altLang="ja-JP" sz="2400" dirty="0"/>
              <a:t>(4)</a:t>
            </a:r>
            <a:r>
              <a:rPr kumimoji="1" lang="ja-JP" altLang="en-US" sz="2400" dirty="0"/>
              <a:t>式が一致するならば、</a:t>
            </a:r>
            <a:r>
              <a:rPr kumimoji="1" lang="en-US" altLang="ja-JP" sz="2400" dirty="0"/>
              <a:t>(4)</a:t>
            </a:r>
            <a:r>
              <a:rPr kumimoji="1" lang="ja-JP" altLang="en-US" sz="2400" dirty="0"/>
              <a:t>の導出元の回帰式を解けば、</a:t>
            </a:r>
            <a:r>
              <a:rPr kumimoji="1" lang="en-US" altLang="ja-JP" sz="2400" dirty="0"/>
              <a:t>(3)</a:t>
            </a:r>
            <a:r>
              <a:rPr kumimoji="1" lang="ja-JP" altLang="en-US" sz="2400" dirty="0"/>
              <a:t>の優位性を調べられる</a:t>
            </a:r>
            <a:r>
              <a:rPr kumimoji="1" lang="ja-JP" altLang="en-US" dirty="0"/>
              <a:t>。</a:t>
            </a:r>
          </a:p>
        </p:txBody>
      </p:sp>
    </p:spTree>
    <p:extLst>
      <p:ext uri="{BB962C8B-B14F-4D97-AF65-F5344CB8AC3E}">
        <p14:creationId xmlns:p14="http://schemas.microsoft.com/office/powerpoint/2010/main" val="283607960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1040465-D3BF-AF99-769D-2C260FF4F7A9}"/>
              </a:ext>
            </a:extLst>
          </p:cNvPr>
          <p:cNvSpPr>
            <a:spLocks noGrp="1"/>
          </p:cNvSpPr>
          <p:nvPr>
            <p:ph type="title"/>
          </p:nvPr>
        </p:nvSpPr>
        <p:spPr>
          <a:xfrm>
            <a:off x="838200" y="365125"/>
            <a:ext cx="10515600" cy="833755"/>
          </a:xfrm>
        </p:spPr>
        <p:txBody>
          <a:bodyPr/>
          <a:lstStyle/>
          <a:p>
            <a:r>
              <a:rPr kumimoji="1" lang="ja-JP" altLang="en-US" dirty="0"/>
              <a:t>自己回帰モデル</a:t>
            </a:r>
          </a:p>
        </p:txBody>
      </p:sp>
      <p:sp>
        <p:nvSpPr>
          <p:cNvPr id="3" name="テキスト ボックス 2">
            <a:extLst>
              <a:ext uri="{FF2B5EF4-FFF2-40B4-BE49-F238E27FC236}">
                <a16:creationId xmlns:a16="http://schemas.microsoft.com/office/drawing/2014/main" id="{8E5ED06A-A961-82A9-AF90-37A3DAE7B967}"/>
              </a:ext>
            </a:extLst>
          </p:cNvPr>
          <p:cNvSpPr txBox="1"/>
          <p:nvPr/>
        </p:nvSpPr>
        <p:spPr>
          <a:xfrm>
            <a:off x="1056640" y="1198880"/>
            <a:ext cx="6573520" cy="400110"/>
          </a:xfrm>
          <a:prstGeom prst="rect">
            <a:avLst/>
          </a:prstGeom>
          <a:noFill/>
        </p:spPr>
        <p:txBody>
          <a:bodyPr wrap="square" rtlCol="0">
            <a:spAutoFit/>
          </a:bodyPr>
          <a:lstStyle/>
          <a:p>
            <a:r>
              <a:rPr kumimoji="1" lang="ja-JP" altLang="en-US" sz="2000" dirty="0"/>
              <a:t>現在と過去のデータを使用し将来の情報を予測する</a:t>
            </a:r>
          </a:p>
        </p:txBody>
      </p:sp>
      <mc:AlternateContent xmlns:mc="http://schemas.openxmlformats.org/markup-compatibility/2006" xmlns:a14="http://schemas.microsoft.com/office/drawing/2010/main">
        <mc:Choice Requires="a14">
          <p:sp>
            <p:nvSpPr>
              <p:cNvPr id="4" name="テキスト ボックス 3">
                <a:extLst>
                  <a:ext uri="{FF2B5EF4-FFF2-40B4-BE49-F238E27FC236}">
                    <a16:creationId xmlns:a16="http://schemas.microsoft.com/office/drawing/2014/main" id="{39E91485-547F-D185-2548-52542AF76DAB}"/>
                  </a:ext>
                </a:extLst>
              </p:cNvPr>
              <p:cNvSpPr txBox="1"/>
              <p:nvPr/>
            </p:nvSpPr>
            <p:spPr>
              <a:xfrm>
                <a:off x="1056640" y="1663303"/>
                <a:ext cx="6573520" cy="461665"/>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sSub>
                        <m:sSubPr>
                          <m:ctrlPr>
                            <a:rPr lang="ja-JP" altLang="en-US" sz="2400" i="1">
                              <a:latin typeface="Cambria Math" panose="02040503050406030204" pitchFamily="18" charset="0"/>
                            </a:rPr>
                          </m:ctrlPr>
                        </m:sSubPr>
                        <m:e>
                          <m:r>
                            <a:rPr lang="ja-JP" altLang="en-US" sz="2400" i="1">
                              <a:latin typeface="Cambria Math" panose="02040503050406030204" pitchFamily="18" charset="0"/>
                            </a:rPr>
                            <m:t>𝑦</m:t>
                          </m:r>
                        </m:e>
                        <m:sub>
                          <m:r>
                            <a:rPr lang="ja-JP" altLang="en-US" sz="2400" i="1">
                              <a:latin typeface="Cambria Math" panose="02040503050406030204" pitchFamily="18" charset="0"/>
                            </a:rPr>
                            <m:t>𝑡</m:t>
                          </m:r>
                        </m:sub>
                      </m:sSub>
                      <m:r>
                        <a:rPr lang="ja-JP" altLang="en-US" sz="2400" i="1">
                          <a:latin typeface="Cambria Math" panose="02040503050406030204" pitchFamily="18" charset="0"/>
                        </a:rPr>
                        <m:t>=</m:t>
                      </m:r>
                      <m:r>
                        <a:rPr lang="ja-JP" altLang="en-US" sz="2400" i="1">
                          <a:latin typeface="Cambria Math" panose="02040503050406030204" pitchFamily="18" charset="0"/>
                        </a:rPr>
                        <m:t>𝛼</m:t>
                      </m:r>
                      <m:r>
                        <a:rPr lang="ja-JP" altLang="en-US" sz="2400" i="1">
                          <a:latin typeface="Cambria Math" panose="02040503050406030204" pitchFamily="18" charset="0"/>
                        </a:rPr>
                        <m:t>+</m:t>
                      </m:r>
                      <m:sSub>
                        <m:sSubPr>
                          <m:ctrlPr>
                            <a:rPr lang="ja-JP" altLang="en-US" sz="2400" i="1">
                              <a:latin typeface="Cambria Math" panose="02040503050406030204" pitchFamily="18" charset="0"/>
                            </a:rPr>
                          </m:ctrlPr>
                        </m:sSubPr>
                        <m:e>
                          <m:r>
                            <a:rPr lang="ja-JP" altLang="en-US" sz="2400" i="1">
                              <a:latin typeface="Cambria Math" panose="02040503050406030204" pitchFamily="18" charset="0"/>
                            </a:rPr>
                            <m:t>𝛽</m:t>
                          </m:r>
                        </m:e>
                        <m:sub>
                          <m:r>
                            <a:rPr lang="ja-JP" altLang="en-US" sz="2400" i="1">
                              <a:latin typeface="Cambria Math" panose="02040503050406030204" pitchFamily="18" charset="0"/>
                            </a:rPr>
                            <m:t>1</m:t>
                          </m:r>
                        </m:sub>
                      </m:sSub>
                      <m:sSub>
                        <m:sSubPr>
                          <m:ctrlPr>
                            <a:rPr lang="ja-JP" altLang="en-US" sz="2400" i="1">
                              <a:latin typeface="Cambria Math" panose="02040503050406030204" pitchFamily="18" charset="0"/>
                            </a:rPr>
                          </m:ctrlPr>
                        </m:sSubPr>
                        <m:e>
                          <m:r>
                            <a:rPr lang="ja-JP" altLang="en-US" sz="2400" i="1">
                              <a:latin typeface="Cambria Math" panose="02040503050406030204" pitchFamily="18" charset="0"/>
                            </a:rPr>
                            <m:t>𝑦</m:t>
                          </m:r>
                        </m:e>
                        <m:sub>
                          <m:r>
                            <a:rPr lang="ja-JP" altLang="en-US" sz="2400" i="1">
                              <a:latin typeface="Cambria Math" panose="02040503050406030204" pitchFamily="18" charset="0"/>
                            </a:rPr>
                            <m:t>𝑡</m:t>
                          </m:r>
                          <m:r>
                            <a:rPr lang="ja-JP" altLang="en-US" sz="2400" i="1">
                              <a:latin typeface="Cambria Math" panose="02040503050406030204" pitchFamily="18" charset="0"/>
                            </a:rPr>
                            <m:t>−1</m:t>
                          </m:r>
                        </m:sub>
                      </m:sSub>
                      <m:r>
                        <a:rPr lang="ja-JP" altLang="en-US" sz="2400" i="1">
                          <a:latin typeface="Cambria Math" panose="02040503050406030204" pitchFamily="18" charset="0"/>
                        </a:rPr>
                        <m:t>+</m:t>
                      </m:r>
                      <m:sSub>
                        <m:sSubPr>
                          <m:ctrlPr>
                            <a:rPr lang="ja-JP" altLang="en-US" sz="2400" i="1">
                              <a:latin typeface="Cambria Math" panose="02040503050406030204" pitchFamily="18" charset="0"/>
                            </a:rPr>
                          </m:ctrlPr>
                        </m:sSubPr>
                        <m:e>
                          <m:r>
                            <a:rPr lang="ja-JP" altLang="en-US" sz="2400" i="1">
                              <a:latin typeface="Cambria Math" panose="02040503050406030204" pitchFamily="18" charset="0"/>
                            </a:rPr>
                            <m:t>𝛽</m:t>
                          </m:r>
                        </m:e>
                        <m:sub>
                          <m:r>
                            <a:rPr lang="ja-JP" altLang="en-US" sz="2400" i="1">
                              <a:latin typeface="Cambria Math" panose="02040503050406030204" pitchFamily="18" charset="0"/>
                            </a:rPr>
                            <m:t>2</m:t>
                          </m:r>
                        </m:sub>
                      </m:sSub>
                      <m:sSub>
                        <m:sSubPr>
                          <m:ctrlPr>
                            <a:rPr lang="ja-JP" altLang="en-US" sz="2400" i="1">
                              <a:latin typeface="Cambria Math" panose="02040503050406030204" pitchFamily="18" charset="0"/>
                            </a:rPr>
                          </m:ctrlPr>
                        </m:sSubPr>
                        <m:e>
                          <m:r>
                            <a:rPr lang="ja-JP" altLang="en-US" sz="2400" i="1">
                              <a:latin typeface="Cambria Math" panose="02040503050406030204" pitchFamily="18" charset="0"/>
                            </a:rPr>
                            <m:t>𝑦</m:t>
                          </m:r>
                        </m:e>
                        <m:sub>
                          <m:r>
                            <a:rPr lang="ja-JP" altLang="en-US" sz="2400" i="1">
                              <a:latin typeface="Cambria Math" panose="02040503050406030204" pitchFamily="18" charset="0"/>
                            </a:rPr>
                            <m:t>𝑡</m:t>
                          </m:r>
                          <m:r>
                            <a:rPr lang="ja-JP" altLang="en-US" sz="2400" i="1">
                              <a:latin typeface="Cambria Math" panose="02040503050406030204" pitchFamily="18" charset="0"/>
                            </a:rPr>
                            <m:t>−2</m:t>
                          </m:r>
                        </m:sub>
                      </m:sSub>
                      <m:r>
                        <a:rPr lang="ja-JP" altLang="en-US" sz="2400" i="1">
                          <a:latin typeface="Cambria Math" panose="02040503050406030204" pitchFamily="18" charset="0"/>
                        </a:rPr>
                        <m:t>+…+</m:t>
                      </m:r>
                      <m:sSub>
                        <m:sSubPr>
                          <m:ctrlPr>
                            <a:rPr lang="ja-JP" altLang="en-US" sz="2400" i="1">
                              <a:latin typeface="Cambria Math" panose="02040503050406030204" pitchFamily="18" charset="0"/>
                            </a:rPr>
                          </m:ctrlPr>
                        </m:sSubPr>
                        <m:e>
                          <m:r>
                            <a:rPr lang="ja-JP" altLang="en-US" sz="2400" i="1">
                              <a:latin typeface="Cambria Math" panose="02040503050406030204" pitchFamily="18" charset="0"/>
                            </a:rPr>
                            <m:t>𝛽</m:t>
                          </m:r>
                        </m:e>
                        <m:sub>
                          <m:r>
                            <a:rPr lang="ja-JP" altLang="en-US" sz="2400" i="1">
                              <a:latin typeface="Cambria Math" panose="02040503050406030204" pitchFamily="18" charset="0"/>
                            </a:rPr>
                            <m:t>𝑚</m:t>
                          </m:r>
                        </m:sub>
                      </m:sSub>
                      <m:sSub>
                        <m:sSubPr>
                          <m:ctrlPr>
                            <a:rPr lang="ja-JP" altLang="en-US" sz="2400" i="1">
                              <a:latin typeface="Cambria Math" panose="02040503050406030204" pitchFamily="18" charset="0"/>
                            </a:rPr>
                          </m:ctrlPr>
                        </m:sSubPr>
                        <m:e>
                          <m:r>
                            <a:rPr lang="ja-JP" altLang="en-US" sz="2400" i="1">
                              <a:latin typeface="Cambria Math" panose="02040503050406030204" pitchFamily="18" charset="0"/>
                            </a:rPr>
                            <m:t>𝑦</m:t>
                          </m:r>
                        </m:e>
                        <m:sub>
                          <m:r>
                            <a:rPr lang="ja-JP" altLang="en-US" sz="2400" i="1">
                              <a:latin typeface="Cambria Math" panose="02040503050406030204" pitchFamily="18" charset="0"/>
                            </a:rPr>
                            <m:t>𝑡</m:t>
                          </m:r>
                          <m:r>
                            <a:rPr lang="ja-JP" altLang="en-US" sz="2400" i="1">
                              <a:latin typeface="Cambria Math" panose="02040503050406030204" pitchFamily="18" charset="0"/>
                            </a:rPr>
                            <m:t>−</m:t>
                          </m:r>
                          <m:r>
                            <a:rPr lang="ja-JP" altLang="en-US" sz="2400" i="1">
                              <a:latin typeface="Cambria Math" panose="02040503050406030204" pitchFamily="18" charset="0"/>
                            </a:rPr>
                            <m:t>𝑚</m:t>
                          </m:r>
                        </m:sub>
                      </m:sSub>
                      <m:r>
                        <a:rPr lang="ja-JP" altLang="en-US" sz="2400" i="1">
                          <a:latin typeface="Cambria Math" panose="02040503050406030204" pitchFamily="18" charset="0"/>
                        </a:rPr>
                        <m:t>+</m:t>
                      </m:r>
                      <m:sSub>
                        <m:sSubPr>
                          <m:ctrlPr>
                            <a:rPr lang="ja-JP" altLang="en-US" sz="2400" i="1">
                              <a:latin typeface="Cambria Math" panose="02040503050406030204" pitchFamily="18" charset="0"/>
                            </a:rPr>
                          </m:ctrlPr>
                        </m:sSubPr>
                        <m:e>
                          <m:r>
                            <a:rPr lang="ja-JP" altLang="en-US" sz="2400" i="1">
                              <a:latin typeface="Cambria Math" panose="02040503050406030204" pitchFamily="18" charset="0"/>
                            </a:rPr>
                            <m:t>𝜀</m:t>
                          </m:r>
                        </m:e>
                        <m:sub>
                          <m:r>
                            <a:rPr lang="ja-JP" altLang="en-US" sz="2400" i="1">
                              <a:latin typeface="Cambria Math" panose="02040503050406030204" pitchFamily="18" charset="0"/>
                            </a:rPr>
                            <m:t>𝑡</m:t>
                          </m:r>
                        </m:sub>
                      </m:sSub>
                    </m:oMath>
                  </m:oMathPara>
                </a14:m>
                <a:endParaRPr kumimoji="1" lang="ja-JP" altLang="en-US" sz="2400" dirty="0"/>
              </a:p>
            </p:txBody>
          </p:sp>
        </mc:Choice>
        <mc:Fallback xmlns="">
          <p:sp>
            <p:nvSpPr>
              <p:cNvPr id="4" name="テキスト ボックス 3">
                <a:extLst>
                  <a:ext uri="{FF2B5EF4-FFF2-40B4-BE49-F238E27FC236}">
                    <a16:creationId xmlns:a16="http://schemas.microsoft.com/office/drawing/2014/main" id="{39E91485-547F-D185-2548-52542AF76DAB}"/>
                  </a:ext>
                </a:extLst>
              </p:cNvPr>
              <p:cNvSpPr txBox="1">
                <a:spLocks noRot="1" noChangeAspect="1" noMove="1" noResize="1" noEditPoints="1" noAdjustHandles="1" noChangeArrowheads="1" noChangeShapeType="1" noTextEdit="1"/>
              </p:cNvSpPr>
              <p:nvPr/>
            </p:nvSpPr>
            <p:spPr>
              <a:xfrm>
                <a:off x="1056640" y="1663303"/>
                <a:ext cx="6573520" cy="461665"/>
              </a:xfrm>
              <a:prstGeom prst="rect">
                <a:avLst/>
              </a:prstGeom>
              <a:blipFill>
                <a:blip r:embed="rId3"/>
                <a:stretch>
                  <a:fillRect b="-15789"/>
                </a:stretch>
              </a:blipFill>
            </p:spPr>
            <p:txBody>
              <a:bodyPr/>
              <a:lstStyle/>
              <a:p>
                <a:r>
                  <a:rPr lang="ja-JP" altLang="en-US">
                    <a:noFill/>
                  </a:rPr>
                  <a:t> </a:t>
                </a:r>
              </a:p>
            </p:txBody>
          </p:sp>
        </mc:Fallback>
      </mc:AlternateContent>
      <mc:AlternateContent xmlns:mc="http://schemas.openxmlformats.org/markup-compatibility/2006" xmlns:a14="http://schemas.microsoft.com/office/drawing/2010/main">
        <mc:Choice Requires="a14">
          <p:sp>
            <p:nvSpPr>
              <p:cNvPr id="5" name="テキスト ボックス 4">
                <a:extLst>
                  <a:ext uri="{FF2B5EF4-FFF2-40B4-BE49-F238E27FC236}">
                    <a16:creationId xmlns:a16="http://schemas.microsoft.com/office/drawing/2014/main" id="{04B7A383-419D-CE6A-7957-988A5B2A2470}"/>
                  </a:ext>
                </a:extLst>
              </p:cNvPr>
              <p:cNvSpPr txBox="1"/>
              <p:nvPr/>
            </p:nvSpPr>
            <p:spPr>
              <a:xfrm>
                <a:off x="1056640" y="2220059"/>
                <a:ext cx="6573520" cy="506742"/>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m:rPr>
                          <m:nor/>
                        </m:rPr>
                        <a:rPr lang="en-US" altLang="ja-JP" sz="2400" dirty="0"/>
                        <m:t>AR</m:t>
                      </m:r>
                      <m:r>
                        <m:rPr>
                          <m:nor/>
                        </m:rPr>
                        <a:rPr lang="en-US" altLang="ja-JP" sz="2400" dirty="0"/>
                        <m:t>(</m:t>
                      </m:r>
                      <m:r>
                        <m:rPr>
                          <m:nor/>
                        </m:rPr>
                        <a:rPr lang="ja-JP" altLang="en-US" sz="2400" dirty="0"/>
                        <m:t>１</m:t>
                      </m:r>
                      <m:r>
                        <m:rPr>
                          <m:nor/>
                        </m:rPr>
                        <a:rPr lang="en-US" altLang="ja-JP" sz="2400" dirty="0"/>
                        <m:t>)</m:t>
                      </m:r>
                      <m:r>
                        <a:rPr lang="ja-JP" altLang="en-US" sz="2400" i="1" dirty="0" smtClean="0">
                          <a:latin typeface="Cambria Math" panose="02040503050406030204" pitchFamily="18" charset="0"/>
                        </a:rPr>
                        <m:t> </m:t>
                      </m:r>
                      <m:sSub>
                        <m:sSubPr>
                          <m:ctrlPr>
                            <a:rPr lang="ja-JP" altLang="en-US" sz="2400" i="1">
                              <a:latin typeface="Cambria Math" panose="02040503050406030204" pitchFamily="18" charset="0"/>
                            </a:rPr>
                          </m:ctrlPr>
                        </m:sSubPr>
                        <m:e>
                          <m:r>
                            <a:rPr lang="ja-JP" altLang="en-US" sz="2400" i="1" smtClean="0">
                              <a:latin typeface="Cambria Math" panose="02040503050406030204" pitchFamily="18" charset="0"/>
                            </a:rPr>
                            <m:t>　</m:t>
                          </m:r>
                          <m:r>
                            <a:rPr lang="ja-JP" altLang="en-US" sz="2400" i="1">
                              <a:latin typeface="Cambria Math" panose="02040503050406030204" pitchFamily="18" charset="0"/>
                            </a:rPr>
                            <m:t>　</m:t>
                          </m:r>
                          <m:r>
                            <a:rPr lang="ja-JP" altLang="en-US" sz="2400" i="1">
                              <a:latin typeface="Cambria Math" panose="02040503050406030204" pitchFamily="18" charset="0"/>
                            </a:rPr>
                            <m:t>𝑦</m:t>
                          </m:r>
                        </m:e>
                        <m:sub>
                          <m:r>
                            <a:rPr lang="ja-JP" altLang="en-US" sz="2400" i="1">
                              <a:latin typeface="Cambria Math" panose="02040503050406030204" pitchFamily="18" charset="0"/>
                            </a:rPr>
                            <m:t>𝑡</m:t>
                          </m:r>
                        </m:sub>
                      </m:sSub>
                      <m:r>
                        <a:rPr lang="ja-JP" altLang="en-US" sz="2400" i="1">
                          <a:latin typeface="Cambria Math" panose="02040503050406030204" pitchFamily="18" charset="0"/>
                        </a:rPr>
                        <m:t>=</m:t>
                      </m:r>
                      <m:r>
                        <a:rPr lang="ja-JP" altLang="en-US" sz="2400" i="1">
                          <a:latin typeface="Cambria Math" panose="02040503050406030204" pitchFamily="18" charset="0"/>
                        </a:rPr>
                        <m:t>𝛼</m:t>
                      </m:r>
                      <m:r>
                        <a:rPr lang="ja-JP" altLang="en-US" sz="2400" i="1">
                          <a:latin typeface="Cambria Math" panose="02040503050406030204" pitchFamily="18" charset="0"/>
                        </a:rPr>
                        <m:t>+</m:t>
                      </m:r>
                      <m:r>
                        <a:rPr lang="ja-JP" altLang="en-US" sz="2400" i="1">
                          <a:latin typeface="Cambria Math" panose="02040503050406030204" pitchFamily="18" charset="0"/>
                        </a:rPr>
                        <m:t>𝛽</m:t>
                      </m:r>
                      <m:sSub>
                        <m:sSubPr>
                          <m:ctrlPr>
                            <a:rPr lang="ja-JP" altLang="en-US" sz="2400" i="1">
                              <a:latin typeface="Cambria Math" panose="02040503050406030204" pitchFamily="18" charset="0"/>
                            </a:rPr>
                          </m:ctrlPr>
                        </m:sSubPr>
                        <m:e>
                          <m:r>
                            <a:rPr lang="ja-JP" altLang="en-US" sz="2400" i="1">
                              <a:latin typeface="Cambria Math" panose="02040503050406030204" pitchFamily="18" charset="0"/>
                            </a:rPr>
                            <m:t>𝑦</m:t>
                          </m:r>
                        </m:e>
                        <m:sub>
                          <m:r>
                            <a:rPr lang="ja-JP" altLang="en-US" sz="2400" i="1">
                              <a:latin typeface="Cambria Math" panose="02040503050406030204" pitchFamily="18" charset="0"/>
                            </a:rPr>
                            <m:t>𝑡</m:t>
                          </m:r>
                          <m:r>
                            <a:rPr lang="ja-JP" altLang="en-US" sz="2400" i="1">
                              <a:latin typeface="Cambria Math" panose="02040503050406030204" pitchFamily="18" charset="0"/>
                            </a:rPr>
                            <m:t>−1</m:t>
                          </m:r>
                        </m:sub>
                      </m:sSub>
                      <m:r>
                        <a:rPr lang="ja-JP" altLang="en-US" sz="2400" i="1">
                          <a:latin typeface="Cambria Math" panose="02040503050406030204" pitchFamily="18" charset="0"/>
                        </a:rPr>
                        <m:t>+</m:t>
                      </m:r>
                      <m:sSub>
                        <m:sSubPr>
                          <m:ctrlPr>
                            <a:rPr lang="ja-JP" altLang="en-US" sz="2400" i="1">
                              <a:latin typeface="Cambria Math" panose="02040503050406030204" pitchFamily="18" charset="0"/>
                            </a:rPr>
                          </m:ctrlPr>
                        </m:sSubPr>
                        <m:e>
                          <m:r>
                            <a:rPr lang="ja-JP" altLang="en-US" sz="2400" i="1">
                              <a:latin typeface="Cambria Math" panose="02040503050406030204" pitchFamily="18" charset="0"/>
                            </a:rPr>
                            <m:t>𝜀</m:t>
                          </m:r>
                        </m:e>
                        <m:sub>
                          <m:r>
                            <a:rPr lang="ja-JP" altLang="en-US" sz="2400" i="1">
                              <a:latin typeface="Cambria Math" panose="02040503050406030204" pitchFamily="18" charset="0"/>
                            </a:rPr>
                            <m:t>𝑡</m:t>
                          </m:r>
                        </m:sub>
                      </m:sSub>
                    </m:oMath>
                  </m:oMathPara>
                </a14:m>
                <a:endParaRPr lang="ja-JP" altLang="en-US" sz="2400" dirty="0"/>
              </a:p>
            </p:txBody>
          </p:sp>
        </mc:Choice>
        <mc:Fallback xmlns="">
          <p:sp>
            <p:nvSpPr>
              <p:cNvPr id="5" name="テキスト ボックス 4">
                <a:extLst>
                  <a:ext uri="{FF2B5EF4-FFF2-40B4-BE49-F238E27FC236}">
                    <a16:creationId xmlns:a16="http://schemas.microsoft.com/office/drawing/2014/main" id="{04B7A383-419D-CE6A-7957-988A5B2A2470}"/>
                  </a:ext>
                </a:extLst>
              </p:cNvPr>
              <p:cNvSpPr txBox="1">
                <a:spLocks noRot="1" noChangeAspect="1" noMove="1" noResize="1" noEditPoints="1" noAdjustHandles="1" noChangeArrowheads="1" noChangeShapeType="1" noTextEdit="1"/>
              </p:cNvSpPr>
              <p:nvPr/>
            </p:nvSpPr>
            <p:spPr>
              <a:xfrm>
                <a:off x="1056640" y="2220059"/>
                <a:ext cx="6573520" cy="506742"/>
              </a:xfrm>
              <a:prstGeom prst="rect">
                <a:avLst/>
              </a:prstGeom>
              <a:blipFill>
                <a:blip r:embed="rId4"/>
                <a:stretch>
                  <a:fillRect/>
                </a:stretch>
              </a:blipFill>
            </p:spPr>
            <p:txBody>
              <a:bodyPr/>
              <a:lstStyle/>
              <a:p>
                <a:r>
                  <a:rPr lang="ja-JP" altLang="en-US">
                    <a:noFill/>
                  </a:rPr>
                  <a:t> </a:t>
                </a:r>
              </a:p>
            </p:txBody>
          </p:sp>
        </mc:Fallback>
      </mc:AlternateContent>
      <mc:AlternateContent xmlns:mc="http://schemas.openxmlformats.org/markup-compatibility/2006" xmlns:a14="http://schemas.microsoft.com/office/drawing/2010/main">
        <mc:Choice Requires="a14">
          <p:sp>
            <p:nvSpPr>
              <p:cNvPr id="6" name="テキスト ボックス 5">
                <a:extLst>
                  <a:ext uri="{FF2B5EF4-FFF2-40B4-BE49-F238E27FC236}">
                    <a16:creationId xmlns:a16="http://schemas.microsoft.com/office/drawing/2014/main" id="{C85ACAA2-063A-700F-C3CB-674A356213C0}"/>
                  </a:ext>
                </a:extLst>
              </p:cNvPr>
              <p:cNvSpPr txBox="1"/>
              <p:nvPr/>
            </p:nvSpPr>
            <p:spPr>
              <a:xfrm>
                <a:off x="7874000" y="1663303"/>
                <a:ext cx="2204720" cy="738664"/>
              </a:xfrm>
              <a:prstGeom prst="rect">
                <a:avLst/>
              </a:prstGeom>
              <a:noFill/>
            </p:spPr>
            <p:txBody>
              <a:bodyPr wrap="square" rtlCol="0">
                <a:spAutoFit/>
              </a:bodyPr>
              <a:lstStyle/>
              <a:p>
                <a:r>
                  <a:rPr lang="ja-JP" altLang="en-US" sz="2400" dirty="0"/>
                  <a:t>（</a:t>
                </a:r>
                <a14:m>
                  <m:oMath xmlns:m="http://schemas.openxmlformats.org/officeDocument/2006/math">
                    <m:d>
                      <m:dPr>
                        <m:begChr m:val="|"/>
                        <m:endChr m:val="|"/>
                        <m:ctrlPr>
                          <a:rPr lang="en-US" altLang="ja-JP" sz="2400" i="1">
                            <a:latin typeface="Cambria Math" panose="02040503050406030204" pitchFamily="18" charset="0"/>
                          </a:rPr>
                        </m:ctrlPr>
                      </m:dPr>
                      <m:e>
                        <m:r>
                          <a:rPr lang="ja-JP" altLang="en-US" sz="2400" i="1">
                            <a:latin typeface="Cambria Math" panose="02040503050406030204" pitchFamily="18" charset="0"/>
                          </a:rPr>
                          <m:t>𝛽</m:t>
                        </m:r>
                      </m:e>
                    </m:d>
                    <m:r>
                      <a:rPr lang="en-US" altLang="ja-JP" sz="2400" i="1">
                        <a:latin typeface="Cambria Math" panose="02040503050406030204" pitchFamily="18" charset="0"/>
                      </a:rPr>
                      <m:t>&lt;1</m:t>
                    </m:r>
                  </m:oMath>
                </a14:m>
                <a:r>
                  <a:rPr lang="ja-JP" altLang="en-US" sz="2400" dirty="0"/>
                  <a:t>）</a:t>
                </a:r>
                <a:endParaRPr lang="en-US" altLang="ja-JP" sz="2400" dirty="0"/>
              </a:p>
              <a:p>
                <a:endParaRPr kumimoji="1" lang="ja-JP" altLang="en-US" dirty="0"/>
              </a:p>
            </p:txBody>
          </p:sp>
        </mc:Choice>
        <mc:Fallback xmlns="">
          <p:sp>
            <p:nvSpPr>
              <p:cNvPr id="6" name="テキスト ボックス 5">
                <a:extLst>
                  <a:ext uri="{FF2B5EF4-FFF2-40B4-BE49-F238E27FC236}">
                    <a16:creationId xmlns:a16="http://schemas.microsoft.com/office/drawing/2014/main" id="{C85ACAA2-063A-700F-C3CB-674A356213C0}"/>
                  </a:ext>
                </a:extLst>
              </p:cNvPr>
              <p:cNvSpPr txBox="1">
                <a:spLocks noRot="1" noChangeAspect="1" noMove="1" noResize="1" noEditPoints="1" noAdjustHandles="1" noChangeArrowheads="1" noChangeShapeType="1" noTextEdit="1"/>
              </p:cNvSpPr>
              <p:nvPr/>
            </p:nvSpPr>
            <p:spPr>
              <a:xfrm>
                <a:off x="7874000" y="1663303"/>
                <a:ext cx="2204720" cy="738664"/>
              </a:xfrm>
              <a:prstGeom prst="rect">
                <a:avLst/>
              </a:prstGeom>
              <a:blipFill>
                <a:blip r:embed="rId5"/>
                <a:stretch>
                  <a:fillRect l="-4432" t="-6612"/>
                </a:stretch>
              </a:blipFill>
            </p:spPr>
            <p:txBody>
              <a:bodyPr/>
              <a:lstStyle/>
              <a:p>
                <a:r>
                  <a:rPr lang="ja-JP" altLang="en-US">
                    <a:noFill/>
                  </a:rPr>
                  <a:t> </a:t>
                </a:r>
              </a:p>
            </p:txBody>
          </p:sp>
        </mc:Fallback>
      </mc:AlternateContent>
      <p:sp>
        <p:nvSpPr>
          <p:cNvPr id="7" name="テキスト ボックス 6">
            <a:extLst>
              <a:ext uri="{FF2B5EF4-FFF2-40B4-BE49-F238E27FC236}">
                <a16:creationId xmlns:a16="http://schemas.microsoft.com/office/drawing/2014/main" id="{D5F90D37-FF0D-9F70-0C04-3D4EC36A4078}"/>
              </a:ext>
            </a:extLst>
          </p:cNvPr>
          <p:cNvSpPr txBox="1"/>
          <p:nvPr/>
        </p:nvSpPr>
        <p:spPr>
          <a:xfrm>
            <a:off x="1056640" y="2962251"/>
            <a:ext cx="8158480" cy="400110"/>
          </a:xfrm>
          <a:prstGeom prst="rect">
            <a:avLst/>
          </a:prstGeom>
          <a:noFill/>
        </p:spPr>
        <p:txBody>
          <a:bodyPr wrap="square" rtlCol="0">
            <a:spAutoFit/>
          </a:bodyPr>
          <a:lstStyle/>
          <a:p>
            <a:r>
              <a:rPr kumimoji="1" lang="ja-JP" altLang="en-US" sz="2000" dirty="0"/>
              <a:t>・この分析をする際には、データが定常性を持っている必要がある</a:t>
            </a:r>
          </a:p>
        </p:txBody>
      </p:sp>
      <p:pic>
        <p:nvPicPr>
          <p:cNvPr id="1028" name="Picture 4">
            <a:extLst>
              <a:ext uri="{FF2B5EF4-FFF2-40B4-BE49-F238E27FC236}">
                <a16:creationId xmlns:a16="http://schemas.microsoft.com/office/drawing/2014/main" id="{B598EE77-2143-561E-9468-AF9B415E82AF}"/>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725614" y="3888339"/>
            <a:ext cx="3108952" cy="2261056"/>
          </a:xfrm>
          <a:prstGeom prst="rect">
            <a:avLst/>
          </a:prstGeom>
          <a:noFill/>
          <a:extLst>
            <a:ext uri="{909E8E84-426E-40DD-AFC4-6F175D3DCCD1}">
              <a14:hiddenFill xmlns:a14="http://schemas.microsoft.com/office/drawing/2010/main">
                <a:solidFill>
                  <a:srgbClr val="FFFFFF"/>
                </a:solidFill>
              </a14:hiddenFill>
            </a:ext>
          </a:extLst>
        </p:spPr>
      </p:pic>
      <p:pic>
        <p:nvPicPr>
          <p:cNvPr id="1030" name="Picture 6">
            <a:extLst>
              <a:ext uri="{FF2B5EF4-FFF2-40B4-BE49-F238E27FC236}">
                <a16:creationId xmlns:a16="http://schemas.microsoft.com/office/drawing/2014/main" id="{2F0AB75A-F9B7-A125-2D48-0649B4EB3E5B}"/>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6096000" y="3888339"/>
            <a:ext cx="3028873" cy="2261056"/>
          </a:xfrm>
          <a:prstGeom prst="rect">
            <a:avLst/>
          </a:prstGeom>
          <a:noFill/>
          <a:extLst>
            <a:ext uri="{909E8E84-426E-40DD-AFC4-6F175D3DCCD1}">
              <a14:hiddenFill xmlns:a14="http://schemas.microsoft.com/office/drawing/2010/main">
                <a:solidFill>
                  <a:srgbClr val="FFFFFF"/>
                </a:solidFill>
              </a14:hiddenFill>
            </a:ext>
          </a:extLst>
        </p:spPr>
      </p:pic>
      <p:sp>
        <p:nvSpPr>
          <p:cNvPr id="10" name="テキスト ボックス 9">
            <a:extLst>
              <a:ext uri="{FF2B5EF4-FFF2-40B4-BE49-F238E27FC236}">
                <a16:creationId xmlns:a16="http://schemas.microsoft.com/office/drawing/2014/main" id="{8D10F1BD-1652-AA31-6B2F-3F30315B6FC8}"/>
              </a:ext>
            </a:extLst>
          </p:cNvPr>
          <p:cNvSpPr txBox="1"/>
          <p:nvPr/>
        </p:nvSpPr>
        <p:spPr>
          <a:xfrm>
            <a:off x="1056640" y="3383280"/>
            <a:ext cx="9428480" cy="400110"/>
          </a:xfrm>
          <a:prstGeom prst="rect">
            <a:avLst/>
          </a:prstGeom>
          <a:noFill/>
        </p:spPr>
        <p:txBody>
          <a:bodyPr wrap="square" rtlCol="0">
            <a:spAutoFit/>
          </a:bodyPr>
          <a:lstStyle/>
          <a:p>
            <a:r>
              <a:rPr lang="ja-JP" altLang="en-US" sz="2000" dirty="0"/>
              <a:t>　　・定常性</a:t>
            </a:r>
            <a:r>
              <a:rPr lang="en-US" altLang="ja-JP" sz="2000" dirty="0"/>
              <a:t>…</a:t>
            </a:r>
            <a:r>
              <a:rPr lang="ja-JP" altLang="en-US" sz="2000" dirty="0"/>
              <a:t>データの統計的性質</a:t>
            </a:r>
            <a:r>
              <a:rPr lang="en-US" altLang="ja-JP" sz="2000" dirty="0"/>
              <a:t>(</a:t>
            </a:r>
            <a:r>
              <a:rPr lang="ja-JP" altLang="en-US" sz="2000" dirty="0"/>
              <a:t>平均</a:t>
            </a:r>
            <a:r>
              <a:rPr lang="en-US" altLang="ja-JP" sz="2000" dirty="0"/>
              <a:t>,</a:t>
            </a:r>
            <a:r>
              <a:rPr lang="ja-JP" altLang="en-US" sz="2000" dirty="0"/>
              <a:t>分散など</a:t>
            </a:r>
            <a:r>
              <a:rPr lang="en-US" altLang="ja-JP" sz="2000" dirty="0"/>
              <a:t>)</a:t>
            </a:r>
            <a:r>
              <a:rPr lang="ja-JP" altLang="en-US" sz="2000" dirty="0"/>
              <a:t>が時間とともに変化しない</a:t>
            </a:r>
            <a:endParaRPr lang="en-US" altLang="ja-JP" sz="2000" dirty="0"/>
          </a:p>
        </p:txBody>
      </p:sp>
      <p:sp>
        <p:nvSpPr>
          <p:cNvPr id="11" name="テキスト ボックス 10">
            <a:extLst>
              <a:ext uri="{FF2B5EF4-FFF2-40B4-BE49-F238E27FC236}">
                <a16:creationId xmlns:a16="http://schemas.microsoft.com/office/drawing/2014/main" id="{71C200AA-58C8-89E1-18B4-713416E14102}"/>
              </a:ext>
            </a:extLst>
          </p:cNvPr>
          <p:cNvSpPr txBox="1"/>
          <p:nvPr/>
        </p:nvSpPr>
        <p:spPr>
          <a:xfrm>
            <a:off x="2448560" y="6228080"/>
            <a:ext cx="1950720" cy="369332"/>
          </a:xfrm>
          <a:prstGeom prst="rect">
            <a:avLst/>
          </a:prstGeom>
          <a:noFill/>
        </p:spPr>
        <p:txBody>
          <a:bodyPr wrap="square" rtlCol="0">
            <a:spAutoFit/>
          </a:bodyPr>
          <a:lstStyle/>
          <a:p>
            <a:pPr algn="ctr"/>
            <a:r>
              <a:rPr kumimoji="1" lang="ja-JP" altLang="en-US" dirty="0"/>
              <a:t>定常性あり</a:t>
            </a:r>
          </a:p>
        </p:txBody>
      </p:sp>
      <p:sp>
        <p:nvSpPr>
          <p:cNvPr id="12" name="テキスト ボックス 11">
            <a:extLst>
              <a:ext uri="{FF2B5EF4-FFF2-40B4-BE49-F238E27FC236}">
                <a16:creationId xmlns:a16="http://schemas.microsoft.com/office/drawing/2014/main" id="{9A562113-3D84-5836-A4F6-B65E09675F69}"/>
              </a:ext>
            </a:extLst>
          </p:cNvPr>
          <p:cNvSpPr txBox="1"/>
          <p:nvPr/>
        </p:nvSpPr>
        <p:spPr>
          <a:xfrm>
            <a:off x="6654800" y="6149395"/>
            <a:ext cx="1950720" cy="369332"/>
          </a:xfrm>
          <a:prstGeom prst="rect">
            <a:avLst/>
          </a:prstGeom>
          <a:noFill/>
        </p:spPr>
        <p:txBody>
          <a:bodyPr wrap="square" rtlCol="0">
            <a:spAutoFit/>
          </a:bodyPr>
          <a:lstStyle/>
          <a:p>
            <a:pPr algn="ctr"/>
            <a:r>
              <a:rPr kumimoji="1" lang="ja-JP" altLang="en-US" dirty="0"/>
              <a:t>定常性なし</a:t>
            </a:r>
          </a:p>
        </p:txBody>
      </p:sp>
      <p:sp>
        <p:nvSpPr>
          <p:cNvPr id="13" name="テキスト ボックス 12">
            <a:extLst>
              <a:ext uri="{FF2B5EF4-FFF2-40B4-BE49-F238E27FC236}">
                <a16:creationId xmlns:a16="http://schemas.microsoft.com/office/drawing/2014/main" id="{68321CD9-39C7-306C-D279-6AD086BA0B44}"/>
              </a:ext>
            </a:extLst>
          </p:cNvPr>
          <p:cNvSpPr txBox="1"/>
          <p:nvPr/>
        </p:nvSpPr>
        <p:spPr>
          <a:xfrm>
            <a:off x="5283200" y="6597412"/>
            <a:ext cx="6583680" cy="261610"/>
          </a:xfrm>
          <a:prstGeom prst="rect">
            <a:avLst/>
          </a:prstGeom>
          <a:noFill/>
        </p:spPr>
        <p:txBody>
          <a:bodyPr wrap="square" rtlCol="0">
            <a:spAutoFit/>
          </a:bodyPr>
          <a:lstStyle/>
          <a:p>
            <a:r>
              <a:rPr lang="ja-JP" altLang="en-US" sz="1100" dirty="0">
                <a:hlinkClick r:id="rId8"/>
              </a:rPr>
              <a:t>画像引用元　時系列データの「定常性」と「</a:t>
            </a:r>
            <a:r>
              <a:rPr lang="en-US" altLang="ja-JP" sz="1100" dirty="0">
                <a:hlinkClick r:id="rId8"/>
              </a:rPr>
              <a:t>3</a:t>
            </a:r>
            <a:r>
              <a:rPr lang="ja-JP" altLang="en-US" sz="1100" dirty="0">
                <a:hlinkClick r:id="rId8"/>
              </a:rPr>
              <a:t>つの非定常性」 </a:t>
            </a:r>
            <a:r>
              <a:rPr lang="en-US" altLang="ja-JP" sz="1100" dirty="0">
                <a:hlinkClick r:id="rId8"/>
              </a:rPr>
              <a:t>– </a:t>
            </a:r>
            <a:r>
              <a:rPr lang="ja-JP" altLang="en-US" sz="1100" dirty="0">
                <a:hlinkClick r:id="rId8"/>
              </a:rPr>
              <a:t>セールスアナリティクス</a:t>
            </a:r>
            <a:endParaRPr kumimoji="1" lang="ja-JP" altLang="en-US" sz="1100" dirty="0"/>
          </a:p>
        </p:txBody>
      </p:sp>
      <p:sp>
        <p:nvSpPr>
          <p:cNvPr id="8" name="テキスト ボックス 7">
            <a:extLst>
              <a:ext uri="{FF2B5EF4-FFF2-40B4-BE49-F238E27FC236}">
                <a16:creationId xmlns:a16="http://schemas.microsoft.com/office/drawing/2014/main" id="{24A53C43-B234-39FC-78D2-999F446800C6}"/>
              </a:ext>
            </a:extLst>
          </p:cNvPr>
          <p:cNvSpPr txBox="1"/>
          <p:nvPr/>
        </p:nvSpPr>
        <p:spPr>
          <a:xfrm>
            <a:off x="9539111" y="73294"/>
            <a:ext cx="2652889" cy="369332"/>
          </a:xfrm>
          <a:prstGeom prst="rect">
            <a:avLst/>
          </a:prstGeom>
          <a:noFill/>
        </p:spPr>
        <p:txBody>
          <a:bodyPr wrap="square" rtlCol="0">
            <a:spAutoFit/>
          </a:bodyPr>
          <a:lstStyle/>
          <a:p>
            <a:r>
              <a:rPr lang="en-US" altLang="ja-JP" dirty="0"/>
              <a:t>3.</a:t>
            </a:r>
            <a:r>
              <a:rPr lang="ja-JP" altLang="en-US" dirty="0"/>
              <a:t>先行研究</a:t>
            </a:r>
            <a:r>
              <a:rPr lang="en-US" altLang="ja-JP" dirty="0"/>
              <a:t>:</a:t>
            </a:r>
            <a:r>
              <a:rPr lang="ja-JP" altLang="en-US" dirty="0"/>
              <a:t>分析手法</a:t>
            </a:r>
            <a:endParaRPr lang="en-US" altLang="ja-JP" dirty="0"/>
          </a:p>
        </p:txBody>
      </p:sp>
    </p:spTree>
    <p:extLst>
      <p:ext uri="{BB962C8B-B14F-4D97-AF65-F5344CB8AC3E}">
        <p14:creationId xmlns:p14="http://schemas.microsoft.com/office/powerpoint/2010/main" val="130544136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テキスト ボックス 2">
            <a:extLst>
              <a:ext uri="{FF2B5EF4-FFF2-40B4-BE49-F238E27FC236}">
                <a16:creationId xmlns:a16="http://schemas.microsoft.com/office/drawing/2014/main" id="{34A4B057-7D5E-F2EB-FD03-5AB713B4C9C2}"/>
              </a:ext>
            </a:extLst>
          </p:cNvPr>
          <p:cNvSpPr txBox="1"/>
          <p:nvPr/>
        </p:nvSpPr>
        <p:spPr>
          <a:xfrm>
            <a:off x="951081" y="571185"/>
            <a:ext cx="10515600" cy="830997"/>
          </a:xfrm>
          <a:prstGeom prst="rect">
            <a:avLst/>
          </a:prstGeom>
          <a:noFill/>
        </p:spPr>
        <p:txBody>
          <a:bodyPr wrap="square" rtlCol="0">
            <a:spAutoFit/>
          </a:bodyPr>
          <a:lstStyle/>
          <a:p>
            <a:r>
              <a:rPr kumimoji="1" lang="ja-JP" altLang="en-US" sz="2400" dirty="0"/>
              <a:t>金利と平均との差に注目し、自己回帰モデルに従うような、将来の短期金利に関する期待</a:t>
            </a:r>
            <a:r>
              <a:rPr lang="ja-JP" altLang="en-US" sz="2400" dirty="0"/>
              <a:t>形成を考える。</a:t>
            </a:r>
            <a:endParaRPr kumimoji="1" lang="ja-JP" altLang="en-US" sz="2400" dirty="0"/>
          </a:p>
        </p:txBody>
      </p:sp>
      <mc:AlternateContent xmlns:mc="http://schemas.openxmlformats.org/markup-compatibility/2006" xmlns:a14="http://schemas.microsoft.com/office/drawing/2010/main">
        <mc:Choice Requires="a14">
          <p:sp>
            <p:nvSpPr>
              <p:cNvPr id="4" name="テキスト ボックス 3">
                <a:extLst>
                  <a:ext uri="{FF2B5EF4-FFF2-40B4-BE49-F238E27FC236}">
                    <a16:creationId xmlns:a16="http://schemas.microsoft.com/office/drawing/2014/main" id="{FFBCE885-81E6-5659-E2E0-80926EAD04A3}"/>
                  </a:ext>
                </a:extLst>
              </p:cNvPr>
              <p:cNvSpPr txBox="1"/>
              <p:nvPr/>
            </p:nvSpPr>
            <p:spPr>
              <a:xfrm>
                <a:off x="3240711" y="1335249"/>
                <a:ext cx="5936343" cy="1142685"/>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ja-JP" altLang="en-US" sz="2400" i="1" baseline="-25000">
                          <a:latin typeface="Cambria Math" panose="02040503050406030204" pitchFamily="18" charset="0"/>
                        </a:rPr>
                        <m:t>𝑡</m:t>
                      </m:r>
                      <m:r>
                        <a:rPr lang="ja-JP" altLang="en-US" sz="2400" baseline="-25000">
                          <a:latin typeface="Cambria Math" panose="02040503050406030204" pitchFamily="18" charset="0"/>
                        </a:rPr>
                        <m:t>+1</m:t>
                      </m:r>
                      <m:sSub>
                        <m:sSubPr>
                          <m:ctrlPr>
                            <a:rPr kumimoji="1" lang="ja-JP" altLang="en-US" sz="2400" i="1" dirty="0" smtClean="0">
                              <a:latin typeface="Cambria Math" panose="02040503050406030204" pitchFamily="18" charset="0"/>
                            </a:rPr>
                          </m:ctrlPr>
                        </m:sSubPr>
                        <m:e>
                          <m:acc>
                            <m:accPr>
                              <m:chr m:val="̂"/>
                              <m:ctrlPr>
                                <a:rPr kumimoji="1" lang="ja-JP" altLang="en-US" sz="2400" i="1" dirty="0">
                                  <a:latin typeface="Cambria Math" panose="02040503050406030204" pitchFamily="18" charset="0"/>
                                </a:rPr>
                              </m:ctrlPr>
                            </m:accPr>
                            <m:e>
                              <m:r>
                                <a:rPr kumimoji="1" lang="ja-JP" altLang="en-US" sz="2400" i="1" dirty="0">
                                  <a:latin typeface="Cambria Math" panose="02040503050406030204" pitchFamily="18" charset="0"/>
                                </a:rPr>
                                <m:t>𝑟</m:t>
                              </m:r>
                            </m:e>
                          </m:acc>
                        </m:e>
                        <m:sub>
                          <m:r>
                            <a:rPr kumimoji="1" lang="ja-JP" altLang="en-US" sz="2400" i="1" dirty="0">
                              <a:latin typeface="Cambria Math" panose="02040503050406030204" pitchFamily="18" charset="0"/>
                            </a:rPr>
                            <m:t>𝑡</m:t>
                          </m:r>
                        </m:sub>
                      </m:sSub>
                      <m:r>
                        <a:rPr kumimoji="1" lang="ja-JP" altLang="en-US" sz="2400" i="0" dirty="0">
                          <a:latin typeface="Cambria Math" panose="02040503050406030204" pitchFamily="18" charset="0"/>
                        </a:rPr>
                        <m:t>−</m:t>
                      </m:r>
                      <m:acc>
                        <m:accPr>
                          <m:chr m:val="̅"/>
                          <m:ctrlPr>
                            <a:rPr kumimoji="1" lang="ja-JP" altLang="en-US" sz="2400" i="1" dirty="0">
                              <a:latin typeface="Cambria Math" panose="02040503050406030204" pitchFamily="18" charset="0"/>
                            </a:rPr>
                          </m:ctrlPr>
                        </m:accPr>
                        <m:e>
                          <m:r>
                            <a:rPr kumimoji="1" lang="ja-JP" altLang="en-US" sz="2400" i="1" dirty="0">
                              <a:latin typeface="Cambria Math" panose="02040503050406030204" pitchFamily="18" charset="0"/>
                            </a:rPr>
                            <m:t>𝑟</m:t>
                          </m:r>
                        </m:e>
                      </m:acc>
                      <m:r>
                        <a:rPr kumimoji="1" lang="ja-JP" altLang="en-US" sz="2400" i="0" dirty="0">
                          <a:latin typeface="Cambria Math" panose="02040503050406030204" pitchFamily="18" charset="0"/>
                        </a:rPr>
                        <m:t>=</m:t>
                      </m:r>
                      <m:nary>
                        <m:naryPr>
                          <m:chr m:val="∑"/>
                          <m:limLoc m:val="undOvr"/>
                          <m:grow m:val="on"/>
                          <m:ctrlPr>
                            <a:rPr kumimoji="1" lang="ja-JP" altLang="en-US" sz="2400" i="1" dirty="0">
                              <a:latin typeface="Cambria Math" panose="02040503050406030204" pitchFamily="18" charset="0"/>
                            </a:rPr>
                          </m:ctrlPr>
                        </m:naryPr>
                        <m:sub>
                          <m:r>
                            <a:rPr kumimoji="1" lang="ja-JP" altLang="en-US" sz="2400" i="1" dirty="0">
                              <a:latin typeface="Cambria Math" panose="02040503050406030204" pitchFamily="18" charset="0"/>
                            </a:rPr>
                            <m:t>𝑔</m:t>
                          </m:r>
                          <m:r>
                            <a:rPr kumimoji="1" lang="ja-JP" altLang="en-US" sz="2400" i="0" dirty="0">
                              <a:latin typeface="Cambria Math" panose="02040503050406030204" pitchFamily="18" charset="0"/>
                            </a:rPr>
                            <m:t>=1</m:t>
                          </m:r>
                        </m:sub>
                        <m:sup>
                          <m:r>
                            <a:rPr kumimoji="1" lang="ja-JP" altLang="en-US" sz="2400" i="1" dirty="0">
                              <a:latin typeface="Cambria Math" panose="02040503050406030204" pitchFamily="18" charset="0"/>
                            </a:rPr>
                            <m:t>𝑞</m:t>
                          </m:r>
                        </m:sup>
                        <m:e>
                          <m:sSub>
                            <m:sSubPr>
                              <m:ctrlPr>
                                <a:rPr kumimoji="1" lang="ja-JP" altLang="en-US" sz="2400" i="1" dirty="0">
                                  <a:latin typeface="Cambria Math" panose="02040503050406030204" pitchFamily="18" charset="0"/>
                                </a:rPr>
                              </m:ctrlPr>
                            </m:sSubPr>
                            <m:e>
                              <m:r>
                                <a:rPr kumimoji="1" lang="ja-JP" altLang="en-US" sz="2400" i="1" dirty="0">
                                  <a:latin typeface="Cambria Math" panose="02040503050406030204" pitchFamily="18" charset="0"/>
                                </a:rPr>
                                <m:t>𝑑</m:t>
                              </m:r>
                            </m:e>
                            <m:sub>
                              <m:r>
                                <a:rPr kumimoji="1" lang="ja-JP" altLang="en-US" sz="2400" i="1" dirty="0">
                                  <a:latin typeface="Cambria Math" panose="02040503050406030204" pitchFamily="18" charset="0"/>
                                </a:rPr>
                                <m:t>𝑔</m:t>
                              </m:r>
                            </m:sub>
                          </m:sSub>
                          <m:d>
                            <m:dPr>
                              <m:ctrlPr>
                                <a:rPr kumimoji="1" lang="ja-JP" altLang="en-US" sz="2400" i="1" dirty="0">
                                  <a:latin typeface="Cambria Math" panose="02040503050406030204" pitchFamily="18" charset="0"/>
                                </a:rPr>
                              </m:ctrlPr>
                            </m:dPr>
                            <m:e>
                              <m:sSub>
                                <m:sSubPr>
                                  <m:ctrlPr>
                                    <a:rPr kumimoji="1" lang="ja-JP" altLang="en-US" sz="2400" i="1" dirty="0">
                                      <a:latin typeface="Cambria Math" panose="02040503050406030204" pitchFamily="18" charset="0"/>
                                    </a:rPr>
                                  </m:ctrlPr>
                                </m:sSubPr>
                                <m:e>
                                  <m:r>
                                    <a:rPr kumimoji="1" lang="ja-JP" altLang="en-US" sz="2400" i="1" dirty="0">
                                      <a:latin typeface="Cambria Math" panose="02040503050406030204" pitchFamily="18" charset="0"/>
                                    </a:rPr>
                                    <m:t>𝑟</m:t>
                                  </m:r>
                                </m:e>
                                <m:sub>
                                  <m:r>
                                    <a:rPr kumimoji="1" lang="ja-JP" altLang="en-US" sz="2400" i="1" dirty="0">
                                      <a:latin typeface="Cambria Math" panose="02040503050406030204" pitchFamily="18" charset="0"/>
                                    </a:rPr>
                                    <m:t>𝑡</m:t>
                                  </m:r>
                                  <m:r>
                                    <a:rPr kumimoji="1" lang="ja-JP" altLang="en-US" sz="2400" i="0" dirty="0">
                                      <a:latin typeface="Cambria Math" panose="02040503050406030204" pitchFamily="18" charset="0"/>
                                    </a:rPr>
                                    <m:t>+1−</m:t>
                                  </m:r>
                                  <m:r>
                                    <a:rPr kumimoji="1" lang="ja-JP" altLang="en-US" sz="2400" i="1" dirty="0">
                                      <a:latin typeface="Cambria Math" panose="02040503050406030204" pitchFamily="18" charset="0"/>
                                    </a:rPr>
                                    <m:t>𝑔</m:t>
                                  </m:r>
                                </m:sub>
                              </m:sSub>
                              <m:r>
                                <a:rPr kumimoji="1" lang="ja-JP" altLang="en-US" sz="2400" i="0" dirty="0">
                                  <a:latin typeface="Cambria Math" panose="02040503050406030204" pitchFamily="18" charset="0"/>
                                </a:rPr>
                                <m:t>−</m:t>
                              </m:r>
                              <m:acc>
                                <m:accPr>
                                  <m:chr m:val="̅"/>
                                  <m:ctrlPr>
                                    <a:rPr kumimoji="1" lang="ja-JP" altLang="en-US" sz="2400" i="1" dirty="0">
                                      <a:latin typeface="Cambria Math" panose="02040503050406030204" pitchFamily="18" charset="0"/>
                                    </a:rPr>
                                  </m:ctrlPr>
                                </m:accPr>
                                <m:e>
                                  <m:r>
                                    <a:rPr kumimoji="1" lang="ja-JP" altLang="en-US" sz="2400" i="1" dirty="0">
                                      <a:latin typeface="Cambria Math" panose="02040503050406030204" pitchFamily="18" charset="0"/>
                                    </a:rPr>
                                    <m:t>𝑟</m:t>
                                  </m:r>
                                </m:e>
                              </m:acc>
                            </m:e>
                          </m:d>
                        </m:e>
                      </m:nary>
                    </m:oMath>
                  </m:oMathPara>
                </a14:m>
                <a:endParaRPr kumimoji="1" lang="ja-JP" altLang="en-US" sz="2400" dirty="0"/>
              </a:p>
            </p:txBody>
          </p:sp>
        </mc:Choice>
        <mc:Fallback xmlns="">
          <p:sp>
            <p:nvSpPr>
              <p:cNvPr id="4" name="テキスト ボックス 3">
                <a:extLst>
                  <a:ext uri="{FF2B5EF4-FFF2-40B4-BE49-F238E27FC236}">
                    <a16:creationId xmlns:a16="http://schemas.microsoft.com/office/drawing/2014/main" id="{FFBCE885-81E6-5659-E2E0-80926EAD04A3}"/>
                  </a:ext>
                </a:extLst>
              </p:cNvPr>
              <p:cNvSpPr txBox="1">
                <a:spLocks noRot="1" noChangeAspect="1" noMove="1" noResize="1" noEditPoints="1" noAdjustHandles="1" noChangeArrowheads="1" noChangeShapeType="1" noTextEdit="1"/>
              </p:cNvSpPr>
              <p:nvPr/>
            </p:nvSpPr>
            <p:spPr>
              <a:xfrm>
                <a:off x="3240711" y="1335249"/>
                <a:ext cx="5936343" cy="1142685"/>
              </a:xfrm>
              <a:prstGeom prst="rect">
                <a:avLst/>
              </a:prstGeom>
              <a:blipFill>
                <a:blip r:embed="rId3"/>
                <a:stretch>
                  <a:fillRect/>
                </a:stretch>
              </a:blipFill>
            </p:spPr>
            <p:txBody>
              <a:bodyPr/>
              <a:lstStyle/>
              <a:p>
                <a:r>
                  <a:rPr lang="ja-JP" altLang="en-US">
                    <a:noFill/>
                  </a:rPr>
                  <a:t> </a:t>
                </a:r>
              </a:p>
            </p:txBody>
          </p:sp>
        </mc:Fallback>
      </mc:AlternateContent>
      <mc:AlternateContent xmlns:mc="http://schemas.openxmlformats.org/markup-compatibility/2006" xmlns:p14="http://schemas.microsoft.com/office/powerpoint/2010/main">
        <mc:Choice Requires="p14">
          <p:contentPart p14:bwMode="auto" r:id="rId4">
            <p14:nvContentPartPr>
              <p14:cNvPr id="5" name="インク 4">
                <a:extLst>
                  <a:ext uri="{FF2B5EF4-FFF2-40B4-BE49-F238E27FC236}">
                    <a16:creationId xmlns:a16="http://schemas.microsoft.com/office/drawing/2014/main" id="{B35FF95F-C20E-FA25-4A5D-C8540394BA7A}"/>
                  </a:ext>
                </a:extLst>
              </p14:cNvPr>
              <p14:cNvContentPartPr/>
              <p14:nvPr/>
            </p14:nvContentPartPr>
            <p14:xfrm>
              <a:off x="5269791" y="3743276"/>
              <a:ext cx="18360" cy="30240"/>
            </p14:xfrm>
          </p:contentPart>
        </mc:Choice>
        <mc:Fallback xmlns="">
          <p:pic>
            <p:nvPicPr>
              <p:cNvPr id="5" name="インク 4">
                <a:extLst>
                  <a:ext uri="{FF2B5EF4-FFF2-40B4-BE49-F238E27FC236}">
                    <a16:creationId xmlns:a16="http://schemas.microsoft.com/office/drawing/2014/main" id="{B35FF95F-C20E-FA25-4A5D-C8540394BA7A}"/>
                  </a:ext>
                </a:extLst>
              </p:cNvPr>
              <p:cNvPicPr/>
              <p:nvPr/>
            </p:nvPicPr>
            <p:blipFill>
              <a:blip r:embed="rId5"/>
              <a:stretch>
                <a:fillRect/>
              </a:stretch>
            </p:blipFill>
            <p:spPr>
              <a:xfrm>
                <a:off x="5263671" y="3737156"/>
                <a:ext cx="30600" cy="42480"/>
              </a:xfrm>
              <a:prstGeom prst="rect">
                <a:avLst/>
              </a:prstGeom>
            </p:spPr>
          </p:pic>
        </mc:Fallback>
      </mc:AlternateContent>
      <mc:AlternateContent xmlns:mc="http://schemas.openxmlformats.org/markup-compatibility/2006" xmlns:a14="http://schemas.microsoft.com/office/drawing/2010/main">
        <mc:Choice Requires="a14">
          <p:sp>
            <p:nvSpPr>
              <p:cNvPr id="8" name="テキスト ボックス 7">
                <a:extLst>
                  <a:ext uri="{FF2B5EF4-FFF2-40B4-BE49-F238E27FC236}">
                    <a16:creationId xmlns:a16="http://schemas.microsoft.com/office/drawing/2014/main" id="{BC2C768F-06E2-C902-9FA4-E807EAD8BB04}"/>
                  </a:ext>
                </a:extLst>
              </p:cNvPr>
              <p:cNvSpPr txBox="1"/>
              <p:nvPr/>
            </p:nvSpPr>
            <p:spPr>
              <a:xfrm>
                <a:off x="2298739" y="2668689"/>
                <a:ext cx="7820285" cy="506742"/>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sSub>
                        <m:sSubPr>
                          <m:ctrlPr>
                            <a:rPr lang="ja-JP" altLang="en-US" sz="2400" i="1">
                              <a:latin typeface="Cambria Math" panose="02040503050406030204" pitchFamily="18" charset="0"/>
                            </a:rPr>
                          </m:ctrlPr>
                        </m:sSubPr>
                        <m:e>
                          <m:r>
                            <a:rPr lang="ja-JP" altLang="en-US" sz="2400" i="1">
                              <a:latin typeface="Cambria Math" panose="02040503050406030204" pitchFamily="18" charset="0"/>
                            </a:rPr>
                            <m:t>　</m:t>
                          </m:r>
                          <m:r>
                            <a:rPr lang="ja-JP" altLang="en-US" sz="2400" i="1">
                              <a:latin typeface="Cambria Math" panose="02040503050406030204" pitchFamily="18" charset="0"/>
                            </a:rPr>
                            <m:t>𝑦</m:t>
                          </m:r>
                        </m:e>
                        <m:sub>
                          <m:r>
                            <a:rPr lang="ja-JP" altLang="en-US" sz="2400" i="1">
                              <a:latin typeface="Cambria Math" panose="02040503050406030204" pitchFamily="18" charset="0"/>
                            </a:rPr>
                            <m:t>𝑡</m:t>
                          </m:r>
                        </m:sub>
                      </m:sSub>
                      <m:r>
                        <a:rPr lang="ja-JP" altLang="en-US" sz="2400" i="1">
                          <a:latin typeface="Cambria Math" panose="02040503050406030204" pitchFamily="18" charset="0"/>
                        </a:rPr>
                        <m:t>=</m:t>
                      </m:r>
                      <m:r>
                        <a:rPr lang="ja-JP" altLang="en-US" sz="2400" i="1">
                          <a:latin typeface="Cambria Math" panose="02040503050406030204" pitchFamily="18" charset="0"/>
                        </a:rPr>
                        <m:t>𝛼</m:t>
                      </m:r>
                      <m:r>
                        <a:rPr lang="ja-JP" altLang="en-US" sz="2400" i="1">
                          <a:latin typeface="Cambria Math" panose="02040503050406030204" pitchFamily="18" charset="0"/>
                        </a:rPr>
                        <m:t>+</m:t>
                      </m:r>
                      <m:sSub>
                        <m:sSubPr>
                          <m:ctrlPr>
                            <a:rPr lang="ja-JP" altLang="en-US" sz="2400" i="1">
                              <a:latin typeface="Cambria Math" panose="02040503050406030204" pitchFamily="18" charset="0"/>
                            </a:rPr>
                          </m:ctrlPr>
                        </m:sSubPr>
                        <m:e>
                          <m:r>
                            <a:rPr lang="ja-JP" altLang="en-US" sz="2400" i="1">
                              <a:latin typeface="Cambria Math" panose="02040503050406030204" pitchFamily="18" charset="0"/>
                            </a:rPr>
                            <m:t>𝛽</m:t>
                          </m:r>
                        </m:e>
                        <m:sub>
                          <m:r>
                            <a:rPr lang="ja-JP" altLang="en-US" sz="2400" i="1">
                              <a:latin typeface="Cambria Math" panose="02040503050406030204" pitchFamily="18" charset="0"/>
                            </a:rPr>
                            <m:t>1</m:t>
                          </m:r>
                        </m:sub>
                      </m:sSub>
                      <m:sSub>
                        <m:sSubPr>
                          <m:ctrlPr>
                            <a:rPr lang="ja-JP" altLang="en-US" sz="2400" i="1">
                              <a:latin typeface="Cambria Math" panose="02040503050406030204" pitchFamily="18" charset="0"/>
                            </a:rPr>
                          </m:ctrlPr>
                        </m:sSubPr>
                        <m:e>
                          <m:r>
                            <a:rPr lang="ja-JP" altLang="en-US" sz="2400" i="1">
                              <a:latin typeface="Cambria Math" panose="02040503050406030204" pitchFamily="18" charset="0"/>
                            </a:rPr>
                            <m:t>𝑦</m:t>
                          </m:r>
                        </m:e>
                        <m:sub>
                          <m:r>
                            <a:rPr lang="ja-JP" altLang="en-US" sz="2400" i="1">
                              <a:latin typeface="Cambria Math" panose="02040503050406030204" pitchFamily="18" charset="0"/>
                            </a:rPr>
                            <m:t>𝑡</m:t>
                          </m:r>
                          <m:r>
                            <a:rPr lang="ja-JP" altLang="en-US" sz="2400" i="1">
                              <a:latin typeface="Cambria Math" panose="02040503050406030204" pitchFamily="18" charset="0"/>
                            </a:rPr>
                            <m:t>−1</m:t>
                          </m:r>
                        </m:sub>
                      </m:sSub>
                      <m:r>
                        <a:rPr lang="ja-JP" altLang="en-US" sz="2400" i="1">
                          <a:latin typeface="Cambria Math" panose="02040503050406030204" pitchFamily="18" charset="0"/>
                        </a:rPr>
                        <m:t>+</m:t>
                      </m:r>
                      <m:sSub>
                        <m:sSubPr>
                          <m:ctrlPr>
                            <a:rPr lang="ja-JP" altLang="en-US" sz="2400" i="1">
                              <a:latin typeface="Cambria Math" panose="02040503050406030204" pitchFamily="18" charset="0"/>
                            </a:rPr>
                          </m:ctrlPr>
                        </m:sSubPr>
                        <m:e>
                          <m:r>
                            <a:rPr lang="ja-JP" altLang="en-US" sz="2400" i="1">
                              <a:latin typeface="Cambria Math" panose="02040503050406030204" pitchFamily="18" charset="0"/>
                            </a:rPr>
                            <m:t>𝛽</m:t>
                          </m:r>
                        </m:e>
                        <m:sub>
                          <m:r>
                            <a:rPr lang="ja-JP" altLang="en-US" sz="2400" i="1">
                              <a:latin typeface="Cambria Math" panose="02040503050406030204" pitchFamily="18" charset="0"/>
                            </a:rPr>
                            <m:t>2</m:t>
                          </m:r>
                        </m:sub>
                      </m:sSub>
                      <m:sSub>
                        <m:sSubPr>
                          <m:ctrlPr>
                            <a:rPr lang="ja-JP" altLang="en-US" sz="2400" i="1">
                              <a:latin typeface="Cambria Math" panose="02040503050406030204" pitchFamily="18" charset="0"/>
                            </a:rPr>
                          </m:ctrlPr>
                        </m:sSubPr>
                        <m:e>
                          <m:r>
                            <a:rPr lang="ja-JP" altLang="en-US" sz="2400" i="1">
                              <a:latin typeface="Cambria Math" panose="02040503050406030204" pitchFamily="18" charset="0"/>
                            </a:rPr>
                            <m:t>𝑦</m:t>
                          </m:r>
                        </m:e>
                        <m:sub>
                          <m:r>
                            <a:rPr lang="ja-JP" altLang="en-US" sz="2400" i="1">
                              <a:latin typeface="Cambria Math" panose="02040503050406030204" pitchFamily="18" charset="0"/>
                            </a:rPr>
                            <m:t>𝑡</m:t>
                          </m:r>
                          <m:r>
                            <a:rPr lang="ja-JP" altLang="en-US" sz="2400" i="1">
                              <a:latin typeface="Cambria Math" panose="02040503050406030204" pitchFamily="18" charset="0"/>
                            </a:rPr>
                            <m:t>−2</m:t>
                          </m:r>
                        </m:sub>
                      </m:sSub>
                      <m:r>
                        <a:rPr lang="ja-JP" altLang="en-US" sz="2400" i="1">
                          <a:latin typeface="Cambria Math" panose="02040503050406030204" pitchFamily="18" charset="0"/>
                        </a:rPr>
                        <m:t>+…+</m:t>
                      </m:r>
                      <m:sSub>
                        <m:sSubPr>
                          <m:ctrlPr>
                            <a:rPr lang="ja-JP" altLang="en-US" sz="2400" i="1">
                              <a:latin typeface="Cambria Math" panose="02040503050406030204" pitchFamily="18" charset="0"/>
                            </a:rPr>
                          </m:ctrlPr>
                        </m:sSubPr>
                        <m:e>
                          <m:r>
                            <a:rPr lang="ja-JP" altLang="en-US" sz="2400" i="1">
                              <a:latin typeface="Cambria Math" panose="02040503050406030204" pitchFamily="18" charset="0"/>
                            </a:rPr>
                            <m:t>𝛽</m:t>
                          </m:r>
                        </m:e>
                        <m:sub>
                          <m:r>
                            <a:rPr lang="ja-JP" altLang="en-US" sz="2400" i="1">
                              <a:latin typeface="Cambria Math" panose="02040503050406030204" pitchFamily="18" charset="0"/>
                            </a:rPr>
                            <m:t>𝑚</m:t>
                          </m:r>
                        </m:sub>
                      </m:sSub>
                      <m:sSub>
                        <m:sSubPr>
                          <m:ctrlPr>
                            <a:rPr lang="ja-JP" altLang="en-US" sz="2400" i="1">
                              <a:latin typeface="Cambria Math" panose="02040503050406030204" pitchFamily="18" charset="0"/>
                            </a:rPr>
                          </m:ctrlPr>
                        </m:sSubPr>
                        <m:e>
                          <m:r>
                            <a:rPr lang="ja-JP" altLang="en-US" sz="2400" i="1">
                              <a:latin typeface="Cambria Math" panose="02040503050406030204" pitchFamily="18" charset="0"/>
                            </a:rPr>
                            <m:t>𝑦</m:t>
                          </m:r>
                        </m:e>
                        <m:sub>
                          <m:r>
                            <a:rPr lang="ja-JP" altLang="en-US" sz="2400" i="1">
                              <a:latin typeface="Cambria Math" panose="02040503050406030204" pitchFamily="18" charset="0"/>
                            </a:rPr>
                            <m:t>𝑡</m:t>
                          </m:r>
                          <m:r>
                            <a:rPr lang="ja-JP" altLang="en-US" sz="2400" i="1">
                              <a:latin typeface="Cambria Math" panose="02040503050406030204" pitchFamily="18" charset="0"/>
                            </a:rPr>
                            <m:t>−</m:t>
                          </m:r>
                          <m:r>
                            <a:rPr lang="ja-JP" altLang="en-US" sz="2400" i="1">
                              <a:latin typeface="Cambria Math" panose="02040503050406030204" pitchFamily="18" charset="0"/>
                            </a:rPr>
                            <m:t>𝑚</m:t>
                          </m:r>
                        </m:sub>
                      </m:sSub>
                      <m:r>
                        <a:rPr lang="ja-JP" altLang="en-US" sz="2400" i="1">
                          <a:latin typeface="Cambria Math" panose="02040503050406030204" pitchFamily="18" charset="0"/>
                        </a:rPr>
                        <m:t>+</m:t>
                      </m:r>
                      <m:sSub>
                        <m:sSubPr>
                          <m:ctrlPr>
                            <a:rPr lang="ja-JP" altLang="en-US" sz="2400" i="1">
                              <a:latin typeface="Cambria Math" panose="02040503050406030204" pitchFamily="18" charset="0"/>
                            </a:rPr>
                          </m:ctrlPr>
                        </m:sSubPr>
                        <m:e>
                          <m:r>
                            <a:rPr lang="ja-JP" altLang="en-US" sz="2400" i="1">
                              <a:latin typeface="Cambria Math" panose="02040503050406030204" pitchFamily="18" charset="0"/>
                            </a:rPr>
                            <m:t>𝜀</m:t>
                          </m:r>
                        </m:e>
                        <m:sub>
                          <m:r>
                            <a:rPr lang="ja-JP" altLang="en-US" sz="2400" i="1">
                              <a:latin typeface="Cambria Math" panose="02040503050406030204" pitchFamily="18" charset="0"/>
                            </a:rPr>
                            <m:t>𝑡</m:t>
                          </m:r>
                        </m:sub>
                      </m:sSub>
                    </m:oMath>
                  </m:oMathPara>
                </a14:m>
                <a:endParaRPr kumimoji="1" lang="ja-JP" altLang="en-US" sz="2400" dirty="0"/>
              </a:p>
            </p:txBody>
          </p:sp>
        </mc:Choice>
        <mc:Fallback xmlns="">
          <p:sp>
            <p:nvSpPr>
              <p:cNvPr id="8" name="テキスト ボックス 7">
                <a:extLst>
                  <a:ext uri="{FF2B5EF4-FFF2-40B4-BE49-F238E27FC236}">
                    <a16:creationId xmlns:a16="http://schemas.microsoft.com/office/drawing/2014/main" id="{BC2C768F-06E2-C902-9FA4-E807EAD8BB04}"/>
                  </a:ext>
                </a:extLst>
              </p:cNvPr>
              <p:cNvSpPr txBox="1">
                <a:spLocks noRot="1" noChangeAspect="1" noMove="1" noResize="1" noEditPoints="1" noAdjustHandles="1" noChangeArrowheads="1" noChangeShapeType="1" noTextEdit="1"/>
              </p:cNvSpPr>
              <p:nvPr/>
            </p:nvSpPr>
            <p:spPr>
              <a:xfrm>
                <a:off x="2298739" y="2668689"/>
                <a:ext cx="7820285" cy="506742"/>
              </a:xfrm>
              <a:prstGeom prst="rect">
                <a:avLst/>
              </a:prstGeom>
              <a:blipFill>
                <a:blip r:embed="rId6"/>
                <a:stretch>
                  <a:fillRect/>
                </a:stretch>
              </a:blipFill>
            </p:spPr>
            <p:txBody>
              <a:bodyPr/>
              <a:lstStyle/>
              <a:p>
                <a:r>
                  <a:rPr lang="ja-JP" altLang="en-US">
                    <a:noFill/>
                  </a:rPr>
                  <a:t> </a:t>
                </a:r>
              </a:p>
            </p:txBody>
          </p:sp>
        </mc:Fallback>
      </mc:AlternateContent>
      <p:sp>
        <p:nvSpPr>
          <p:cNvPr id="9" name="テキスト ボックス 8">
            <a:extLst>
              <a:ext uri="{FF2B5EF4-FFF2-40B4-BE49-F238E27FC236}">
                <a16:creationId xmlns:a16="http://schemas.microsoft.com/office/drawing/2014/main" id="{5B1ED123-582F-C490-0B1B-06899A7403EA}"/>
              </a:ext>
            </a:extLst>
          </p:cNvPr>
          <p:cNvSpPr txBox="1"/>
          <p:nvPr/>
        </p:nvSpPr>
        <p:spPr>
          <a:xfrm>
            <a:off x="951087" y="2300111"/>
            <a:ext cx="7820285" cy="369332"/>
          </a:xfrm>
          <a:prstGeom prst="rect">
            <a:avLst/>
          </a:prstGeom>
          <a:noFill/>
        </p:spPr>
        <p:txBody>
          <a:bodyPr wrap="square" rtlCol="0">
            <a:spAutoFit/>
          </a:bodyPr>
          <a:lstStyle/>
          <a:p>
            <a:pPr marL="285750" indent="-285750">
              <a:buFont typeface="Arial" panose="020B0604020202020204" pitchFamily="34" charset="0"/>
              <a:buChar char="•"/>
            </a:pPr>
            <a:r>
              <a:rPr kumimoji="1" lang="ja-JP" altLang="en-US" dirty="0"/>
              <a:t>一般的な自己回帰モデルによる式</a:t>
            </a:r>
          </a:p>
        </p:txBody>
      </p:sp>
      <mc:AlternateContent xmlns:mc="http://schemas.openxmlformats.org/markup-compatibility/2006" xmlns:a14="http://schemas.microsoft.com/office/drawing/2010/main">
        <mc:Choice Requires="a14">
          <p:sp>
            <p:nvSpPr>
              <p:cNvPr id="10" name="テキスト ボックス 9">
                <a:extLst>
                  <a:ext uri="{FF2B5EF4-FFF2-40B4-BE49-F238E27FC236}">
                    <a16:creationId xmlns:a16="http://schemas.microsoft.com/office/drawing/2014/main" id="{06752555-916A-EFD5-A855-D2402E15FF35}"/>
                  </a:ext>
                </a:extLst>
              </p:cNvPr>
              <p:cNvSpPr txBox="1"/>
              <p:nvPr/>
            </p:nvSpPr>
            <p:spPr>
              <a:xfrm>
                <a:off x="951086" y="3280634"/>
                <a:ext cx="7820285" cy="391902"/>
              </a:xfrm>
              <a:prstGeom prst="rect">
                <a:avLst/>
              </a:prstGeom>
              <a:noFill/>
            </p:spPr>
            <p:txBody>
              <a:bodyPr wrap="square" rtlCol="0">
                <a:spAutoFit/>
              </a:bodyPr>
              <a:lstStyle/>
              <a:p>
                <a:pPr marL="285750" indent="-285750">
                  <a:buFont typeface="Arial" panose="020B0604020202020204" pitchFamily="34" charset="0"/>
                  <a:buChar char="•"/>
                </a:pPr>
                <a:r>
                  <a:rPr lang="ja-JP" altLang="en-US" dirty="0"/>
                  <a:t>式の</a:t>
                </a:r>
                <a14:m>
                  <m:oMath xmlns:m="http://schemas.openxmlformats.org/officeDocument/2006/math">
                    <m:r>
                      <m:rPr>
                        <m:sty m:val="p"/>
                      </m:rPr>
                      <a:rPr lang="en-US" altLang="ja-JP" baseline="-25000" dirty="0">
                        <a:latin typeface="Cambria Math" panose="02040503050406030204" pitchFamily="18" charset="0"/>
                      </a:rPr>
                      <m:t>t</m:t>
                    </m:r>
                    <m:r>
                      <a:rPr lang="en-US" altLang="ja-JP" baseline="-25000" dirty="0">
                        <a:latin typeface="Cambria Math" panose="02040503050406030204" pitchFamily="18" charset="0"/>
                      </a:rPr>
                      <m:t>+1</m:t>
                    </m:r>
                    <m:sSub>
                      <m:sSubPr>
                        <m:ctrlPr>
                          <a:rPr lang="ja-JP" altLang="en-US" i="1" dirty="0">
                            <a:latin typeface="Cambria Math" panose="02040503050406030204" pitchFamily="18" charset="0"/>
                          </a:rPr>
                        </m:ctrlPr>
                      </m:sSubPr>
                      <m:e>
                        <m:acc>
                          <m:accPr>
                            <m:chr m:val="̂"/>
                            <m:ctrlPr>
                              <a:rPr lang="ja-JP" altLang="en-US" i="1" dirty="0">
                                <a:latin typeface="Cambria Math" panose="02040503050406030204" pitchFamily="18" charset="0"/>
                              </a:rPr>
                            </m:ctrlPr>
                          </m:accPr>
                          <m:e>
                            <m:r>
                              <a:rPr lang="ja-JP" altLang="en-US" i="1" dirty="0">
                                <a:latin typeface="Cambria Math" panose="02040503050406030204" pitchFamily="18" charset="0"/>
                              </a:rPr>
                              <m:t>𝑟</m:t>
                            </m:r>
                          </m:e>
                        </m:acc>
                      </m:e>
                      <m:sub>
                        <m:r>
                          <a:rPr lang="ja-JP" altLang="en-US" i="1" dirty="0">
                            <a:latin typeface="Cambria Math" panose="02040503050406030204" pitchFamily="18" charset="0"/>
                          </a:rPr>
                          <m:t>𝑡</m:t>
                        </m:r>
                      </m:sub>
                    </m:sSub>
                    <m:r>
                      <a:rPr lang="ja-JP" altLang="en-US" dirty="0">
                        <a:latin typeface="Cambria Math" panose="02040503050406030204" pitchFamily="18" charset="0"/>
                      </a:rPr>
                      <m:t>−</m:t>
                    </m:r>
                    <m:acc>
                      <m:accPr>
                        <m:chr m:val="̅"/>
                        <m:ctrlPr>
                          <a:rPr lang="ja-JP" altLang="en-US" i="1" dirty="0">
                            <a:latin typeface="Cambria Math" panose="02040503050406030204" pitchFamily="18" charset="0"/>
                          </a:rPr>
                        </m:ctrlPr>
                      </m:accPr>
                      <m:e>
                        <m:r>
                          <a:rPr lang="ja-JP" altLang="en-US" i="1" dirty="0">
                            <a:latin typeface="Cambria Math" panose="02040503050406030204" pitchFamily="18" charset="0"/>
                          </a:rPr>
                          <m:t>𝑟</m:t>
                        </m:r>
                      </m:e>
                    </m:acc>
                  </m:oMath>
                </a14:m>
                <a:r>
                  <a:rPr kumimoji="1" lang="en-US" altLang="ja-JP" dirty="0"/>
                  <a:t>=Y,</a:t>
                </a:r>
                <a:r>
                  <a:rPr lang="ja-JP" altLang="en-US" dirty="0"/>
                  <a:t> </a:t>
                </a:r>
                <a14:m>
                  <m:oMath xmlns:m="http://schemas.openxmlformats.org/officeDocument/2006/math">
                    <m:sSub>
                      <m:sSubPr>
                        <m:ctrlPr>
                          <a:rPr lang="ja-JP" altLang="en-US" i="1" dirty="0">
                            <a:latin typeface="Cambria Math" panose="02040503050406030204" pitchFamily="18" charset="0"/>
                          </a:rPr>
                        </m:ctrlPr>
                      </m:sSubPr>
                      <m:e>
                        <m:r>
                          <a:rPr lang="ja-JP" altLang="en-US" i="1" dirty="0">
                            <a:latin typeface="Cambria Math" panose="02040503050406030204" pitchFamily="18" charset="0"/>
                          </a:rPr>
                          <m:t>𝑟</m:t>
                        </m:r>
                      </m:e>
                      <m:sub>
                        <m:r>
                          <a:rPr lang="ja-JP" altLang="en-US" i="1" dirty="0">
                            <a:latin typeface="Cambria Math" panose="02040503050406030204" pitchFamily="18" charset="0"/>
                          </a:rPr>
                          <m:t>𝑡</m:t>
                        </m:r>
                        <m:r>
                          <a:rPr lang="ja-JP" altLang="en-US" dirty="0">
                            <a:latin typeface="Cambria Math" panose="02040503050406030204" pitchFamily="18" charset="0"/>
                          </a:rPr>
                          <m:t>+1−</m:t>
                        </m:r>
                        <m:r>
                          <a:rPr lang="ja-JP" altLang="en-US" i="1" dirty="0">
                            <a:latin typeface="Cambria Math" panose="02040503050406030204" pitchFamily="18" charset="0"/>
                          </a:rPr>
                          <m:t>𝑔</m:t>
                        </m:r>
                      </m:sub>
                    </m:sSub>
                  </m:oMath>
                </a14:m>
                <a:r>
                  <a:rPr lang="ja-JP" altLang="en-US" dirty="0"/>
                  <a:t> </a:t>
                </a:r>
                <a14:m>
                  <m:oMath xmlns:m="http://schemas.openxmlformats.org/officeDocument/2006/math">
                    <m:r>
                      <a:rPr lang="ja-JP" altLang="en-US" dirty="0">
                        <a:latin typeface="Cambria Math" panose="02040503050406030204" pitchFamily="18" charset="0"/>
                      </a:rPr>
                      <m:t>−</m:t>
                    </m:r>
                    <m:acc>
                      <m:accPr>
                        <m:chr m:val="̅"/>
                        <m:ctrlPr>
                          <a:rPr lang="ja-JP" altLang="en-US" i="1" dirty="0">
                            <a:latin typeface="Cambria Math" panose="02040503050406030204" pitchFamily="18" charset="0"/>
                          </a:rPr>
                        </m:ctrlPr>
                      </m:accPr>
                      <m:e>
                        <m:r>
                          <a:rPr lang="ja-JP" altLang="en-US" i="1" dirty="0">
                            <a:latin typeface="Cambria Math" panose="02040503050406030204" pitchFamily="18" charset="0"/>
                          </a:rPr>
                          <m:t>𝑟</m:t>
                        </m:r>
                      </m:e>
                    </m:acc>
                  </m:oMath>
                </a14:m>
                <a:r>
                  <a:rPr kumimoji="1" lang="en-US" altLang="ja-JP" dirty="0"/>
                  <a:t>=</a:t>
                </a:r>
                <a:r>
                  <a:rPr lang="en-US" altLang="ja-JP" dirty="0"/>
                  <a:t>X</a:t>
                </a:r>
                <a:r>
                  <a:rPr lang="en-US" altLang="ja-JP" baseline="-25000" dirty="0"/>
                  <a:t>g</a:t>
                </a:r>
                <a:r>
                  <a:rPr kumimoji="1" lang="ja-JP" altLang="en-US" dirty="0"/>
                  <a:t>としたとき</a:t>
                </a:r>
                <a:endParaRPr kumimoji="1" lang="ja-JP" altLang="en-US" baseline="-25000" dirty="0"/>
              </a:p>
            </p:txBody>
          </p:sp>
        </mc:Choice>
        <mc:Fallback xmlns="">
          <p:sp>
            <p:nvSpPr>
              <p:cNvPr id="10" name="テキスト ボックス 9">
                <a:extLst>
                  <a:ext uri="{FF2B5EF4-FFF2-40B4-BE49-F238E27FC236}">
                    <a16:creationId xmlns:a16="http://schemas.microsoft.com/office/drawing/2014/main" id="{06752555-916A-EFD5-A855-D2402E15FF35}"/>
                  </a:ext>
                </a:extLst>
              </p:cNvPr>
              <p:cNvSpPr txBox="1">
                <a:spLocks noRot="1" noChangeAspect="1" noMove="1" noResize="1" noEditPoints="1" noAdjustHandles="1" noChangeArrowheads="1" noChangeShapeType="1" noTextEdit="1"/>
              </p:cNvSpPr>
              <p:nvPr/>
            </p:nvSpPr>
            <p:spPr>
              <a:xfrm>
                <a:off x="951086" y="3280634"/>
                <a:ext cx="7820285" cy="391902"/>
              </a:xfrm>
              <a:prstGeom prst="rect">
                <a:avLst/>
              </a:prstGeom>
              <a:blipFill>
                <a:blip r:embed="rId7"/>
                <a:stretch>
                  <a:fillRect l="-468" t="-4688" b="-21875"/>
                </a:stretch>
              </a:blipFill>
            </p:spPr>
            <p:txBody>
              <a:bodyPr/>
              <a:lstStyle/>
              <a:p>
                <a:r>
                  <a:rPr lang="ja-JP" altLang="en-US">
                    <a:noFill/>
                  </a:rPr>
                  <a:t> </a:t>
                </a:r>
              </a:p>
            </p:txBody>
          </p:sp>
        </mc:Fallback>
      </mc:AlternateContent>
      <mc:AlternateContent xmlns:mc="http://schemas.openxmlformats.org/markup-compatibility/2006" xmlns:a14="http://schemas.microsoft.com/office/drawing/2010/main">
        <mc:Choice Requires="a14">
          <p:sp>
            <p:nvSpPr>
              <p:cNvPr id="11" name="テキスト ボックス 10">
                <a:extLst>
                  <a:ext uri="{FF2B5EF4-FFF2-40B4-BE49-F238E27FC236}">
                    <a16:creationId xmlns:a16="http://schemas.microsoft.com/office/drawing/2014/main" id="{A2C7B677-472B-271C-D22F-C3BF50B96234}"/>
                  </a:ext>
                </a:extLst>
              </p:cNvPr>
              <p:cNvSpPr txBox="1"/>
              <p:nvPr/>
            </p:nvSpPr>
            <p:spPr>
              <a:xfrm>
                <a:off x="2095541" y="3658148"/>
                <a:ext cx="7820285" cy="490199"/>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kumimoji="1" lang="ja-JP" altLang="en-US" sz="2400" i="1" dirty="0" smtClean="0">
                          <a:latin typeface="Cambria Math" panose="02040503050406030204" pitchFamily="18" charset="0"/>
                        </a:rPr>
                        <m:t>𝑌</m:t>
                      </m:r>
                      <m:r>
                        <a:rPr kumimoji="1" lang="ja-JP" altLang="en-US" sz="2400" i="0" dirty="0">
                          <a:latin typeface="Cambria Math" panose="02040503050406030204" pitchFamily="18" charset="0"/>
                        </a:rPr>
                        <m:t>=</m:t>
                      </m:r>
                      <m:sSub>
                        <m:sSubPr>
                          <m:ctrlPr>
                            <a:rPr kumimoji="1" lang="ja-JP" altLang="en-US" sz="2400" i="1" dirty="0">
                              <a:latin typeface="Cambria Math" panose="02040503050406030204" pitchFamily="18" charset="0"/>
                            </a:rPr>
                          </m:ctrlPr>
                        </m:sSubPr>
                        <m:e>
                          <m:r>
                            <a:rPr kumimoji="1" lang="ja-JP" altLang="en-US" sz="2400" i="1" dirty="0">
                              <a:latin typeface="Cambria Math" panose="02040503050406030204" pitchFamily="18" charset="0"/>
                            </a:rPr>
                            <m:t>𝑑</m:t>
                          </m:r>
                        </m:e>
                        <m:sub>
                          <m:r>
                            <a:rPr kumimoji="1" lang="ja-JP" altLang="en-US" sz="2400" i="0" dirty="0">
                              <a:latin typeface="Cambria Math" panose="02040503050406030204" pitchFamily="18" charset="0"/>
                            </a:rPr>
                            <m:t>1</m:t>
                          </m:r>
                        </m:sub>
                      </m:sSub>
                      <m:sSub>
                        <m:sSubPr>
                          <m:ctrlPr>
                            <a:rPr kumimoji="1" lang="ja-JP" altLang="en-US" sz="2400" i="1" dirty="0">
                              <a:latin typeface="Cambria Math" panose="02040503050406030204" pitchFamily="18" charset="0"/>
                            </a:rPr>
                          </m:ctrlPr>
                        </m:sSubPr>
                        <m:e>
                          <m:r>
                            <a:rPr kumimoji="1" lang="ja-JP" altLang="en-US" sz="2400" i="1" dirty="0">
                              <a:latin typeface="Cambria Math" panose="02040503050406030204" pitchFamily="18" charset="0"/>
                            </a:rPr>
                            <m:t>𝑋</m:t>
                          </m:r>
                        </m:e>
                        <m:sub>
                          <m:r>
                            <a:rPr kumimoji="1" lang="ja-JP" altLang="en-US" sz="2400" i="0" dirty="0">
                              <a:latin typeface="Cambria Math" panose="02040503050406030204" pitchFamily="18" charset="0"/>
                            </a:rPr>
                            <m:t>1</m:t>
                          </m:r>
                        </m:sub>
                      </m:sSub>
                      <m:r>
                        <a:rPr kumimoji="1" lang="ja-JP" altLang="en-US" sz="2400" i="0" dirty="0">
                          <a:latin typeface="Cambria Math" panose="02040503050406030204" pitchFamily="18" charset="0"/>
                        </a:rPr>
                        <m:t>+</m:t>
                      </m:r>
                      <m:sSub>
                        <m:sSubPr>
                          <m:ctrlPr>
                            <a:rPr kumimoji="1" lang="ja-JP" altLang="en-US" sz="2400" i="1" dirty="0">
                              <a:latin typeface="Cambria Math" panose="02040503050406030204" pitchFamily="18" charset="0"/>
                            </a:rPr>
                          </m:ctrlPr>
                        </m:sSubPr>
                        <m:e>
                          <m:r>
                            <a:rPr kumimoji="1" lang="ja-JP" altLang="en-US" sz="2400" i="1" dirty="0">
                              <a:latin typeface="Cambria Math" panose="02040503050406030204" pitchFamily="18" charset="0"/>
                            </a:rPr>
                            <m:t>𝑑</m:t>
                          </m:r>
                        </m:e>
                        <m:sub>
                          <m:r>
                            <a:rPr kumimoji="1" lang="ja-JP" altLang="en-US" sz="2400" i="0" dirty="0">
                              <a:latin typeface="Cambria Math" panose="02040503050406030204" pitchFamily="18" charset="0"/>
                            </a:rPr>
                            <m:t>2</m:t>
                          </m:r>
                        </m:sub>
                      </m:sSub>
                      <m:sSub>
                        <m:sSubPr>
                          <m:ctrlPr>
                            <a:rPr kumimoji="1" lang="ja-JP" altLang="en-US" sz="2400" i="1" dirty="0">
                              <a:latin typeface="Cambria Math" panose="02040503050406030204" pitchFamily="18" charset="0"/>
                            </a:rPr>
                          </m:ctrlPr>
                        </m:sSubPr>
                        <m:e>
                          <m:r>
                            <a:rPr kumimoji="1" lang="ja-JP" altLang="en-US" sz="2400" i="1" dirty="0">
                              <a:latin typeface="Cambria Math" panose="02040503050406030204" pitchFamily="18" charset="0"/>
                            </a:rPr>
                            <m:t>𝑋</m:t>
                          </m:r>
                        </m:e>
                        <m:sub>
                          <m:r>
                            <a:rPr kumimoji="1" lang="ja-JP" altLang="en-US" sz="2400" i="0" dirty="0">
                              <a:latin typeface="Cambria Math" panose="02040503050406030204" pitchFamily="18" charset="0"/>
                            </a:rPr>
                            <m:t>2</m:t>
                          </m:r>
                        </m:sub>
                      </m:sSub>
                      <m:r>
                        <a:rPr kumimoji="1" lang="ja-JP" altLang="en-US" sz="2400" i="0" dirty="0">
                          <a:latin typeface="Cambria Math" panose="02040503050406030204" pitchFamily="18" charset="0"/>
                        </a:rPr>
                        <m:t>+⋯</m:t>
                      </m:r>
                      <m:r>
                        <a:rPr lang="ja-JP" altLang="en-US" sz="2400" i="1" smtClean="0">
                          <a:latin typeface="Cambria Math" panose="02040503050406030204" pitchFamily="18" charset="0"/>
                        </a:rPr>
                        <m:t>+</m:t>
                      </m:r>
                      <m:sSub>
                        <m:sSubPr>
                          <m:ctrlPr>
                            <a:rPr kumimoji="1" lang="ja-JP" altLang="en-US" sz="2400" i="1" dirty="0">
                              <a:latin typeface="Cambria Math" panose="02040503050406030204" pitchFamily="18" charset="0"/>
                            </a:rPr>
                          </m:ctrlPr>
                        </m:sSubPr>
                        <m:e>
                          <m:r>
                            <a:rPr kumimoji="1" lang="ja-JP" altLang="en-US" sz="2400" i="1" dirty="0">
                              <a:latin typeface="Cambria Math" panose="02040503050406030204" pitchFamily="18" charset="0"/>
                            </a:rPr>
                            <m:t>𝑑</m:t>
                          </m:r>
                        </m:e>
                        <m:sub>
                          <m:r>
                            <a:rPr kumimoji="1" lang="ja-JP" altLang="en-US" sz="2400" i="1" dirty="0">
                              <a:latin typeface="Cambria Math" panose="02040503050406030204" pitchFamily="18" charset="0"/>
                            </a:rPr>
                            <m:t>𝑞</m:t>
                          </m:r>
                        </m:sub>
                      </m:sSub>
                      <m:sSub>
                        <m:sSubPr>
                          <m:ctrlPr>
                            <a:rPr kumimoji="1" lang="ja-JP" altLang="en-US" sz="2400" i="1" dirty="0">
                              <a:latin typeface="Cambria Math" panose="02040503050406030204" pitchFamily="18" charset="0"/>
                            </a:rPr>
                          </m:ctrlPr>
                        </m:sSubPr>
                        <m:e>
                          <m:r>
                            <a:rPr kumimoji="1" lang="ja-JP" altLang="en-US" sz="2400" i="1" dirty="0">
                              <a:latin typeface="Cambria Math" panose="02040503050406030204" pitchFamily="18" charset="0"/>
                            </a:rPr>
                            <m:t>𝑋</m:t>
                          </m:r>
                        </m:e>
                        <m:sub>
                          <m:r>
                            <a:rPr kumimoji="1" lang="ja-JP" altLang="en-US" sz="2400" i="1" dirty="0">
                              <a:latin typeface="Cambria Math" panose="02040503050406030204" pitchFamily="18" charset="0"/>
                            </a:rPr>
                            <m:t>𝑞</m:t>
                          </m:r>
                        </m:sub>
                      </m:sSub>
                    </m:oMath>
                  </m:oMathPara>
                </a14:m>
                <a:endParaRPr kumimoji="1" lang="ja-JP" altLang="en-US" sz="2400" dirty="0"/>
              </a:p>
            </p:txBody>
          </p:sp>
        </mc:Choice>
        <mc:Fallback xmlns="">
          <p:sp>
            <p:nvSpPr>
              <p:cNvPr id="11" name="テキスト ボックス 10">
                <a:extLst>
                  <a:ext uri="{FF2B5EF4-FFF2-40B4-BE49-F238E27FC236}">
                    <a16:creationId xmlns:a16="http://schemas.microsoft.com/office/drawing/2014/main" id="{A2C7B677-472B-271C-D22F-C3BF50B96234}"/>
                  </a:ext>
                </a:extLst>
              </p:cNvPr>
              <p:cNvSpPr txBox="1">
                <a:spLocks noRot="1" noChangeAspect="1" noMove="1" noResize="1" noEditPoints="1" noAdjustHandles="1" noChangeArrowheads="1" noChangeShapeType="1" noTextEdit="1"/>
              </p:cNvSpPr>
              <p:nvPr/>
            </p:nvSpPr>
            <p:spPr>
              <a:xfrm>
                <a:off x="2095541" y="3658148"/>
                <a:ext cx="7820285" cy="490199"/>
              </a:xfrm>
              <a:prstGeom prst="rect">
                <a:avLst/>
              </a:prstGeom>
              <a:blipFill>
                <a:blip r:embed="rId8"/>
                <a:stretch>
                  <a:fillRect b="-6173"/>
                </a:stretch>
              </a:blipFill>
            </p:spPr>
            <p:txBody>
              <a:bodyPr/>
              <a:lstStyle/>
              <a:p>
                <a:r>
                  <a:rPr lang="ja-JP" altLang="en-US">
                    <a:noFill/>
                  </a:rPr>
                  <a:t> </a:t>
                </a:r>
              </a:p>
            </p:txBody>
          </p:sp>
        </mc:Fallback>
      </mc:AlternateContent>
      <mc:AlternateContent xmlns:mc="http://schemas.openxmlformats.org/markup-compatibility/2006" xmlns:a14="http://schemas.microsoft.com/office/drawing/2010/main">
        <mc:Choice Requires="a14">
          <p:sp>
            <p:nvSpPr>
              <p:cNvPr id="12" name="テキスト ボックス 11">
                <a:extLst>
                  <a:ext uri="{FF2B5EF4-FFF2-40B4-BE49-F238E27FC236}">
                    <a16:creationId xmlns:a16="http://schemas.microsoft.com/office/drawing/2014/main" id="{DBBC8CD7-36BF-E30E-C19A-5FFE3B27B412}"/>
                  </a:ext>
                </a:extLst>
              </p:cNvPr>
              <p:cNvSpPr txBox="1"/>
              <p:nvPr/>
            </p:nvSpPr>
            <p:spPr>
              <a:xfrm>
                <a:off x="1505397" y="4948681"/>
                <a:ext cx="3470627" cy="664093"/>
              </a:xfrm>
              <a:prstGeom prst="rect">
                <a:avLst/>
              </a:prstGeom>
              <a:noFill/>
            </p:spPr>
            <p:txBody>
              <a:bodyPr wrap="square" lIns="0" tIns="0" rIns="0" bIns="0" rtlCol="0">
                <a:spAutoFit/>
              </a:bodyPr>
              <a:lstStyle/>
              <a:p>
                <a:pPr/>
                <a14:m>
                  <m:oMathPara xmlns:m="http://schemas.openxmlformats.org/officeDocument/2006/math">
                    <m:oMathParaPr>
                      <m:jc m:val="centerGroup"/>
                    </m:oMathParaPr>
                    <m:oMath xmlns:m="http://schemas.openxmlformats.org/officeDocument/2006/math">
                      <m:r>
                        <a:rPr kumimoji="1" lang="ja-JP" altLang="en-US" sz="2400" i="1" smtClean="0">
                          <a:latin typeface="Cambria Math" panose="02040503050406030204" pitchFamily="18" charset="0"/>
                        </a:rPr>
                        <m:t>𝐸</m:t>
                      </m:r>
                      <m:d>
                        <m:dPr>
                          <m:begChr m:val="["/>
                          <m:endChr m:val="]"/>
                          <m:ctrlPr>
                            <a:rPr kumimoji="1" lang="ja-JP" altLang="en-US" sz="2400" i="1">
                              <a:latin typeface="Cambria Math" panose="02040503050406030204" pitchFamily="18" charset="0"/>
                            </a:rPr>
                          </m:ctrlPr>
                        </m:dPr>
                        <m:e>
                          <m:r>
                            <a:rPr kumimoji="1" lang="ja-JP" altLang="en-US" sz="2400" i="1">
                              <a:latin typeface="Cambria Math" panose="02040503050406030204" pitchFamily="18" charset="0"/>
                            </a:rPr>
                            <m:t>𝑌</m:t>
                          </m:r>
                        </m:e>
                      </m:d>
                      <m:r>
                        <a:rPr kumimoji="1" lang="ja-JP" altLang="en-US" sz="2400" i="0">
                          <a:latin typeface="Cambria Math" panose="02040503050406030204" pitchFamily="18" charset="0"/>
                        </a:rPr>
                        <m:t>=</m:t>
                      </m:r>
                      <m:r>
                        <a:rPr kumimoji="1" lang="ja-JP" altLang="en-US" sz="2400" i="1">
                          <a:latin typeface="Cambria Math" panose="02040503050406030204" pitchFamily="18" charset="0"/>
                        </a:rPr>
                        <m:t>𝐸</m:t>
                      </m:r>
                      <m:d>
                        <m:dPr>
                          <m:begChr m:val="["/>
                          <m:endChr m:val="]"/>
                          <m:ctrlPr>
                            <a:rPr kumimoji="1" lang="ja-JP" altLang="en-US" sz="2400" i="1">
                              <a:latin typeface="Cambria Math" panose="02040503050406030204" pitchFamily="18" charset="0"/>
                            </a:rPr>
                          </m:ctrlPr>
                        </m:dPr>
                        <m:e>
                          <m:eqArr>
                            <m:eqArrPr>
                              <m:ctrlPr>
                                <a:rPr lang="en-US" altLang="ja-JP" sz="2400" i="1" baseline="-25000" dirty="0">
                                  <a:latin typeface="Cambria Math" panose="02040503050406030204" pitchFamily="18" charset="0"/>
                                </a:rPr>
                              </m:ctrlPr>
                            </m:eqArrPr>
                            <m:e>
                              <m:r>
                                <m:rPr>
                                  <m:sty m:val="p"/>
                                </m:rPr>
                                <a:rPr lang="en-US" altLang="ja-JP" sz="2400" baseline="-25000" dirty="0">
                                  <a:latin typeface="Cambria Math" panose="02040503050406030204" pitchFamily="18" charset="0"/>
                                </a:rPr>
                                <m:t>t</m:t>
                              </m:r>
                              <m:r>
                                <a:rPr lang="en-US" altLang="ja-JP" sz="2400" baseline="-25000" dirty="0" smtClean="0">
                                  <a:latin typeface="Cambria Math" panose="02040503050406030204" pitchFamily="18" charset="0"/>
                                </a:rPr>
                                <m:t>+1</m:t>
                              </m:r>
                              <m:sSub>
                                <m:sSubPr>
                                  <m:ctrlPr>
                                    <a:rPr lang="ja-JP" altLang="en-US" sz="2400" i="1" dirty="0">
                                      <a:latin typeface="Cambria Math" panose="02040503050406030204" pitchFamily="18" charset="0"/>
                                    </a:rPr>
                                  </m:ctrlPr>
                                </m:sSubPr>
                                <m:e>
                                  <m:acc>
                                    <m:accPr>
                                      <m:chr m:val="̂"/>
                                      <m:ctrlPr>
                                        <a:rPr lang="ja-JP" altLang="en-US" sz="2400" i="1" dirty="0">
                                          <a:latin typeface="Cambria Math" panose="02040503050406030204" pitchFamily="18" charset="0"/>
                                        </a:rPr>
                                      </m:ctrlPr>
                                    </m:accPr>
                                    <m:e>
                                      <m:r>
                                        <a:rPr lang="ja-JP" altLang="en-US" sz="2400" i="1" dirty="0">
                                          <a:latin typeface="Cambria Math" panose="02040503050406030204" pitchFamily="18" charset="0"/>
                                        </a:rPr>
                                        <m:t>𝑟</m:t>
                                      </m:r>
                                    </m:e>
                                  </m:acc>
                                </m:e>
                                <m:sub>
                                  <m:r>
                                    <a:rPr lang="ja-JP" altLang="en-US" sz="2400" i="1" dirty="0">
                                      <a:latin typeface="Cambria Math" panose="02040503050406030204" pitchFamily="18" charset="0"/>
                                    </a:rPr>
                                    <m:t>𝑡</m:t>
                                  </m:r>
                                </m:sub>
                              </m:sSub>
                            </m:e>
                            <m:e/>
                          </m:eqArr>
                        </m:e>
                      </m:d>
                      <m:r>
                        <a:rPr kumimoji="1" lang="ja-JP" altLang="en-US" sz="2400" i="0">
                          <a:latin typeface="Cambria Math" panose="02040503050406030204" pitchFamily="18" charset="0"/>
                        </a:rPr>
                        <m:t>−</m:t>
                      </m:r>
                      <m:acc>
                        <m:accPr>
                          <m:chr m:val="̅"/>
                          <m:ctrlPr>
                            <a:rPr kumimoji="1" lang="ja-JP" altLang="en-US" sz="2400" i="1">
                              <a:latin typeface="Cambria Math" panose="02040503050406030204" pitchFamily="18" charset="0"/>
                            </a:rPr>
                          </m:ctrlPr>
                        </m:accPr>
                        <m:e>
                          <m:r>
                            <a:rPr kumimoji="1" lang="ja-JP" altLang="en-US" sz="2400" i="1">
                              <a:latin typeface="Cambria Math" panose="02040503050406030204" pitchFamily="18" charset="0"/>
                            </a:rPr>
                            <m:t>𝑟</m:t>
                          </m:r>
                        </m:e>
                      </m:acc>
                      <m:r>
                        <a:rPr kumimoji="1" lang="ja-JP" altLang="en-US" sz="2400" i="0">
                          <a:latin typeface="Cambria Math" panose="02040503050406030204" pitchFamily="18" charset="0"/>
                        </a:rPr>
                        <m:t>=0</m:t>
                      </m:r>
                    </m:oMath>
                  </m:oMathPara>
                </a14:m>
                <a:endParaRPr kumimoji="1" lang="ja-JP" altLang="en-US" sz="2400" dirty="0"/>
              </a:p>
            </p:txBody>
          </p:sp>
        </mc:Choice>
        <mc:Fallback xmlns="">
          <p:sp>
            <p:nvSpPr>
              <p:cNvPr id="12" name="テキスト ボックス 11">
                <a:extLst>
                  <a:ext uri="{FF2B5EF4-FFF2-40B4-BE49-F238E27FC236}">
                    <a16:creationId xmlns:a16="http://schemas.microsoft.com/office/drawing/2014/main" id="{DBBC8CD7-36BF-E30E-C19A-5FFE3B27B412}"/>
                  </a:ext>
                </a:extLst>
              </p:cNvPr>
              <p:cNvSpPr txBox="1">
                <a:spLocks noRot="1" noChangeAspect="1" noMove="1" noResize="1" noEditPoints="1" noAdjustHandles="1" noChangeArrowheads="1" noChangeShapeType="1" noTextEdit="1"/>
              </p:cNvSpPr>
              <p:nvPr/>
            </p:nvSpPr>
            <p:spPr>
              <a:xfrm>
                <a:off x="1505397" y="4948681"/>
                <a:ext cx="3470627" cy="664093"/>
              </a:xfrm>
              <a:prstGeom prst="rect">
                <a:avLst/>
              </a:prstGeom>
              <a:blipFill>
                <a:blip r:embed="rId9"/>
                <a:stretch>
                  <a:fillRect/>
                </a:stretch>
              </a:blipFill>
            </p:spPr>
            <p:txBody>
              <a:bodyPr/>
              <a:lstStyle/>
              <a:p>
                <a:r>
                  <a:rPr lang="ja-JP" altLang="en-US">
                    <a:noFill/>
                  </a:rPr>
                  <a:t> </a:t>
                </a:r>
              </a:p>
            </p:txBody>
          </p:sp>
        </mc:Fallback>
      </mc:AlternateContent>
      <p:sp>
        <p:nvSpPr>
          <p:cNvPr id="13" name="テキスト ボックス 12">
            <a:extLst>
              <a:ext uri="{FF2B5EF4-FFF2-40B4-BE49-F238E27FC236}">
                <a16:creationId xmlns:a16="http://schemas.microsoft.com/office/drawing/2014/main" id="{C152A493-3F13-A961-A0A4-D9336CB161C5}"/>
              </a:ext>
            </a:extLst>
          </p:cNvPr>
          <p:cNvSpPr txBox="1"/>
          <p:nvPr/>
        </p:nvSpPr>
        <p:spPr>
          <a:xfrm>
            <a:off x="951086" y="4336835"/>
            <a:ext cx="7820285" cy="379591"/>
          </a:xfrm>
          <a:prstGeom prst="rect">
            <a:avLst/>
          </a:prstGeom>
          <a:noFill/>
        </p:spPr>
        <p:txBody>
          <a:bodyPr wrap="square" rtlCol="0">
            <a:spAutoFit/>
          </a:bodyPr>
          <a:lstStyle/>
          <a:p>
            <a:r>
              <a:rPr kumimoji="1" lang="ja-JP" altLang="en-US" sz="2800" baseline="-25000" dirty="0"/>
              <a:t>両辺の期待値をとると</a:t>
            </a:r>
          </a:p>
        </p:txBody>
      </p:sp>
      <mc:AlternateContent xmlns:mc="http://schemas.openxmlformats.org/markup-compatibility/2006" xmlns:a14="http://schemas.microsoft.com/office/drawing/2010/main">
        <mc:Choice Requires="a14">
          <p:sp>
            <p:nvSpPr>
              <p:cNvPr id="15" name="テキスト ボックス 14">
                <a:extLst>
                  <a:ext uri="{FF2B5EF4-FFF2-40B4-BE49-F238E27FC236}">
                    <a16:creationId xmlns:a16="http://schemas.microsoft.com/office/drawing/2014/main" id="{66B536BE-A06B-0EF6-BAB3-79204E5E6EC5}"/>
                  </a:ext>
                </a:extLst>
              </p:cNvPr>
              <p:cNvSpPr txBox="1"/>
              <p:nvPr/>
            </p:nvSpPr>
            <p:spPr>
              <a:xfrm>
                <a:off x="6154277" y="5053883"/>
                <a:ext cx="3405869" cy="425822"/>
              </a:xfrm>
              <a:prstGeom prst="rect">
                <a:avLst/>
              </a:prstGeom>
              <a:noFill/>
            </p:spPr>
            <p:txBody>
              <a:bodyPr wrap="none" lIns="0" tIns="0" rIns="0" bIns="0" rtlCol="0">
                <a:spAutoFit/>
              </a:bodyPr>
              <a:lstStyle/>
              <a:p>
                <a14:m>
                  <m:oMath xmlns:m="http://schemas.openxmlformats.org/officeDocument/2006/math">
                    <m:r>
                      <a:rPr kumimoji="1" lang="ja-JP" altLang="en-US" sz="2400" i="1" smtClean="0">
                        <a:latin typeface="Cambria Math" panose="02040503050406030204" pitchFamily="18" charset="0"/>
                      </a:rPr>
                      <m:t>𝐸</m:t>
                    </m:r>
                    <m:d>
                      <m:dPr>
                        <m:begChr m:val="["/>
                        <m:endChr m:val="]"/>
                        <m:ctrlPr>
                          <a:rPr kumimoji="1" lang="ja-JP" altLang="en-US" sz="2400" i="1">
                            <a:latin typeface="Cambria Math" panose="02040503050406030204" pitchFamily="18" charset="0"/>
                          </a:rPr>
                        </m:ctrlPr>
                      </m:dPr>
                      <m:e>
                        <m:r>
                          <a:rPr lang="ja-JP" altLang="en-US" sz="2400" i="1" dirty="0">
                            <a:latin typeface="Cambria Math" panose="02040503050406030204" pitchFamily="18" charset="0"/>
                          </a:rPr>
                          <m:t>𝑋</m:t>
                        </m:r>
                      </m:e>
                    </m:d>
                    <m:r>
                      <a:rPr kumimoji="1" lang="ja-JP" altLang="en-US" sz="2400" i="0">
                        <a:latin typeface="Cambria Math" panose="02040503050406030204" pitchFamily="18" charset="0"/>
                      </a:rPr>
                      <m:t>=</m:t>
                    </m:r>
                    <m:r>
                      <a:rPr kumimoji="1" lang="ja-JP" altLang="en-US" sz="2400" i="1">
                        <a:latin typeface="Cambria Math" panose="02040503050406030204" pitchFamily="18" charset="0"/>
                      </a:rPr>
                      <m:t>𝐸</m:t>
                    </m:r>
                    <m:d>
                      <m:dPr>
                        <m:begChr m:val="["/>
                        <m:endChr m:val="]"/>
                        <m:ctrlPr>
                          <a:rPr kumimoji="1" lang="ja-JP" altLang="en-US" sz="2400" i="1">
                            <a:latin typeface="Cambria Math" panose="02040503050406030204" pitchFamily="18" charset="0"/>
                          </a:rPr>
                        </m:ctrlPr>
                      </m:dPr>
                      <m:e>
                        <m:sSub>
                          <m:sSubPr>
                            <m:ctrlPr>
                              <a:rPr lang="ja-JP" altLang="en-US" sz="2400" i="1" dirty="0">
                                <a:latin typeface="Cambria Math" panose="02040503050406030204" pitchFamily="18" charset="0"/>
                              </a:rPr>
                            </m:ctrlPr>
                          </m:sSubPr>
                          <m:e>
                            <m:r>
                              <a:rPr lang="ja-JP" altLang="en-US" sz="2400" i="1" dirty="0">
                                <a:latin typeface="Cambria Math" panose="02040503050406030204" pitchFamily="18" charset="0"/>
                              </a:rPr>
                              <m:t>𝑟</m:t>
                            </m:r>
                          </m:e>
                          <m:sub>
                            <m:r>
                              <a:rPr lang="ja-JP" altLang="en-US" sz="2400" i="1" dirty="0">
                                <a:latin typeface="Cambria Math" panose="02040503050406030204" pitchFamily="18" charset="0"/>
                              </a:rPr>
                              <m:t>𝑡</m:t>
                            </m:r>
                            <m:r>
                              <a:rPr lang="ja-JP" altLang="en-US" sz="2400" dirty="0">
                                <a:latin typeface="Cambria Math" panose="02040503050406030204" pitchFamily="18" charset="0"/>
                              </a:rPr>
                              <m:t>+1−</m:t>
                            </m:r>
                            <m:r>
                              <a:rPr lang="ja-JP" altLang="en-US" sz="2400" i="1" dirty="0">
                                <a:latin typeface="Cambria Math" panose="02040503050406030204" pitchFamily="18" charset="0"/>
                              </a:rPr>
                              <m:t>𝑔</m:t>
                            </m:r>
                          </m:sub>
                        </m:sSub>
                      </m:e>
                    </m:d>
                  </m:oMath>
                </a14:m>
                <a:r>
                  <a:rPr lang="ja-JP" altLang="en-US" sz="2400" dirty="0"/>
                  <a:t> </a:t>
                </a:r>
                <a14:m>
                  <m:oMath xmlns:m="http://schemas.openxmlformats.org/officeDocument/2006/math">
                    <m:r>
                      <a:rPr lang="ja-JP" altLang="en-US" sz="2400">
                        <a:latin typeface="Cambria Math" panose="02040503050406030204" pitchFamily="18" charset="0"/>
                      </a:rPr>
                      <m:t>−</m:t>
                    </m:r>
                    <m:acc>
                      <m:accPr>
                        <m:chr m:val="̅"/>
                        <m:ctrlPr>
                          <a:rPr lang="ja-JP" altLang="en-US" sz="2400" i="1">
                            <a:latin typeface="Cambria Math" panose="02040503050406030204" pitchFamily="18" charset="0"/>
                          </a:rPr>
                        </m:ctrlPr>
                      </m:accPr>
                      <m:e>
                        <m:r>
                          <a:rPr lang="ja-JP" altLang="en-US" sz="2400" i="1">
                            <a:latin typeface="Cambria Math" panose="02040503050406030204" pitchFamily="18" charset="0"/>
                          </a:rPr>
                          <m:t>𝑟</m:t>
                        </m:r>
                      </m:e>
                    </m:acc>
                    <m:r>
                      <a:rPr lang="ja-JP" altLang="en-US" sz="2400">
                        <a:latin typeface="Cambria Math" panose="02040503050406030204" pitchFamily="18" charset="0"/>
                      </a:rPr>
                      <m:t>=0</m:t>
                    </m:r>
                  </m:oMath>
                </a14:m>
                <a:endParaRPr kumimoji="1" lang="ja-JP" altLang="en-US" sz="2400" dirty="0"/>
              </a:p>
            </p:txBody>
          </p:sp>
        </mc:Choice>
        <mc:Fallback xmlns="">
          <p:sp>
            <p:nvSpPr>
              <p:cNvPr id="15" name="テキスト ボックス 14">
                <a:extLst>
                  <a:ext uri="{FF2B5EF4-FFF2-40B4-BE49-F238E27FC236}">
                    <a16:creationId xmlns:a16="http://schemas.microsoft.com/office/drawing/2014/main" id="{66B536BE-A06B-0EF6-BAB3-79204E5E6EC5}"/>
                  </a:ext>
                </a:extLst>
              </p:cNvPr>
              <p:cNvSpPr txBox="1">
                <a:spLocks noRot="1" noChangeAspect="1" noMove="1" noResize="1" noEditPoints="1" noAdjustHandles="1" noChangeArrowheads="1" noChangeShapeType="1" noTextEdit="1"/>
              </p:cNvSpPr>
              <p:nvPr/>
            </p:nvSpPr>
            <p:spPr>
              <a:xfrm>
                <a:off x="6154277" y="5053883"/>
                <a:ext cx="3405869" cy="425822"/>
              </a:xfrm>
              <a:prstGeom prst="rect">
                <a:avLst/>
              </a:prstGeom>
              <a:blipFill>
                <a:blip r:embed="rId10"/>
                <a:stretch>
                  <a:fillRect/>
                </a:stretch>
              </a:blipFill>
            </p:spPr>
            <p:txBody>
              <a:bodyPr/>
              <a:lstStyle/>
              <a:p>
                <a:r>
                  <a:rPr lang="ja-JP" altLang="en-US">
                    <a:noFill/>
                  </a:rPr>
                  <a:t> </a:t>
                </a:r>
              </a:p>
            </p:txBody>
          </p:sp>
        </mc:Fallback>
      </mc:AlternateContent>
      <mc:AlternateContent xmlns:mc="http://schemas.openxmlformats.org/markup-compatibility/2006" xmlns:a14="http://schemas.microsoft.com/office/drawing/2010/main">
        <mc:Choice Requires="a14">
          <p:sp>
            <p:nvSpPr>
              <p:cNvPr id="16" name="テキスト ボックス 15">
                <a:extLst>
                  <a:ext uri="{FF2B5EF4-FFF2-40B4-BE49-F238E27FC236}">
                    <a16:creationId xmlns:a16="http://schemas.microsoft.com/office/drawing/2014/main" id="{1C9C3ADF-E96E-73A0-174F-B5EB98FD79B4}"/>
                  </a:ext>
                </a:extLst>
              </p:cNvPr>
              <p:cNvSpPr txBox="1"/>
              <p:nvPr/>
            </p:nvSpPr>
            <p:spPr>
              <a:xfrm>
                <a:off x="4254715" y="5950231"/>
                <a:ext cx="3296543" cy="461665"/>
              </a:xfrm>
              <a:prstGeom prst="rect">
                <a:avLst/>
              </a:prstGeom>
              <a:noFill/>
            </p:spPr>
            <p:txBody>
              <a:bodyPr wrap="square" rtlCol="0">
                <a:spAutoFit/>
              </a:bodyPr>
              <a:lstStyle/>
              <a:p>
                <a:pPr algn="ctr"/>
                <a14:m>
                  <m:oMath xmlns:m="http://schemas.openxmlformats.org/officeDocument/2006/math">
                    <m:r>
                      <a:rPr lang="ja-JP" altLang="en-US" sz="2400" i="1">
                        <a:latin typeface="Cambria Math" panose="02040503050406030204" pitchFamily="18" charset="0"/>
                      </a:rPr>
                      <m:t>𝛼</m:t>
                    </m:r>
                    <m:r>
                      <a:rPr lang="ja-JP" altLang="en-US" sz="2400">
                        <a:latin typeface="Cambria Math" panose="02040503050406030204" pitchFamily="18" charset="0"/>
                      </a:rPr>
                      <m:t>=0</m:t>
                    </m:r>
                  </m:oMath>
                </a14:m>
                <a:r>
                  <a:rPr kumimoji="1" lang="ja-JP" altLang="en-US" sz="2400" dirty="0"/>
                  <a:t>になる</a:t>
                </a:r>
              </a:p>
            </p:txBody>
          </p:sp>
        </mc:Choice>
        <mc:Fallback xmlns="">
          <p:sp>
            <p:nvSpPr>
              <p:cNvPr id="16" name="テキスト ボックス 15">
                <a:extLst>
                  <a:ext uri="{FF2B5EF4-FFF2-40B4-BE49-F238E27FC236}">
                    <a16:creationId xmlns:a16="http://schemas.microsoft.com/office/drawing/2014/main" id="{1C9C3ADF-E96E-73A0-174F-B5EB98FD79B4}"/>
                  </a:ext>
                </a:extLst>
              </p:cNvPr>
              <p:cNvSpPr txBox="1">
                <a:spLocks noRot="1" noChangeAspect="1" noMove="1" noResize="1" noEditPoints="1" noAdjustHandles="1" noChangeArrowheads="1" noChangeShapeType="1" noTextEdit="1"/>
              </p:cNvSpPr>
              <p:nvPr/>
            </p:nvSpPr>
            <p:spPr>
              <a:xfrm>
                <a:off x="4254715" y="5950231"/>
                <a:ext cx="3296543" cy="461665"/>
              </a:xfrm>
              <a:prstGeom prst="rect">
                <a:avLst/>
              </a:prstGeom>
              <a:blipFill>
                <a:blip r:embed="rId11"/>
                <a:stretch>
                  <a:fillRect t="-10526" b="-28947"/>
                </a:stretch>
              </a:blipFill>
            </p:spPr>
            <p:txBody>
              <a:bodyPr/>
              <a:lstStyle/>
              <a:p>
                <a:r>
                  <a:rPr lang="ja-JP" altLang="en-US">
                    <a:noFill/>
                  </a:rPr>
                  <a:t> </a:t>
                </a:r>
              </a:p>
            </p:txBody>
          </p:sp>
        </mc:Fallback>
      </mc:AlternateContent>
      <p:sp>
        <p:nvSpPr>
          <p:cNvPr id="17" name="正方形/長方形 16">
            <a:extLst>
              <a:ext uri="{FF2B5EF4-FFF2-40B4-BE49-F238E27FC236}">
                <a16:creationId xmlns:a16="http://schemas.microsoft.com/office/drawing/2014/main" id="{CF61BC07-0856-9696-C53F-A6CCC96CE0FE}"/>
              </a:ext>
            </a:extLst>
          </p:cNvPr>
          <p:cNvSpPr/>
          <p:nvPr/>
        </p:nvSpPr>
        <p:spPr>
          <a:xfrm>
            <a:off x="2600960" y="5612774"/>
            <a:ext cx="1168400" cy="45719"/>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ctr"/>
            <a:endParaRPr kumimoji="1" lang="ja-JP" altLang="en-US"/>
          </a:p>
        </p:txBody>
      </p:sp>
      <p:sp>
        <p:nvSpPr>
          <p:cNvPr id="18" name="正方形/長方形 17">
            <a:extLst>
              <a:ext uri="{FF2B5EF4-FFF2-40B4-BE49-F238E27FC236}">
                <a16:creationId xmlns:a16="http://schemas.microsoft.com/office/drawing/2014/main" id="{7F68BAF4-7144-15C9-44A6-291B009E3868}"/>
              </a:ext>
            </a:extLst>
          </p:cNvPr>
          <p:cNvSpPr/>
          <p:nvPr/>
        </p:nvSpPr>
        <p:spPr>
          <a:xfrm>
            <a:off x="7215978" y="5489403"/>
            <a:ext cx="1168400" cy="45719"/>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ctr"/>
            <a:endParaRPr kumimoji="1" lang="ja-JP" altLang="en-US"/>
          </a:p>
        </p:txBody>
      </p:sp>
      <mc:AlternateContent xmlns:mc="http://schemas.openxmlformats.org/markup-compatibility/2006" xmlns:a14="http://schemas.microsoft.com/office/drawing/2010/main">
        <mc:Choice Requires="a14">
          <p:sp>
            <p:nvSpPr>
              <p:cNvPr id="19" name="テキスト ボックス 18">
                <a:extLst>
                  <a:ext uri="{FF2B5EF4-FFF2-40B4-BE49-F238E27FC236}">
                    <a16:creationId xmlns:a16="http://schemas.microsoft.com/office/drawing/2014/main" id="{25A35E4D-2E66-64CC-47F6-62F7FF1370CE}"/>
                  </a:ext>
                </a:extLst>
              </p:cNvPr>
              <p:cNvSpPr txBox="1"/>
              <p:nvPr/>
            </p:nvSpPr>
            <p:spPr>
              <a:xfrm>
                <a:off x="2895600" y="5685439"/>
                <a:ext cx="497840" cy="369332"/>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acc>
                        <m:accPr>
                          <m:chr m:val="̅"/>
                          <m:ctrlPr>
                            <a:rPr lang="ja-JP" altLang="en-US" i="1">
                              <a:latin typeface="Cambria Math" panose="02040503050406030204" pitchFamily="18" charset="0"/>
                            </a:rPr>
                          </m:ctrlPr>
                        </m:accPr>
                        <m:e>
                          <m:r>
                            <a:rPr lang="ja-JP" altLang="en-US" i="1">
                              <a:latin typeface="Cambria Math" panose="02040503050406030204" pitchFamily="18" charset="0"/>
                            </a:rPr>
                            <m:t>𝑟</m:t>
                          </m:r>
                        </m:e>
                      </m:acc>
                    </m:oMath>
                  </m:oMathPara>
                </a14:m>
                <a:endParaRPr kumimoji="1" lang="ja-JP" altLang="en-US" dirty="0"/>
              </a:p>
            </p:txBody>
          </p:sp>
        </mc:Choice>
        <mc:Fallback xmlns="">
          <p:sp>
            <p:nvSpPr>
              <p:cNvPr id="19" name="テキスト ボックス 18">
                <a:extLst>
                  <a:ext uri="{FF2B5EF4-FFF2-40B4-BE49-F238E27FC236}">
                    <a16:creationId xmlns:a16="http://schemas.microsoft.com/office/drawing/2014/main" id="{25A35E4D-2E66-64CC-47F6-62F7FF1370CE}"/>
                  </a:ext>
                </a:extLst>
              </p:cNvPr>
              <p:cNvSpPr txBox="1">
                <a:spLocks noRot="1" noChangeAspect="1" noMove="1" noResize="1" noEditPoints="1" noAdjustHandles="1" noChangeArrowheads="1" noChangeShapeType="1" noTextEdit="1"/>
              </p:cNvSpPr>
              <p:nvPr/>
            </p:nvSpPr>
            <p:spPr>
              <a:xfrm>
                <a:off x="2895600" y="5685439"/>
                <a:ext cx="497840" cy="369332"/>
              </a:xfrm>
              <a:prstGeom prst="rect">
                <a:avLst/>
              </a:prstGeom>
              <a:blipFill>
                <a:blip r:embed="rId12"/>
                <a:stretch>
                  <a:fillRect r="-29268"/>
                </a:stretch>
              </a:blipFill>
            </p:spPr>
            <p:txBody>
              <a:bodyPr/>
              <a:lstStyle/>
              <a:p>
                <a:r>
                  <a:rPr lang="ja-JP" altLang="en-US">
                    <a:noFill/>
                  </a:rPr>
                  <a:t> </a:t>
                </a:r>
              </a:p>
            </p:txBody>
          </p:sp>
        </mc:Fallback>
      </mc:AlternateContent>
      <mc:AlternateContent xmlns:mc="http://schemas.openxmlformats.org/markup-compatibility/2006" xmlns:a14="http://schemas.microsoft.com/office/drawing/2010/main">
        <mc:Choice Requires="a14">
          <p:sp>
            <p:nvSpPr>
              <p:cNvPr id="20" name="テキスト ボックス 19">
                <a:extLst>
                  <a:ext uri="{FF2B5EF4-FFF2-40B4-BE49-F238E27FC236}">
                    <a16:creationId xmlns:a16="http://schemas.microsoft.com/office/drawing/2014/main" id="{EAF2A46A-C494-87D6-7033-9E2C828E8D16}"/>
                  </a:ext>
                </a:extLst>
              </p:cNvPr>
              <p:cNvSpPr txBox="1"/>
              <p:nvPr/>
            </p:nvSpPr>
            <p:spPr>
              <a:xfrm>
                <a:off x="7551258" y="5582442"/>
                <a:ext cx="497840" cy="369332"/>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acc>
                        <m:accPr>
                          <m:chr m:val="̅"/>
                          <m:ctrlPr>
                            <a:rPr lang="ja-JP" altLang="en-US" i="1">
                              <a:latin typeface="Cambria Math" panose="02040503050406030204" pitchFamily="18" charset="0"/>
                            </a:rPr>
                          </m:ctrlPr>
                        </m:accPr>
                        <m:e>
                          <m:r>
                            <a:rPr lang="ja-JP" altLang="en-US" i="1">
                              <a:latin typeface="Cambria Math" panose="02040503050406030204" pitchFamily="18" charset="0"/>
                            </a:rPr>
                            <m:t>𝑟</m:t>
                          </m:r>
                        </m:e>
                      </m:acc>
                    </m:oMath>
                  </m:oMathPara>
                </a14:m>
                <a:endParaRPr kumimoji="1" lang="ja-JP" altLang="en-US" dirty="0"/>
              </a:p>
            </p:txBody>
          </p:sp>
        </mc:Choice>
        <mc:Fallback xmlns="">
          <p:sp>
            <p:nvSpPr>
              <p:cNvPr id="20" name="テキスト ボックス 19">
                <a:extLst>
                  <a:ext uri="{FF2B5EF4-FFF2-40B4-BE49-F238E27FC236}">
                    <a16:creationId xmlns:a16="http://schemas.microsoft.com/office/drawing/2014/main" id="{EAF2A46A-C494-87D6-7033-9E2C828E8D16}"/>
                  </a:ext>
                </a:extLst>
              </p:cNvPr>
              <p:cNvSpPr txBox="1">
                <a:spLocks noRot="1" noChangeAspect="1" noMove="1" noResize="1" noEditPoints="1" noAdjustHandles="1" noChangeArrowheads="1" noChangeShapeType="1" noTextEdit="1"/>
              </p:cNvSpPr>
              <p:nvPr/>
            </p:nvSpPr>
            <p:spPr>
              <a:xfrm>
                <a:off x="7551258" y="5582442"/>
                <a:ext cx="497840" cy="369332"/>
              </a:xfrm>
              <a:prstGeom prst="rect">
                <a:avLst/>
              </a:prstGeom>
              <a:blipFill>
                <a:blip r:embed="rId13"/>
                <a:stretch>
                  <a:fillRect r="-30864"/>
                </a:stretch>
              </a:blipFill>
            </p:spPr>
            <p:txBody>
              <a:bodyPr/>
              <a:lstStyle/>
              <a:p>
                <a:r>
                  <a:rPr lang="ja-JP" altLang="en-US">
                    <a:noFill/>
                  </a:rPr>
                  <a:t> </a:t>
                </a:r>
              </a:p>
            </p:txBody>
          </p:sp>
        </mc:Fallback>
      </mc:AlternateContent>
      <p:sp>
        <p:nvSpPr>
          <p:cNvPr id="2" name="テキスト ボックス 1">
            <a:extLst>
              <a:ext uri="{FF2B5EF4-FFF2-40B4-BE49-F238E27FC236}">
                <a16:creationId xmlns:a16="http://schemas.microsoft.com/office/drawing/2014/main" id="{7B6AAE29-8817-3C70-FC13-8BFA21A9B29E}"/>
              </a:ext>
            </a:extLst>
          </p:cNvPr>
          <p:cNvSpPr txBox="1"/>
          <p:nvPr/>
        </p:nvSpPr>
        <p:spPr>
          <a:xfrm>
            <a:off x="8771371" y="1706536"/>
            <a:ext cx="788775" cy="400110"/>
          </a:xfrm>
          <a:prstGeom prst="rect">
            <a:avLst/>
          </a:prstGeom>
          <a:noFill/>
        </p:spPr>
        <p:txBody>
          <a:bodyPr wrap="square" rtlCol="0">
            <a:spAutoFit/>
          </a:bodyPr>
          <a:lstStyle/>
          <a:p>
            <a:r>
              <a:rPr kumimoji="1" lang="en-US" altLang="ja-JP" sz="2000" dirty="0"/>
              <a:t>…(5)</a:t>
            </a:r>
          </a:p>
        </p:txBody>
      </p:sp>
      <p:sp>
        <p:nvSpPr>
          <p:cNvPr id="6" name="テキスト ボックス 5">
            <a:extLst>
              <a:ext uri="{FF2B5EF4-FFF2-40B4-BE49-F238E27FC236}">
                <a16:creationId xmlns:a16="http://schemas.microsoft.com/office/drawing/2014/main" id="{394917CB-3037-6D49-3A1B-5BE0ECD6F65D}"/>
              </a:ext>
            </a:extLst>
          </p:cNvPr>
          <p:cNvSpPr txBox="1"/>
          <p:nvPr/>
        </p:nvSpPr>
        <p:spPr>
          <a:xfrm>
            <a:off x="9539111" y="73294"/>
            <a:ext cx="2652889" cy="369332"/>
          </a:xfrm>
          <a:prstGeom prst="rect">
            <a:avLst/>
          </a:prstGeom>
          <a:noFill/>
        </p:spPr>
        <p:txBody>
          <a:bodyPr wrap="square" rtlCol="0">
            <a:spAutoFit/>
          </a:bodyPr>
          <a:lstStyle/>
          <a:p>
            <a:r>
              <a:rPr lang="en-US" altLang="ja-JP" dirty="0"/>
              <a:t>3.</a:t>
            </a:r>
            <a:r>
              <a:rPr lang="ja-JP" altLang="en-US" dirty="0"/>
              <a:t>先行研究</a:t>
            </a:r>
            <a:r>
              <a:rPr lang="en-US" altLang="ja-JP" dirty="0"/>
              <a:t>:</a:t>
            </a:r>
            <a:r>
              <a:rPr lang="ja-JP" altLang="en-US" dirty="0"/>
              <a:t>分析手法</a:t>
            </a:r>
            <a:endParaRPr lang="en-US" altLang="ja-JP" dirty="0"/>
          </a:p>
        </p:txBody>
      </p:sp>
    </p:spTree>
    <p:extLst>
      <p:ext uri="{BB962C8B-B14F-4D97-AF65-F5344CB8AC3E}">
        <p14:creationId xmlns:p14="http://schemas.microsoft.com/office/powerpoint/2010/main" val="144566796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4" name="テキスト ボックス 3">
                <a:extLst>
                  <a:ext uri="{FF2B5EF4-FFF2-40B4-BE49-F238E27FC236}">
                    <a16:creationId xmlns:a16="http://schemas.microsoft.com/office/drawing/2014/main" id="{45B38CD7-7FA8-2765-B2DD-0A79541E2069}"/>
                  </a:ext>
                </a:extLst>
              </p:cNvPr>
              <p:cNvSpPr txBox="1"/>
              <p:nvPr/>
            </p:nvSpPr>
            <p:spPr>
              <a:xfrm>
                <a:off x="708378" y="859165"/>
                <a:ext cx="4377267" cy="1172757"/>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ja-JP" altLang="en-US" sz="2400" i="1" baseline="-25000" smtClean="0">
                          <a:latin typeface="Cambria Math" panose="02040503050406030204" pitchFamily="18" charset="0"/>
                        </a:rPr>
                        <m:t>𝑡</m:t>
                      </m:r>
                      <m:r>
                        <a:rPr lang="ja-JP" altLang="en-US" sz="2400" baseline="-25000">
                          <a:latin typeface="Cambria Math" panose="02040503050406030204" pitchFamily="18" charset="0"/>
                        </a:rPr>
                        <m:t>+1</m:t>
                      </m:r>
                      <m:sSub>
                        <m:sSubPr>
                          <m:ctrlPr>
                            <a:rPr lang="ja-JP" altLang="en-US" sz="2400" i="1" dirty="0">
                              <a:latin typeface="Cambria Math" panose="02040503050406030204" pitchFamily="18" charset="0"/>
                            </a:rPr>
                          </m:ctrlPr>
                        </m:sSubPr>
                        <m:e>
                          <m:acc>
                            <m:accPr>
                              <m:chr m:val="̂"/>
                              <m:ctrlPr>
                                <a:rPr lang="ja-JP" altLang="en-US" sz="2400" i="1" dirty="0">
                                  <a:latin typeface="Cambria Math" panose="02040503050406030204" pitchFamily="18" charset="0"/>
                                </a:rPr>
                              </m:ctrlPr>
                            </m:accPr>
                            <m:e>
                              <m:r>
                                <a:rPr lang="ja-JP" altLang="en-US" sz="2400" i="1" dirty="0">
                                  <a:latin typeface="Cambria Math" panose="02040503050406030204" pitchFamily="18" charset="0"/>
                                </a:rPr>
                                <m:t>𝑟</m:t>
                              </m:r>
                            </m:e>
                          </m:acc>
                        </m:e>
                        <m:sub>
                          <m:r>
                            <a:rPr lang="ja-JP" altLang="en-US" sz="2400" i="1" dirty="0">
                              <a:latin typeface="Cambria Math" panose="02040503050406030204" pitchFamily="18" charset="0"/>
                            </a:rPr>
                            <m:t>𝑡</m:t>
                          </m:r>
                        </m:sub>
                      </m:sSub>
                      <m:r>
                        <a:rPr lang="ja-JP" altLang="en-US" sz="2400" dirty="0">
                          <a:latin typeface="Cambria Math" panose="02040503050406030204" pitchFamily="18" charset="0"/>
                        </a:rPr>
                        <m:t>−</m:t>
                      </m:r>
                      <m:acc>
                        <m:accPr>
                          <m:chr m:val="̅"/>
                          <m:ctrlPr>
                            <a:rPr lang="ja-JP" altLang="en-US" sz="2400" i="1" dirty="0">
                              <a:latin typeface="Cambria Math" panose="02040503050406030204" pitchFamily="18" charset="0"/>
                            </a:rPr>
                          </m:ctrlPr>
                        </m:accPr>
                        <m:e>
                          <m:r>
                            <a:rPr lang="ja-JP" altLang="en-US" sz="2400" i="1" dirty="0">
                              <a:latin typeface="Cambria Math" panose="02040503050406030204" pitchFamily="18" charset="0"/>
                            </a:rPr>
                            <m:t>𝑟</m:t>
                          </m:r>
                        </m:e>
                      </m:acc>
                      <m:r>
                        <a:rPr lang="ja-JP" altLang="en-US" sz="2400" dirty="0">
                          <a:latin typeface="Cambria Math" panose="02040503050406030204" pitchFamily="18" charset="0"/>
                        </a:rPr>
                        <m:t>=</m:t>
                      </m:r>
                      <m:nary>
                        <m:naryPr>
                          <m:chr m:val="∑"/>
                          <m:limLoc m:val="undOvr"/>
                          <m:grow m:val="on"/>
                          <m:ctrlPr>
                            <a:rPr lang="ja-JP" altLang="en-US" sz="2400" i="1" dirty="0">
                              <a:latin typeface="Cambria Math" panose="02040503050406030204" pitchFamily="18" charset="0"/>
                            </a:rPr>
                          </m:ctrlPr>
                        </m:naryPr>
                        <m:sub>
                          <m:r>
                            <a:rPr lang="ja-JP" altLang="en-US" sz="2400" i="1" dirty="0">
                              <a:latin typeface="Cambria Math" panose="02040503050406030204" pitchFamily="18" charset="0"/>
                            </a:rPr>
                            <m:t>𝑔</m:t>
                          </m:r>
                          <m:r>
                            <a:rPr lang="ja-JP" altLang="en-US" sz="2400" dirty="0">
                              <a:latin typeface="Cambria Math" panose="02040503050406030204" pitchFamily="18" charset="0"/>
                            </a:rPr>
                            <m:t>=1</m:t>
                          </m:r>
                        </m:sub>
                        <m:sup>
                          <m:r>
                            <a:rPr lang="en-US" altLang="ja-JP" sz="2400" b="0" i="1" dirty="0" smtClean="0">
                              <a:latin typeface="Cambria Math" panose="02040503050406030204" pitchFamily="18" charset="0"/>
                            </a:rPr>
                            <m:t>2</m:t>
                          </m:r>
                        </m:sup>
                        <m:e>
                          <m:sSub>
                            <m:sSubPr>
                              <m:ctrlPr>
                                <a:rPr lang="ja-JP" altLang="en-US" sz="2400" i="1" dirty="0">
                                  <a:latin typeface="Cambria Math" panose="02040503050406030204" pitchFamily="18" charset="0"/>
                                </a:rPr>
                              </m:ctrlPr>
                            </m:sSubPr>
                            <m:e>
                              <m:r>
                                <a:rPr lang="ja-JP" altLang="en-US" sz="2400" i="1" dirty="0">
                                  <a:latin typeface="Cambria Math" panose="02040503050406030204" pitchFamily="18" charset="0"/>
                                </a:rPr>
                                <m:t>𝑑</m:t>
                              </m:r>
                            </m:e>
                            <m:sub>
                              <m:r>
                                <a:rPr lang="ja-JP" altLang="en-US" sz="2400" i="1" dirty="0">
                                  <a:latin typeface="Cambria Math" panose="02040503050406030204" pitchFamily="18" charset="0"/>
                                </a:rPr>
                                <m:t>𝑔</m:t>
                              </m:r>
                            </m:sub>
                          </m:sSub>
                          <m:d>
                            <m:dPr>
                              <m:ctrlPr>
                                <a:rPr lang="ja-JP" altLang="en-US" sz="2400" i="1" dirty="0">
                                  <a:latin typeface="Cambria Math" panose="02040503050406030204" pitchFamily="18" charset="0"/>
                                </a:rPr>
                              </m:ctrlPr>
                            </m:dPr>
                            <m:e>
                              <m:sSub>
                                <m:sSubPr>
                                  <m:ctrlPr>
                                    <a:rPr lang="ja-JP" altLang="en-US" sz="2400" i="1" dirty="0">
                                      <a:latin typeface="Cambria Math" panose="02040503050406030204" pitchFamily="18" charset="0"/>
                                    </a:rPr>
                                  </m:ctrlPr>
                                </m:sSubPr>
                                <m:e>
                                  <m:r>
                                    <a:rPr lang="ja-JP" altLang="en-US" sz="2400" i="1" dirty="0">
                                      <a:latin typeface="Cambria Math" panose="02040503050406030204" pitchFamily="18" charset="0"/>
                                    </a:rPr>
                                    <m:t>𝑟</m:t>
                                  </m:r>
                                </m:e>
                                <m:sub>
                                  <m:r>
                                    <a:rPr lang="ja-JP" altLang="en-US" sz="2400" i="1" dirty="0">
                                      <a:latin typeface="Cambria Math" panose="02040503050406030204" pitchFamily="18" charset="0"/>
                                    </a:rPr>
                                    <m:t>𝑡</m:t>
                                  </m:r>
                                  <m:r>
                                    <a:rPr lang="ja-JP" altLang="en-US" sz="2400" dirty="0">
                                      <a:latin typeface="Cambria Math" panose="02040503050406030204" pitchFamily="18" charset="0"/>
                                    </a:rPr>
                                    <m:t>+1−</m:t>
                                  </m:r>
                                  <m:r>
                                    <a:rPr lang="ja-JP" altLang="en-US" sz="2400" i="1" dirty="0">
                                      <a:latin typeface="Cambria Math" panose="02040503050406030204" pitchFamily="18" charset="0"/>
                                    </a:rPr>
                                    <m:t>𝑔</m:t>
                                  </m:r>
                                </m:sub>
                              </m:sSub>
                              <m:r>
                                <a:rPr lang="ja-JP" altLang="en-US" sz="2400" dirty="0">
                                  <a:latin typeface="Cambria Math" panose="02040503050406030204" pitchFamily="18" charset="0"/>
                                </a:rPr>
                                <m:t>−</m:t>
                              </m:r>
                              <m:acc>
                                <m:accPr>
                                  <m:chr m:val="̅"/>
                                  <m:ctrlPr>
                                    <a:rPr lang="ja-JP" altLang="en-US" sz="2400" i="1" dirty="0">
                                      <a:latin typeface="Cambria Math" panose="02040503050406030204" pitchFamily="18" charset="0"/>
                                    </a:rPr>
                                  </m:ctrlPr>
                                </m:accPr>
                                <m:e>
                                  <m:r>
                                    <a:rPr lang="ja-JP" altLang="en-US" sz="2400" i="1" dirty="0">
                                      <a:latin typeface="Cambria Math" panose="02040503050406030204" pitchFamily="18" charset="0"/>
                                    </a:rPr>
                                    <m:t>𝑟</m:t>
                                  </m:r>
                                </m:e>
                              </m:acc>
                            </m:e>
                          </m:d>
                        </m:e>
                      </m:nary>
                    </m:oMath>
                  </m:oMathPara>
                </a14:m>
                <a:endParaRPr kumimoji="1" lang="ja-JP" altLang="en-US" sz="2400" dirty="0"/>
              </a:p>
            </p:txBody>
          </p:sp>
        </mc:Choice>
        <mc:Fallback xmlns="">
          <p:sp>
            <p:nvSpPr>
              <p:cNvPr id="4" name="テキスト ボックス 3">
                <a:extLst>
                  <a:ext uri="{FF2B5EF4-FFF2-40B4-BE49-F238E27FC236}">
                    <a16:creationId xmlns:a16="http://schemas.microsoft.com/office/drawing/2014/main" id="{45B38CD7-7FA8-2765-B2DD-0A79541E2069}"/>
                  </a:ext>
                </a:extLst>
              </p:cNvPr>
              <p:cNvSpPr txBox="1">
                <a:spLocks noRot="1" noChangeAspect="1" noMove="1" noResize="1" noEditPoints="1" noAdjustHandles="1" noChangeArrowheads="1" noChangeShapeType="1" noTextEdit="1"/>
              </p:cNvSpPr>
              <p:nvPr/>
            </p:nvSpPr>
            <p:spPr>
              <a:xfrm>
                <a:off x="708378" y="859165"/>
                <a:ext cx="4377267" cy="1172757"/>
              </a:xfrm>
              <a:prstGeom prst="rect">
                <a:avLst/>
              </a:prstGeom>
              <a:blipFill>
                <a:blip r:embed="rId3"/>
                <a:stretch>
                  <a:fillRect/>
                </a:stretch>
              </a:blipFill>
            </p:spPr>
            <p:txBody>
              <a:bodyPr/>
              <a:lstStyle/>
              <a:p>
                <a:r>
                  <a:rPr lang="ja-JP" altLang="en-US">
                    <a:noFill/>
                  </a:rPr>
                  <a:t> </a:t>
                </a:r>
              </a:p>
            </p:txBody>
          </p:sp>
        </mc:Fallback>
      </mc:AlternateContent>
      <mc:AlternateContent xmlns:mc="http://schemas.openxmlformats.org/markup-compatibility/2006" xmlns:a14="http://schemas.microsoft.com/office/drawing/2010/main">
        <mc:Choice Requires="a14">
          <p:sp>
            <p:nvSpPr>
              <p:cNvPr id="5" name="テキスト ボックス 4">
                <a:extLst>
                  <a:ext uri="{FF2B5EF4-FFF2-40B4-BE49-F238E27FC236}">
                    <a16:creationId xmlns:a16="http://schemas.microsoft.com/office/drawing/2014/main" id="{21703525-5C9E-54D9-7033-1F7CC0543378}"/>
                  </a:ext>
                </a:extLst>
              </p:cNvPr>
              <p:cNvSpPr txBox="1"/>
              <p:nvPr/>
            </p:nvSpPr>
            <p:spPr>
              <a:xfrm>
                <a:off x="5672666" y="1125840"/>
                <a:ext cx="5091290" cy="369332"/>
              </a:xfrm>
              <a:prstGeom prst="rect">
                <a:avLst/>
              </a:prstGeom>
              <a:noFill/>
            </p:spPr>
            <p:txBody>
              <a:bodyPr wrap="square" lIns="0" tIns="0" rIns="0" bIns="0" rtlCol="0">
                <a:spAutoFit/>
              </a:bodyPr>
              <a:lstStyle/>
              <a:p>
                <a:pPr/>
                <a14:m>
                  <m:oMathPara xmlns:m="http://schemas.openxmlformats.org/officeDocument/2006/math">
                    <m:oMathParaPr>
                      <m:jc m:val="centerGroup"/>
                    </m:oMathParaPr>
                    <m:oMath xmlns:m="http://schemas.openxmlformats.org/officeDocument/2006/math">
                      <m:sSub>
                        <m:sSubPr>
                          <m:ctrlPr>
                            <a:rPr kumimoji="1" lang="ja-JP" altLang="en-US" sz="2400" i="1" smtClean="0">
                              <a:latin typeface="Cambria Math" panose="02040503050406030204" pitchFamily="18" charset="0"/>
                            </a:rPr>
                          </m:ctrlPr>
                        </m:sSubPr>
                        <m:e>
                          <m:r>
                            <a:rPr lang="ja-JP" altLang="en-US" sz="2400" i="1" baseline="-25000" smtClean="0">
                              <a:latin typeface="Cambria Math" panose="02040503050406030204" pitchFamily="18" charset="0"/>
                            </a:rPr>
                            <m:t>𝑡</m:t>
                          </m:r>
                          <m:r>
                            <a:rPr lang="ja-JP" altLang="en-US" sz="2400" baseline="-25000">
                              <a:latin typeface="Cambria Math" panose="02040503050406030204" pitchFamily="18" charset="0"/>
                            </a:rPr>
                            <m:t>+1</m:t>
                          </m:r>
                          <m:sSub>
                            <m:sSubPr>
                              <m:ctrlPr>
                                <a:rPr lang="ja-JP" altLang="en-US" sz="2400" i="1" dirty="0">
                                  <a:latin typeface="Cambria Math" panose="02040503050406030204" pitchFamily="18" charset="0"/>
                                </a:rPr>
                              </m:ctrlPr>
                            </m:sSubPr>
                            <m:e>
                              <m:acc>
                                <m:accPr>
                                  <m:chr m:val="̂"/>
                                  <m:ctrlPr>
                                    <a:rPr lang="ja-JP" altLang="en-US" sz="2400" i="1" dirty="0">
                                      <a:latin typeface="Cambria Math" panose="02040503050406030204" pitchFamily="18" charset="0"/>
                                    </a:rPr>
                                  </m:ctrlPr>
                                </m:accPr>
                                <m:e>
                                  <m:r>
                                    <a:rPr lang="ja-JP" altLang="en-US" sz="2400" i="1" dirty="0">
                                      <a:latin typeface="Cambria Math" panose="02040503050406030204" pitchFamily="18" charset="0"/>
                                    </a:rPr>
                                    <m:t>𝑟</m:t>
                                  </m:r>
                                </m:e>
                              </m:acc>
                            </m:e>
                            <m:sub>
                              <m:r>
                                <a:rPr lang="ja-JP" altLang="en-US" sz="2400" i="1" dirty="0">
                                  <a:latin typeface="Cambria Math" panose="02040503050406030204" pitchFamily="18" charset="0"/>
                                </a:rPr>
                                <m:t>𝑡</m:t>
                              </m:r>
                            </m:sub>
                          </m:sSub>
                          <m:r>
                            <a:rPr lang="ja-JP" altLang="en-US" sz="2400" dirty="0">
                              <a:latin typeface="Cambria Math" panose="02040503050406030204" pitchFamily="18" charset="0"/>
                            </a:rPr>
                            <m:t>=</m:t>
                          </m:r>
                          <m:r>
                            <a:rPr kumimoji="1" lang="ja-JP" altLang="en-US" sz="2400" i="1">
                              <a:latin typeface="Cambria Math" panose="02040503050406030204" pitchFamily="18" charset="0"/>
                            </a:rPr>
                            <m:t>𝑑</m:t>
                          </m:r>
                        </m:e>
                        <m:sub>
                          <m:r>
                            <a:rPr kumimoji="1" lang="ja-JP" altLang="en-US" sz="2400" i="0">
                              <a:latin typeface="Cambria Math" panose="02040503050406030204" pitchFamily="18" charset="0"/>
                            </a:rPr>
                            <m:t>1</m:t>
                          </m:r>
                        </m:sub>
                      </m:sSub>
                      <m:sSub>
                        <m:sSubPr>
                          <m:ctrlPr>
                            <a:rPr kumimoji="1" lang="ja-JP" altLang="en-US" sz="2400" i="1">
                              <a:latin typeface="Cambria Math" panose="02040503050406030204" pitchFamily="18" charset="0"/>
                            </a:rPr>
                          </m:ctrlPr>
                        </m:sSubPr>
                        <m:e>
                          <m:r>
                            <a:rPr kumimoji="1" lang="ja-JP" altLang="en-US" sz="2400" i="1">
                              <a:latin typeface="Cambria Math" panose="02040503050406030204" pitchFamily="18" charset="0"/>
                            </a:rPr>
                            <m:t>𝑟</m:t>
                          </m:r>
                        </m:e>
                        <m:sub>
                          <m:r>
                            <a:rPr kumimoji="1" lang="en-US" altLang="ja-JP" sz="2400" b="0" i="1" smtClean="0">
                              <a:latin typeface="Cambria Math" panose="02040503050406030204" pitchFamily="18" charset="0"/>
                            </a:rPr>
                            <m:t>𝑡</m:t>
                          </m:r>
                        </m:sub>
                      </m:sSub>
                      <m:r>
                        <a:rPr kumimoji="1" lang="ja-JP" altLang="en-US" sz="2400" i="0">
                          <a:latin typeface="Cambria Math" panose="02040503050406030204" pitchFamily="18" charset="0"/>
                        </a:rPr>
                        <m:t>+</m:t>
                      </m:r>
                      <m:sSub>
                        <m:sSubPr>
                          <m:ctrlPr>
                            <a:rPr kumimoji="1" lang="ja-JP" altLang="en-US" sz="2400" i="1">
                              <a:latin typeface="Cambria Math" panose="02040503050406030204" pitchFamily="18" charset="0"/>
                            </a:rPr>
                          </m:ctrlPr>
                        </m:sSubPr>
                        <m:e>
                          <m:r>
                            <a:rPr kumimoji="1" lang="ja-JP" altLang="en-US" sz="2400" i="1">
                              <a:latin typeface="Cambria Math" panose="02040503050406030204" pitchFamily="18" charset="0"/>
                            </a:rPr>
                            <m:t>𝑑</m:t>
                          </m:r>
                        </m:e>
                        <m:sub>
                          <m:r>
                            <a:rPr kumimoji="1" lang="ja-JP" altLang="en-US" sz="2400" i="0">
                              <a:latin typeface="Cambria Math" panose="02040503050406030204" pitchFamily="18" charset="0"/>
                            </a:rPr>
                            <m:t>2</m:t>
                          </m:r>
                        </m:sub>
                      </m:sSub>
                      <m:sSub>
                        <m:sSubPr>
                          <m:ctrlPr>
                            <a:rPr kumimoji="1" lang="ja-JP" altLang="en-US" sz="2400" i="1">
                              <a:latin typeface="Cambria Math" panose="02040503050406030204" pitchFamily="18" charset="0"/>
                            </a:rPr>
                          </m:ctrlPr>
                        </m:sSubPr>
                        <m:e>
                          <m:r>
                            <a:rPr kumimoji="1" lang="ja-JP" altLang="en-US" sz="2400" i="1">
                              <a:latin typeface="Cambria Math" panose="02040503050406030204" pitchFamily="18" charset="0"/>
                            </a:rPr>
                            <m:t>𝑟</m:t>
                          </m:r>
                        </m:e>
                        <m:sub>
                          <m:r>
                            <a:rPr kumimoji="1" lang="en-US" altLang="ja-JP" sz="2400" b="0" i="1" smtClean="0">
                              <a:latin typeface="Cambria Math" panose="02040503050406030204" pitchFamily="18" charset="0"/>
                            </a:rPr>
                            <m:t>𝑡</m:t>
                          </m:r>
                          <m:r>
                            <a:rPr kumimoji="1" lang="en-US" altLang="ja-JP" sz="2400" b="0" i="1" smtClean="0">
                              <a:latin typeface="Cambria Math" panose="02040503050406030204" pitchFamily="18" charset="0"/>
                            </a:rPr>
                            <m:t>−1</m:t>
                          </m:r>
                        </m:sub>
                      </m:sSub>
                      <m:r>
                        <a:rPr kumimoji="1" lang="ja-JP" altLang="en-US" sz="2400" i="0">
                          <a:latin typeface="Cambria Math" panose="02040503050406030204" pitchFamily="18" charset="0"/>
                        </a:rPr>
                        <m:t>+</m:t>
                      </m:r>
                      <m:d>
                        <m:dPr>
                          <m:ctrlPr>
                            <a:rPr kumimoji="1" lang="ja-JP" altLang="en-US" sz="2400" i="1">
                              <a:latin typeface="Cambria Math" panose="02040503050406030204" pitchFamily="18" charset="0"/>
                            </a:rPr>
                          </m:ctrlPr>
                        </m:dPr>
                        <m:e>
                          <m:r>
                            <a:rPr kumimoji="1" lang="ja-JP" altLang="en-US" sz="2400" i="0">
                              <a:latin typeface="Cambria Math" panose="02040503050406030204" pitchFamily="18" charset="0"/>
                            </a:rPr>
                            <m:t>−</m:t>
                          </m:r>
                          <m:sSub>
                            <m:sSubPr>
                              <m:ctrlPr>
                                <a:rPr kumimoji="1" lang="ja-JP" altLang="en-US" sz="2400" i="1">
                                  <a:latin typeface="Cambria Math" panose="02040503050406030204" pitchFamily="18" charset="0"/>
                                </a:rPr>
                              </m:ctrlPr>
                            </m:sSubPr>
                            <m:e>
                              <m:r>
                                <a:rPr kumimoji="1" lang="ja-JP" altLang="en-US" sz="2400" i="1">
                                  <a:latin typeface="Cambria Math" panose="02040503050406030204" pitchFamily="18" charset="0"/>
                                </a:rPr>
                                <m:t>𝑑</m:t>
                              </m:r>
                            </m:e>
                            <m:sub>
                              <m:r>
                                <a:rPr kumimoji="1" lang="ja-JP" altLang="en-US" sz="2400" i="0">
                                  <a:latin typeface="Cambria Math" panose="02040503050406030204" pitchFamily="18" charset="0"/>
                                </a:rPr>
                                <m:t>1</m:t>
                              </m:r>
                            </m:sub>
                          </m:sSub>
                          <m:acc>
                            <m:accPr>
                              <m:chr m:val="̅"/>
                              <m:ctrlPr>
                                <a:rPr kumimoji="1" lang="ja-JP" altLang="en-US" sz="2400" i="1">
                                  <a:latin typeface="Cambria Math" panose="02040503050406030204" pitchFamily="18" charset="0"/>
                                </a:rPr>
                              </m:ctrlPr>
                            </m:accPr>
                            <m:e>
                              <m:r>
                                <a:rPr kumimoji="1" lang="ja-JP" altLang="en-US" sz="2400" i="1">
                                  <a:latin typeface="Cambria Math" panose="02040503050406030204" pitchFamily="18" charset="0"/>
                                </a:rPr>
                                <m:t>𝑟</m:t>
                              </m:r>
                            </m:e>
                          </m:acc>
                          <m:r>
                            <a:rPr kumimoji="1" lang="ja-JP" altLang="en-US" sz="2400" i="0">
                              <a:latin typeface="Cambria Math" panose="02040503050406030204" pitchFamily="18" charset="0"/>
                            </a:rPr>
                            <m:t>−</m:t>
                          </m:r>
                          <m:sSub>
                            <m:sSubPr>
                              <m:ctrlPr>
                                <a:rPr kumimoji="1" lang="ja-JP" altLang="en-US" sz="2400" i="1">
                                  <a:latin typeface="Cambria Math" panose="02040503050406030204" pitchFamily="18" charset="0"/>
                                </a:rPr>
                              </m:ctrlPr>
                            </m:sSubPr>
                            <m:e>
                              <m:r>
                                <a:rPr kumimoji="1" lang="ja-JP" altLang="en-US" sz="2400" i="1">
                                  <a:latin typeface="Cambria Math" panose="02040503050406030204" pitchFamily="18" charset="0"/>
                                </a:rPr>
                                <m:t>𝑑</m:t>
                              </m:r>
                            </m:e>
                            <m:sub>
                              <m:r>
                                <a:rPr kumimoji="1" lang="ja-JP" altLang="en-US" sz="2400" i="0">
                                  <a:latin typeface="Cambria Math" panose="02040503050406030204" pitchFamily="18" charset="0"/>
                                </a:rPr>
                                <m:t>2</m:t>
                              </m:r>
                            </m:sub>
                          </m:sSub>
                          <m:acc>
                            <m:accPr>
                              <m:chr m:val="̅"/>
                              <m:ctrlPr>
                                <a:rPr kumimoji="1" lang="ja-JP" altLang="en-US" sz="2400" i="1">
                                  <a:latin typeface="Cambria Math" panose="02040503050406030204" pitchFamily="18" charset="0"/>
                                </a:rPr>
                              </m:ctrlPr>
                            </m:accPr>
                            <m:e>
                              <m:r>
                                <a:rPr kumimoji="1" lang="ja-JP" altLang="en-US" sz="2400" i="1">
                                  <a:latin typeface="Cambria Math" panose="02040503050406030204" pitchFamily="18" charset="0"/>
                                </a:rPr>
                                <m:t>𝑟</m:t>
                              </m:r>
                            </m:e>
                          </m:acc>
                        </m:e>
                      </m:d>
                    </m:oMath>
                  </m:oMathPara>
                </a14:m>
                <a:endParaRPr kumimoji="1" lang="ja-JP" altLang="en-US" sz="2400" dirty="0"/>
              </a:p>
            </p:txBody>
          </p:sp>
        </mc:Choice>
        <mc:Fallback xmlns="">
          <p:sp>
            <p:nvSpPr>
              <p:cNvPr id="5" name="テキスト ボックス 4">
                <a:extLst>
                  <a:ext uri="{FF2B5EF4-FFF2-40B4-BE49-F238E27FC236}">
                    <a16:creationId xmlns:a16="http://schemas.microsoft.com/office/drawing/2014/main" id="{21703525-5C9E-54D9-7033-1F7CC0543378}"/>
                  </a:ext>
                </a:extLst>
              </p:cNvPr>
              <p:cNvSpPr txBox="1">
                <a:spLocks noRot="1" noChangeAspect="1" noMove="1" noResize="1" noEditPoints="1" noAdjustHandles="1" noChangeArrowheads="1" noChangeShapeType="1" noTextEdit="1"/>
              </p:cNvSpPr>
              <p:nvPr/>
            </p:nvSpPr>
            <p:spPr>
              <a:xfrm>
                <a:off x="5672666" y="1125840"/>
                <a:ext cx="5091290" cy="369332"/>
              </a:xfrm>
              <a:prstGeom prst="rect">
                <a:avLst/>
              </a:prstGeom>
              <a:blipFill>
                <a:blip r:embed="rId4"/>
                <a:stretch>
                  <a:fillRect l="-240" t="-20000" r="-5629" b="-35000"/>
                </a:stretch>
              </a:blipFill>
            </p:spPr>
            <p:txBody>
              <a:bodyPr/>
              <a:lstStyle/>
              <a:p>
                <a:r>
                  <a:rPr lang="ja-JP" altLang="en-US">
                    <a:noFill/>
                  </a:rPr>
                  <a:t> </a:t>
                </a:r>
              </a:p>
            </p:txBody>
          </p:sp>
        </mc:Fallback>
      </mc:AlternateContent>
      <mc:AlternateContent xmlns:mc="http://schemas.openxmlformats.org/markup-compatibility/2006" xmlns:a14="http://schemas.microsoft.com/office/drawing/2010/main">
        <mc:Choice Requires="a14">
          <p:sp>
            <p:nvSpPr>
              <p:cNvPr id="6" name="テキスト ボックス 5">
                <a:extLst>
                  <a:ext uri="{FF2B5EF4-FFF2-40B4-BE49-F238E27FC236}">
                    <a16:creationId xmlns:a16="http://schemas.microsoft.com/office/drawing/2014/main" id="{A73CD86B-9595-BE20-7BE3-1AA44322050C}"/>
                  </a:ext>
                </a:extLst>
              </p:cNvPr>
              <p:cNvSpPr txBox="1"/>
              <p:nvPr/>
            </p:nvSpPr>
            <p:spPr>
              <a:xfrm>
                <a:off x="708378" y="2527995"/>
                <a:ext cx="5257800" cy="830997"/>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ja-JP" altLang="en-US" sz="2400" i="1" baseline="-25000" smtClean="0">
                          <a:latin typeface="Cambria Math" panose="02040503050406030204" pitchFamily="18" charset="0"/>
                        </a:rPr>
                        <m:t>𝑡</m:t>
                      </m:r>
                      <m:r>
                        <a:rPr lang="ja-JP" altLang="en-US" sz="2400" baseline="-25000">
                          <a:latin typeface="Cambria Math" panose="02040503050406030204" pitchFamily="18" charset="0"/>
                        </a:rPr>
                        <m:t>+</m:t>
                      </m:r>
                      <m:r>
                        <a:rPr lang="en-US" altLang="ja-JP" sz="2400" b="0" i="1" baseline="-25000" smtClean="0">
                          <a:latin typeface="Cambria Math" panose="02040503050406030204" pitchFamily="18" charset="0"/>
                        </a:rPr>
                        <m:t>2</m:t>
                      </m:r>
                      <m:sSub>
                        <m:sSubPr>
                          <m:ctrlPr>
                            <a:rPr lang="ja-JP" altLang="en-US" sz="2400" i="1" dirty="0">
                              <a:latin typeface="Cambria Math" panose="02040503050406030204" pitchFamily="18" charset="0"/>
                            </a:rPr>
                          </m:ctrlPr>
                        </m:sSubPr>
                        <m:e>
                          <m:acc>
                            <m:accPr>
                              <m:chr m:val="̂"/>
                              <m:ctrlPr>
                                <a:rPr lang="ja-JP" altLang="en-US" sz="2400" i="1" dirty="0">
                                  <a:latin typeface="Cambria Math" panose="02040503050406030204" pitchFamily="18" charset="0"/>
                                </a:rPr>
                              </m:ctrlPr>
                            </m:accPr>
                            <m:e>
                              <m:r>
                                <a:rPr lang="ja-JP" altLang="en-US" sz="2400" i="1" dirty="0">
                                  <a:latin typeface="Cambria Math" panose="02040503050406030204" pitchFamily="18" charset="0"/>
                                </a:rPr>
                                <m:t>𝑟</m:t>
                              </m:r>
                            </m:e>
                          </m:acc>
                        </m:e>
                        <m:sub>
                          <m:r>
                            <a:rPr lang="ja-JP" altLang="en-US" sz="2400" i="1" dirty="0">
                              <a:latin typeface="Cambria Math" panose="02040503050406030204" pitchFamily="18" charset="0"/>
                            </a:rPr>
                            <m:t>𝑡</m:t>
                          </m:r>
                        </m:sub>
                      </m:sSub>
                      <m:r>
                        <a:rPr lang="ja-JP" altLang="en-US" sz="2400" dirty="0">
                          <a:latin typeface="Cambria Math" panose="02040503050406030204" pitchFamily="18" charset="0"/>
                        </a:rPr>
                        <m:t>−</m:t>
                      </m:r>
                      <m:acc>
                        <m:accPr>
                          <m:chr m:val="̅"/>
                          <m:ctrlPr>
                            <a:rPr lang="ja-JP" altLang="en-US" sz="2400" i="1" dirty="0">
                              <a:latin typeface="Cambria Math" panose="02040503050406030204" pitchFamily="18" charset="0"/>
                            </a:rPr>
                          </m:ctrlPr>
                        </m:accPr>
                        <m:e>
                          <m:r>
                            <a:rPr lang="ja-JP" altLang="en-US" sz="2400" i="1" dirty="0">
                              <a:latin typeface="Cambria Math" panose="02040503050406030204" pitchFamily="18" charset="0"/>
                            </a:rPr>
                            <m:t>𝑟</m:t>
                          </m:r>
                        </m:e>
                      </m:acc>
                      <m:r>
                        <a:rPr lang="ja-JP" altLang="en-US" sz="2400" dirty="0">
                          <a:latin typeface="Cambria Math" panose="02040503050406030204" pitchFamily="18" charset="0"/>
                        </a:rPr>
                        <m:t>=</m:t>
                      </m:r>
                      <m:sSub>
                        <m:sSubPr>
                          <m:ctrlPr>
                            <a:rPr lang="ja-JP" altLang="en-US" sz="2400" i="1">
                              <a:latin typeface="Cambria Math" panose="02040503050406030204" pitchFamily="18" charset="0"/>
                            </a:rPr>
                          </m:ctrlPr>
                        </m:sSubPr>
                        <m:e>
                          <m:r>
                            <a:rPr lang="ja-JP" altLang="en-US" sz="2400" i="1">
                              <a:latin typeface="Cambria Math" panose="02040503050406030204" pitchFamily="18" charset="0"/>
                            </a:rPr>
                            <m:t>𝐶</m:t>
                          </m:r>
                        </m:e>
                        <m:sub>
                          <m:r>
                            <a:rPr lang="ja-JP" altLang="en-US" sz="2400">
                              <a:latin typeface="Cambria Math" panose="02040503050406030204" pitchFamily="18" charset="0"/>
                            </a:rPr>
                            <m:t>1</m:t>
                          </m:r>
                        </m:sub>
                      </m:sSub>
                      <m:d>
                        <m:dPr>
                          <m:ctrlPr>
                            <a:rPr lang="ja-JP" altLang="en-US" sz="2400" i="1">
                              <a:latin typeface="Cambria Math" panose="02040503050406030204" pitchFamily="18" charset="0"/>
                            </a:rPr>
                          </m:ctrlPr>
                        </m:dPr>
                        <m:e>
                          <m:r>
                            <a:rPr lang="ja-JP" altLang="en-US" sz="2400" i="1" baseline="-25000" smtClean="0">
                              <a:latin typeface="Cambria Math" panose="02040503050406030204" pitchFamily="18" charset="0"/>
                            </a:rPr>
                            <m:t>𝑡</m:t>
                          </m:r>
                          <m:r>
                            <a:rPr lang="ja-JP" altLang="en-US" sz="2400" baseline="-25000">
                              <a:latin typeface="Cambria Math" panose="02040503050406030204" pitchFamily="18" charset="0"/>
                            </a:rPr>
                            <m:t>+1</m:t>
                          </m:r>
                          <m:sSub>
                            <m:sSubPr>
                              <m:ctrlPr>
                                <a:rPr lang="ja-JP" altLang="en-US" sz="2400" i="1" dirty="0">
                                  <a:latin typeface="Cambria Math" panose="02040503050406030204" pitchFamily="18" charset="0"/>
                                </a:rPr>
                              </m:ctrlPr>
                            </m:sSubPr>
                            <m:e>
                              <m:acc>
                                <m:accPr>
                                  <m:chr m:val="̂"/>
                                  <m:ctrlPr>
                                    <a:rPr lang="ja-JP" altLang="en-US" sz="2400" i="1" dirty="0">
                                      <a:latin typeface="Cambria Math" panose="02040503050406030204" pitchFamily="18" charset="0"/>
                                    </a:rPr>
                                  </m:ctrlPr>
                                </m:accPr>
                                <m:e>
                                  <m:r>
                                    <a:rPr lang="ja-JP" altLang="en-US" sz="2400" i="1" dirty="0">
                                      <a:latin typeface="Cambria Math" panose="02040503050406030204" pitchFamily="18" charset="0"/>
                                    </a:rPr>
                                    <m:t>𝑟</m:t>
                                  </m:r>
                                </m:e>
                              </m:acc>
                            </m:e>
                            <m:sub>
                              <m:r>
                                <a:rPr lang="ja-JP" altLang="en-US" sz="2400" i="1" dirty="0">
                                  <a:latin typeface="Cambria Math" panose="02040503050406030204" pitchFamily="18" charset="0"/>
                                </a:rPr>
                                <m:t>𝑡</m:t>
                              </m:r>
                            </m:sub>
                          </m:sSub>
                          <m:r>
                            <a:rPr lang="ja-JP" altLang="en-US" sz="2400">
                              <a:latin typeface="Cambria Math" panose="02040503050406030204" pitchFamily="18" charset="0"/>
                            </a:rPr>
                            <m:t>−</m:t>
                          </m:r>
                          <m:acc>
                            <m:accPr>
                              <m:chr m:val="̅"/>
                              <m:ctrlPr>
                                <a:rPr lang="ja-JP" altLang="en-US" sz="2400" i="1">
                                  <a:latin typeface="Cambria Math" panose="02040503050406030204" pitchFamily="18" charset="0"/>
                                </a:rPr>
                              </m:ctrlPr>
                            </m:accPr>
                            <m:e>
                              <m:r>
                                <a:rPr lang="ja-JP" altLang="en-US" sz="2400" i="1">
                                  <a:latin typeface="Cambria Math" panose="02040503050406030204" pitchFamily="18" charset="0"/>
                                </a:rPr>
                                <m:t>𝑟</m:t>
                              </m:r>
                            </m:e>
                          </m:acc>
                        </m:e>
                      </m:d>
                      <m:r>
                        <a:rPr lang="ja-JP" altLang="en-US" sz="2400">
                          <a:latin typeface="Cambria Math" panose="02040503050406030204" pitchFamily="18" charset="0"/>
                        </a:rPr>
                        <m:t>+</m:t>
                      </m:r>
                      <m:sSub>
                        <m:sSubPr>
                          <m:ctrlPr>
                            <a:rPr lang="ja-JP" altLang="en-US" sz="2400" i="1">
                              <a:latin typeface="Cambria Math" panose="02040503050406030204" pitchFamily="18" charset="0"/>
                            </a:rPr>
                          </m:ctrlPr>
                        </m:sSubPr>
                        <m:e>
                          <m:r>
                            <a:rPr lang="ja-JP" altLang="en-US" sz="2400" i="1">
                              <a:latin typeface="Cambria Math" panose="02040503050406030204" pitchFamily="18" charset="0"/>
                            </a:rPr>
                            <m:t>𝐶</m:t>
                          </m:r>
                        </m:e>
                        <m:sub>
                          <m:r>
                            <a:rPr lang="ja-JP" altLang="en-US" sz="2400">
                              <a:latin typeface="Cambria Math" panose="02040503050406030204" pitchFamily="18" charset="0"/>
                            </a:rPr>
                            <m:t>2</m:t>
                          </m:r>
                        </m:sub>
                      </m:sSub>
                      <m:d>
                        <m:dPr>
                          <m:ctrlPr>
                            <a:rPr lang="ja-JP" altLang="en-US" sz="2400" i="1">
                              <a:latin typeface="Cambria Math" panose="02040503050406030204" pitchFamily="18" charset="0"/>
                            </a:rPr>
                          </m:ctrlPr>
                        </m:dPr>
                        <m:e>
                          <m:sSub>
                            <m:sSubPr>
                              <m:ctrlPr>
                                <a:rPr lang="ja-JP" altLang="en-US" sz="2400" i="1">
                                  <a:latin typeface="Cambria Math" panose="02040503050406030204" pitchFamily="18" charset="0"/>
                                </a:rPr>
                              </m:ctrlPr>
                            </m:sSubPr>
                            <m:e>
                              <m:r>
                                <a:rPr lang="ja-JP" altLang="en-US" sz="2400" i="1">
                                  <a:latin typeface="Cambria Math" panose="02040503050406030204" pitchFamily="18" charset="0"/>
                                </a:rPr>
                                <m:t>𝑟</m:t>
                              </m:r>
                            </m:e>
                            <m:sub>
                              <m:r>
                                <a:rPr lang="ja-JP" altLang="en-US" sz="2400" i="1">
                                  <a:latin typeface="Cambria Math" panose="02040503050406030204" pitchFamily="18" charset="0"/>
                                </a:rPr>
                                <m:t>𝑡</m:t>
                              </m:r>
                            </m:sub>
                          </m:sSub>
                          <m:r>
                            <a:rPr lang="ja-JP" altLang="en-US" sz="2400">
                              <a:latin typeface="Cambria Math" panose="02040503050406030204" pitchFamily="18" charset="0"/>
                            </a:rPr>
                            <m:t>−</m:t>
                          </m:r>
                          <m:acc>
                            <m:accPr>
                              <m:chr m:val="̅"/>
                              <m:ctrlPr>
                                <a:rPr lang="ja-JP" altLang="en-US" sz="2400" i="1">
                                  <a:latin typeface="Cambria Math" panose="02040503050406030204" pitchFamily="18" charset="0"/>
                                </a:rPr>
                              </m:ctrlPr>
                            </m:accPr>
                            <m:e>
                              <m:r>
                                <a:rPr lang="ja-JP" altLang="en-US" sz="2400" i="1">
                                  <a:latin typeface="Cambria Math" panose="02040503050406030204" pitchFamily="18" charset="0"/>
                                </a:rPr>
                                <m:t>𝑟</m:t>
                              </m:r>
                            </m:e>
                          </m:acc>
                        </m:e>
                      </m:d>
                    </m:oMath>
                  </m:oMathPara>
                </a14:m>
                <a:endParaRPr lang="ja-JP" altLang="en-US" sz="2400" dirty="0"/>
              </a:p>
              <a:p>
                <a:endParaRPr kumimoji="1" lang="ja-JP" altLang="en-US" sz="2400" dirty="0"/>
              </a:p>
            </p:txBody>
          </p:sp>
        </mc:Choice>
        <mc:Fallback xmlns="">
          <p:sp>
            <p:nvSpPr>
              <p:cNvPr id="6" name="テキスト ボックス 5">
                <a:extLst>
                  <a:ext uri="{FF2B5EF4-FFF2-40B4-BE49-F238E27FC236}">
                    <a16:creationId xmlns:a16="http://schemas.microsoft.com/office/drawing/2014/main" id="{A73CD86B-9595-BE20-7BE3-1AA44322050C}"/>
                  </a:ext>
                </a:extLst>
              </p:cNvPr>
              <p:cNvSpPr txBox="1">
                <a:spLocks noRot="1" noChangeAspect="1" noMove="1" noResize="1" noEditPoints="1" noAdjustHandles="1" noChangeArrowheads="1" noChangeShapeType="1" noTextEdit="1"/>
              </p:cNvSpPr>
              <p:nvPr/>
            </p:nvSpPr>
            <p:spPr>
              <a:xfrm>
                <a:off x="708378" y="2527995"/>
                <a:ext cx="5257800" cy="830997"/>
              </a:xfrm>
              <a:prstGeom prst="rect">
                <a:avLst/>
              </a:prstGeom>
              <a:blipFill>
                <a:blip r:embed="rId5"/>
                <a:stretch>
                  <a:fillRect t="-2941" r="-4751"/>
                </a:stretch>
              </a:blipFill>
            </p:spPr>
            <p:txBody>
              <a:bodyPr/>
              <a:lstStyle/>
              <a:p>
                <a:r>
                  <a:rPr lang="ja-JP" altLang="en-US">
                    <a:noFill/>
                  </a:rPr>
                  <a:t> </a:t>
                </a:r>
              </a:p>
            </p:txBody>
          </p:sp>
        </mc:Fallback>
      </mc:AlternateContent>
      <p:sp>
        <p:nvSpPr>
          <p:cNvPr id="7" name="テキスト ボックス 6">
            <a:extLst>
              <a:ext uri="{FF2B5EF4-FFF2-40B4-BE49-F238E27FC236}">
                <a16:creationId xmlns:a16="http://schemas.microsoft.com/office/drawing/2014/main" id="{3B8E9123-4317-A2AA-9969-B30FDBDFFFF8}"/>
              </a:ext>
            </a:extLst>
          </p:cNvPr>
          <p:cNvSpPr txBox="1"/>
          <p:nvPr/>
        </p:nvSpPr>
        <p:spPr>
          <a:xfrm>
            <a:off x="843844" y="330089"/>
            <a:ext cx="4659489" cy="400110"/>
          </a:xfrm>
          <a:prstGeom prst="rect">
            <a:avLst/>
          </a:prstGeom>
          <a:noFill/>
        </p:spPr>
        <p:txBody>
          <a:bodyPr wrap="square" rtlCol="0">
            <a:spAutoFit/>
          </a:bodyPr>
          <a:lstStyle/>
          <a:p>
            <a:r>
              <a:rPr kumimoji="1" lang="ja-JP" altLang="en-US" sz="2000" dirty="0"/>
              <a:t>簡略化して説明するために</a:t>
            </a:r>
            <a:r>
              <a:rPr kumimoji="1" lang="en-US" altLang="ja-JP" sz="2000" dirty="0"/>
              <a:t>q=2</a:t>
            </a:r>
            <a:r>
              <a:rPr kumimoji="1" lang="ja-JP" altLang="en-US" sz="2000" dirty="0"/>
              <a:t>と仮定</a:t>
            </a:r>
          </a:p>
        </p:txBody>
      </p:sp>
      <mc:AlternateContent xmlns:mc="http://schemas.openxmlformats.org/markup-compatibility/2006" xmlns:a14="http://schemas.microsoft.com/office/drawing/2010/main">
        <mc:Choice Requires="a14">
          <p:sp>
            <p:nvSpPr>
              <p:cNvPr id="9" name="テキスト ボックス 8">
                <a:extLst>
                  <a:ext uri="{FF2B5EF4-FFF2-40B4-BE49-F238E27FC236}">
                    <a16:creationId xmlns:a16="http://schemas.microsoft.com/office/drawing/2014/main" id="{F34E7067-A01A-2E10-593E-3CCB0477A97F}"/>
                  </a:ext>
                </a:extLst>
              </p:cNvPr>
              <p:cNvSpPr txBox="1"/>
              <p:nvPr/>
            </p:nvSpPr>
            <p:spPr>
              <a:xfrm>
                <a:off x="4950178" y="2088588"/>
                <a:ext cx="7241822" cy="1650708"/>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ja-JP" altLang="en-US" sz="2400" dirty="0">
                          <a:latin typeface="Cambria Math" panose="02040503050406030204" pitchFamily="18" charset="0"/>
                        </a:rPr>
                        <m:t>=</m:t>
                      </m:r>
                      <m:sSub>
                        <m:sSubPr>
                          <m:ctrlPr>
                            <a:rPr lang="ja-JP" altLang="en-US" sz="2400" i="1">
                              <a:latin typeface="Cambria Math" panose="02040503050406030204" pitchFamily="18" charset="0"/>
                            </a:rPr>
                          </m:ctrlPr>
                        </m:sSubPr>
                        <m:e>
                          <m:r>
                            <a:rPr lang="ja-JP" altLang="en-US" sz="2400" i="1">
                              <a:latin typeface="Cambria Math" panose="02040503050406030204" pitchFamily="18" charset="0"/>
                            </a:rPr>
                            <m:t>𝐶</m:t>
                          </m:r>
                        </m:e>
                        <m:sub>
                          <m:r>
                            <a:rPr lang="ja-JP" altLang="en-US" sz="2400">
                              <a:latin typeface="Cambria Math" panose="02040503050406030204" pitchFamily="18" charset="0"/>
                            </a:rPr>
                            <m:t>1</m:t>
                          </m:r>
                        </m:sub>
                      </m:sSub>
                      <m:d>
                        <m:dPr>
                          <m:ctrlPr>
                            <a:rPr lang="ja-JP" altLang="en-US" sz="2400" i="1">
                              <a:latin typeface="Cambria Math" panose="02040503050406030204" pitchFamily="18" charset="0"/>
                            </a:rPr>
                          </m:ctrlPr>
                        </m:dPr>
                        <m:e>
                          <m:nary>
                            <m:naryPr>
                              <m:chr m:val="∑"/>
                              <m:limLoc m:val="undOvr"/>
                              <m:grow m:val="on"/>
                              <m:ctrlPr>
                                <a:rPr lang="ja-JP" altLang="en-US" sz="2400" i="1" dirty="0" smtClean="0">
                                  <a:latin typeface="Cambria Math" panose="02040503050406030204" pitchFamily="18" charset="0"/>
                                </a:rPr>
                              </m:ctrlPr>
                            </m:naryPr>
                            <m:sub>
                              <m:r>
                                <a:rPr lang="ja-JP" altLang="en-US" sz="2400" i="1" dirty="0">
                                  <a:latin typeface="Cambria Math" panose="02040503050406030204" pitchFamily="18" charset="0"/>
                                </a:rPr>
                                <m:t>𝑔</m:t>
                              </m:r>
                              <m:r>
                                <a:rPr lang="ja-JP" altLang="en-US" sz="2400" dirty="0">
                                  <a:latin typeface="Cambria Math" panose="02040503050406030204" pitchFamily="18" charset="0"/>
                                </a:rPr>
                                <m:t>=1</m:t>
                              </m:r>
                            </m:sub>
                            <m:sup>
                              <m:r>
                                <a:rPr lang="en-US" altLang="ja-JP" sz="2400" b="0" i="1" dirty="0" smtClean="0">
                                  <a:latin typeface="Cambria Math" panose="02040503050406030204" pitchFamily="18" charset="0"/>
                                </a:rPr>
                                <m:t>2</m:t>
                              </m:r>
                            </m:sup>
                            <m:e>
                              <m:sSub>
                                <m:sSubPr>
                                  <m:ctrlPr>
                                    <a:rPr lang="ja-JP" altLang="en-US" sz="2400" i="1" dirty="0">
                                      <a:latin typeface="Cambria Math" panose="02040503050406030204" pitchFamily="18" charset="0"/>
                                    </a:rPr>
                                  </m:ctrlPr>
                                </m:sSubPr>
                                <m:e>
                                  <m:r>
                                    <a:rPr lang="ja-JP" altLang="en-US" sz="2400" i="1" dirty="0">
                                      <a:latin typeface="Cambria Math" panose="02040503050406030204" pitchFamily="18" charset="0"/>
                                    </a:rPr>
                                    <m:t>𝑑</m:t>
                                  </m:r>
                                </m:e>
                                <m:sub>
                                  <m:r>
                                    <a:rPr lang="ja-JP" altLang="en-US" sz="2400" i="1" dirty="0">
                                      <a:latin typeface="Cambria Math" panose="02040503050406030204" pitchFamily="18" charset="0"/>
                                    </a:rPr>
                                    <m:t>𝑔</m:t>
                                  </m:r>
                                </m:sub>
                              </m:sSub>
                              <m:d>
                                <m:dPr>
                                  <m:ctrlPr>
                                    <a:rPr lang="ja-JP" altLang="en-US" sz="2400" i="1" dirty="0">
                                      <a:latin typeface="Cambria Math" panose="02040503050406030204" pitchFamily="18" charset="0"/>
                                    </a:rPr>
                                  </m:ctrlPr>
                                </m:dPr>
                                <m:e>
                                  <m:sSub>
                                    <m:sSubPr>
                                      <m:ctrlPr>
                                        <a:rPr lang="ja-JP" altLang="en-US" sz="2400" i="1" dirty="0">
                                          <a:latin typeface="Cambria Math" panose="02040503050406030204" pitchFamily="18" charset="0"/>
                                        </a:rPr>
                                      </m:ctrlPr>
                                    </m:sSubPr>
                                    <m:e>
                                      <m:r>
                                        <a:rPr lang="ja-JP" altLang="en-US" sz="2400" i="1" dirty="0">
                                          <a:latin typeface="Cambria Math" panose="02040503050406030204" pitchFamily="18" charset="0"/>
                                        </a:rPr>
                                        <m:t>𝑟</m:t>
                                      </m:r>
                                    </m:e>
                                    <m:sub>
                                      <m:r>
                                        <a:rPr lang="ja-JP" altLang="en-US" sz="2400" i="1" dirty="0">
                                          <a:latin typeface="Cambria Math" panose="02040503050406030204" pitchFamily="18" charset="0"/>
                                        </a:rPr>
                                        <m:t>𝑡</m:t>
                                      </m:r>
                                      <m:r>
                                        <a:rPr lang="ja-JP" altLang="en-US" sz="2400" dirty="0">
                                          <a:latin typeface="Cambria Math" panose="02040503050406030204" pitchFamily="18" charset="0"/>
                                        </a:rPr>
                                        <m:t>+1−</m:t>
                                      </m:r>
                                      <m:r>
                                        <a:rPr lang="ja-JP" altLang="en-US" sz="2400" i="1" dirty="0">
                                          <a:latin typeface="Cambria Math" panose="02040503050406030204" pitchFamily="18" charset="0"/>
                                        </a:rPr>
                                        <m:t>𝑔</m:t>
                                      </m:r>
                                    </m:sub>
                                  </m:sSub>
                                  <m:r>
                                    <a:rPr lang="ja-JP" altLang="en-US" sz="2400" dirty="0">
                                      <a:latin typeface="Cambria Math" panose="02040503050406030204" pitchFamily="18" charset="0"/>
                                    </a:rPr>
                                    <m:t>−</m:t>
                                  </m:r>
                                  <m:acc>
                                    <m:accPr>
                                      <m:chr m:val="̅"/>
                                      <m:ctrlPr>
                                        <a:rPr lang="ja-JP" altLang="en-US" sz="2400" i="1" dirty="0">
                                          <a:latin typeface="Cambria Math" panose="02040503050406030204" pitchFamily="18" charset="0"/>
                                        </a:rPr>
                                      </m:ctrlPr>
                                    </m:accPr>
                                    <m:e>
                                      <m:r>
                                        <a:rPr lang="ja-JP" altLang="en-US" sz="2400" i="1" dirty="0">
                                          <a:latin typeface="Cambria Math" panose="02040503050406030204" pitchFamily="18" charset="0"/>
                                        </a:rPr>
                                        <m:t>𝑟</m:t>
                                      </m:r>
                                    </m:e>
                                  </m:acc>
                                </m:e>
                              </m:d>
                            </m:e>
                          </m:nary>
                        </m:e>
                      </m:d>
                      <m:r>
                        <a:rPr lang="ja-JP" altLang="en-US" sz="2400">
                          <a:latin typeface="Cambria Math" panose="02040503050406030204" pitchFamily="18" charset="0"/>
                        </a:rPr>
                        <m:t>+</m:t>
                      </m:r>
                      <m:sSub>
                        <m:sSubPr>
                          <m:ctrlPr>
                            <a:rPr lang="ja-JP" altLang="en-US" sz="2400" i="1">
                              <a:latin typeface="Cambria Math" panose="02040503050406030204" pitchFamily="18" charset="0"/>
                            </a:rPr>
                          </m:ctrlPr>
                        </m:sSubPr>
                        <m:e>
                          <m:r>
                            <a:rPr lang="ja-JP" altLang="en-US" sz="2400" i="1">
                              <a:latin typeface="Cambria Math" panose="02040503050406030204" pitchFamily="18" charset="0"/>
                            </a:rPr>
                            <m:t>𝐶</m:t>
                          </m:r>
                        </m:e>
                        <m:sub>
                          <m:r>
                            <a:rPr lang="ja-JP" altLang="en-US" sz="2400">
                              <a:latin typeface="Cambria Math" panose="02040503050406030204" pitchFamily="18" charset="0"/>
                            </a:rPr>
                            <m:t>2</m:t>
                          </m:r>
                        </m:sub>
                      </m:sSub>
                      <m:d>
                        <m:dPr>
                          <m:ctrlPr>
                            <a:rPr lang="ja-JP" altLang="en-US" sz="2400" i="1">
                              <a:latin typeface="Cambria Math" panose="02040503050406030204" pitchFamily="18" charset="0"/>
                            </a:rPr>
                          </m:ctrlPr>
                        </m:dPr>
                        <m:e>
                          <m:sSub>
                            <m:sSubPr>
                              <m:ctrlPr>
                                <a:rPr lang="ja-JP" altLang="en-US" sz="2400" i="1">
                                  <a:latin typeface="Cambria Math" panose="02040503050406030204" pitchFamily="18" charset="0"/>
                                </a:rPr>
                              </m:ctrlPr>
                            </m:sSubPr>
                            <m:e>
                              <m:r>
                                <a:rPr lang="ja-JP" altLang="en-US" sz="2400" i="1">
                                  <a:latin typeface="Cambria Math" panose="02040503050406030204" pitchFamily="18" charset="0"/>
                                </a:rPr>
                                <m:t>𝑟</m:t>
                              </m:r>
                            </m:e>
                            <m:sub>
                              <m:r>
                                <a:rPr lang="ja-JP" altLang="en-US" sz="2400" i="1">
                                  <a:latin typeface="Cambria Math" panose="02040503050406030204" pitchFamily="18" charset="0"/>
                                </a:rPr>
                                <m:t>𝑡</m:t>
                              </m:r>
                            </m:sub>
                          </m:sSub>
                          <m:r>
                            <a:rPr lang="ja-JP" altLang="en-US" sz="2400">
                              <a:latin typeface="Cambria Math" panose="02040503050406030204" pitchFamily="18" charset="0"/>
                            </a:rPr>
                            <m:t>−</m:t>
                          </m:r>
                          <m:acc>
                            <m:accPr>
                              <m:chr m:val="̅"/>
                              <m:ctrlPr>
                                <a:rPr lang="ja-JP" altLang="en-US" sz="2400" i="1">
                                  <a:latin typeface="Cambria Math" panose="02040503050406030204" pitchFamily="18" charset="0"/>
                                </a:rPr>
                              </m:ctrlPr>
                            </m:accPr>
                            <m:e>
                              <m:r>
                                <a:rPr lang="ja-JP" altLang="en-US" sz="2400" i="1">
                                  <a:latin typeface="Cambria Math" panose="02040503050406030204" pitchFamily="18" charset="0"/>
                                </a:rPr>
                                <m:t>𝑟</m:t>
                              </m:r>
                            </m:e>
                          </m:acc>
                        </m:e>
                      </m:d>
                    </m:oMath>
                  </m:oMathPara>
                </a14:m>
                <a:endParaRPr lang="ja-JP" altLang="en-US" sz="2400" dirty="0"/>
              </a:p>
              <a:p>
                <a:endParaRPr kumimoji="1" lang="ja-JP" altLang="en-US" sz="2400" dirty="0"/>
              </a:p>
            </p:txBody>
          </p:sp>
        </mc:Choice>
        <mc:Fallback xmlns="">
          <p:sp>
            <p:nvSpPr>
              <p:cNvPr id="9" name="テキスト ボックス 8">
                <a:extLst>
                  <a:ext uri="{FF2B5EF4-FFF2-40B4-BE49-F238E27FC236}">
                    <a16:creationId xmlns:a16="http://schemas.microsoft.com/office/drawing/2014/main" id="{F34E7067-A01A-2E10-593E-3CCB0477A97F}"/>
                  </a:ext>
                </a:extLst>
              </p:cNvPr>
              <p:cNvSpPr txBox="1">
                <a:spLocks noRot="1" noChangeAspect="1" noMove="1" noResize="1" noEditPoints="1" noAdjustHandles="1" noChangeArrowheads="1" noChangeShapeType="1" noTextEdit="1"/>
              </p:cNvSpPr>
              <p:nvPr/>
            </p:nvSpPr>
            <p:spPr>
              <a:xfrm>
                <a:off x="4950178" y="2088588"/>
                <a:ext cx="7241822" cy="1650708"/>
              </a:xfrm>
              <a:prstGeom prst="rect">
                <a:avLst/>
              </a:prstGeom>
              <a:blipFill>
                <a:blip r:embed="rId6"/>
                <a:stretch>
                  <a:fillRect/>
                </a:stretch>
              </a:blipFill>
            </p:spPr>
            <p:txBody>
              <a:bodyPr/>
              <a:lstStyle/>
              <a:p>
                <a:r>
                  <a:rPr lang="ja-JP" altLang="en-US">
                    <a:noFill/>
                  </a:rPr>
                  <a:t> </a:t>
                </a:r>
              </a:p>
            </p:txBody>
          </p:sp>
        </mc:Fallback>
      </mc:AlternateContent>
      <mc:AlternateContent xmlns:mc="http://schemas.openxmlformats.org/markup-compatibility/2006" xmlns:a14="http://schemas.microsoft.com/office/drawing/2010/main">
        <mc:Choice Requires="a14">
          <p:sp>
            <p:nvSpPr>
              <p:cNvPr id="10" name="テキスト ボックス 9">
                <a:extLst>
                  <a:ext uri="{FF2B5EF4-FFF2-40B4-BE49-F238E27FC236}">
                    <a16:creationId xmlns:a16="http://schemas.microsoft.com/office/drawing/2014/main" id="{916E3D25-A6B5-5768-A0C4-1D6A504C6DF8}"/>
                  </a:ext>
                </a:extLst>
              </p:cNvPr>
              <p:cNvSpPr txBox="1"/>
              <p:nvPr/>
            </p:nvSpPr>
            <p:spPr>
              <a:xfrm>
                <a:off x="708378" y="3904434"/>
                <a:ext cx="5777089" cy="369332"/>
              </a:xfrm>
              <a:prstGeom prst="rect">
                <a:avLst/>
              </a:prstGeom>
              <a:noFill/>
            </p:spPr>
            <p:txBody>
              <a:bodyPr wrap="square" lIns="0" tIns="0" rIns="0" bIns="0" rtlCol="0">
                <a:spAutoFit/>
              </a:bodyPr>
              <a:lstStyle/>
              <a:p>
                <a14:m>
                  <m:oMath xmlns:m="http://schemas.openxmlformats.org/officeDocument/2006/math">
                    <m:sSub>
                      <m:sSubPr>
                        <m:ctrlPr>
                          <a:rPr lang="ja-JP" altLang="en-US" sz="2400" i="1" smtClean="0">
                            <a:latin typeface="Cambria Math" panose="02040503050406030204" pitchFamily="18" charset="0"/>
                          </a:rPr>
                        </m:ctrlPr>
                      </m:sSubPr>
                      <m:e>
                        <m:r>
                          <a:rPr lang="ja-JP" altLang="en-US" sz="2400" i="1" baseline="-25000" smtClean="0">
                            <a:latin typeface="Cambria Math" panose="02040503050406030204" pitchFamily="18" charset="0"/>
                          </a:rPr>
                          <m:t>𝑡</m:t>
                        </m:r>
                        <m:r>
                          <a:rPr lang="ja-JP" altLang="en-US" sz="2400" baseline="-25000">
                            <a:latin typeface="Cambria Math" panose="02040503050406030204" pitchFamily="18" charset="0"/>
                          </a:rPr>
                          <m:t>+</m:t>
                        </m:r>
                        <m:r>
                          <a:rPr lang="en-US" altLang="ja-JP" sz="2400" b="0" i="1" baseline="-25000" smtClean="0">
                            <a:latin typeface="Cambria Math" panose="02040503050406030204" pitchFamily="18" charset="0"/>
                          </a:rPr>
                          <m:t>2</m:t>
                        </m:r>
                        <m:sSub>
                          <m:sSubPr>
                            <m:ctrlPr>
                              <a:rPr lang="ja-JP" altLang="en-US" sz="2400" i="1" dirty="0">
                                <a:latin typeface="Cambria Math" panose="02040503050406030204" pitchFamily="18" charset="0"/>
                              </a:rPr>
                            </m:ctrlPr>
                          </m:sSubPr>
                          <m:e>
                            <m:acc>
                              <m:accPr>
                                <m:chr m:val="̂"/>
                                <m:ctrlPr>
                                  <a:rPr lang="ja-JP" altLang="en-US" sz="2400" i="1" dirty="0">
                                    <a:latin typeface="Cambria Math" panose="02040503050406030204" pitchFamily="18" charset="0"/>
                                  </a:rPr>
                                </m:ctrlPr>
                              </m:accPr>
                              <m:e>
                                <m:r>
                                  <a:rPr lang="ja-JP" altLang="en-US" sz="2400" i="1" dirty="0">
                                    <a:latin typeface="Cambria Math" panose="02040503050406030204" pitchFamily="18" charset="0"/>
                                  </a:rPr>
                                  <m:t>𝑟</m:t>
                                </m:r>
                              </m:e>
                            </m:acc>
                          </m:e>
                          <m:sub>
                            <m:r>
                              <a:rPr lang="ja-JP" altLang="en-US" sz="2400" i="1" dirty="0">
                                <a:latin typeface="Cambria Math" panose="02040503050406030204" pitchFamily="18" charset="0"/>
                              </a:rPr>
                              <m:t>𝑡</m:t>
                            </m:r>
                          </m:sub>
                        </m:sSub>
                        <m:r>
                          <a:rPr lang="en-US" altLang="ja-JP" sz="2400" b="0" i="1" smtClean="0">
                            <a:latin typeface="Cambria Math" panose="02040503050406030204" pitchFamily="18" charset="0"/>
                          </a:rPr>
                          <m:t>=(</m:t>
                        </m:r>
                        <m:r>
                          <a:rPr lang="ja-JP" altLang="en-US" sz="2400" i="1">
                            <a:latin typeface="Cambria Math" panose="02040503050406030204" pitchFamily="18" charset="0"/>
                          </a:rPr>
                          <m:t>𝐶</m:t>
                        </m:r>
                      </m:e>
                      <m:sub>
                        <m:r>
                          <a:rPr lang="ja-JP" altLang="en-US" sz="2400">
                            <a:latin typeface="Cambria Math" panose="02040503050406030204" pitchFamily="18" charset="0"/>
                          </a:rPr>
                          <m:t>1</m:t>
                        </m:r>
                      </m:sub>
                    </m:sSub>
                    <m:sSub>
                      <m:sSubPr>
                        <m:ctrlPr>
                          <a:rPr kumimoji="1" lang="ja-JP" altLang="en-US" sz="2400" i="1">
                            <a:latin typeface="Cambria Math" panose="02040503050406030204" pitchFamily="18" charset="0"/>
                          </a:rPr>
                        </m:ctrlPr>
                      </m:sSubPr>
                      <m:e>
                        <m:r>
                          <a:rPr kumimoji="1" lang="ja-JP" altLang="en-US" sz="2400" i="1">
                            <a:latin typeface="Cambria Math" panose="02040503050406030204" pitchFamily="18" charset="0"/>
                          </a:rPr>
                          <m:t>𝑑</m:t>
                        </m:r>
                      </m:e>
                      <m:sub>
                        <m:r>
                          <a:rPr kumimoji="1" lang="ja-JP" altLang="en-US" sz="2400" i="0">
                            <a:latin typeface="Cambria Math" panose="02040503050406030204" pitchFamily="18" charset="0"/>
                          </a:rPr>
                          <m:t>1</m:t>
                        </m:r>
                      </m:sub>
                    </m:sSub>
                    <m:sSub>
                      <m:sSubPr>
                        <m:ctrlPr>
                          <a:rPr kumimoji="1" lang="ja-JP" altLang="en-US" sz="2400" i="1">
                            <a:latin typeface="Cambria Math" panose="02040503050406030204" pitchFamily="18" charset="0"/>
                          </a:rPr>
                        </m:ctrlPr>
                      </m:sSubPr>
                      <m:e>
                        <m:r>
                          <a:rPr kumimoji="1" lang="en-US" altLang="ja-JP" sz="2400" b="0" i="1" smtClean="0">
                            <a:latin typeface="Cambria Math" panose="02040503050406030204" pitchFamily="18" charset="0"/>
                          </a:rPr>
                          <m:t>+</m:t>
                        </m:r>
                        <m:sSub>
                          <m:sSubPr>
                            <m:ctrlPr>
                              <a:rPr lang="ja-JP" altLang="en-US" sz="2400" i="1">
                                <a:latin typeface="Cambria Math" panose="02040503050406030204" pitchFamily="18" charset="0"/>
                              </a:rPr>
                            </m:ctrlPr>
                          </m:sSubPr>
                          <m:e>
                            <m:r>
                              <a:rPr lang="ja-JP" altLang="en-US" sz="2400" i="1">
                                <a:latin typeface="Cambria Math" panose="02040503050406030204" pitchFamily="18" charset="0"/>
                              </a:rPr>
                              <m:t>𝐶</m:t>
                            </m:r>
                          </m:e>
                          <m:sub>
                            <m:r>
                              <a:rPr lang="en-US" altLang="ja-JP" sz="2400" b="0" i="0" smtClean="0">
                                <a:latin typeface="Cambria Math" panose="02040503050406030204" pitchFamily="18" charset="0"/>
                              </a:rPr>
                              <m:t>2</m:t>
                            </m:r>
                          </m:sub>
                        </m:sSub>
                        <m:r>
                          <a:rPr lang="en-US" altLang="ja-JP" sz="2400" b="0" i="1" smtClean="0">
                            <a:latin typeface="Cambria Math" panose="02040503050406030204" pitchFamily="18" charset="0"/>
                          </a:rPr>
                          <m:t>)</m:t>
                        </m:r>
                        <m:r>
                          <a:rPr kumimoji="1" lang="ja-JP" altLang="en-US" sz="2400" i="1">
                            <a:latin typeface="Cambria Math" panose="02040503050406030204" pitchFamily="18" charset="0"/>
                          </a:rPr>
                          <m:t>𝑟</m:t>
                        </m:r>
                      </m:e>
                      <m:sub>
                        <m:r>
                          <a:rPr kumimoji="1" lang="ja-JP" altLang="en-US" sz="2400" i="1">
                            <a:latin typeface="Cambria Math" panose="02040503050406030204" pitchFamily="18" charset="0"/>
                          </a:rPr>
                          <m:t>𝑡</m:t>
                        </m:r>
                      </m:sub>
                    </m:sSub>
                    <m:r>
                      <a:rPr kumimoji="1" lang="ja-JP" altLang="en-US" sz="2400" i="0">
                        <a:latin typeface="Cambria Math" panose="02040503050406030204" pitchFamily="18" charset="0"/>
                      </a:rPr>
                      <m:t>+</m:t>
                    </m:r>
                    <m:sSub>
                      <m:sSubPr>
                        <m:ctrlPr>
                          <a:rPr kumimoji="1" lang="ja-JP" altLang="en-US" sz="2400" i="1">
                            <a:latin typeface="Cambria Math" panose="02040503050406030204" pitchFamily="18" charset="0"/>
                          </a:rPr>
                        </m:ctrlPr>
                      </m:sSubPr>
                      <m:e>
                        <m:r>
                          <a:rPr kumimoji="1" lang="ja-JP" altLang="en-US" sz="2400" i="1">
                            <a:latin typeface="Cambria Math" panose="02040503050406030204" pitchFamily="18" charset="0"/>
                          </a:rPr>
                          <m:t>𝐶</m:t>
                        </m:r>
                      </m:e>
                      <m:sub>
                        <m:r>
                          <a:rPr kumimoji="1" lang="ja-JP" altLang="en-US" sz="2400" i="0">
                            <a:latin typeface="Cambria Math" panose="02040503050406030204" pitchFamily="18" charset="0"/>
                          </a:rPr>
                          <m:t>1</m:t>
                        </m:r>
                      </m:sub>
                    </m:sSub>
                    <m:sSub>
                      <m:sSubPr>
                        <m:ctrlPr>
                          <a:rPr kumimoji="1" lang="ja-JP" altLang="en-US" sz="2400" i="1">
                            <a:latin typeface="Cambria Math" panose="02040503050406030204" pitchFamily="18" charset="0"/>
                          </a:rPr>
                        </m:ctrlPr>
                      </m:sSubPr>
                      <m:e>
                        <m:r>
                          <a:rPr kumimoji="1" lang="ja-JP" altLang="en-US" sz="2400" i="1">
                            <a:latin typeface="Cambria Math" panose="02040503050406030204" pitchFamily="18" charset="0"/>
                          </a:rPr>
                          <m:t>𝑑</m:t>
                        </m:r>
                      </m:e>
                      <m:sub>
                        <m:r>
                          <a:rPr kumimoji="1" lang="ja-JP" altLang="en-US" sz="2400" i="0">
                            <a:latin typeface="Cambria Math" panose="02040503050406030204" pitchFamily="18" charset="0"/>
                          </a:rPr>
                          <m:t>2</m:t>
                        </m:r>
                      </m:sub>
                    </m:sSub>
                    <m:sSub>
                      <m:sSubPr>
                        <m:ctrlPr>
                          <a:rPr kumimoji="1" lang="ja-JP" altLang="en-US" sz="2400" i="1">
                            <a:latin typeface="Cambria Math" panose="02040503050406030204" pitchFamily="18" charset="0"/>
                          </a:rPr>
                        </m:ctrlPr>
                      </m:sSubPr>
                      <m:e>
                        <m:r>
                          <a:rPr kumimoji="1" lang="ja-JP" altLang="en-US" sz="2400" i="1">
                            <a:latin typeface="Cambria Math" panose="02040503050406030204" pitchFamily="18" charset="0"/>
                          </a:rPr>
                          <m:t>𝑟</m:t>
                        </m:r>
                      </m:e>
                      <m:sub>
                        <m:r>
                          <a:rPr kumimoji="1" lang="ja-JP" altLang="en-US" sz="2400" i="1">
                            <a:latin typeface="Cambria Math" panose="02040503050406030204" pitchFamily="18" charset="0"/>
                          </a:rPr>
                          <m:t>𝑡</m:t>
                        </m:r>
                        <m:r>
                          <a:rPr kumimoji="1" lang="ja-JP" altLang="en-US" sz="2400" i="0">
                            <a:latin typeface="Cambria Math" panose="02040503050406030204" pitchFamily="18" charset="0"/>
                          </a:rPr>
                          <m:t>−1</m:t>
                        </m:r>
                      </m:sub>
                    </m:sSub>
                    <m:r>
                      <a:rPr kumimoji="1" lang="ja-JP" altLang="en-US" sz="2400" i="0">
                        <a:latin typeface="Cambria Math" panose="02040503050406030204" pitchFamily="18" charset="0"/>
                      </a:rPr>
                      <m:t>+</m:t>
                    </m:r>
                  </m:oMath>
                </a14:m>
                <a:r>
                  <a:rPr kumimoji="1" lang="ja-JP" altLang="en-US" sz="2400" dirty="0"/>
                  <a:t>定数</a:t>
                </a:r>
                <a:r>
                  <a:rPr kumimoji="1" lang="en-US" altLang="ja-JP" sz="2400" dirty="0"/>
                  <a:t>=</a:t>
                </a:r>
                <a:endParaRPr kumimoji="1" lang="ja-JP" altLang="en-US" sz="2400" dirty="0"/>
              </a:p>
            </p:txBody>
          </p:sp>
        </mc:Choice>
        <mc:Fallback xmlns="">
          <p:sp>
            <p:nvSpPr>
              <p:cNvPr id="10" name="テキスト ボックス 9">
                <a:extLst>
                  <a:ext uri="{FF2B5EF4-FFF2-40B4-BE49-F238E27FC236}">
                    <a16:creationId xmlns:a16="http://schemas.microsoft.com/office/drawing/2014/main" id="{916E3D25-A6B5-5768-A0C4-1D6A504C6DF8}"/>
                  </a:ext>
                </a:extLst>
              </p:cNvPr>
              <p:cNvSpPr txBox="1">
                <a:spLocks noRot="1" noChangeAspect="1" noMove="1" noResize="1" noEditPoints="1" noAdjustHandles="1" noChangeArrowheads="1" noChangeShapeType="1" noTextEdit="1"/>
              </p:cNvSpPr>
              <p:nvPr/>
            </p:nvSpPr>
            <p:spPr>
              <a:xfrm>
                <a:off x="708378" y="3904434"/>
                <a:ext cx="5777089" cy="369332"/>
              </a:xfrm>
              <a:prstGeom prst="rect">
                <a:avLst/>
              </a:prstGeom>
              <a:blipFill>
                <a:blip r:embed="rId7"/>
                <a:stretch>
                  <a:fillRect l="-1055" t="-24590" b="-49180"/>
                </a:stretch>
              </a:blipFill>
            </p:spPr>
            <p:txBody>
              <a:bodyPr/>
              <a:lstStyle/>
              <a:p>
                <a:r>
                  <a:rPr lang="ja-JP" altLang="en-US">
                    <a:noFill/>
                  </a:rPr>
                  <a:t> </a:t>
                </a:r>
              </a:p>
            </p:txBody>
          </p:sp>
        </mc:Fallback>
      </mc:AlternateContent>
      <p:sp>
        <p:nvSpPr>
          <p:cNvPr id="11" name="正方形/長方形 10">
            <a:extLst>
              <a:ext uri="{FF2B5EF4-FFF2-40B4-BE49-F238E27FC236}">
                <a16:creationId xmlns:a16="http://schemas.microsoft.com/office/drawing/2014/main" id="{C3EA3E3D-7796-2BB2-10F3-7F2BCB8792C8}"/>
              </a:ext>
            </a:extLst>
          </p:cNvPr>
          <p:cNvSpPr/>
          <p:nvPr/>
        </p:nvSpPr>
        <p:spPr>
          <a:xfrm>
            <a:off x="1945443" y="4330769"/>
            <a:ext cx="1185334" cy="45719"/>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ctr"/>
            <a:endParaRPr kumimoji="1" lang="ja-JP" altLang="en-US"/>
          </a:p>
        </p:txBody>
      </p:sp>
      <p:sp>
        <p:nvSpPr>
          <p:cNvPr id="12" name="正方形/長方形 11">
            <a:extLst>
              <a:ext uri="{FF2B5EF4-FFF2-40B4-BE49-F238E27FC236}">
                <a16:creationId xmlns:a16="http://schemas.microsoft.com/office/drawing/2014/main" id="{521AC4A2-D2B6-7467-133A-720642018681}"/>
              </a:ext>
            </a:extLst>
          </p:cNvPr>
          <p:cNvSpPr/>
          <p:nvPr/>
        </p:nvSpPr>
        <p:spPr>
          <a:xfrm>
            <a:off x="3796821" y="4330769"/>
            <a:ext cx="584200" cy="45719"/>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ctr"/>
            <a:endParaRPr kumimoji="1" lang="ja-JP" altLang="en-US"/>
          </a:p>
        </p:txBody>
      </p:sp>
      <mc:AlternateContent xmlns:mc="http://schemas.openxmlformats.org/markup-compatibility/2006" xmlns:a14="http://schemas.microsoft.com/office/drawing/2010/main">
        <mc:Choice Requires="a14">
          <p:sp>
            <p:nvSpPr>
              <p:cNvPr id="13" name="テキスト ボックス 12">
                <a:extLst>
                  <a:ext uri="{FF2B5EF4-FFF2-40B4-BE49-F238E27FC236}">
                    <a16:creationId xmlns:a16="http://schemas.microsoft.com/office/drawing/2014/main" id="{5D3084CA-4B61-B276-C387-B559278F69B0}"/>
                  </a:ext>
                </a:extLst>
              </p:cNvPr>
              <p:cNvSpPr txBox="1"/>
              <p:nvPr/>
            </p:nvSpPr>
            <p:spPr>
              <a:xfrm>
                <a:off x="2369631" y="4429494"/>
                <a:ext cx="446468" cy="369332"/>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sSub>
                        <m:sSubPr>
                          <m:ctrlPr>
                            <a:rPr kumimoji="1" lang="ja-JP" altLang="en-US" sz="2400" i="1" smtClean="0">
                              <a:latin typeface="Cambria Math" panose="02040503050406030204" pitchFamily="18" charset="0"/>
                            </a:rPr>
                          </m:ctrlPr>
                        </m:sSubPr>
                        <m:e>
                          <m:r>
                            <a:rPr kumimoji="1" lang="ja-JP" altLang="en-US" sz="2400" i="1">
                              <a:latin typeface="Cambria Math" panose="02040503050406030204" pitchFamily="18" charset="0"/>
                            </a:rPr>
                            <m:t>𝜔</m:t>
                          </m:r>
                        </m:e>
                        <m:sub>
                          <m:r>
                            <a:rPr kumimoji="1" lang="ja-JP" altLang="en-US" sz="2400" i="0">
                              <a:latin typeface="Cambria Math" panose="02040503050406030204" pitchFamily="18" charset="0"/>
                            </a:rPr>
                            <m:t>1</m:t>
                          </m:r>
                        </m:sub>
                      </m:sSub>
                    </m:oMath>
                  </m:oMathPara>
                </a14:m>
                <a:endParaRPr kumimoji="1" lang="ja-JP" altLang="en-US" sz="2400" dirty="0"/>
              </a:p>
            </p:txBody>
          </p:sp>
        </mc:Choice>
        <mc:Fallback xmlns="">
          <p:sp>
            <p:nvSpPr>
              <p:cNvPr id="13" name="テキスト ボックス 12">
                <a:extLst>
                  <a:ext uri="{FF2B5EF4-FFF2-40B4-BE49-F238E27FC236}">
                    <a16:creationId xmlns:a16="http://schemas.microsoft.com/office/drawing/2014/main" id="{5D3084CA-4B61-B276-C387-B559278F69B0}"/>
                  </a:ext>
                </a:extLst>
              </p:cNvPr>
              <p:cNvSpPr txBox="1">
                <a:spLocks noRot="1" noChangeAspect="1" noMove="1" noResize="1" noEditPoints="1" noAdjustHandles="1" noChangeArrowheads="1" noChangeShapeType="1" noTextEdit="1"/>
              </p:cNvSpPr>
              <p:nvPr/>
            </p:nvSpPr>
            <p:spPr>
              <a:xfrm>
                <a:off x="2369631" y="4429494"/>
                <a:ext cx="446468" cy="369332"/>
              </a:xfrm>
              <a:prstGeom prst="rect">
                <a:avLst/>
              </a:prstGeom>
              <a:blipFill>
                <a:blip r:embed="rId8"/>
                <a:stretch>
                  <a:fillRect l="-8219" r="-2740" b="-13333"/>
                </a:stretch>
              </a:blipFill>
            </p:spPr>
            <p:txBody>
              <a:bodyPr/>
              <a:lstStyle/>
              <a:p>
                <a:r>
                  <a:rPr lang="ja-JP" altLang="en-US">
                    <a:noFill/>
                  </a:rPr>
                  <a:t> </a:t>
                </a:r>
              </a:p>
            </p:txBody>
          </p:sp>
        </mc:Fallback>
      </mc:AlternateContent>
      <mc:AlternateContent xmlns:mc="http://schemas.openxmlformats.org/markup-compatibility/2006" xmlns:a14="http://schemas.microsoft.com/office/drawing/2010/main">
        <mc:Choice Requires="a14">
          <p:sp>
            <p:nvSpPr>
              <p:cNvPr id="14" name="テキスト ボックス 13">
                <a:extLst>
                  <a:ext uri="{FF2B5EF4-FFF2-40B4-BE49-F238E27FC236}">
                    <a16:creationId xmlns:a16="http://schemas.microsoft.com/office/drawing/2014/main" id="{07B99FD5-54EA-F257-3E5F-44E0F066D0DC}"/>
                  </a:ext>
                </a:extLst>
              </p:cNvPr>
              <p:cNvSpPr txBox="1"/>
              <p:nvPr/>
            </p:nvSpPr>
            <p:spPr>
              <a:xfrm>
                <a:off x="3927435" y="4429494"/>
                <a:ext cx="453586" cy="369332"/>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sSub>
                        <m:sSubPr>
                          <m:ctrlPr>
                            <a:rPr kumimoji="1" lang="ja-JP" altLang="en-US" sz="2400" i="1">
                              <a:latin typeface="Cambria Math" panose="02040503050406030204" pitchFamily="18" charset="0"/>
                            </a:rPr>
                          </m:ctrlPr>
                        </m:sSubPr>
                        <m:e>
                          <m:r>
                            <a:rPr kumimoji="1" lang="ja-JP" altLang="en-US" sz="2400" i="1">
                              <a:latin typeface="Cambria Math" panose="02040503050406030204" pitchFamily="18" charset="0"/>
                            </a:rPr>
                            <m:t>𝜔</m:t>
                          </m:r>
                        </m:e>
                        <m:sub>
                          <m:r>
                            <a:rPr kumimoji="1" lang="ja-JP" altLang="en-US" sz="2400" i="0">
                              <a:latin typeface="Cambria Math" panose="02040503050406030204" pitchFamily="18" charset="0"/>
                            </a:rPr>
                            <m:t>2</m:t>
                          </m:r>
                        </m:sub>
                      </m:sSub>
                    </m:oMath>
                  </m:oMathPara>
                </a14:m>
                <a:endParaRPr kumimoji="1" lang="ja-JP" altLang="en-US" sz="2400" dirty="0"/>
              </a:p>
            </p:txBody>
          </p:sp>
        </mc:Choice>
        <mc:Fallback xmlns="">
          <p:sp>
            <p:nvSpPr>
              <p:cNvPr id="14" name="テキスト ボックス 13">
                <a:extLst>
                  <a:ext uri="{FF2B5EF4-FFF2-40B4-BE49-F238E27FC236}">
                    <a16:creationId xmlns:a16="http://schemas.microsoft.com/office/drawing/2014/main" id="{07B99FD5-54EA-F257-3E5F-44E0F066D0DC}"/>
                  </a:ext>
                </a:extLst>
              </p:cNvPr>
              <p:cNvSpPr txBox="1">
                <a:spLocks noRot="1" noChangeAspect="1" noMove="1" noResize="1" noEditPoints="1" noAdjustHandles="1" noChangeArrowheads="1" noChangeShapeType="1" noTextEdit="1"/>
              </p:cNvSpPr>
              <p:nvPr/>
            </p:nvSpPr>
            <p:spPr>
              <a:xfrm>
                <a:off x="3927435" y="4429494"/>
                <a:ext cx="453586" cy="369332"/>
              </a:xfrm>
              <a:prstGeom prst="rect">
                <a:avLst/>
              </a:prstGeom>
              <a:blipFill>
                <a:blip r:embed="rId9"/>
                <a:stretch>
                  <a:fillRect l="-6667" r="-1333" b="-13333"/>
                </a:stretch>
              </a:blipFill>
            </p:spPr>
            <p:txBody>
              <a:bodyPr/>
              <a:lstStyle/>
              <a:p>
                <a:r>
                  <a:rPr lang="ja-JP" altLang="en-US">
                    <a:noFill/>
                  </a:rPr>
                  <a:t> </a:t>
                </a:r>
              </a:p>
            </p:txBody>
          </p:sp>
        </mc:Fallback>
      </mc:AlternateContent>
      <p:sp>
        <p:nvSpPr>
          <p:cNvPr id="15" name="矢印: 右 14">
            <a:extLst>
              <a:ext uri="{FF2B5EF4-FFF2-40B4-BE49-F238E27FC236}">
                <a16:creationId xmlns:a16="http://schemas.microsoft.com/office/drawing/2014/main" id="{3C48B074-F90D-1671-1D92-0D53249B0933}"/>
              </a:ext>
            </a:extLst>
          </p:cNvPr>
          <p:cNvSpPr/>
          <p:nvPr/>
        </p:nvSpPr>
        <p:spPr>
          <a:xfrm>
            <a:off x="5085645" y="1409764"/>
            <a:ext cx="417689" cy="96069"/>
          </a:xfrm>
          <a:prstGeom prst="rightArrow">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ctr"/>
            <a:endParaRPr kumimoji="1" lang="ja-JP" altLang="en-US"/>
          </a:p>
        </p:txBody>
      </p:sp>
      <mc:AlternateContent xmlns:mc="http://schemas.openxmlformats.org/markup-compatibility/2006" xmlns:a14="http://schemas.microsoft.com/office/drawing/2010/main">
        <mc:Choice Requires="a14">
          <p:sp>
            <p:nvSpPr>
              <p:cNvPr id="17" name="テキスト ボックス 16">
                <a:extLst>
                  <a:ext uri="{FF2B5EF4-FFF2-40B4-BE49-F238E27FC236}">
                    <a16:creationId xmlns:a16="http://schemas.microsoft.com/office/drawing/2014/main" id="{0C7DB57A-D2C1-70C5-3AFF-F5C2B8411582}"/>
                  </a:ext>
                </a:extLst>
              </p:cNvPr>
              <p:cNvSpPr txBox="1"/>
              <p:nvPr/>
            </p:nvSpPr>
            <p:spPr>
              <a:xfrm>
                <a:off x="6120441" y="3548888"/>
                <a:ext cx="2530629" cy="1080424"/>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nary>
                        <m:naryPr>
                          <m:chr m:val="∑"/>
                          <m:limLoc m:val="undOvr"/>
                          <m:grow m:val="on"/>
                          <m:ctrlPr>
                            <a:rPr kumimoji="1" lang="ja-JP" altLang="en-US" sz="2400" i="1" smtClean="0">
                              <a:latin typeface="Cambria Math" panose="02040503050406030204" pitchFamily="18" charset="0"/>
                            </a:rPr>
                          </m:ctrlPr>
                        </m:naryPr>
                        <m:sub>
                          <m:r>
                            <a:rPr kumimoji="1" lang="ja-JP" altLang="en-US" sz="2400" i="1">
                              <a:latin typeface="Cambria Math" panose="02040503050406030204" pitchFamily="18" charset="0"/>
                            </a:rPr>
                            <m:t>𝑔</m:t>
                          </m:r>
                          <m:r>
                            <a:rPr kumimoji="1" lang="ja-JP" altLang="en-US" sz="2400" i="0">
                              <a:latin typeface="Cambria Math" panose="02040503050406030204" pitchFamily="18" charset="0"/>
                            </a:rPr>
                            <m:t>=1</m:t>
                          </m:r>
                        </m:sub>
                        <m:sup>
                          <m:r>
                            <a:rPr kumimoji="1" lang="ja-JP" altLang="en-US" sz="2400" i="0">
                              <a:latin typeface="Cambria Math" panose="02040503050406030204" pitchFamily="18" charset="0"/>
                            </a:rPr>
                            <m:t>2</m:t>
                          </m:r>
                        </m:sup>
                        <m:e>
                          <m:sSub>
                            <m:sSubPr>
                              <m:ctrlPr>
                                <a:rPr kumimoji="1" lang="ja-JP" altLang="en-US" sz="2400" i="1">
                                  <a:latin typeface="Cambria Math" panose="02040503050406030204" pitchFamily="18" charset="0"/>
                                </a:rPr>
                              </m:ctrlPr>
                            </m:sSubPr>
                            <m:e>
                              <m:r>
                                <a:rPr kumimoji="1" lang="ja-JP" altLang="en-US" sz="2400" i="1">
                                  <a:latin typeface="Cambria Math" panose="02040503050406030204" pitchFamily="18" charset="0"/>
                                </a:rPr>
                                <m:t>𝜔</m:t>
                              </m:r>
                            </m:e>
                            <m:sub>
                              <m:r>
                                <a:rPr kumimoji="1" lang="ja-JP" altLang="en-US" sz="2400" i="1">
                                  <a:latin typeface="Cambria Math" panose="02040503050406030204" pitchFamily="18" charset="0"/>
                                </a:rPr>
                                <m:t>𝑔</m:t>
                              </m:r>
                            </m:sub>
                          </m:sSub>
                          <m:sSub>
                            <m:sSubPr>
                              <m:ctrlPr>
                                <a:rPr kumimoji="1" lang="ja-JP" altLang="en-US" sz="2400" i="1">
                                  <a:latin typeface="Cambria Math" panose="02040503050406030204" pitchFamily="18" charset="0"/>
                                </a:rPr>
                              </m:ctrlPr>
                            </m:sSubPr>
                            <m:e>
                              <m:r>
                                <a:rPr kumimoji="1" lang="ja-JP" altLang="en-US" sz="2400" i="1">
                                  <a:latin typeface="Cambria Math" panose="02040503050406030204" pitchFamily="18" charset="0"/>
                                </a:rPr>
                                <m:t>𝑟</m:t>
                              </m:r>
                            </m:e>
                            <m:sub>
                              <m:r>
                                <a:rPr kumimoji="1" lang="ja-JP" altLang="en-US" sz="2400" i="1">
                                  <a:latin typeface="Cambria Math" panose="02040503050406030204" pitchFamily="18" charset="0"/>
                                </a:rPr>
                                <m:t>𝑡</m:t>
                              </m:r>
                              <m:r>
                                <a:rPr kumimoji="1" lang="ja-JP" altLang="en-US" sz="2400" i="0">
                                  <a:latin typeface="Cambria Math" panose="02040503050406030204" pitchFamily="18" charset="0"/>
                                </a:rPr>
                                <m:t>+1−</m:t>
                              </m:r>
                              <m:r>
                                <a:rPr kumimoji="1" lang="ja-JP" altLang="en-US" sz="2400" i="1">
                                  <a:latin typeface="Cambria Math" panose="02040503050406030204" pitchFamily="18" charset="0"/>
                                </a:rPr>
                                <m:t>𝑔</m:t>
                              </m:r>
                            </m:sub>
                          </m:sSub>
                        </m:e>
                      </m:nary>
                      <m:r>
                        <a:rPr kumimoji="1" lang="ja-JP" altLang="en-US" sz="2400" i="0">
                          <a:latin typeface="Cambria Math" panose="02040503050406030204" pitchFamily="18" charset="0"/>
                        </a:rPr>
                        <m:t>+</m:t>
                      </m:r>
                      <m:sSup>
                        <m:sSupPr>
                          <m:ctrlPr>
                            <a:rPr kumimoji="1" lang="ja-JP" altLang="en-US" sz="2400" i="1">
                              <a:latin typeface="Cambria Math" panose="02040503050406030204" pitchFamily="18" charset="0"/>
                            </a:rPr>
                          </m:ctrlPr>
                        </m:sSupPr>
                        <m:e>
                          <m:r>
                            <a:rPr kumimoji="1" lang="ja-JP" altLang="en-US" sz="2400" i="1">
                              <a:latin typeface="Cambria Math" panose="02040503050406030204" pitchFamily="18" charset="0"/>
                            </a:rPr>
                            <m:t>𝐶</m:t>
                          </m:r>
                        </m:e>
                        <m:sup>
                          <m:r>
                            <a:rPr kumimoji="1" lang="ja-JP" altLang="en-US" sz="2400" i="0">
                              <a:latin typeface="Cambria Math" panose="02040503050406030204" pitchFamily="18" charset="0"/>
                            </a:rPr>
                            <m:t>′′</m:t>
                          </m:r>
                        </m:sup>
                      </m:sSup>
                    </m:oMath>
                  </m:oMathPara>
                </a14:m>
                <a:endParaRPr kumimoji="1" lang="ja-JP" altLang="en-US" sz="2400" dirty="0"/>
              </a:p>
            </p:txBody>
          </p:sp>
        </mc:Choice>
        <mc:Fallback xmlns="">
          <p:sp>
            <p:nvSpPr>
              <p:cNvPr id="17" name="テキスト ボックス 16">
                <a:extLst>
                  <a:ext uri="{FF2B5EF4-FFF2-40B4-BE49-F238E27FC236}">
                    <a16:creationId xmlns:a16="http://schemas.microsoft.com/office/drawing/2014/main" id="{0C7DB57A-D2C1-70C5-3AFF-F5C2B8411582}"/>
                  </a:ext>
                </a:extLst>
              </p:cNvPr>
              <p:cNvSpPr txBox="1">
                <a:spLocks noRot="1" noChangeAspect="1" noMove="1" noResize="1" noEditPoints="1" noAdjustHandles="1" noChangeArrowheads="1" noChangeShapeType="1" noTextEdit="1"/>
              </p:cNvSpPr>
              <p:nvPr/>
            </p:nvSpPr>
            <p:spPr>
              <a:xfrm>
                <a:off x="6120441" y="3548888"/>
                <a:ext cx="2530629" cy="1080424"/>
              </a:xfrm>
              <a:prstGeom prst="rect">
                <a:avLst/>
              </a:prstGeom>
              <a:blipFill>
                <a:blip r:embed="rId10"/>
                <a:stretch>
                  <a:fillRect/>
                </a:stretch>
              </a:blipFill>
            </p:spPr>
            <p:txBody>
              <a:bodyPr/>
              <a:lstStyle/>
              <a:p>
                <a:r>
                  <a:rPr lang="ja-JP" altLang="en-US">
                    <a:noFill/>
                  </a:rPr>
                  <a:t> </a:t>
                </a:r>
              </a:p>
            </p:txBody>
          </p:sp>
        </mc:Fallback>
      </mc:AlternateContent>
      <mc:AlternateContent xmlns:mc="http://schemas.openxmlformats.org/markup-compatibility/2006" xmlns:a14="http://schemas.microsoft.com/office/drawing/2010/main">
        <mc:Choice Requires="a14">
          <p:sp>
            <p:nvSpPr>
              <p:cNvPr id="18" name="テキスト ボックス 17">
                <a:extLst>
                  <a:ext uri="{FF2B5EF4-FFF2-40B4-BE49-F238E27FC236}">
                    <a16:creationId xmlns:a16="http://schemas.microsoft.com/office/drawing/2014/main" id="{8CB8D447-7E05-CBAD-3EB0-2EF33A95A35E}"/>
                  </a:ext>
                </a:extLst>
              </p:cNvPr>
              <p:cNvSpPr txBox="1"/>
              <p:nvPr/>
            </p:nvSpPr>
            <p:spPr>
              <a:xfrm>
                <a:off x="3396657" y="5344268"/>
                <a:ext cx="3938579" cy="1080424"/>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ja-JP" altLang="en-US" sz="2400" i="1" baseline="-25000" smtClean="0">
                          <a:latin typeface="Cambria Math" panose="02040503050406030204" pitchFamily="18" charset="0"/>
                        </a:rPr>
                        <m:t>𝑡</m:t>
                      </m:r>
                      <m:r>
                        <a:rPr lang="ja-JP" altLang="en-US" sz="2400" baseline="-25000">
                          <a:latin typeface="Cambria Math" panose="02040503050406030204" pitchFamily="18" charset="0"/>
                        </a:rPr>
                        <m:t>+</m:t>
                      </m:r>
                      <m:r>
                        <a:rPr lang="en-US" altLang="ja-JP" sz="2400" b="0" i="1" baseline="-25000" smtClean="0">
                          <a:latin typeface="Cambria Math" panose="02040503050406030204" pitchFamily="18" charset="0"/>
                        </a:rPr>
                        <m:t>𝑗</m:t>
                      </m:r>
                      <m:sSub>
                        <m:sSubPr>
                          <m:ctrlPr>
                            <a:rPr lang="ja-JP" altLang="en-US" sz="2400" i="1" dirty="0">
                              <a:latin typeface="Cambria Math" panose="02040503050406030204" pitchFamily="18" charset="0"/>
                            </a:rPr>
                          </m:ctrlPr>
                        </m:sSubPr>
                        <m:e>
                          <m:acc>
                            <m:accPr>
                              <m:chr m:val="̂"/>
                              <m:ctrlPr>
                                <a:rPr lang="ja-JP" altLang="en-US" sz="2400" i="1" dirty="0">
                                  <a:latin typeface="Cambria Math" panose="02040503050406030204" pitchFamily="18" charset="0"/>
                                </a:rPr>
                              </m:ctrlPr>
                            </m:accPr>
                            <m:e>
                              <m:r>
                                <a:rPr lang="ja-JP" altLang="en-US" sz="2400" i="1" dirty="0">
                                  <a:latin typeface="Cambria Math" panose="02040503050406030204" pitchFamily="18" charset="0"/>
                                </a:rPr>
                                <m:t>𝑟</m:t>
                              </m:r>
                            </m:e>
                          </m:acc>
                        </m:e>
                        <m:sub>
                          <m:r>
                            <a:rPr lang="ja-JP" altLang="en-US" sz="2400" i="1" dirty="0">
                              <a:latin typeface="Cambria Math" panose="02040503050406030204" pitchFamily="18" charset="0"/>
                            </a:rPr>
                            <m:t>𝑡</m:t>
                          </m:r>
                        </m:sub>
                      </m:sSub>
                      <m:r>
                        <a:rPr lang="en-US" altLang="ja-JP" sz="2400" b="0" i="1" dirty="0" smtClean="0">
                          <a:latin typeface="Cambria Math" panose="02040503050406030204" pitchFamily="18" charset="0"/>
                        </a:rPr>
                        <m:t>=</m:t>
                      </m:r>
                      <m:nary>
                        <m:naryPr>
                          <m:chr m:val="∑"/>
                          <m:limLoc m:val="undOvr"/>
                          <m:grow m:val="on"/>
                          <m:ctrlPr>
                            <a:rPr lang="ja-JP" altLang="en-US" sz="2400" i="1">
                              <a:latin typeface="Cambria Math" panose="02040503050406030204" pitchFamily="18" charset="0"/>
                            </a:rPr>
                          </m:ctrlPr>
                        </m:naryPr>
                        <m:sub>
                          <m:r>
                            <a:rPr lang="ja-JP" altLang="en-US" sz="2400" i="1">
                              <a:latin typeface="Cambria Math" panose="02040503050406030204" pitchFamily="18" charset="0"/>
                            </a:rPr>
                            <m:t>𝑔</m:t>
                          </m:r>
                          <m:r>
                            <a:rPr lang="ja-JP" altLang="en-US" sz="2400">
                              <a:latin typeface="Cambria Math" panose="02040503050406030204" pitchFamily="18" charset="0"/>
                            </a:rPr>
                            <m:t>=1</m:t>
                          </m:r>
                        </m:sub>
                        <m:sup>
                          <m:r>
                            <a:rPr lang="ja-JP" altLang="en-US" sz="2400">
                              <a:latin typeface="Cambria Math" panose="02040503050406030204" pitchFamily="18" charset="0"/>
                            </a:rPr>
                            <m:t>2</m:t>
                          </m:r>
                        </m:sup>
                        <m:e>
                          <m:sSubSup>
                            <m:sSubSupPr>
                              <m:ctrlPr>
                                <a:rPr lang="ja-JP" altLang="en-US" sz="2400" i="1">
                                  <a:latin typeface="Cambria Math" panose="02040503050406030204" pitchFamily="18" charset="0"/>
                                </a:rPr>
                              </m:ctrlPr>
                            </m:sSubSupPr>
                            <m:e>
                              <m:r>
                                <a:rPr lang="ja-JP" altLang="en-US" sz="2400" i="1">
                                  <a:latin typeface="Cambria Math" panose="02040503050406030204" pitchFamily="18" charset="0"/>
                                </a:rPr>
                                <m:t>𝜔</m:t>
                              </m:r>
                            </m:e>
                            <m:sub>
                              <m:r>
                                <a:rPr lang="ja-JP" altLang="en-US" sz="2400" i="1">
                                  <a:latin typeface="Cambria Math" panose="02040503050406030204" pitchFamily="18" charset="0"/>
                                </a:rPr>
                                <m:t>𝑔</m:t>
                              </m:r>
                            </m:sub>
                            <m:sup>
                              <m:d>
                                <m:dPr>
                                  <m:ctrlPr>
                                    <a:rPr lang="ja-JP" altLang="en-US" sz="2400" i="1">
                                      <a:latin typeface="Cambria Math" panose="02040503050406030204" pitchFamily="18" charset="0"/>
                                    </a:rPr>
                                  </m:ctrlPr>
                                </m:dPr>
                                <m:e>
                                  <m:r>
                                    <a:rPr lang="ja-JP" altLang="en-US" sz="2400" i="1">
                                      <a:latin typeface="Cambria Math" panose="02040503050406030204" pitchFamily="18" charset="0"/>
                                    </a:rPr>
                                    <m:t>𝑗</m:t>
                                  </m:r>
                                </m:e>
                              </m:d>
                            </m:sup>
                          </m:sSubSup>
                          <m:sSub>
                            <m:sSubPr>
                              <m:ctrlPr>
                                <a:rPr lang="ja-JP" altLang="en-US" sz="2400" i="1">
                                  <a:latin typeface="Cambria Math" panose="02040503050406030204" pitchFamily="18" charset="0"/>
                                </a:rPr>
                              </m:ctrlPr>
                            </m:sSubPr>
                            <m:e>
                              <m:r>
                                <a:rPr lang="ja-JP" altLang="en-US" sz="2400" i="1">
                                  <a:latin typeface="Cambria Math" panose="02040503050406030204" pitchFamily="18" charset="0"/>
                                </a:rPr>
                                <m:t>𝑟</m:t>
                              </m:r>
                            </m:e>
                            <m:sub>
                              <m:r>
                                <a:rPr lang="ja-JP" altLang="en-US" sz="2400" i="1">
                                  <a:latin typeface="Cambria Math" panose="02040503050406030204" pitchFamily="18" charset="0"/>
                                </a:rPr>
                                <m:t>𝑡</m:t>
                              </m:r>
                              <m:r>
                                <a:rPr lang="ja-JP" altLang="en-US" sz="2400">
                                  <a:latin typeface="Cambria Math" panose="02040503050406030204" pitchFamily="18" charset="0"/>
                                </a:rPr>
                                <m:t>+1−</m:t>
                              </m:r>
                              <m:r>
                                <a:rPr lang="ja-JP" altLang="en-US" sz="2400" i="1">
                                  <a:latin typeface="Cambria Math" panose="02040503050406030204" pitchFamily="18" charset="0"/>
                                </a:rPr>
                                <m:t>𝑔</m:t>
                              </m:r>
                            </m:sub>
                          </m:sSub>
                        </m:e>
                      </m:nary>
                      <m:r>
                        <a:rPr kumimoji="1" lang="ja-JP" altLang="en-US" sz="2400" i="0">
                          <a:latin typeface="Cambria Math" panose="02040503050406030204" pitchFamily="18" charset="0"/>
                        </a:rPr>
                        <m:t>+</m:t>
                      </m:r>
                      <m:sSup>
                        <m:sSupPr>
                          <m:ctrlPr>
                            <a:rPr kumimoji="1" lang="ja-JP" altLang="en-US" sz="2400" i="1">
                              <a:latin typeface="Cambria Math" panose="02040503050406030204" pitchFamily="18" charset="0"/>
                            </a:rPr>
                          </m:ctrlPr>
                        </m:sSupPr>
                        <m:e>
                          <m:r>
                            <a:rPr kumimoji="1" lang="ja-JP" altLang="en-US" sz="2400" i="1">
                              <a:latin typeface="Cambria Math" panose="02040503050406030204" pitchFamily="18" charset="0"/>
                            </a:rPr>
                            <m:t>𝐶</m:t>
                          </m:r>
                        </m:e>
                        <m:sup>
                          <m:d>
                            <m:dPr>
                              <m:ctrlPr>
                                <a:rPr kumimoji="1" lang="ja-JP" altLang="en-US" sz="2400" i="1">
                                  <a:latin typeface="Cambria Math" panose="02040503050406030204" pitchFamily="18" charset="0"/>
                                </a:rPr>
                              </m:ctrlPr>
                            </m:dPr>
                            <m:e>
                              <m:r>
                                <a:rPr kumimoji="1" lang="ja-JP" altLang="en-US" sz="2400" i="1">
                                  <a:latin typeface="Cambria Math" panose="02040503050406030204" pitchFamily="18" charset="0"/>
                                </a:rPr>
                                <m:t>𝑗</m:t>
                              </m:r>
                            </m:e>
                          </m:d>
                        </m:sup>
                      </m:sSup>
                    </m:oMath>
                  </m:oMathPara>
                </a14:m>
                <a:endParaRPr kumimoji="1" lang="ja-JP" altLang="en-US" sz="2400" dirty="0"/>
              </a:p>
            </p:txBody>
          </p:sp>
        </mc:Choice>
        <mc:Fallback xmlns="">
          <p:sp>
            <p:nvSpPr>
              <p:cNvPr id="18" name="テキスト ボックス 17">
                <a:extLst>
                  <a:ext uri="{FF2B5EF4-FFF2-40B4-BE49-F238E27FC236}">
                    <a16:creationId xmlns:a16="http://schemas.microsoft.com/office/drawing/2014/main" id="{8CB8D447-7E05-CBAD-3EB0-2EF33A95A35E}"/>
                  </a:ext>
                </a:extLst>
              </p:cNvPr>
              <p:cNvSpPr txBox="1">
                <a:spLocks noRot="1" noChangeAspect="1" noMove="1" noResize="1" noEditPoints="1" noAdjustHandles="1" noChangeArrowheads="1" noChangeShapeType="1" noTextEdit="1"/>
              </p:cNvSpPr>
              <p:nvPr/>
            </p:nvSpPr>
            <p:spPr>
              <a:xfrm>
                <a:off x="3396657" y="5344268"/>
                <a:ext cx="3938579" cy="1080424"/>
              </a:xfrm>
              <a:prstGeom prst="rect">
                <a:avLst/>
              </a:prstGeom>
              <a:blipFill>
                <a:blip r:embed="rId11"/>
                <a:stretch>
                  <a:fillRect/>
                </a:stretch>
              </a:blipFill>
            </p:spPr>
            <p:txBody>
              <a:bodyPr/>
              <a:lstStyle/>
              <a:p>
                <a:r>
                  <a:rPr lang="ja-JP" altLang="en-US">
                    <a:noFill/>
                  </a:rPr>
                  <a:t> </a:t>
                </a:r>
              </a:p>
            </p:txBody>
          </p:sp>
        </mc:Fallback>
      </mc:AlternateContent>
      <p:sp>
        <p:nvSpPr>
          <p:cNvPr id="19" name="テキスト ボックス 18">
            <a:extLst>
              <a:ext uri="{FF2B5EF4-FFF2-40B4-BE49-F238E27FC236}">
                <a16:creationId xmlns:a16="http://schemas.microsoft.com/office/drawing/2014/main" id="{7E718AD2-F6A4-5E1D-DF27-CBA10AE8382E}"/>
              </a:ext>
            </a:extLst>
          </p:cNvPr>
          <p:cNvSpPr txBox="1"/>
          <p:nvPr/>
        </p:nvSpPr>
        <p:spPr>
          <a:xfrm>
            <a:off x="614965" y="4921930"/>
            <a:ext cx="4888368" cy="400110"/>
          </a:xfrm>
          <a:prstGeom prst="rect">
            <a:avLst/>
          </a:prstGeom>
          <a:noFill/>
        </p:spPr>
        <p:txBody>
          <a:bodyPr wrap="square" rtlCol="0">
            <a:spAutoFit/>
          </a:bodyPr>
          <a:lstStyle/>
          <a:p>
            <a:r>
              <a:rPr kumimoji="1" lang="ja-JP" altLang="en-US" sz="2000" dirty="0"/>
              <a:t>同様の議論により、</a:t>
            </a:r>
            <a:r>
              <a:rPr lang="en-US" altLang="ja-JP" sz="2000" dirty="0"/>
              <a:t>(6)</a:t>
            </a:r>
            <a:r>
              <a:rPr kumimoji="1" lang="ja-JP" altLang="en-US" sz="2000" dirty="0"/>
              <a:t>式が求められる</a:t>
            </a:r>
            <a:r>
              <a:rPr kumimoji="1" lang="ja-JP" altLang="en-US" dirty="0"/>
              <a:t>。</a:t>
            </a:r>
          </a:p>
        </p:txBody>
      </p:sp>
      <p:sp>
        <p:nvSpPr>
          <p:cNvPr id="3" name="テキスト ボックス 2">
            <a:extLst>
              <a:ext uri="{FF2B5EF4-FFF2-40B4-BE49-F238E27FC236}">
                <a16:creationId xmlns:a16="http://schemas.microsoft.com/office/drawing/2014/main" id="{12EE06E7-1BC0-1ECB-C6EE-FFBFA81E6EC9}"/>
              </a:ext>
            </a:extLst>
          </p:cNvPr>
          <p:cNvSpPr txBox="1"/>
          <p:nvPr/>
        </p:nvSpPr>
        <p:spPr>
          <a:xfrm>
            <a:off x="7904480" y="5699814"/>
            <a:ext cx="1107440" cy="400110"/>
          </a:xfrm>
          <a:prstGeom prst="rect">
            <a:avLst/>
          </a:prstGeom>
          <a:noFill/>
        </p:spPr>
        <p:txBody>
          <a:bodyPr wrap="square" rtlCol="0">
            <a:spAutoFit/>
          </a:bodyPr>
          <a:lstStyle/>
          <a:p>
            <a:r>
              <a:rPr kumimoji="1" lang="en-US" altLang="ja-JP" sz="2000" dirty="0"/>
              <a:t>…(6)</a:t>
            </a:r>
            <a:endParaRPr kumimoji="1" lang="ja-JP" altLang="en-US" sz="2000" dirty="0"/>
          </a:p>
        </p:txBody>
      </p:sp>
      <p:sp>
        <p:nvSpPr>
          <p:cNvPr id="8" name="テキスト ボックス 7">
            <a:extLst>
              <a:ext uri="{FF2B5EF4-FFF2-40B4-BE49-F238E27FC236}">
                <a16:creationId xmlns:a16="http://schemas.microsoft.com/office/drawing/2014/main" id="{D6A5D404-A1F3-CC7E-7D6C-D3F4069A1F21}"/>
              </a:ext>
            </a:extLst>
          </p:cNvPr>
          <p:cNvSpPr txBox="1"/>
          <p:nvPr/>
        </p:nvSpPr>
        <p:spPr>
          <a:xfrm>
            <a:off x="9539111" y="73294"/>
            <a:ext cx="2652889" cy="369332"/>
          </a:xfrm>
          <a:prstGeom prst="rect">
            <a:avLst/>
          </a:prstGeom>
          <a:noFill/>
        </p:spPr>
        <p:txBody>
          <a:bodyPr wrap="square" rtlCol="0">
            <a:spAutoFit/>
          </a:bodyPr>
          <a:lstStyle/>
          <a:p>
            <a:r>
              <a:rPr lang="en-US" altLang="ja-JP" dirty="0"/>
              <a:t>3.</a:t>
            </a:r>
            <a:r>
              <a:rPr lang="ja-JP" altLang="en-US" dirty="0"/>
              <a:t>先行研究</a:t>
            </a:r>
            <a:r>
              <a:rPr lang="en-US" altLang="ja-JP" dirty="0"/>
              <a:t>:</a:t>
            </a:r>
            <a:r>
              <a:rPr lang="ja-JP" altLang="en-US" dirty="0"/>
              <a:t>分析手法</a:t>
            </a:r>
            <a:endParaRPr lang="en-US" altLang="ja-JP" dirty="0"/>
          </a:p>
        </p:txBody>
      </p:sp>
    </p:spTree>
    <p:extLst>
      <p:ext uri="{BB962C8B-B14F-4D97-AF65-F5344CB8AC3E}">
        <p14:creationId xmlns:p14="http://schemas.microsoft.com/office/powerpoint/2010/main" val="14713709"/>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游ゴシック Light"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游ゴシック Light"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2019</TotalTime>
  <Words>3588</Words>
  <Application>Microsoft Macintosh PowerPoint</Application>
  <PresentationFormat>ワイド画面</PresentationFormat>
  <Paragraphs>816</Paragraphs>
  <Slides>24</Slides>
  <Notes>16</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24</vt:i4>
      </vt:variant>
    </vt:vector>
  </HeadingPairs>
  <TitlesOfParts>
    <vt:vector size="29" baseType="lpstr">
      <vt:lpstr>游ゴシック</vt:lpstr>
      <vt:lpstr>游ゴシック Light</vt:lpstr>
      <vt:lpstr>Arial</vt:lpstr>
      <vt:lpstr>Cambria Math</vt:lpstr>
      <vt:lpstr>Office テーマ</vt:lpstr>
      <vt:lpstr>金利のある世界になった日本で 期待理論は成り立つか</vt:lpstr>
      <vt:lpstr>1.　純粋期待理論</vt:lpstr>
      <vt:lpstr>PowerPoint プレゼンテーション</vt:lpstr>
      <vt:lpstr>2.　フィッシャー方程式</vt:lpstr>
      <vt:lpstr>3.　先行研究：分析手法</vt:lpstr>
      <vt:lpstr>3.　先行研究：分析手法</vt:lpstr>
      <vt:lpstr>自己回帰モデル</vt:lpstr>
      <vt:lpstr>PowerPoint プレゼンテーション</vt:lpstr>
      <vt:lpstr>PowerPoint プレゼンテーション</vt:lpstr>
      <vt:lpstr>PowerPoint プレゼンテーション</vt:lpstr>
      <vt:lpstr>PowerPoint プレゼンテーション</vt:lpstr>
      <vt:lpstr>Koyck型の分布ラグ</vt:lpstr>
      <vt:lpstr>回帰分析</vt:lpstr>
      <vt:lpstr>PowerPoint プレゼンテーション</vt:lpstr>
      <vt:lpstr>PowerPoint プレゼンテーション</vt:lpstr>
      <vt:lpstr>先行研究での具体的な分析手法</vt:lpstr>
      <vt:lpstr>4. データ</vt:lpstr>
      <vt:lpstr>5.研究目的</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8.　先行研究および参考文献</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悠翔 相澤</dc:creator>
  <cp:lastModifiedBy>山嵜　輝</cp:lastModifiedBy>
  <cp:revision>43</cp:revision>
  <dcterms:created xsi:type="dcterms:W3CDTF">2025-11-14T04:15:01Z</dcterms:created>
  <dcterms:modified xsi:type="dcterms:W3CDTF">2026-01-12T10:36:17Z</dcterms:modified>
</cp:coreProperties>
</file>