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67" r:id="rId3"/>
    <p:sldId id="284" r:id="rId4"/>
    <p:sldId id="287" r:id="rId5"/>
    <p:sldId id="285" r:id="rId6"/>
    <p:sldId id="286" r:id="rId7"/>
    <p:sldId id="277" r:id="rId8"/>
    <p:sldId id="278" r:id="rId9"/>
    <p:sldId id="271" r:id="rId10"/>
    <p:sldId id="269" r:id="rId11"/>
    <p:sldId id="272" r:id="rId12"/>
    <p:sldId id="279" r:id="rId13"/>
    <p:sldId id="280" r:id="rId14"/>
    <p:sldId id="275" r:id="rId15"/>
    <p:sldId id="270" r:id="rId16"/>
    <p:sldId id="282" r:id="rId17"/>
    <p:sldId id="293" r:id="rId18"/>
    <p:sldId id="290" r:id="rId19"/>
    <p:sldId id="291" r:id="rId20"/>
    <p:sldId id="294" r:id="rId21"/>
    <p:sldId id="292" r:id="rId22"/>
    <p:sldId id="295" r:id="rId23"/>
    <p:sldId id="296" r:id="rId24"/>
    <p:sldId id="297" r:id="rId25"/>
    <p:sldId id="298" r:id="rId26"/>
    <p:sldId id="299" r:id="rId27"/>
    <p:sldId id="300"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2C291-8C94-4A7F-B1B8-F60E8AFE3B15}" v="356" dt="2026-01-09T14:41:15.8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1" autoAdjust="0"/>
    <p:restoredTop sz="93964" autoAdjust="0"/>
  </p:normalViewPr>
  <p:slideViewPr>
    <p:cSldViewPr snapToGrid="0">
      <p:cViewPr varScale="1">
        <p:scale>
          <a:sx n="109" d="100"/>
          <a:sy n="109"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BA011-D847-4A0F-830A-13A0E9B83685}" type="datetimeFigureOut">
              <a:rPr kumimoji="1" lang="ja-JP" altLang="en-US" smtClean="0"/>
              <a:t>2026/1/12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DFC83-25C4-4C38-B7E5-9E4A2593D4B8}" type="slidenum">
              <a:rPr kumimoji="1" lang="ja-JP" altLang="en-US" smtClean="0"/>
              <a:t>‹#›</a:t>
            </a:fld>
            <a:endParaRPr kumimoji="1" lang="ja-JP" altLang="en-US"/>
          </a:p>
        </p:txBody>
      </p:sp>
    </p:spTree>
    <p:extLst>
      <p:ext uri="{BB962C8B-B14F-4D97-AF65-F5344CB8AC3E}">
        <p14:creationId xmlns:p14="http://schemas.microsoft.com/office/powerpoint/2010/main" val="15558349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調整済み決定係数　くるたんのところ</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説立証できないなら、日本ではレバレッジ交換が存在しないってことになる</a:t>
            </a:r>
          </a:p>
          <a:p>
            <a:r>
              <a:rPr kumimoji="1" lang="ja-JP" altLang="ja-JP" sz="1200" kern="1200" dirty="0">
                <a:solidFill>
                  <a:schemeClr val="tx1"/>
                </a:solidFill>
                <a:effectLst/>
                <a:latin typeface="+mn-lt"/>
                <a:ea typeface="+mn-ea"/>
                <a:cs typeface="+mn-cs"/>
              </a:rPr>
              <a:t>理論的背景につながるよね。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TOPIX</a:t>
            </a:r>
            <a:r>
              <a:rPr kumimoji="1" lang="ja-JP" altLang="ja-JP" sz="1200" kern="1200" dirty="0">
                <a:solidFill>
                  <a:schemeClr val="tx1"/>
                </a:solidFill>
                <a:effectLst/>
                <a:latin typeface="+mn-lt"/>
                <a:ea typeface="+mn-ea"/>
                <a:cs typeface="+mn-cs"/>
              </a:rPr>
              <a:t>の恐怖指数はないからね</a:t>
            </a:r>
          </a:p>
          <a:p>
            <a:r>
              <a:rPr kumimoji="1" lang="ja-JP" altLang="ja-JP" sz="1200" kern="1200" dirty="0">
                <a:solidFill>
                  <a:schemeClr val="tx1"/>
                </a:solidFill>
                <a:effectLst/>
                <a:latin typeface="+mn-lt"/>
                <a:ea typeface="+mn-ea"/>
                <a:cs typeface="+mn-cs"/>
              </a:rPr>
              <a:t>なんで恐怖指数を扱う上で</a:t>
            </a:r>
            <a:r>
              <a:rPr kumimoji="1" lang="en-US" altLang="ja-JP" sz="1200" kern="1200" dirty="0">
                <a:solidFill>
                  <a:schemeClr val="tx1"/>
                </a:solidFill>
                <a:effectLst/>
                <a:latin typeface="+mn-lt"/>
                <a:ea typeface="+mn-ea"/>
                <a:cs typeface="+mn-cs"/>
              </a:rPr>
              <a:t>TOPIX</a:t>
            </a:r>
            <a:r>
              <a:rPr kumimoji="1" lang="ja-JP" altLang="ja-JP" sz="1200" kern="1200" dirty="0">
                <a:solidFill>
                  <a:schemeClr val="tx1"/>
                </a:solidFill>
                <a:effectLst/>
                <a:latin typeface="+mn-lt"/>
                <a:ea typeface="+mn-ea"/>
                <a:cs typeface="+mn-cs"/>
              </a:rPr>
              <a:t>でなくて</a:t>
            </a:r>
            <a:r>
              <a:rPr kumimoji="1" lang="en-US" altLang="ja-JP" sz="1200" kern="1200" dirty="0">
                <a:solidFill>
                  <a:schemeClr val="tx1"/>
                </a:solidFill>
                <a:effectLst/>
                <a:latin typeface="+mn-lt"/>
                <a:ea typeface="+mn-ea"/>
                <a:cs typeface="+mn-cs"/>
              </a:rPr>
              <a:t>225</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自体が日経平均</a:t>
            </a:r>
            <a:r>
              <a:rPr kumimoji="1" lang="ja-JP" altLang="en-US" sz="1200" kern="1200" dirty="0">
                <a:solidFill>
                  <a:schemeClr val="tx1"/>
                </a:solidFill>
                <a:effectLst/>
                <a:latin typeface="+mn-lt"/>
                <a:ea typeface="+mn-ea"/>
                <a:cs typeface="+mn-cs"/>
              </a:rPr>
              <a:t>オプションベースだから</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VIX</a:t>
            </a:r>
            <a:r>
              <a:rPr kumimoji="1" lang="ja-JP" altLang="ja-JP" sz="1200" kern="1200" dirty="0">
                <a:solidFill>
                  <a:schemeClr val="tx1"/>
                </a:solidFill>
                <a:effectLst/>
                <a:latin typeface="+mn-lt"/>
                <a:ea typeface="+mn-ea"/>
                <a:cs typeface="+mn-cs"/>
              </a:rPr>
              <a:t>上昇時に株価も上昇</a:t>
            </a:r>
            <a:r>
              <a:rPr kumimoji="1" lang="ja-JP" altLang="en-US" sz="1200" kern="1200" dirty="0">
                <a:solidFill>
                  <a:schemeClr val="tx1"/>
                </a:solidFill>
                <a:effectLst/>
                <a:latin typeface="+mn-lt"/>
                <a:ea typeface="+mn-ea"/>
                <a:cs typeface="+mn-cs"/>
              </a:rPr>
              <a:t>の他の話はあるのか。→聞かれたくないところ聞かれた</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平常時だけど株が下がるは違う</a:t>
            </a:r>
          </a:p>
          <a:p>
            <a:r>
              <a:rPr kumimoji="1" lang="ja-JP" altLang="en-US"/>
              <a:t>もう少し見ろ</a:t>
            </a:r>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a:t>
            </a:fld>
            <a:endParaRPr kumimoji="1" lang="ja-JP" altLang="en-US"/>
          </a:p>
        </p:txBody>
      </p:sp>
    </p:spTree>
    <p:extLst>
      <p:ext uri="{BB962C8B-B14F-4D97-AF65-F5344CB8AC3E}">
        <p14:creationId xmlns:p14="http://schemas.microsoft.com/office/powerpoint/2010/main" val="184988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17</a:t>
            </a:fld>
            <a:endParaRPr kumimoji="1" lang="ja-JP" altLang="en-US"/>
          </a:p>
        </p:txBody>
      </p:sp>
    </p:spTree>
    <p:extLst>
      <p:ext uri="{BB962C8B-B14F-4D97-AF65-F5344CB8AC3E}">
        <p14:creationId xmlns:p14="http://schemas.microsoft.com/office/powerpoint/2010/main" val="76782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200" i="1" kern="1200" smtClean="0">
                        <a:solidFill>
                          <a:schemeClr val="tx1"/>
                        </a:solidFill>
                        <a:effectLst/>
                        <a:latin typeface="Cambria Math" panose="02040503050406030204" pitchFamily="18" charset="0"/>
                        <a:ea typeface="+mn-ea"/>
                        <a:cs typeface="+mn-cs"/>
                      </a:rPr>
                      <m:t>𝑡</m:t>
                    </m:r>
                    <m:r>
                      <a:rPr kumimoji="1" lang="en-US" altLang="ja-JP" sz="1200" i="1" kern="1200" smtClean="0">
                        <a:solidFill>
                          <a:schemeClr val="tx1"/>
                        </a:solidFill>
                        <a:effectLst/>
                        <a:latin typeface="Cambria Math" panose="02040503050406030204" pitchFamily="18" charset="0"/>
                        <a:ea typeface="+mn-ea"/>
                        <a:cs typeface="+mn-cs"/>
                      </a:rPr>
                      <m:t>−1</m:t>
                    </m:r>
                  </m:oMath>
                </a14:m>
                <a:r>
                  <a:rPr kumimoji="1" lang="ja-JP" altLang="ja-JP" sz="1200" kern="1200" dirty="0">
                    <a:solidFill>
                      <a:schemeClr val="tx1"/>
                    </a:solidFill>
                    <a:effectLst/>
                    <a:latin typeface="+mn-lt"/>
                    <a:ea typeface="+mn-ea"/>
                    <a:cs typeface="+mn-cs"/>
                  </a:rPr>
                  <a:t>時点の日経</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が</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𝑡</m:t>
                    </m:r>
                  </m:oMath>
                </a14:m>
                <a:r>
                  <a:rPr kumimoji="1" lang="ja-JP" altLang="ja-JP" sz="1200" kern="1200" dirty="0">
                    <a:solidFill>
                      <a:schemeClr val="tx1"/>
                    </a:solidFill>
                    <a:effectLst/>
                    <a:latin typeface="+mn-lt"/>
                    <a:ea typeface="+mn-ea"/>
                    <a:cs typeface="+mn-cs"/>
                  </a:rPr>
                  <a:t>時点の日経平均株価指数に影響を与えうるかを検証するため、</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節で示したモデル</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式およびモデル</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(13)</a:t>
                </a:r>
                <a:r>
                  <a:rPr kumimoji="1" lang="ja-JP" altLang="ja-JP" sz="1200" kern="1200" dirty="0">
                    <a:solidFill>
                      <a:schemeClr val="tx1"/>
                    </a:solidFill>
                    <a:effectLst/>
                    <a:latin typeface="+mn-lt"/>
                    <a:ea typeface="+mn-ea"/>
                    <a:cs typeface="+mn-cs"/>
                  </a:rPr>
                  <a:t>式を用いてグレンジャー因果性検定を行い、両モデルの誤差を算出する。具体的には、日経平均株価指数の対数収益率</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𝑦</m:t>
                        </m:r>
                      </m:e>
                      <m:sub>
                        <m:r>
                          <a:rPr kumimoji="1" lang="en-US" altLang="ja-JP" sz="1200" i="1" kern="1200">
                            <a:solidFill>
                              <a:schemeClr val="tx1"/>
                            </a:solidFill>
                            <a:effectLst/>
                            <a:latin typeface="Cambria Math" panose="02040503050406030204" pitchFamily="18" charset="0"/>
                            <a:ea typeface="+mn-ea"/>
                            <a:cs typeface="+mn-cs"/>
                          </a:rPr>
                          <m:t>𝑡</m:t>
                        </m:r>
                      </m:sub>
                    </m:sSub>
                  </m:oMath>
                </a14:m>
                <a:r>
                  <a:rPr kumimoji="1" lang="ja-JP" altLang="ja-JP" sz="1200" kern="1200" dirty="0">
                    <a:solidFill>
                      <a:schemeClr val="tx1"/>
                    </a:solidFill>
                    <a:effectLst/>
                    <a:latin typeface="+mn-lt"/>
                    <a:ea typeface="+mn-ea"/>
                    <a:cs typeface="+mn-cs"/>
                  </a:rPr>
                  <a:t>を被説明変数、日経</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の対数変化率</a:t>
                </a:r>
                <a14:m>
                  <m:oMath xmlns:m="http://schemas.openxmlformats.org/officeDocument/2006/math">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𝑧</m:t>
                        </m:r>
                      </m:e>
                      <m:sub>
                        <m:r>
                          <a:rPr kumimoji="1" lang="en-US" altLang="ja-JP" sz="1200" i="1" kern="1200">
                            <a:solidFill>
                              <a:schemeClr val="tx1"/>
                            </a:solidFill>
                            <a:effectLst/>
                            <a:latin typeface="Cambria Math" panose="02040503050406030204" pitchFamily="18" charset="0"/>
                            <a:ea typeface="+mn-ea"/>
                            <a:cs typeface="+mn-cs"/>
                          </a:rPr>
                          <m:t>𝑡</m:t>
                        </m:r>
                      </m:sub>
                    </m:sSub>
                  </m:oMath>
                </a14:m>
                <a:r>
                  <a:rPr kumimoji="1" lang="ja-JP" altLang="ja-JP" sz="1200" kern="1200" dirty="0">
                    <a:solidFill>
                      <a:schemeClr val="tx1"/>
                    </a:solidFill>
                    <a:effectLst/>
                    <a:latin typeface="+mn-lt"/>
                    <a:ea typeface="+mn-ea"/>
                    <a:cs typeface="+mn-cs"/>
                  </a:rPr>
                  <a:t>を説明変数とし、日経</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から日経平均株価指数への因果関係の方向に着目して分析を行う。さらに、⑤</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節で設定した帰無仮説および対立仮説のもと、④で得られた誤差分散を用いて</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値を計算し、</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検定を行う。</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検定による判定は、</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節で示した有意水準に基づいて行う。なお、</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検定による判定に加え、参考指標として</a:t>
                </a:r>
                <a:r>
                  <a:rPr kumimoji="1" lang="en-US" altLang="ja-JP" sz="1200" kern="1200" dirty="0">
                    <a:solidFill>
                      <a:schemeClr val="tx1"/>
                    </a:solidFill>
                    <a:effectLst/>
                    <a:latin typeface="+mn-lt"/>
                    <a:ea typeface="+mn-ea"/>
                    <a:cs typeface="+mn-cs"/>
                  </a:rPr>
                  <a:t>p</a:t>
                </a:r>
                <a:r>
                  <a:rPr kumimoji="1" lang="ja-JP" altLang="ja-JP" sz="1200" kern="1200" dirty="0">
                    <a:solidFill>
                      <a:schemeClr val="tx1"/>
                    </a:solidFill>
                    <a:effectLst/>
                    <a:latin typeface="+mn-lt"/>
                    <a:ea typeface="+mn-ea"/>
                    <a:cs typeface="+mn-cs"/>
                  </a:rPr>
                  <a:t>値を算出する。</a:t>
                </a: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0" kern="1200">
                    <a:solidFill>
                      <a:schemeClr val="tx1"/>
                    </a:solidFill>
                    <a:effectLst/>
                    <a:latin typeface="+mn-lt"/>
                    <a:ea typeface="+mn-ea"/>
                    <a:cs typeface="+mn-cs"/>
                  </a:rPr>
                  <a:t>𝑡−1</a:t>
                </a:r>
                <a:r>
                  <a:rPr kumimoji="1" lang="ja-JP" altLang="ja-JP" sz="1200" kern="1200" dirty="0">
                    <a:solidFill>
                      <a:schemeClr val="tx1"/>
                    </a:solidFill>
                    <a:effectLst/>
                    <a:latin typeface="+mn-lt"/>
                    <a:ea typeface="+mn-ea"/>
                    <a:cs typeface="+mn-cs"/>
                  </a:rPr>
                  <a:t>時点の日経</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が</a:t>
                </a:r>
                <a:r>
                  <a:rPr kumimoji="1" lang="en-US" altLang="ja-JP" sz="1200" i="0" kern="1200">
                    <a:solidFill>
                      <a:schemeClr val="tx1"/>
                    </a:solidFill>
                    <a:effectLst/>
                    <a:latin typeface="+mn-lt"/>
                    <a:ea typeface="+mn-ea"/>
                    <a:cs typeface="+mn-cs"/>
                  </a:rPr>
                  <a:t>𝑡</a:t>
                </a:r>
                <a:r>
                  <a:rPr kumimoji="1" lang="ja-JP" altLang="ja-JP" sz="1200" kern="1200" dirty="0">
                    <a:solidFill>
                      <a:schemeClr val="tx1"/>
                    </a:solidFill>
                    <a:effectLst/>
                    <a:latin typeface="+mn-lt"/>
                    <a:ea typeface="+mn-ea"/>
                    <a:cs typeface="+mn-cs"/>
                  </a:rPr>
                  <a:t>時点の日経平均株価指数に影響を与えうるかを検証するため、</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節で示したモデル</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式およびモデル</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(13)</a:t>
                </a:r>
                <a:r>
                  <a:rPr kumimoji="1" lang="ja-JP" altLang="ja-JP" sz="1200" kern="1200" dirty="0">
                    <a:solidFill>
                      <a:schemeClr val="tx1"/>
                    </a:solidFill>
                    <a:effectLst/>
                    <a:latin typeface="+mn-lt"/>
                    <a:ea typeface="+mn-ea"/>
                    <a:cs typeface="+mn-cs"/>
                  </a:rPr>
                  <a:t>式を用いてグレンジャー因果性検定を行い、両モデルの誤差を算出する。具体的には、日経平均株価指数の対数収益率</a:t>
                </a:r>
                <a:r>
                  <a:rPr kumimoji="1" lang="en-US" altLang="ja-JP" sz="1200" i="0" kern="1200">
                    <a:solidFill>
                      <a:schemeClr val="tx1"/>
                    </a:solidFill>
                    <a:effectLst/>
                    <a:latin typeface="+mn-lt"/>
                    <a:ea typeface="+mn-ea"/>
                    <a:cs typeface="+mn-cs"/>
                  </a:rPr>
                  <a:t>𝑦</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a:t>
                </a:r>
                <a:r>
                  <a:rPr kumimoji="1" lang="ja-JP" altLang="ja-JP" sz="1200" kern="1200" dirty="0">
                    <a:solidFill>
                      <a:schemeClr val="tx1"/>
                    </a:solidFill>
                    <a:effectLst/>
                    <a:latin typeface="+mn-lt"/>
                    <a:ea typeface="+mn-ea"/>
                    <a:cs typeface="+mn-cs"/>
                  </a:rPr>
                  <a:t>を被説明変数、日経</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の対数変化率</a:t>
                </a:r>
                <a:r>
                  <a:rPr kumimoji="1" lang="en-US" altLang="ja-JP" sz="1200" i="0" kern="1200">
                    <a:solidFill>
                      <a:schemeClr val="tx1"/>
                    </a:solidFill>
                    <a:effectLst/>
                    <a:latin typeface="+mn-lt"/>
                    <a:ea typeface="+mn-ea"/>
                    <a:cs typeface="+mn-cs"/>
                  </a:rPr>
                  <a:t>𝑧</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𝑡</a:t>
                </a:r>
                <a:r>
                  <a:rPr kumimoji="1" lang="ja-JP" altLang="ja-JP" sz="1200" kern="1200" dirty="0">
                    <a:solidFill>
                      <a:schemeClr val="tx1"/>
                    </a:solidFill>
                    <a:effectLst/>
                    <a:latin typeface="+mn-lt"/>
                    <a:ea typeface="+mn-ea"/>
                    <a:cs typeface="+mn-cs"/>
                  </a:rPr>
                  <a:t>を説明変数とし、日経</a:t>
                </a:r>
                <a:r>
                  <a:rPr kumimoji="1" lang="en-US" altLang="ja-JP" sz="1200" kern="1200" dirty="0">
                    <a:solidFill>
                      <a:schemeClr val="tx1"/>
                    </a:solidFill>
                    <a:effectLst/>
                    <a:latin typeface="+mn-lt"/>
                    <a:ea typeface="+mn-ea"/>
                    <a:cs typeface="+mn-cs"/>
                  </a:rPr>
                  <a:t>VI</a:t>
                </a:r>
                <a:r>
                  <a:rPr kumimoji="1" lang="ja-JP" altLang="ja-JP" sz="1200" kern="1200" dirty="0">
                    <a:solidFill>
                      <a:schemeClr val="tx1"/>
                    </a:solidFill>
                    <a:effectLst/>
                    <a:latin typeface="+mn-lt"/>
                    <a:ea typeface="+mn-ea"/>
                    <a:cs typeface="+mn-cs"/>
                  </a:rPr>
                  <a:t>から日経平均株価指数への因果関係の方向に着目して分析を行う。さらに、⑤</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節で設定した帰無仮説および対立仮説のもと、④で得られた誤差分散を用いて</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値を計算し、</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検定を行う。</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検定による判定は、</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節で示した有意水準に基づいて行う。なお、</a:t>
                </a:r>
                <a:r>
                  <a:rPr kumimoji="1" lang="en-US" altLang="ja-JP" sz="1200" kern="1200" dirty="0">
                    <a:solidFill>
                      <a:schemeClr val="tx1"/>
                    </a:solidFill>
                    <a:effectLst/>
                    <a:latin typeface="+mn-lt"/>
                    <a:ea typeface="+mn-ea"/>
                    <a:cs typeface="+mn-cs"/>
                  </a:rPr>
                  <a:t>F</a:t>
                </a:r>
                <a:r>
                  <a:rPr kumimoji="1" lang="ja-JP" altLang="ja-JP" sz="1200" kern="1200" dirty="0">
                    <a:solidFill>
                      <a:schemeClr val="tx1"/>
                    </a:solidFill>
                    <a:effectLst/>
                    <a:latin typeface="+mn-lt"/>
                    <a:ea typeface="+mn-ea"/>
                    <a:cs typeface="+mn-cs"/>
                  </a:rPr>
                  <a:t>検定による判定に加え、参考指標として</a:t>
                </a:r>
                <a:r>
                  <a:rPr kumimoji="1" lang="en-US" altLang="ja-JP" sz="1200" kern="1200" dirty="0">
                    <a:solidFill>
                      <a:schemeClr val="tx1"/>
                    </a:solidFill>
                    <a:effectLst/>
                    <a:latin typeface="+mn-lt"/>
                    <a:ea typeface="+mn-ea"/>
                    <a:cs typeface="+mn-cs"/>
                  </a:rPr>
                  <a:t>p</a:t>
                </a:r>
                <a:r>
                  <a:rPr kumimoji="1" lang="ja-JP" altLang="ja-JP" sz="1200" kern="1200" dirty="0">
                    <a:solidFill>
                      <a:schemeClr val="tx1"/>
                    </a:solidFill>
                    <a:effectLst/>
                    <a:latin typeface="+mn-lt"/>
                    <a:ea typeface="+mn-ea"/>
                    <a:cs typeface="+mn-cs"/>
                  </a:rPr>
                  <a:t>値を算出する。</a:t>
                </a: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18</a:t>
            </a:fld>
            <a:endParaRPr kumimoji="1" lang="ja-JP" altLang="en-US"/>
          </a:p>
        </p:txBody>
      </p:sp>
    </p:spTree>
    <p:extLst>
      <p:ext uri="{BB962C8B-B14F-4D97-AF65-F5344CB8AC3E}">
        <p14:creationId xmlns:p14="http://schemas.microsoft.com/office/powerpoint/2010/main" val="13515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20</a:t>
            </a:fld>
            <a:endParaRPr kumimoji="1" lang="ja-JP" altLang="en-US"/>
          </a:p>
        </p:txBody>
      </p:sp>
    </p:spTree>
    <p:extLst>
      <p:ext uri="{BB962C8B-B14F-4D97-AF65-F5344CB8AC3E}">
        <p14:creationId xmlns:p14="http://schemas.microsoft.com/office/powerpoint/2010/main" val="38447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22</a:t>
            </a:fld>
            <a:endParaRPr kumimoji="1" lang="ja-JP" altLang="en-US"/>
          </a:p>
        </p:txBody>
      </p:sp>
    </p:spTree>
    <p:extLst>
      <p:ext uri="{BB962C8B-B14F-4D97-AF65-F5344CB8AC3E}">
        <p14:creationId xmlns:p14="http://schemas.microsoft.com/office/powerpoint/2010/main" val="165504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23</a:t>
            </a:fld>
            <a:endParaRPr kumimoji="1" lang="ja-JP" altLang="en-US"/>
          </a:p>
        </p:txBody>
      </p:sp>
    </p:spTree>
    <p:extLst>
      <p:ext uri="{BB962C8B-B14F-4D97-AF65-F5344CB8AC3E}">
        <p14:creationId xmlns:p14="http://schemas.microsoft.com/office/powerpoint/2010/main" val="77797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24</a:t>
            </a:fld>
            <a:endParaRPr kumimoji="1" lang="ja-JP" altLang="en-US"/>
          </a:p>
        </p:txBody>
      </p:sp>
    </p:spTree>
    <p:extLst>
      <p:ext uri="{BB962C8B-B14F-4D97-AF65-F5344CB8AC3E}">
        <p14:creationId xmlns:p14="http://schemas.microsoft.com/office/powerpoint/2010/main" val="385108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高頻度でなくてもいいらしい</a:t>
            </a:r>
            <a:endParaRPr kumimoji="1" lang="en-US" altLang="ja-JP" dirty="0"/>
          </a:p>
          <a:p>
            <a:r>
              <a:rPr kumimoji="1" lang="ja-JP" altLang="en-US" dirty="0"/>
              <a:t>過去のデータを使うか、今から将来のことを考えるか</a:t>
            </a:r>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3</a:t>
            </a:fld>
            <a:endParaRPr kumimoji="1" lang="ja-JP" altLang="en-US"/>
          </a:p>
        </p:txBody>
      </p:sp>
    </p:spTree>
    <p:extLst>
      <p:ext uri="{BB962C8B-B14F-4D97-AF65-F5344CB8AC3E}">
        <p14:creationId xmlns:p14="http://schemas.microsoft.com/office/powerpoint/2010/main" val="29149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リスク中立的な投資家が考える仮想的な確率</a:t>
            </a:r>
            <a:endParaRPr kumimoji="1" lang="en-US" altLang="ja-JP" dirty="0"/>
          </a:p>
          <a:p>
            <a:r>
              <a:rPr kumimoji="1" lang="ja-JP" altLang="en-US" dirty="0"/>
              <a:t>リスク中立的な投資家→架空の投資</a:t>
            </a:r>
            <a:endParaRPr kumimoji="1" lang="en-US" altLang="ja-JP" dirty="0"/>
          </a:p>
          <a:p>
            <a:r>
              <a:rPr kumimoji="1" lang="ja-JP" altLang="en-US" dirty="0"/>
              <a:t>株のリターンもオプションリターンもすべてのリスク資産のリターン期待値が安全資産のリターンの期待値と一致になるときの期待値</a:t>
            </a:r>
            <a:endParaRPr kumimoji="1" lang="en-US" altLang="ja-JP" dirty="0"/>
          </a:p>
          <a:p>
            <a:r>
              <a:rPr kumimoji="1" lang="ja-JP" altLang="en-US" dirty="0"/>
              <a:t>リスクが反映されてない期待値。あくまで仮想的な期待値</a:t>
            </a:r>
            <a:endParaRPr kumimoji="1" lang="en-US" altLang="ja-JP" dirty="0"/>
          </a:p>
          <a:p>
            <a:endParaRPr kumimoji="1" lang="en-US" altLang="ja-JP" dirty="0"/>
          </a:p>
          <a:p>
            <a:r>
              <a:rPr kumimoji="1" lang="ja-JP" altLang="en-US" dirty="0"/>
              <a:t>将来の期待値を加味する</a:t>
            </a:r>
            <a:endParaRPr kumimoji="1" lang="en-US" altLang="ja-JP"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4</a:t>
            </a:fld>
            <a:endParaRPr kumimoji="1" lang="ja-JP" altLang="en-US"/>
          </a:p>
        </p:txBody>
      </p:sp>
    </p:spTree>
    <p:extLst>
      <p:ext uri="{BB962C8B-B14F-4D97-AF65-F5344CB8AC3E}">
        <p14:creationId xmlns:p14="http://schemas.microsoft.com/office/powerpoint/2010/main" val="329816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6</a:t>
            </a:fld>
            <a:endParaRPr kumimoji="1" lang="ja-JP" altLang="en-US"/>
          </a:p>
        </p:txBody>
      </p:sp>
    </p:spTree>
    <p:extLst>
      <p:ext uri="{BB962C8B-B14F-4D97-AF65-F5344CB8AC3E}">
        <p14:creationId xmlns:p14="http://schemas.microsoft.com/office/powerpoint/2010/main" val="13019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9</a:t>
            </a:fld>
            <a:endParaRPr kumimoji="1" lang="ja-JP" altLang="en-US"/>
          </a:p>
        </p:txBody>
      </p:sp>
    </p:spTree>
    <p:extLst>
      <p:ext uri="{BB962C8B-B14F-4D97-AF65-F5344CB8AC3E}">
        <p14:creationId xmlns:p14="http://schemas.microsoft.com/office/powerpoint/2010/main" val="255789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11</a:t>
            </a:fld>
            <a:endParaRPr kumimoji="1" lang="ja-JP" altLang="en-US"/>
          </a:p>
        </p:txBody>
      </p:sp>
    </p:spTree>
    <p:extLst>
      <p:ext uri="{BB962C8B-B14F-4D97-AF65-F5344CB8AC3E}">
        <p14:creationId xmlns:p14="http://schemas.microsoft.com/office/powerpoint/2010/main" val="335998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12</a:t>
            </a:fld>
            <a:endParaRPr kumimoji="1" lang="ja-JP" altLang="en-US"/>
          </a:p>
        </p:txBody>
      </p:sp>
    </p:spTree>
    <p:extLst>
      <p:ext uri="{BB962C8B-B14F-4D97-AF65-F5344CB8AC3E}">
        <p14:creationId xmlns:p14="http://schemas.microsoft.com/office/powerpoint/2010/main" val="249519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14</a:t>
            </a:fld>
            <a:endParaRPr kumimoji="1" lang="ja-JP" altLang="en-US"/>
          </a:p>
        </p:txBody>
      </p:sp>
    </p:spTree>
    <p:extLst>
      <p:ext uri="{BB962C8B-B14F-4D97-AF65-F5344CB8AC3E}">
        <p14:creationId xmlns:p14="http://schemas.microsoft.com/office/powerpoint/2010/main" val="166127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両データで共通する取引日のみを抽出し、対数収益率にて</a:t>
            </a:r>
            <a:r>
              <a:rPr kumimoji="1" lang="en-US" altLang="ja-JP" sz="1200" dirty="0"/>
              <a:t>AR</a:t>
            </a:r>
            <a:r>
              <a:rPr kumimoji="1" lang="ja-JP" altLang="en-US" sz="1200" dirty="0"/>
              <a:t>モデル・グレンジャー因果性検定による検証を進める。</a:t>
            </a:r>
          </a:p>
          <a:p>
            <a:endParaRPr kumimoji="1" lang="ja-JP" altLang="en-US" dirty="0"/>
          </a:p>
        </p:txBody>
      </p:sp>
      <p:sp>
        <p:nvSpPr>
          <p:cNvPr id="4" name="スライド番号プレースホルダー 3"/>
          <p:cNvSpPr>
            <a:spLocks noGrp="1"/>
          </p:cNvSpPr>
          <p:nvPr>
            <p:ph type="sldNum" sz="quarter" idx="5"/>
          </p:nvPr>
        </p:nvSpPr>
        <p:spPr/>
        <p:txBody>
          <a:bodyPr/>
          <a:lstStyle/>
          <a:p>
            <a:fld id="{3EEDFC83-25C4-4C38-B7E5-9E4A2593D4B8}" type="slidenum">
              <a:rPr kumimoji="1" lang="ja-JP" altLang="en-US" smtClean="0"/>
              <a:t>16</a:t>
            </a:fld>
            <a:endParaRPr kumimoji="1" lang="ja-JP" altLang="en-US"/>
          </a:p>
        </p:txBody>
      </p:sp>
    </p:spTree>
    <p:extLst>
      <p:ext uri="{BB962C8B-B14F-4D97-AF65-F5344CB8AC3E}">
        <p14:creationId xmlns:p14="http://schemas.microsoft.com/office/powerpoint/2010/main" val="426030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929E66-7F80-4A20-A290-7A81DF07F357}" type="datetime1">
              <a:rPr kumimoji="1" lang="ja-JP" altLang="en-US" smtClean="0"/>
              <a:t>2026/1/12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B44B19-4420-4FE5-A06D-3F96DBF177A9}" type="slidenum">
              <a:rPr kumimoji="1" lang="ja-JP" altLang="en-US" smtClean="0"/>
              <a:t>‹#›</a:t>
            </a:fld>
            <a:endParaRPr kumimoji="1" lang="ja-JP" altLang="en-US" dirty="0"/>
          </a:p>
        </p:txBody>
      </p:sp>
    </p:spTree>
    <p:extLst>
      <p:ext uri="{BB962C8B-B14F-4D97-AF65-F5344CB8AC3E}">
        <p14:creationId xmlns:p14="http://schemas.microsoft.com/office/powerpoint/2010/main" val="258141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C207FA-EFA9-4CC8-9655-C0D0F8EF804F}" type="datetime1">
              <a:rPr kumimoji="1" lang="ja-JP" altLang="en-US" smtClean="0"/>
              <a:t>2026/1/12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25756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14E1F1-5BC0-493B-844D-1B514AEFB734}" type="datetime1">
              <a:rPr kumimoji="1" lang="ja-JP" altLang="en-US" smtClean="0"/>
              <a:t>2026/1/12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41408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5F9BED-D4FD-42CE-8146-D7974A004A83}" type="datetime1">
              <a:rPr kumimoji="1" lang="ja-JP" altLang="en-US" smtClean="0"/>
              <a:t>2026/1/12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188663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37225C-25B7-468C-B2FC-0883EBC5C1FB}" type="datetime1">
              <a:rPr kumimoji="1" lang="ja-JP" altLang="en-US" smtClean="0"/>
              <a:t>2026/1/12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428864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4FD7DE-7FF6-4B69-BE0D-EC2D810335E1}" type="datetime1">
              <a:rPr kumimoji="1" lang="ja-JP" altLang="en-US" smtClean="0"/>
              <a:t>2026/1/12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212316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ECA907-3A8C-4A5A-8AB2-FC1A886B1771}" type="datetime1">
              <a:rPr kumimoji="1" lang="ja-JP" altLang="en-US" smtClean="0"/>
              <a:t>2026/1/12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126256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63B26E0-1BD9-4017-996E-544D9EDA3945}" type="datetime1">
              <a:rPr kumimoji="1" lang="ja-JP" altLang="en-US" smtClean="0"/>
              <a:t>2026/1/12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415211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1A760-60E6-427E-A769-A61CF0E92BC7}" type="datetime1">
              <a:rPr kumimoji="1" lang="ja-JP" altLang="en-US" smtClean="0"/>
              <a:t>2026/1/12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286408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0B4CEB-5D33-437E-8266-6E0412E5C1C4}" type="datetime1">
              <a:rPr kumimoji="1" lang="ja-JP" altLang="en-US" smtClean="0"/>
              <a:t>2026/1/12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17718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E66A1E-4666-46FE-8BEB-87EFB3BFCA79}" type="datetime1">
              <a:rPr kumimoji="1" lang="ja-JP" altLang="en-US" smtClean="0"/>
              <a:t>2026/1/12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308088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CFE1D-9D51-4BF9-B67F-613829028C13}" type="datetime1">
              <a:rPr kumimoji="1" lang="ja-JP" altLang="en-US" smtClean="0"/>
              <a:t>2026/1/12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4B19-4420-4FE5-A06D-3F96DBF177A9}" type="slidenum">
              <a:rPr kumimoji="1" lang="ja-JP" altLang="en-US" smtClean="0"/>
              <a:t>‹#›</a:t>
            </a:fld>
            <a:endParaRPr kumimoji="1" lang="ja-JP" altLang="en-US"/>
          </a:p>
        </p:txBody>
      </p:sp>
    </p:spTree>
    <p:extLst>
      <p:ext uri="{BB962C8B-B14F-4D97-AF65-F5344CB8AC3E}">
        <p14:creationId xmlns:p14="http://schemas.microsoft.com/office/powerpoint/2010/main" val="25005577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31.png"/><Relationship Id="rId5" Type="http://schemas.openxmlformats.org/officeDocument/2006/relationships/image" Target="../media/image17.png"/><Relationship Id="rId10" Type="http://schemas.openxmlformats.org/officeDocument/2006/relationships/image" Target="../media/image130.png"/><Relationship Id="rId4" Type="http://schemas.openxmlformats.org/officeDocument/2006/relationships/image" Target="../media/image70.png"/><Relationship Id="rId9"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jpx.co.jp/derivatives/market-report/futures-options-report/archives/tvdivq0000002fid-att/rerk0506.pdf" TargetMode="External"/><Relationship Id="rId2" Type="http://schemas.openxmlformats.org/officeDocument/2006/relationships/hyperlink" Target="https://www.nli-research.co.jp/files/topics/66459_ext_18_0.pdf?site=nli" TargetMode="External"/><Relationship Id="rId1" Type="http://schemas.openxmlformats.org/officeDocument/2006/relationships/slideLayout" Target="../slideLayouts/slideLayout2.xml"/><Relationship Id="rId5" Type="http://schemas.openxmlformats.org/officeDocument/2006/relationships/hyperlink" Target="https://jp.investing.com/" TargetMode="External"/><Relationship Id="rId4" Type="http://schemas.openxmlformats.org/officeDocument/2006/relationships/hyperlink" Target="https://finance.yahoo.co.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1.png"/><Relationship Id="rId10" Type="http://schemas.openxmlformats.org/officeDocument/2006/relationships/image" Target="../media/image12.png"/><Relationship Id="rId4" Type="http://schemas.openxmlformats.org/officeDocument/2006/relationships/image" Target="../media/image61.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5854B-C1DC-DE96-60F3-005633901674}"/>
              </a:ext>
            </a:extLst>
          </p:cNvPr>
          <p:cNvSpPr>
            <a:spLocks noGrp="1"/>
          </p:cNvSpPr>
          <p:nvPr>
            <p:ph type="ctrTitle"/>
          </p:nvPr>
        </p:nvSpPr>
        <p:spPr/>
        <p:txBody>
          <a:bodyPr>
            <a:normAutofit/>
          </a:bodyPr>
          <a:lstStyle/>
          <a:p>
            <a:r>
              <a:rPr kumimoji="1" lang="ja-JP" altLang="en-US" sz="4800" dirty="0"/>
              <a:t>日経平均株価指数と日経平均ボラティリティ・インデックス（日経</a:t>
            </a:r>
            <a:r>
              <a:rPr kumimoji="1" lang="en-US" altLang="ja-JP" sz="4800" dirty="0"/>
              <a:t>VI</a:t>
            </a:r>
            <a:r>
              <a:rPr kumimoji="1" lang="ja-JP" altLang="en-US" sz="4800" dirty="0"/>
              <a:t>）の因果関係の分析</a:t>
            </a:r>
          </a:p>
        </p:txBody>
      </p:sp>
      <p:sp>
        <p:nvSpPr>
          <p:cNvPr id="3" name="字幕 2">
            <a:extLst>
              <a:ext uri="{FF2B5EF4-FFF2-40B4-BE49-F238E27FC236}">
                <a16:creationId xmlns:a16="http://schemas.microsoft.com/office/drawing/2014/main" id="{A00DD946-821E-5BF8-4EB1-9ED3B8D5BE35}"/>
              </a:ext>
            </a:extLst>
          </p:cNvPr>
          <p:cNvSpPr>
            <a:spLocks noGrp="1"/>
          </p:cNvSpPr>
          <p:nvPr>
            <p:ph type="subTitle" idx="1"/>
          </p:nvPr>
        </p:nvSpPr>
        <p:spPr/>
        <p:txBody>
          <a:bodyPr/>
          <a:lstStyle/>
          <a:p>
            <a:r>
              <a:rPr kumimoji="1" lang="ja-JP" altLang="en-US" dirty="0"/>
              <a:t>山嵜ゼミ　最終報告発表資料</a:t>
            </a:r>
            <a:endParaRPr kumimoji="1" lang="en-US" altLang="ja-JP" dirty="0"/>
          </a:p>
          <a:p>
            <a:r>
              <a:rPr lang="en-US" altLang="ja-JP" dirty="0"/>
              <a:t>22F0618</a:t>
            </a:r>
            <a:r>
              <a:rPr lang="ja-JP" altLang="en-US" dirty="0"/>
              <a:t>　磯部夏碧</a:t>
            </a:r>
            <a:endParaRPr kumimoji="1" lang="ja-JP" altLang="en-US" dirty="0"/>
          </a:p>
        </p:txBody>
      </p:sp>
      <p:sp>
        <p:nvSpPr>
          <p:cNvPr id="5" name="スライド番号プレースホルダー 4">
            <a:extLst>
              <a:ext uri="{FF2B5EF4-FFF2-40B4-BE49-F238E27FC236}">
                <a16:creationId xmlns:a16="http://schemas.microsoft.com/office/drawing/2014/main" id="{194D375A-8097-A341-CE73-C9FC649DC944}"/>
              </a:ext>
            </a:extLst>
          </p:cNvPr>
          <p:cNvSpPr>
            <a:spLocks noGrp="1"/>
          </p:cNvSpPr>
          <p:nvPr>
            <p:ph type="sldNum" sz="quarter" idx="12"/>
          </p:nvPr>
        </p:nvSpPr>
        <p:spPr/>
        <p:txBody>
          <a:bodyPr/>
          <a:lstStyle/>
          <a:p>
            <a:fld id="{F1B44B19-4420-4FE5-A06D-3F96DBF177A9}" type="slidenum">
              <a:rPr kumimoji="1" lang="ja-JP" altLang="en-US" smtClean="0"/>
              <a:t>1</a:t>
            </a:fld>
            <a:endParaRPr kumimoji="1" lang="ja-JP" altLang="en-US" dirty="0"/>
          </a:p>
        </p:txBody>
      </p:sp>
    </p:spTree>
    <p:extLst>
      <p:ext uri="{BB962C8B-B14F-4D97-AF65-F5344CB8AC3E}">
        <p14:creationId xmlns:p14="http://schemas.microsoft.com/office/powerpoint/2010/main" val="12172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35629-6595-5F92-8D22-462DA32F17B2}"/>
              </a:ext>
            </a:extLst>
          </p:cNvPr>
          <p:cNvSpPr>
            <a:spLocks noGrp="1"/>
          </p:cNvSpPr>
          <p:nvPr>
            <p:ph type="title"/>
          </p:nvPr>
        </p:nvSpPr>
        <p:spPr/>
        <p:txBody>
          <a:bodyPr/>
          <a:lstStyle/>
          <a:p>
            <a:r>
              <a:rPr kumimoji="1" lang="en-US" altLang="ja-JP" dirty="0"/>
              <a:t>6.AR</a:t>
            </a:r>
            <a:r>
              <a:rPr kumimoji="1" lang="ja-JP" altLang="en-US" dirty="0"/>
              <a:t>モデル</a:t>
            </a:r>
          </a:p>
        </p:txBody>
      </p:sp>
      <p:sp>
        <p:nvSpPr>
          <p:cNvPr id="3" name="コンテンツ プレースホルダー 2">
            <a:extLst>
              <a:ext uri="{FF2B5EF4-FFF2-40B4-BE49-F238E27FC236}">
                <a16:creationId xmlns:a16="http://schemas.microsoft.com/office/drawing/2014/main" id="{F9380DC2-16CD-50AF-1091-45AA054B5546}"/>
              </a:ext>
            </a:extLst>
          </p:cNvPr>
          <p:cNvSpPr>
            <a:spLocks noGrp="1"/>
          </p:cNvSpPr>
          <p:nvPr>
            <p:ph idx="1"/>
          </p:nvPr>
        </p:nvSpPr>
        <p:spPr/>
        <p:txBody>
          <a:bodyPr/>
          <a:lstStyle/>
          <a:p>
            <a:r>
              <a:rPr lang="ja-JP" altLang="en-US" dirty="0"/>
              <a:t>自己回帰モデル（</a:t>
            </a:r>
            <a:r>
              <a:rPr lang="en-US" altLang="ja-JP" dirty="0"/>
              <a:t>AR</a:t>
            </a:r>
            <a:r>
              <a:rPr lang="ja-JP" altLang="en-US" dirty="0"/>
              <a:t>モデル）</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25BA67CB-051D-886B-62E1-B09162DA0A0F}"/>
              </a:ext>
            </a:extLst>
          </p:cNvPr>
          <p:cNvSpPr>
            <a:spLocks noGrp="1"/>
          </p:cNvSpPr>
          <p:nvPr>
            <p:ph type="sldNum" sz="quarter" idx="12"/>
          </p:nvPr>
        </p:nvSpPr>
        <p:spPr/>
        <p:txBody>
          <a:bodyPr/>
          <a:lstStyle/>
          <a:p>
            <a:fld id="{F1B44B19-4420-4FE5-A06D-3F96DBF177A9}" type="slidenum">
              <a:rPr kumimoji="1" lang="ja-JP" altLang="en-US" smtClean="0"/>
              <a:t>10</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93E581B-4890-A12B-752E-C646F416BA16}"/>
                  </a:ext>
                </a:extLst>
              </p:cNvPr>
              <p:cNvSpPr txBox="1"/>
              <p:nvPr/>
            </p:nvSpPr>
            <p:spPr>
              <a:xfrm>
                <a:off x="553720" y="5812592"/>
                <a:ext cx="10134600" cy="4834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800" i="1" smtClean="0">
                              <a:latin typeface="Cambria Math" panose="02040503050406030204" pitchFamily="18" charset="0"/>
                            </a:rPr>
                          </m:ctrlPr>
                        </m:sSubPr>
                        <m:e>
                          <m:r>
                            <m:rPr>
                              <m:sty m:val="p"/>
                            </m:rPr>
                            <a:rPr kumimoji="1" lang="en-US" altLang="ja-JP" sz="2800" i="1">
                              <a:latin typeface="Cambria Math" panose="02040503050406030204" pitchFamily="18" charset="0"/>
                            </a:rPr>
                            <m:t>AR</m:t>
                          </m:r>
                          <m:r>
                            <a:rPr kumimoji="1" lang="en-US" altLang="ja-JP" sz="2800" i="1">
                              <a:latin typeface="Cambria Math" panose="02040503050406030204" pitchFamily="18" charset="0"/>
                            </a:rPr>
                            <m:t>(</m:t>
                          </m:r>
                          <m:r>
                            <m:rPr>
                              <m:sty m:val="p"/>
                            </m:rPr>
                            <a:rPr kumimoji="1" lang="en-US" altLang="ja-JP" sz="2800" i="1">
                              <a:latin typeface="Cambria Math" panose="02040503050406030204" pitchFamily="18" charset="0"/>
                            </a:rPr>
                            <m:t>m</m:t>
                          </m:r>
                          <m:r>
                            <a:rPr kumimoji="1" lang="en-US" altLang="ja-JP" sz="2800" i="1">
                              <a:latin typeface="Cambria Math" panose="02040503050406030204" pitchFamily="18" charset="0"/>
                            </a:rPr>
                            <m:t>)</m:t>
                          </m:r>
                          <m:r>
                            <a:rPr kumimoji="1" lang="ja-JP" altLang="en-US" sz="2800" i="1">
                              <a:latin typeface="Cambria Math" panose="02040503050406030204" pitchFamily="18" charset="0"/>
                            </a:rPr>
                            <m:t>の場合</m:t>
                          </m:r>
                          <m:r>
                            <a:rPr kumimoji="1" lang="ja-JP" altLang="en-US" sz="2800" i="1" smtClean="0">
                              <a:latin typeface="Cambria Math" panose="02040503050406030204" pitchFamily="18" charset="0"/>
                            </a:rPr>
                            <m:t>　</m:t>
                          </m:r>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𝛽</m:t>
                          </m:r>
                        </m:e>
                        <m:sub>
                          <m:r>
                            <a:rPr kumimoji="1" lang="ja-JP" altLang="en-US" sz="2800" i="1" smtClean="0">
                              <a:latin typeface="Cambria Math" panose="02040503050406030204" pitchFamily="18" charset="0"/>
                            </a:rPr>
                            <m:t>1</m:t>
                          </m:r>
                        </m:sub>
                      </m:sSub>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𝛽</m:t>
                          </m:r>
                        </m:e>
                        <m:sub>
                          <m:r>
                            <a:rPr kumimoji="1" lang="ja-JP" altLang="en-US" sz="2800" i="1" smtClean="0">
                              <a:latin typeface="Cambria Math" panose="02040503050406030204" pitchFamily="18" charset="0"/>
                            </a:rPr>
                            <m:t>2</m:t>
                          </m:r>
                        </m:sub>
                      </m:sSub>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−2</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𝛽</m:t>
                          </m:r>
                        </m:e>
                        <m:sub>
                          <m:r>
                            <a:rPr kumimoji="1" lang="ja-JP" altLang="en-US" sz="2800" i="1" smtClean="0">
                              <a:latin typeface="Cambria Math" panose="02040503050406030204" pitchFamily="18" charset="0"/>
                            </a:rPr>
                            <m:t>𝑚</m:t>
                          </m:r>
                        </m:sub>
                      </m:sSub>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𝑚</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𝜀</m:t>
                          </m:r>
                        </m:e>
                        <m:sub>
                          <m:r>
                            <a:rPr kumimoji="1" lang="ja-JP" altLang="en-US" sz="2800" i="1" smtClean="0">
                              <a:latin typeface="Cambria Math" panose="02040503050406030204" pitchFamily="18" charset="0"/>
                            </a:rPr>
                            <m:t>𝑡</m:t>
                          </m:r>
                        </m:sub>
                      </m:sSub>
                    </m:oMath>
                  </m:oMathPara>
                </a14:m>
                <a:endParaRPr kumimoji="1" lang="ja-JP" altLang="en-US" sz="2800" dirty="0"/>
              </a:p>
            </p:txBody>
          </p:sp>
        </mc:Choice>
        <mc:Fallback xmlns="">
          <p:sp>
            <p:nvSpPr>
              <p:cNvPr id="5" name="テキスト ボックス 4">
                <a:extLst>
                  <a:ext uri="{FF2B5EF4-FFF2-40B4-BE49-F238E27FC236}">
                    <a16:creationId xmlns:a16="http://schemas.microsoft.com/office/drawing/2014/main" id="{893E581B-4890-A12B-752E-C646F416BA16}"/>
                  </a:ext>
                </a:extLst>
              </p:cNvPr>
              <p:cNvSpPr txBox="1">
                <a:spLocks noRot="1" noChangeAspect="1" noMove="1" noResize="1" noEditPoints="1" noAdjustHandles="1" noChangeArrowheads="1" noChangeShapeType="1" noTextEdit="1"/>
              </p:cNvSpPr>
              <p:nvPr/>
            </p:nvSpPr>
            <p:spPr>
              <a:xfrm>
                <a:off x="553720" y="5812592"/>
                <a:ext cx="10134600" cy="48346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F2365D2-DEF0-980B-CF14-9FFBAF363A70}"/>
                  </a:ext>
                </a:extLst>
              </p:cNvPr>
              <p:cNvSpPr txBox="1"/>
              <p:nvPr/>
            </p:nvSpPr>
            <p:spPr>
              <a:xfrm>
                <a:off x="960120" y="5134978"/>
                <a:ext cx="6070600" cy="483466"/>
              </a:xfrm>
              <a:prstGeom prst="rect">
                <a:avLst/>
              </a:prstGeom>
              <a:noFill/>
            </p:spPr>
            <p:txBody>
              <a:bodyPr wrap="square" lIns="0" tIns="0" rIns="0" bIns="0" rtlCol="0">
                <a:spAutoFit/>
              </a:bodyPr>
              <a:lstStyle/>
              <a:p>
                <a:r>
                  <a:rPr kumimoji="1" lang="en-US" altLang="ja-JP" sz="2800" dirty="0"/>
                  <a:t>AR(</a:t>
                </a:r>
                <a:r>
                  <a:rPr kumimoji="1" lang="ja-JP" altLang="en-US" sz="2800" dirty="0"/>
                  <a:t>１</a:t>
                </a:r>
                <a:r>
                  <a:rPr kumimoji="1" lang="en-US" altLang="ja-JP" sz="2800" dirty="0"/>
                  <a:t>)</a:t>
                </a:r>
                <a:r>
                  <a:rPr kumimoji="1" lang="ja-JP" altLang="en-US" sz="2800" dirty="0"/>
                  <a:t>の場合</a:t>
                </a:r>
                <a14:m>
                  <m:oMath xmlns:m="http://schemas.openxmlformats.org/officeDocument/2006/math">
                    <m:r>
                      <a:rPr kumimoji="1" lang="ja-JP" altLang="en-US" sz="2800" i="1">
                        <a:latin typeface="Cambria Math" panose="02040503050406030204" pitchFamily="18" charset="0"/>
                      </a:rPr>
                      <m:t>　</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𝛽</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𝜀</m:t>
                        </m:r>
                      </m:e>
                      <m:sub>
                        <m:r>
                          <a:rPr kumimoji="1" lang="ja-JP" altLang="en-US" sz="2800" i="1" smtClean="0">
                            <a:latin typeface="Cambria Math" panose="02040503050406030204" pitchFamily="18" charset="0"/>
                          </a:rPr>
                          <m:t>𝑡</m:t>
                        </m:r>
                      </m:sub>
                    </m:sSub>
                  </m:oMath>
                </a14:m>
                <a:endParaRPr kumimoji="1" lang="ja-JP" altLang="en-US" sz="2800" dirty="0"/>
              </a:p>
            </p:txBody>
          </p:sp>
        </mc:Choice>
        <mc:Fallback xmlns="">
          <p:sp>
            <p:nvSpPr>
              <p:cNvPr id="6" name="テキスト ボックス 5">
                <a:extLst>
                  <a:ext uri="{FF2B5EF4-FFF2-40B4-BE49-F238E27FC236}">
                    <a16:creationId xmlns:a16="http://schemas.microsoft.com/office/drawing/2014/main" id="{BF2365D2-DEF0-980B-CF14-9FFBAF363A70}"/>
                  </a:ext>
                </a:extLst>
              </p:cNvPr>
              <p:cNvSpPr txBox="1">
                <a:spLocks noRot="1" noChangeAspect="1" noMove="1" noResize="1" noEditPoints="1" noAdjustHandles="1" noChangeArrowheads="1" noChangeShapeType="1" noTextEdit="1"/>
              </p:cNvSpPr>
              <p:nvPr/>
            </p:nvSpPr>
            <p:spPr>
              <a:xfrm>
                <a:off x="960120" y="5134978"/>
                <a:ext cx="6070600" cy="483466"/>
              </a:xfrm>
              <a:prstGeom prst="rect">
                <a:avLst/>
              </a:prstGeom>
              <a:blipFill>
                <a:blip r:embed="rId3"/>
                <a:stretch>
                  <a:fillRect l="-3618" t="-17500" b="-43750"/>
                </a:stretch>
              </a:blipFill>
            </p:spPr>
            <p:txBody>
              <a:bodyPr/>
              <a:lstStyle/>
              <a:p>
                <a:r>
                  <a:rPr lang="ja-JP" altLang="en-US">
                    <a:noFill/>
                  </a:rPr>
                  <a:t> </a:t>
                </a:r>
              </a:p>
            </p:txBody>
          </p:sp>
        </mc:Fallback>
      </mc:AlternateContent>
      <p:pic>
        <p:nvPicPr>
          <p:cNvPr id="8" name="図 7" descr="グラフ が含まれている画像&#10;&#10;AI 生成コンテンツは誤りを含む可能性があります。">
            <a:extLst>
              <a:ext uri="{FF2B5EF4-FFF2-40B4-BE49-F238E27FC236}">
                <a16:creationId xmlns:a16="http://schemas.microsoft.com/office/drawing/2014/main" id="{BF2706B4-CD98-FCD1-DBA4-C067911EF583}"/>
              </a:ext>
            </a:extLst>
          </p:cNvPr>
          <p:cNvPicPr>
            <a:picLocks noChangeAspect="1"/>
          </p:cNvPicPr>
          <p:nvPr/>
        </p:nvPicPr>
        <p:blipFill rotWithShape="1">
          <a:blip r:embed="rId4">
            <a:extLst>
              <a:ext uri="{28A0092B-C50C-407E-A947-70E740481C1C}">
                <a14:useLocalDpi xmlns:a14="http://schemas.microsoft.com/office/drawing/2010/main" val="0"/>
              </a:ext>
            </a:extLst>
          </a:blip>
          <a:srcRect l="9779" t="17409" r="8456" b="32195"/>
          <a:stretch>
            <a:fillRect/>
          </a:stretch>
        </p:blipFill>
        <p:spPr>
          <a:xfrm>
            <a:off x="838200" y="2420577"/>
            <a:ext cx="7970520" cy="2278520"/>
          </a:xfrm>
          <a:prstGeom prst="rect">
            <a:avLst/>
          </a:prstGeom>
        </p:spPr>
      </p:pic>
      <p:sp>
        <p:nvSpPr>
          <p:cNvPr id="10" name="テキスト ボックス 9">
            <a:extLst>
              <a:ext uri="{FF2B5EF4-FFF2-40B4-BE49-F238E27FC236}">
                <a16:creationId xmlns:a16="http://schemas.microsoft.com/office/drawing/2014/main" id="{C37A333C-80D2-4835-CE1C-85B516FF9411}"/>
              </a:ext>
            </a:extLst>
          </p:cNvPr>
          <p:cNvSpPr txBox="1"/>
          <p:nvPr/>
        </p:nvSpPr>
        <p:spPr>
          <a:xfrm>
            <a:off x="8808720" y="2901355"/>
            <a:ext cx="3017520" cy="1569660"/>
          </a:xfrm>
          <a:prstGeom prst="rect">
            <a:avLst/>
          </a:prstGeom>
          <a:noFill/>
        </p:spPr>
        <p:txBody>
          <a:bodyPr wrap="square" rtlCol="0">
            <a:spAutoFit/>
          </a:bodyPr>
          <a:lstStyle/>
          <a:p>
            <a:r>
              <a:rPr kumimoji="1" lang="ja-JP" altLang="en-US" sz="2400" dirty="0"/>
              <a:t>現在・過去のデータ</a:t>
            </a:r>
            <a:r>
              <a:rPr kumimoji="1" lang="en-US" altLang="ja-JP" sz="2400" dirty="0"/>
              <a:t>Yt-1</a:t>
            </a:r>
            <a:r>
              <a:rPr kumimoji="1" lang="ja-JP" altLang="en-US" sz="2400" dirty="0"/>
              <a:t>、</a:t>
            </a:r>
            <a:r>
              <a:rPr kumimoji="1" lang="en-US" altLang="ja-JP" sz="2400" dirty="0"/>
              <a:t>Yt-2…</a:t>
            </a:r>
            <a:r>
              <a:rPr kumimoji="1" lang="ja-JP" altLang="en-US" sz="2400" dirty="0"/>
              <a:t>を使用して将来の情報</a:t>
            </a:r>
            <a:r>
              <a:rPr kumimoji="1" lang="en-US" altLang="ja-JP" sz="2400" dirty="0" err="1"/>
              <a:t>Yt</a:t>
            </a:r>
            <a:r>
              <a:rPr kumimoji="1" lang="ja-JP" altLang="en-US" sz="2400" dirty="0"/>
              <a:t>を予測する</a:t>
            </a:r>
          </a:p>
        </p:txBody>
      </p:sp>
    </p:spTree>
    <p:extLst>
      <p:ext uri="{BB962C8B-B14F-4D97-AF65-F5344CB8AC3E}">
        <p14:creationId xmlns:p14="http://schemas.microsoft.com/office/powerpoint/2010/main" val="339365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22394-03F1-9C18-647C-CEC4A83C947A}"/>
              </a:ext>
            </a:extLst>
          </p:cNvPr>
          <p:cNvSpPr>
            <a:spLocks noGrp="1"/>
          </p:cNvSpPr>
          <p:nvPr>
            <p:ph type="title"/>
          </p:nvPr>
        </p:nvSpPr>
        <p:spPr/>
        <p:txBody>
          <a:bodyPr/>
          <a:lstStyle/>
          <a:p>
            <a:r>
              <a:rPr lang="en-US" altLang="ja-JP" dirty="0"/>
              <a:t>6.AR</a:t>
            </a:r>
            <a:r>
              <a:rPr lang="ja-JP" altLang="en-US" dirty="0"/>
              <a:t>モデル</a:t>
            </a:r>
            <a:endParaRPr kumimoji="1" lang="ja-JP" altLang="en-US" dirty="0"/>
          </a:p>
        </p:txBody>
      </p:sp>
      <p:sp>
        <p:nvSpPr>
          <p:cNvPr id="3" name="コンテンツ プレースホルダー 2">
            <a:extLst>
              <a:ext uri="{FF2B5EF4-FFF2-40B4-BE49-F238E27FC236}">
                <a16:creationId xmlns:a16="http://schemas.microsoft.com/office/drawing/2014/main" id="{6107EA33-E2E8-F78E-C3D3-4B41394948BE}"/>
              </a:ext>
            </a:extLst>
          </p:cNvPr>
          <p:cNvSpPr>
            <a:spLocks noGrp="1"/>
          </p:cNvSpPr>
          <p:nvPr>
            <p:ph idx="1"/>
          </p:nvPr>
        </p:nvSpPr>
        <p:spPr/>
        <p:txBody>
          <a:bodyPr/>
          <a:lstStyle/>
          <a:p>
            <a:pPr marL="0" indent="0">
              <a:buNone/>
            </a:pPr>
            <a:r>
              <a:rPr lang="en-US" altLang="ja-JP" dirty="0"/>
              <a:t>AR</a:t>
            </a:r>
            <a:r>
              <a:rPr lang="ja-JP" altLang="en-US" dirty="0"/>
              <a:t>モデルには</a:t>
            </a:r>
            <a:r>
              <a:rPr lang="ja-JP" altLang="en-US" b="1" dirty="0"/>
              <a:t>定常性</a:t>
            </a:r>
            <a:r>
              <a:rPr lang="ja-JP" altLang="en-US" dirty="0"/>
              <a:t>の前提が必要（｜</a:t>
            </a:r>
            <a:r>
              <a:rPr lang="en-US" altLang="ja-JP" dirty="0"/>
              <a:t>β</a:t>
            </a:r>
            <a:r>
              <a:rPr lang="ja-JP" altLang="en-US" dirty="0"/>
              <a:t>｜＜１）</a:t>
            </a: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013270E5-EE69-0A1D-E522-5A4F5CEDEDBD}"/>
              </a:ext>
            </a:extLst>
          </p:cNvPr>
          <p:cNvSpPr>
            <a:spLocks noGrp="1"/>
          </p:cNvSpPr>
          <p:nvPr>
            <p:ph type="sldNum" sz="quarter" idx="12"/>
          </p:nvPr>
        </p:nvSpPr>
        <p:spPr/>
        <p:txBody>
          <a:bodyPr/>
          <a:lstStyle/>
          <a:p>
            <a:fld id="{F1B44B19-4420-4FE5-A06D-3F96DBF177A9}" type="slidenum">
              <a:rPr kumimoji="1" lang="ja-JP" altLang="en-US" smtClean="0"/>
              <a:t>11</a:t>
            </a:fld>
            <a:endParaRPr kumimoji="1" lang="ja-JP" altLang="en-US"/>
          </a:p>
        </p:txBody>
      </p:sp>
      <p:pic>
        <p:nvPicPr>
          <p:cNvPr id="6" name="図 5">
            <a:extLst>
              <a:ext uri="{FF2B5EF4-FFF2-40B4-BE49-F238E27FC236}">
                <a16:creationId xmlns:a16="http://schemas.microsoft.com/office/drawing/2014/main" id="{49B0C4EC-F8A2-034C-5D85-A9F8BA328DE7}"/>
              </a:ext>
            </a:extLst>
          </p:cNvPr>
          <p:cNvPicPr>
            <a:picLocks noChangeAspect="1"/>
          </p:cNvPicPr>
          <p:nvPr/>
        </p:nvPicPr>
        <p:blipFill>
          <a:blip r:embed="rId3">
            <a:extLst>
              <a:ext uri="{28A0092B-C50C-407E-A947-70E740481C1C}">
                <a14:useLocalDpi xmlns:a14="http://schemas.microsoft.com/office/drawing/2010/main" val="0"/>
              </a:ext>
            </a:extLst>
          </a:blip>
          <a:srcRect l="6875" t="12411" r="47401" b="19885"/>
          <a:stretch>
            <a:fillRect/>
          </a:stretch>
        </p:blipFill>
        <p:spPr>
          <a:xfrm>
            <a:off x="1546161" y="2676034"/>
            <a:ext cx="3574479" cy="2790047"/>
          </a:xfrm>
          <a:prstGeom prst="rect">
            <a:avLst/>
          </a:prstGeom>
        </p:spPr>
      </p:pic>
      <p:pic>
        <p:nvPicPr>
          <p:cNvPr id="7" name="図 6">
            <a:extLst>
              <a:ext uri="{FF2B5EF4-FFF2-40B4-BE49-F238E27FC236}">
                <a16:creationId xmlns:a16="http://schemas.microsoft.com/office/drawing/2014/main" id="{1505C2FD-F4BC-B199-83E7-42CDA138B77F}"/>
              </a:ext>
            </a:extLst>
          </p:cNvPr>
          <p:cNvPicPr>
            <a:picLocks noChangeAspect="1"/>
          </p:cNvPicPr>
          <p:nvPr/>
        </p:nvPicPr>
        <p:blipFill>
          <a:blip r:embed="rId3">
            <a:extLst>
              <a:ext uri="{28A0092B-C50C-407E-A947-70E740481C1C}">
                <a14:useLocalDpi xmlns:a14="http://schemas.microsoft.com/office/drawing/2010/main" val="0"/>
              </a:ext>
            </a:extLst>
          </a:blip>
          <a:srcRect l="50000" t="14543" r="4276" b="17754"/>
          <a:stretch>
            <a:fillRect/>
          </a:stretch>
        </p:blipFill>
        <p:spPr>
          <a:xfrm>
            <a:off x="6604001" y="2730474"/>
            <a:ext cx="3574480" cy="2790048"/>
          </a:xfrm>
          <a:prstGeom prst="rect">
            <a:avLst/>
          </a:prstGeom>
        </p:spPr>
      </p:pic>
      <p:sp>
        <p:nvSpPr>
          <p:cNvPr id="8" name="テキスト ボックス 7">
            <a:extLst>
              <a:ext uri="{FF2B5EF4-FFF2-40B4-BE49-F238E27FC236}">
                <a16:creationId xmlns:a16="http://schemas.microsoft.com/office/drawing/2014/main" id="{DB73E871-4334-02C8-74AD-AF70B029FEC6}"/>
              </a:ext>
            </a:extLst>
          </p:cNvPr>
          <p:cNvSpPr txBox="1"/>
          <p:nvPr/>
        </p:nvSpPr>
        <p:spPr>
          <a:xfrm>
            <a:off x="1513840" y="5699909"/>
            <a:ext cx="9164320" cy="954107"/>
          </a:xfrm>
          <a:prstGeom prst="rect">
            <a:avLst/>
          </a:prstGeom>
          <a:noFill/>
        </p:spPr>
        <p:txBody>
          <a:bodyPr wrap="square" rtlCol="0">
            <a:spAutoFit/>
          </a:bodyPr>
          <a:lstStyle/>
          <a:p>
            <a:r>
              <a:rPr lang="ja-JP" altLang="en-US" sz="2800" dirty="0"/>
              <a:t>★</a:t>
            </a:r>
            <a:r>
              <a:rPr lang="ja-JP" altLang="en-US" sz="2800" b="1" dirty="0"/>
              <a:t>時系列データの特性（平均、分散等）が時間によらず一定</a:t>
            </a:r>
            <a:r>
              <a:rPr lang="ja-JP" altLang="en-US" sz="2800" dirty="0"/>
              <a:t>であるという性質</a:t>
            </a:r>
            <a:endParaRPr kumimoji="1" lang="ja-JP" altLang="en-US" sz="2800" dirty="0"/>
          </a:p>
        </p:txBody>
      </p:sp>
      <p:sp>
        <p:nvSpPr>
          <p:cNvPr id="9" name="テキスト ボックス 8">
            <a:extLst>
              <a:ext uri="{FF2B5EF4-FFF2-40B4-BE49-F238E27FC236}">
                <a16:creationId xmlns:a16="http://schemas.microsoft.com/office/drawing/2014/main" id="{22563A73-EEF2-0946-FFDD-9A823F04F85C}"/>
              </a:ext>
            </a:extLst>
          </p:cNvPr>
          <p:cNvSpPr txBox="1"/>
          <p:nvPr/>
        </p:nvSpPr>
        <p:spPr>
          <a:xfrm>
            <a:off x="2238660" y="2499641"/>
            <a:ext cx="2377440" cy="461665"/>
          </a:xfrm>
          <a:prstGeom prst="rect">
            <a:avLst/>
          </a:prstGeom>
          <a:noFill/>
        </p:spPr>
        <p:txBody>
          <a:bodyPr wrap="square" rtlCol="0">
            <a:spAutoFit/>
          </a:bodyPr>
          <a:lstStyle/>
          <a:p>
            <a:r>
              <a:rPr kumimoji="1" lang="ja-JP" altLang="en-US" sz="2400" dirty="0"/>
              <a:t>定常性を持つ</a:t>
            </a:r>
          </a:p>
        </p:txBody>
      </p:sp>
      <p:sp>
        <p:nvSpPr>
          <p:cNvPr id="10" name="テキスト ボックス 9">
            <a:extLst>
              <a:ext uri="{FF2B5EF4-FFF2-40B4-BE49-F238E27FC236}">
                <a16:creationId xmlns:a16="http://schemas.microsoft.com/office/drawing/2014/main" id="{B1AB05B1-5299-3015-50DA-B114D75C4E66}"/>
              </a:ext>
            </a:extLst>
          </p:cNvPr>
          <p:cNvSpPr txBox="1"/>
          <p:nvPr/>
        </p:nvSpPr>
        <p:spPr>
          <a:xfrm>
            <a:off x="7071362" y="2499640"/>
            <a:ext cx="3157110" cy="461665"/>
          </a:xfrm>
          <a:prstGeom prst="rect">
            <a:avLst/>
          </a:prstGeom>
          <a:noFill/>
        </p:spPr>
        <p:txBody>
          <a:bodyPr wrap="square" rtlCol="0">
            <a:spAutoFit/>
          </a:bodyPr>
          <a:lstStyle/>
          <a:p>
            <a:r>
              <a:rPr kumimoji="1" lang="ja-JP" altLang="en-US" sz="2400" dirty="0"/>
              <a:t>定常性を持たない</a:t>
            </a:r>
          </a:p>
        </p:txBody>
      </p:sp>
    </p:spTree>
    <p:extLst>
      <p:ext uri="{BB962C8B-B14F-4D97-AF65-F5344CB8AC3E}">
        <p14:creationId xmlns:p14="http://schemas.microsoft.com/office/powerpoint/2010/main" val="173045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EC7D-B6B0-1858-3F0F-71A373760F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E0FAE36-8366-C550-CD76-16828768DCA8}"/>
              </a:ext>
            </a:extLst>
          </p:cNvPr>
          <p:cNvSpPr>
            <a:spLocks noGrp="1"/>
          </p:cNvSpPr>
          <p:nvPr>
            <p:ph type="title"/>
          </p:nvPr>
        </p:nvSpPr>
        <p:spPr/>
        <p:txBody>
          <a:bodyPr/>
          <a:lstStyle/>
          <a:p>
            <a:r>
              <a:rPr lang="en-US" altLang="ja-JP" dirty="0"/>
              <a:t>7.</a:t>
            </a:r>
            <a:r>
              <a:rPr lang="ja-JP" altLang="en-US" dirty="0"/>
              <a:t>グレンジャー因果性検定</a:t>
            </a:r>
            <a:endParaRPr kumimoji="1" lang="ja-JP" altLang="en-US" dirty="0"/>
          </a:p>
        </p:txBody>
      </p:sp>
      <p:sp>
        <p:nvSpPr>
          <p:cNvPr id="3" name="コンテンツ プレースホルダー 2">
            <a:extLst>
              <a:ext uri="{FF2B5EF4-FFF2-40B4-BE49-F238E27FC236}">
                <a16:creationId xmlns:a16="http://schemas.microsoft.com/office/drawing/2014/main" id="{B302A91E-E563-CBFC-2E55-C76F2BCD9D65}"/>
              </a:ext>
            </a:extLst>
          </p:cNvPr>
          <p:cNvSpPr>
            <a:spLocks noGrp="1"/>
          </p:cNvSpPr>
          <p:nvPr>
            <p:ph idx="1"/>
          </p:nvPr>
        </p:nvSpPr>
        <p:spPr/>
        <p:txBody>
          <a:bodyPr>
            <a:normAutofit/>
          </a:bodyPr>
          <a:lstStyle/>
          <a:p>
            <a:r>
              <a:rPr lang="ja-JP" altLang="en-US" b="1" dirty="0"/>
              <a:t>グレンジャー因果性検定</a:t>
            </a:r>
            <a:endParaRPr lang="en-US" altLang="ja-JP" b="1" dirty="0"/>
          </a:p>
          <a:p>
            <a:pPr lvl="1"/>
            <a:r>
              <a:rPr lang="ja-JP" altLang="en-US" dirty="0"/>
              <a:t>時系列データを使って「あるデータが別のデータに影響を与えているか」を調べる</a:t>
            </a:r>
            <a:endParaRPr lang="en-US" altLang="ja-JP" dirty="0"/>
          </a:p>
          <a:p>
            <a:endParaRPr lang="en-US" altLang="ja-JP" dirty="0"/>
          </a:p>
          <a:p>
            <a:r>
              <a:rPr lang="ja-JP" altLang="en-US" sz="2400" dirty="0"/>
              <a:t>（</a:t>
            </a:r>
            <a:r>
              <a:rPr lang="en-US" altLang="ja-JP" sz="2400" dirty="0"/>
              <a:t>a</a:t>
            </a:r>
            <a:r>
              <a:rPr lang="ja-JP" altLang="en-US" sz="2400" dirty="0"/>
              <a:t>）</a:t>
            </a:r>
            <a:r>
              <a:rPr lang="en-US" altLang="ja-JP" sz="2400" dirty="0" err="1"/>
              <a:t>Yt</a:t>
            </a:r>
            <a:r>
              <a:rPr lang="ja-JP" altLang="en-US" sz="2400" dirty="0"/>
              <a:t>が</a:t>
            </a:r>
            <a:r>
              <a:rPr lang="en-US" altLang="ja-JP" sz="2400" dirty="0"/>
              <a:t>Yt-1</a:t>
            </a:r>
            <a:r>
              <a:rPr lang="ja-JP" altLang="en-US" sz="2400" dirty="0"/>
              <a:t>だけで説明される場合</a:t>
            </a:r>
          </a:p>
          <a:p>
            <a:endParaRPr lang="en-US" altLang="ja-JP" dirty="0"/>
          </a:p>
          <a:p>
            <a:endParaRPr lang="en-US" altLang="ja-JP" dirty="0"/>
          </a:p>
          <a:p>
            <a:r>
              <a:rPr lang="ja-JP" altLang="en-US" sz="2400" dirty="0"/>
              <a:t>（</a:t>
            </a:r>
            <a:r>
              <a:rPr lang="en-US" altLang="ja-JP" sz="2400" dirty="0"/>
              <a:t>b</a:t>
            </a:r>
            <a:r>
              <a:rPr lang="ja-JP" altLang="en-US" sz="2400" dirty="0"/>
              <a:t>）</a:t>
            </a:r>
            <a:r>
              <a:rPr lang="en-US" altLang="ja-JP" sz="2400" dirty="0" err="1"/>
              <a:t>Yt</a:t>
            </a:r>
            <a:r>
              <a:rPr lang="ja-JP" altLang="en-US" sz="2400" dirty="0"/>
              <a:t>が</a:t>
            </a:r>
            <a:r>
              <a:rPr lang="en-US" altLang="ja-JP" sz="2400" dirty="0"/>
              <a:t>Yt-1</a:t>
            </a:r>
            <a:r>
              <a:rPr lang="ja-JP" altLang="en-US" sz="2400" dirty="0"/>
              <a:t>と</a:t>
            </a:r>
            <a:r>
              <a:rPr lang="en-US" altLang="ja-JP" sz="2400" dirty="0"/>
              <a:t>Zt-1</a:t>
            </a:r>
            <a:r>
              <a:rPr lang="ja-JP" altLang="en-US" sz="2400" dirty="0"/>
              <a:t>で説明される場合</a:t>
            </a:r>
          </a:p>
          <a:p>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EC1D9C72-F8D6-D65A-9B90-A14FECA89422}"/>
              </a:ext>
            </a:extLst>
          </p:cNvPr>
          <p:cNvSpPr>
            <a:spLocks noGrp="1"/>
          </p:cNvSpPr>
          <p:nvPr>
            <p:ph type="sldNum" sz="quarter" idx="12"/>
          </p:nvPr>
        </p:nvSpPr>
        <p:spPr/>
        <p:txBody>
          <a:bodyPr/>
          <a:lstStyle/>
          <a:p>
            <a:fld id="{F1B44B19-4420-4FE5-A06D-3F96DBF177A9}" type="slidenum">
              <a:rPr kumimoji="1" lang="ja-JP" altLang="en-US" smtClean="0"/>
              <a:t>12</a:t>
            </a:fld>
            <a:endParaRPr kumimoji="1"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64A08DB-3D51-6923-48F8-2288B8B2070B}"/>
                  </a:ext>
                </a:extLst>
              </p:cNvPr>
              <p:cNvSpPr txBox="1"/>
              <p:nvPr/>
            </p:nvSpPr>
            <p:spPr>
              <a:xfrm>
                <a:off x="1319134" y="3970234"/>
                <a:ext cx="3852472" cy="532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𝛽</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Sup>
                        <m:sSubSupPr>
                          <m:ctrlPr>
                            <a:rPr kumimoji="1" lang="ja-JP" altLang="en-US" sz="2800" i="1" smtClean="0">
                              <a:highlight>
                                <a:srgbClr val="00FFFF"/>
                              </a:highlight>
                              <a:latin typeface="Cambria Math" panose="02040503050406030204" pitchFamily="18" charset="0"/>
                            </a:rPr>
                          </m:ctrlPr>
                        </m:sSubSupPr>
                        <m:e>
                          <m:r>
                            <a:rPr kumimoji="1" lang="ja-JP" altLang="en-US" sz="2800" i="1" smtClean="0">
                              <a:highlight>
                                <a:srgbClr val="00FFFF"/>
                              </a:highlight>
                              <a:latin typeface="Cambria Math" panose="02040503050406030204" pitchFamily="18" charset="0"/>
                            </a:rPr>
                            <m:t>𝜀</m:t>
                          </m:r>
                        </m:e>
                        <m:sub>
                          <m:r>
                            <a:rPr kumimoji="1" lang="ja-JP" altLang="en-US" sz="2800" i="1" smtClean="0">
                              <a:highlight>
                                <a:srgbClr val="00FFFF"/>
                              </a:highlight>
                              <a:latin typeface="Cambria Math" panose="02040503050406030204" pitchFamily="18" charset="0"/>
                            </a:rPr>
                            <m:t>𝑡</m:t>
                          </m:r>
                        </m:sub>
                        <m:sup>
                          <m:d>
                            <m:dPr>
                              <m:ctrlPr>
                                <a:rPr kumimoji="1" lang="ja-JP" altLang="en-US" sz="2800" i="1" smtClean="0">
                                  <a:highlight>
                                    <a:srgbClr val="00FFFF"/>
                                  </a:highlight>
                                  <a:latin typeface="Cambria Math" panose="02040503050406030204" pitchFamily="18" charset="0"/>
                                </a:rPr>
                              </m:ctrlPr>
                            </m:dPr>
                            <m:e>
                              <m:r>
                                <a:rPr kumimoji="1" lang="ja-JP" altLang="en-US" sz="2800" i="1" smtClean="0">
                                  <a:highlight>
                                    <a:srgbClr val="00FFFF"/>
                                  </a:highlight>
                                  <a:latin typeface="Cambria Math" panose="02040503050406030204" pitchFamily="18" charset="0"/>
                                </a:rPr>
                                <m:t>𝑎</m:t>
                              </m:r>
                            </m:e>
                          </m:d>
                        </m:sup>
                      </m:sSubSup>
                    </m:oMath>
                  </m:oMathPara>
                </a14:m>
                <a:endParaRPr kumimoji="1" lang="ja-JP" altLang="en-US" sz="2800" dirty="0">
                  <a:highlight>
                    <a:srgbClr val="00FFFF"/>
                  </a:highlight>
                </a:endParaRPr>
              </a:p>
            </p:txBody>
          </p:sp>
        </mc:Choice>
        <mc:Fallback xmlns="">
          <p:sp>
            <p:nvSpPr>
              <p:cNvPr id="5" name="テキスト ボックス 4">
                <a:extLst>
                  <a:ext uri="{FF2B5EF4-FFF2-40B4-BE49-F238E27FC236}">
                    <a16:creationId xmlns:a16="http://schemas.microsoft.com/office/drawing/2014/main" id="{064A08DB-3D51-6923-48F8-2288B8B2070B}"/>
                  </a:ext>
                </a:extLst>
              </p:cNvPr>
              <p:cNvSpPr txBox="1">
                <a:spLocks noRot="1" noChangeAspect="1" noMove="1" noResize="1" noEditPoints="1" noAdjustHandles="1" noChangeArrowheads="1" noChangeShapeType="1" noTextEdit="1"/>
              </p:cNvSpPr>
              <p:nvPr/>
            </p:nvSpPr>
            <p:spPr>
              <a:xfrm>
                <a:off x="1319134" y="3970234"/>
                <a:ext cx="3852472" cy="53264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FA61117-6D26-0A0F-34A1-06D5FD6B8B4F}"/>
                  </a:ext>
                </a:extLst>
              </p:cNvPr>
              <p:cNvSpPr txBox="1"/>
              <p:nvPr/>
            </p:nvSpPr>
            <p:spPr>
              <a:xfrm>
                <a:off x="1607784" y="5396868"/>
                <a:ext cx="4705840" cy="532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𝛽</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𝛾</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𝑧</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Sup>
                        <m:sSubSupPr>
                          <m:ctrlPr>
                            <a:rPr kumimoji="1" lang="ja-JP" altLang="en-US" sz="2800" i="1" smtClean="0">
                              <a:highlight>
                                <a:srgbClr val="00FFFF"/>
                              </a:highlight>
                              <a:latin typeface="Cambria Math" panose="02040503050406030204" pitchFamily="18" charset="0"/>
                            </a:rPr>
                          </m:ctrlPr>
                        </m:sSubSupPr>
                        <m:e>
                          <m:r>
                            <a:rPr kumimoji="1" lang="ja-JP" altLang="en-US" sz="2800" i="1" smtClean="0">
                              <a:highlight>
                                <a:srgbClr val="00FFFF"/>
                              </a:highlight>
                              <a:latin typeface="Cambria Math" panose="02040503050406030204" pitchFamily="18" charset="0"/>
                            </a:rPr>
                            <m:t>𝜀</m:t>
                          </m:r>
                        </m:e>
                        <m:sub>
                          <m:r>
                            <a:rPr kumimoji="1" lang="ja-JP" altLang="en-US" sz="2800" i="1" smtClean="0">
                              <a:highlight>
                                <a:srgbClr val="00FFFF"/>
                              </a:highlight>
                              <a:latin typeface="Cambria Math" panose="02040503050406030204" pitchFamily="18" charset="0"/>
                            </a:rPr>
                            <m:t>𝑡</m:t>
                          </m:r>
                        </m:sub>
                        <m:sup>
                          <m:d>
                            <m:dPr>
                              <m:ctrlPr>
                                <a:rPr kumimoji="1" lang="ja-JP" altLang="en-US" sz="2800" i="1" smtClean="0">
                                  <a:highlight>
                                    <a:srgbClr val="00FFFF"/>
                                  </a:highlight>
                                  <a:latin typeface="Cambria Math" panose="02040503050406030204" pitchFamily="18" charset="0"/>
                                </a:rPr>
                              </m:ctrlPr>
                            </m:dPr>
                            <m:e>
                              <m:r>
                                <a:rPr kumimoji="1" lang="ja-JP" altLang="en-US" sz="2800" i="1" smtClean="0">
                                  <a:highlight>
                                    <a:srgbClr val="00FFFF"/>
                                  </a:highlight>
                                  <a:latin typeface="Cambria Math" panose="02040503050406030204" pitchFamily="18" charset="0"/>
                                </a:rPr>
                                <m:t>𝑏</m:t>
                              </m:r>
                            </m:e>
                          </m:d>
                        </m:sup>
                      </m:sSubSup>
                    </m:oMath>
                  </m:oMathPara>
                </a14:m>
                <a:endParaRPr kumimoji="1" lang="ja-JP" altLang="en-US" sz="2800" dirty="0">
                  <a:highlight>
                    <a:srgbClr val="00FFFF"/>
                  </a:highlight>
                </a:endParaRPr>
              </a:p>
            </p:txBody>
          </p:sp>
        </mc:Choice>
        <mc:Fallback xmlns="">
          <p:sp>
            <p:nvSpPr>
              <p:cNvPr id="6" name="テキスト ボックス 5">
                <a:extLst>
                  <a:ext uri="{FF2B5EF4-FFF2-40B4-BE49-F238E27FC236}">
                    <a16:creationId xmlns:a16="http://schemas.microsoft.com/office/drawing/2014/main" id="{CFA61117-6D26-0A0F-34A1-06D5FD6B8B4F}"/>
                  </a:ext>
                </a:extLst>
              </p:cNvPr>
              <p:cNvSpPr txBox="1">
                <a:spLocks noRot="1" noChangeAspect="1" noMove="1" noResize="1" noEditPoints="1" noAdjustHandles="1" noChangeArrowheads="1" noChangeShapeType="1" noTextEdit="1"/>
              </p:cNvSpPr>
              <p:nvPr/>
            </p:nvSpPr>
            <p:spPr>
              <a:xfrm>
                <a:off x="1607784" y="5396868"/>
                <a:ext cx="4705840" cy="532646"/>
              </a:xfrm>
              <a:prstGeom prst="rect">
                <a:avLst/>
              </a:prstGeom>
              <a:blipFill>
                <a:blip r:embed="rId4"/>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E0939E46-2D83-B676-64BC-B868D7531FAD}"/>
              </a:ext>
            </a:extLst>
          </p:cNvPr>
          <p:cNvSpPr txBox="1"/>
          <p:nvPr/>
        </p:nvSpPr>
        <p:spPr>
          <a:xfrm>
            <a:off x="6847840" y="3065036"/>
            <a:ext cx="4023360" cy="1938992"/>
          </a:xfrm>
          <a:prstGeom prst="rect">
            <a:avLst/>
          </a:prstGeom>
          <a:noFill/>
          <a:ln>
            <a:solidFill>
              <a:schemeClr val="accent1"/>
            </a:solidFill>
          </a:ln>
        </p:spPr>
        <p:txBody>
          <a:bodyPr wrap="square" rtlCol="0">
            <a:spAutoFit/>
          </a:bodyPr>
          <a:lstStyle/>
          <a:p>
            <a:r>
              <a:rPr kumimoji="1" lang="ja-JP" altLang="en-US" sz="2000" dirty="0"/>
              <a:t>帰無仮説</a:t>
            </a:r>
            <a:endParaRPr kumimoji="1" lang="en-US" altLang="ja-JP" sz="2000" dirty="0"/>
          </a:p>
          <a:p>
            <a:r>
              <a:rPr kumimoji="1" lang="en-US" altLang="ja-JP" sz="2000" dirty="0"/>
              <a:t>H0</a:t>
            </a:r>
            <a:r>
              <a:rPr kumimoji="1" lang="ja-JP" altLang="en-US" sz="2000" dirty="0"/>
              <a:t>：過去のデータ</a:t>
            </a:r>
            <a:r>
              <a:rPr kumimoji="1" lang="en-US" altLang="ja-JP" sz="2000" dirty="0"/>
              <a:t>Zt-1</a:t>
            </a:r>
            <a:r>
              <a:rPr kumimoji="1" lang="ja-JP" altLang="en-US" sz="2000" dirty="0"/>
              <a:t>は</a:t>
            </a:r>
            <a:r>
              <a:rPr kumimoji="1" lang="en-US" altLang="ja-JP" sz="2000" dirty="0" err="1"/>
              <a:t>Yt</a:t>
            </a:r>
            <a:r>
              <a:rPr kumimoji="1" lang="ja-JP" altLang="en-US" sz="2000" dirty="0"/>
              <a:t>に影響を与えない</a:t>
            </a:r>
            <a:endParaRPr kumimoji="1" lang="en-US" altLang="ja-JP" sz="2000" dirty="0"/>
          </a:p>
          <a:p>
            <a:r>
              <a:rPr kumimoji="1" lang="ja-JP" altLang="en-US" sz="2000" dirty="0"/>
              <a:t>対立仮説</a:t>
            </a:r>
            <a:endParaRPr kumimoji="1" lang="en-US" altLang="ja-JP" sz="2000" dirty="0"/>
          </a:p>
          <a:p>
            <a:r>
              <a:rPr kumimoji="1" lang="en-US" altLang="ja-JP" sz="2000" dirty="0"/>
              <a:t>H1</a:t>
            </a:r>
            <a:r>
              <a:rPr kumimoji="1" lang="ja-JP" altLang="en-US" sz="2000" dirty="0"/>
              <a:t>：過去のデータ</a:t>
            </a:r>
            <a:r>
              <a:rPr kumimoji="1" lang="en-US" altLang="ja-JP" sz="2000" dirty="0"/>
              <a:t>Zt-1</a:t>
            </a:r>
            <a:r>
              <a:rPr kumimoji="1" lang="ja-JP" altLang="en-US" sz="2000" dirty="0"/>
              <a:t>は</a:t>
            </a:r>
            <a:r>
              <a:rPr kumimoji="1" lang="en-US" altLang="ja-JP" sz="2000" dirty="0" err="1"/>
              <a:t>Yt</a:t>
            </a:r>
            <a:r>
              <a:rPr kumimoji="1" lang="ja-JP" altLang="en-US" sz="2000" dirty="0"/>
              <a:t>に影響を与える</a:t>
            </a:r>
          </a:p>
        </p:txBody>
      </p:sp>
      <p:sp>
        <p:nvSpPr>
          <p:cNvPr id="11" name="テキスト ボックス 10">
            <a:extLst>
              <a:ext uri="{FF2B5EF4-FFF2-40B4-BE49-F238E27FC236}">
                <a16:creationId xmlns:a16="http://schemas.microsoft.com/office/drawing/2014/main" id="{DB7D47B3-9F55-C7BE-01BF-514ADECBD639}"/>
              </a:ext>
            </a:extLst>
          </p:cNvPr>
          <p:cNvSpPr txBox="1"/>
          <p:nvPr/>
        </p:nvSpPr>
        <p:spPr>
          <a:xfrm>
            <a:off x="6847840" y="5535553"/>
            <a:ext cx="4287520" cy="707886"/>
          </a:xfrm>
          <a:prstGeom prst="rect">
            <a:avLst/>
          </a:prstGeom>
          <a:noFill/>
        </p:spPr>
        <p:txBody>
          <a:bodyPr wrap="square" rtlCol="0">
            <a:spAutoFit/>
          </a:bodyPr>
          <a:lstStyle/>
          <a:p>
            <a:r>
              <a:rPr kumimoji="1" lang="en-US" altLang="ja-JP" sz="2000" dirty="0"/>
              <a:t>ε(</a:t>
            </a:r>
            <a:r>
              <a:rPr kumimoji="1" lang="ja-JP" altLang="en-US" sz="2000" dirty="0"/>
              <a:t>誤差</a:t>
            </a:r>
            <a:r>
              <a:rPr kumimoji="1" lang="en-US" altLang="ja-JP" sz="2000" dirty="0"/>
              <a:t>)</a:t>
            </a:r>
            <a:r>
              <a:rPr kumimoji="1" lang="ja-JP" altLang="en-US" sz="2000" dirty="0"/>
              <a:t>の比較で考える</a:t>
            </a:r>
            <a:endParaRPr kumimoji="1" lang="en-US" altLang="ja-JP" sz="2000" dirty="0"/>
          </a:p>
          <a:p>
            <a:r>
              <a:rPr kumimoji="1" lang="en-US" altLang="ja-JP" sz="2000" b="1" dirty="0"/>
              <a:t>ε(</a:t>
            </a:r>
            <a:r>
              <a:rPr kumimoji="1" lang="ja-JP" altLang="en-US" sz="2000" b="1" dirty="0"/>
              <a:t>誤差</a:t>
            </a:r>
            <a:r>
              <a:rPr kumimoji="1" lang="en-US" altLang="ja-JP" sz="2000" b="1" dirty="0"/>
              <a:t>)</a:t>
            </a:r>
            <a:r>
              <a:rPr kumimoji="1" lang="ja-JP" altLang="en-US" sz="2000" b="1" dirty="0"/>
              <a:t>が小さいほど予測力は大きい</a:t>
            </a:r>
          </a:p>
        </p:txBody>
      </p:sp>
      <p:sp>
        <p:nvSpPr>
          <p:cNvPr id="12" name="矢印: 下 11">
            <a:extLst>
              <a:ext uri="{FF2B5EF4-FFF2-40B4-BE49-F238E27FC236}">
                <a16:creationId xmlns:a16="http://schemas.microsoft.com/office/drawing/2014/main" id="{30B93B7A-556E-CD6F-05BE-A2B2D1FDAA0A}"/>
              </a:ext>
            </a:extLst>
          </p:cNvPr>
          <p:cNvSpPr/>
          <p:nvPr/>
        </p:nvSpPr>
        <p:spPr>
          <a:xfrm>
            <a:off x="8408316" y="4998749"/>
            <a:ext cx="731520" cy="4302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608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71CAC-CB01-0E54-E855-203E1B5A70A5}"/>
              </a:ext>
            </a:extLst>
          </p:cNvPr>
          <p:cNvSpPr>
            <a:spLocks noGrp="1"/>
          </p:cNvSpPr>
          <p:nvPr>
            <p:ph type="title"/>
          </p:nvPr>
        </p:nvSpPr>
        <p:spPr/>
        <p:txBody>
          <a:bodyPr/>
          <a:lstStyle/>
          <a:p>
            <a:r>
              <a:rPr lang="en-US" altLang="ja-JP" dirty="0"/>
              <a:t>7.</a:t>
            </a:r>
            <a:r>
              <a:rPr lang="ja-JP" altLang="en-US" dirty="0"/>
              <a:t>グレンジャー因果性検定</a:t>
            </a:r>
            <a:endParaRPr kumimoji="1" lang="ja-JP" altLang="en-US" dirty="0"/>
          </a:p>
        </p:txBody>
      </p:sp>
      <p:sp>
        <p:nvSpPr>
          <p:cNvPr id="3" name="コンテンツ プレースホルダー 2">
            <a:extLst>
              <a:ext uri="{FF2B5EF4-FFF2-40B4-BE49-F238E27FC236}">
                <a16:creationId xmlns:a16="http://schemas.microsoft.com/office/drawing/2014/main" id="{36BE986B-4F65-643E-2404-13474299FCF4}"/>
              </a:ext>
            </a:extLst>
          </p:cNvPr>
          <p:cNvSpPr>
            <a:spLocks noGrp="1"/>
          </p:cNvSpPr>
          <p:nvPr>
            <p:ph idx="1"/>
          </p:nvPr>
        </p:nvSpPr>
        <p:spPr/>
        <p:txBody>
          <a:bodyPr>
            <a:normAutofit/>
          </a:bodyPr>
          <a:lstStyle/>
          <a:p>
            <a:r>
              <a:rPr lang="ja-JP" altLang="en-US" dirty="0"/>
              <a:t>誤差の比較にあたって</a:t>
            </a:r>
            <a:endParaRPr lang="en-US" altLang="ja-JP" dirty="0"/>
          </a:p>
          <a:p>
            <a:pPr marL="0" indent="0">
              <a:buNone/>
            </a:pPr>
            <a:r>
              <a:rPr lang="ja-JP" altLang="en-US" dirty="0"/>
              <a:t>　</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D5CAB6CD-2454-FABA-BA3B-79340BA93E4E}"/>
              </a:ext>
            </a:extLst>
          </p:cNvPr>
          <p:cNvSpPr>
            <a:spLocks noGrp="1"/>
          </p:cNvSpPr>
          <p:nvPr>
            <p:ph type="sldNum" sz="quarter" idx="12"/>
          </p:nvPr>
        </p:nvSpPr>
        <p:spPr>
          <a:xfrm>
            <a:off x="8037479" y="6356350"/>
            <a:ext cx="2743200" cy="365125"/>
          </a:xfrm>
        </p:spPr>
        <p:txBody>
          <a:bodyPr/>
          <a:lstStyle/>
          <a:p>
            <a:fld id="{F1B44B19-4420-4FE5-A06D-3F96DBF177A9}" type="slidenum">
              <a:rPr kumimoji="1" lang="ja-JP" altLang="en-US" smtClean="0"/>
              <a:t>13</a:t>
            </a:fld>
            <a:endParaRPr kumimoji="1" lang="ja-JP" altLang="en-US"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597641E-24BE-00E2-8AA2-BD5031FE3F69}"/>
                  </a:ext>
                </a:extLst>
              </p:cNvPr>
              <p:cNvSpPr txBox="1"/>
              <p:nvPr/>
            </p:nvSpPr>
            <p:spPr>
              <a:xfrm>
                <a:off x="1488485" y="2900511"/>
                <a:ext cx="1752531" cy="11307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kumimoji="1" lang="ja-JP" altLang="en-US" sz="2400" i="1" smtClean="0">
                              <a:latin typeface="Cambria Math" panose="02040503050406030204" pitchFamily="18" charset="0"/>
                            </a:rPr>
                          </m:ctrlPr>
                        </m:naryPr>
                        <m:sub>
                          <m:r>
                            <a:rPr kumimoji="1" lang="ja-JP" altLang="en-US" sz="2400" i="1" smtClean="0">
                              <a:latin typeface="Cambria Math" panose="02040503050406030204" pitchFamily="18" charset="0"/>
                            </a:rPr>
                            <m:t>𝑡</m:t>
                          </m:r>
                          <m:r>
                            <a:rPr kumimoji="1" lang="ja-JP" altLang="en-US" sz="2400" i="1" smtClean="0">
                              <a:latin typeface="Cambria Math" panose="02040503050406030204" pitchFamily="18" charset="0"/>
                            </a:rPr>
                            <m:t>=1</m:t>
                          </m:r>
                        </m:sub>
                        <m:sup>
                          <m:r>
                            <a:rPr kumimoji="1" lang="ja-JP" altLang="en-US" sz="2400" i="1" smtClean="0">
                              <a:latin typeface="Cambria Math" panose="02040503050406030204" pitchFamily="18" charset="0"/>
                            </a:rPr>
                            <m:t>𝑁</m:t>
                          </m:r>
                        </m:sup>
                        <m:e>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𝜀</m:t>
                              </m:r>
                            </m:e>
                            <m:sub>
                              <m:r>
                                <a:rPr kumimoji="1" lang="ja-JP" altLang="en-US" sz="2400" i="1" smtClean="0">
                                  <a:latin typeface="Cambria Math" panose="02040503050406030204" pitchFamily="18" charset="0"/>
                                </a:rPr>
                                <m:t>𝑡</m:t>
                              </m:r>
                            </m:sub>
                            <m:sup>
                              <m:r>
                                <a:rPr kumimoji="1" lang="ja-JP" altLang="en-US" sz="2400" i="1" smtClean="0">
                                  <a:latin typeface="Cambria Math" panose="02040503050406030204" pitchFamily="18" charset="0"/>
                                </a:rPr>
                                <m:t>2</m:t>
                              </m:r>
                            </m:sup>
                          </m:sSubSup>
                        </m:e>
                      </m:nary>
                      <m:r>
                        <a:rPr kumimoji="1" lang="ja-JP" altLang="en-US" sz="2400" i="1" smtClean="0">
                          <a:latin typeface="Cambria Math" panose="02040503050406030204" pitchFamily="18" charset="0"/>
                        </a:rPr>
                        <m:t>=</m:t>
                      </m:r>
                      <m:sSup>
                        <m:sSupPr>
                          <m:ctrlPr>
                            <a:rPr kumimoji="1" lang="ja-JP" altLang="en-US" sz="2400" i="1" smtClean="0">
                              <a:latin typeface="Cambria Math" panose="02040503050406030204" pitchFamily="18" charset="0"/>
                            </a:rPr>
                          </m:ctrlPr>
                        </m:sSupPr>
                        <m:e>
                          <m:r>
                            <a:rPr kumimoji="1" lang="ja-JP" altLang="en-US" sz="2400" i="1" smtClean="0">
                              <a:latin typeface="Cambria Math" panose="02040503050406030204" pitchFamily="18" charset="0"/>
                            </a:rPr>
                            <m:t>𝜎</m:t>
                          </m:r>
                        </m:e>
                        <m:sup>
                          <m:r>
                            <a:rPr kumimoji="1" lang="ja-JP" altLang="en-US" sz="2400" i="1" smtClean="0">
                              <a:latin typeface="Cambria Math" panose="02040503050406030204" pitchFamily="18" charset="0"/>
                            </a:rPr>
                            <m:t>2</m:t>
                          </m:r>
                        </m:sup>
                      </m:sSup>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3597641E-24BE-00E2-8AA2-BD5031FE3F69}"/>
                  </a:ext>
                </a:extLst>
              </p:cNvPr>
              <p:cNvSpPr txBox="1">
                <a:spLocks noRot="1" noChangeAspect="1" noMove="1" noResize="1" noEditPoints="1" noAdjustHandles="1" noChangeArrowheads="1" noChangeShapeType="1" noTextEdit="1"/>
              </p:cNvSpPr>
              <p:nvPr/>
            </p:nvSpPr>
            <p:spPr>
              <a:xfrm>
                <a:off x="1488485" y="2900511"/>
                <a:ext cx="1752531" cy="113075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943ACC9-3039-CFB0-EA6D-BE8A3AD6429E}"/>
                  </a:ext>
                </a:extLst>
              </p:cNvPr>
              <p:cNvSpPr txBox="1"/>
              <p:nvPr/>
            </p:nvSpPr>
            <p:spPr>
              <a:xfrm>
                <a:off x="6649130" y="2863976"/>
                <a:ext cx="2051844"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kumimoji="1" lang="ja-JP" altLang="en-US" i="1" smtClean="0">
                              <a:latin typeface="Cambria Math" panose="02040503050406030204" pitchFamily="18" charset="0"/>
                            </a:rPr>
                          </m:ctrlPr>
                        </m:naryPr>
                        <m:sub>
                          <m:r>
                            <a:rPr kumimoji="1" lang="ja-JP" altLang="en-US" i="1" smtClean="0">
                              <a:latin typeface="Cambria Math" panose="02040503050406030204" pitchFamily="18" charset="0"/>
                            </a:rPr>
                            <m:t>𝑡</m:t>
                          </m:r>
                          <m:r>
                            <a:rPr kumimoji="1" lang="ja-JP" altLang="en-US" i="1" smtClean="0">
                              <a:latin typeface="Cambria Math" panose="02040503050406030204" pitchFamily="18" charset="0"/>
                            </a:rPr>
                            <m:t>=1</m:t>
                          </m:r>
                        </m:sub>
                        <m:sup>
                          <m:r>
                            <a:rPr kumimoji="1" lang="ja-JP" altLang="en-US" i="1" smtClean="0">
                              <a:latin typeface="Cambria Math" panose="02040503050406030204" pitchFamily="18" charset="0"/>
                            </a:rPr>
                            <m:t>𝑁</m:t>
                          </m:r>
                        </m:sup>
                        <m:e>
                          <m:sSup>
                            <m:sSupPr>
                              <m:ctrlPr>
                                <a:rPr kumimoji="1" lang="ja-JP" altLang="en-US" i="1" smtClean="0">
                                  <a:latin typeface="Cambria Math" panose="02040503050406030204" pitchFamily="18" charset="0"/>
                                </a:rPr>
                              </m:ctrlPr>
                            </m:sSupPr>
                            <m:e>
                              <m:d>
                                <m:dPr>
                                  <m:ctrlPr>
                                    <a:rPr kumimoji="1" lang="ja-JP" altLang="en-US" i="1" smtClean="0">
                                      <a:latin typeface="Cambria Math" panose="02040503050406030204" pitchFamily="18" charset="0"/>
                                    </a:rPr>
                                  </m:ctrlPr>
                                </m:dPr>
                                <m:e>
                                  <m:sSubSup>
                                    <m:sSubSupPr>
                                      <m:ctrlPr>
                                        <a:rPr kumimoji="1" lang="ja-JP" altLang="en-US" i="1" smtClean="0">
                                          <a:latin typeface="Cambria Math" panose="02040503050406030204" pitchFamily="18" charset="0"/>
                                        </a:rPr>
                                      </m:ctrlPr>
                                    </m:sSubSupPr>
                                    <m:e>
                                      <m:r>
                                        <a:rPr kumimoji="1" lang="ja-JP" altLang="en-US" i="1" smtClean="0">
                                          <a:latin typeface="Cambria Math" panose="02040503050406030204" pitchFamily="18" charset="0"/>
                                        </a:rPr>
                                        <m:t>𝜀</m:t>
                                      </m:r>
                                    </m:e>
                                    <m:sub>
                                      <m:r>
                                        <a:rPr kumimoji="1" lang="ja-JP" altLang="en-US" i="1" smtClean="0">
                                          <a:latin typeface="Cambria Math" panose="02040503050406030204" pitchFamily="18" charset="0"/>
                                        </a:rPr>
                                        <m:t>𝑡</m:t>
                                      </m:r>
                                    </m:sub>
                                    <m:sup>
                                      <m:r>
                                        <a:rPr kumimoji="1" lang="ja-JP" altLang="en-US" i="1" smtClean="0">
                                          <a:latin typeface="Cambria Math" panose="02040503050406030204" pitchFamily="18" charset="0"/>
                                        </a:rPr>
                                        <m:t>𝑎</m:t>
                                      </m:r>
                                    </m:sup>
                                  </m:sSubSup>
                                </m:e>
                              </m:d>
                            </m:e>
                            <m:sup>
                              <m:r>
                                <a:rPr kumimoji="1" lang="ja-JP" altLang="en-US" i="1" smtClean="0">
                                  <a:latin typeface="Cambria Math" panose="02040503050406030204" pitchFamily="18" charset="0"/>
                                </a:rPr>
                                <m:t>2</m:t>
                              </m:r>
                            </m:sup>
                          </m:sSup>
                        </m:e>
                      </m:nary>
                      <m:r>
                        <a:rPr kumimoji="1" lang="ja-JP" altLang="en-US" i="1" smtClean="0">
                          <a:latin typeface="Cambria Math" panose="02040503050406030204" pitchFamily="18" charset="0"/>
                        </a:rPr>
                        <m:t>=</m:t>
                      </m:r>
                      <m:nary>
                        <m:naryPr>
                          <m:chr m:val="∑"/>
                          <m:limLoc m:val="undOvr"/>
                          <m:grow m:val="on"/>
                          <m:ctrlPr>
                            <a:rPr kumimoji="1" lang="ja-JP" altLang="en-US" i="1" smtClean="0">
                              <a:latin typeface="Cambria Math" panose="02040503050406030204" pitchFamily="18" charset="0"/>
                            </a:rPr>
                          </m:ctrlPr>
                        </m:naryPr>
                        <m:sub>
                          <m:r>
                            <a:rPr kumimoji="1" lang="ja-JP" altLang="en-US" i="1" smtClean="0">
                              <a:latin typeface="Cambria Math" panose="02040503050406030204" pitchFamily="18" charset="0"/>
                            </a:rPr>
                            <m:t>𝑡</m:t>
                          </m:r>
                          <m:r>
                            <a:rPr kumimoji="1" lang="ja-JP" altLang="en-US" i="1" smtClean="0">
                              <a:latin typeface="Cambria Math" panose="02040503050406030204" pitchFamily="18" charset="0"/>
                            </a:rPr>
                            <m:t>=1</m:t>
                          </m:r>
                        </m:sub>
                        <m:sup>
                          <m:r>
                            <a:rPr kumimoji="1" lang="ja-JP" altLang="en-US" i="1" smtClean="0">
                              <a:latin typeface="Cambria Math" panose="02040503050406030204" pitchFamily="18" charset="0"/>
                            </a:rPr>
                            <m:t>𝑁</m:t>
                          </m:r>
                        </m:sup>
                        <m:e>
                          <m:sSup>
                            <m:sSupPr>
                              <m:ctrlPr>
                                <a:rPr kumimoji="1" lang="ja-JP" altLang="en-US" i="1" smtClean="0">
                                  <a:latin typeface="Cambria Math" panose="02040503050406030204" pitchFamily="18" charset="0"/>
                                </a:rPr>
                              </m:ctrlPr>
                            </m:sSupPr>
                            <m:e>
                              <m:d>
                                <m:dPr>
                                  <m:ctrlPr>
                                    <a:rPr kumimoji="1" lang="ja-JP" altLang="en-US" i="1" smtClean="0">
                                      <a:latin typeface="Cambria Math" panose="02040503050406030204" pitchFamily="18" charset="0"/>
                                    </a:rPr>
                                  </m:ctrlPr>
                                </m:dPr>
                                <m:e>
                                  <m:sSubSup>
                                    <m:sSubSupPr>
                                      <m:ctrlPr>
                                        <a:rPr kumimoji="1" lang="ja-JP" altLang="en-US" i="1" smtClean="0">
                                          <a:latin typeface="Cambria Math" panose="02040503050406030204" pitchFamily="18" charset="0"/>
                                        </a:rPr>
                                      </m:ctrlPr>
                                    </m:sSubSupPr>
                                    <m:e>
                                      <m:r>
                                        <a:rPr kumimoji="1" lang="ja-JP" altLang="en-US" i="1" smtClean="0">
                                          <a:latin typeface="Cambria Math" panose="02040503050406030204" pitchFamily="18" charset="0"/>
                                        </a:rPr>
                                        <m:t>𝜀</m:t>
                                      </m:r>
                                    </m:e>
                                    <m:sub>
                                      <m:r>
                                        <a:rPr kumimoji="1" lang="ja-JP" altLang="en-US" i="1" smtClean="0">
                                          <a:latin typeface="Cambria Math" panose="02040503050406030204" pitchFamily="18" charset="0"/>
                                        </a:rPr>
                                        <m:t>𝑡</m:t>
                                      </m:r>
                                    </m:sub>
                                    <m:sup>
                                      <m:r>
                                        <a:rPr kumimoji="1" lang="ja-JP" altLang="en-US" i="1" smtClean="0">
                                          <a:latin typeface="Cambria Math" panose="02040503050406030204" pitchFamily="18" charset="0"/>
                                        </a:rPr>
                                        <m:t>𝑏</m:t>
                                      </m:r>
                                    </m:sup>
                                  </m:sSubSup>
                                </m:e>
                              </m:d>
                            </m:e>
                            <m:sup>
                              <m:r>
                                <a:rPr kumimoji="1" lang="ja-JP" altLang="en-US" i="1" smtClean="0">
                                  <a:latin typeface="Cambria Math" panose="02040503050406030204" pitchFamily="18" charset="0"/>
                                </a:rPr>
                                <m:t>2</m:t>
                              </m:r>
                            </m:sup>
                          </m:sSup>
                        </m:e>
                      </m:nary>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2943ACC9-3039-CFB0-EA6D-BE8A3AD6429E}"/>
                  </a:ext>
                </a:extLst>
              </p:cNvPr>
              <p:cNvSpPr txBox="1">
                <a:spLocks noRot="1" noChangeAspect="1" noMove="1" noResize="1" noEditPoints="1" noAdjustHandles="1" noChangeArrowheads="1" noChangeShapeType="1" noTextEdit="1"/>
              </p:cNvSpPr>
              <p:nvPr/>
            </p:nvSpPr>
            <p:spPr>
              <a:xfrm>
                <a:off x="6649130" y="2863976"/>
                <a:ext cx="2051844" cy="77886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D6CF1E2-2E10-02E1-42A3-F877DFE9B22D}"/>
                  </a:ext>
                </a:extLst>
              </p:cNvPr>
              <p:cNvSpPr txBox="1"/>
              <p:nvPr/>
            </p:nvSpPr>
            <p:spPr>
              <a:xfrm>
                <a:off x="6649130" y="4472770"/>
                <a:ext cx="2051844"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kumimoji="1" lang="ja-JP" altLang="en-US" i="1" smtClean="0">
                              <a:latin typeface="Cambria Math" panose="02040503050406030204" pitchFamily="18" charset="0"/>
                            </a:rPr>
                          </m:ctrlPr>
                        </m:naryPr>
                        <m:sub>
                          <m:r>
                            <a:rPr kumimoji="1" lang="ja-JP" altLang="en-US" i="1" smtClean="0">
                              <a:latin typeface="Cambria Math" panose="02040503050406030204" pitchFamily="18" charset="0"/>
                            </a:rPr>
                            <m:t>𝑡</m:t>
                          </m:r>
                          <m:r>
                            <a:rPr kumimoji="1" lang="ja-JP" altLang="en-US" i="1" smtClean="0">
                              <a:latin typeface="Cambria Math" panose="02040503050406030204" pitchFamily="18" charset="0"/>
                            </a:rPr>
                            <m:t>=1</m:t>
                          </m:r>
                        </m:sub>
                        <m:sup>
                          <m:r>
                            <a:rPr kumimoji="1" lang="ja-JP" altLang="en-US" i="1" smtClean="0">
                              <a:latin typeface="Cambria Math" panose="02040503050406030204" pitchFamily="18" charset="0"/>
                            </a:rPr>
                            <m:t>𝑁</m:t>
                          </m:r>
                        </m:sup>
                        <m:e>
                          <m:sSup>
                            <m:sSupPr>
                              <m:ctrlPr>
                                <a:rPr kumimoji="1" lang="ja-JP" altLang="en-US" i="1" smtClean="0">
                                  <a:latin typeface="Cambria Math" panose="02040503050406030204" pitchFamily="18" charset="0"/>
                                </a:rPr>
                              </m:ctrlPr>
                            </m:sSupPr>
                            <m:e>
                              <m:d>
                                <m:dPr>
                                  <m:ctrlPr>
                                    <a:rPr kumimoji="1" lang="ja-JP" altLang="en-US" i="1" smtClean="0">
                                      <a:latin typeface="Cambria Math" panose="02040503050406030204" pitchFamily="18" charset="0"/>
                                    </a:rPr>
                                  </m:ctrlPr>
                                </m:dPr>
                                <m:e>
                                  <m:sSubSup>
                                    <m:sSubSupPr>
                                      <m:ctrlPr>
                                        <a:rPr kumimoji="1" lang="ja-JP" altLang="en-US" i="1" smtClean="0">
                                          <a:latin typeface="Cambria Math" panose="02040503050406030204" pitchFamily="18" charset="0"/>
                                        </a:rPr>
                                      </m:ctrlPr>
                                    </m:sSubSupPr>
                                    <m:e>
                                      <m:r>
                                        <a:rPr kumimoji="1" lang="ja-JP" altLang="en-US" i="1" smtClean="0">
                                          <a:latin typeface="Cambria Math" panose="02040503050406030204" pitchFamily="18" charset="0"/>
                                        </a:rPr>
                                        <m:t>𝜀</m:t>
                                      </m:r>
                                    </m:e>
                                    <m:sub>
                                      <m:r>
                                        <a:rPr kumimoji="1" lang="ja-JP" altLang="en-US" i="1" smtClean="0">
                                          <a:latin typeface="Cambria Math" panose="02040503050406030204" pitchFamily="18" charset="0"/>
                                        </a:rPr>
                                        <m:t>𝑡</m:t>
                                      </m:r>
                                    </m:sub>
                                    <m:sup>
                                      <m:r>
                                        <a:rPr kumimoji="1" lang="ja-JP" altLang="en-US" i="1" smtClean="0">
                                          <a:latin typeface="Cambria Math" panose="02040503050406030204" pitchFamily="18" charset="0"/>
                                        </a:rPr>
                                        <m:t>𝑎</m:t>
                                      </m:r>
                                    </m:sup>
                                  </m:sSubSup>
                                </m:e>
                              </m:d>
                            </m:e>
                            <m:sup>
                              <m:r>
                                <a:rPr kumimoji="1" lang="ja-JP" altLang="en-US" i="1" smtClean="0">
                                  <a:latin typeface="Cambria Math" panose="02040503050406030204" pitchFamily="18" charset="0"/>
                                </a:rPr>
                                <m:t>2</m:t>
                              </m:r>
                            </m:sup>
                          </m:sSup>
                        </m:e>
                      </m:nary>
                      <m:r>
                        <a:rPr kumimoji="1" lang="ja-JP" altLang="en-US" i="1">
                          <a:latin typeface="Cambria Math" panose="02040503050406030204" pitchFamily="18" charset="0"/>
                        </a:rPr>
                        <m:t>＞</m:t>
                      </m:r>
                      <m:nary>
                        <m:naryPr>
                          <m:chr m:val="∑"/>
                          <m:limLoc m:val="undOvr"/>
                          <m:grow m:val="on"/>
                          <m:ctrlPr>
                            <a:rPr kumimoji="1" lang="ja-JP" altLang="en-US" i="1" smtClean="0">
                              <a:latin typeface="Cambria Math" panose="02040503050406030204" pitchFamily="18" charset="0"/>
                            </a:rPr>
                          </m:ctrlPr>
                        </m:naryPr>
                        <m:sub>
                          <m:r>
                            <a:rPr kumimoji="1" lang="ja-JP" altLang="en-US" i="1" smtClean="0">
                              <a:latin typeface="Cambria Math" panose="02040503050406030204" pitchFamily="18" charset="0"/>
                            </a:rPr>
                            <m:t>𝑡</m:t>
                          </m:r>
                          <m:r>
                            <a:rPr kumimoji="1" lang="ja-JP" altLang="en-US" i="1" smtClean="0">
                              <a:latin typeface="Cambria Math" panose="02040503050406030204" pitchFamily="18" charset="0"/>
                            </a:rPr>
                            <m:t>=1</m:t>
                          </m:r>
                        </m:sub>
                        <m:sup>
                          <m:r>
                            <a:rPr kumimoji="1" lang="ja-JP" altLang="en-US" i="1" smtClean="0">
                              <a:latin typeface="Cambria Math" panose="02040503050406030204" pitchFamily="18" charset="0"/>
                            </a:rPr>
                            <m:t>𝑁</m:t>
                          </m:r>
                        </m:sup>
                        <m:e>
                          <m:sSup>
                            <m:sSupPr>
                              <m:ctrlPr>
                                <a:rPr kumimoji="1" lang="ja-JP" altLang="en-US" i="1" smtClean="0">
                                  <a:latin typeface="Cambria Math" panose="02040503050406030204" pitchFamily="18" charset="0"/>
                                </a:rPr>
                              </m:ctrlPr>
                            </m:sSupPr>
                            <m:e>
                              <m:d>
                                <m:dPr>
                                  <m:ctrlPr>
                                    <a:rPr kumimoji="1" lang="ja-JP" altLang="en-US" i="1" smtClean="0">
                                      <a:latin typeface="Cambria Math" panose="02040503050406030204" pitchFamily="18" charset="0"/>
                                    </a:rPr>
                                  </m:ctrlPr>
                                </m:dPr>
                                <m:e>
                                  <m:sSubSup>
                                    <m:sSubSupPr>
                                      <m:ctrlPr>
                                        <a:rPr kumimoji="1" lang="ja-JP" altLang="en-US" i="1" smtClean="0">
                                          <a:latin typeface="Cambria Math" panose="02040503050406030204" pitchFamily="18" charset="0"/>
                                        </a:rPr>
                                      </m:ctrlPr>
                                    </m:sSubSupPr>
                                    <m:e>
                                      <m:r>
                                        <a:rPr kumimoji="1" lang="ja-JP" altLang="en-US" i="1" smtClean="0">
                                          <a:latin typeface="Cambria Math" panose="02040503050406030204" pitchFamily="18" charset="0"/>
                                        </a:rPr>
                                        <m:t>𝜀</m:t>
                                      </m:r>
                                    </m:e>
                                    <m:sub>
                                      <m:r>
                                        <a:rPr kumimoji="1" lang="ja-JP" altLang="en-US" i="1" smtClean="0">
                                          <a:latin typeface="Cambria Math" panose="02040503050406030204" pitchFamily="18" charset="0"/>
                                        </a:rPr>
                                        <m:t>𝑡</m:t>
                                      </m:r>
                                    </m:sub>
                                    <m:sup>
                                      <m:r>
                                        <a:rPr kumimoji="1" lang="ja-JP" altLang="en-US" i="1" smtClean="0">
                                          <a:latin typeface="Cambria Math" panose="02040503050406030204" pitchFamily="18" charset="0"/>
                                        </a:rPr>
                                        <m:t>𝑏</m:t>
                                      </m:r>
                                    </m:sup>
                                  </m:sSubSup>
                                </m:e>
                              </m:d>
                            </m:e>
                            <m:sup>
                              <m:r>
                                <a:rPr kumimoji="1" lang="ja-JP" altLang="en-US" i="1" smtClean="0">
                                  <a:latin typeface="Cambria Math" panose="02040503050406030204" pitchFamily="18" charset="0"/>
                                </a:rPr>
                                <m:t>2</m:t>
                              </m:r>
                            </m:sup>
                          </m:sSup>
                        </m:e>
                      </m:nary>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2D6CF1E2-2E10-02E1-42A3-F877DFE9B22D}"/>
                  </a:ext>
                </a:extLst>
              </p:cNvPr>
              <p:cNvSpPr txBox="1">
                <a:spLocks noRot="1" noChangeAspect="1" noMove="1" noResize="1" noEditPoints="1" noAdjustHandles="1" noChangeArrowheads="1" noChangeShapeType="1" noTextEdit="1"/>
              </p:cNvSpPr>
              <p:nvPr/>
            </p:nvSpPr>
            <p:spPr>
              <a:xfrm>
                <a:off x="6649130" y="4472770"/>
                <a:ext cx="2051844" cy="77886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FE92C9D-3D86-81E3-2D83-4AEE9CFE7DF8}"/>
                  </a:ext>
                </a:extLst>
              </p:cNvPr>
              <p:cNvSpPr txBox="1"/>
              <p:nvPr/>
            </p:nvSpPr>
            <p:spPr>
              <a:xfrm>
                <a:off x="1488485" y="2341399"/>
                <a:ext cx="5473837" cy="471283"/>
              </a:xfrm>
              <a:prstGeom prst="rect">
                <a:avLst/>
              </a:prstGeom>
              <a:noFill/>
            </p:spPr>
            <p:txBody>
              <a:bodyPr wrap="square" rtlCol="0">
                <a:spAutoFit/>
              </a:bodyPr>
              <a:lstStyle/>
              <a:p>
                <a:r>
                  <a:rPr lang="en-US" altLang="ja-JP" sz="2400" dirty="0"/>
                  <a:t>( </a:t>
                </a:r>
                <a:r>
                  <a:rPr lang="ja-JP" altLang="en-US" sz="2400" dirty="0"/>
                  <a:t>実測値 </a:t>
                </a:r>
                <a:r>
                  <a:rPr lang="en-US" altLang="ja-JP" sz="2400" dirty="0" err="1"/>
                  <a:t>Yt</a:t>
                </a:r>
                <a:r>
                  <a:rPr lang="ja-JP" altLang="en-US" sz="2400" dirty="0"/>
                  <a:t> </a:t>
                </a:r>
                <a:r>
                  <a:rPr lang="en-US" altLang="ja-JP" sz="2400" dirty="0"/>
                  <a:t>- </a:t>
                </a:r>
                <a:r>
                  <a:rPr lang="ja-JP" altLang="en-US" sz="2400" dirty="0"/>
                  <a:t>予測値 </a:t>
                </a:r>
                <a14:m>
                  <m:oMath xmlns:m="http://schemas.openxmlformats.org/officeDocument/2006/math">
                    <m:acc>
                      <m:accPr>
                        <m:chr m:val="̂"/>
                        <m:ctrlPr>
                          <a:rPr lang="ja-JP" altLang="en-US" sz="2400" i="1">
                            <a:latin typeface="Cambria Math" panose="02040503050406030204" pitchFamily="18" charset="0"/>
                          </a:rPr>
                        </m:ctrlPr>
                      </m:accPr>
                      <m:e>
                        <m:r>
                          <m:rPr>
                            <m:sty m:val="p"/>
                          </m:rPr>
                          <a:rPr lang="en-US" altLang="ja-JP" sz="2400" i="1">
                            <a:latin typeface="Cambria Math" panose="02040503050406030204" pitchFamily="18" charset="0"/>
                          </a:rPr>
                          <m:t>Y</m:t>
                        </m:r>
                        <m:r>
                          <a:rPr lang="en-US" altLang="ja-JP" sz="2400" i="1">
                            <a:latin typeface="Cambria Math" panose="02040503050406030204" pitchFamily="18" charset="0"/>
                          </a:rPr>
                          <m:t>𝑡</m:t>
                        </m:r>
                      </m:e>
                    </m:acc>
                  </m:oMath>
                </a14:m>
                <a:r>
                  <a:rPr kumimoji="1" lang="en-US" altLang="ja-JP" sz="2400" dirty="0"/>
                  <a:t> )² =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𝜀</m:t>
                        </m:r>
                      </m:e>
                      <m:sub>
                        <m:r>
                          <a:rPr lang="en-US" altLang="ja-JP" sz="2400" i="1">
                            <a:latin typeface="Cambria Math" panose="02040503050406030204" pitchFamily="18" charset="0"/>
                          </a:rPr>
                          <m:t>𝑡</m:t>
                        </m:r>
                      </m:sub>
                      <m:sup>
                        <m:r>
                          <a:rPr lang="en-US" altLang="ja-JP" sz="2400">
                            <a:latin typeface="Cambria Math" panose="02040503050406030204" pitchFamily="18" charset="0"/>
                          </a:rPr>
                          <m:t>2</m:t>
                        </m:r>
                      </m:sup>
                    </m:sSubSup>
                  </m:oMath>
                </a14:m>
                <a:endParaRPr kumimoji="1" lang="ja-JP" altLang="en-US" sz="2400" dirty="0"/>
              </a:p>
            </p:txBody>
          </p:sp>
        </mc:Choice>
        <mc:Fallback xmlns="">
          <p:sp>
            <p:nvSpPr>
              <p:cNvPr id="8" name="テキスト ボックス 7">
                <a:extLst>
                  <a:ext uri="{FF2B5EF4-FFF2-40B4-BE49-F238E27FC236}">
                    <a16:creationId xmlns:a16="http://schemas.microsoft.com/office/drawing/2014/main" id="{DFE92C9D-3D86-81E3-2D83-4AEE9CFE7DF8}"/>
                  </a:ext>
                </a:extLst>
              </p:cNvPr>
              <p:cNvSpPr txBox="1">
                <a:spLocks noRot="1" noChangeAspect="1" noMove="1" noResize="1" noEditPoints="1" noAdjustHandles="1" noChangeArrowheads="1" noChangeShapeType="1" noTextEdit="1"/>
              </p:cNvSpPr>
              <p:nvPr/>
            </p:nvSpPr>
            <p:spPr>
              <a:xfrm>
                <a:off x="1488485" y="2341399"/>
                <a:ext cx="5473837" cy="471283"/>
              </a:xfrm>
              <a:prstGeom prst="rect">
                <a:avLst/>
              </a:prstGeom>
              <a:blipFill>
                <a:blip r:embed="rId5"/>
                <a:stretch>
                  <a:fillRect l="-1670" t="-11688" b="-324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B6131C9-2101-6FC2-B8D8-DE480552E1EE}"/>
                  </a:ext>
                </a:extLst>
              </p:cNvPr>
              <p:cNvSpPr txBox="1"/>
              <p:nvPr/>
            </p:nvSpPr>
            <p:spPr>
              <a:xfrm>
                <a:off x="5929516" y="2335275"/>
                <a:ext cx="5184368" cy="658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ja-JP" sz="2400" dirty="0"/>
                        <m:t>H</m:t>
                      </m:r>
                      <m:r>
                        <m:rPr>
                          <m:nor/>
                        </m:rPr>
                        <a:rPr lang="en-US" altLang="ja-JP" sz="2400" dirty="0"/>
                        <m:t>0</m:t>
                      </m:r>
                      <m:r>
                        <m:rPr>
                          <m:nor/>
                        </m:rPr>
                        <a:rPr lang="ja-JP" altLang="en-US" sz="2400" dirty="0"/>
                        <m:t>：モデル</m:t>
                      </m:r>
                      <m:r>
                        <m:rPr>
                          <m:nor/>
                        </m:rPr>
                        <a:rPr lang="en-US" altLang="ja-JP" sz="2400" dirty="0"/>
                        <m:t>(</m:t>
                      </m:r>
                      <m:r>
                        <m:rPr>
                          <m:nor/>
                        </m:rPr>
                        <a:rPr lang="en-US" altLang="ja-JP" sz="2400" dirty="0"/>
                        <m:t>a</m:t>
                      </m:r>
                      <m:r>
                        <m:rPr>
                          <m:nor/>
                        </m:rPr>
                        <a:rPr lang="en-US" altLang="ja-JP" sz="2400" dirty="0"/>
                        <m:t>),(</m:t>
                      </m:r>
                      <m:r>
                        <m:rPr>
                          <m:nor/>
                        </m:rPr>
                        <a:rPr lang="en-US" altLang="ja-JP" sz="2400" dirty="0"/>
                        <m:t>b</m:t>
                      </m:r>
                      <m:r>
                        <m:rPr>
                          <m:nor/>
                        </m:rPr>
                        <a:rPr lang="en-US" altLang="ja-JP" sz="2400" dirty="0"/>
                        <m:t>)</m:t>
                      </m:r>
                      <m:r>
                        <m:rPr>
                          <m:nor/>
                        </m:rPr>
                        <a:rPr lang="ja-JP" altLang="en-US" sz="2400" dirty="0"/>
                        <m:t>に予測力の差はない</m:t>
                      </m:r>
                    </m:oMath>
                  </m:oMathPara>
                </a14:m>
                <a:endParaRPr lang="en-US" altLang="ja-JP" sz="2400" dirty="0"/>
              </a:p>
              <a:p>
                <a:endParaRPr kumimoji="1" lang="ja-JP" altLang="en-US" dirty="0"/>
              </a:p>
            </p:txBody>
          </p:sp>
        </mc:Choice>
        <mc:Fallback xmlns="">
          <p:sp>
            <p:nvSpPr>
              <p:cNvPr id="9" name="テキスト ボックス 8">
                <a:extLst>
                  <a:ext uri="{FF2B5EF4-FFF2-40B4-BE49-F238E27FC236}">
                    <a16:creationId xmlns:a16="http://schemas.microsoft.com/office/drawing/2014/main" id="{6B6131C9-2101-6FC2-B8D8-DE480552E1EE}"/>
                  </a:ext>
                </a:extLst>
              </p:cNvPr>
              <p:cNvSpPr txBox="1">
                <a:spLocks noRot="1" noChangeAspect="1" noMove="1" noResize="1" noEditPoints="1" noAdjustHandles="1" noChangeArrowheads="1" noChangeShapeType="1" noTextEdit="1"/>
              </p:cNvSpPr>
              <p:nvPr/>
            </p:nvSpPr>
            <p:spPr>
              <a:xfrm>
                <a:off x="5929516" y="2335275"/>
                <a:ext cx="5184368" cy="658835"/>
              </a:xfrm>
              <a:prstGeom prst="rect">
                <a:avLst/>
              </a:prstGeom>
              <a:blipFill>
                <a:blip r:embed="rId6"/>
                <a:stretch>
                  <a:fillRect l="-824" t="-7407" r="-11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9180ABD-659B-0900-FC02-A746F35277C4}"/>
                  </a:ext>
                </a:extLst>
              </p:cNvPr>
              <p:cNvSpPr txBox="1"/>
              <p:nvPr/>
            </p:nvSpPr>
            <p:spPr>
              <a:xfrm>
                <a:off x="5929516" y="3935591"/>
                <a:ext cx="4773999" cy="381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ja-JP" sz="2400" dirty="0"/>
                        <m:t>H</m:t>
                      </m:r>
                      <m:r>
                        <m:rPr>
                          <m:nor/>
                        </m:rPr>
                        <a:rPr lang="en-US" altLang="ja-JP" sz="2400" dirty="0"/>
                        <m:t>1</m:t>
                      </m:r>
                      <m:r>
                        <m:rPr>
                          <m:nor/>
                        </m:rPr>
                        <a:rPr lang="ja-JP" altLang="en-US" sz="2400" dirty="0"/>
                        <m:t>：モデル</m:t>
                      </m:r>
                      <m:r>
                        <m:rPr>
                          <m:nor/>
                        </m:rPr>
                        <a:rPr lang="en-US" altLang="ja-JP" sz="2400" dirty="0"/>
                        <m:t>(</m:t>
                      </m:r>
                      <m:r>
                        <m:rPr>
                          <m:nor/>
                        </m:rPr>
                        <a:rPr lang="en-US" altLang="ja-JP" sz="2400" dirty="0"/>
                        <m:t>b</m:t>
                      </m:r>
                      <m:r>
                        <m:rPr>
                          <m:nor/>
                        </m:rPr>
                        <a:rPr lang="en-US" altLang="ja-JP" sz="2400" dirty="0"/>
                        <m:t>)</m:t>
                      </m:r>
                      <m:r>
                        <m:rPr>
                          <m:nor/>
                        </m:rPr>
                        <a:rPr lang="ja-JP" altLang="en-US" sz="2400" dirty="0"/>
                        <m:t>の方が予測力が高い</m:t>
                      </m:r>
                    </m:oMath>
                  </m:oMathPara>
                </a14:m>
                <a:endParaRPr lang="en-US" altLang="ja-JP" sz="2400" dirty="0"/>
              </a:p>
            </p:txBody>
          </p:sp>
        </mc:Choice>
        <mc:Fallback xmlns="">
          <p:sp>
            <p:nvSpPr>
              <p:cNvPr id="10" name="テキスト ボックス 9">
                <a:extLst>
                  <a:ext uri="{FF2B5EF4-FFF2-40B4-BE49-F238E27FC236}">
                    <a16:creationId xmlns:a16="http://schemas.microsoft.com/office/drawing/2014/main" id="{59180ABD-659B-0900-FC02-A746F35277C4}"/>
                  </a:ext>
                </a:extLst>
              </p:cNvPr>
              <p:cNvSpPr txBox="1">
                <a:spLocks noRot="1" noChangeAspect="1" noMove="1" noResize="1" noEditPoints="1" noAdjustHandles="1" noChangeArrowheads="1" noChangeShapeType="1" noTextEdit="1"/>
              </p:cNvSpPr>
              <p:nvPr/>
            </p:nvSpPr>
            <p:spPr>
              <a:xfrm>
                <a:off x="5929516" y="3935591"/>
                <a:ext cx="4773999" cy="381836"/>
              </a:xfrm>
              <a:prstGeom prst="rect">
                <a:avLst/>
              </a:prstGeom>
              <a:blipFill>
                <a:blip r:embed="rId7"/>
                <a:stretch>
                  <a:fillRect l="-1022" t="-14516" r="-1405" b="-29032"/>
                </a:stretch>
              </a:blipFill>
            </p:spPr>
            <p:txBody>
              <a:bodyPr/>
              <a:lstStyle/>
              <a:p>
                <a:r>
                  <a:rPr lang="ja-JP" altLang="en-US">
                    <a:noFill/>
                  </a:rPr>
                  <a:t> </a:t>
                </a:r>
              </a:p>
            </p:txBody>
          </p:sp>
        </mc:Fallback>
      </mc:AlternateContent>
      <p:sp>
        <p:nvSpPr>
          <p:cNvPr id="11" name="矢印: 右 10">
            <a:extLst>
              <a:ext uri="{FF2B5EF4-FFF2-40B4-BE49-F238E27FC236}">
                <a16:creationId xmlns:a16="http://schemas.microsoft.com/office/drawing/2014/main" id="{B5A45DC7-4D54-80D5-5E89-0D468BB82A36}"/>
              </a:ext>
            </a:extLst>
          </p:cNvPr>
          <p:cNvSpPr/>
          <p:nvPr/>
        </p:nvSpPr>
        <p:spPr>
          <a:xfrm>
            <a:off x="8861703" y="3040945"/>
            <a:ext cx="428341" cy="439698"/>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216B23DB-9D8B-9C63-90F5-720DB21FDCBA}"/>
                  </a:ext>
                </a:extLst>
              </p:cNvPr>
              <p:cNvSpPr txBox="1"/>
              <p:nvPr/>
            </p:nvSpPr>
            <p:spPr>
              <a:xfrm>
                <a:off x="9409079" y="3008321"/>
                <a:ext cx="1255065" cy="3839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𝜎</m:t>
                          </m:r>
                        </m:e>
                        <m:sub>
                          <m:r>
                            <a:rPr kumimoji="1" lang="ja-JP" altLang="en-US" sz="2400" i="1" smtClean="0">
                              <a:latin typeface="Cambria Math" panose="02040503050406030204" pitchFamily="18" charset="0"/>
                            </a:rPr>
                            <m:t>𝑎</m:t>
                          </m:r>
                        </m:sub>
                        <m:sup>
                          <m:r>
                            <a:rPr kumimoji="1" lang="ja-JP" altLang="en-US" sz="2400" i="1" smtClean="0">
                              <a:latin typeface="Cambria Math" panose="02040503050406030204" pitchFamily="18" charset="0"/>
                            </a:rPr>
                            <m:t>2</m:t>
                          </m:r>
                        </m:sup>
                      </m:sSubSup>
                      <m:r>
                        <a:rPr kumimoji="1" lang="ja-JP" altLang="en-US" sz="2400" i="1" smtClean="0">
                          <a:latin typeface="Cambria Math" panose="02040503050406030204" pitchFamily="18" charset="0"/>
                        </a:rPr>
                        <m:t>=</m:t>
                      </m:r>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𝜎</m:t>
                          </m:r>
                        </m:e>
                        <m:sub>
                          <m:r>
                            <a:rPr kumimoji="1" lang="ja-JP" altLang="en-US" sz="2400" i="1" smtClean="0">
                              <a:latin typeface="Cambria Math" panose="02040503050406030204" pitchFamily="18" charset="0"/>
                            </a:rPr>
                            <m:t>𝑏</m:t>
                          </m:r>
                        </m:sub>
                        <m:sup>
                          <m:r>
                            <a:rPr kumimoji="1" lang="ja-JP" altLang="en-US" sz="2400" i="1" smtClean="0">
                              <a:latin typeface="Cambria Math" panose="02040503050406030204" pitchFamily="18" charset="0"/>
                            </a:rPr>
                            <m:t>2</m:t>
                          </m:r>
                        </m:sup>
                      </m:sSubSup>
                    </m:oMath>
                  </m:oMathPara>
                </a14:m>
                <a:endParaRPr kumimoji="1" lang="ja-JP" altLang="en-US" sz="2400" dirty="0"/>
              </a:p>
            </p:txBody>
          </p:sp>
        </mc:Choice>
        <mc:Fallback xmlns="">
          <p:sp>
            <p:nvSpPr>
              <p:cNvPr id="13" name="テキスト ボックス 12">
                <a:extLst>
                  <a:ext uri="{FF2B5EF4-FFF2-40B4-BE49-F238E27FC236}">
                    <a16:creationId xmlns:a16="http://schemas.microsoft.com/office/drawing/2014/main" id="{216B23DB-9D8B-9C63-90F5-720DB21FDCBA}"/>
                  </a:ext>
                </a:extLst>
              </p:cNvPr>
              <p:cNvSpPr txBox="1">
                <a:spLocks noRot="1" noChangeAspect="1" noMove="1" noResize="1" noEditPoints="1" noAdjustHandles="1" noChangeArrowheads="1" noChangeShapeType="1" noTextEdit="1"/>
              </p:cNvSpPr>
              <p:nvPr/>
            </p:nvSpPr>
            <p:spPr>
              <a:xfrm>
                <a:off x="9409079" y="3008321"/>
                <a:ext cx="1255065" cy="383951"/>
              </a:xfrm>
              <a:prstGeom prst="rect">
                <a:avLst/>
              </a:prstGeom>
              <a:blipFill>
                <a:blip r:embed="rId9"/>
                <a:stretch>
                  <a:fillRect b="-17460"/>
                </a:stretch>
              </a:blipFill>
            </p:spPr>
            <p:txBody>
              <a:bodyPr/>
              <a:lstStyle/>
              <a:p>
                <a:r>
                  <a:rPr lang="ja-JP" altLang="en-US">
                    <a:noFill/>
                  </a:rPr>
                  <a:t> </a:t>
                </a:r>
              </a:p>
            </p:txBody>
          </p:sp>
        </mc:Fallback>
      </mc:AlternateContent>
      <p:sp>
        <p:nvSpPr>
          <p:cNvPr id="14" name="矢印: 右 13">
            <a:extLst>
              <a:ext uri="{FF2B5EF4-FFF2-40B4-BE49-F238E27FC236}">
                <a16:creationId xmlns:a16="http://schemas.microsoft.com/office/drawing/2014/main" id="{F4D68E03-47D2-C72A-4B00-E5F49101E405}"/>
              </a:ext>
            </a:extLst>
          </p:cNvPr>
          <p:cNvSpPr/>
          <p:nvPr/>
        </p:nvSpPr>
        <p:spPr>
          <a:xfrm>
            <a:off x="8858697" y="4640897"/>
            <a:ext cx="428341" cy="439698"/>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FB3B1533-7082-6FE1-8A3B-B6E515D7E1CC}"/>
                  </a:ext>
                </a:extLst>
              </p:cNvPr>
              <p:cNvSpPr txBox="1"/>
              <p:nvPr/>
            </p:nvSpPr>
            <p:spPr>
              <a:xfrm>
                <a:off x="9406326" y="4640897"/>
                <a:ext cx="1255065" cy="3839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𝜎</m:t>
                          </m:r>
                        </m:e>
                        <m:sub>
                          <m:r>
                            <a:rPr kumimoji="1" lang="ja-JP" altLang="en-US" sz="2400" i="1" smtClean="0">
                              <a:latin typeface="Cambria Math" panose="02040503050406030204" pitchFamily="18" charset="0"/>
                            </a:rPr>
                            <m:t>𝑎</m:t>
                          </m:r>
                        </m:sub>
                        <m:sup>
                          <m:r>
                            <a:rPr kumimoji="1" lang="ja-JP" altLang="en-US" sz="2400" i="1" smtClean="0">
                              <a:latin typeface="Cambria Math" panose="02040503050406030204" pitchFamily="18" charset="0"/>
                            </a:rPr>
                            <m:t>2</m:t>
                          </m:r>
                        </m:sup>
                      </m:sSubSup>
                      <m:r>
                        <a:rPr kumimoji="1" lang="en-US" altLang="ja-JP" sz="2400" i="1" smtClean="0">
                          <a:latin typeface="Cambria Math" panose="02040503050406030204" pitchFamily="18" charset="0"/>
                        </a:rPr>
                        <m:t>&gt;</m:t>
                      </m:r>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𝜎</m:t>
                          </m:r>
                        </m:e>
                        <m:sub>
                          <m:r>
                            <a:rPr kumimoji="1" lang="ja-JP" altLang="en-US" sz="2400" i="1" smtClean="0">
                              <a:latin typeface="Cambria Math" panose="02040503050406030204" pitchFamily="18" charset="0"/>
                            </a:rPr>
                            <m:t>𝑏</m:t>
                          </m:r>
                        </m:sub>
                        <m:sup>
                          <m:r>
                            <a:rPr kumimoji="1" lang="ja-JP" altLang="en-US" sz="2400" i="1" smtClean="0">
                              <a:latin typeface="Cambria Math" panose="02040503050406030204" pitchFamily="18" charset="0"/>
                            </a:rPr>
                            <m:t>2</m:t>
                          </m:r>
                        </m:sup>
                      </m:sSubSup>
                    </m:oMath>
                  </m:oMathPara>
                </a14:m>
                <a:endParaRPr kumimoji="1" lang="ja-JP" altLang="en-US" sz="2400" dirty="0"/>
              </a:p>
            </p:txBody>
          </p:sp>
        </mc:Choice>
        <mc:Fallback xmlns="">
          <p:sp>
            <p:nvSpPr>
              <p:cNvPr id="15" name="テキスト ボックス 14">
                <a:extLst>
                  <a:ext uri="{FF2B5EF4-FFF2-40B4-BE49-F238E27FC236}">
                    <a16:creationId xmlns:a16="http://schemas.microsoft.com/office/drawing/2014/main" id="{FB3B1533-7082-6FE1-8A3B-B6E515D7E1CC}"/>
                  </a:ext>
                </a:extLst>
              </p:cNvPr>
              <p:cNvSpPr txBox="1">
                <a:spLocks noRot="1" noChangeAspect="1" noMove="1" noResize="1" noEditPoints="1" noAdjustHandles="1" noChangeArrowheads="1" noChangeShapeType="1" noTextEdit="1"/>
              </p:cNvSpPr>
              <p:nvPr/>
            </p:nvSpPr>
            <p:spPr>
              <a:xfrm>
                <a:off x="9406326" y="4640897"/>
                <a:ext cx="1255065" cy="383951"/>
              </a:xfrm>
              <a:prstGeom prst="rect">
                <a:avLst/>
              </a:prstGeom>
              <a:blipFill>
                <a:blip r:embed="rId10"/>
                <a:stretch>
                  <a:fillRect b="-1746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89AE341-0DF6-A2BA-92D6-AD76BEF362E5}"/>
                  </a:ext>
                </a:extLst>
              </p:cNvPr>
              <p:cNvSpPr txBox="1"/>
              <p:nvPr/>
            </p:nvSpPr>
            <p:spPr>
              <a:xfrm>
                <a:off x="6649130" y="5547008"/>
                <a:ext cx="4012261" cy="662233"/>
              </a:xfrm>
              <a:prstGeom prst="rect">
                <a:avLst/>
              </a:prstGeom>
              <a:noFill/>
              <a:ln>
                <a:solidFill>
                  <a:schemeClr val="accent1"/>
                </a:solidFill>
              </a:ln>
            </p:spPr>
            <p:txBody>
              <a:bodyPr wrap="square" lIns="0" tIns="0" rIns="0" bIns="0" rtlCol="0">
                <a:spAutoFit/>
              </a:bodyPr>
              <a:lstStyle/>
              <a:p>
                <a14:m>
                  <m:oMath xmlns:m="http://schemas.openxmlformats.org/officeDocument/2006/math">
                    <m:f>
                      <m:fPr>
                        <m:ctrlPr>
                          <a:rPr kumimoji="1" lang="ja-JP" altLang="en-US" sz="2400" b="1" i="1" smtClean="0">
                            <a:latin typeface="Cambria Math" panose="02040503050406030204" pitchFamily="18" charset="0"/>
                          </a:rPr>
                        </m:ctrlPr>
                      </m:fPr>
                      <m:num>
                        <m:sSubSup>
                          <m:sSubSupPr>
                            <m:ctrlPr>
                              <a:rPr kumimoji="1" lang="ja-JP" altLang="en-US" sz="2400" b="1" i="1">
                                <a:latin typeface="Cambria Math" panose="02040503050406030204" pitchFamily="18" charset="0"/>
                              </a:rPr>
                            </m:ctrlPr>
                          </m:sSubSupPr>
                          <m:e>
                            <m:r>
                              <a:rPr kumimoji="1" lang="ja-JP" altLang="en-US" sz="2400" b="1" i="1">
                                <a:latin typeface="Cambria Math" panose="02040503050406030204" pitchFamily="18" charset="0"/>
                              </a:rPr>
                              <m:t>𝝈</m:t>
                            </m:r>
                          </m:e>
                          <m:sub>
                            <m:r>
                              <a:rPr kumimoji="1" lang="ja-JP" altLang="en-US" sz="2400" b="1" i="1">
                                <a:latin typeface="Cambria Math" panose="02040503050406030204" pitchFamily="18" charset="0"/>
                              </a:rPr>
                              <m:t>𝒂</m:t>
                            </m:r>
                          </m:sub>
                          <m:sup>
                            <m:r>
                              <a:rPr kumimoji="1" lang="ja-JP" altLang="en-US" sz="2400" b="1" i="0">
                                <a:latin typeface="Cambria Math" panose="02040503050406030204" pitchFamily="18" charset="0"/>
                              </a:rPr>
                              <m:t>𝟐</m:t>
                            </m:r>
                          </m:sup>
                        </m:sSubSup>
                      </m:num>
                      <m:den>
                        <m:sSubSup>
                          <m:sSubSupPr>
                            <m:ctrlPr>
                              <a:rPr kumimoji="1" lang="ja-JP" altLang="en-US" sz="2400" b="1" i="1">
                                <a:latin typeface="Cambria Math" panose="02040503050406030204" pitchFamily="18" charset="0"/>
                              </a:rPr>
                            </m:ctrlPr>
                          </m:sSubSupPr>
                          <m:e>
                            <m:r>
                              <a:rPr kumimoji="1" lang="ja-JP" altLang="en-US" sz="2400" b="1" i="1">
                                <a:latin typeface="Cambria Math" panose="02040503050406030204" pitchFamily="18" charset="0"/>
                              </a:rPr>
                              <m:t>𝝈</m:t>
                            </m:r>
                          </m:e>
                          <m:sub>
                            <m:r>
                              <a:rPr kumimoji="1" lang="ja-JP" altLang="en-US" sz="2400" b="1" i="1">
                                <a:latin typeface="Cambria Math" panose="02040503050406030204" pitchFamily="18" charset="0"/>
                              </a:rPr>
                              <m:t>𝒃</m:t>
                            </m:r>
                          </m:sub>
                          <m:sup>
                            <m:r>
                              <a:rPr kumimoji="1" lang="ja-JP" altLang="en-US" sz="2400" b="1" i="0">
                                <a:latin typeface="Cambria Math" panose="02040503050406030204" pitchFamily="18" charset="0"/>
                              </a:rPr>
                              <m:t>𝟐</m:t>
                            </m:r>
                          </m:sup>
                        </m:sSubSup>
                      </m:den>
                    </m:f>
                    <m:r>
                      <a:rPr kumimoji="1" lang="ja-JP" altLang="en-US" sz="2400" b="1" i="0">
                        <a:latin typeface="Cambria Math" panose="02040503050406030204" pitchFamily="18" charset="0"/>
                      </a:rPr>
                      <m:t>&gt;</m:t>
                    </m:r>
                    <m:r>
                      <a:rPr kumimoji="1" lang="ja-JP" altLang="en-US" sz="2400" b="1" i="0">
                        <a:latin typeface="Cambria Math" panose="02040503050406030204" pitchFamily="18" charset="0"/>
                      </a:rPr>
                      <m:t>𝟏</m:t>
                    </m:r>
                  </m:oMath>
                </a14:m>
                <a:r>
                  <a:rPr kumimoji="1" lang="ja-JP" altLang="en-US" sz="2400" b="1" dirty="0"/>
                  <a:t>を満たすとき</a:t>
                </a:r>
                <a:r>
                  <a:rPr kumimoji="1" lang="en-US" altLang="ja-JP" sz="2400" b="1" dirty="0"/>
                  <a:t>H0</a:t>
                </a:r>
                <a:r>
                  <a:rPr kumimoji="1" lang="ja-JP" altLang="en-US" sz="2400" b="1" dirty="0"/>
                  <a:t>を棄却</a:t>
                </a:r>
              </a:p>
            </p:txBody>
          </p:sp>
        </mc:Choice>
        <mc:Fallback xmlns="">
          <p:sp>
            <p:nvSpPr>
              <p:cNvPr id="16" name="テキスト ボックス 15">
                <a:extLst>
                  <a:ext uri="{FF2B5EF4-FFF2-40B4-BE49-F238E27FC236}">
                    <a16:creationId xmlns:a16="http://schemas.microsoft.com/office/drawing/2014/main" id="{F89AE341-0DF6-A2BA-92D6-AD76BEF362E5}"/>
                  </a:ext>
                </a:extLst>
              </p:cNvPr>
              <p:cNvSpPr txBox="1">
                <a:spLocks noRot="1" noChangeAspect="1" noMove="1" noResize="1" noEditPoints="1" noAdjustHandles="1" noChangeArrowheads="1" noChangeShapeType="1" noTextEdit="1"/>
              </p:cNvSpPr>
              <p:nvPr/>
            </p:nvSpPr>
            <p:spPr>
              <a:xfrm>
                <a:off x="6649130" y="5547008"/>
                <a:ext cx="4012261" cy="662233"/>
              </a:xfrm>
              <a:prstGeom prst="rect">
                <a:avLst/>
              </a:prstGeom>
              <a:blipFill>
                <a:blip r:embed="rId11"/>
                <a:stretch>
                  <a:fillRect r="-2424" b="-7207"/>
                </a:stretch>
              </a:blipFill>
              <a:ln>
                <a:solidFill>
                  <a:schemeClr val="accent1"/>
                </a:solidFill>
              </a:ln>
            </p:spPr>
            <p:txBody>
              <a:bodyPr/>
              <a:lstStyle/>
              <a:p>
                <a:r>
                  <a:rPr lang="ja-JP" altLang="en-US">
                    <a:noFill/>
                  </a:rPr>
                  <a:t> </a:t>
                </a:r>
              </a:p>
            </p:txBody>
          </p:sp>
        </mc:Fallback>
      </mc:AlternateContent>
      <p:cxnSp>
        <p:nvCxnSpPr>
          <p:cNvPr id="18" name="直線コネクタ 17">
            <a:extLst>
              <a:ext uri="{FF2B5EF4-FFF2-40B4-BE49-F238E27FC236}">
                <a16:creationId xmlns:a16="http://schemas.microsoft.com/office/drawing/2014/main" id="{30A66B9B-E4FD-9ABD-0A11-37FAC18BCEA4}"/>
              </a:ext>
            </a:extLst>
          </p:cNvPr>
          <p:cNvCxnSpPr>
            <a:cxnSpLocks/>
          </p:cNvCxnSpPr>
          <p:nvPr/>
        </p:nvCxnSpPr>
        <p:spPr>
          <a:xfrm>
            <a:off x="5689600" y="1785946"/>
            <a:ext cx="0" cy="458643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569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1EA3-36BB-A6D4-CA91-FF03B84860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83EE6C-6145-6A8B-BFC1-3644BF032467}"/>
              </a:ext>
            </a:extLst>
          </p:cNvPr>
          <p:cNvSpPr>
            <a:spLocks noGrp="1"/>
          </p:cNvSpPr>
          <p:nvPr>
            <p:ph type="title"/>
          </p:nvPr>
        </p:nvSpPr>
        <p:spPr/>
        <p:txBody>
          <a:bodyPr/>
          <a:lstStyle/>
          <a:p>
            <a:r>
              <a:rPr lang="en-US" altLang="ja-JP" dirty="0"/>
              <a:t>7.</a:t>
            </a:r>
            <a:r>
              <a:rPr lang="ja-JP" altLang="en-US" dirty="0"/>
              <a:t>グレンジャー因果性検定</a:t>
            </a:r>
            <a:endParaRPr kumimoji="1" lang="ja-JP" altLang="en-US" dirty="0"/>
          </a:p>
        </p:txBody>
      </p:sp>
      <p:sp>
        <p:nvSpPr>
          <p:cNvPr id="4" name="スライド番号プレースホルダー 3">
            <a:extLst>
              <a:ext uri="{FF2B5EF4-FFF2-40B4-BE49-F238E27FC236}">
                <a16:creationId xmlns:a16="http://schemas.microsoft.com/office/drawing/2014/main" id="{0C0F7967-D6FE-1768-D973-811B28DF975F}"/>
              </a:ext>
            </a:extLst>
          </p:cNvPr>
          <p:cNvSpPr>
            <a:spLocks noGrp="1"/>
          </p:cNvSpPr>
          <p:nvPr>
            <p:ph type="sldNum" sz="quarter" idx="12"/>
          </p:nvPr>
        </p:nvSpPr>
        <p:spPr/>
        <p:txBody>
          <a:bodyPr/>
          <a:lstStyle/>
          <a:p>
            <a:fld id="{F1B44B19-4420-4FE5-A06D-3F96DBF177A9}" type="slidenum">
              <a:rPr kumimoji="1" lang="ja-JP" altLang="en-US" smtClean="0"/>
              <a:t>14</a:t>
            </a:fld>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9C2E5248-4118-66BF-EB70-0FDD83CF0E92}"/>
                  </a:ext>
                </a:extLst>
              </p:cNvPr>
              <p:cNvSpPr>
                <a:spLocks noGrp="1"/>
              </p:cNvSpPr>
              <p:nvPr>
                <p:ph idx="1"/>
              </p:nvPr>
            </p:nvSpPr>
            <p:spPr>
              <a:xfrm>
                <a:off x="838200" y="1825625"/>
                <a:ext cx="10515600" cy="4351338"/>
              </a:xfrm>
            </p:spPr>
            <p:txBody>
              <a:bodyPr/>
              <a:lstStyle/>
              <a:p>
                <a:r>
                  <a:rPr kumimoji="1" lang="en-US" altLang="ja-JP" b="1" dirty="0"/>
                  <a:t>F</a:t>
                </a:r>
                <a:r>
                  <a:rPr kumimoji="1" lang="ja-JP" altLang="en-US" b="1" dirty="0"/>
                  <a:t>検定</a:t>
                </a:r>
                <a:endParaRPr lang="en-US" altLang="ja-JP" b="1" i="1" dirty="0">
                  <a:latin typeface="Cambria Math" panose="02040503050406030204" pitchFamily="18" charset="0"/>
                </a:endParaRPr>
              </a:p>
              <a:p>
                <a:pPr marL="457200" lvl="1" indent="0">
                  <a:buNone/>
                </a:pPr>
                <a14:m>
                  <m:oMath xmlns:m="http://schemas.openxmlformats.org/officeDocument/2006/math">
                    <m:f>
                      <m:fPr>
                        <m:ctrlPr>
                          <a:rPr lang="ja-JP" altLang="en-US" sz="2000" i="1">
                            <a:latin typeface="Cambria Math" panose="02040503050406030204" pitchFamily="18" charset="0"/>
                          </a:rPr>
                        </m:ctrlPr>
                      </m:fPr>
                      <m:num>
                        <m:sSubSup>
                          <m:sSubSupPr>
                            <m:ctrlPr>
                              <a:rPr lang="ja-JP" altLang="en-US" sz="2000" i="1">
                                <a:latin typeface="Cambria Math" panose="02040503050406030204" pitchFamily="18" charset="0"/>
                              </a:rPr>
                            </m:ctrlPr>
                          </m:sSubSupPr>
                          <m:e>
                            <m:r>
                              <a:rPr lang="ja-JP" altLang="en-US" sz="2000" i="1">
                                <a:latin typeface="Cambria Math" panose="02040503050406030204" pitchFamily="18" charset="0"/>
                              </a:rPr>
                              <m:t>𝜎</m:t>
                            </m:r>
                          </m:e>
                          <m:sub>
                            <m:r>
                              <a:rPr lang="ja-JP" altLang="en-US" sz="2000" i="1">
                                <a:latin typeface="Cambria Math" panose="02040503050406030204" pitchFamily="18" charset="0"/>
                              </a:rPr>
                              <m:t>𝑎</m:t>
                            </m:r>
                          </m:sub>
                          <m:sup>
                            <m:r>
                              <a:rPr lang="ja-JP" altLang="en-US" sz="2000">
                                <a:latin typeface="Cambria Math" panose="02040503050406030204" pitchFamily="18" charset="0"/>
                              </a:rPr>
                              <m:t>2</m:t>
                            </m:r>
                          </m:sup>
                        </m:sSubSup>
                      </m:num>
                      <m:den>
                        <m:sSubSup>
                          <m:sSubSupPr>
                            <m:ctrlPr>
                              <a:rPr lang="ja-JP" altLang="en-US" sz="2000" i="1">
                                <a:latin typeface="Cambria Math" panose="02040503050406030204" pitchFamily="18" charset="0"/>
                              </a:rPr>
                            </m:ctrlPr>
                          </m:sSubSupPr>
                          <m:e>
                            <m:r>
                              <a:rPr lang="ja-JP" altLang="en-US" sz="2000" i="1">
                                <a:latin typeface="Cambria Math" panose="02040503050406030204" pitchFamily="18" charset="0"/>
                              </a:rPr>
                              <m:t>𝜎</m:t>
                            </m:r>
                          </m:e>
                          <m:sub>
                            <m:r>
                              <a:rPr lang="ja-JP" altLang="en-US" sz="2000" i="1">
                                <a:latin typeface="Cambria Math" panose="02040503050406030204" pitchFamily="18" charset="0"/>
                              </a:rPr>
                              <m:t>𝑏</m:t>
                            </m:r>
                          </m:sub>
                          <m:sup>
                            <m:r>
                              <a:rPr lang="ja-JP" altLang="en-US" sz="2000">
                                <a:latin typeface="Cambria Math" panose="02040503050406030204" pitchFamily="18" charset="0"/>
                              </a:rPr>
                              <m:t>2</m:t>
                            </m:r>
                          </m:sup>
                        </m:sSubSup>
                      </m:den>
                    </m:f>
                    <m:r>
                      <a:rPr lang="ja-JP" altLang="en-US" sz="2000">
                        <a:latin typeface="Cambria Math" panose="02040503050406030204" pitchFamily="18" charset="0"/>
                      </a:rPr>
                      <m:t>&gt;1</m:t>
                    </m:r>
                  </m:oMath>
                </a14:m>
                <a:r>
                  <a:rPr lang="ja-JP" altLang="en-US" dirty="0"/>
                  <a:t>の検証に利用（</a:t>
                </a:r>
                <a14:m>
                  <m:oMath xmlns:m="http://schemas.openxmlformats.org/officeDocument/2006/math">
                    <m:f>
                      <m:fPr>
                        <m:ctrlPr>
                          <a:rPr lang="ja-JP" altLang="en-US" i="1">
                            <a:latin typeface="Cambria Math" panose="02040503050406030204" pitchFamily="18" charset="0"/>
                          </a:rPr>
                        </m:ctrlPr>
                      </m:fPr>
                      <m:num>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𝑎</m:t>
                            </m:r>
                          </m:sub>
                          <m:sup>
                            <m:r>
                              <a:rPr lang="ja-JP" altLang="en-US">
                                <a:latin typeface="Cambria Math" panose="02040503050406030204" pitchFamily="18" charset="0"/>
                              </a:rPr>
                              <m:t>2</m:t>
                            </m:r>
                          </m:sup>
                        </m:sSubSup>
                      </m:num>
                      <m:den>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𝜎</m:t>
                            </m:r>
                          </m:e>
                          <m:sub>
                            <m:r>
                              <a:rPr lang="ja-JP" altLang="en-US" i="1">
                                <a:latin typeface="Cambria Math" panose="02040503050406030204" pitchFamily="18" charset="0"/>
                              </a:rPr>
                              <m:t>𝑏</m:t>
                            </m:r>
                          </m:sub>
                          <m:sup>
                            <m:r>
                              <a:rPr lang="ja-JP" altLang="en-US">
                                <a:latin typeface="Cambria Math" panose="02040503050406030204" pitchFamily="18" charset="0"/>
                              </a:rPr>
                              <m:t>2</m:t>
                            </m:r>
                          </m:sup>
                        </m:sSubSup>
                      </m:den>
                    </m:f>
                    <m:r>
                      <a:rPr lang="ja-JP" altLang="en-US" i="1">
                        <a:latin typeface="Cambria Math" panose="02040503050406030204" pitchFamily="18" charset="0"/>
                      </a:rPr>
                      <m:t>は</m:t>
                    </m:r>
                  </m:oMath>
                </a14:m>
                <a:r>
                  <a:rPr lang="en-US" altLang="ja-JP" dirty="0"/>
                  <a:t>F</a:t>
                </a:r>
                <a:r>
                  <a:rPr lang="ja-JP" altLang="en-US" dirty="0"/>
                  <a:t>分布に従い、分散の比を検証するため）</a:t>
                </a:r>
                <a:endParaRPr lang="en-US" altLang="ja-JP" dirty="0"/>
              </a:p>
              <a:p>
                <a:r>
                  <a:rPr lang="en-US" altLang="ja-JP" b="1" dirty="0"/>
                  <a:t>F</a:t>
                </a:r>
                <a:r>
                  <a:rPr lang="ja-JP" altLang="en-US" b="1" dirty="0"/>
                  <a:t>分布</a:t>
                </a:r>
                <a:endParaRPr lang="en-US" altLang="ja-JP" b="1" dirty="0"/>
              </a:p>
              <a:p>
                <a:pPr lvl="1"/>
                <a:endParaRPr kumimoji="1" lang="en-US" altLang="ja-JP" dirty="0"/>
              </a:p>
              <a:p>
                <a:pPr marL="457200" lvl="1" indent="0">
                  <a:buNone/>
                </a:pPr>
                <a:endParaRPr lang="ja-JP" altLang="en-US" dirty="0"/>
              </a:p>
              <a:p>
                <a:pPr marL="457200" lvl="1" indent="0">
                  <a:buNone/>
                </a:pPr>
                <a:endParaRPr kumimoji="1" lang="en-US" altLang="ja-JP" dirty="0"/>
              </a:p>
              <a:p>
                <a:endParaRPr lang="en-US" altLang="ja-JP" dirty="0"/>
              </a:p>
              <a:p>
                <a:pPr marL="0" indent="0">
                  <a:buNone/>
                </a:pPr>
                <a:endParaRPr lang="en-US" altLang="ja-JP" dirty="0"/>
              </a:p>
              <a:p>
                <a:endParaRPr kumimoji="1" lang="ja-JP" altLang="en-US" dirty="0"/>
              </a:p>
            </p:txBody>
          </p:sp>
        </mc:Choice>
        <mc:Fallback xmlns="">
          <p:sp>
            <p:nvSpPr>
              <p:cNvPr id="5" name="コンテンツ プレースホルダー 2">
                <a:extLst>
                  <a:ext uri="{FF2B5EF4-FFF2-40B4-BE49-F238E27FC236}">
                    <a16:creationId xmlns:a16="http://schemas.microsoft.com/office/drawing/2014/main" id="{9C2E5248-4118-66BF-EB70-0FDD83CF0E92}"/>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521"/>
                </a:stretch>
              </a:blipFill>
            </p:spPr>
            <p:txBody>
              <a:bodyPr/>
              <a:lstStyle/>
              <a:p>
                <a:r>
                  <a:rPr lang="ja-JP" altLang="en-US">
                    <a:noFill/>
                  </a:rPr>
                  <a:t> </a:t>
                </a:r>
              </a:p>
            </p:txBody>
          </p:sp>
        </mc:Fallback>
      </mc:AlternateContent>
      <p:pic>
        <p:nvPicPr>
          <p:cNvPr id="7" name="図 6" descr="グラフ&#10;&#10;AI 生成コンテンツは誤りを含む可能性があります。">
            <a:extLst>
              <a:ext uri="{FF2B5EF4-FFF2-40B4-BE49-F238E27FC236}">
                <a16:creationId xmlns:a16="http://schemas.microsoft.com/office/drawing/2014/main" id="{137D9CC6-4EE7-4C2C-BAFF-70253C55C830}"/>
              </a:ext>
            </a:extLst>
          </p:cNvPr>
          <p:cNvPicPr>
            <a:picLocks noChangeAspect="1"/>
          </p:cNvPicPr>
          <p:nvPr/>
        </p:nvPicPr>
        <p:blipFill>
          <a:blip r:embed="rId4">
            <a:extLst>
              <a:ext uri="{28A0092B-C50C-407E-A947-70E740481C1C}">
                <a14:useLocalDpi xmlns:a14="http://schemas.microsoft.com/office/drawing/2010/main" val="0"/>
              </a:ext>
            </a:extLst>
          </a:blip>
          <a:srcRect t="20445" r="1317" b="22962"/>
          <a:stretch>
            <a:fillRect/>
          </a:stretch>
        </p:blipFill>
        <p:spPr>
          <a:xfrm>
            <a:off x="1383860" y="3429000"/>
            <a:ext cx="4473735" cy="2927350"/>
          </a:xfrm>
          <a:prstGeom prst="rect">
            <a:avLst/>
          </a:prstGeom>
        </p:spPr>
      </p:pic>
      <p:sp>
        <p:nvSpPr>
          <p:cNvPr id="8" name="テキスト ボックス 7">
            <a:extLst>
              <a:ext uri="{FF2B5EF4-FFF2-40B4-BE49-F238E27FC236}">
                <a16:creationId xmlns:a16="http://schemas.microsoft.com/office/drawing/2014/main" id="{081B5A4F-968D-8F14-251E-5D4A71778231}"/>
              </a:ext>
            </a:extLst>
          </p:cNvPr>
          <p:cNvSpPr txBox="1"/>
          <p:nvPr/>
        </p:nvSpPr>
        <p:spPr>
          <a:xfrm>
            <a:off x="4414875" y="5104130"/>
            <a:ext cx="1442720" cy="369332"/>
          </a:xfrm>
          <a:prstGeom prst="rect">
            <a:avLst/>
          </a:prstGeom>
          <a:noFill/>
        </p:spPr>
        <p:txBody>
          <a:bodyPr wrap="square" rtlCol="0">
            <a:spAutoFit/>
          </a:bodyPr>
          <a:lstStyle/>
          <a:p>
            <a:r>
              <a:rPr kumimoji="1" lang="en-US" altLang="ja-JP" dirty="0"/>
              <a:t>5%</a:t>
            </a:r>
            <a:r>
              <a:rPr kumimoji="1" lang="ja-JP" altLang="en-US" dirty="0"/>
              <a:t>有意水準</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E972DCF-355E-1DA9-AB5D-240F6FD87E9A}"/>
                  </a:ext>
                </a:extLst>
              </p:cNvPr>
              <p:cNvSpPr txBox="1"/>
              <p:nvPr/>
            </p:nvSpPr>
            <p:spPr>
              <a:xfrm>
                <a:off x="6334407" y="3335184"/>
                <a:ext cx="4321335" cy="1953612"/>
              </a:xfrm>
              <a:prstGeom prst="rect">
                <a:avLst/>
              </a:prstGeom>
              <a:noFill/>
            </p:spPr>
            <p:txBody>
              <a:bodyPr wrap="square" rtlCol="0">
                <a:spAutoFit/>
              </a:bodyPr>
              <a:lstStyle/>
              <a:p>
                <a:r>
                  <a:rPr kumimoji="1" lang="ja-JP" altLang="en-US" sz="2400" dirty="0"/>
                  <a:t>しかし、</a:t>
                </a:r>
                <a14:m>
                  <m:oMath xmlns:m="http://schemas.openxmlformats.org/officeDocument/2006/math">
                    <m:sSubSup>
                      <m:sSubSupPr>
                        <m:ctrlPr>
                          <a:rPr kumimoji="1" lang="ja-JP" altLang="en-US" sz="2400" i="1" dirty="0" smtClean="0">
                            <a:latin typeface="Cambria Math" panose="02040503050406030204" pitchFamily="18" charset="0"/>
                          </a:rPr>
                        </m:ctrlPr>
                      </m:sSubSupPr>
                      <m:e>
                        <m:r>
                          <a:rPr kumimoji="1" lang="ja-JP" altLang="en-US" sz="2400" i="1" dirty="0">
                            <a:latin typeface="Cambria Math" panose="02040503050406030204" pitchFamily="18" charset="0"/>
                          </a:rPr>
                          <m:t>𝜎</m:t>
                        </m:r>
                      </m:e>
                      <m:sub>
                        <m:r>
                          <a:rPr kumimoji="1" lang="ja-JP" altLang="en-US" sz="2400" i="1" dirty="0">
                            <a:latin typeface="Cambria Math" panose="02040503050406030204" pitchFamily="18" charset="0"/>
                          </a:rPr>
                          <m:t>𝑎</m:t>
                        </m:r>
                      </m:sub>
                      <m:sup>
                        <m:r>
                          <a:rPr kumimoji="1" lang="ja-JP" altLang="en-US" sz="2400" i="0" dirty="0">
                            <a:latin typeface="Cambria Math" panose="02040503050406030204" pitchFamily="18" charset="0"/>
                          </a:rPr>
                          <m:t>2</m:t>
                        </m:r>
                      </m:sup>
                    </m:sSubSup>
                    <m:r>
                      <a:rPr kumimoji="1" lang="ja-JP" altLang="en-US" sz="2400" i="0" dirty="0">
                        <a:latin typeface="Cambria Math" panose="02040503050406030204" pitchFamily="18" charset="0"/>
                      </a:rPr>
                      <m:t>&gt;</m:t>
                    </m:r>
                    <m:sSubSup>
                      <m:sSubSupPr>
                        <m:ctrlPr>
                          <a:rPr kumimoji="1" lang="ja-JP" altLang="en-US" sz="2400" i="1" dirty="0">
                            <a:latin typeface="Cambria Math" panose="02040503050406030204" pitchFamily="18" charset="0"/>
                          </a:rPr>
                        </m:ctrlPr>
                      </m:sSubSupPr>
                      <m:e>
                        <m:r>
                          <a:rPr kumimoji="1" lang="ja-JP" altLang="en-US" sz="2400" i="1" dirty="0">
                            <a:latin typeface="Cambria Math" panose="02040503050406030204" pitchFamily="18" charset="0"/>
                          </a:rPr>
                          <m:t>𝜎</m:t>
                        </m:r>
                      </m:e>
                      <m:sub>
                        <m:r>
                          <a:rPr kumimoji="1" lang="ja-JP" altLang="en-US" sz="2400" i="1" dirty="0">
                            <a:latin typeface="Cambria Math" panose="02040503050406030204" pitchFamily="18" charset="0"/>
                          </a:rPr>
                          <m:t>𝑏</m:t>
                        </m:r>
                      </m:sub>
                      <m:sup>
                        <m:r>
                          <a:rPr kumimoji="1" lang="ja-JP" altLang="en-US" sz="2400" i="0" dirty="0">
                            <a:latin typeface="Cambria Math" panose="02040503050406030204" pitchFamily="18" charset="0"/>
                          </a:rPr>
                          <m:t>2</m:t>
                        </m:r>
                      </m:sup>
                    </m:sSubSup>
                  </m:oMath>
                </a14:m>
                <a:r>
                  <a:rPr kumimoji="1" lang="ja-JP" altLang="en-US" sz="2400" dirty="0"/>
                  <a:t> は当たり前</a:t>
                </a:r>
                <a:endParaRPr kumimoji="1" lang="en-US" altLang="ja-JP" sz="2400" dirty="0"/>
              </a:p>
              <a:p>
                <a:endParaRPr kumimoji="1" lang="en-US" altLang="ja-JP" sz="2400" dirty="0"/>
              </a:p>
              <a:p>
                <a:r>
                  <a:rPr kumimoji="1" lang="ja-JP" altLang="en-US" sz="2400" dirty="0"/>
                  <a:t>→モデル</a:t>
                </a:r>
                <a:r>
                  <a:rPr kumimoji="1" lang="en-US" altLang="ja-JP" sz="2400" dirty="0"/>
                  <a:t>(b)</a:t>
                </a:r>
                <a:r>
                  <a:rPr kumimoji="1" lang="ja-JP" altLang="en-US" sz="2400" dirty="0"/>
                  <a:t>はモデル</a:t>
                </a:r>
                <a:r>
                  <a:rPr kumimoji="1" lang="en-US" altLang="ja-JP" sz="2400" dirty="0"/>
                  <a:t>(a)</a:t>
                </a:r>
                <a:r>
                  <a:rPr kumimoji="1" lang="ja-JP" altLang="en-US" sz="2400" dirty="0"/>
                  <a:t>を拡張したモデルのため</a:t>
                </a:r>
              </a:p>
              <a:p>
                <a:endParaRPr kumimoji="1" lang="ja-JP" altLang="en-US" sz="2400" dirty="0"/>
              </a:p>
            </p:txBody>
          </p:sp>
        </mc:Choice>
        <mc:Fallback xmlns="">
          <p:sp>
            <p:nvSpPr>
              <p:cNvPr id="12" name="テキスト ボックス 11">
                <a:extLst>
                  <a:ext uri="{FF2B5EF4-FFF2-40B4-BE49-F238E27FC236}">
                    <a16:creationId xmlns:a16="http://schemas.microsoft.com/office/drawing/2014/main" id="{7E972DCF-355E-1DA9-AB5D-240F6FD87E9A}"/>
                  </a:ext>
                </a:extLst>
              </p:cNvPr>
              <p:cNvSpPr txBox="1">
                <a:spLocks noRot="1" noChangeAspect="1" noMove="1" noResize="1" noEditPoints="1" noAdjustHandles="1" noChangeArrowheads="1" noChangeShapeType="1" noTextEdit="1"/>
              </p:cNvSpPr>
              <p:nvPr/>
            </p:nvSpPr>
            <p:spPr>
              <a:xfrm>
                <a:off x="6334407" y="3335184"/>
                <a:ext cx="4321335" cy="1953612"/>
              </a:xfrm>
              <a:prstGeom prst="rect">
                <a:avLst/>
              </a:prstGeom>
              <a:blipFill>
                <a:blip r:embed="rId5"/>
                <a:stretch>
                  <a:fillRect l="-2116" t="-1246"/>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9E73F019-078A-5A3A-BA4C-4B51D485B2F2}"/>
              </a:ext>
            </a:extLst>
          </p:cNvPr>
          <p:cNvSpPr txBox="1"/>
          <p:nvPr/>
        </p:nvSpPr>
        <p:spPr>
          <a:xfrm>
            <a:off x="6403255" y="5468183"/>
            <a:ext cx="4702335" cy="830997"/>
          </a:xfrm>
          <a:prstGeom prst="rect">
            <a:avLst/>
          </a:prstGeom>
          <a:noFill/>
        </p:spPr>
        <p:txBody>
          <a:bodyPr wrap="square" rtlCol="0">
            <a:spAutoFit/>
          </a:bodyPr>
          <a:lstStyle/>
          <a:p>
            <a:r>
              <a:rPr kumimoji="1" lang="ja-JP" altLang="en-US" sz="2400" dirty="0"/>
              <a:t>モデル</a:t>
            </a:r>
            <a:r>
              <a:rPr kumimoji="1" lang="en-US" altLang="ja-JP" sz="2400" dirty="0"/>
              <a:t>(b)</a:t>
            </a:r>
            <a:r>
              <a:rPr kumimoji="1" lang="ja-JP" altLang="en-US" sz="2400" dirty="0"/>
              <a:t>に</a:t>
            </a:r>
            <a:r>
              <a:rPr kumimoji="1" lang="ja-JP" altLang="en-US" sz="2400" b="1" dirty="0"/>
              <a:t>ペナルティを</a:t>
            </a:r>
            <a:endParaRPr kumimoji="1" lang="en-US" altLang="ja-JP" sz="2400" b="1" dirty="0"/>
          </a:p>
          <a:p>
            <a:r>
              <a:rPr kumimoji="1" lang="ja-JP" altLang="en-US" sz="2400" b="1" dirty="0"/>
              <a:t>課したうえで改めて</a:t>
            </a:r>
            <a:r>
              <a:rPr kumimoji="1" lang="en-US" altLang="ja-JP" sz="2400" b="1" dirty="0"/>
              <a:t>F</a:t>
            </a:r>
            <a:r>
              <a:rPr kumimoji="1" lang="ja-JP" altLang="en-US" sz="2400" b="1" dirty="0"/>
              <a:t>検定</a:t>
            </a:r>
            <a:r>
              <a:rPr kumimoji="1" lang="ja-JP" altLang="en-US" sz="2400" dirty="0"/>
              <a:t>を行う</a:t>
            </a:r>
          </a:p>
        </p:txBody>
      </p:sp>
      <p:sp>
        <p:nvSpPr>
          <p:cNvPr id="14" name="矢印: 下 13">
            <a:extLst>
              <a:ext uri="{FF2B5EF4-FFF2-40B4-BE49-F238E27FC236}">
                <a16:creationId xmlns:a16="http://schemas.microsoft.com/office/drawing/2014/main" id="{6ACEE8AA-9D23-B058-8E2C-75AA95BA0683}"/>
              </a:ext>
            </a:extLst>
          </p:cNvPr>
          <p:cNvSpPr/>
          <p:nvPr/>
        </p:nvSpPr>
        <p:spPr>
          <a:xfrm>
            <a:off x="8096250" y="4982368"/>
            <a:ext cx="514350" cy="3961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165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AF5F8-D016-7BEB-8948-CEBCBDC0852C}"/>
              </a:ext>
            </a:extLst>
          </p:cNvPr>
          <p:cNvSpPr>
            <a:spLocks noGrp="1"/>
          </p:cNvSpPr>
          <p:nvPr>
            <p:ph type="title"/>
          </p:nvPr>
        </p:nvSpPr>
        <p:spPr/>
        <p:txBody>
          <a:bodyPr/>
          <a:lstStyle/>
          <a:p>
            <a:r>
              <a:rPr lang="en-US" altLang="ja-JP" dirty="0"/>
              <a:t>7.</a:t>
            </a:r>
            <a:r>
              <a:rPr lang="ja-JP" altLang="en-US" dirty="0"/>
              <a:t>グレンジャー因果性検定</a:t>
            </a:r>
            <a:endParaRPr kumimoji="1" lang="ja-JP" altLang="en-US" dirty="0"/>
          </a:p>
        </p:txBody>
      </p:sp>
      <p:sp>
        <p:nvSpPr>
          <p:cNvPr id="4" name="スライド番号プレースホルダー 3">
            <a:extLst>
              <a:ext uri="{FF2B5EF4-FFF2-40B4-BE49-F238E27FC236}">
                <a16:creationId xmlns:a16="http://schemas.microsoft.com/office/drawing/2014/main" id="{B17EC518-9A28-D23B-E995-28DB50CA6F9C}"/>
              </a:ext>
            </a:extLst>
          </p:cNvPr>
          <p:cNvSpPr>
            <a:spLocks noGrp="1"/>
          </p:cNvSpPr>
          <p:nvPr>
            <p:ph type="sldNum" sz="quarter" idx="12"/>
          </p:nvPr>
        </p:nvSpPr>
        <p:spPr/>
        <p:txBody>
          <a:bodyPr/>
          <a:lstStyle/>
          <a:p>
            <a:fld id="{F1B44B19-4420-4FE5-A06D-3F96DBF177A9}" type="slidenum">
              <a:rPr kumimoji="1" lang="ja-JP" altLang="en-US" smtClean="0"/>
              <a:t>15</a:t>
            </a:fld>
            <a:endParaRPr kumimoji="1" lang="ja-JP" altLang="en-US"/>
          </a:p>
        </p:txBody>
      </p:sp>
      <mc:AlternateContent xmlns:mc="http://schemas.openxmlformats.org/markup-compatibility/2006" xmlns:a14="http://schemas.microsoft.com/office/drawing/2010/main">
        <mc:Choice Requires="a14">
          <p:sp>
            <p:nvSpPr>
              <p:cNvPr id="6" name="コンテンツ プレースホルダー 5">
                <a:extLst>
                  <a:ext uri="{FF2B5EF4-FFF2-40B4-BE49-F238E27FC236}">
                    <a16:creationId xmlns:a16="http://schemas.microsoft.com/office/drawing/2014/main" id="{B4666F4E-5A55-592F-8E2A-02ECD1E237E9}"/>
                  </a:ext>
                </a:extLst>
              </p:cNvPr>
              <p:cNvSpPr>
                <a:spLocks noGrp="1"/>
              </p:cNvSpPr>
              <p:nvPr>
                <p:ph idx="1"/>
              </p:nvPr>
            </p:nvSpPr>
            <p:spPr/>
            <p:txBody>
              <a:bodyPr>
                <a:normAutofit lnSpcReduction="10000"/>
              </a:bodyPr>
              <a:lstStyle/>
              <a:p>
                <a:r>
                  <a:rPr lang="ja-JP" altLang="en-US" dirty="0"/>
                  <a:t>対立仮説の修正</a:t>
                </a:r>
                <a:endParaRPr lang="en-US" altLang="ja-JP" dirty="0"/>
              </a:p>
              <a:p>
                <a:endParaRPr lang="en-US" altLang="ja-JP" dirty="0"/>
              </a:p>
              <a:p>
                <a:pPr lvl="1"/>
                <a:r>
                  <a:rPr lang="en-US" altLang="ja-JP" dirty="0"/>
                  <a:t>H1</a:t>
                </a:r>
                <a:r>
                  <a:rPr lang="ja-JP" altLang="en-US" dirty="0"/>
                  <a:t>：</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14:m>
                  <m:oMath xmlns:m="http://schemas.openxmlformats.org/officeDocument/2006/math">
                    <m:r>
                      <a:rPr lang="en-US" altLang="ja-JP" b="1" i="1">
                        <a:latin typeface="Cambria Math" panose="02040503050406030204" pitchFamily="18" charset="0"/>
                      </a:rPr>
                      <m:t>𝑭</m:t>
                    </m:r>
                    <m:r>
                      <a:rPr lang="ja-JP" altLang="en-US" b="1" i="1">
                        <a:latin typeface="Cambria Math" panose="02040503050406030204" pitchFamily="18" charset="0"/>
                      </a:rPr>
                      <m:t>値＝</m:t>
                    </m:r>
                    <m:f>
                      <m:fPr>
                        <m:ctrlPr>
                          <a:rPr lang="ja-JP" altLang="en-US" b="1" i="1">
                            <a:latin typeface="Cambria Math" panose="02040503050406030204" pitchFamily="18" charset="0"/>
                          </a:rPr>
                        </m:ctrlPr>
                      </m:fPr>
                      <m:num>
                        <m:f>
                          <m:fPr>
                            <m:type m:val="lin"/>
                            <m:ctrlPr>
                              <a:rPr lang="ja-JP" altLang="en-US" b="1" i="1">
                                <a:latin typeface="Cambria Math" panose="02040503050406030204" pitchFamily="18" charset="0"/>
                              </a:rPr>
                            </m:ctrlPr>
                          </m:fPr>
                          <m:num>
                            <m:d>
                              <m:dPr>
                                <m:ctrlPr>
                                  <a:rPr lang="ja-JP" altLang="en-US" b="1" i="1">
                                    <a:latin typeface="Cambria Math" panose="02040503050406030204" pitchFamily="18" charset="0"/>
                                  </a:rPr>
                                </m:ctrlPr>
                              </m:dPr>
                              <m:e>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𝒂</m:t>
                                    </m:r>
                                  </m:sub>
                                  <m:sup>
                                    <m:r>
                                      <a:rPr lang="ja-JP" altLang="en-US" b="1" i="1">
                                        <a:latin typeface="Cambria Math" panose="02040503050406030204" pitchFamily="18" charset="0"/>
                                      </a:rPr>
                                      <m:t>𝟐</m:t>
                                    </m:r>
                                  </m:sup>
                                </m:sSubSup>
                                <m:r>
                                  <a:rPr lang="ja-JP" altLang="en-US" b="1">
                                    <a:latin typeface="Cambria Math" panose="02040503050406030204" pitchFamily="18" charset="0"/>
                                  </a:rPr>
                                  <m:t>−</m:t>
                                </m:r>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𝒃</m:t>
                                    </m:r>
                                  </m:sub>
                                  <m:sup>
                                    <m:r>
                                      <a:rPr lang="ja-JP" altLang="en-US" b="1" i="1">
                                        <a:latin typeface="Cambria Math" panose="02040503050406030204" pitchFamily="18" charset="0"/>
                                      </a:rPr>
                                      <m:t>𝟐</m:t>
                                    </m:r>
                                  </m:sup>
                                </m:sSubSup>
                              </m:e>
                            </m:d>
                          </m:num>
                          <m:den>
                            <m:d>
                              <m:dPr>
                                <m:ctrlPr>
                                  <a:rPr lang="ja-JP" altLang="en-US" b="1" i="1">
                                    <a:latin typeface="Cambria Math" panose="02040503050406030204" pitchFamily="18" charset="0"/>
                                  </a:rPr>
                                </m:ctrlPr>
                              </m:dPr>
                              <m:e>
                                <m:sSub>
                                  <m:sSubPr>
                                    <m:ctrlPr>
                                      <a:rPr lang="ja-JP" altLang="en-US" b="1" i="1">
                                        <a:latin typeface="Cambria Math" panose="02040503050406030204" pitchFamily="18" charset="0"/>
                                      </a:rPr>
                                    </m:ctrlPr>
                                  </m:sSubPr>
                                  <m:e>
                                    <m:r>
                                      <a:rPr lang="ja-JP" altLang="en-US" b="1" i="1">
                                        <a:latin typeface="Cambria Math" panose="02040503050406030204" pitchFamily="18" charset="0"/>
                                      </a:rPr>
                                      <m:t>𝒌</m:t>
                                    </m:r>
                                  </m:e>
                                  <m:sub>
                                    <m:r>
                                      <a:rPr lang="ja-JP" altLang="en-US" b="1" i="1">
                                        <a:latin typeface="Cambria Math" panose="02040503050406030204" pitchFamily="18" charset="0"/>
                                      </a:rPr>
                                      <m:t>𝒃</m:t>
                                    </m:r>
                                  </m:sub>
                                </m:sSub>
                                <m:r>
                                  <a:rPr lang="ja-JP" altLang="en-US" b="1">
                                    <a:latin typeface="Cambria Math" panose="02040503050406030204" pitchFamily="18" charset="0"/>
                                  </a:rPr>
                                  <m:t>−</m:t>
                                </m:r>
                                <m:sSub>
                                  <m:sSubPr>
                                    <m:ctrlPr>
                                      <a:rPr lang="ja-JP" altLang="en-US" b="1" i="1">
                                        <a:latin typeface="Cambria Math" panose="02040503050406030204" pitchFamily="18" charset="0"/>
                                      </a:rPr>
                                    </m:ctrlPr>
                                  </m:sSubPr>
                                  <m:e>
                                    <m:r>
                                      <a:rPr lang="ja-JP" altLang="en-US" b="1" i="1">
                                        <a:latin typeface="Cambria Math" panose="02040503050406030204" pitchFamily="18" charset="0"/>
                                      </a:rPr>
                                      <m:t>𝒌</m:t>
                                    </m:r>
                                  </m:e>
                                  <m:sub>
                                    <m:r>
                                      <a:rPr lang="ja-JP" altLang="en-US" b="1" i="1">
                                        <a:latin typeface="Cambria Math" panose="02040503050406030204" pitchFamily="18" charset="0"/>
                                      </a:rPr>
                                      <m:t>𝒂</m:t>
                                    </m:r>
                                  </m:sub>
                                </m:sSub>
                              </m:e>
                            </m:d>
                          </m:den>
                        </m:f>
                      </m:num>
                      <m:den>
                        <m:f>
                          <m:fPr>
                            <m:type m:val="lin"/>
                            <m:ctrlPr>
                              <a:rPr lang="ja-JP" altLang="en-US" b="1" i="1">
                                <a:latin typeface="Cambria Math" panose="02040503050406030204" pitchFamily="18" charset="0"/>
                              </a:rPr>
                            </m:ctrlPr>
                          </m:fPr>
                          <m:num>
                            <m:sSubSup>
                              <m:sSubSupPr>
                                <m:ctrlPr>
                                  <a:rPr lang="ja-JP" altLang="en-US" b="1" i="1">
                                    <a:latin typeface="Cambria Math" panose="02040503050406030204" pitchFamily="18" charset="0"/>
                                  </a:rPr>
                                </m:ctrlPr>
                              </m:sSubSupPr>
                              <m:e>
                                <m:r>
                                  <a:rPr lang="ja-JP" altLang="en-US" b="1" i="1">
                                    <a:latin typeface="Cambria Math" panose="02040503050406030204" pitchFamily="18" charset="0"/>
                                  </a:rPr>
                                  <m:t>𝝈</m:t>
                                </m:r>
                              </m:e>
                              <m:sub>
                                <m:r>
                                  <a:rPr lang="ja-JP" altLang="en-US" b="1" i="1">
                                    <a:latin typeface="Cambria Math" panose="02040503050406030204" pitchFamily="18" charset="0"/>
                                  </a:rPr>
                                  <m:t>𝒃</m:t>
                                </m:r>
                              </m:sub>
                              <m:sup>
                                <m:r>
                                  <a:rPr lang="ja-JP" altLang="en-US" b="1" i="1">
                                    <a:latin typeface="Cambria Math" panose="02040503050406030204" pitchFamily="18" charset="0"/>
                                  </a:rPr>
                                  <m:t>𝟐</m:t>
                                </m:r>
                              </m:sup>
                            </m:sSubSup>
                          </m:num>
                          <m:den>
                            <m:d>
                              <m:dPr>
                                <m:ctrlPr>
                                  <a:rPr lang="ja-JP" altLang="en-US" b="1" i="1">
                                    <a:latin typeface="Cambria Math" panose="02040503050406030204" pitchFamily="18" charset="0"/>
                                  </a:rPr>
                                </m:ctrlPr>
                              </m:dPr>
                              <m:e>
                                <m:r>
                                  <a:rPr lang="ja-JP" altLang="en-US" b="1" i="1">
                                    <a:latin typeface="Cambria Math" panose="02040503050406030204" pitchFamily="18" charset="0"/>
                                  </a:rPr>
                                  <m:t>𝑵</m:t>
                                </m:r>
                                <m:r>
                                  <a:rPr lang="ja-JP" altLang="en-US" b="1">
                                    <a:latin typeface="Cambria Math" panose="02040503050406030204" pitchFamily="18" charset="0"/>
                                  </a:rPr>
                                  <m:t>−</m:t>
                                </m:r>
                                <m:sSub>
                                  <m:sSubPr>
                                    <m:ctrlPr>
                                      <a:rPr lang="ja-JP" altLang="en-US" b="1" i="1">
                                        <a:latin typeface="Cambria Math" panose="02040503050406030204" pitchFamily="18" charset="0"/>
                                      </a:rPr>
                                    </m:ctrlPr>
                                  </m:sSubPr>
                                  <m:e>
                                    <m:r>
                                      <a:rPr lang="ja-JP" altLang="en-US" b="1" i="1">
                                        <a:latin typeface="Cambria Math" panose="02040503050406030204" pitchFamily="18" charset="0"/>
                                      </a:rPr>
                                      <m:t>𝒌</m:t>
                                    </m:r>
                                  </m:e>
                                  <m:sub>
                                    <m:r>
                                      <a:rPr lang="ja-JP" altLang="en-US" b="1" i="1">
                                        <a:latin typeface="Cambria Math" panose="02040503050406030204" pitchFamily="18" charset="0"/>
                                      </a:rPr>
                                      <m:t>𝒃</m:t>
                                    </m:r>
                                  </m:sub>
                                </m:sSub>
                              </m:e>
                            </m:d>
                          </m:den>
                        </m:f>
                      </m:den>
                    </m:f>
                  </m:oMath>
                </a14:m>
                <a:r>
                  <a:rPr lang="en-US" altLang="ja-JP" b="1" dirty="0"/>
                  <a:t>&gt;1</a:t>
                </a:r>
                <a:r>
                  <a:rPr lang="ja-JP" altLang="en-US" b="1" dirty="0"/>
                  <a:t>　で改めて検定を行う</a:t>
                </a:r>
              </a:p>
            </p:txBody>
          </p:sp>
        </mc:Choice>
        <mc:Fallback xmlns="">
          <p:sp>
            <p:nvSpPr>
              <p:cNvPr id="6" name="コンテンツ プレースホルダー 5">
                <a:extLst>
                  <a:ext uri="{FF2B5EF4-FFF2-40B4-BE49-F238E27FC236}">
                    <a16:creationId xmlns:a16="http://schemas.microsoft.com/office/drawing/2014/main" id="{B4666F4E-5A55-592F-8E2A-02ECD1E237E9}"/>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08DADB2-99C7-1441-D1AF-399DA7FF5561}"/>
                  </a:ext>
                </a:extLst>
              </p:cNvPr>
              <p:cNvSpPr txBox="1"/>
              <p:nvPr/>
            </p:nvSpPr>
            <p:spPr>
              <a:xfrm>
                <a:off x="2331222" y="2293578"/>
                <a:ext cx="4262084" cy="10885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ja-JP" altLang="en-US" sz="2400" i="1" smtClean="0">
                              <a:latin typeface="Cambria Math" panose="02040503050406030204" pitchFamily="18" charset="0"/>
                            </a:rPr>
                          </m:ctrlPr>
                        </m:fPr>
                        <m:num>
                          <m:nary>
                            <m:naryPr>
                              <m:chr m:val="∑"/>
                              <m:grow m:val="on"/>
                              <m:subHide m:val="on"/>
                              <m:supHide m:val="on"/>
                              <m:ctrlPr>
                                <a:rPr kumimoji="1" lang="ja-JP" altLang="en-US" sz="2400" i="1">
                                  <a:latin typeface="Cambria Math" panose="02040503050406030204" pitchFamily="18" charset="0"/>
                                </a:rPr>
                              </m:ctrlPr>
                            </m:naryPr>
                            <m:sub/>
                            <m:sup/>
                            <m:e>
                              <m:sSup>
                                <m:sSupPr>
                                  <m:ctrlPr>
                                    <a:rPr kumimoji="1" lang="ja-JP" altLang="en-US" sz="2400" i="1">
                                      <a:latin typeface="Cambria Math" panose="02040503050406030204" pitchFamily="18" charset="0"/>
                                    </a:rPr>
                                  </m:ctrlPr>
                                </m:sSupPr>
                                <m:e>
                                  <m:d>
                                    <m:dPr>
                                      <m:ctrlPr>
                                        <a:rPr kumimoji="1" lang="ja-JP" altLang="en-US" sz="2400" i="1">
                                          <a:latin typeface="Cambria Math" panose="02040503050406030204" pitchFamily="18" charset="0"/>
                                        </a:rPr>
                                      </m:ctrlPr>
                                    </m:dPr>
                                    <m:e>
                                      <m:sSubSup>
                                        <m:sSubSupPr>
                                          <m:ctrlPr>
                                            <a:rPr kumimoji="1" lang="ja-JP" altLang="en-US" sz="2400" i="1">
                                              <a:latin typeface="Cambria Math" panose="02040503050406030204" pitchFamily="18" charset="0"/>
                                            </a:rPr>
                                          </m:ctrlPr>
                                        </m:sSubSupPr>
                                        <m:e>
                                          <m:r>
                                            <a:rPr kumimoji="1" lang="ja-JP" altLang="en-US" sz="2400" i="1">
                                              <a:latin typeface="Cambria Math" panose="02040503050406030204" pitchFamily="18" charset="0"/>
                                            </a:rPr>
                                            <m:t>𝜀</m:t>
                                          </m:r>
                                        </m:e>
                                        <m:sub>
                                          <m:r>
                                            <a:rPr kumimoji="1" lang="ja-JP" altLang="en-US" sz="2400" i="1">
                                              <a:latin typeface="Cambria Math" panose="02040503050406030204" pitchFamily="18" charset="0"/>
                                            </a:rPr>
                                            <m:t>𝑡</m:t>
                                          </m:r>
                                        </m:sub>
                                        <m:sup>
                                          <m:r>
                                            <a:rPr kumimoji="1" lang="en-US" altLang="ja-JP" sz="2400" b="0" i="1" smtClean="0">
                                              <a:latin typeface="Cambria Math" panose="02040503050406030204" pitchFamily="18" charset="0"/>
                                            </a:rPr>
                                            <m:t>𝑎</m:t>
                                          </m:r>
                                        </m:sup>
                                      </m:sSubSup>
                                    </m:e>
                                  </m:d>
                                </m:e>
                                <m:sup>
                                  <m:r>
                                    <a:rPr kumimoji="1" lang="ja-JP" altLang="en-US" sz="2400">
                                      <a:latin typeface="Cambria Math" panose="02040503050406030204" pitchFamily="18" charset="0"/>
                                    </a:rPr>
                                    <m:t>2</m:t>
                                  </m:r>
                                </m:sup>
                              </m:sSup>
                            </m:e>
                          </m:nary>
                          <m:r>
                            <a:rPr kumimoji="1" lang="ja-JP" altLang="en-US" sz="2400" i="0">
                              <a:latin typeface="Cambria Math" panose="02040503050406030204" pitchFamily="18" charset="0"/>
                            </a:rPr>
                            <m:t>−</m:t>
                          </m:r>
                          <m:nary>
                            <m:naryPr>
                              <m:chr m:val="∑"/>
                              <m:grow m:val="on"/>
                              <m:subHide m:val="on"/>
                              <m:supHide m:val="on"/>
                              <m:ctrlPr>
                                <a:rPr kumimoji="1" lang="ja-JP" altLang="en-US" sz="2400" i="1">
                                  <a:latin typeface="Cambria Math" panose="02040503050406030204" pitchFamily="18" charset="0"/>
                                </a:rPr>
                              </m:ctrlPr>
                            </m:naryPr>
                            <m:sub/>
                            <m:sup/>
                            <m:e>
                              <m:sSup>
                                <m:sSupPr>
                                  <m:ctrlPr>
                                    <a:rPr kumimoji="1" lang="ja-JP" altLang="en-US" sz="2400" i="1">
                                      <a:latin typeface="Cambria Math" panose="02040503050406030204" pitchFamily="18" charset="0"/>
                                    </a:rPr>
                                  </m:ctrlPr>
                                </m:sSupPr>
                                <m:e>
                                  <m:d>
                                    <m:dPr>
                                      <m:ctrlPr>
                                        <a:rPr kumimoji="1" lang="ja-JP" altLang="en-US" sz="2400" i="1">
                                          <a:latin typeface="Cambria Math" panose="02040503050406030204" pitchFamily="18" charset="0"/>
                                        </a:rPr>
                                      </m:ctrlPr>
                                    </m:dPr>
                                    <m:e>
                                      <m:sSubSup>
                                        <m:sSubSupPr>
                                          <m:ctrlPr>
                                            <a:rPr kumimoji="1" lang="ja-JP" altLang="en-US" sz="2400" i="1">
                                              <a:latin typeface="Cambria Math" panose="02040503050406030204" pitchFamily="18" charset="0"/>
                                            </a:rPr>
                                          </m:ctrlPr>
                                        </m:sSubSupPr>
                                        <m:e>
                                          <m:r>
                                            <a:rPr kumimoji="1" lang="ja-JP" altLang="en-US" sz="2400" i="1">
                                              <a:latin typeface="Cambria Math" panose="02040503050406030204" pitchFamily="18" charset="0"/>
                                            </a:rPr>
                                            <m:t>𝜀</m:t>
                                          </m:r>
                                        </m:e>
                                        <m:sub>
                                          <m:r>
                                            <a:rPr kumimoji="1" lang="ja-JP" altLang="en-US" sz="2400" i="1">
                                              <a:latin typeface="Cambria Math" panose="02040503050406030204" pitchFamily="18" charset="0"/>
                                            </a:rPr>
                                            <m:t>𝑡</m:t>
                                          </m:r>
                                        </m:sub>
                                        <m:sup>
                                          <m:r>
                                            <a:rPr kumimoji="1" lang="ja-JP" altLang="en-US" sz="2400" i="1">
                                              <a:latin typeface="Cambria Math" panose="02040503050406030204" pitchFamily="18" charset="0"/>
                                            </a:rPr>
                                            <m:t>𝑏</m:t>
                                          </m:r>
                                        </m:sup>
                                      </m:sSubSup>
                                    </m:e>
                                  </m:d>
                                </m:e>
                                <m:sup>
                                  <m:r>
                                    <a:rPr kumimoji="1" lang="ja-JP" altLang="en-US" sz="2400" i="0">
                                      <a:latin typeface="Cambria Math" panose="02040503050406030204" pitchFamily="18" charset="0"/>
                                    </a:rPr>
                                    <m:t>2</m:t>
                                  </m:r>
                                </m:sup>
                              </m:sSup>
                            </m:e>
                          </m:nary>
                        </m:num>
                        <m:den>
                          <m:sSub>
                            <m:sSubPr>
                              <m:ctrlPr>
                                <a:rPr kumimoji="1" lang="ja-JP" altLang="en-US" sz="2400" i="1">
                                  <a:latin typeface="Cambria Math" panose="02040503050406030204" pitchFamily="18" charset="0"/>
                                </a:rPr>
                              </m:ctrlPr>
                            </m:sSubPr>
                            <m:e>
                              <m:r>
                                <a:rPr kumimoji="1" lang="ja-JP" altLang="en-US" sz="2400" i="1">
                                  <a:latin typeface="Cambria Math" panose="02040503050406030204" pitchFamily="18" charset="0"/>
                                </a:rPr>
                                <m:t>𝑘</m:t>
                              </m:r>
                            </m:e>
                            <m:sub>
                              <m:r>
                                <a:rPr kumimoji="1" lang="ja-JP" altLang="en-US" sz="2400" i="1">
                                  <a:latin typeface="Cambria Math" panose="02040503050406030204" pitchFamily="18" charset="0"/>
                                </a:rPr>
                                <m:t>𝑏</m:t>
                              </m:r>
                            </m:sub>
                          </m:sSub>
                          <m:r>
                            <a:rPr kumimoji="1" lang="ja-JP" altLang="en-US" sz="2400" i="0">
                              <a:latin typeface="Cambria Math" panose="02040503050406030204" pitchFamily="18" charset="0"/>
                            </a:rPr>
                            <m:t>−</m:t>
                          </m:r>
                          <m:sSub>
                            <m:sSubPr>
                              <m:ctrlPr>
                                <a:rPr kumimoji="1" lang="ja-JP" altLang="en-US" sz="2400" i="1">
                                  <a:latin typeface="Cambria Math" panose="02040503050406030204" pitchFamily="18" charset="0"/>
                                </a:rPr>
                              </m:ctrlPr>
                            </m:sSubPr>
                            <m:e>
                              <m:r>
                                <a:rPr kumimoji="1" lang="ja-JP" altLang="en-US" sz="2400" i="1">
                                  <a:latin typeface="Cambria Math" panose="02040503050406030204" pitchFamily="18" charset="0"/>
                                </a:rPr>
                                <m:t>𝑘</m:t>
                              </m:r>
                            </m:e>
                            <m:sub>
                              <m:r>
                                <a:rPr kumimoji="1" lang="ja-JP" altLang="en-US" sz="2400" i="1">
                                  <a:latin typeface="Cambria Math" panose="02040503050406030204" pitchFamily="18" charset="0"/>
                                </a:rPr>
                                <m:t>𝑎</m:t>
                              </m:r>
                            </m:sub>
                          </m:sSub>
                        </m:den>
                      </m:f>
                      <m:r>
                        <a:rPr kumimoji="1" lang="ja-JP" altLang="en-US" sz="2400" i="0">
                          <a:latin typeface="Cambria Math" panose="02040503050406030204" pitchFamily="18" charset="0"/>
                        </a:rPr>
                        <m:t>&gt;</m:t>
                      </m:r>
                      <m:f>
                        <m:fPr>
                          <m:ctrlPr>
                            <a:rPr kumimoji="1" lang="ja-JP" altLang="en-US" sz="2400" i="1">
                              <a:latin typeface="Cambria Math" panose="02040503050406030204" pitchFamily="18" charset="0"/>
                            </a:rPr>
                          </m:ctrlPr>
                        </m:fPr>
                        <m:num>
                          <m:nary>
                            <m:naryPr>
                              <m:chr m:val="∑"/>
                              <m:grow m:val="on"/>
                              <m:subHide m:val="on"/>
                              <m:supHide m:val="on"/>
                              <m:ctrlPr>
                                <a:rPr kumimoji="1" lang="ja-JP" altLang="en-US" sz="2400" i="1">
                                  <a:latin typeface="Cambria Math" panose="02040503050406030204" pitchFamily="18" charset="0"/>
                                </a:rPr>
                              </m:ctrlPr>
                            </m:naryPr>
                            <m:sub/>
                            <m:sup/>
                            <m:e>
                              <m:sSup>
                                <m:sSupPr>
                                  <m:ctrlPr>
                                    <a:rPr kumimoji="1" lang="ja-JP" altLang="en-US" sz="2400" i="1">
                                      <a:latin typeface="Cambria Math" panose="02040503050406030204" pitchFamily="18" charset="0"/>
                                    </a:rPr>
                                  </m:ctrlPr>
                                </m:sSupPr>
                                <m:e>
                                  <m:d>
                                    <m:dPr>
                                      <m:ctrlPr>
                                        <a:rPr kumimoji="1" lang="ja-JP" altLang="en-US" sz="2400" i="1">
                                          <a:latin typeface="Cambria Math" panose="02040503050406030204" pitchFamily="18" charset="0"/>
                                        </a:rPr>
                                      </m:ctrlPr>
                                    </m:dPr>
                                    <m:e>
                                      <m:sSubSup>
                                        <m:sSubSupPr>
                                          <m:ctrlPr>
                                            <a:rPr kumimoji="1" lang="ja-JP" altLang="en-US" sz="2400" i="1">
                                              <a:latin typeface="Cambria Math" panose="02040503050406030204" pitchFamily="18" charset="0"/>
                                            </a:rPr>
                                          </m:ctrlPr>
                                        </m:sSubSupPr>
                                        <m:e>
                                          <m:r>
                                            <a:rPr kumimoji="1" lang="ja-JP" altLang="en-US" sz="2400" i="1">
                                              <a:latin typeface="Cambria Math" panose="02040503050406030204" pitchFamily="18" charset="0"/>
                                            </a:rPr>
                                            <m:t>𝜀</m:t>
                                          </m:r>
                                        </m:e>
                                        <m:sub>
                                          <m:r>
                                            <a:rPr kumimoji="1" lang="ja-JP" altLang="en-US" sz="2400" i="1">
                                              <a:latin typeface="Cambria Math" panose="02040503050406030204" pitchFamily="18" charset="0"/>
                                            </a:rPr>
                                            <m:t>𝑡</m:t>
                                          </m:r>
                                        </m:sub>
                                        <m:sup>
                                          <m:r>
                                            <a:rPr kumimoji="1" lang="ja-JP" altLang="en-US" sz="2400" i="1">
                                              <a:latin typeface="Cambria Math" panose="02040503050406030204" pitchFamily="18" charset="0"/>
                                            </a:rPr>
                                            <m:t>𝑏</m:t>
                                          </m:r>
                                        </m:sup>
                                      </m:sSubSup>
                                    </m:e>
                                  </m:d>
                                </m:e>
                                <m:sup>
                                  <m:r>
                                    <a:rPr kumimoji="1" lang="ja-JP" altLang="en-US" sz="2400" i="0">
                                      <a:latin typeface="Cambria Math" panose="02040503050406030204" pitchFamily="18" charset="0"/>
                                    </a:rPr>
                                    <m:t>2</m:t>
                                  </m:r>
                                </m:sup>
                              </m:sSup>
                            </m:e>
                          </m:nary>
                        </m:num>
                        <m:den>
                          <m:r>
                            <a:rPr kumimoji="1" lang="ja-JP" altLang="en-US" sz="2400" i="1">
                              <a:latin typeface="Cambria Math" panose="02040503050406030204" pitchFamily="18" charset="0"/>
                            </a:rPr>
                            <m:t>𝑁</m:t>
                          </m:r>
                          <m:r>
                            <a:rPr kumimoji="1" lang="ja-JP" altLang="en-US" sz="2400" i="0">
                              <a:latin typeface="Cambria Math" panose="02040503050406030204" pitchFamily="18" charset="0"/>
                            </a:rPr>
                            <m:t>−</m:t>
                          </m:r>
                          <m:sSub>
                            <m:sSubPr>
                              <m:ctrlPr>
                                <a:rPr kumimoji="1" lang="ja-JP" altLang="en-US" sz="2400" i="1">
                                  <a:latin typeface="Cambria Math" panose="02040503050406030204" pitchFamily="18" charset="0"/>
                                </a:rPr>
                              </m:ctrlPr>
                            </m:sSubPr>
                            <m:e>
                              <m:r>
                                <a:rPr kumimoji="1" lang="ja-JP" altLang="en-US" sz="2400" i="1">
                                  <a:latin typeface="Cambria Math" panose="02040503050406030204" pitchFamily="18" charset="0"/>
                                </a:rPr>
                                <m:t>𝑘</m:t>
                              </m:r>
                            </m:e>
                            <m:sub>
                              <m:r>
                                <a:rPr kumimoji="1" lang="ja-JP" altLang="en-US" sz="2400" i="1">
                                  <a:latin typeface="Cambria Math" panose="02040503050406030204" pitchFamily="18" charset="0"/>
                                </a:rPr>
                                <m:t>𝑏</m:t>
                              </m:r>
                            </m:sub>
                          </m:sSub>
                        </m:den>
                      </m:f>
                    </m:oMath>
                  </m:oMathPara>
                </a14:m>
                <a:endParaRPr kumimoji="1" lang="ja-JP" altLang="en-US" sz="2400" dirty="0"/>
              </a:p>
            </p:txBody>
          </p:sp>
        </mc:Choice>
        <mc:Fallback xmlns="">
          <p:sp>
            <p:nvSpPr>
              <p:cNvPr id="7" name="テキスト ボックス 6">
                <a:extLst>
                  <a:ext uri="{FF2B5EF4-FFF2-40B4-BE49-F238E27FC236}">
                    <a16:creationId xmlns:a16="http://schemas.microsoft.com/office/drawing/2014/main" id="{808DADB2-99C7-1441-D1AF-399DA7FF5561}"/>
                  </a:ext>
                </a:extLst>
              </p:cNvPr>
              <p:cNvSpPr txBox="1">
                <a:spLocks noRot="1" noChangeAspect="1" noMove="1" noResize="1" noEditPoints="1" noAdjustHandles="1" noChangeArrowheads="1" noChangeShapeType="1" noTextEdit="1"/>
              </p:cNvSpPr>
              <p:nvPr/>
            </p:nvSpPr>
            <p:spPr>
              <a:xfrm>
                <a:off x="2331222" y="2293578"/>
                <a:ext cx="4262084" cy="108856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997D2194-D8A1-94A8-9123-255B48B23788}"/>
                  </a:ext>
                </a:extLst>
              </p:cNvPr>
              <p:cNvSpPr txBox="1"/>
              <p:nvPr/>
            </p:nvSpPr>
            <p:spPr>
              <a:xfrm>
                <a:off x="3929640" y="3693688"/>
                <a:ext cx="2440027" cy="813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ja-JP" altLang="en-US" sz="2400" i="1" smtClean="0">
                              <a:latin typeface="Cambria Math" panose="02040503050406030204" pitchFamily="18" charset="0"/>
                            </a:rPr>
                          </m:ctrlPr>
                        </m:fPr>
                        <m:num>
                          <m:sSubSup>
                            <m:sSubSupPr>
                              <m:ctrlPr>
                                <a:rPr kumimoji="1" lang="ja-JP" altLang="en-US" sz="2400" i="1">
                                  <a:latin typeface="Cambria Math" panose="02040503050406030204" pitchFamily="18" charset="0"/>
                                </a:rPr>
                              </m:ctrlPr>
                            </m:sSubSupPr>
                            <m:e>
                              <m:r>
                                <a:rPr kumimoji="1" lang="ja-JP" altLang="en-US" sz="2400" i="1">
                                  <a:latin typeface="Cambria Math" panose="02040503050406030204" pitchFamily="18" charset="0"/>
                                </a:rPr>
                                <m:t>𝜎</m:t>
                              </m:r>
                            </m:e>
                            <m:sub>
                              <m:r>
                                <a:rPr kumimoji="1" lang="ja-JP" altLang="en-US" sz="2400" i="1">
                                  <a:latin typeface="Cambria Math" panose="02040503050406030204" pitchFamily="18" charset="0"/>
                                </a:rPr>
                                <m:t>𝑎</m:t>
                              </m:r>
                            </m:sub>
                            <m:sup>
                              <m:r>
                                <a:rPr kumimoji="1" lang="ja-JP" altLang="en-US" sz="2400" i="0">
                                  <a:latin typeface="Cambria Math" panose="02040503050406030204" pitchFamily="18" charset="0"/>
                                </a:rPr>
                                <m:t>2</m:t>
                              </m:r>
                            </m:sup>
                          </m:sSubSup>
                          <m:r>
                            <a:rPr kumimoji="1" lang="ja-JP" altLang="en-US" sz="2400" i="0">
                              <a:latin typeface="Cambria Math" panose="02040503050406030204" pitchFamily="18" charset="0"/>
                            </a:rPr>
                            <m:t>−</m:t>
                          </m:r>
                          <m:sSubSup>
                            <m:sSubSupPr>
                              <m:ctrlPr>
                                <a:rPr kumimoji="1" lang="ja-JP" altLang="en-US" sz="2400" i="1">
                                  <a:latin typeface="Cambria Math" panose="02040503050406030204" pitchFamily="18" charset="0"/>
                                </a:rPr>
                              </m:ctrlPr>
                            </m:sSubSupPr>
                            <m:e>
                              <m:r>
                                <a:rPr kumimoji="1" lang="ja-JP" altLang="en-US" sz="2400" i="1">
                                  <a:latin typeface="Cambria Math" panose="02040503050406030204" pitchFamily="18" charset="0"/>
                                </a:rPr>
                                <m:t>𝜎</m:t>
                              </m:r>
                            </m:e>
                            <m:sub>
                              <m:r>
                                <a:rPr kumimoji="1" lang="ja-JP" altLang="en-US" sz="2400" i="1">
                                  <a:latin typeface="Cambria Math" panose="02040503050406030204" pitchFamily="18" charset="0"/>
                                </a:rPr>
                                <m:t>𝑏</m:t>
                              </m:r>
                            </m:sub>
                            <m:sup>
                              <m:r>
                                <a:rPr kumimoji="1" lang="ja-JP" altLang="en-US" sz="2400" i="0">
                                  <a:latin typeface="Cambria Math" panose="02040503050406030204" pitchFamily="18" charset="0"/>
                                </a:rPr>
                                <m:t>2</m:t>
                              </m:r>
                            </m:sup>
                          </m:sSubSup>
                        </m:num>
                        <m:den>
                          <m:sSub>
                            <m:sSubPr>
                              <m:ctrlPr>
                                <a:rPr kumimoji="1" lang="ja-JP" altLang="en-US" sz="2400" i="1">
                                  <a:latin typeface="Cambria Math" panose="02040503050406030204" pitchFamily="18" charset="0"/>
                                </a:rPr>
                              </m:ctrlPr>
                            </m:sSubPr>
                            <m:e>
                              <m:r>
                                <a:rPr kumimoji="1" lang="ja-JP" altLang="en-US" sz="2400" i="1">
                                  <a:latin typeface="Cambria Math" panose="02040503050406030204" pitchFamily="18" charset="0"/>
                                </a:rPr>
                                <m:t>𝑘</m:t>
                              </m:r>
                            </m:e>
                            <m:sub>
                              <m:r>
                                <a:rPr kumimoji="1" lang="ja-JP" altLang="en-US" sz="2400" i="1">
                                  <a:latin typeface="Cambria Math" panose="02040503050406030204" pitchFamily="18" charset="0"/>
                                </a:rPr>
                                <m:t>𝑏</m:t>
                              </m:r>
                            </m:sub>
                          </m:sSub>
                          <m:r>
                            <a:rPr kumimoji="1" lang="ja-JP" altLang="en-US" sz="2400" i="0">
                              <a:latin typeface="Cambria Math" panose="02040503050406030204" pitchFamily="18" charset="0"/>
                            </a:rPr>
                            <m:t>−</m:t>
                          </m:r>
                          <m:sSub>
                            <m:sSubPr>
                              <m:ctrlPr>
                                <a:rPr kumimoji="1" lang="ja-JP" altLang="en-US" sz="2400" i="1">
                                  <a:latin typeface="Cambria Math" panose="02040503050406030204" pitchFamily="18" charset="0"/>
                                </a:rPr>
                              </m:ctrlPr>
                            </m:sSubPr>
                            <m:e>
                              <m:r>
                                <a:rPr kumimoji="1" lang="ja-JP" altLang="en-US" sz="2400" i="1">
                                  <a:latin typeface="Cambria Math" panose="02040503050406030204" pitchFamily="18" charset="0"/>
                                </a:rPr>
                                <m:t>𝑘</m:t>
                              </m:r>
                            </m:e>
                            <m:sub>
                              <m:r>
                                <a:rPr kumimoji="1" lang="ja-JP" altLang="en-US" sz="2400" i="1">
                                  <a:latin typeface="Cambria Math" panose="02040503050406030204" pitchFamily="18" charset="0"/>
                                </a:rPr>
                                <m:t>𝑎</m:t>
                              </m:r>
                            </m:sub>
                          </m:sSub>
                        </m:den>
                      </m:f>
                      <m:r>
                        <a:rPr kumimoji="1" lang="ja-JP" altLang="en-US" sz="2400" i="0">
                          <a:latin typeface="Cambria Math" panose="02040503050406030204" pitchFamily="18" charset="0"/>
                        </a:rPr>
                        <m:t>&gt;</m:t>
                      </m:r>
                      <m:f>
                        <m:fPr>
                          <m:ctrlPr>
                            <a:rPr kumimoji="1" lang="ja-JP" altLang="en-US" sz="2400" i="1">
                              <a:latin typeface="Cambria Math" panose="02040503050406030204" pitchFamily="18" charset="0"/>
                            </a:rPr>
                          </m:ctrlPr>
                        </m:fPr>
                        <m:num>
                          <m:sSubSup>
                            <m:sSubSupPr>
                              <m:ctrlPr>
                                <a:rPr kumimoji="1" lang="ja-JP" altLang="en-US" sz="2400" i="1">
                                  <a:latin typeface="Cambria Math" panose="02040503050406030204" pitchFamily="18" charset="0"/>
                                </a:rPr>
                              </m:ctrlPr>
                            </m:sSubSupPr>
                            <m:e>
                              <m:r>
                                <a:rPr kumimoji="1" lang="ja-JP" altLang="en-US" sz="2400" i="1">
                                  <a:latin typeface="Cambria Math" panose="02040503050406030204" pitchFamily="18" charset="0"/>
                                </a:rPr>
                                <m:t>𝜎</m:t>
                              </m:r>
                            </m:e>
                            <m:sub>
                              <m:r>
                                <a:rPr kumimoji="1" lang="ja-JP" altLang="en-US" sz="2400" i="1">
                                  <a:latin typeface="Cambria Math" panose="02040503050406030204" pitchFamily="18" charset="0"/>
                                </a:rPr>
                                <m:t>𝑏</m:t>
                              </m:r>
                            </m:sub>
                            <m:sup>
                              <m:r>
                                <a:rPr kumimoji="1" lang="ja-JP" altLang="en-US" sz="2400" i="0">
                                  <a:latin typeface="Cambria Math" panose="02040503050406030204" pitchFamily="18" charset="0"/>
                                </a:rPr>
                                <m:t>2</m:t>
                              </m:r>
                            </m:sup>
                          </m:sSubSup>
                        </m:num>
                        <m:den>
                          <m:r>
                            <a:rPr kumimoji="1" lang="ja-JP" altLang="en-US" sz="2400" i="1">
                              <a:latin typeface="Cambria Math" panose="02040503050406030204" pitchFamily="18" charset="0"/>
                            </a:rPr>
                            <m:t>𝑁</m:t>
                          </m:r>
                          <m:r>
                            <a:rPr kumimoji="1" lang="ja-JP" altLang="en-US" sz="2400" i="0">
                              <a:latin typeface="Cambria Math" panose="02040503050406030204" pitchFamily="18" charset="0"/>
                            </a:rPr>
                            <m:t>−</m:t>
                          </m:r>
                          <m:sSub>
                            <m:sSubPr>
                              <m:ctrlPr>
                                <a:rPr kumimoji="1" lang="ja-JP" altLang="en-US" sz="2400" i="1">
                                  <a:latin typeface="Cambria Math" panose="02040503050406030204" pitchFamily="18" charset="0"/>
                                </a:rPr>
                              </m:ctrlPr>
                            </m:sSubPr>
                            <m:e>
                              <m:r>
                                <a:rPr kumimoji="1" lang="ja-JP" altLang="en-US" sz="2400" i="1">
                                  <a:latin typeface="Cambria Math" panose="02040503050406030204" pitchFamily="18" charset="0"/>
                                </a:rPr>
                                <m:t>𝑘</m:t>
                              </m:r>
                            </m:e>
                            <m:sub>
                              <m:r>
                                <a:rPr kumimoji="1" lang="ja-JP" altLang="en-US" sz="2400" i="1">
                                  <a:latin typeface="Cambria Math" panose="02040503050406030204" pitchFamily="18" charset="0"/>
                                </a:rPr>
                                <m:t>𝑏</m:t>
                              </m:r>
                            </m:sub>
                          </m:sSub>
                        </m:den>
                      </m:f>
                    </m:oMath>
                  </m:oMathPara>
                </a14:m>
                <a:endParaRPr kumimoji="1" lang="ja-JP" altLang="en-US" sz="2400" dirty="0"/>
              </a:p>
            </p:txBody>
          </p:sp>
        </mc:Choice>
        <mc:Fallback xmlns="">
          <p:sp>
            <p:nvSpPr>
              <p:cNvPr id="8" name="テキスト ボックス 7">
                <a:extLst>
                  <a:ext uri="{FF2B5EF4-FFF2-40B4-BE49-F238E27FC236}">
                    <a16:creationId xmlns:a16="http://schemas.microsoft.com/office/drawing/2014/main" id="{997D2194-D8A1-94A8-9123-255B48B23788}"/>
                  </a:ext>
                </a:extLst>
              </p:cNvPr>
              <p:cNvSpPr txBox="1">
                <a:spLocks noRot="1" noChangeAspect="1" noMove="1" noResize="1" noEditPoints="1" noAdjustHandles="1" noChangeArrowheads="1" noChangeShapeType="1" noTextEdit="1"/>
              </p:cNvSpPr>
              <p:nvPr/>
            </p:nvSpPr>
            <p:spPr>
              <a:xfrm>
                <a:off x="3929640" y="3693688"/>
                <a:ext cx="2440027" cy="81317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F2617C0-9DE0-8EC1-05C4-FE6501BDA18B}"/>
                  </a:ext>
                </a:extLst>
              </p:cNvPr>
              <p:cNvSpPr txBox="1"/>
              <p:nvPr/>
            </p:nvSpPr>
            <p:spPr>
              <a:xfrm>
                <a:off x="7569141" y="2282106"/>
                <a:ext cx="3783932" cy="1643399"/>
              </a:xfrm>
              <a:prstGeom prst="rect">
                <a:avLst/>
              </a:prstGeom>
              <a:noFill/>
              <a:ln>
                <a:solidFill>
                  <a:schemeClr val="tx1"/>
                </a:solidFill>
                <a:prstDash val="dashDot"/>
              </a:ln>
            </p:spPr>
            <p:txBody>
              <a:bodyPr wrap="square" rtlCol="0">
                <a:spAutoFit/>
              </a:bodyPr>
              <a:lstStyle/>
              <a:p>
                <a:r>
                  <a:rPr kumimoji="1" lang="ja-JP" altLang="en-US" sz="2000" dirty="0"/>
                  <a:t>修正前対立仮説</a:t>
                </a:r>
                <a:r>
                  <a:rPr kumimoji="1" lang="en-US" altLang="ja-JP" sz="2000" dirty="0"/>
                  <a:t>	</a:t>
                </a:r>
                <a14:m>
                  <m:oMath xmlns:m="http://schemas.openxmlformats.org/officeDocument/2006/math">
                    <m:sSubSup>
                      <m:sSubSupPr>
                        <m:ctrlPr>
                          <a:rPr kumimoji="1" lang="en-US" altLang="ja-JP" sz="2000" i="1" smtClean="0">
                            <a:latin typeface="Cambria Math" panose="02040503050406030204" pitchFamily="18" charset="0"/>
                          </a:rPr>
                        </m:ctrlPr>
                      </m:sSubSupPr>
                      <m:e>
                        <m:r>
                          <m:rPr>
                            <m:sty m:val="p"/>
                          </m:rPr>
                          <a:rPr kumimoji="1" lang="en-US" altLang="ja-JP" sz="2000" i="1">
                            <a:latin typeface="Cambria Math" panose="02040503050406030204" pitchFamily="18" charset="0"/>
                          </a:rPr>
                          <m:t>H</m:t>
                        </m:r>
                        <m:r>
                          <a:rPr kumimoji="1" lang="en-US" altLang="ja-JP" sz="2000" i="1">
                            <a:latin typeface="Cambria Math" panose="02040503050406030204" pitchFamily="18" charset="0"/>
                          </a:rPr>
                          <m:t>0 : </m:t>
                        </m:r>
                        <m:r>
                          <a:rPr kumimoji="1" lang="en-US" altLang="ja-JP" sz="2000" i="1" smtClean="0">
                            <a:latin typeface="Cambria Math" panose="02040503050406030204" pitchFamily="18" charset="0"/>
                          </a:rPr>
                          <m:t>𝜎</m:t>
                        </m:r>
                      </m:e>
                      <m:sub>
                        <m:r>
                          <a:rPr kumimoji="1" lang="en-US" altLang="ja-JP" sz="2000" i="1" smtClean="0">
                            <a:latin typeface="Cambria Math" panose="02040503050406030204" pitchFamily="18" charset="0"/>
                          </a:rPr>
                          <m:t>𝑎</m:t>
                        </m:r>
                      </m:sub>
                      <m:sup>
                        <m:r>
                          <a:rPr kumimoji="1" lang="en-US" altLang="ja-JP" sz="2000" i="1" smtClean="0">
                            <a:latin typeface="Cambria Math" panose="02040503050406030204" pitchFamily="18" charset="0"/>
                          </a:rPr>
                          <m:t>2</m:t>
                        </m:r>
                      </m:sup>
                    </m:sSubSup>
                    <m:r>
                      <a:rPr kumimoji="1" lang="en-US" altLang="ja-JP" sz="2000" i="1" smtClean="0">
                        <a:latin typeface="Cambria Math" panose="02040503050406030204" pitchFamily="18" charset="0"/>
                      </a:rPr>
                      <m:t>&gt;</m:t>
                    </m:r>
                    <m:sSubSup>
                      <m:sSubSupPr>
                        <m:ctrlPr>
                          <a:rPr kumimoji="1" lang="en-US" altLang="ja-JP" sz="2000" i="1" smtClean="0">
                            <a:latin typeface="Cambria Math" panose="02040503050406030204" pitchFamily="18" charset="0"/>
                          </a:rPr>
                        </m:ctrlPr>
                      </m:sSubSupPr>
                      <m:e>
                        <m:r>
                          <a:rPr kumimoji="1" lang="en-US" altLang="ja-JP" sz="2000" i="1" smtClean="0">
                            <a:latin typeface="Cambria Math" panose="02040503050406030204" pitchFamily="18" charset="0"/>
                          </a:rPr>
                          <m:t>𝜎</m:t>
                        </m:r>
                      </m:e>
                      <m:sub>
                        <m:r>
                          <a:rPr kumimoji="1" lang="en-US" altLang="ja-JP" sz="2000" i="1" smtClean="0">
                            <a:latin typeface="Cambria Math" panose="02040503050406030204" pitchFamily="18" charset="0"/>
                          </a:rPr>
                          <m:t>𝑏</m:t>
                        </m:r>
                      </m:sub>
                      <m:sup>
                        <m:r>
                          <a:rPr kumimoji="1" lang="en-US" altLang="ja-JP" sz="2000" i="1" smtClean="0">
                            <a:latin typeface="Cambria Math" panose="02040503050406030204" pitchFamily="18" charset="0"/>
                          </a:rPr>
                          <m:t>2</m:t>
                        </m:r>
                      </m:sup>
                    </m:sSubSup>
                  </m:oMath>
                </a14:m>
                <a:endParaRPr kumimoji="1" lang="en-US" altLang="ja-JP" sz="2000" dirty="0"/>
              </a:p>
              <a:p>
                <a:endParaRPr kumimoji="1" lang="en-US" altLang="ja-JP" sz="2000" dirty="0"/>
              </a:p>
              <a:p>
                <a14:m>
                  <m:oMath xmlns:m="http://schemas.openxmlformats.org/officeDocument/2006/math">
                    <m:sSub>
                      <m:sSubPr>
                        <m:ctrlPr>
                          <a:rPr kumimoji="1" lang="ja-JP" altLang="en-US" sz="2000" i="1">
                            <a:latin typeface="Cambria Math" panose="02040503050406030204" pitchFamily="18" charset="0"/>
                          </a:rPr>
                        </m:ctrlPr>
                      </m:sSubPr>
                      <m:e>
                        <m:r>
                          <a:rPr kumimoji="1" lang="ja-JP" altLang="en-US" sz="2000" i="1">
                            <a:latin typeface="Cambria Math" panose="02040503050406030204" pitchFamily="18" charset="0"/>
                          </a:rPr>
                          <m:t>𝑘</m:t>
                        </m:r>
                      </m:e>
                      <m:sub>
                        <m:r>
                          <a:rPr kumimoji="1" lang="ja-JP" altLang="en-US" sz="2000" i="1">
                            <a:latin typeface="Cambria Math" panose="02040503050406030204" pitchFamily="18" charset="0"/>
                          </a:rPr>
                          <m:t>𝑎</m:t>
                        </m:r>
                      </m:sub>
                    </m:sSub>
                  </m:oMath>
                </a14:m>
                <a:r>
                  <a:rPr kumimoji="1" lang="en-US" altLang="ja-JP" sz="2000" dirty="0"/>
                  <a:t> : </a:t>
                </a:r>
                <a:r>
                  <a:rPr kumimoji="1" lang="ja-JP" altLang="en-US" sz="2000" dirty="0"/>
                  <a:t>モデル</a:t>
                </a:r>
                <a:r>
                  <a:rPr kumimoji="1" lang="en-US" altLang="ja-JP" sz="2000" dirty="0"/>
                  <a:t>(a)</a:t>
                </a:r>
                <a:r>
                  <a:rPr kumimoji="1" lang="ja-JP" altLang="en-US" sz="2000" dirty="0"/>
                  <a:t>パラメーター数</a:t>
                </a:r>
                <a:endParaRPr kumimoji="1" lang="en-US" altLang="ja-JP" sz="2000" i="1" dirty="0">
                  <a:latin typeface="Cambria Math" panose="02040503050406030204" pitchFamily="18" charset="0"/>
                </a:endParaRPr>
              </a:p>
              <a:p>
                <a14:m>
                  <m:oMath xmlns:m="http://schemas.openxmlformats.org/officeDocument/2006/math">
                    <m:sSub>
                      <m:sSubPr>
                        <m:ctrlPr>
                          <a:rPr kumimoji="1" lang="ja-JP" altLang="en-US" sz="2000" i="1">
                            <a:latin typeface="Cambria Math" panose="02040503050406030204" pitchFamily="18" charset="0"/>
                          </a:rPr>
                        </m:ctrlPr>
                      </m:sSubPr>
                      <m:e>
                        <m:r>
                          <a:rPr kumimoji="1" lang="ja-JP" altLang="en-US" sz="2000" i="1">
                            <a:latin typeface="Cambria Math" panose="02040503050406030204" pitchFamily="18" charset="0"/>
                          </a:rPr>
                          <m:t>𝑘</m:t>
                        </m:r>
                      </m:e>
                      <m:sub>
                        <m:r>
                          <a:rPr kumimoji="1" lang="ja-JP" altLang="en-US" sz="2000" i="1">
                            <a:latin typeface="Cambria Math" panose="02040503050406030204" pitchFamily="18" charset="0"/>
                          </a:rPr>
                          <m:t>𝑏</m:t>
                        </m:r>
                      </m:sub>
                    </m:sSub>
                  </m:oMath>
                </a14:m>
                <a:r>
                  <a:rPr kumimoji="1" lang="en-US" altLang="ja-JP" sz="2000" dirty="0"/>
                  <a:t> : </a:t>
                </a:r>
                <a:r>
                  <a:rPr kumimoji="1" lang="ja-JP" altLang="en-US" sz="2000" dirty="0"/>
                  <a:t>モデル</a:t>
                </a:r>
                <a:r>
                  <a:rPr kumimoji="1" lang="en-US" altLang="ja-JP" sz="2000" dirty="0"/>
                  <a:t>(b)</a:t>
                </a:r>
                <a:r>
                  <a:rPr kumimoji="1" lang="ja-JP" altLang="en-US" sz="2000" dirty="0"/>
                  <a:t>のパラメーター数</a:t>
                </a:r>
                <a:endParaRPr kumimoji="1" lang="en-US" altLang="ja-JP" sz="2000" dirty="0"/>
              </a:p>
              <a:p>
                <a14:m>
                  <m:oMath xmlns:m="http://schemas.openxmlformats.org/officeDocument/2006/math">
                    <m:r>
                      <a:rPr kumimoji="1" lang="ja-JP" altLang="en-US" sz="2000" i="1">
                        <a:latin typeface="Cambria Math" panose="02040503050406030204" pitchFamily="18" charset="0"/>
                      </a:rPr>
                      <m:t>𝑁</m:t>
                    </m:r>
                  </m:oMath>
                </a14:m>
                <a:r>
                  <a:rPr kumimoji="1" lang="en-US" altLang="ja-JP" sz="2000" dirty="0"/>
                  <a:t>: </a:t>
                </a:r>
                <a:r>
                  <a:rPr kumimoji="1" lang="ja-JP" altLang="en-US" sz="2000" dirty="0"/>
                  <a:t>データ数</a:t>
                </a:r>
                <a:endParaRPr kumimoji="1" lang="en-US" altLang="ja-JP" sz="2000" dirty="0"/>
              </a:p>
            </p:txBody>
          </p:sp>
        </mc:Choice>
        <mc:Fallback xmlns="">
          <p:sp>
            <p:nvSpPr>
              <p:cNvPr id="3" name="テキスト ボックス 2">
                <a:extLst>
                  <a:ext uri="{FF2B5EF4-FFF2-40B4-BE49-F238E27FC236}">
                    <a16:creationId xmlns:a16="http://schemas.microsoft.com/office/drawing/2014/main" id="{6F2617C0-9DE0-8EC1-05C4-FE6501BDA18B}"/>
                  </a:ext>
                </a:extLst>
              </p:cNvPr>
              <p:cNvSpPr txBox="1">
                <a:spLocks noRot="1" noChangeAspect="1" noMove="1" noResize="1" noEditPoints="1" noAdjustHandles="1" noChangeArrowheads="1" noChangeShapeType="1" noTextEdit="1"/>
              </p:cNvSpPr>
              <p:nvPr/>
            </p:nvSpPr>
            <p:spPr>
              <a:xfrm>
                <a:off x="7569141" y="2282106"/>
                <a:ext cx="3783932" cy="1643399"/>
              </a:xfrm>
              <a:prstGeom prst="rect">
                <a:avLst/>
              </a:prstGeom>
              <a:blipFill>
                <a:blip r:embed="rId5"/>
                <a:stretch>
                  <a:fillRect l="-1608" t="-368" r="-322" b="-5147"/>
                </a:stretch>
              </a:blipFill>
              <a:ln>
                <a:solidFill>
                  <a:schemeClr val="tx1"/>
                </a:solidFill>
                <a:prstDash val="dashDot"/>
              </a:ln>
            </p:spPr>
            <p:txBody>
              <a:bodyPr/>
              <a:lstStyle/>
              <a:p>
                <a:r>
                  <a:rPr lang="ja-JP" altLang="en-US">
                    <a:noFill/>
                  </a:rPr>
                  <a:t> </a:t>
                </a:r>
              </a:p>
            </p:txBody>
          </p:sp>
        </mc:Fallback>
      </mc:AlternateContent>
    </p:spTree>
    <p:extLst>
      <p:ext uri="{BB962C8B-B14F-4D97-AF65-F5344CB8AC3E}">
        <p14:creationId xmlns:p14="http://schemas.microsoft.com/office/powerpoint/2010/main" val="189227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A0029-B372-33C6-9186-F3ECAF81FE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8B7B3E8-1CF7-64D2-B5AC-F2C51A314A89}"/>
              </a:ext>
            </a:extLst>
          </p:cNvPr>
          <p:cNvSpPr>
            <a:spLocks noGrp="1"/>
          </p:cNvSpPr>
          <p:nvPr>
            <p:ph type="title"/>
          </p:nvPr>
        </p:nvSpPr>
        <p:spPr/>
        <p:txBody>
          <a:bodyPr/>
          <a:lstStyle/>
          <a:p>
            <a:r>
              <a:rPr lang="en-US" altLang="ja-JP" dirty="0"/>
              <a:t>8</a:t>
            </a:r>
            <a:r>
              <a:rPr kumimoji="1" lang="en-US" altLang="ja-JP" dirty="0"/>
              <a:t>.</a:t>
            </a:r>
            <a:r>
              <a:rPr kumimoji="1" lang="ja-JP" altLang="en-US" dirty="0"/>
              <a:t>分析データ</a:t>
            </a:r>
          </a:p>
        </p:txBody>
      </p:sp>
      <p:sp>
        <p:nvSpPr>
          <p:cNvPr id="3" name="コンテンツ プレースホルダー 2">
            <a:extLst>
              <a:ext uri="{FF2B5EF4-FFF2-40B4-BE49-F238E27FC236}">
                <a16:creationId xmlns:a16="http://schemas.microsoft.com/office/drawing/2014/main" id="{C3BDFCD5-B70E-5DC1-D122-AEEAEC9BD9D6}"/>
              </a:ext>
            </a:extLst>
          </p:cNvPr>
          <p:cNvSpPr>
            <a:spLocks noGrp="1"/>
          </p:cNvSpPr>
          <p:nvPr>
            <p:ph idx="1"/>
          </p:nvPr>
        </p:nvSpPr>
        <p:spPr/>
        <p:txBody>
          <a:bodyPr/>
          <a:lstStyle/>
          <a:p>
            <a:r>
              <a:rPr kumimoji="1" lang="ja-JP" altLang="en-US" b="1" dirty="0"/>
              <a:t>日経平均株価</a:t>
            </a:r>
            <a:endParaRPr kumimoji="1" lang="en-US" altLang="ja-JP" b="1" dirty="0"/>
          </a:p>
          <a:p>
            <a:pPr marL="457200" lvl="1" indent="0">
              <a:buNone/>
            </a:pPr>
            <a:r>
              <a:rPr lang="ja-JP" altLang="en-US" dirty="0"/>
              <a:t>日本経済新聞社が選定した</a:t>
            </a:r>
            <a:r>
              <a:rPr lang="en-US" altLang="ja-JP" dirty="0"/>
              <a:t>225</a:t>
            </a:r>
            <a:r>
              <a:rPr lang="ja-JP" altLang="en-US" dirty="0"/>
              <a:t>銘柄から構成される平均株価</a:t>
            </a:r>
            <a:endParaRPr lang="en-US" altLang="ja-JP" dirty="0"/>
          </a:p>
          <a:p>
            <a:pPr marL="457200" lvl="1" indent="0">
              <a:buNone/>
            </a:pPr>
            <a:r>
              <a:rPr lang="ja-JP" altLang="en-US" dirty="0"/>
              <a:t>期間：</a:t>
            </a:r>
            <a:r>
              <a:rPr lang="en-US" altLang="ja-JP" dirty="0"/>
              <a:t>2015</a:t>
            </a:r>
            <a:r>
              <a:rPr lang="ja-JP" altLang="en-US" dirty="0"/>
              <a:t>年</a:t>
            </a:r>
            <a:r>
              <a:rPr lang="en-US" altLang="ja-JP" dirty="0"/>
              <a:t>4</a:t>
            </a:r>
            <a:r>
              <a:rPr lang="ja-JP" altLang="en-US" dirty="0"/>
              <a:t>月</a:t>
            </a:r>
            <a:r>
              <a:rPr lang="en-US" altLang="ja-JP" dirty="0"/>
              <a:t>1</a:t>
            </a:r>
            <a:r>
              <a:rPr lang="ja-JP" altLang="en-US" dirty="0"/>
              <a:t>日～</a:t>
            </a:r>
            <a:r>
              <a:rPr lang="en-US" altLang="ja-JP" dirty="0"/>
              <a:t>2025</a:t>
            </a:r>
            <a:r>
              <a:rPr lang="ja-JP" altLang="en-US" dirty="0"/>
              <a:t>年</a:t>
            </a:r>
            <a:r>
              <a:rPr lang="en-US" altLang="ja-JP" dirty="0"/>
              <a:t>8</a:t>
            </a:r>
            <a:r>
              <a:rPr lang="ja-JP" altLang="en-US" dirty="0"/>
              <a:t>月</a:t>
            </a:r>
            <a:r>
              <a:rPr lang="en-US" altLang="ja-JP" dirty="0"/>
              <a:t>31</a:t>
            </a:r>
            <a:r>
              <a:rPr lang="ja-JP" altLang="en-US" dirty="0"/>
              <a:t>日</a:t>
            </a:r>
            <a:endParaRPr lang="en-US" altLang="ja-JP" dirty="0"/>
          </a:p>
          <a:p>
            <a:endParaRPr kumimoji="1" lang="en-US" altLang="ja-JP" dirty="0"/>
          </a:p>
          <a:p>
            <a:r>
              <a:rPr kumimoji="1" lang="ja-JP" altLang="en-US" b="1" dirty="0"/>
              <a:t>日経平均ボラティリティー・インデックス（日経</a:t>
            </a:r>
            <a:r>
              <a:rPr kumimoji="1" lang="en-US" altLang="ja-JP" b="1" dirty="0"/>
              <a:t>VI</a:t>
            </a:r>
            <a:r>
              <a:rPr kumimoji="1" lang="ja-JP" altLang="en-US" b="1" dirty="0"/>
              <a:t>）</a:t>
            </a:r>
            <a:endParaRPr kumimoji="1" lang="en-US" altLang="ja-JP" b="1" dirty="0"/>
          </a:p>
          <a:p>
            <a:pPr marL="457200" lvl="1" indent="0">
              <a:buNone/>
            </a:pPr>
            <a:r>
              <a:rPr lang="ja-JP" altLang="en-US" dirty="0"/>
              <a:t>大阪取引所に上場している日経平均オプションの価格から算出された１ヶ月先の実現ボラティリティの予測値</a:t>
            </a:r>
            <a:endParaRPr lang="en-US" altLang="ja-JP" dirty="0"/>
          </a:p>
          <a:p>
            <a:pPr marL="457200" lvl="1" indent="0">
              <a:buNone/>
            </a:pPr>
            <a:r>
              <a:rPr kumimoji="1" lang="ja-JP" altLang="en-US" dirty="0"/>
              <a:t>期間：</a:t>
            </a:r>
            <a:r>
              <a:rPr lang="en-US" altLang="ja-JP" dirty="0"/>
              <a:t> 2015</a:t>
            </a:r>
            <a:r>
              <a:rPr lang="ja-JP" altLang="en-US" dirty="0"/>
              <a:t>年</a:t>
            </a:r>
            <a:r>
              <a:rPr lang="en-US" altLang="ja-JP" dirty="0"/>
              <a:t>4</a:t>
            </a:r>
            <a:r>
              <a:rPr lang="ja-JP" altLang="en-US" dirty="0"/>
              <a:t>月</a:t>
            </a:r>
            <a:r>
              <a:rPr lang="en-US" altLang="ja-JP" dirty="0"/>
              <a:t>1</a:t>
            </a:r>
            <a:r>
              <a:rPr lang="ja-JP" altLang="en-US" dirty="0"/>
              <a:t>日～</a:t>
            </a:r>
            <a:r>
              <a:rPr lang="en-US" altLang="ja-JP" dirty="0"/>
              <a:t>2025</a:t>
            </a:r>
            <a:r>
              <a:rPr lang="ja-JP" altLang="en-US" dirty="0"/>
              <a:t>年</a:t>
            </a:r>
            <a:r>
              <a:rPr lang="en-US" altLang="ja-JP" dirty="0"/>
              <a:t>8</a:t>
            </a:r>
            <a:r>
              <a:rPr lang="ja-JP" altLang="en-US" dirty="0"/>
              <a:t>月</a:t>
            </a:r>
            <a:r>
              <a:rPr lang="en-US" altLang="ja-JP" dirty="0"/>
              <a:t>31</a:t>
            </a:r>
            <a:r>
              <a:rPr lang="ja-JP" altLang="en-US" dirty="0"/>
              <a:t>日</a:t>
            </a:r>
            <a:endParaRPr lang="en-US" altLang="ja-JP" dirty="0"/>
          </a:p>
        </p:txBody>
      </p:sp>
      <p:sp>
        <p:nvSpPr>
          <p:cNvPr id="4" name="スライド番号プレースホルダー 3">
            <a:extLst>
              <a:ext uri="{FF2B5EF4-FFF2-40B4-BE49-F238E27FC236}">
                <a16:creationId xmlns:a16="http://schemas.microsoft.com/office/drawing/2014/main" id="{4C3C8D7E-E1B2-B599-AD84-B5812465C20D}"/>
              </a:ext>
            </a:extLst>
          </p:cNvPr>
          <p:cNvSpPr>
            <a:spLocks noGrp="1"/>
          </p:cNvSpPr>
          <p:nvPr>
            <p:ph type="sldNum" sz="quarter" idx="12"/>
          </p:nvPr>
        </p:nvSpPr>
        <p:spPr/>
        <p:txBody>
          <a:bodyPr/>
          <a:lstStyle/>
          <a:p>
            <a:fld id="{F1B44B19-4420-4FE5-A06D-3F96DBF177A9}" type="slidenum">
              <a:rPr kumimoji="1" lang="ja-JP" altLang="en-US" smtClean="0"/>
              <a:t>16</a:t>
            </a:fld>
            <a:endParaRPr kumimoji="1" lang="ja-JP" altLang="en-US"/>
          </a:p>
        </p:txBody>
      </p:sp>
    </p:spTree>
    <p:extLst>
      <p:ext uri="{BB962C8B-B14F-4D97-AF65-F5344CB8AC3E}">
        <p14:creationId xmlns:p14="http://schemas.microsoft.com/office/powerpoint/2010/main" val="10071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E8AD-F1C1-DBE7-56AE-503748B5E5A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91B802-E90A-634A-4144-9890332B3422}"/>
              </a:ext>
            </a:extLst>
          </p:cNvPr>
          <p:cNvSpPr>
            <a:spLocks noGrp="1"/>
          </p:cNvSpPr>
          <p:nvPr>
            <p:ph type="title"/>
          </p:nvPr>
        </p:nvSpPr>
        <p:spPr/>
        <p:txBody>
          <a:bodyPr/>
          <a:lstStyle/>
          <a:p>
            <a:r>
              <a:rPr lang="en-US" altLang="ja-JP" dirty="0"/>
              <a:t>9.</a:t>
            </a:r>
            <a:r>
              <a:rPr lang="ja-JP" altLang="en-US" dirty="0"/>
              <a:t>分析手法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63FA74B-C8D2-963A-FDD9-192043BF1B2D}"/>
                  </a:ext>
                </a:extLst>
              </p:cNvPr>
              <p:cNvSpPr>
                <a:spLocks noGrp="1"/>
              </p:cNvSpPr>
              <p:nvPr>
                <p:ph idx="1"/>
              </p:nvPr>
            </p:nvSpPr>
            <p:spPr/>
            <p:txBody>
              <a:bodyPr>
                <a:normAutofit fontScale="92500" lnSpcReduction="20000"/>
              </a:bodyPr>
              <a:lstStyle/>
              <a:p>
                <a:pPr marL="0" indent="0">
                  <a:buNone/>
                </a:pPr>
                <a:r>
                  <a:rPr lang="en-US" altLang="ja-JP" b="1" dirty="0"/>
                  <a:t>【</a:t>
                </a:r>
                <a:r>
                  <a:rPr lang="ja-JP" altLang="en-US" b="1" dirty="0"/>
                  <a:t>日経</a:t>
                </a:r>
                <a:r>
                  <a:rPr lang="en-US" altLang="ja-JP" b="1" dirty="0"/>
                  <a:t>VI→</a:t>
                </a:r>
                <a:r>
                  <a:rPr lang="ja-JP" altLang="en-US" b="1" dirty="0"/>
                  <a:t>日経平均株価指数　方向での検証</a:t>
                </a:r>
                <a:r>
                  <a:rPr lang="en-US" altLang="ja-JP" b="1" dirty="0"/>
                  <a:t>】</a:t>
                </a:r>
              </a:p>
              <a:p>
                <a:r>
                  <a:rPr lang="en-US" altLang="ja-JP" dirty="0"/>
                  <a:t>2015</a:t>
                </a:r>
                <a:r>
                  <a:rPr lang="ja-JP" altLang="ja-JP" dirty="0"/>
                  <a:t>年</a:t>
                </a:r>
                <a:r>
                  <a:rPr lang="en-US" altLang="ja-JP" dirty="0"/>
                  <a:t>4</a:t>
                </a:r>
                <a:r>
                  <a:rPr lang="ja-JP" altLang="ja-JP" dirty="0"/>
                  <a:t>月</a:t>
                </a:r>
                <a:r>
                  <a:rPr lang="en-US" altLang="ja-JP" dirty="0"/>
                  <a:t>1</a:t>
                </a:r>
                <a:r>
                  <a:rPr lang="ja-JP" altLang="ja-JP" dirty="0"/>
                  <a:t>日から</a:t>
                </a:r>
                <a:r>
                  <a:rPr lang="en-US" altLang="ja-JP" dirty="0"/>
                  <a:t>2025</a:t>
                </a:r>
                <a:r>
                  <a:rPr lang="ja-JP" altLang="ja-JP" dirty="0"/>
                  <a:t>年</a:t>
                </a:r>
                <a:r>
                  <a:rPr lang="en-US" altLang="ja-JP" dirty="0"/>
                  <a:t>8</a:t>
                </a:r>
                <a:r>
                  <a:rPr lang="ja-JP" altLang="ja-JP" dirty="0"/>
                  <a:t>月</a:t>
                </a:r>
                <a:r>
                  <a:rPr lang="en-US" altLang="ja-JP" dirty="0"/>
                  <a:t>31</a:t>
                </a:r>
                <a:r>
                  <a:rPr lang="ja-JP" altLang="ja-JP" dirty="0"/>
                  <a:t>日までの期間について、日経平均株価指数および日経</a:t>
                </a:r>
                <a:r>
                  <a:rPr lang="en-US" altLang="ja-JP" dirty="0"/>
                  <a:t>VI</a:t>
                </a:r>
                <a:r>
                  <a:rPr lang="ja-JP" altLang="ja-JP" dirty="0"/>
                  <a:t>の日次データを収集する。</a:t>
                </a:r>
                <a:endParaRPr lang="en-US" altLang="ja-JP" dirty="0"/>
              </a:p>
              <a:p>
                <a:endParaRPr lang="en-US" altLang="ja-JP" dirty="0"/>
              </a:p>
              <a:p>
                <a:r>
                  <a:rPr lang="ja-JP" altLang="ja-JP" dirty="0"/>
                  <a:t>両データにおいて共通する取引日のみを抽出し、抽出後の各系列について対数収益率を算出する。</a:t>
                </a:r>
                <a:endParaRPr lang="en-US" altLang="ja-JP" dirty="0"/>
              </a:p>
              <a:p>
                <a:pPr marL="0" indent="0">
                  <a:buNone/>
                </a:pPr>
                <a:r>
                  <a:rPr lang="ja-JP" altLang="en-US" sz="2400" dirty="0"/>
                  <a:t>　</a:t>
                </a:r>
                <a14:m>
                  <m:oMath xmlns:m="http://schemas.openxmlformats.org/officeDocument/2006/math">
                    <m:sSub>
                      <m:sSubPr>
                        <m:ctrlPr>
                          <a:rPr lang="ja-JP"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𝑡</m:t>
                        </m:r>
                      </m:sub>
                    </m:sSub>
                    <m:r>
                      <a:rPr lang="ja-JP" altLang="en-US" sz="2400" i="1">
                        <a:latin typeface="Cambria Math" panose="02040503050406030204" pitchFamily="18" charset="0"/>
                      </a:rPr>
                      <m:t>：</m:t>
                    </m:r>
                  </m:oMath>
                </a14:m>
                <a:r>
                  <a:rPr lang="ja-JP" altLang="ja-JP" sz="2400" dirty="0"/>
                  <a:t>日経平均株価指数の対数収益率</a:t>
                </a:r>
                <a:endParaRPr lang="en-US" altLang="ja-JP" sz="2400" dirty="0"/>
              </a:p>
              <a:p>
                <a:pPr marL="0" indent="0">
                  <a:buNone/>
                </a:pPr>
                <a:r>
                  <a:rPr lang="ja-JP" altLang="en-US" sz="2400" dirty="0"/>
                  <a:t>　</a:t>
                </a:r>
                <a14:m>
                  <m:oMath xmlns:m="http://schemas.openxmlformats.org/officeDocument/2006/math">
                    <m:sSub>
                      <m:sSubPr>
                        <m:ctrlPr>
                          <a:rPr lang="ja-JP" altLang="ja-JP" sz="2400" i="1">
                            <a:latin typeface="Cambria Math" panose="02040503050406030204" pitchFamily="18" charset="0"/>
                          </a:rPr>
                        </m:ctrlPr>
                      </m:sSubPr>
                      <m:e>
                        <m:r>
                          <a:rPr lang="en-US" altLang="ja-JP" sz="2400" i="1">
                            <a:latin typeface="Cambria Math" panose="02040503050406030204" pitchFamily="18" charset="0"/>
                          </a:rPr>
                          <m:t>𝑧</m:t>
                        </m:r>
                      </m:e>
                      <m:sub>
                        <m:r>
                          <a:rPr lang="en-US" altLang="ja-JP" sz="2400" i="1">
                            <a:latin typeface="Cambria Math" panose="02040503050406030204" pitchFamily="18" charset="0"/>
                          </a:rPr>
                          <m:t>𝑡</m:t>
                        </m:r>
                      </m:sub>
                    </m:sSub>
                    <m:r>
                      <a:rPr lang="ja-JP" altLang="en-US" sz="2400" i="1">
                        <a:latin typeface="Cambria Math" panose="02040503050406030204" pitchFamily="18" charset="0"/>
                      </a:rPr>
                      <m:t>：</m:t>
                    </m:r>
                  </m:oMath>
                </a14:m>
                <a:r>
                  <a:rPr lang="ja-JP" altLang="ja-JP" sz="2400" dirty="0"/>
                  <a:t>日経</a:t>
                </a:r>
                <a:r>
                  <a:rPr lang="en-US" altLang="ja-JP" sz="2400" dirty="0"/>
                  <a:t>VI</a:t>
                </a:r>
                <a:r>
                  <a:rPr lang="ja-JP" altLang="ja-JP" sz="2400" dirty="0"/>
                  <a:t>の対数変化率</a:t>
                </a:r>
                <a:endParaRPr lang="en-US" altLang="ja-JP" sz="2400" dirty="0"/>
              </a:p>
              <a:p>
                <a:pPr marL="0" indent="0">
                  <a:buNone/>
                </a:pPr>
                <a:endParaRPr lang="en-US" altLang="ja-JP" sz="2400" dirty="0"/>
              </a:p>
              <a:p>
                <a:r>
                  <a:rPr lang="en-US" altLang="ja-JP" dirty="0"/>
                  <a:t>AR</a:t>
                </a:r>
                <a:r>
                  <a:rPr lang="ja-JP" altLang="ja-JP" dirty="0"/>
                  <a:t>モデルおよびグレンジャー因果性検定を適用する前提として、</a:t>
                </a:r>
                <a:endParaRPr lang="en-US" altLang="ja-JP" dirty="0"/>
              </a:p>
              <a:p>
                <a:pPr marL="0" indent="0">
                  <a:buNone/>
                </a:pPr>
                <a:r>
                  <a:rPr lang="ja-JP" altLang="en-US" dirty="0"/>
                  <a:t>　</a:t>
                </a:r>
                <a:r>
                  <a:rPr lang="ja-JP" altLang="ja-JP" dirty="0"/>
                  <a:t>各時系列が</a:t>
                </a:r>
                <a:r>
                  <a:rPr lang="ja-JP" altLang="ja-JP" b="1" dirty="0"/>
                  <a:t>定常性を満たしているか</a:t>
                </a:r>
                <a:r>
                  <a:rPr lang="ja-JP" altLang="ja-JP" dirty="0"/>
                  <a:t>を確認する。</a:t>
                </a:r>
                <a:endParaRPr lang="en-US" altLang="ja-JP" dirty="0"/>
              </a:p>
            </p:txBody>
          </p:sp>
        </mc:Choice>
        <mc:Fallback xmlns="">
          <p:sp>
            <p:nvSpPr>
              <p:cNvPr id="3" name="コンテンツ プレースホルダー 2">
                <a:extLst>
                  <a:ext uri="{FF2B5EF4-FFF2-40B4-BE49-F238E27FC236}">
                    <a16:creationId xmlns:a16="http://schemas.microsoft.com/office/drawing/2014/main" id="{663FA74B-C8D2-963A-FDD9-192043BF1B2D}"/>
                  </a:ext>
                </a:extLst>
              </p:cNvPr>
              <p:cNvSpPr>
                <a:spLocks noGrp="1" noRot="1" noChangeAspect="1" noMove="1" noResize="1" noEditPoints="1" noAdjustHandles="1" noChangeArrowheads="1" noChangeShapeType="1" noTextEdit="1"/>
              </p:cNvSpPr>
              <p:nvPr>
                <p:ph idx="1"/>
              </p:nvPr>
            </p:nvSpPr>
            <p:spPr>
              <a:blipFill>
                <a:blip r:embed="rId3"/>
                <a:stretch>
                  <a:fillRect l="-1043" t="-3641" r="-58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78BAB25-86C4-2421-E2F9-8307E2C710E5}"/>
              </a:ext>
            </a:extLst>
          </p:cNvPr>
          <p:cNvSpPr>
            <a:spLocks noGrp="1"/>
          </p:cNvSpPr>
          <p:nvPr>
            <p:ph type="sldNum" sz="quarter" idx="12"/>
          </p:nvPr>
        </p:nvSpPr>
        <p:spPr/>
        <p:txBody>
          <a:bodyPr/>
          <a:lstStyle/>
          <a:p>
            <a:fld id="{F1B44B19-4420-4FE5-A06D-3F96DBF177A9}" type="slidenum">
              <a:rPr kumimoji="1" lang="ja-JP" altLang="en-US" smtClean="0"/>
              <a:t>17</a:t>
            </a:fld>
            <a:endParaRPr kumimoji="1" lang="ja-JP" altLang="en-US"/>
          </a:p>
        </p:txBody>
      </p:sp>
    </p:spTree>
    <p:extLst>
      <p:ext uri="{BB962C8B-B14F-4D97-AF65-F5344CB8AC3E}">
        <p14:creationId xmlns:p14="http://schemas.microsoft.com/office/powerpoint/2010/main" val="128569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8A3AA-89BA-04C1-E544-0D961798D9F3}"/>
              </a:ext>
            </a:extLst>
          </p:cNvPr>
          <p:cNvSpPr>
            <a:spLocks noGrp="1"/>
          </p:cNvSpPr>
          <p:nvPr>
            <p:ph type="title"/>
          </p:nvPr>
        </p:nvSpPr>
        <p:spPr/>
        <p:txBody>
          <a:bodyPr/>
          <a:lstStyle/>
          <a:p>
            <a:r>
              <a:rPr lang="en-US" altLang="ja-JP" dirty="0"/>
              <a:t>9.</a:t>
            </a:r>
            <a:r>
              <a:rPr lang="ja-JP" altLang="en-US" dirty="0"/>
              <a:t>分析手法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E0D443E-5D4E-70A5-08DC-AE65BA10B69A}"/>
                  </a:ext>
                </a:extLst>
              </p:cNvPr>
              <p:cNvSpPr>
                <a:spLocks noGrp="1"/>
              </p:cNvSpPr>
              <p:nvPr>
                <p:ph idx="1"/>
              </p:nvPr>
            </p:nvSpPr>
            <p:spPr/>
            <p:txBody>
              <a:bodyPr>
                <a:normAutofit/>
              </a:bodyPr>
              <a:lstStyle/>
              <a:p>
                <a:r>
                  <a:rPr kumimoji="1" lang="ja-JP" altLang="en-US" b="1" dirty="0"/>
                  <a:t>グレンジャー因果性検定</a:t>
                </a:r>
                <a:r>
                  <a:rPr kumimoji="1" lang="ja-JP" altLang="en-US" dirty="0"/>
                  <a:t>の実施</a:t>
                </a:r>
                <a:endParaRPr kumimoji="1" lang="en-US" altLang="ja-JP" sz="2400" dirty="0"/>
              </a:p>
              <a:p>
                <a:pPr marL="0" indent="0">
                  <a:buNone/>
                </a:pPr>
                <a:r>
                  <a:rPr kumimoji="1" lang="ja-JP" altLang="en-US" sz="2400" dirty="0"/>
                  <a:t>　モデル</a:t>
                </a:r>
                <a:r>
                  <a:rPr kumimoji="1" lang="en-US" altLang="ja-JP" sz="2400" dirty="0"/>
                  <a:t>(a),(b)</a:t>
                </a:r>
                <a:r>
                  <a:rPr kumimoji="1" lang="ja-JP" altLang="en-US" sz="2400" dirty="0"/>
                  <a:t>の誤差分散から</a:t>
                </a:r>
                <a:r>
                  <a:rPr kumimoji="1" lang="en-US" altLang="ja-JP" sz="2400" dirty="0"/>
                  <a:t>F</a:t>
                </a:r>
                <a:r>
                  <a:rPr kumimoji="1" lang="ja-JP" altLang="en-US" sz="2400" dirty="0"/>
                  <a:t>値を算出し、</a:t>
                </a:r>
                <a:r>
                  <a:rPr lang="ja-JP" altLang="en-US" sz="2400" dirty="0"/>
                  <a:t>有意水準に基づき帰無仮説を</a:t>
                </a:r>
                <a:endParaRPr lang="en-US" altLang="ja-JP" sz="2400" dirty="0"/>
              </a:p>
              <a:p>
                <a:pPr marL="0" indent="0">
                  <a:buNone/>
                </a:pPr>
                <a:r>
                  <a:rPr lang="ja-JP" altLang="en-US" sz="2400" dirty="0"/>
                  <a:t>　検定する。</a:t>
                </a:r>
                <a:endParaRPr lang="en-US" altLang="ja-JP" sz="2400" dirty="0"/>
              </a:p>
              <a:p>
                <a:pPr marL="0" indent="0">
                  <a:buNone/>
                </a:pPr>
                <a:r>
                  <a:rPr lang="ja-JP" altLang="en-US" sz="2400" dirty="0"/>
                  <a:t>　　モデル</a:t>
                </a:r>
                <a:r>
                  <a:rPr lang="en-US" altLang="ja-JP" sz="2400" dirty="0"/>
                  <a:t>(a)</a:t>
                </a:r>
                <a:r>
                  <a:rPr lang="ja-JP" altLang="en-US" sz="2400" dirty="0"/>
                  <a:t>：</a:t>
                </a:r>
                <a:endParaRPr lang="en-US" altLang="ja-JP" sz="2400" dirty="0"/>
              </a:p>
              <a:p>
                <a:pPr marL="0" indent="0">
                  <a:buNone/>
                </a:pPr>
                <a:r>
                  <a:rPr lang="ja-JP" altLang="en-US" sz="2400" dirty="0"/>
                  <a:t>　　モデル</a:t>
                </a:r>
                <a:r>
                  <a:rPr lang="en-US" altLang="ja-JP" sz="2400" dirty="0"/>
                  <a:t>(b)</a:t>
                </a:r>
                <a:r>
                  <a:rPr lang="ja-JP" altLang="en-US" sz="2400" dirty="0"/>
                  <a:t>：</a:t>
                </a:r>
                <a:endParaRPr lang="en-US" altLang="ja-JP" sz="2400" dirty="0"/>
              </a:p>
              <a:p>
                <a:pPr marL="0" indent="0">
                  <a:buNone/>
                </a:pPr>
                <a:endParaRPr lang="en-US" altLang="ja-JP" sz="2400" dirty="0"/>
              </a:p>
              <a:p>
                <a:pPr marL="0" indent="0">
                  <a:buNone/>
                </a:pPr>
                <a:r>
                  <a:rPr lang="ja-JP" altLang="en-US" sz="2400" dirty="0"/>
                  <a:t>　　</a:t>
                </a:r>
                <a14:m>
                  <m:oMath xmlns:m="http://schemas.openxmlformats.org/officeDocument/2006/math">
                    <m:r>
                      <a:rPr lang="en-US" altLang="ja-JP" sz="2000" b="1" i="1">
                        <a:latin typeface="Cambria Math" panose="02040503050406030204" pitchFamily="18" charset="0"/>
                      </a:rPr>
                      <m:t>𝑭</m:t>
                    </m:r>
                    <m:r>
                      <a:rPr lang="ja-JP" altLang="en-US" sz="2000" b="1" i="1">
                        <a:latin typeface="Cambria Math" panose="02040503050406030204" pitchFamily="18" charset="0"/>
                      </a:rPr>
                      <m:t>値＝</m:t>
                    </m:r>
                    <m:f>
                      <m:fPr>
                        <m:ctrlPr>
                          <a:rPr lang="ja-JP" altLang="en-US" sz="2000" b="1" i="1">
                            <a:latin typeface="Cambria Math" panose="02040503050406030204" pitchFamily="18" charset="0"/>
                          </a:rPr>
                        </m:ctrlPr>
                      </m:fPr>
                      <m:num>
                        <m:f>
                          <m:fPr>
                            <m:type m:val="lin"/>
                            <m:ctrlPr>
                              <a:rPr lang="ja-JP" altLang="en-US" sz="2000" b="1" i="1">
                                <a:latin typeface="Cambria Math" panose="02040503050406030204" pitchFamily="18" charset="0"/>
                              </a:rPr>
                            </m:ctrlPr>
                          </m:fPr>
                          <m:num>
                            <m:d>
                              <m:dPr>
                                <m:ctrlPr>
                                  <a:rPr lang="ja-JP" altLang="en-US" sz="2000" b="1" i="1">
                                    <a:latin typeface="Cambria Math" panose="02040503050406030204" pitchFamily="18" charset="0"/>
                                  </a:rPr>
                                </m:ctrlPr>
                              </m:dPr>
                              <m:e>
                                <m:sSubSup>
                                  <m:sSubSupPr>
                                    <m:ctrlPr>
                                      <a:rPr lang="ja-JP" altLang="en-US" sz="2000" b="1" i="1">
                                        <a:latin typeface="Cambria Math" panose="02040503050406030204" pitchFamily="18" charset="0"/>
                                      </a:rPr>
                                    </m:ctrlPr>
                                  </m:sSubSupPr>
                                  <m:e>
                                    <m:r>
                                      <a:rPr lang="ja-JP" altLang="en-US" sz="2000" b="1" i="1">
                                        <a:latin typeface="Cambria Math" panose="02040503050406030204" pitchFamily="18" charset="0"/>
                                      </a:rPr>
                                      <m:t>𝝈</m:t>
                                    </m:r>
                                  </m:e>
                                  <m:sub>
                                    <m:r>
                                      <a:rPr lang="ja-JP" altLang="en-US" sz="2000" b="1" i="1">
                                        <a:latin typeface="Cambria Math" panose="02040503050406030204" pitchFamily="18" charset="0"/>
                                      </a:rPr>
                                      <m:t>𝒂</m:t>
                                    </m:r>
                                  </m:sub>
                                  <m:sup>
                                    <m:r>
                                      <a:rPr lang="ja-JP" altLang="en-US" sz="2000" b="1" i="1">
                                        <a:latin typeface="Cambria Math" panose="02040503050406030204" pitchFamily="18" charset="0"/>
                                      </a:rPr>
                                      <m:t>𝟐</m:t>
                                    </m:r>
                                  </m:sup>
                                </m:sSubSup>
                                <m:r>
                                  <a:rPr lang="ja-JP" altLang="en-US" sz="2000" b="1">
                                    <a:latin typeface="Cambria Math" panose="02040503050406030204" pitchFamily="18" charset="0"/>
                                  </a:rPr>
                                  <m:t>−</m:t>
                                </m:r>
                                <m:sSubSup>
                                  <m:sSubSupPr>
                                    <m:ctrlPr>
                                      <a:rPr lang="ja-JP" altLang="en-US" sz="2000" b="1" i="1">
                                        <a:latin typeface="Cambria Math" panose="02040503050406030204" pitchFamily="18" charset="0"/>
                                      </a:rPr>
                                    </m:ctrlPr>
                                  </m:sSubSupPr>
                                  <m:e>
                                    <m:r>
                                      <a:rPr lang="ja-JP" altLang="en-US" sz="2000" b="1" i="1">
                                        <a:latin typeface="Cambria Math" panose="02040503050406030204" pitchFamily="18" charset="0"/>
                                      </a:rPr>
                                      <m:t>𝝈</m:t>
                                    </m:r>
                                  </m:e>
                                  <m:sub>
                                    <m:r>
                                      <a:rPr lang="ja-JP" altLang="en-US" sz="2000" b="1" i="1">
                                        <a:latin typeface="Cambria Math" panose="02040503050406030204" pitchFamily="18" charset="0"/>
                                      </a:rPr>
                                      <m:t>𝒃</m:t>
                                    </m:r>
                                  </m:sub>
                                  <m:sup>
                                    <m:r>
                                      <a:rPr lang="ja-JP" altLang="en-US" sz="2000" b="1" i="1">
                                        <a:latin typeface="Cambria Math" panose="02040503050406030204" pitchFamily="18" charset="0"/>
                                      </a:rPr>
                                      <m:t>𝟐</m:t>
                                    </m:r>
                                  </m:sup>
                                </m:sSubSup>
                              </m:e>
                            </m:d>
                          </m:num>
                          <m:den>
                            <m:d>
                              <m:dPr>
                                <m:ctrlPr>
                                  <a:rPr lang="ja-JP" altLang="en-US" sz="2000" b="1" i="1">
                                    <a:latin typeface="Cambria Math" panose="02040503050406030204" pitchFamily="18" charset="0"/>
                                  </a:rPr>
                                </m:ctrlPr>
                              </m:dPr>
                              <m:e>
                                <m:sSub>
                                  <m:sSubPr>
                                    <m:ctrlPr>
                                      <a:rPr lang="ja-JP" altLang="en-US" sz="2000" b="1" i="1">
                                        <a:latin typeface="Cambria Math" panose="02040503050406030204" pitchFamily="18" charset="0"/>
                                      </a:rPr>
                                    </m:ctrlPr>
                                  </m:sSubPr>
                                  <m:e>
                                    <m:r>
                                      <a:rPr lang="ja-JP" altLang="en-US" sz="2000" b="1" i="1">
                                        <a:latin typeface="Cambria Math" panose="02040503050406030204" pitchFamily="18" charset="0"/>
                                      </a:rPr>
                                      <m:t>𝒌</m:t>
                                    </m:r>
                                  </m:e>
                                  <m:sub>
                                    <m:r>
                                      <a:rPr lang="ja-JP" altLang="en-US" sz="2000" b="1" i="1">
                                        <a:latin typeface="Cambria Math" panose="02040503050406030204" pitchFamily="18" charset="0"/>
                                      </a:rPr>
                                      <m:t>𝒃</m:t>
                                    </m:r>
                                  </m:sub>
                                </m:sSub>
                                <m:r>
                                  <a:rPr lang="ja-JP" altLang="en-US" sz="2000" b="1">
                                    <a:latin typeface="Cambria Math" panose="02040503050406030204" pitchFamily="18" charset="0"/>
                                  </a:rPr>
                                  <m:t>−</m:t>
                                </m:r>
                                <m:sSub>
                                  <m:sSubPr>
                                    <m:ctrlPr>
                                      <a:rPr lang="ja-JP" altLang="en-US" sz="2000" b="1" i="1">
                                        <a:latin typeface="Cambria Math" panose="02040503050406030204" pitchFamily="18" charset="0"/>
                                      </a:rPr>
                                    </m:ctrlPr>
                                  </m:sSubPr>
                                  <m:e>
                                    <m:r>
                                      <a:rPr lang="ja-JP" altLang="en-US" sz="2000" b="1" i="1">
                                        <a:latin typeface="Cambria Math" panose="02040503050406030204" pitchFamily="18" charset="0"/>
                                      </a:rPr>
                                      <m:t>𝒌</m:t>
                                    </m:r>
                                  </m:e>
                                  <m:sub>
                                    <m:r>
                                      <a:rPr lang="ja-JP" altLang="en-US" sz="2000" b="1" i="1">
                                        <a:latin typeface="Cambria Math" panose="02040503050406030204" pitchFamily="18" charset="0"/>
                                      </a:rPr>
                                      <m:t>𝒂</m:t>
                                    </m:r>
                                  </m:sub>
                                </m:sSub>
                              </m:e>
                            </m:d>
                          </m:den>
                        </m:f>
                      </m:num>
                      <m:den>
                        <m:f>
                          <m:fPr>
                            <m:type m:val="lin"/>
                            <m:ctrlPr>
                              <a:rPr lang="ja-JP" altLang="en-US" sz="2000" b="1" i="1">
                                <a:latin typeface="Cambria Math" panose="02040503050406030204" pitchFamily="18" charset="0"/>
                              </a:rPr>
                            </m:ctrlPr>
                          </m:fPr>
                          <m:num>
                            <m:sSubSup>
                              <m:sSubSupPr>
                                <m:ctrlPr>
                                  <a:rPr lang="ja-JP" altLang="en-US" sz="2000" b="1" i="1">
                                    <a:latin typeface="Cambria Math" panose="02040503050406030204" pitchFamily="18" charset="0"/>
                                  </a:rPr>
                                </m:ctrlPr>
                              </m:sSubSupPr>
                              <m:e>
                                <m:r>
                                  <a:rPr lang="ja-JP" altLang="en-US" sz="2000" b="1" i="1">
                                    <a:latin typeface="Cambria Math" panose="02040503050406030204" pitchFamily="18" charset="0"/>
                                  </a:rPr>
                                  <m:t>𝝈</m:t>
                                </m:r>
                              </m:e>
                              <m:sub>
                                <m:r>
                                  <a:rPr lang="ja-JP" altLang="en-US" sz="2000" b="1" i="1">
                                    <a:latin typeface="Cambria Math" panose="02040503050406030204" pitchFamily="18" charset="0"/>
                                  </a:rPr>
                                  <m:t>𝒃</m:t>
                                </m:r>
                              </m:sub>
                              <m:sup>
                                <m:r>
                                  <a:rPr lang="ja-JP" altLang="en-US" sz="2000" b="1" i="1">
                                    <a:latin typeface="Cambria Math" panose="02040503050406030204" pitchFamily="18" charset="0"/>
                                  </a:rPr>
                                  <m:t>𝟐</m:t>
                                </m:r>
                              </m:sup>
                            </m:sSubSup>
                          </m:num>
                          <m:den>
                            <m:d>
                              <m:dPr>
                                <m:ctrlPr>
                                  <a:rPr lang="ja-JP" altLang="en-US" sz="2000" b="1" i="1">
                                    <a:latin typeface="Cambria Math" panose="02040503050406030204" pitchFamily="18" charset="0"/>
                                  </a:rPr>
                                </m:ctrlPr>
                              </m:dPr>
                              <m:e>
                                <m:r>
                                  <a:rPr lang="ja-JP" altLang="en-US" sz="2000" b="1" i="1">
                                    <a:latin typeface="Cambria Math" panose="02040503050406030204" pitchFamily="18" charset="0"/>
                                  </a:rPr>
                                  <m:t>𝑵</m:t>
                                </m:r>
                                <m:r>
                                  <a:rPr lang="ja-JP" altLang="en-US" sz="2000" b="1">
                                    <a:latin typeface="Cambria Math" panose="02040503050406030204" pitchFamily="18" charset="0"/>
                                  </a:rPr>
                                  <m:t>−</m:t>
                                </m:r>
                                <m:sSub>
                                  <m:sSubPr>
                                    <m:ctrlPr>
                                      <a:rPr lang="ja-JP" altLang="en-US" sz="2000" b="1" i="1">
                                        <a:latin typeface="Cambria Math" panose="02040503050406030204" pitchFamily="18" charset="0"/>
                                      </a:rPr>
                                    </m:ctrlPr>
                                  </m:sSubPr>
                                  <m:e>
                                    <m:r>
                                      <a:rPr lang="ja-JP" altLang="en-US" sz="2000" b="1" i="1">
                                        <a:latin typeface="Cambria Math" panose="02040503050406030204" pitchFamily="18" charset="0"/>
                                      </a:rPr>
                                      <m:t>𝒌</m:t>
                                    </m:r>
                                  </m:e>
                                  <m:sub>
                                    <m:r>
                                      <a:rPr lang="ja-JP" altLang="en-US" sz="2000" b="1" i="1">
                                        <a:latin typeface="Cambria Math" panose="02040503050406030204" pitchFamily="18" charset="0"/>
                                      </a:rPr>
                                      <m:t>𝒃</m:t>
                                    </m:r>
                                  </m:sub>
                                </m:sSub>
                              </m:e>
                            </m:d>
                          </m:den>
                        </m:f>
                      </m:den>
                    </m:f>
                  </m:oMath>
                </a14:m>
                <a:r>
                  <a:rPr lang="en-US" altLang="ja-JP" sz="2000" dirty="0"/>
                  <a:t>&gt;1 </a:t>
                </a:r>
                <a:r>
                  <a:rPr lang="ja-JP" altLang="en-US" sz="2000" dirty="0"/>
                  <a:t>を満たし、有意水準を上回る場合</a:t>
                </a:r>
                <a:endParaRPr lang="en-US" altLang="ja-JP" sz="2400" b="1" dirty="0"/>
              </a:p>
              <a:p>
                <a:pPr marL="0" indent="0">
                  <a:buNone/>
                </a:pPr>
                <a:r>
                  <a:rPr lang="ja-JP" altLang="en-US" sz="2400" dirty="0"/>
                  <a:t>　　</a:t>
                </a:r>
                <a:r>
                  <a:rPr lang="ja-JP" altLang="ja-JP" sz="2000" dirty="0"/>
                  <a:t>帰無仮説</a:t>
                </a:r>
                <a14:m>
                  <m:oMath xmlns:m="http://schemas.openxmlformats.org/officeDocument/2006/math">
                    <m:r>
                      <a:rPr lang="ja-JP" altLang="ja-JP" sz="2000" i="1">
                        <a:latin typeface="Cambria Math" panose="02040503050406030204" pitchFamily="18" charset="0"/>
                      </a:rPr>
                      <m:t> </m:t>
                    </m:r>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𝐻</m:t>
                        </m:r>
                      </m:e>
                      <m:sub>
                        <m:r>
                          <a:rPr lang="en-US" altLang="ja-JP" sz="2000" i="1">
                            <a:latin typeface="Cambria Math" panose="02040503050406030204" pitchFamily="18" charset="0"/>
                          </a:rPr>
                          <m:t>0</m:t>
                        </m:r>
                      </m:sub>
                    </m:sSub>
                  </m:oMath>
                </a14:m>
                <a:r>
                  <a:rPr lang="ja-JP" altLang="ja-JP" sz="2000" dirty="0"/>
                  <a:t>：過去のデータ</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𝑧</m:t>
                        </m:r>
                      </m:e>
                      <m:sub>
                        <m:r>
                          <a:rPr lang="en-US" altLang="ja-JP" sz="2000" i="1">
                            <a:latin typeface="Cambria Math" panose="02040503050406030204" pitchFamily="18" charset="0"/>
                          </a:rPr>
                          <m:t>𝑡</m:t>
                        </m:r>
                        <m:r>
                          <a:rPr lang="en-US" altLang="ja-JP" sz="2000" i="1">
                            <a:latin typeface="Cambria Math" panose="02040503050406030204" pitchFamily="18" charset="0"/>
                          </a:rPr>
                          <m:t>−1</m:t>
                        </m:r>
                      </m:sub>
                    </m:sSub>
                  </m:oMath>
                </a14:m>
                <a:r>
                  <a:rPr lang="ja-JP" altLang="ja-JP" sz="2000" dirty="0"/>
                  <a:t>は</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𝑡</m:t>
                        </m:r>
                      </m:sub>
                    </m:sSub>
                  </m:oMath>
                </a14:m>
                <a:r>
                  <a:rPr lang="ja-JP" altLang="ja-JP" sz="2000" dirty="0"/>
                  <a:t>に影響を与えない</a:t>
                </a:r>
                <a:r>
                  <a:rPr lang="ja-JP" altLang="en-US" sz="2000" dirty="0"/>
                  <a:t>　が棄却される</a:t>
                </a:r>
              </a:p>
              <a:p>
                <a:pPr marL="0" indent="0">
                  <a:buNone/>
                </a:pPr>
                <a:endParaRPr lang="en-US" altLang="ja-JP" sz="2400" dirty="0"/>
              </a:p>
            </p:txBody>
          </p:sp>
        </mc:Choice>
        <mc:Fallback xmlns="">
          <p:sp>
            <p:nvSpPr>
              <p:cNvPr id="3" name="コンテンツ プレースホルダー 2">
                <a:extLst>
                  <a:ext uri="{FF2B5EF4-FFF2-40B4-BE49-F238E27FC236}">
                    <a16:creationId xmlns:a16="http://schemas.microsoft.com/office/drawing/2014/main" id="{0E0D443E-5D4E-70A5-08DC-AE65BA10B69A}"/>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6BBB450-214C-8E34-45D2-1C6B32012C97}"/>
              </a:ext>
            </a:extLst>
          </p:cNvPr>
          <p:cNvSpPr>
            <a:spLocks noGrp="1"/>
          </p:cNvSpPr>
          <p:nvPr>
            <p:ph type="sldNum" sz="quarter" idx="12"/>
          </p:nvPr>
        </p:nvSpPr>
        <p:spPr/>
        <p:txBody>
          <a:bodyPr/>
          <a:lstStyle/>
          <a:p>
            <a:fld id="{F1B44B19-4420-4FE5-A06D-3F96DBF177A9}" type="slidenum">
              <a:rPr kumimoji="1" lang="ja-JP" altLang="en-US" smtClean="0"/>
              <a:t>18</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7FB3AC9-CDC5-5637-7069-6A9FF8A53C0C}"/>
                  </a:ext>
                </a:extLst>
              </p:cNvPr>
              <p:cNvSpPr txBox="1"/>
              <p:nvPr/>
            </p:nvSpPr>
            <p:spPr>
              <a:xfrm>
                <a:off x="3059420" y="3037402"/>
                <a:ext cx="3852472" cy="532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𝛽</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Sup>
                        <m:sSubSupPr>
                          <m:ctrlPr>
                            <a:rPr kumimoji="1" lang="ja-JP" altLang="en-US" sz="2800" i="1" smtClean="0">
                              <a:highlight>
                                <a:srgbClr val="00FFFF"/>
                              </a:highlight>
                              <a:latin typeface="Cambria Math" panose="02040503050406030204" pitchFamily="18" charset="0"/>
                            </a:rPr>
                          </m:ctrlPr>
                        </m:sSubSupPr>
                        <m:e>
                          <m:r>
                            <a:rPr kumimoji="1" lang="ja-JP" altLang="en-US" sz="2800" i="1" smtClean="0">
                              <a:highlight>
                                <a:srgbClr val="00FFFF"/>
                              </a:highlight>
                              <a:latin typeface="Cambria Math" panose="02040503050406030204" pitchFamily="18" charset="0"/>
                            </a:rPr>
                            <m:t>𝜀</m:t>
                          </m:r>
                        </m:e>
                        <m:sub>
                          <m:r>
                            <a:rPr kumimoji="1" lang="ja-JP" altLang="en-US" sz="2800" i="1" smtClean="0">
                              <a:highlight>
                                <a:srgbClr val="00FFFF"/>
                              </a:highlight>
                              <a:latin typeface="Cambria Math" panose="02040503050406030204" pitchFamily="18" charset="0"/>
                            </a:rPr>
                            <m:t>𝑡</m:t>
                          </m:r>
                        </m:sub>
                        <m:sup>
                          <m:d>
                            <m:dPr>
                              <m:ctrlPr>
                                <a:rPr kumimoji="1" lang="ja-JP" altLang="en-US" sz="2800" i="1" smtClean="0">
                                  <a:highlight>
                                    <a:srgbClr val="00FFFF"/>
                                  </a:highlight>
                                  <a:latin typeface="Cambria Math" panose="02040503050406030204" pitchFamily="18" charset="0"/>
                                </a:rPr>
                              </m:ctrlPr>
                            </m:dPr>
                            <m:e>
                              <m:r>
                                <a:rPr kumimoji="1" lang="ja-JP" altLang="en-US" sz="2800" i="1" smtClean="0">
                                  <a:highlight>
                                    <a:srgbClr val="00FFFF"/>
                                  </a:highlight>
                                  <a:latin typeface="Cambria Math" panose="02040503050406030204" pitchFamily="18" charset="0"/>
                                </a:rPr>
                                <m:t>𝑎</m:t>
                              </m:r>
                            </m:e>
                          </m:d>
                        </m:sup>
                      </m:sSubSup>
                    </m:oMath>
                  </m:oMathPara>
                </a14:m>
                <a:endParaRPr kumimoji="1" lang="ja-JP" altLang="en-US" sz="2800" dirty="0">
                  <a:highlight>
                    <a:srgbClr val="00FFFF"/>
                  </a:highlight>
                </a:endParaRPr>
              </a:p>
            </p:txBody>
          </p:sp>
        </mc:Choice>
        <mc:Fallback xmlns="">
          <p:sp>
            <p:nvSpPr>
              <p:cNvPr id="5" name="テキスト ボックス 4">
                <a:extLst>
                  <a:ext uri="{FF2B5EF4-FFF2-40B4-BE49-F238E27FC236}">
                    <a16:creationId xmlns:a16="http://schemas.microsoft.com/office/drawing/2014/main" id="{57FB3AC9-CDC5-5637-7069-6A9FF8A53C0C}"/>
                  </a:ext>
                </a:extLst>
              </p:cNvPr>
              <p:cNvSpPr txBox="1">
                <a:spLocks noRot="1" noChangeAspect="1" noMove="1" noResize="1" noEditPoints="1" noAdjustHandles="1" noChangeArrowheads="1" noChangeShapeType="1" noTextEdit="1"/>
              </p:cNvSpPr>
              <p:nvPr/>
            </p:nvSpPr>
            <p:spPr>
              <a:xfrm>
                <a:off x="3059420" y="3037402"/>
                <a:ext cx="3852472" cy="53264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C6655D9-02AC-85CD-5617-1C4D043ED0C3}"/>
                  </a:ext>
                </a:extLst>
              </p:cNvPr>
              <p:cNvSpPr txBox="1"/>
              <p:nvPr/>
            </p:nvSpPr>
            <p:spPr>
              <a:xfrm>
                <a:off x="3287486" y="3468648"/>
                <a:ext cx="4705840" cy="532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𝛼</m:t>
                      </m:r>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𝛽</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𝑦</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r>
                        <a:rPr kumimoji="1" lang="ja-JP" altLang="en-US" sz="2800" i="1" smtClean="0">
                          <a:latin typeface="Cambria Math" panose="02040503050406030204" pitchFamily="18" charset="0"/>
                        </a:rPr>
                        <m:t>𝛾</m:t>
                      </m:r>
                      <m:sSub>
                        <m:sSubPr>
                          <m:ctrlPr>
                            <a:rPr kumimoji="1" lang="ja-JP" altLang="en-US" sz="2800" i="1" smtClean="0">
                              <a:latin typeface="Cambria Math" panose="02040503050406030204" pitchFamily="18" charset="0"/>
                            </a:rPr>
                          </m:ctrlPr>
                        </m:sSubPr>
                        <m:e>
                          <m:r>
                            <a:rPr kumimoji="1" lang="ja-JP" altLang="en-US" sz="2800" i="1" smtClean="0">
                              <a:latin typeface="Cambria Math" panose="02040503050406030204" pitchFamily="18" charset="0"/>
                            </a:rPr>
                            <m:t>𝑧</m:t>
                          </m:r>
                        </m:e>
                        <m:sub>
                          <m:r>
                            <a:rPr kumimoji="1" lang="ja-JP" altLang="en-US" sz="2800" i="1" smtClean="0">
                              <a:latin typeface="Cambria Math" panose="02040503050406030204" pitchFamily="18" charset="0"/>
                            </a:rPr>
                            <m:t>𝑡</m:t>
                          </m:r>
                          <m:r>
                            <a:rPr kumimoji="1" lang="ja-JP" altLang="en-US" sz="2800" i="1" smtClean="0">
                              <a:latin typeface="Cambria Math" panose="02040503050406030204" pitchFamily="18" charset="0"/>
                            </a:rPr>
                            <m:t>−1</m:t>
                          </m:r>
                        </m:sub>
                      </m:sSub>
                      <m:r>
                        <a:rPr kumimoji="1" lang="ja-JP" altLang="en-US" sz="2800" i="1" smtClean="0">
                          <a:latin typeface="Cambria Math" panose="02040503050406030204" pitchFamily="18" charset="0"/>
                        </a:rPr>
                        <m:t>+</m:t>
                      </m:r>
                      <m:sSubSup>
                        <m:sSubSupPr>
                          <m:ctrlPr>
                            <a:rPr kumimoji="1" lang="ja-JP" altLang="en-US" sz="2800" i="1" smtClean="0">
                              <a:highlight>
                                <a:srgbClr val="00FFFF"/>
                              </a:highlight>
                              <a:latin typeface="Cambria Math" panose="02040503050406030204" pitchFamily="18" charset="0"/>
                            </a:rPr>
                          </m:ctrlPr>
                        </m:sSubSupPr>
                        <m:e>
                          <m:r>
                            <a:rPr kumimoji="1" lang="ja-JP" altLang="en-US" sz="2800" i="1" smtClean="0">
                              <a:highlight>
                                <a:srgbClr val="00FFFF"/>
                              </a:highlight>
                              <a:latin typeface="Cambria Math" panose="02040503050406030204" pitchFamily="18" charset="0"/>
                            </a:rPr>
                            <m:t>𝜀</m:t>
                          </m:r>
                        </m:e>
                        <m:sub>
                          <m:r>
                            <a:rPr kumimoji="1" lang="ja-JP" altLang="en-US" sz="2800" i="1" smtClean="0">
                              <a:highlight>
                                <a:srgbClr val="00FFFF"/>
                              </a:highlight>
                              <a:latin typeface="Cambria Math" panose="02040503050406030204" pitchFamily="18" charset="0"/>
                            </a:rPr>
                            <m:t>𝑡</m:t>
                          </m:r>
                        </m:sub>
                        <m:sup>
                          <m:d>
                            <m:dPr>
                              <m:ctrlPr>
                                <a:rPr kumimoji="1" lang="ja-JP" altLang="en-US" sz="2800" i="1" smtClean="0">
                                  <a:highlight>
                                    <a:srgbClr val="00FFFF"/>
                                  </a:highlight>
                                  <a:latin typeface="Cambria Math" panose="02040503050406030204" pitchFamily="18" charset="0"/>
                                </a:rPr>
                              </m:ctrlPr>
                            </m:dPr>
                            <m:e>
                              <m:r>
                                <a:rPr kumimoji="1" lang="ja-JP" altLang="en-US" sz="2800" i="1" smtClean="0">
                                  <a:highlight>
                                    <a:srgbClr val="00FFFF"/>
                                  </a:highlight>
                                  <a:latin typeface="Cambria Math" panose="02040503050406030204" pitchFamily="18" charset="0"/>
                                </a:rPr>
                                <m:t>𝑏</m:t>
                              </m:r>
                            </m:e>
                          </m:d>
                        </m:sup>
                      </m:sSubSup>
                    </m:oMath>
                  </m:oMathPara>
                </a14:m>
                <a:endParaRPr kumimoji="1" lang="ja-JP" altLang="en-US" sz="2800" dirty="0">
                  <a:highlight>
                    <a:srgbClr val="00FFFF"/>
                  </a:highlight>
                </a:endParaRPr>
              </a:p>
            </p:txBody>
          </p:sp>
        </mc:Choice>
        <mc:Fallback xmlns="">
          <p:sp>
            <p:nvSpPr>
              <p:cNvPr id="6" name="テキスト ボックス 5">
                <a:extLst>
                  <a:ext uri="{FF2B5EF4-FFF2-40B4-BE49-F238E27FC236}">
                    <a16:creationId xmlns:a16="http://schemas.microsoft.com/office/drawing/2014/main" id="{FC6655D9-02AC-85CD-5617-1C4D043ED0C3}"/>
                  </a:ext>
                </a:extLst>
              </p:cNvPr>
              <p:cNvSpPr txBox="1">
                <a:spLocks noRot="1" noChangeAspect="1" noMove="1" noResize="1" noEditPoints="1" noAdjustHandles="1" noChangeArrowheads="1" noChangeShapeType="1" noTextEdit="1"/>
              </p:cNvSpPr>
              <p:nvPr/>
            </p:nvSpPr>
            <p:spPr>
              <a:xfrm>
                <a:off x="3287486" y="3468648"/>
                <a:ext cx="4705840" cy="532646"/>
              </a:xfrm>
              <a:prstGeom prst="rect">
                <a:avLst/>
              </a:prstGeom>
              <a:blipFill>
                <a:blip r:embed="rId5"/>
                <a:stretch>
                  <a:fillRect b="-114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6423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25E51-5197-C464-22D8-4734073A7526}"/>
              </a:ext>
            </a:extLst>
          </p:cNvPr>
          <p:cNvSpPr>
            <a:spLocks noGrp="1"/>
          </p:cNvSpPr>
          <p:nvPr>
            <p:ph type="title"/>
          </p:nvPr>
        </p:nvSpPr>
        <p:spPr/>
        <p:txBody>
          <a:bodyPr/>
          <a:lstStyle/>
          <a:p>
            <a:r>
              <a:rPr lang="en-US" altLang="ja-JP" dirty="0"/>
              <a:t>9.</a:t>
            </a:r>
            <a:r>
              <a:rPr lang="ja-JP" altLang="en-US" dirty="0"/>
              <a:t>分析手法</a:t>
            </a:r>
            <a:endParaRPr kumimoji="1" lang="ja-JP" altLang="en-US" dirty="0"/>
          </a:p>
        </p:txBody>
      </p:sp>
      <p:sp>
        <p:nvSpPr>
          <p:cNvPr id="3" name="コンテンツ プレースホルダー 2">
            <a:extLst>
              <a:ext uri="{FF2B5EF4-FFF2-40B4-BE49-F238E27FC236}">
                <a16:creationId xmlns:a16="http://schemas.microsoft.com/office/drawing/2014/main" id="{8DF3BA54-2C50-87A6-368F-1099F1BEA9FA}"/>
              </a:ext>
            </a:extLst>
          </p:cNvPr>
          <p:cNvSpPr>
            <a:spLocks noGrp="1"/>
          </p:cNvSpPr>
          <p:nvPr>
            <p:ph idx="1"/>
          </p:nvPr>
        </p:nvSpPr>
        <p:spPr/>
        <p:txBody>
          <a:bodyPr/>
          <a:lstStyle/>
          <a:p>
            <a:pPr marL="0" indent="0">
              <a:buNone/>
            </a:pPr>
            <a:r>
              <a:rPr lang="en-US" altLang="ja-JP" b="1" dirty="0"/>
              <a:t>【</a:t>
            </a:r>
            <a:r>
              <a:rPr lang="ja-JP" altLang="en-US" b="1" dirty="0"/>
              <a:t>日経平均株価指数→日経</a:t>
            </a:r>
            <a:r>
              <a:rPr lang="en-US" altLang="ja-JP" b="1" dirty="0"/>
              <a:t>VI</a:t>
            </a:r>
            <a:r>
              <a:rPr lang="ja-JP" altLang="en-US" b="1" dirty="0"/>
              <a:t>　方向での検証</a:t>
            </a:r>
            <a:r>
              <a:rPr lang="en-US" altLang="ja-JP" b="1" dirty="0"/>
              <a:t>】</a:t>
            </a:r>
          </a:p>
          <a:p>
            <a:r>
              <a:rPr lang="ja-JP" altLang="en-US" dirty="0"/>
              <a:t>グレンジャー因果性検定において、被説明変数と説明変数を入れ替え、逆方向の関係性を検証（株価変動が将来のボラティリティに影響を与えうるか）</a:t>
            </a:r>
            <a:endParaRPr lang="en-US" altLang="ja-JP" dirty="0"/>
          </a:p>
          <a:p>
            <a:endParaRPr lang="en-US" altLang="ja-JP" dirty="0"/>
          </a:p>
          <a:p>
            <a:pPr marL="0" indent="0">
              <a:buNone/>
            </a:pPr>
            <a:r>
              <a:rPr lang="ja-JP" altLang="en-US" dirty="0"/>
              <a:t>　モデル</a:t>
            </a:r>
            <a:r>
              <a:rPr lang="en-US" altLang="ja-JP" dirty="0"/>
              <a:t>(a)</a:t>
            </a:r>
            <a:r>
              <a:rPr lang="ja-JP" altLang="en-US" dirty="0"/>
              <a:t>：</a:t>
            </a:r>
            <a:endParaRPr lang="en-US" altLang="ja-JP" dirty="0"/>
          </a:p>
          <a:p>
            <a:pPr marL="0" indent="0">
              <a:buNone/>
            </a:pPr>
            <a:r>
              <a:rPr lang="ja-JP" altLang="en-US" dirty="0"/>
              <a:t>　モデル</a:t>
            </a:r>
            <a:r>
              <a:rPr lang="en-US" altLang="ja-JP" dirty="0"/>
              <a:t>(b)</a:t>
            </a:r>
            <a:r>
              <a:rPr lang="ja-JP" altLang="en-US" dirty="0"/>
              <a:t>：</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04E137F7-17B9-E406-FCB2-6641234564E5}"/>
              </a:ext>
            </a:extLst>
          </p:cNvPr>
          <p:cNvSpPr>
            <a:spLocks noGrp="1"/>
          </p:cNvSpPr>
          <p:nvPr>
            <p:ph type="sldNum" sz="quarter" idx="12"/>
          </p:nvPr>
        </p:nvSpPr>
        <p:spPr/>
        <p:txBody>
          <a:bodyPr/>
          <a:lstStyle/>
          <a:p>
            <a:fld id="{F1B44B19-4420-4FE5-A06D-3F96DBF177A9}" type="slidenum">
              <a:rPr kumimoji="1" lang="ja-JP" altLang="en-US" smtClean="0"/>
              <a:t>19</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8C17412-4710-6980-01F1-1E3FE3E4E523}"/>
                  </a:ext>
                </a:extLst>
              </p:cNvPr>
              <p:cNvSpPr txBox="1"/>
              <p:nvPr/>
            </p:nvSpPr>
            <p:spPr>
              <a:xfrm>
                <a:off x="3346526" y="4550099"/>
                <a:ext cx="4009559" cy="4564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400" i="1" smtClean="0">
                              <a:latin typeface="Cambria Math" panose="02040503050406030204" pitchFamily="18" charset="0"/>
                            </a:rPr>
                          </m:ctrlPr>
                        </m:sSubPr>
                        <m:e>
                          <m:r>
                            <a:rPr kumimoji="1" lang="ja-JP" altLang="en-US" sz="2400" i="1" smtClean="0">
                              <a:latin typeface="Cambria Math" panose="02040503050406030204" pitchFamily="18" charset="0"/>
                            </a:rPr>
                            <m:t>𝑧</m:t>
                          </m:r>
                        </m:e>
                        <m:sub>
                          <m:r>
                            <a:rPr kumimoji="1" lang="ja-JP" altLang="en-US" sz="2400" i="1" smtClean="0">
                              <a:latin typeface="Cambria Math" panose="02040503050406030204" pitchFamily="18" charset="0"/>
                            </a:rPr>
                            <m:t>𝑡</m:t>
                          </m:r>
                        </m:sub>
                      </m:sSub>
                      <m:r>
                        <a:rPr kumimoji="1" lang="ja-JP" altLang="en-US" sz="2400" i="1" smtClean="0">
                          <a:latin typeface="Cambria Math" panose="02040503050406030204" pitchFamily="18" charset="0"/>
                        </a:rPr>
                        <m:t>=</m:t>
                      </m:r>
                      <m:r>
                        <a:rPr kumimoji="1" lang="ja-JP" altLang="en-US" sz="2400" i="1" smtClean="0">
                          <a:latin typeface="Cambria Math" panose="02040503050406030204" pitchFamily="18" charset="0"/>
                        </a:rPr>
                        <m:t>𝛼</m:t>
                      </m:r>
                      <m:r>
                        <a:rPr kumimoji="1" lang="ja-JP" altLang="en-US" sz="2400" i="1" smtClean="0">
                          <a:latin typeface="Cambria Math" panose="02040503050406030204" pitchFamily="18" charset="0"/>
                        </a:rPr>
                        <m:t>+</m:t>
                      </m:r>
                      <m:r>
                        <a:rPr kumimoji="1" lang="ja-JP" altLang="en-US" sz="2400" i="1" smtClean="0">
                          <a:latin typeface="Cambria Math" panose="02040503050406030204" pitchFamily="18" charset="0"/>
                        </a:rPr>
                        <m:t>𝛽</m:t>
                      </m:r>
                      <m:sSub>
                        <m:sSubPr>
                          <m:ctrlPr>
                            <a:rPr kumimoji="1" lang="ja-JP" altLang="en-US" sz="2400" i="1" smtClean="0">
                              <a:latin typeface="Cambria Math" panose="02040503050406030204" pitchFamily="18" charset="0"/>
                            </a:rPr>
                          </m:ctrlPr>
                        </m:sSubPr>
                        <m:e>
                          <m:r>
                            <a:rPr kumimoji="1" lang="ja-JP" altLang="en-US" sz="2400" i="1" smtClean="0">
                              <a:latin typeface="Cambria Math" panose="02040503050406030204" pitchFamily="18" charset="0"/>
                            </a:rPr>
                            <m:t>𝑧</m:t>
                          </m:r>
                        </m:e>
                        <m:sub>
                          <m:r>
                            <a:rPr kumimoji="1" lang="ja-JP" altLang="en-US" sz="2400" i="1" smtClean="0">
                              <a:latin typeface="Cambria Math" panose="02040503050406030204" pitchFamily="18" charset="0"/>
                            </a:rPr>
                            <m:t>𝑡</m:t>
                          </m:r>
                          <m:r>
                            <a:rPr kumimoji="1" lang="ja-JP" altLang="en-US" sz="2400" i="1" smtClean="0">
                              <a:latin typeface="Cambria Math" panose="02040503050406030204" pitchFamily="18" charset="0"/>
                            </a:rPr>
                            <m:t>−1</m:t>
                          </m:r>
                        </m:sub>
                      </m:sSub>
                      <m:r>
                        <a:rPr kumimoji="1" lang="ja-JP" altLang="en-US" sz="2400" i="1" smtClean="0">
                          <a:latin typeface="Cambria Math" panose="02040503050406030204" pitchFamily="18" charset="0"/>
                        </a:rPr>
                        <m:t>+</m:t>
                      </m:r>
                      <m:r>
                        <a:rPr kumimoji="1" lang="ja-JP" altLang="en-US" sz="2400" i="1" smtClean="0">
                          <a:latin typeface="Cambria Math" panose="02040503050406030204" pitchFamily="18" charset="0"/>
                        </a:rPr>
                        <m:t>𝛾</m:t>
                      </m:r>
                      <m:sSub>
                        <m:sSubPr>
                          <m:ctrlPr>
                            <a:rPr kumimoji="1" lang="ja-JP" altLang="en-US" sz="2400" i="1" smtClean="0">
                              <a:latin typeface="Cambria Math" panose="02040503050406030204" pitchFamily="18" charset="0"/>
                            </a:rPr>
                          </m:ctrlPr>
                        </m:sSubPr>
                        <m:e>
                          <m:r>
                            <a:rPr kumimoji="1" lang="ja-JP" altLang="en-US" sz="2400" i="1" smtClean="0">
                              <a:latin typeface="Cambria Math" panose="02040503050406030204" pitchFamily="18" charset="0"/>
                            </a:rPr>
                            <m:t>𝑦</m:t>
                          </m:r>
                        </m:e>
                        <m:sub>
                          <m:r>
                            <a:rPr kumimoji="1" lang="ja-JP" altLang="en-US" sz="2400" i="1" smtClean="0">
                              <a:latin typeface="Cambria Math" panose="02040503050406030204" pitchFamily="18" charset="0"/>
                            </a:rPr>
                            <m:t>𝑡</m:t>
                          </m:r>
                          <m:r>
                            <a:rPr kumimoji="1" lang="ja-JP" altLang="en-US" sz="2400" i="1" smtClean="0">
                              <a:latin typeface="Cambria Math" panose="02040503050406030204" pitchFamily="18" charset="0"/>
                            </a:rPr>
                            <m:t>−1</m:t>
                          </m:r>
                        </m:sub>
                      </m:sSub>
                      <m:r>
                        <a:rPr kumimoji="1" lang="ja-JP" altLang="en-US" sz="2400" i="1" smtClean="0">
                          <a:latin typeface="Cambria Math" panose="02040503050406030204" pitchFamily="18" charset="0"/>
                        </a:rPr>
                        <m:t>+</m:t>
                      </m:r>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𝜀</m:t>
                          </m:r>
                        </m:e>
                        <m:sub>
                          <m:r>
                            <a:rPr kumimoji="1" lang="ja-JP" altLang="en-US" sz="2400" i="1" smtClean="0">
                              <a:latin typeface="Cambria Math" panose="02040503050406030204" pitchFamily="18" charset="0"/>
                            </a:rPr>
                            <m:t>𝑡</m:t>
                          </m:r>
                        </m:sub>
                        <m:sup>
                          <m:d>
                            <m:dPr>
                              <m:ctrlPr>
                                <a:rPr kumimoji="1" lang="ja-JP" altLang="en-US" sz="2400" i="1" smtClean="0">
                                  <a:latin typeface="Cambria Math" panose="02040503050406030204" pitchFamily="18" charset="0"/>
                                </a:rPr>
                              </m:ctrlPr>
                            </m:dPr>
                            <m:e>
                              <m:r>
                                <a:rPr kumimoji="1" lang="ja-JP" altLang="en-US" sz="2400" i="1" smtClean="0">
                                  <a:latin typeface="Cambria Math" panose="02040503050406030204" pitchFamily="18" charset="0"/>
                                </a:rPr>
                                <m:t>𝑏</m:t>
                              </m:r>
                            </m:e>
                          </m:d>
                        </m:sup>
                      </m:sSubSup>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38C17412-4710-6980-01F1-1E3FE3E4E523}"/>
                  </a:ext>
                </a:extLst>
              </p:cNvPr>
              <p:cNvSpPr txBox="1">
                <a:spLocks noRot="1" noChangeAspect="1" noMove="1" noResize="1" noEditPoints="1" noAdjustHandles="1" noChangeArrowheads="1" noChangeShapeType="1" noTextEdit="1"/>
              </p:cNvSpPr>
              <p:nvPr/>
            </p:nvSpPr>
            <p:spPr>
              <a:xfrm>
                <a:off x="3346526" y="4550099"/>
                <a:ext cx="4009559" cy="45647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B643A88-1126-5933-5A33-D7422B78B9FE}"/>
                  </a:ext>
                </a:extLst>
              </p:cNvPr>
              <p:cNvSpPr txBox="1"/>
              <p:nvPr/>
            </p:nvSpPr>
            <p:spPr>
              <a:xfrm>
                <a:off x="1741715" y="4001294"/>
                <a:ext cx="6096000" cy="5488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ja-JP" altLang="en-US" sz="2400" i="1" smtClean="0">
                              <a:latin typeface="Cambria Math" panose="02040503050406030204" pitchFamily="18" charset="0"/>
                            </a:rPr>
                          </m:ctrlPr>
                        </m:sSubPr>
                        <m:e>
                          <m:r>
                            <a:rPr kumimoji="1" lang="ja-JP" altLang="en-US" sz="2400" i="1" smtClean="0">
                              <a:latin typeface="Cambria Math" panose="02040503050406030204" pitchFamily="18" charset="0"/>
                            </a:rPr>
                            <m:t>𝑧</m:t>
                          </m:r>
                        </m:e>
                        <m:sub>
                          <m:r>
                            <a:rPr kumimoji="1" lang="ja-JP" altLang="en-US" sz="2400" i="1" smtClean="0">
                              <a:latin typeface="Cambria Math" panose="02040503050406030204" pitchFamily="18" charset="0"/>
                            </a:rPr>
                            <m:t>𝑡</m:t>
                          </m:r>
                        </m:sub>
                      </m:sSub>
                      <m:r>
                        <a:rPr kumimoji="1" lang="ja-JP" altLang="en-US" sz="2400" i="1" smtClean="0">
                          <a:latin typeface="Cambria Math" panose="02040503050406030204" pitchFamily="18" charset="0"/>
                        </a:rPr>
                        <m:t>=</m:t>
                      </m:r>
                      <m:r>
                        <a:rPr kumimoji="1" lang="ja-JP" altLang="en-US" sz="2400" i="1" smtClean="0">
                          <a:latin typeface="Cambria Math" panose="02040503050406030204" pitchFamily="18" charset="0"/>
                        </a:rPr>
                        <m:t>𝛼</m:t>
                      </m:r>
                      <m:r>
                        <a:rPr kumimoji="1" lang="ja-JP" altLang="en-US" sz="2400" i="1" smtClean="0">
                          <a:latin typeface="Cambria Math" panose="02040503050406030204" pitchFamily="18" charset="0"/>
                        </a:rPr>
                        <m:t>+</m:t>
                      </m:r>
                      <m:r>
                        <a:rPr kumimoji="1" lang="ja-JP" altLang="en-US" sz="2400" i="1" smtClean="0">
                          <a:latin typeface="Cambria Math" panose="02040503050406030204" pitchFamily="18" charset="0"/>
                        </a:rPr>
                        <m:t>𝛽</m:t>
                      </m:r>
                      <m:sSub>
                        <m:sSubPr>
                          <m:ctrlPr>
                            <a:rPr kumimoji="1" lang="ja-JP" altLang="en-US" sz="2400" i="1" smtClean="0">
                              <a:latin typeface="Cambria Math" panose="02040503050406030204" pitchFamily="18" charset="0"/>
                            </a:rPr>
                          </m:ctrlPr>
                        </m:sSubPr>
                        <m:e>
                          <m:r>
                            <a:rPr kumimoji="1" lang="ja-JP" altLang="en-US" sz="2400" i="1" smtClean="0">
                              <a:latin typeface="Cambria Math" panose="02040503050406030204" pitchFamily="18" charset="0"/>
                            </a:rPr>
                            <m:t>𝑧</m:t>
                          </m:r>
                        </m:e>
                        <m:sub>
                          <m:r>
                            <a:rPr kumimoji="1" lang="ja-JP" altLang="en-US" sz="2400" i="1" smtClean="0">
                              <a:latin typeface="Cambria Math" panose="02040503050406030204" pitchFamily="18" charset="0"/>
                            </a:rPr>
                            <m:t>𝑡</m:t>
                          </m:r>
                          <m:r>
                            <a:rPr kumimoji="1" lang="ja-JP" altLang="en-US" sz="2400" i="1" smtClean="0">
                              <a:latin typeface="Cambria Math" panose="02040503050406030204" pitchFamily="18" charset="0"/>
                            </a:rPr>
                            <m:t>−1</m:t>
                          </m:r>
                        </m:sub>
                      </m:sSub>
                      <m:r>
                        <a:rPr kumimoji="1" lang="ja-JP" altLang="en-US" sz="2400" i="1" smtClean="0">
                          <a:latin typeface="Cambria Math" panose="02040503050406030204" pitchFamily="18" charset="0"/>
                        </a:rPr>
                        <m:t>+</m:t>
                      </m:r>
                      <m:sSubSup>
                        <m:sSubSupPr>
                          <m:ctrlPr>
                            <a:rPr kumimoji="1" lang="ja-JP" altLang="en-US" sz="2400" i="1" smtClean="0">
                              <a:latin typeface="Cambria Math" panose="02040503050406030204" pitchFamily="18" charset="0"/>
                            </a:rPr>
                          </m:ctrlPr>
                        </m:sSubSupPr>
                        <m:e>
                          <m:r>
                            <a:rPr kumimoji="1" lang="ja-JP" altLang="en-US" sz="2400" i="1" smtClean="0">
                              <a:latin typeface="Cambria Math" panose="02040503050406030204" pitchFamily="18" charset="0"/>
                            </a:rPr>
                            <m:t>𝜀</m:t>
                          </m:r>
                        </m:e>
                        <m:sub>
                          <m:r>
                            <a:rPr kumimoji="1" lang="ja-JP" altLang="en-US" sz="2400" i="1" smtClean="0">
                              <a:latin typeface="Cambria Math" panose="02040503050406030204" pitchFamily="18" charset="0"/>
                            </a:rPr>
                            <m:t>𝑡</m:t>
                          </m:r>
                        </m:sub>
                        <m:sup>
                          <m:d>
                            <m:dPr>
                              <m:ctrlPr>
                                <a:rPr kumimoji="1" lang="ja-JP" altLang="en-US" sz="2400" i="1" smtClean="0">
                                  <a:latin typeface="Cambria Math" panose="02040503050406030204" pitchFamily="18" charset="0"/>
                                </a:rPr>
                              </m:ctrlPr>
                            </m:dPr>
                            <m:e>
                              <m:r>
                                <a:rPr kumimoji="1" lang="ja-JP" altLang="en-US" sz="2400" i="1" smtClean="0">
                                  <a:latin typeface="Cambria Math" panose="02040503050406030204" pitchFamily="18" charset="0"/>
                                </a:rPr>
                                <m:t>𝑎</m:t>
                              </m:r>
                            </m:e>
                          </m:d>
                        </m:sup>
                      </m:sSubSup>
                    </m:oMath>
                  </m:oMathPara>
                </a14:m>
                <a:endParaRPr lang="ja-JP" altLang="en-US" sz="2400" dirty="0"/>
              </a:p>
            </p:txBody>
          </p:sp>
        </mc:Choice>
        <mc:Fallback xmlns="">
          <p:sp>
            <p:nvSpPr>
              <p:cNvPr id="7" name="テキスト ボックス 6">
                <a:extLst>
                  <a:ext uri="{FF2B5EF4-FFF2-40B4-BE49-F238E27FC236}">
                    <a16:creationId xmlns:a16="http://schemas.microsoft.com/office/drawing/2014/main" id="{DB643A88-1126-5933-5A33-D7422B78B9FE}"/>
                  </a:ext>
                </a:extLst>
              </p:cNvPr>
              <p:cNvSpPr txBox="1">
                <a:spLocks noRot="1" noChangeAspect="1" noMove="1" noResize="1" noEditPoints="1" noAdjustHandles="1" noChangeArrowheads="1" noChangeShapeType="1" noTextEdit="1"/>
              </p:cNvSpPr>
              <p:nvPr/>
            </p:nvSpPr>
            <p:spPr>
              <a:xfrm>
                <a:off x="1741715" y="4001294"/>
                <a:ext cx="6096000" cy="548805"/>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342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A311D1F-AC42-8E45-D7D1-844D2CA13ACD}"/>
              </a:ext>
            </a:extLst>
          </p:cNvPr>
          <p:cNvSpPr>
            <a:spLocks noGrp="1"/>
          </p:cNvSpPr>
          <p:nvPr>
            <p:ph type="title"/>
          </p:nvPr>
        </p:nvSpPr>
        <p:spPr>
          <a:xfrm>
            <a:off x="2019300" y="538956"/>
            <a:ext cx="8985250" cy="1118394"/>
          </a:xfrm>
        </p:spPr>
        <p:txBody>
          <a:bodyPr anchor="t">
            <a:normAutofit/>
          </a:bodyPr>
          <a:lstStyle/>
          <a:p>
            <a:r>
              <a:rPr lang="ja-JP" altLang="en-US" sz="4000" dirty="0"/>
              <a:t>目次</a:t>
            </a:r>
            <a:r>
              <a:rPr kumimoji="1" lang="ja-JP" altLang="en-US" sz="4000" dirty="0"/>
              <a:t>　</a:t>
            </a:r>
          </a:p>
        </p:txBody>
      </p:sp>
      <p:pic>
        <p:nvPicPr>
          <p:cNvPr id="8" name="Graphic 7" descr="チェック マーク">
            <a:extLst>
              <a:ext uri="{FF2B5EF4-FFF2-40B4-BE49-F238E27FC236}">
                <a16:creationId xmlns:a16="http://schemas.microsoft.com/office/drawing/2014/main" id="{39449D78-BE07-D79F-2279-536D0A2530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
        <p:nvSpPr>
          <p:cNvPr id="3" name="コンテンツ プレースホルダー 2">
            <a:extLst>
              <a:ext uri="{FF2B5EF4-FFF2-40B4-BE49-F238E27FC236}">
                <a16:creationId xmlns:a16="http://schemas.microsoft.com/office/drawing/2014/main" id="{E0735726-5152-C6DB-C492-E604B202EB8D}"/>
              </a:ext>
            </a:extLst>
          </p:cNvPr>
          <p:cNvSpPr>
            <a:spLocks noGrp="1"/>
          </p:cNvSpPr>
          <p:nvPr>
            <p:ph idx="1"/>
          </p:nvPr>
        </p:nvSpPr>
        <p:spPr>
          <a:xfrm>
            <a:off x="1009650" y="1847849"/>
            <a:ext cx="9994900" cy="4254501"/>
          </a:xfrm>
        </p:spPr>
        <p:txBody>
          <a:bodyPr>
            <a:normAutofit fontScale="92500" lnSpcReduction="20000"/>
          </a:bodyPr>
          <a:lstStyle/>
          <a:p>
            <a:r>
              <a:rPr lang="en-US" altLang="ja-JP" sz="2000" dirty="0"/>
              <a:t>1.VIX</a:t>
            </a:r>
            <a:r>
              <a:rPr lang="ja-JP" altLang="en-US" sz="2000" dirty="0"/>
              <a:t>とは</a:t>
            </a:r>
            <a:endParaRPr lang="en-US" altLang="ja-JP" sz="2000" dirty="0"/>
          </a:p>
          <a:p>
            <a:r>
              <a:rPr lang="en-US" altLang="ja-JP" sz="2000" dirty="0"/>
              <a:t>2.</a:t>
            </a:r>
            <a:r>
              <a:rPr lang="ja-JP" altLang="en-US" sz="2000" dirty="0"/>
              <a:t>レバレッジ効果</a:t>
            </a:r>
            <a:endParaRPr lang="en-US" altLang="ja-JP" sz="2000" dirty="0"/>
          </a:p>
          <a:p>
            <a:r>
              <a:rPr lang="en-US" altLang="ja-JP" sz="2000" dirty="0"/>
              <a:t>3.</a:t>
            </a:r>
            <a:r>
              <a:rPr lang="ja-JP" altLang="en-US" sz="2000" dirty="0"/>
              <a:t>研究背景</a:t>
            </a:r>
            <a:endParaRPr lang="en-US" altLang="ja-JP" sz="2000" dirty="0"/>
          </a:p>
          <a:p>
            <a:r>
              <a:rPr lang="en-US" altLang="ja-JP" sz="2000" dirty="0"/>
              <a:t>4.</a:t>
            </a:r>
            <a:r>
              <a:rPr lang="ja-JP" altLang="en-US" sz="2000" dirty="0"/>
              <a:t>研究目的</a:t>
            </a:r>
            <a:endParaRPr lang="en-US" altLang="ja-JP" sz="2000" dirty="0"/>
          </a:p>
          <a:p>
            <a:r>
              <a:rPr lang="en-US" altLang="ja-JP" sz="2000" dirty="0"/>
              <a:t>5.</a:t>
            </a:r>
            <a:r>
              <a:rPr lang="ja-JP" altLang="en-US" sz="2000" dirty="0"/>
              <a:t>先行研究</a:t>
            </a:r>
            <a:endParaRPr lang="en-US" altLang="ja-JP" sz="2000" dirty="0"/>
          </a:p>
          <a:p>
            <a:r>
              <a:rPr lang="en-US" altLang="ja-JP" sz="2000" dirty="0"/>
              <a:t>6.AR</a:t>
            </a:r>
            <a:r>
              <a:rPr lang="ja-JP" altLang="en-US" sz="2000" dirty="0"/>
              <a:t>モデル</a:t>
            </a:r>
            <a:endParaRPr lang="en-US" altLang="ja-JP" sz="2000" dirty="0"/>
          </a:p>
          <a:p>
            <a:r>
              <a:rPr lang="en-US" altLang="ja-JP" sz="2000" dirty="0"/>
              <a:t>7.</a:t>
            </a:r>
            <a:r>
              <a:rPr lang="ja-JP" altLang="en-US" sz="2000" dirty="0"/>
              <a:t>グレンジャー因果性検定</a:t>
            </a:r>
            <a:endParaRPr lang="en-US" altLang="ja-JP" sz="2000" dirty="0"/>
          </a:p>
          <a:p>
            <a:r>
              <a:rPr lang="en-US" altLang="ja-JP" sz="2000" dirty="0"/>
              <a:t>8.</a:t>
            </a:r>
            <a:r>
              <a:rPr lang="ja-JP" altLang="en-US" sz="2000" dirty="0"/>
              <a:t>分析データ</a:t>
            </a:r>
            <a:endParaRPr lang="en-US" altLang="ja-JP" sz="2000" dirty="0"/>
          </a:p>
          <a:p>
            <a:r>
              <a:rPr lang="en-US" altLang="ja-JP" sz="2000" dirty="0"/>
              <a:t>9.</a:t>
            </a:r>
            <a:r>
              <a:rPr lang="ja-JP" altLang="en-US" sz="2000" dirty="0"/>
              <a:t>分析手法</a:t>
            </a:r>
            <a:endParaRPr lang="en-US" altLang="ja-JP" sz="2000" dirty="0"/>
          </a:p>
          <a:p>
            <a:r>
              <a:rPr lang="en-US" altLang="ja-JP" sz="2000" dirty="0"/>
              <a:t>10.</a:t>
            </a:r>
            <a:r>
              <a:rPr lang="ja-JP" altLang="en-US" sz="2000" dirty="0"/>
              <a:t>結果と考察</a:t>
            </a:r>
            <a:endParaRPr lang="en-US" altLang="ja-JP" sz="2000" dirty="0"/>
          </a:p>
          <a:p>
            <a:r>
              <a:rPr lang="en-US" altLang="ja-JP" sz="2000" dirty="0"/>
              <a:t>11.</a:t>
            </a:r>
            <a:r>
              <a:rPr lang="ja-JP" altLang="en-US" sz="2000" dirty="0"/>
              <a:t>おわりに</a:t>
            </a:r>
            <a:endParaRPr lang="en-US" altLang="ja-JP" sz="2000" dirty="0"/>
          </a:p>
          <a:p>
            <a:r>
              <a:rPr lang="en-US" altLang="ja-JP" sz="2000" dirty="0"/>
              <a:t>12.</a:t>
            </a:r>
            <a:r>
              <a:rPr lang="ja-JP" altLang="en-US" sz="2000" dirty="0"/>
              <a:t>参考文献</a:t>
            </a:r>
            <a:endParaRPr lang="en-US" altLang="ja-JP" sz="2000" dirty="0"/>
          </a:p>
        </p:txBody>
      </p:sp>
      <p:sp>
        <p:nvSpPr>
          <p:cNvPr id="4" name="スライド番号プレースホルダー 3">
            <a:extLst>
              <a:ext uri="{FF2B5EF4-FFF2-40B4-BE49-F238E27FC236}">
                <a16:creationId xmlns:a16="http://schemas.microsoft.com/office/drawing/2014/main" id="{DB04ECE3-2363-16B6-9212-06A494A138D0}"/>
              </a:ext>
            </a:extLst>
          </p:cNvPr>
          <p:cNvSpPr>
            <a:spLocks noGrp="1"/>
          </p:cNvSpPr>
          <p:nvPr>
            <p:ph type="sldNum" sz="quarter" idx="12"/>
          </p:nvPr>
        </p:nvSpPr>
        <p:spPr>
          <a:xfrm>
            <a:off x="8610600" y="6356350"/>
            <a:ext cx="2743200" cy="365125"/>
          </a:xfrm>
        </p:spPr>
        <p:txBody>
          <a:bodyPr>
            <a:normAutofit/>
          </a:bodyPr>
          <a:lstStyle/>
          <a:p>
            <a:pPr>
              <a:spcAft>
                <a:spcPts val="600"/>
              </a:spcAft>
            </a:pPr>
            <a:fld id="{F1B44B19-4420-4FE5-A06D-3F96DBF177A9}" type="slidenum">
              <a:rPr kumimoji="1" lang="ja-JP" altLang="en-US" smtClean="0"/>
              <a:pPr>
                <a:spcAft>
                  <a:spcPts val="600"/>
                </a:spcAft>
              </a:pPr>
              <a:t>2</a:t>
            </a:fld>
            <a:endParaRPr kumimoji="1" lang="ja-JP" altLang="en-US"/>
          </a:p>
        </p:txBody>
      </p:sp>
    </p:spTree>
    <p:extLst>
      <p:ext uri="{BB962C8B-B14F-4D97-AF65-F5344CB8AC3E}">
        <p14:creationId xmlns:p14="http://schemas.microsoft.com/office/powerpoint/2010/main" val="154501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E8A5-58CE-2F5C-61A2-B268FBE608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9A172C-4E34-8FC8-DA2A-F92EF970BDCB}"/>
              </a:ext>
            </a:extLst>
          </p:cNvPr>
          <p:cNvSpPr>
            <a:spLocks noGrp="1"/>
          </p:cNvSpPr>
          <p:nvPr>
            <p:ph type="title"/>
          </p:nvPr>
        </p:nvSpPr>
        <p:spPr/>
        <p:txBody>
          <a:bodyPr/>
          <a:lstStyle/>
          <a:p>
            <a:r>
              <a:rPr lang="en-US" altLang="ja-JP" dirty="0"/>
              <a:t>9.</a:t>
            </a:r>
            <a:r>
              <a:rPr lang="ja-JP" altLang="en-US" dirty="0"/>
              <a:t>分析手法</a:t>
            </a:r>
            <a:endParaRPr kumimoji="1" lang="ja-JP" altLang="en-US" dirty="0"/>
          </a:p>
        </p:txBody>
      </p:sp>
      <p:sp>
        <p:nvSpPr>
          <p:cNvPr id="3" name="コンテンツ プレースホルダー 2">
            <a:extLst>
              <a:ext uri="{FF2B5EF4-FFF2-40B4-BE49-F238E27FC236}">
                <a16:creationId xmlns:a16="http://schemas.microsoft.com/office/drawing/2014/main" id="{F6F1AEC2-3ED9-C819-4231-975B35E6AFED}"/>
              </a:ext>
            </a:extLst>
          </p:cNvPr>
          <p:cNvSpPr>
            <a:spLocks noGrp="1"/>
          </p:cNvSpPr>
          <p:nvPr>
            <p:ph idx="1"/>
          </p:nvPr>
        </p:nvSpPr>
        <p:spPr/>
        <p:txBody>
          <a:bodyPr/>
          <a:lstStyle/>
          <a:p>
            <a:pPr marL="0" indent="0">
              <a:buNone/>
            </a:pPr>
            <a:r>
              <a:rPr lang="en-US" altLang="ja-JP" b="1" dirty="0"/>
              <a:t>【</a:t>
            </a:r>
            <a:r>
              <a:rPr lang="ja-JP" altLang="en-US" b="1" dirty="0"/>
              <a:t>日経</a:t>
            </a:r>
            <a:r>
              <a:rPr lang="en-US" altLang="ja-JP" b="1" dirty="0"/>
              <a:t>VI</a:t>
            </a:r>
            <a:r>
              <a:rPr lang="ja-JP" altLang="en-US" b="1" dirty="0"/>
              <a:t>→日経平均株価指数　方向でのサブサンプル分析</a:t>
            </a:r>
            <a:r>
              <a:rPr lang="en-US" altLang="ja-JP" b="1" dirty="0"/>
              <a:t>】</a:t>
            </a:r>
          </a:p>
          <a:p>
            <a:r>
              <a:rPr lang="ja-JP" altLang="en-US" dirty="0"/>
              <a:t>全期間に加え、複数のサブサンプルに分割して同様の検定を実施する。</a:t>
            </a:r>
            <a:endParaRPr lang="en-US" altLang="ja-JP" dirty="0"/>
          </a:p>
          <a:p>
            <a:endParaRPr lang="en-US" altLang="ja-JP" dirty="0"/>
          </a:p>
          <a:p>
            <a:r>
              <a:rPr lang="ja-JP" altLang="en-US" b="1" dirty="0"/>
              <a:t>区分の基準</a:t>
            </a:r>
            <a:endParaRPr lang="en-US" altLang="ja-JP" b="1" dirty="0"/>
          </a:p>
          <a:p>
            <a:pPr marL="0" indent="0">
              <a:buNone/>
            </a:pPr>
            <a:r>
              <a:rPr lang="ja-JP" altLang="en-US" sz="2400" b="1" dirty="0"/>
              <a:t>　</a:t>
            </a:r>
            <a:r>
              <a:rPr lang="ja-JP" altLang="en-US" sz="2400" dirty="0"/>
              <a:t>①コロナのような外生的・突発的</a:t>
            </a:r>
            <a:r>
              <a:rPr lang="ja-JP" altLang="ja-JP" sz="2400" dirty="0"/>
              <a:t>ショックによる市場環境変化の</a:t>
            </a:r>
            <a:r>
              <a:rPr lang="ja-JP" altLang="en-US" sz="2400" dirty="0"/>
              <a:t>区分</a:t>
            </a:r>
            <a:endParaRPr lang="en-US" altLang="ja-JP" sz="2400" dirty="0"/>
          </a:p>
          <a:p>
            <a:pPr marL="0" indent="0">
              <a:buNone/>
            </a:pPr>
            <a:r>
              <a:rPr lang="ja-JP" altLang="en-US" sz="2400" dirty="0"/>
              <a:t>　②</a:t>
            </a:r>
            <a:r>
              <a:rPr lang="ja-JP" altLang="ja-JP" sz="2400" dirty="0"/>
              <a:t>金融政策局面別の</a:t>
            </a:r>
            <a:r>
              <a:rPr lang="ja-JP" altLang="en-US" sz="2400" dirty="0"/>
              <a:t>区分</a:t>
            </a:r>
            <a:endParaRPr lang="en-US" altLang="ja-JP" sz="2400" dirty="0"/>
          </a:p>
        </p:txBody>
      </p:sp>
      <p:sp>
        <p:nvSpPr>
          <p:cNvPr id="4" name="スライド番号プレースホルダー 3">
            <a:extLst>
              <a:ext uri="{FF2B5EF4-FFF2-40B4-BE49-F238E27FC236}">
                <a16:creationId xmlns:a16="http://schemas.microsoft.com/office/drawing/2014/main" id="{A449B7F8-861F-8FE2-38DB-CA41E5D7F189}"/>
              </a:ext>
            </a:extLst>
          </p:cNvPr>
          <p:cNvSpPr>
            <a:spLocks noGrp="1"/>
          </p:cNvSpPr>
          <p:nvPr>
            <p:ph type="sldNum" sz="quarter" idx="12"/>
          </p:nvPr>
        </p:nvSpPr>
        <p:spPr/>
        <p:txBody>
          <a:bodyPr/>
          <a:lstStyle/>
          <a:p>
            <a:fld id="{F1B44B19-4420-4FE5-A06D-3F96DBF177A9}" type="slidenum">
              <a:rPr kumimoji="1" lang="ja-JP" altLang="en-US" smtClean="0"/>
              <a:t>20</a:t>
            </a:fld>
            <a:endParaRPr kumimoji="1" lang="ja-JP" altLang="en-US"/>
          </a:p>
        </p:txBody>
      </p:sp>
    </p:spTree>
    <p:extLst>
      <p:ext uri="{BB962C8B-B14F-4D97-AF65-F5344CB8AC3E}">
        <p14:creationId xmlns:p14="http://schemas.microsoft.com/office/powerpoint/2010/main" val="198782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46703-DB56-142F-DB7E-908F23BCB5B7}"/>
              </a:ext>
            </a:extLst>
          </p:cNvPr>
          <p:cNvSpPr>
            <a:spLocks noGrp="1"/>
          </p:cNvSpPr>
          <p:nvPr>
            <p:ph type="title"/>
          </p:nvPr>
        </p:nvSpPr>
        <p:spPr/>
        <p:txBody>
          <a:bodyPr/>
          <a:lstStyle/>
          <a:p>
            <a:r>
              <a:rPr lang="en-US" altLang="ja-JP" dirty="0"/>
              <a:t>9.</a:t>
            </a:r>
            <a:r>
              <a:rPr lang="ja-JP" altLang="en-US" dirty="0"/>
              <a:t>分析手法</a:t>
            </a:r>
            <a:endParaRPr kumimoji="1" lang="ja-JP" altLang="en-US" dirty="0"/>
          </a:p>
        </p:txBody>
      </p:sp>
      <p:sp>
        <p:nvSpPr>
          <p:cNvPr id="3" name="コンテンツ プレースホルダー 2">
            <a:extLst>
              <a:ext uri="{FF2B5EF4-FFF2-40B4-BE49-F238E27FC236}">
                <a16:creationId xmlns:a16="http://schemas.microsoft.com/office/drawing/2014/main" id="{8429FFE0-5EB0-174B-E50B-F786BB2A18A3}"/>
              </a:ext>
            </a:extLst>
          </p:cNvPr>
          <p:cNvSpPr>
            <a:spLocks noGrp="1"/>
          </p:cNvSpPr>
          <p:nvPr>
            <p:ph idx="1"/>
          </p:nvPr>
        </p:nvSpPr>
        <p:spPr/>
        <p:txBody>
          <a:bodyPr/>
          <a:lstStyle/>
          <a:p>
            <a:r>
              <a:rPr kumimoji="1" lang="ja-JP" altLang="en-US" dirty="0"/>
              <a:t>①</a:t>
            </a:r>
            <a:r>
              <a:rPr lang="ja-JP" altLang="en-US" dirty="0"/>
              <a:t>突発的ショック</a:t>
            </a:r>
            <a:r>
              <a:rPr lang="ja-JP" altLang="ja-JP" dirty="0"/>
              <a:t>による市場環境変化</a:t>
            </a:r>
            <a:r>
              <a:rPr lang="ja-JP" altLang="en-US" dirty="0"/>
              <a:t>による区分</a:t>
            </a:r>
            <a:endParaRPr kumimoji="1" lang="ja-JP" altLang="en-US" dirty="0"/>
          </a:p>
        </p:txBody>
      </p:sp>
      <p:sp>
        <p:nvSpPr>
          <p:cNvPr id="4" name="スライド番号プレースホルダー 3">
            <a:extLst>
              <a:ext uri="{FF2B5EF4-FFF2-40B4-BE49-F238E27FC236}">
                <a16:creationId xmlns:a16="http://schemas.microsoft.com/office/drawing/2014/main" id="{126CA4FB-7218-4F8C-CCFF-7B96A24A712A}"/>
              </a:ext>
            </a:extLst>
          </p:cNvPr>
          <p:cNvSpPr>
            <a:spLocks noGrp="1"/>
          </p:cNvSpPr>
          <p:nvPr>
            <p:ph type="sldNum" sz="quarter" idx="12"/>
          </p:nvPr>
        </p:nvSpPr>
        <p:spPr/>
        <p:txBody>
          <a:bodyPr/>
          <a:lstStyle/>
          <a:p>
            <a:fld id="{F1B44B19-4420-4FE5-A06D-3F96DBF177A9}" type="slidenum">
              <a:rPr kumimoji="1" lang="ja-JP" altLang="en-US" smtClean="0"/>
              <a:t>21</a:t>
            </a:fld>
            <a:endParaRPr kumimoji="1" lang="ja-JP" altLang="en-US"/>
          </a:p>
        </p:txBody>
      </p:sp>
      <p:graphicFrame>
        <p:nvGraphicFramePr>
          <p:cNvPr id="5" name="表 4">
            <a:extLst>
              <a:ext uri="{FF2B5EF4-FFF2-40B4-BE49-F238E27FC236}">
                <a16:creationId xmlns:a16="http://schemas.microsoft.com/office/drawing/2014/main" id="{DF3347F7-C267-0783-2ECE-8FCB2817F2F9}"/>
              </a:ext>
            </a:extLst>
          </p:cNvPr>
          <p:cNvGraphicFramePr>
            <a:graphicFrameLocks noGrp="1"/>
          </p:cNvGraphicFramePr>
          <p:nvPr>
            <p:extLst>
              <p:ext uri="{D42A27DB-BD31-4B8C-83A1-F6EECF244321}">
                <p14:modId xmlns:p14="http://schemas.microsoft.com/office/powerpoint/2010/main" val="4055865374"/>
              </p:ext>
            </p:extLst>
          </p:nvPr>
        </p:nvGraphicFramePr>
        <p:xfrm>
          <a:off x="1704753" y="2424222"/>
          <a:ext cx="8782494" cy="3752741"/>
        </p:xfrm>
        <a:graphic>
          <a:graphicData uri="http://schemas.openxmlformats.org/drawingml/2006/table">
            <a:tbl>
              <a:tblPr firstRow="1" firstCol="1" bandRow="1">
                <a:tableStyleId>{BDBED569-4797-4DF1-A0F4-6AAB3CD982D8}</a:tableStyleId>
              </a:tblPr>
              <a:tblGrid>
                <a:gridCol w="1136558">
                  <a:extLst>
                    <a:ext uri="{9D8B030D-6E8A-4147-A177-3AD203B41FA5}">
                      <a16:colId xmlns:a16="http://schemas.microsoft.com/office/drawing/2014/main" val="1414851907"/>
                    </a:ext>
                  </a:extLst>
                </a:gridCol>
                <a:gridCol w="1405199">
                  <a:extLst>
                    <a:ext uri="{9D8B030D-6E8A-4147-A177-3AD203B41FA5}">
                      <a16:colId xmlns:a16="http://schemas.microsoft.com/office/drawing/2014/main" val="4268211300"/>
                    </a:ext>
                  </a:extLst>
                </a:gridCol>
                <a:gridCol w="1425864">
                  <a:extLst>
                    <a:ext uri="{9D8B030D-6E8A-4147-A177-3AD203B41FA5}">
                      <a16:colId xmlns:a16="http://schemas.microsoft.com/office/drawing/2014/main" val="1735179035"/>
                    </a:ext>
                  </a:extLst>
                </a:gridCol>
                <a:gridCol w="4814873">
                  <a:extLst>
                    <a:ext uri="{9D8B030D-6E8A-4147-A177-3AD203B41FA5}">
                      <a16:colId xmlns:a16="http://schemas.microsoft.com/office/drawing/2014/main" val="2023539617"/>
                    </a:ext>
                  </a:extLst>
                </a:gridCol>
              </a:tblGrid>
              <a:tr h="558444">
                <a:tc>
                  <a:txBody>
                    <a:bodyPr/>
                    <a:lstStyle/>
                    <a:p>
                      <a:pPr algn="ctr">
                        <a:buNone/>
                        <a:tabLst>
                          <a:tab pos="2276475" algn="l"/>
                        </a:tabLst>
                      </a:pPr>
                      <a:r>
                        <a:rPr lang="ja-JP" sz="1800" kern="100" dirty="0">
                          <a:effectLst/>
                        </a:rPr>
                        <a:t>区分</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tabLst>
                          <a:tab pos="2276475" algn="l"/>
                        </a:tabLst>
                      </a:pPr>
                      <a:r>
                        <a:rPr lang="ja-JP" sz="1800" kern="100">
                          <a:effectLst/>
                        </a:rPr>
                        <a:t>集計開始日</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tabLst>
                          <a:tab pos="2276475" algn="l"/>
                        </a:tabLst>
                      </a:pPr>
                      <a:r>
                        <a:rPr lang="ja-JP" sz="1800" kern="100">
                          <a:effectLst/>
                        </a:rPr>
                        <a:t>集計終了日</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tabLst>
                          <a:tab pos="2276475" algn="l"/>
                        </a:tabLst>
                      </a:pPr>
                      <a:r>
                        <a:rPr lang="ja-JP" sz="1800" kern="100" dirty="0">
                          <a:effectLst/>
                        </a:rPr>
                        <a:t>期間の内容</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48132471"/>
                  </a:ext>
                </a:extLst>
              </a:tr>
              <a:tr h="558444">
                <a:tc>
                  <a:txBody>
                    <a:bodyPr/>
                    <a:lstStyle/>
                    <a:p>
                      <a:pPr algn="ctr">
                        <a:buNone/>
                        <a:tabLst>
                          <a:tab pos="2276475" algn="l"/>
                        </a:tabLst>
                      </a:pPr>
                      <a:r>
                        <a:rPr lang="ja-JP" sz="1800" kern="100">
                          <a:effectLst/>
                        </a:rPr>
                        <a:t>全期間</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2015/4/1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2025/8/29</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 </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1994657"/>
                  </a:ext>
                </a:extLst>
              </a:tr>
              <a:tr h="558444">
                <a:tc>
                  <a:txBody>
                    <a:bodyPr/>
                    <a:lstStyle/>
                    <a:p>
                      <a:pPr algn="ctr">
                        <a:buNone/>
                        <a:tabLst>
                          <a:tab pos="2276475" algn="l"/>
                        </a:tabLst>
                      </a:pPr>
                      <a:r>
                        <a:rPr lang="ja-JP" sz="1800" kern="100">
                          <a:effectLst/>
                        </a:rPr>
                        <a:t>第</a:t>
                      </a:r>
                      <a:r>
                        <a:rPr lang="en-US" sz="1800" kern="100">
                          <a:effectLst/>
                        </a:rPr>
                        <a:t>1</a:t>
                      </a:r>
                      <a:r>
                        <a:rPr lang="ja-JP" sz="1800" kern="100">
                          <a:effectLst/>
                        </a:rPr>
                        <a:t>期</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2015/4/1</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2020/1/31</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ja-JP" sz="1800" kern="100" dirty="0">
                          <a:effectLst/>
                        </a:rPr>
                        <a:t>コロナ前。</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1598425"/>
                  </a:ext>
                </a:extLst>
              </a:tr>
              <a:tr h="786288">
                <a:tc>
                  <a:txBody>
                    <a:bodyPr/>
                    <a:lstStyle/>
                    <a:p>
                      <a:pPr algn="ctr">
                        <a:buNone/>
                        <a:tabLst>
                          <a:tab pos="2276475" algn="l"/>
                        </a:tabLst>
                      </a:pPr>
                      <a:r>
                        <a:rPr lang="ja-JP" sz="1800" kern="100">
                          <a:effectLst/>
                        </a:rPr>
                        <a:t>第</a:t>
                      </a:r>
                      <a:r>
                        <a:rPr lang="en-US" sz="1800" kern="100">
                          <a:effectLst/>
                        </a:rPr>
                        <a:t>2</a:t>
                      </a:r>
                      <a:r>
                        <a:rPr lang="ja-JP" sz="1800" kern="100">
                          <a:effectLst/>
                        </a:rPr>
                        <a:t>期</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2020/2/3</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2020/6/30</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2020/2/1</a:t>
                      </a:r>
                      <a:r>
                        <a:rPr lang="ja-JP" sz="1800" kern="100">
                          <a:effectLst/>
                        </a:rPr>
                        <a:t>ダイヤモンドプリンセス号でのコロナ感染者報道から日経</a:t>
                      </a:r>
                      <a:r>
                        <a:rPr lang="en-US" sz="1800" kern="100">
                          <a:effectLst/>
                        </a:rPr>
                        <a:t>VI</a:t>
                      </a:r>
                      <a:r>
                        <a:rPr lang="ja-JP" sz="1800" kern="100">
                          <a:effectLst/>
                        </a:rPr>
                        <a:t>が</a:t>
                      </a:r>
                      <a:r>
                        <a:rPr lang="en-US" sz="1800" kern="100">
                          <a:effectLst/>
                        </a:rPr>
                        <a:t>30</a:t>
                      </a:r>
                      <a:r>
                        <a:rPr lang="ja-JP" sz="1800" kern="100">
                          <a:effectLst/>
                        </a:rPr>
                        <a:t>を切るまで。</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04424267"/>
                  </a:ext>
                </a:extLst>
              </a:tr>
              <a:tr h="786288">
                <a:tc>
                  <a:txBody>
                    <a:bodyPr/>
                    <a:lstStyle/>
                    <a:p>
                      <a:pPr algn="ctr">
                        <a:buNone/>
                        <a:tabLst>
                          <a:tab pos="2276475" algn="l"/>
                        </a:tabLst>
                      </a:pPr>
                      <a:r>
                        <a:rPr lang="ja-JP" sz="1800" kern="100">
                          <a:effectLst/>
                        </a:rPr>
                        <a:t>第</a:t>
                      </a:r>
                      <a:r>
                        <a:rPr lang="en-US" sz="1800" kern="100">
                          <a:effectLst/>
                        </a:rPr>
                        <a:t>3</a:t>
                      </a:r>
                      <a:r>
                        <a:rPr lang="ja-JP" sz="1800" kern="100">
                          <a:effectLst/>
                        </a:rPr>
                        <a:t>期</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2020/7/1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2023/4/28</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ja-JP" sz="1800" kern="100" dirty="0">
                          <a:effectLst/>
                        </a:rPr>
                        <a:t>日経</a:t>
                      </a:r>
                      <a:r>
                        <a:rPr lang="en-US" sz="1800" kern="100" dirty="0">
                          <a:effectLst/>
                        </a:rPr>
                        <a:t>VI</a:t>
                      </a:r>
                      <a:r>
                        <a:rPr lang="ja-JP" sz="1800" kern="100" dirty="0">
                          <a:effectLst/>
                        </a:rPr>
                        <a:t>が</a:t>
                      </a:r>
                      <a:r>
                        <a:rPr lang="en-US" sz="1800" kern="100" dirty="0">
                          <a:effectLst/>
                        </a:rPr>
                        <a:t>30</a:t>
                      </a:r>
                      <a:r>
                        <a:rPr lang="ja-JP" sz="1800" kern="100" dirty="0">
                          <a:effectLst/>
                        </a:rPr>
                        <a:t>を切ってから</a:t>
                      </a:r>
                      <a:r>
                        <a:rPr lang="en-US" sz="1800" kern="100" dirty="0">
                          <a:effectLst/>
                        </a:rPr>
                        <a:t>WHO</a:t>
                      </a:r>
                      <a:r>
                        <a:rPr lang="ja-JP" sz="1800" kern="100" dirty="0">
                          <a:effectLst/>
                        </a:rPr>
                        <a:t>非常事態宣言解除まで。</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070322"/>
                  </a:ext>
                </a:extLst>
              </a:tr>
              <a:tr h="504833">
                <a:tc>
                  <a:txBody>
                    <a:bodyPr/>
                    <a:lstStyle/>
                    <a:p>
                      <a:pPr algn="ctr">
                        <a:buNone/>
                        <a:tabLst>
                          <a:tab pos="2276475" algn="l"/>
                        </a:tabLst>
                      </a:pPr>
                      <a:r>
                        <a:rPr lang="ja-JP" sz="1800" kern="100" dirty="0">
                          <a:effectLst/>
                        </a:rPr>
                        <a:t>第</a:t>
                      </a:r>
                      <a:r>
                        <a:rPr lang="en-US" sz="1800" kern="100" dirty="0">
                          <a:effectLst/>
                        </a:rPr>
                        <a:t>4</a:t>
                      </a:r>
                      <a:r>
                        <a:rPr lang="ja-JP" sz="1800" kern="100" dirty="0">
                          <a:effectLst/>
                        </a:rPr>
                        <a:t>期</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2023/5/1</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2025/8/29</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ja-JP" sz="1800" kern="100" dirty="0">
                          <a:effectLst/>
                        </a:rPr>
                        <a:t>コロナ後。</a:t>
                      </a:r>
                      <a:r>
                        <a:rPr lang="en-US" sz="1800" kern="100" dirty="0">
                          <a:effectLst/>
                        </a:rPr>
                        <a:t>WHO</a:t>
                      </a:r>
                      <a:r>
                        <a:rPr lang="ja-JP" sz="1800" kern="100" dirty="0">
                          <a:effectLst/>
                        </a:rPr>
                        <a:t>非常事態宣言解除後。</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98147690"/>
                  </a:ext>
                </a:extLst>
              </a:tr>
            </a:tbl>
          </a:graphicData>
        </a:graphic>
      </p:graphicFrame>
    </p:spTree>
    <p:extLst>
      <p:ext uri="{BB962C8B-B14F-4D97-AF65-F5344CB8AC3E}">
        <p14:creationId xmlns:p14="http://schemas.microsoft.com/office/powerpoint/2010/main" val="58973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501C4-BC1C-9AEB-C353-707257938E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A6F2AD1-EDD0-DC7C-3748-C2274833F491}"/>
              </a:ext>
            </a:extLst>
          </p:cNvPr>
          <p:cNvSpPr>
            <a:spLocks noGrp="1"/>
          </p:cNvSpPr>
          <p:nvPr>
            <p:ph type="title"/>
          </p:nvPr>
        </p:nvSpPr>
        <p:spPr/>
        <p:txBody>
          <a:bodyPr/>
          <a:lstStyle/>
          <a:p>
            <a:r>
              <a:rPr lang="en-US" altLang="ja-JP" dirty="0"/>
              <a:t>9.</a:t>
            </a:r>
            <a:r>
              <a:rPr lang="ja-JP" altLang="en-US" dirty="0"/>
              <a:t>分析手法</a:t>
            </a:r>
            <a:endParaRPr kumimoji="1" lang="ja-JP" altLang="en-US" dirty="0"/>
          </a:p>
        </p:txBody>
      </p:sp>
      <p:sp>
        <p:nvSpPr>
          <p:cNvPr id="3" name="コンテンツ プレースホルダー 2">
            <a:extLst>
              <a:ext uri="{FF2B5EF4-FFF2-40B4-BE49-F238E27FC236}">
                <a16:creationId xmlns:a16="http://schemas.microsoft.com/office/drawing/2014/main" id="{08C9D5B7-2D1C-7F84-7274-503CFC729C79}"/>
              </a:ext>
            </a:extLst>
          </p:cNvPr>
          <p:cNvSpPr>
            <a:spLocks noGrp="1"/>
          </p:cNvSpPr>
          <p:nvPr>
            <p:ph idx="1"/>
          </p:nvPr>
        </p:nvSpPr>
        <p:spPr/>
        <p:txBody>
          <a:bodyPr/>
          <a:lstStyle/>
          <a:p>
            <a:r>
              <a:rPr kumimoji="1" lang="ja-JP" altLang="en-US" dirty="0"/>
              <a:t>①</a:t>
            </a:r>
            <a:r>
              <a:rPr lang="ja-JP" altLang="ja-JP" dirty="0"/>
              <a:t>金融政策局面別の</a:t>
            </a:r>
            <a:r>
              <a:rPr lang="ja-JP" altLang="en-US" dirty="0"/>
              <a:t>区分</a:t>
            </a:r>
            <a:endParaRPr kumimoji="1" lang="ja-JP" altLang="en-US" dirty="0"/>
          </a:p>
        </p:txBody>
      </p:sp>
      <p:sp>
        <p:nvSpPr>
          <p:cNvPr id="4" name="スライド番号プレースホルダー 3">
            <a:extLst>
              <a:ext uri="{FF2B5EF4-FFF2-40B4-BE49-F238E27FC236}">
                <a16:creationId xmlns:a16="http://schemas.microsoft.com/office/drawing/2014/main" id="{3CB4FB8E-8C9B-08C4-930E-D00C44F9BD4D}"/>
              </a:ext>
            </a:extLst>
          </p:cNvPr>
          <p:cNvSpPr>
            <a:spLocks noGrp="1"/>
          </p:cNvSpPr>
          <p:nvPr>
            <p:ph type="sldNum" sz="quarter" idx="12"/>
          </p:nvPr>
        </p:nvSpPr>
        <p:spPr/>
        <p:txBody>
          <a:bodyPr/>
          <a:lstStyle/>
          <a:p>
            <a:fld id="{F1B44B19-4420-4FE5-A06D-3F96DBF177A9}" type="slidenum">
              <a:rPr kumimoji="1" lang="ja-JP" altLang="en-US" smtClean="0"/>
              <a:t>22</a:t>
            </a:fld>
            <a:endParaRPr kumimoji="1" lang="ja-JP" altLang="en-US"/>
          </a:p>
        </p:txBody>
      </p:sp>
      <p:graphicFrame>
        <p:nvGraphicFramePr>
          <p:cNvPr id="5" name="表 4">
            <a:extLst>
              <a:ext uri="{FF2B5EF4-FFF2-40B4-BE49-F238E27FC236}">
                <a16:creationId xmlns:a16="http://schemas.microsoft.com/office/drawing/2014/main" id="{EE3B03F5-63CD-E148-ACCC-763698224920}"/>
              </a:ext>
            </a:extLst>
          </p:cNvPr>
          <p:cNvGraphicFramePr>
            <a:graphicFrameLocks noGrp="1"/>
          </p:cNvGraphicFramePr>
          <p:nvPr>
            <p:extLst>
              <p:ext uri="{D42A27DB-BD31-4B8C-83A1-F6EECF244321}">
                <p14:modId xmlns:p14="http://schemas.microsoft.com/office/powerpoint/2010/main" val="2927738898"/>
              </p:ext>
            </p:extLst>
          </p:nvPr>
        </p:nvGraphicFramePr>
        <p:xfrm>
          <a:off x="1704753" y="2424222"/>
          <a:ext cx="8771728" cy="3752741"/>
        </p:xfrm>
        <a:graphic>
          <a:graphicData uri="http://schemas.openxmlformats.org/drawingml/2006/table">
            <a:tbl>
              <a:tblPr firstRow="1" firstCol="1" bandRow="1">
                <a:tableStyleId>{BDBED569-4797-4DF1-A0F4-6AAB3CD982D8}</a:tableStyleId>
              </a:tblPr>
              <a:tblGrid>
                <a:gridCol w="1136558">
                  <a:extLst>
                    <a:ext uri="{9D8B030D-6E8A-4147-A177-3AD203B41FA5}">
                      <a16:colId xmlns:a16="http://schemas.microsoft.com/office/drawing/2014/main" val="1414851907"/>
                    </a:ext>
                  </a:extLst>
                </a:gridCol>
                <a:gridCol w="1405199">
                  <a:extLst>
                    <a:ext uri="{9D8B030D-6E8A-4147-A177-3AD203B41FA5}">
                      <a16:colId xmlns:a16="http://schemas.microsoft.com/office/drawing/2014/main" val="4268211300"/>
                    </a:ext>
                  </a:extLst>
                </a:gridCol>
                <a:gridCol w="1415098">
                  <a:extLst>
                    <a:ext uri="{9D8B030D-6E8A-4147-A177-3AD203B41FA5}">
                      <a16:colId xmlns:a16="http://schemas.microsoft.com/office/drawing/2014/main" val="1735179035"/>
                    </a:ext>
                  </a:extLst>
                </a:gridCol>
                <a:gridCol w="4814873">
                  <a:extLst>
                    <a:ext uri="{9D8B030D-6E8A-4147-A177-3AD203B41FA5}">
                      <a16:colId xmlns:a16="http://schemas.microsoft.com/office/drawing/2014/main" val="2023539617"/>
                    </a:ext>
                  </a:extLst>
                </a:gridCol>
              </a:tblGrid>
              <a:tr h="558444">
                <a:tc>
                  <a:txBody>
                    <a:bodyPr/>
                    <a:lstStyle/>
                    <a:p>
                      <a:pPr algn="ctr">
                        <a:buNone/>
                        <a:tabLst>
                          <a:tab pos="2276475" algn="l"/>
                        </a:tabLst>
                      </a:pPr>
                      <a:r>
                        <a:rPr lang="ja-JP" sz="1800" kern="100" dirty="0">
                          <a:effectLst/>
                        </a:rPr>
                        <a:t>区分</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tabLst>
                          <a:tab pos="2276475" algn="l"/>
                        </a:tabLst>
                      </a:pPr>
                      <a:r>
                        <a:rPr lang="ja-JP" sz="1800" kern="100">
                          <a:effectLst/>
                        </a:rPr>
                        <a:t>集計開始日</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tabLst>
                          <a:tab pos="2276475" algn="l"/>
                        </a:tabLst>
                      </a:pPr>
                      <a:r>
                        <a:rPr lang="ja-JP" sz="1800" kern="100">
                          <a:effectLst/>
                        </a:rPr>
                        <a:t>集計終了日</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tabLst>
                          <a:tab pos="2276475" algn="l"/>
                        </a:tabLst>
                      </a:pPr>
                      <a:r>
                        <a:rPr lang="ja-JP" sz="1800" kern="100" dirty="0">
                          <a:effectLst/>
                        </a:rPr>
                        <a:t>期間の内容</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48132471"/>
                  </a:ext>
                </a:extLst>
              </a:tr>
              <a:tr h="558444">
                <a:tc>
                  <a:txBody>
                    <a:bodyPr/>
                    <a:lstStyle/>
                    <a:p>
                      <a:pPr algn="ctr">
                        <a:buNone/>
                        <a:tabLst>
                          <a:tab pos="2276475" algn="l"/>
                        </a:tabLst>
                      </a:pPr>
                      <a:r>
                        <a:rPr lang="ja-JP" sz="1800" kern="100">
                          <a:effectLst/>
                        </a:rPr>
                        <a:t>全期間</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2015/4/1</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2025/8/29</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 </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1994657"/>
                  </a:ext>
                </a:extLst>
              </a:tr>
              <a:tr h="558444">
                <a:tc>
                  <a:txBody>
                    <a:bodyPr/>
                    <a:lstStyle/>
                    <a:p>
                      <a:pPr algn="ctr">
                        <a:buNone/>
                        <a:tabLst>
                          <a:tab pos="2276475" algn="l"/>
                        </a:tabLst>
                      </a:pPr>
                      <a:r>
                        <a:rPr lang="ja-JP" sz="1800" kern="100">
                          <a:effectLst/>
                        </a:rPr>
                        <a:t>第</a:t>
                      </a:r>
                      <a:r>
                        <a:rPr lang="en-US" sz="1800" kern="100">
                          <a:effectLst/>
                        </a:rPr>
                        <a:t>1</a:t>
                      </a:r>
                      <a:r>
                        <a:rPr lang="ja-JP" sz="1800" kern="100">
                          <a:effectLst/>
                        </a:rPr>
                        <a:t>期</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a:effectLst/>
                        </a:rPr>
                        <a:t>2015/4/1</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2016/1/28</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ja-JP" altLang="en-US" sz="1800" kern="100" dirty="0">
                          <a:effectLst/>
                        </a:rPr>
                        <a:t>緩和政策導入前。マイナス金利導入前まで。</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1598425"/>
                  </a:ext>
                </a:extLst>
              </a:tr>
              <a:tr h="786288">
                <a:tc>
                  <a:txBody>
                    <a:bodyPr/>
                    <a:lstStyle/>
                    <a:p>
                      <a:pPr algn="ctr">
                        <a:buNone/>
                        <a:tabLst>
                          <a:tab pos="2276475" algn="l"/>
                        </a:tabLst>
                      </a:pPr>
                      <a:r>
                        <a:rPr lang="ja-JP" sz="1800" kern="100">
                          <a:effectLst/>
                        </a:rPr>
                        <a:t>第</a:t>
                      </a:r>
                      <a:r>
                        <a:rPr lang="en-US" sz="1800" kern="100">
                          <a:effectLst/>
                        </a:rPr>
                        <a:t>2</a:t>
                      </a:r>
                      <a:r>
                        <a:rPr lang="ja-JP" sz="1800" kern="100">
                          <a:effectLst/>
                        </a:rPr>
                        <a:t>期</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20216/1/29</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20222/12/19</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ja-JP" altLang="en-US" sz="1800" kern="100" dirty="0">
                          <a:effectLst/>
                        </a:rPr>
                        <a:t>緩和政策導入後。マイナス金利・</a:t>
                      </a:r>
                      <a:r>
                        <a:rPr lang="en-US" altLang="ja-JP" sz="1800" kern="100" dirty="0">
                          <a:effectLst/>
                        </a:rPr>
                        <a:t>YCC</a:t>
                      </a:r>
                      <a:r>
                        <a:rPr lang="ja-JP" altLang="en-US" sz="1800" kern="100" dirty="0">
                          <a:effectLst/>
                        </a:rPr>
                        <a:t>固定期。</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04424267"/>
                  </a:ext>
                </a:extLst>
              </a:tr>
              <a:tr h="786288">
                <a:tc>
                  <a:txBody>
                    <a:bodyPr/>
                    <a:lstStyle/>
                    <a:p>
                      <a:pPr algn="ctr">
                        <a:buNone/>
                        <a:tabLst>
                          <a:tab pos="2276475" algn="l"/>
                        </a:tabLst>
                      </a:pPr>
                      <a:r>
                        <a:rPr lang="ja-JP" sz="1800" kern="100">
                          <a:effectLst/>
                        </a:rPr>
                        <a:t>第</a:t>
                      </a:r>
                      <a:r>
                        <a:rPr lang="en-US" sz="1800" kern="100">
                          <a:effectLst/>
                        </a:rPr>
                        <a:t>3</a:t>
                      </a:r>
                      <a:r>
                        <a:rPr lang="ja-JP" sz="1800" kern="100">
                          <a:effectLst/>
                        </a:rPr>
                        <a:t>期</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2022/12/20</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2024/3/18</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altLang="ja-JP" sz="1800" kern="100" dirty="0">
                          <a:effectLst/>
                        </a:rPr>
                        <a:t>YCC</a:t>
                      </a:r>
                      <a:r>
                        <a:rPr lang="ja-JP" altLang="en-US" sz="1800" kern="100" dirty="0">
                          <a:effectLst/>
                        </a:rPr>
                        <a:t>柔軟化・利上げ期待期。</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070322"/>
                  </a:ext>
                </a:extLst>
              </a:tr>
              <a:tr h="504833">
                <a:tc>
                  <a:txBody>
                    <a:bodyPr/>
                    <a:lstStyle/>
                    <a:p>
                      <a:pPr algn="ctr">
                        <a:buNone/>
                        <a:tabLst>
                          <a:tab pos="2276475" algn="l"/>
                        </a:tabLst>
                      </a:pPr>
                      <a:r>
                        <a:rPr lang="ja-JP" sz="1800" kern="100" dirty="0">
                          <a:effectLst/>
                        </a:rPr>
                        <a:t>第</a:t>
                      </a:r>
                      <a:r>
                        <a:rPr lang="en-US" sz="1800" kern="100" dirty="0">
                          <a:effectLst/>
                        </a:rPr>
                        <a:t>4</a:t>
                      </a:r>
                      <a:r>
                        <a:rPr lang="ja-JP" sz="1800" kern="100" dirty="0">
                          <a:effectLst/>
                        </a:rPr>
                        <a:t>期</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2024/3/19</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en-US" sz="1800" kern="100" dirty="0">
                          <a:effectLst/>
                        </a:rPr>
                        <a:t>2025/8/29</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tabLst>
                          <a:tab pos="2276475" algn="l"/>
                        </a:tabLst>
                      </a:pPr>
                      <a:r>
                        <a:rPr lang="ja-JP" altLang="en-US" sz="1800" kern="100" dirty="0">
                          <a:effectLst/>
                        </a:rPr>
                        <a:t>マイナス金利解除後。</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98147690"/>
                  </a:ext>
                </a:extLst>
              </a:tr>
            </a:tbl>
          </a:graphicData>
        </a:graphic>
      </p:graphicFrame>
    </p:spTree>
    <p:extLst>
      <p:ext uri="{BB962C8B-B14F-4D97-AF65-F5344CB8AC3E}">
        <p14:creationId xmlns:p14="http://schemas.microsoft.com/office/powerpoint/2010/main" val="335740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1359D-EAE9-A0A6-0CA7-4575F9F52A36}"/>
              </a:ext>
            </a:extLst>
          </p:cNvPr>
          <p:cNvSpPr>
            <a:spLocks noGrp="1"/>
          </p:cNvSpPr>
          <p:nvPr>
            <p:ph type="title"/>
          </p:nvPr>
        </p:nvSpPr>
        <p:spPr/>
        <p:txBody>
          <a:bodyPr/>
          <a:lstStyle/>
          <a:p>
            <a:r>
              <a:rPr kumimoji="1" lang="en-US" altLang="ja-JP" dirty="0"/>
              <a:t>10.</a:t>
            </a:r>
            <a:r>
              <a:rPr lang="ja-JP" altLang="en-US" dirty="0"/>
              <a:t>結果・考察</a:t>
            </a:r>
            <a:endParaRPr kumimoji="1" lang="ja-JP" altLang="en-US" dirty="0"/>
          </a:p>
        </p:txBody>
      </p:sp>
      <mc:AlternateContent xmlns:mc="http://schemas.openxmlformats.org/markup-compatibility/2006" xmlns:a14="http://schemas.microsoft.com/office/drawing/2010/main">
        <mc:Choice Requires="a14">
          <p:graphicFrame>
            <p:nvGraphicFramePr>
              <p:cNvPr id="5" name="コンテンツ プレースホルダー 4">
                <a:extLst>
                  <a:ext uri="{FF2B5EF4-FFF2-40B4-BE49-F238E27FC236}">
                    <a16:creationId xmlns:a16="http://schemas.microsoft.com/office/drawing/2014/main" id="{AF086B0C-6262-A3D0-D471-9888E97D07B0}"/>
                  </a:ext>
                </a:extLst>
              </p:cNvPr>
              <p:cNvGraphicFramePr>
                <a:graphicFrameLocks noGrp="1"/>
              </p:cNvGraphicFramePr>
              <p:nvPr>
                <p:ph idx="1"/>
                <p:extLst>
                  <p:ext uri="{D42A27DB-BD31-4B8C-83A1-F6EECF244321}">
                    <p14:modId xmlns:p14="http://schemas.microsoft.com/office/powerpoint/2010/main" val="3806389839"/>
                  </p:ext>
                </p:extLst>
              </p:nvPr>
            </p:nvGraphicFramePr>
            <p:xfrm>
              <a:off x="1208405" y="1789647"/>
              <a:ext cx="6411596" cy="1097280"/>
            </p:xfrm>
            <a:graphic>
              <a:graphicData uri="http://schemas.openxmlformats.org/drawingml/2006/table">
                <a:tbl>
                  <a:tblPr firstRow="1" firstCol="1" bandRow="1">
                    <a:tableStyleId>{BDBED569-4797-4DF1-A0F4-6AAB3CD982D8}</a:tableStyleId>
                  </a:tblPr>
                  <a:tblGrid>
                    <a:gridCol w="3337107">
                      <a:extLst>
                        <a:ext uri="{9D8B030D-6E8A-4147-A177-3AD203B41FA5}">
                          <a16:colId xmlns:a16="http://schemas.microsoft.com/office/drawing/2014/main" val="3686422224"/>
                        </a:ext>
                      </a:extLst>
                    </a:gridCol>
                    <a:gridCol w="3074489">
                      <a:extLst>
                        <a:ext uri="{9D8B030D-6E8A-4147-A177-3AD203B41FA5}">
                          <a16:colId xmlns:a16="http://schemas.microsoft.com/office/drawing/2014/main" val="1175962456"/>
                        </a:ext>
                      </a:extLst>
                    </a:gridCol>
                  </a:tblGrid>
                  <a:tr h="331924">
                    <a:tc>
                      <a:txBody>
                        <a:bodyPr/>
                        <a:lstStyle/>
                        <a:p>
                          <a:pPr algn="ctr">
                            <a:buNone/>
                          </a:pPr>
                          <a:r>
                            <a:rPr lang="ja-JP" sz="2400" b="1" kern="100" dirty="0">
                              <a:effectLst/>
                            </a:rPr>
                            <a:t>変数</a:t>
                          </a:r>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14:m>
                            <m:oMathPara xmlns:m="http://schemas.openxmlformats.org/officeDocument/2006/math">
                              <m:oMathParaPr>
                                <m:jc m:val="centerGroup"/>
                              </m:oMathParaPr>
                              <m:oMath xmlns:m="http://schemas.openxmlformats.org/officeDocument/2006/math">
                                <m:r>
                                  <a:rPr lang="en-US" sz="2400" b="1" i="1" kern="100">
                                    <a:effectLst/>
                                    <a:latin typeface="Cambria Math" panose="02040503050406030204" pitchFamily="18" charset="0"/>
                                  </a:rPr>
                                  <m:t>𝜷</m:t>
                                </m:r>
                              </m:oMath>
                            </m:oMathPara>
                          </a14:m>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73198566"/>
                      </a:ext>
                    </a:extLst>
                  </a:tr>
                  <a:tr h="331924">
                    <a:tc>
                      <a:txBody>
                        <a:bodyPr/>
                        <a:lstStyle/>
                        <a:p>
                          <a:pPr algn="just">
                            <a:buNone/>
                          </a:pPr>
                          <a:r>
                            <a:rPr lang="ja-JP" sz="2400" b="1" kern="100" dirty="0">
                              <a:effectLst/>
                            </a:rPr>
                            <a:t>日経平均株価指数</a:t>
                          </a:r>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dirty="0">
                              <a:effectLst/>
                            </a:rPr>
                            <a:t>-0.0460</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41355979"/>
                      </a:ext>
                    </a:extLst>
                  </a:tr>
                  <a:tr h="331924">
                    <a:tc>
                      <a:txBody>
                        <a:bodyPr/>
                        <a:lstStyle/>
                        <a:p>
                          <a:pPr algn="just">
                            <a:buNone/>
                          </a:pPr>
                          <a:r>
                            <a:rPr lang="ja-JP" sz="2400" b="1" kern="100" dirty="0">
                              <a:effectLst/>
                            </a:rPr>
                            <a:t>日経</a:t>
                          </a:r>
                          <a:r>
                            <a:rPr lang="en-US" sz="2400" b="1" kern="100" dirty="0">
                              <a:effectLst/>
                            </a:rPr>
                            <a:t>VI</a:t>
                          </a:r>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dirty="0">
                              <a:effectLst/>
                            </a:rPr>
                            <a:t>-0.1005</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20186964"/>
                      </a:ext>
                    </a:extLst>
                  </a:tr>
                </a:tbl>
              </a:graphicData>
            </a:graphic>
          </p:graphicFrame>
        </mc:Choice>
        <mc:Fallback xmlns="">
          <p:graphicFrame>
            <p:nvGraphicFramePr>
              <p:cNvPr id="5" name="コンテンツ プレースホルダー 4">
                <a:extLst>
                  <a:ext uri="{FF2B5EF4-FFF2-40B4-BE49-F238E27FC236}">
                    <a16:creationId xmlns:a16="http://schemas.microsoft.com/office/drawing/2014/main" id="{AF086B0C-6262-A3D0-D471-9888E97D07B0}"/>
                  </a:ext>
                </a:extLst>
              </p:cNvPr>
              <p:cNvGraphicFramePr>
                <a:graphicFrameLocks noGrp="1"/>
              </p:cNvGraphicFramePr>
              <p:nvPr>
                <p:ph idx="1"/>
                <p:extLst>
                  <p:ext uri="{D42A27DB-BD31-4B8C-83A1-F6EECF244321}">
                    <p14:modId xmlns:p14="http://schemas.microsoft.com/office/powerpoint/2010/main" val="3806389839"/>
                  </p:ext>
                </p:extLst>
              </p:nvPr>
            </p:nvGraphicFramePr>
            <p:xfrm>
              <a:off x="1208405" y="1789647"/>
              <a:ext cx="6411596" cy="1097280"/>
            </p:xfrm>
            <a:graphic>
              <a:graphicData uri="http://schemas.openxmlformats.org/drawingml/2006/table">
                <a:tbl>
                  <a:tblPr firstRow="1" firstCol="1" bandRow="1">
                    <a:tableStyleId>{BDBED569-4797-4DF1-A0F4-6AAB3CD982D8}</a:tableStyleId>
                  </a:tblPr>
                  <a:tblGrid>
                    <a:gridCol w="3337107">
                      <a:extLst>
                        <a:ext uri="{9D8B030D-6E8A-4147-A177-3AD203B41FA5}">
                          <a16:colId xmlns:a16="http://schemas.microsoft.com/office/drawing/2014/main" val="3686422224"/>
                        </a:ext>
                      </a:extLst>
                    </a:gridCol>
                    <a:gridCol w="3074489">
                      <a:extLst>
                        <a:ext uri="{9D8B030D-6E8A-4147-A177-3AD203B41FA5}">
                          <a16:colId xmlns:a16="http://schemas.microsoft.com/office/drawing/2014/main" val="1175962456"/>
                        </a:ext>
                      </a:extLst>
                    </a:gridCol>
                  </a:tblGrid>
                  <a:tr h="365760">
                    <a:tc>
                      <a:txBody>
                        <a:bodyPr/>
                        <a:lstStyle/>
                        <a:p>
                          <a:pPr algn="ctr">
                            <a:buNone/>
                          </a:pPr>
                          <a:r>
                            <a:rPr lang="ja-JP" sz="2400" b="1" kern="100" dirty="0">
                              <a:effectLst/>
                            </a:rPr>
                            <a:t>変数</a:t>
                          </a:r>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108713" t="-21667" r="-594" b="-255000"/>
                          </a:stretch>
                        </a:blipFill>
                      </a:tcPr>
                    </a:tc>
                    <a:extLst>
                      <a:ext uri="{0D108BD9-81ED-4DB2-BD59-A6C34878D82A}">
                        <a16:rowId xmlns:a16="http://schemas.microsoft.com/office/drawing/2014/main" val="2473198566"/>
                      </a:ext>
                    </a:extLst>
                  </a:tr>
                  <a:tr h="365760">
                    <a:tc>
                      <a:txBody>
                        <a:bodyPr/>
                        <a:lstStyle/>
                        <a:p>
                          <a:pPr algn="just">
                            <a:buNone/>
                          </a:pPr>
                          <a:r>
                            <a:rPr lang="ja-JP" sz="2400" b="1" kern="100" dirty="0">
                              <a:effectLst/>
                            </a:rPr>
                            <a:t>日経平均株価指数</a:t>
                          </a:r>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dirty="0">
                              <a:effectLst/>
                            </a:rPr>
                            <a:t>-0.0460</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41355979"/>
                      </a:ext>
                    </a:extLst>
                  </a:tr>
                  <a:tr h="365760">
                    <a:tc>
                      <a:txBody>
                        <a:bodyPr/>
                        <a:lstStyle/>
                        <a:p>
                          <a:pPr algn="just">
                            <a:buNone/>
                          </a:pPr>
                          <a:r>
                            <a:rPr lang="ja-JP" sz="2400" b="1" kern="100" dirty="0">
                              <a:effectLst/>
                            </a:rPr>
                            <a:t>日経</a:t>
                          </a:r>
                          <a:r>
                            <a:rPr lang="en-US" sz="2400" b="1" kern="100" dirty="0">
                              <a:effectLst/>
                            </a:rPr>
                            <a:t>VI</a:t>
                          </a:r>
                          <a:endParaRPr lang="ja-JP" sz="2400" b="1"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dirty="0">
                              <a:effectLst/>
                            </a:rPr>
                            <a:t>-0.1005</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20186964"/>
                      </a:ext>
                    </a:extLst>
                  </a:tr>
                </a:tbl>
              </a:graphicData>
            </a:graphic>
          </p:graphicFrame>
        </mc:Fallback>
      </mc:AlternateContent>
      <p:sp>
        <p:nvSpPr>
          <p:cNvPr id="4" name="スライド番号プレースホルダー 3">
            <a:extLst>
              <a:ext uri="{FF2B5EF4-FFF2-40B4-BE49-F238E27FC236}">
                <a16:creationId xmlns:a16="http://schemas.microsoft.com/office/drawing/2014/main" id="{CC55E59C-0D82-EC26-CFA5-51CFD44F6D3F}"/>
              </a:ext>
            </a:extLst>
          </p:cNvPr>
          <p:cNvSpPr>
            <a:spLocks noGrp="1"/>
          </p:cNvSpPr>
          <p:nvPr>
            <p:ph type="sldNum" sz="quarter" idx="12"/>
          </p:nvPr>
        </p:nvSpPr>
        <p:spPr/>
        <p:txBody>
          <a:bodyPr/>
          <a:lstStyle/>
          <a:p>
            <a:fld id="{F1B44B19-4420-4FE5-A06D-3F96DBF177A9}" type="slidenum">
              <a:rPr kumimoji="1" lang="ja-JP" altLang="en-US" smtClean="0"/>
              <a:t>23</a:t>
            </a:fld>
            <a:endParaRPr kumimoji="1" lang="ja-JP" altLang="en-US"/>
          </a:p>
        </p:txBody>
      </p:sp>
      <p:graphicFrame>
        <p:nvGraphicFramePr>
          <p:cNvPr id="6" name="表 5">
            <a:extLst>
              <a:ext uri="{FF2B5EF4-FFF2-40B4-BE49-F238E27FC236}">
                <a16:creationId xmlns:a16="http://schemas.microsoft.com/office/drawing/2014/main" id="{5C08BA73-B68A-EAE7-2F31-6FF092CFE214}"/>
              </a:ext>
            </a:extLst>
          </p:cNvPr>
          <p:cNvGraphicFramePr>
            <a:graphicFrameLocks noGrp="1"/>
          </p:cNvGraphicFramePr>
          <p:nvPr>
            <p:extLst>
              <p:ext uri="{D42A27DB-BD31-4B8C-83A1-F6EECF244321}">
                <p14:modId xmlns:p14="http://schemas.microsoft.com/office/powerpoint/2010/main" val="1337607633"/>
              </p:ext>
            </p:extLst>
          </p:nvPr>
        </p:nvGraphicFramePr>
        <p:xfrm>
          <a:off x="1208278" y="3571538"/>
          <a:ext cx="9775443" cy="1726518"/>
        </p:xfrm>
        <a:graphic>
          <a:graphicData uri="http://schemas.openxmlformats.org/drawingml/2006/table">
            <a:tbl>
              <a:tblPr firstRow="1" firstCol="1" bandRow="1">
                <a:tableStyleId>{BDBED569-4797-4DF1-A0F4-6AAB3CD982D8}</a:tableStyleId>
              </a:tblPr>
              <a:tblGrid>
                <a:gridCol w="3835459">
                  <a:extLst>
                    <a:ext uri="{9D8B030D-6E8A-4147-A177-3AD203B41FA5}">
                      <a16:colId xmlns:a16="http://schemas.microsoft.com/office/drawing/2014/main" val="3762326634"/>
                    </a:ext>
                  </a:extLst>
                </a:gridCol>
                <a:gridCol w="1702960">
                  <a:extLst>
                    <a:ext uri="{9D8B030D-6E8A-4147-A177-3AD203B41FA5}">
                      <a16:colId xmlns:a16="http://schemas.microsoft.com/office/drawing/2014/main" val="1815092739"/>
                    </a:ext>
                  </a:extLst>
                </a:gridCol>
                <a:gridCol w="1790860">
                  <a:extLst>
                    <a:ext uri="{9D8B030D-6E8A-4147-A177-3AD203B41FA5}">
                      <a16:colId xmlns:a16="http://schemas.microsoft.com/office/drawing/2014/main" val="1571200794"/>
                    </a:ext>
                  </a:extLst>
                </a:gridCol>
                <a:gridCol w="2446164">
                  <a:extLst>
                    <a:ext uri="{9D8B030D-6E8A-4147-A177-3AD203B41FA5}">
                      <a16:colId xmlns:a16="http://schemas.microsoft.com/office/drawing/2014/main" val="271163240"/>
                    </a:ext>
                  </a:extLst>
                </a:gridCol>
              </a:tblGrid>
              <a:tr h="575506">
                <a:tc>
                  <a:txBody>
                    <a:bodyPr/>
                    <a:lstStyle/>
                    <a:p>
                      <a:pPr algn="ctr">
                        <a:buNone/>
                      </a:pPr>
                      <a:r>
                        <a:rPr lang="ja-JP" sz="2400" kern="100">
                          <a:effectLst/>
                        </a:rPr>
                        <a:t>因果の方向</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en-US" sz="2400" kern="100" dirty="0">
                          <a:effectLst/>
                        </a:rPr>
                        <a:t>F</a:t>
                      </a:r>
                      <a:r>
                        <a:rPr lang="ja-JP" sz="2400" kern="100" dirty="0">
                          <a:effectLst/>
                        </a:rPr>
                        <a:t>値</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en-US" sz="2400" kern="100" dirty="0">
                          <a:effectLst/>
                        </a:rPr>
                        <a:t>p</a:t>
                      </a:r>
                      <a:r>
                        <a:rPr lang="ja-JP" sz="2400" kern="100" dirty="0">
                          <a:effectLst/>
                        </a:rPr>
                        <a:t>値</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ja-JP" sz="2400" kern="100">
                          <a:effectLst/>
                        </a:rPr>
                        <a:t>判定</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47982338"/>
                  </a:ext>
                </a:extLst>
              </a:tr>
              <a:tr h="575506">
                <a:tc>
                  <a:txBody>
                    <a:bodyPr/>
                    <a:lstStyle/>
                    <a:p>
                      <a:pPr algn="just">
                        <a:buNone/>
                      </a:pPr>
                      <a:r>
                        <a:rPr lang="ja-JP" sz="2400" kern="100">
                          <a:effectLst/>
                        </a:rPr>
                        <a:t>日経</a:t>
                      </a:r>
                      <a:r>
                        <a:rPr lang="en-US" sz="2400" kern="100">
                          <a:effectLst/>
                        </a:rPr>
                        <a:t>VI</a:t>
                      </a:r>
                      <a:r>
                        <a:rPr lang="ja-JP" sz="2400" kern="100">
                          <a:effectLst/>
                        </a:rPr>
                        <a:t>→日経平均株価指数</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a:effectLst/>
                        </a:rPr>
                        <a:t>7.379005</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a:effectLst/>
                        </a:rPr>
                        <a:t>0.66439%</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pPr>
                      <a:r>
                        <a:rPr lang="ja-JP" sz="2400" b="1" kern="100" dirty="0">
                          <a:solidFill>
                            <a:srgbClr val="FF0000"/>
                          </a:solidFill>
                          <a:effectLst/>
                        </a:rPr>
                        <a:t>棄却</a:t>
                      </a:r>
                      <a:r>
                        <a:rPr lang="en-US" sz="2400" b="1" kern="100" dirty="0">
                          <a:solidFill>
                            <a:srgbClr val="FF0000"/>
                          </a:solidFill>
                          <a:effectLst/>
                        </a:rPr>
                        <a:t>(1%)</a:t>
                      </a:r>
                      <a:endParaRPr lang="ja-JP" sz="2400" b="1"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05275278"/>
                  </a:ext>
                </a:extLst>
              </a:tr>
              <a:tr h="575506">
                <a:tc>
                  <a:txBody>
                    <a:bodyPr/>
                    <a:lstStyle/>
                    <a:p>
                      <a:pPr algn="just">
                        <a:buNone/>
                      </a:pPr>
                      <a:r>
                        <a:rPr lang="ja-JP" sz="2400" kern="100" dirty="0">
                          <a:effectLst/>
                        </a:rPr>
                        <a:t>日経平均株価指数→日経</a:t>
                      </a:r>
                      <a:r>
                        <a:rPr lang="en-US" sz="2400" kern="100" dirty="0">
                          <a:effectLst/>
                        </a:rPr>
                        <a:t>VI</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a:effectLst/>
                        </a:rPr>
                        <a:t>3.532263</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2400" kern="100">
                          <a:effectLst/>
                        </a:rPr>
                        <a:t>6.03004%</a:t>
                      </a:r>
                      <a:endParaRPr lang="ja-JP" sz="2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buNone/>
                      </a:pPr>
                      <a:r>
                        <a:rPr lang="ja-JP" sz="2400" kern="100" dirty="0">
                          <a:effectLst/>
                        </a:rPr>
                        <a:t>非棄却</a:t>
                      </a:r>
                      <a:r>
                        <a:rPr lang="en-US" sz="2400" kern="100" dirty="0">
                          <a:effectLst/>
                        </a:rPr>
                        <a:t>(5%)</a:t>
                      </a:r>
                      <a:endParaRPr lang="ja-JP" sz="24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95676850"/>
                  </a:ext>
                </a:extLst>
              </a:tr>
            </a:tbl>
          </a:graphicData>
        </a:graphic>
      </p:graphicFrame>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0496C8B-3A4F-6624-ACD7-6CD7DBFC85B5}"/>
                  </a:ext>
                </a:extLst>
              </p:cNvPr>
              <p:cNvSpPr txBox="1"/>
              <p:nvPr/>
            </p:nvSpPr>
            <p:spPr>
              <a:xfrm>
                <a:off x="1208404" y="1459855"/>
                <a:ext cx="5497196" cy="400110"/>
              </a:xfrm>
              <a:prstGeom prst="rect">
                <a:avLst/>
              </a:prstGeom>
              <a:noFill/>
            </p:spPr>
            <p:txBody>
              <a:bodyPr wrap="square" rtlCol="0">
                <a:spAutoFit/>
              </a:bodyPr>
              <a:lstStyle/>
              <a:p>
                <a:r>
                  <a:rPr lang="ja-JP" altLang="en-US" sz="2000" dirty="0"/>
                  <a:t>表</a:t>
                </a:r>
                <a:r>
                  <a:rPr lang="en-US" altLang="ja-JP" sz="2000" dirty="0"/>
                  <a:t>10-1</a:t>
                </a:r>
                <a:r>
                  <a:rPr lang="ja-JP" altLang="en-US" sz="2000" dirty="0"/>
                  <a:t>　</a:t>
                </a:r>
                <a:r>
                  <a:rPr lang="en-US" altLang="ja-JP" sz="2000" dirty="0"/>
                  <a:t>AR</a:t>
                </a:r>
                <a:r>
                  <a:rPr lang="ja-JP" altLang="ja-JP" sz="2000" dirty="0"/>
                  <a:t>分析における各データの</a:t>
                </a:r>
                <a14:m>
                  <m:oMath xmlns:m="http://schemas.openxmlformats.org/officeDocument/2006/math">
                    <m:r>
                      <a:rPr lang="en-US" altLang="ja-JP" sz="2000" i="1">
                        <a:latin typeface="Cambria Math" panose="02040503050406030204" pitchFamily="18" charset="0"/>
                      </a:rPr>
                      <m:t>𝛽</m:t>
                    </m:r>
                  </m:oMath>
                </a14:m>
                <a:endParaRPr kumimoji="1" lang="ja-JP" altLang="en-US" sz="2000" dirty="0"/>
              </a:p>
            </p:txBody>
          </p:sp>
        </mc:Choice>
        <mc:Fallback xmlns="">
          <p:sp>
            <p:nvSpPr>
              <p:cNvPr id="7" name="テキスト ボックス 6">
                <a:extLst>
                  <a:ext uri="{FF2B5EF4-FFF2-40B4-BE49-F238E27FC236}">
                    <a16:creationId xmlns:a16="http://schemas.microsoft.com/office/drawing/2014/main" id="{70496C8B-3A4F-6624-ACD7-6CD7DBFC85B5}"/>
                  </a:ext>
                </a:extLst>
              </p:cNvPr>
              <p:cNvSpPr txBox="1">
                <a:spLocks noRot="1" noChangeAspect="1" noMove="1" noResize="1" noEditPoints="1" noAdjustHandles="1" noChangeArrowheads="1" noChangeShapeType="1" noTextEdit="1"/>
              </p:cNvSpPr>
              <p:nvPr/>
            </p:nvSpPr>
            <p:spPr>
              <a:xfrm>
                <a:off x="1208404" y="1459855"/>
                <a:ext cx="5497196" cy="400110"/>
              </a:xfrm>
              <a:prstGeom prst="rect">
                <a:avLst/>
              </a:prstGeom>
              <a:blipFill>
                <a:blip r:embed="rId4"/>
                <a:stretch>
                  <a:fillRect l="-1109" t="-12121" b="-25758"/>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44EF82E1-53DD-991A-AF28-8EF6376550A7}"/>
              </a:ext>
            </a:extLst>
          </p:cNvPr>
          <p:cNvSpPr txBox="1"/>
          <p:nvPr/>
        </p:nvSpPr>
        <p:spPr>
          <a:xfrm>
            <a:off x="1163133" y="3238558"/>
            <a:ext cx="8024409" cy="400110"/>
          </a:xfrm>
          <a:prstGeom prst="rect">
            <a:avLst/>
          </a:prstGeom>
          <a:noFill/>
        </p:spPr>
        <p:txBody>
          <a:bodyPr wrap="square" rtlCol="0">
            <a:spAutoFit/>
          </a:bodyPr>
          <a:lstStyle/>
          <a:p>
            <a:r>
              <a:rPr lang="ja-JP" altLang="en-US" sz="2000" dirty="0"/>
              <a:t>表</a:t>
            </a:r>
            <a:r>
              <a:rPr lang="en-US" altLang="ja-JP" sz="2000" dirty="0"/>
              <a:t>10-2</a:t>
            </a:r>
            <a:r>
              <a:rPr lang="ja-JP" altLang="en-US" sz="2000" dirty="0"/>
              <a:t>　全期間におけるグレンジャー因果性検定結果</a:t>
            </a:r>
            <a:endParaRPr kumimoji="1" lang="ja-JP" altLang="en-US" sz="2000" dirty="0"/>
          </a:p>
        </p:txBody>
      </p:sp>
      <p:sp>
        <p:nvSpPr>
          <p:cNvPr id="9" name="テキスト ボックス 8">
            <a:extLst>
              <a:ext uri="{FF2B5EF4-FFF2-40B4-BE49-F238E27FC236}">
                <a16:creationId xmlns:a16="http://schemas.microsoft.com/office/drawing/2014/main" id="{CAD1136D-9914-7ED6-78E9-27DDBD9D384F}"/>
              </a:ext>
            </a:extLst>
          </p:cNvPr>
          <p:cNvSpPr txBox="1"/>
          <p:nvPr/>
        </p:nvSpPr>
        <p:spPr>
          <a:xfrm>
            <a:off x="1163133" y="5631036"/>
            <a:ext cx="9775443" cy="523220"/>
          </a:xfrm>
          <a:prstGeom prst="rect">
            <a:avLst/>
          </a:prstGeom>
          <a:noFill/>
        </p:spPr>
        <p:txBody>
          <a:bodyPr wrap="square" rtlCol="0">
            <a:spAutoFit/>
          </a:bodyPr>
          <a:lstStyle/>
          <a:p>
            <a:r>
              <a:rPr lang="ja-JP" altLang="en-US" sz="2800" b="1" dirty="0"/>
              <a:t>日経</a:t>
            </a:r>
            <a:r>
              <a:rPr lang="en-US" altLang="ja-JP" sz="2800" b="1" dirty="0"/>
              <a:t>VI</a:t>
            </a:r>
            <a:r>
              <a:rPr lang="ja-JP" altLang="en-US" sz="2800" b="1" dirty="0"/>
              <a:t>から日経平均株価指数への</a:t>
            </a:r>
            <a:r>
              <a:rPr lang="ja-JP" altLang="en-US" sz="2800" b="1" dirty="0">
                <a:solidFill>
                  <a:srgbClr val="FF0000"/>
                </a:solidFill>
              </a:rPr>
              <a:t>一方向的な因果関係が確認</a:t>
            </a:r>
            <a:endParaRPr kumimoji="1" lang="ja-JP" altLang="en-US" sz="2800" b="1" dirty="0">
              <a:solidFill>
                <a:srgbClr val="FF0000"/>
              </a:solidFill>
            </a:endParaRPr>
          </a:p>
        </p:txBody>
      </p:sp>
    </p:spTree>
    <p:extLst>
      <p:ext uri="{BB962C8B-B14F-4D97-AF65-F5344CB8AC3E}">
        <p14:creationId xmlns:p14="http://schemas.microsoft.com/office/powerpoint/2010/main" val="113148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8FE206-E5FD-1D26-1867-9B926F5BE6C9}"/>
              </a:ext>
            </a:extLst>
          </p:cNvPr>
          <p:cNvSpPr>
            <a:spLocks noGrp="1"/>
          </p:cNvSpPr>
          <p:nvPr>
            <p:ph type="title"/>
          </p:nvPr>
        </p:nvSpPr>
        <p:spPr/>
        <p:txBody>
          <a:bodyPr/>
          <a:lstStyle/>
          <a:p>
            <a:r>
              <a:rPr lang="en-US" altLang="ja-JP" dirty="0"/>
              <a:t>10.</a:t>
            </a:r>
            <a:r>
              <a:rPr lang="ja-JP" altLang="en-US" dirty="0"/>
              <a:t>結果・考察</a:t>
            </a:r>
            <a:endParaRPr kumimoji="1" lang="ja-JP" altLang="en-US" dirty="0"/>
          </a:p>
        </p:txBody>
      </p:sp>
      <p:graphicFrame>
        <p:nvGraphicFramePr>
          <p:cNvPr id="5" name="コンテンツ プレースホルダー 4">
            <a:extLst>
              <a:ext uri="{FF2B5EF4-FFF2-40B4-BE49-F238E27FC236}">
                <a16:creationId xmlns:a16="http://schemas.microsoft.com/office/drawing/2014/main" id="{A81AD14B-94A5-907D-EA72-640CCA271647}"/>
              </a:ext>
            </a:extLst>
          </p:cNvPr>
          <p:cNvGraphicFramePr>
            <a:graphicFrameLocks noGrp="1"/>
          </p:cNvGraphicFramePr>
          <p:nvPr>
            <p:ph idx="1"/>
            <p:extLst>
              <p:ext uri="{D42A27DB-BD31-4B8C-83A1-F6EECF244321}">
                <p14:modId xmlns:p14="http://schemas.microsoft.com/office/powerpoint/2010/main" val="599953096"/>
              </p:ext>
            </p:extLst>
          </p:nvPr>
        </p:nvGraphicFramePr>
        <p:xfrm>
          <a:off x="925287" y="1898763"/>
          <a:ext cx="7063014" cy="1498600"/>
        </p:xfrm>
        <a:graphic>
          <a:graphicData uri="http://schemas.openxmlformats.org/drawingml/2006/table">
            <a:tbl>
              <a:tblPr firstRow="1" firstCol="1" bandRow="1">
                <a:tableStyleId>{BDBED569-4797-4DF1-A0F4-6AAB3CD982D8}</a:tableStyleId>
              </a:tblPr>
              <a:tblGrid>
                <a:gridCol w="821552">
                  <a:extLst>
                    <a:ext uri="{9D8B030D-6E8A-4147-A177-3AD203B41FA5}">
                      <a16:colId xmlns:a16="http://schemas.microsoft.com/office/drawing/2014/main" val="2577030903"/>
                    </a:ext>
                  </a:extLst>
                </a:gridCol>
                <a:gridCol w="1178277">
                  <a:extLst>
                    <a:ext uri="{9D8B030D-6E8A-4147-A177-3AD203B41FA5}">
                      <a16:colId xmlns:a16="http://schemas.microsoft.com/office/drawing/2014/main" val="853761494"/>
                    </a:ext>
                  </a:extLst>
                </a:gridCol>
                <a:gridCol w="1688837">
                  <a:extLst>
                    <a:ext uri="{9D8B030D-6E8A-4147-A177-3AD203B41FA5}">
                      <a16:colId xmlns:a16="http://schemas.microsoft.com/office/drawing/2014/main" val="39930569"/>
                    </a:ext>
                  </a:extLst>
                </a:gridCol>
                <a:gridCol w="1688837">
                  <a:extLst>
                    <a:ext uri="{9D8B030D-6E8A-4147-A177-3AD203B41FA5}">
                      <a16:colId xmlns:a16="http://schemas.microsoft.com/office/drawing/2014/main" val="1386980051"/>
                    </a:ext>
                  </a:extLst>
                </a:gridCol>
                <a:gridCol w="1685511">
                  <a:extLst>
                    <a:ext uri="{9D8B030D-6E8A-4147-A177-3AD203B41FA5}">
                      <a16:colId xmlns:a16="http://schemas.microsoft.com/office/drawing/2014/main" val="1081575942"/>
                    </a:ext>
                  </a:extLst>
                </a:gridCol>
              </a:tblGrid>
              <a:tr h="238125">
                <a:tc>
                  <a:txBody>
                    <a:bodyPr/>
                    <a:lstStyle/>
                    <a:p>
                      <a:pPr algn="ctr">
                        <a:buNone/>
                      </a:pPr>
                      <a:r>
                        <a:rPr lang="ja-JP" sz="1600" kern="100" dirty="0">
                          <a:effectLst/>
                        </a:rPr>
                        <a:t>区分</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ja-JP" sz="1600" kern="100">
                          <a:effectLst/>
                        </a:rPr>
                        <a:t>サンプル数</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en-US" sz="1600" kern="100">
                          <a:effectLst/>
                        </a:rPr>
                        <a:t>F</a:t>
                      </a:r>
                      <a:r>
                        <a:rPr lang="ja-JP" sz="1600" kern="100">
                          <a:effectLst/>
                        </a:rPr>
                        <a:t>値</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en-US" sz="1600" kern="100">
                          <a:effectLst/>
                        </a:rPr>
                        <a:t>P</a:t>
                      </a:r>
                      <a:r>
                        <a:rPr lang="ja-JP" sz="1600" kern="100">
                          <a:effectLst/>
                        </a:rPr>
                        <a:t>値</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ja-JP" sz="1600" kern="100">
                          <a:effectLst/>
                        </a:rPr>
                        <a:t>判定</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67813775"/>
                  </a:ext>
                </a:extLst>
              </a:tr>
              <a:tr h="238125">
                <a:tc>
                  <a:txBody>
                    <a:bodyPr/>
                    <a:lstStyle/>
                    <a:p>
                      <a:pPr algn="just">
                        <a:buNone/>
                      </a:pPr>
                      <a:r>
                        <a:rPr lang="ja-JP" sz="1600" kern="100">
                          <a:effectLst/>
                        </a:rPr>
                        <a:t>全期間</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2534</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7.379005</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0.66439%</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solidFill>
                            <a:srgbClr val="FF0000"/>
                          </a:solidFill>
                          <a:effectLst/>
                        </a:rPr>
                        <a:t>棄却</a:t>
                      </a:r>
                      <a:r>
                        <a:rPr lang="en-US" sz="1600" kern="100" dirty="0">
                          <a:solidFill>
                            <a:srgbClr val="FF0000"/>
                          </a:solidFill>
                          <a:effectLst/>
                        </a:rPr>
                        <a:t>(1%)</a:t>
                      </a:r>
                      <a:endParaRPr lang="ja-JP" sz="16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09644753"/>
                  </a:ext>
                </a:extLst>
              </a:tr>
              <a:tr h="238125">
                <a:tc>
                  <a:txBody>
                    <a:bodyPr/>
                    <a:lstStyle/>
                    <a:p>
                      <a:pPr algn="just">
                        <a:buNone/>
                      </a:pPr>
                      <a:r>
                        <a:rPr lang="ja-JP" sz="1600" kern="100">
                          <a:effectLst/>
                        </a:rPr>
                        <a:t>第</a:t>
                      </a:r>
                      <a:r>
                        <a:rPr lang="en-US" sz="1600" kern="100">
                          <a:effectLst/>
                        </a:rPr>
                        <a:t>1</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1179</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1.072164</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30.0670%</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a:effectLst/>
                        </a:rPr>
                        <a:t>非棄却</a:t>
                      </a:r>
                      <a:r>
                        <a:rPr lang="en-US" sz="1600" kern="100">
                          <a:effectLst/>
                        </a:rPr>
                        <a:t>(5%)</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05302604"/>
                  </a:ext>
                </a:extLst>
              </a:tr>
              <a:tr h="238125">
                <a:tc>
                  <a:txBody>
                    <a:bodyPr/>
                    <a:lstStyle/>
                    <a:p>
                      <a:pPr algn="just">
                        <a:buNone/>
                      </a:pPr>
                      <a:r>
                        <a:rPr lang="ja-JP" sz="1600" kern="100">
                          <a:effectLst/>
                        </a:rPr>
                        <a:t>第</a:t>
                      </a:r>
                      <a:r>
                        <a:rPr lang="en-US" sz="1600" kern="100">
                          <a:effectLst/>
                        </a:rPr>
                        <a:t>2</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100</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0.400803</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52.8164%</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effectLst/>
                        </a:rPr>
                        <a:t>非棄却</a:t>
                      </a:r>
                      <a:r>
                        <a:rPr lang="en-US" sz="1600" kern="100" dirty="0">
                          <a:effectLst/>
                        </a:rPr>
                        <a:t>(5%)</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90882562"/>
                  </a:ext>
                </a:extLst>
              </a:tr>
              <a:tr h="264160">
                <a:tc>
                  <a:txBody>
                    <a:bodyPr/>
                    <a:lstStyle/>
                    <a:p>
                      <a:pPr algn="just">
                        <a:buNone/>
                      </a:pPr>
                      <a:r>
                        <a:rPr lang="ja-JP" sz="1600" kern="100">
                          <a:effectLst/>
                        </a:rPr>
                        <a:t>第</a:t>
                      </a:r>
                      <a:r>
                        <a:rPr lang="en-US" sz="1600" kern="100">
                          <a:effectLst/>
                        </a:rPr>
                        <a:t>3</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692</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1.921327</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16.6159%</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effectLst/>
                        </a:rPr>
                        <a:t>非棄却</a:t>
                      </a:r>
                      <a:r>
                        <a:rPr lang="en-US" sz="1600" kern="100" dirty="0">
                          <a:effectLst/>
                        </a:rPr>
                        <a:t>(5%)</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39857270"/>
                  </a:ext>
                </a:extLst>
              </a:tr>
              <a:tr h="259080">
                <a:tc>
                  <a:txBody>
                    <a:bodyPr/>
                    <a:lstStyle/>
                    <a:p>
                      <a:pPr algn="just">
                        <a:buNone/>
                      </a:pPr>
                      <a:r>
                        <a:rPr lang="ja-JP" sz="1600" kern="100">
                          <a:effectLst/>
                        </a:rPr>
                        <a:t>第</a:t>
                      </a:r>
                      <a:r>
                        <a:rPr lang="en-US" sz="1600" kern="100">
                          <a:effectLst/>
                        </a:rPr>
                        <a:t>4</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563</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7.673412</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dirty="0">
                          <a:effectLst/>
                        </a:rPr>
                        <a:t>0.5790%</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solidFill>
                            <a:srgbClr val="FF0000"/>
                          </a:solidFill>
                          <a:effectLst/>
                        </a:rPr>
                        <a:t>棄却</a:t>
                      </a:r>
                      <a:r>
                        <a:rPr lang="en-US" sz="1600" kern="100" dirty="0">
                          <a:solidFill>
                            <a:srgbClr val="FF0000"/>
                          </a:solidFill>
                          <a:effectLst/>
                        </a:rPr>
                        <a:t>(1%)</a:t>
                      </a:r>
                      <a:endParaRPr lang="ja-JP" sz="16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95304086"/>
                  </a:ext>
                </a:extLst>
              </a:tr>
            </a:tbl>
          </a:graphicData>
        </a:graphic>
      </p:graphicFrame>
      <p:sp>
        <p:nvSpPr>
          <p:cNvPr id="4" name="スライド番号プレースホルダー 3">
            <a:extLst>
              <a:ext uri="{FF2B5EF4-FFF2-40B4-BE49-F238E27FC236}">
                <a16:creationId xmlns:a16="http://schemas.microsoft.com/office/drawing/2014/main" id="{818DE07C-C1AE-8E63-96FF-6587AE372CD2}"/>
              </a:ext>
            </a:extLst>
          </p:cNvPr>
          <p:cNvSpPr>
            <a:spLocks noGrp="1"/>
          </p:cNvSpPr>
          <p:nvPr>
            <p:ph type="sldNum" sz="quarter" idx="12"/>
          </p:nvPr>
        </p:nvSpPr>
        <p:spPr/>
        <p:txBody>
          <a:bodyPr/>
          <a:lstStyle/>
          <a:p>
            <a:fld id="{F1B44B19-4420-4FE5-A06D-3F96DBF177A9}" type="slidenum">
              <a:rPr kumimoji="1" lang="ja-JP" altLang="en-US" smtClean="0"/>
              <a:t>24</a:t>
            </a:fld>
            <a:endParaRPr kumimoji="1" lang="ja-JP" altLang="en-US"/>
          </a:p>
        </p:txBody>
      </p:sp>
      <p:graphicFrame>
        <p:nvGraphicFramePr>
          <p:cNvPr id="6" name="表 5">
            <a:extLst>
              <a:ext uri="{FF2B5EF4-FFF2-40B4-BE49-F238E27FC236}">
                <a16:creationId xmlns:a16="http://schemas.microsoft.com/office/drawing/2014/main" id="{0C7AA80C-3B19-2F57-A777-53A432564863}"/>
              </a:ext>
            </a:extLst>
          </p:cNvPr>
          <p:cNvGraphicFramePr>
            <a:graphicFrameLocks noGrp="1"/>
          </p:cNvGraphicFramePr>
          <p:nvPr>
            <p:extLst>
              <p:ext uri="{D42A27DB-BD31-4B8C-83A1-F6EECF244321}">
                <p14:modId xmlns:p14="http://schemas.microsoft.com/office/powerpoint/2010/main" val="2178580711"/>
              </p:ext>
            </p:extLst>
          </p:nvPr>
        </p:nvGraphicFramePr>
        <p:xfrm>
          <a:off x="925286" y="4132467"/>
          <a:ext cx="7063014" cy="1498600"/>
        </p:xfrm>
        <a:graphic>
          <a:graphicData uri="http://schemas.openxmlformats.org/drawingml/2006/table">
            <a:tbl>
              <a:tblPr firstRow="1" firstCol="1" bandRow="1">
                <a:tableStyleId>{BDBED569-4797-4DF1-A0F4-6AAB3CD982D8}</a:tableStyleId>
              </a:tblPr>
              <a:tblGrid>
                <a:gridCol w="821552">
                  <a:extLst>
                    <a:ext uri="{9D8B030D-6E8A-4147-A177-3AD203B41FA5}">
                      <a16:colId xmlns:a16="http://schemas.microsoft.com/office/drawing/2014/main" val="2175222458"/>
                    </a:ext>
                  </a:extLst>
                </a:gridCol>
                <a:gridCol w="1178277">
                  <a:extLst>
                    <a:ext uri="{9D8B030D-6E8A-4147-A177-3AD203B41FA5}">
                      <a16:colId xmlns:a16="http://schemas.microsoft.com/office/drawing/2014/main" val="2274145792"/>
                    </a:ext>
                  </a:extLst>
                </a:gridCol>
                <a:gridCol w="1688837">
                  <a:extLst>
                    <a:ext uri="{9D8B030D-6E8A-4147-A177-3AD203B41FA5}">
                      <a16:colId xmlns:a16="http://schemas.microsoft.com/office/drawing/2014/main" val="1991282521"/>
                    </a:ext>
                  </a:extLst>
                </a:gridCol>
                <a:gridCol w="1688837">
                  <a:extLst>
                    <a:ext uri="{9D8B030D-6E8A-4147-A177-3AD203B41FA5}">
                      <a16:colId xmlns:a16="http://schemas.microsoft.com/office/drawing/2014/main" val="2447135011"/>
                    </a:ext>
                  </a:extLst>
                </a:gridCol>
                <a:gridCol w="1685511">
                  <a:extLst>
                    <a:ext uri="{9D8B030D-6E8A-4147-A177-3AD203B41FA5}">
                      <a16:colId xmlns:a16="http://schemas.microsoft.com/office/drawing/2014/main" val="3095390831"/>
                    </a:ext>
                  </a:extLst>
                </a:gridCol>
              </a:tblGrid>
              <a:tr h="238125">
                <a:tc>
                  <a:txBody>
                    <a:bodyPr/>
                    <a:lstStyle/>
                    <a:p>
                      <a:pPr algn="ctr">
                        <a:buNone/>
                      </a:pPr>
                      <a:r>
                        <a:rPr lang="ja-JP" sz="1600" kern="100" dirty="0">
                          <a:effectLst/>
                        </a:rPr>
                        <a:t>区分</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ja-JP" sz="1600" kern="100" dirty="0">
                          <a:effectLst/>
                        </a:rPr>
                        <a:t>サンプル数</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en-US" sz="1600" kern="100">
                          <a:effectLst/>
                        </a:rPr>
                        <a:t>F</a:t>
                      </a:r>
                      <a:r>
                        <a:rPr lang="ja-JP" sz="1600" kern="100">
                          <a:effectLst/>
                        </a:rPr>
                        <a:t>値</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en-US" sz="1600" kern="100">
                          <a:effectLst/>
                        </a:rPr>
                        <a:t>P</a:t>
                      </a:r>
                      <a:r>
                        <a:rPr lang="ja-JP" sz="1600" kern="100">
                          <a:effectLst/>
                        </a:rPr>
                        <a:t>値</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buNone/>
                      </a:pPr>
                      <a:r>
                        <a:rPr lang="ja-JP" sz="1600" kern="100">
                          <a:effectLst/>
                        </a:rPr>
                        <a:t>判定</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71462309"/>
                  </a:ext>
                </a:extLst>
              </a:tr>
              <a:tr h="238125">
                <a:tc>
                  <a:txBody>
                    <a:bodyPr/>
                    <a:lstStyle/>
                    <a:p>
                      <a:pPr algn="just">
                        <a:buNone/>
                      </a:pPr>
                      <a:r>
                        <a:rPr lang="ja-JP" sz="1600" kern="100" dirty="0">
                          <a:effectLst/>
                        </a:rPr>
                        <a:t>全期間</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dirty="0">
                          <a:effectLst/>
                        </a:rPr>
                        <a:t>2534</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7.379005</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600" kern="100">
                          <a:effectLst/>
                        </a:rPr>
                        <a:t>0.66439%</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solidFill>
                            <a:srgbClr val="FF0000"/>
                          </a:solidFill>
                          <a:effectLst/>
                        </a:rPr>
                        <a:t>棄却</a:t>
                      </a:r>
                      <a:r>
                        <a:rPr lang="en-US" sz="1600" kern="100" dirty="0">
                          <a:solidFill>
                            <a:srgbClr val="FF0000"/>
                          </a:solidFill>
                          <a:effectLst/>
                        </a:rPr>
                        <a:t>(1%)</a:t>
                      </a:r>
                      <a:endParaRPr lang="ja-JP" sz="16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9123602"/>
                  </a:ext>
                </a:extLst>
              </a:tr>
              <a:tr h="238125">
                <a:tc>
                  <a:txBody>
                    <a:bodyPr/>
                    <a:lstStyle/>
                    <a:p>
                      <a:pPr algn="just">
                        <a:buNone/>
                      </a:pPr>
                      <a:r>
                        <a:rPr lang="ja-JP" sz="1600" kern="100">
                          <a:effectLst/>
                        </a:rPr>
                        <a:t>第</a:t>
                      </a:r>
                      <a:r>
                        <a:rPr lang="en-US" sz="1600" kern="100">
                          <a:effectLst/>
                        </a:rPr>
                        <a:t>1</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200</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dirty="0">
                          <a:effectLst/>
                        </a:rPr>
                        <a:t>0.004982</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dirty="0">
                          <a:effectLst/>
                        </a:rPr>
                        <a:t>94.38014%</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effectLst/>
                        </a:rPr>
                        <a:t>非棄却</a:t>
                      </a:r>
                      <a:r>
                        <a:rPr lang="en-US" sz="1600" kern="100" dirty="0">
                          <a:effectLst/>
                        </a:rPr>
                        <a:t>(5%)</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72804373"/>
                  </a:ext>
                </a:extLst>
              </a:tr>
              <a:tr h="238125">
                <a:tc>
                  <a:txBody>
                    <a:bodyPr/>
                    <a:lstStyle/>
                    <a:p>
                      <a:pPr algn="just">
                        <a:buNone/>
                      </a:pPr>
                      <a:r>
                        <a:rPr lang="ja-JP" sz="1600" kern="100">
                          <a:effectLst/>
                        </a:rPr>
                        <a:t>第</a:t>
                      </a:r>
                      <a:r>
                        <a:rPr lang="en-US" sz="1600" kern="100">
                          <a:effectLst/>
                        </a:rPr>
                        <a:t>2</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1682</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dirty="0">
                          <a:effectLst/>
                        </a:rPr>
                        <a:t>1.679593</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19.51566%</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a:effectLst/>
                        </a:rPr>
                        <a:t>非棄却</a:t>
                      </a:r>
                      <a:r>
                        <a:rPr lang="en-US" sz="1600" kern="100">
                          <a:effectLst/>
                        </a:rPr>
                        <a:t>(5%)</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34108032"/>
                  </a:ext>
                </a:extLst>
              </a:tr>
              <a:tr h="264160">
                <a:tc>
                  <a:txBody>
                    <a:bodyPr/>
                    <a:lstStyle/>
                    <a:p>
                      <a:pPr algn="just">
                        <a:buNone/>
                      </a:pPr>
                      <a:r>
                        <a:rPr lang="ja-JP" sz="1600" kern="100">
                          <a:effectLst/>
                        </a:rPr>
                        <a:t>第</a:t>
                      </a:r>
                      <a:r>
                        <a:rPr lang="en-US" sz="1600" kern="100">
                          <a:effectLst/>
                        </a:rPr>
                        <a:t>3</a:t>
                      </a:r>
                      <a:r>
                        <a:rPr lang="ja-JP" sz="1600" kern="100">
                          <a:effectLst/>
                        </a:rPr>
                        <a:t>期</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305</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dirty="0">
                          <a:effectLst/>
                        </a:rPr>
                        <a:t>1.623438</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20.35927%</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a:effectLst/>
                        </a:rPr>
                        <a:t>非棄却</a:t>
                      </a:r>
                      <a:r>
                        <a:rPr lang="en-US" sz="1600" kern="100">
                          <a:effectLst/>
                        </a:rPr>
                        <a:t>(5%)</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94592803"/>
                  </a:ext>
                </a:extLst>
              </a:tr>
              <a:tr h="259080">
                <a:tc>
                  <a:txBody>
                    <a:bodyPr/>
                    <a:lstStyle/>
                    <a:p>
                      <a:pPr algn="just">
                        <a:buNone/>
                      </a:pPr>
                      <a:r>
                        <a:rPr lang="ja-JP" sz="1600" kern="100" dirty="0">
                          <a:effectLst/>
                        </a:rPr>
                        <a:t>第</a:t>
                      </a:r>
                      <a:r>
                        <a:rPr lang="en-US" sz="1600" kern="100" dirty="0">
                          <a:effectLst/>
                        </a:rPr>
                        <a:t>4</a:t>
                      </a:r>
                      <a:r>
                        <a:rPr lang="ja-JP" sz="1600" kern="100" dirty="0">
                          <a:effectLst/>
                        </a:rPr>
                        <a:t>期</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347</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a:effectLst/>
                        </a:rPr>
                        <a:t>4.195308</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r">
                        <a:buNone/>
                      </a:pPr>
                      <a:r>
                        <a:rPr lang="en-US" sz="1400" kern="100" dirty="0">
                          <a:effectLst/>
                        </a:rPr>
                        <a:t>4.12947%</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buNone/>
                      </a:pPr>
                      <a:r>
                        <a:rPr lang="ja-JP" sz="1600" kern="100" dirty="0">
                          <a:solidFill>
                            <a:srgbClr val="FF0000"/>
                          </a:solidFill>
                          <a:effectLst/>
                        </a:rPr>
                        <a:t>棄却</a:t>
                      </a:r>
                      <a:r>
                        <a:rPr lang="en-US" sz="1600" kern="100" dirty="0">
                          <a:solidFill>
                            <a:srgbClr val="FF0000"/>
                          </a:solidFill>
                          <a:effectLst/>
                        </a:rPr>
                        <a:t>(5%)</a:t>
                      </a:r>
                      <a:endParaRPr lang="ja-JP" sz="1600" kern="100" dirty="0">
                        <a:solidFill>
                          <a:srgbClr val="FF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48825487"/>
                  </a:ext>
                </a:extLst>
              </a:tr>
            </a:tbl>
          </a:graphicData>
        </a:graphic>
      </p:graphicFrame>
      <p:sp>
        <p:nvSpPr>
          <p:cNvPr id="7" name="テキスト ボックス 6">
            <a:extLst>
              <a:ext uri="{FF2B5EF4-FFF2-40B4-BE49-F238E27FC236}">
                <a16:creationId xmlns:a16="http://schemas.microsoft.com/office/drawing/2014/main" id="{01BE74D4-46E5-3B17-8835-94AD6F3978D6}"/>
              </a:ext>
            </a:extLst>
          </p:cNvPr>
          <p:cNvSpPr txBox="1"/>
          <p:nvPr/>
        </p:nvSpPr>
        <p:spPr>
          <a:xfrm>
            <a:off x="8523513" y="1880572"/>
            <a:ext cx="2743200" cy="2862322"/>
          </a:xfrm>
          <a:prstGeom prst="rect">
            <a:avLst/>
          </a:prstGeom>
          <a:noFill/>
        </p:spPr>
        <p:txBody>
          <a:bodyPr wrap="square" rtlCol="0">
            <a:spAutoFit/>
          </a:bodyPr>
          <a:lstStyle/>
          <a:p>
            <a:r>
              <a:rPr kumimoji="1" lang="ja-JP" altLang="en-US" sz="2000" dirty="0"/>
              <a:t>・互いに</a:t>
            </a:r>
            <a:r>
              <a:rPr kumimoji="1" lang="ja-JP" altLang="en-US" sz="2000" b="1" dirty="0"/>
              <a:t>第</a:t>
            </a:r>
            <a:r>
              <a:rPr kumimoji="1" lang="en-US" altLang="ja-JP" sz="2000" b="1" dirty="0"/>
              <a:t>4</a:t>
            </a:r>
            <a:r>
              <a:rPr kumimoji="1" lang="ja-JP" altLang="en-US" sz="2000" b="1" dirty="0"/>
              <a:t>期のみ、帰無仮説が棄却</a:t>
            </a:r>
            <a:r>
              <a:rPr kumimoji="1" lang="ja-JP" altLang="en-US" sz="2000" dirty="0"/>
              <a:t>された。</a:t>
            </a:r>
            <a:endParaRPr kumimoji="1" lang="en-US" altLang="ja-JP" sz="2000" dirty="0"/>
          </a:p>
          <a:p>
            <a:endParaRPr kumimoji="1" lang="en-US" altLang="ja-JP" sz="2000" dirty="0"/>
          </a:p>
          <a:p>
            <a:r>
              <a:rPr kumimoji="1" lang="ja-JP" altLang="en-US" sz="2000" dirty="0"/>
              <a:t>・全期間分析では日経</a:t>
            </a:r>
            <a:r>
              <a:rPr kumimoji="1" lang="en-US" altLang="ja-JP" sz="2000" dirty="0"/>
              <a:t>VI</a:t>
            </a:r>
            <a:r>
              <a:rPr kumimoji="1" lang="ja-JP" altLang="en-US" sz="2000" dirty="0"/>
              <a:t>→日経平均株価指数の因果関係が確認。</a:t>
            </a:r>
            <a:endParaRPr kumimoji="1" lang="en-US" altLang="ja-JP" sz="2000" dirty="0"/>
          </a:p>
          <a:p>
            <a:r>
              <a:rPr kumimoji="1" lang="ja-JP" altLang="en-US" sz="2000" dirty="0"/>
              <a:t>しかし、</a:t>
            </a:r>
            <a:r>
              <a:rPr kumimoji="1" lang="ja-JP" altLang="en-US" sz="2000" b="1" dirty="0"/>
              <a:t>すべての期間で一貫して有意というわけではない</a:t>
            </a:r>
          </a:p>
        </p:txBody>
      </p:sp>
      <p:sp>
        <p:nvSpPr>
          <p:cNvPr id="8" name="テキスト ボックス 7">
            <a:extLst>
              <a:ext uri="{FF2B5EF4-FFF2-40B4-BE49-F238E27FC236}">
                <a16:creationId xmlns:a16="http://schemas.microsoft.com/office/drawing/2014/main" id="{4F572D82-F303-5CBE-84FD-429372B9A8F1}"/>
              </a:ext>
            </a:extLst>
          </p:cNvPr>
          <p:cNvSpPr txBox="1"/>
          <p:nvPr/>
        </p:nvSpPr>
        <p:spPr>
          <a:xfrm>
            <a:off x="838200" y="1504242"/>
            <a:ext cx="7173685" cy="369332"/>
          </a:xfrm>
          <a:prstGeom prst="rect">
            <a:avLst/>
          </a:prstGeom>
          <a:noFill/>
        </p:spPr>
        <p:txBody>
          <a:bodyPr wrap="square" rtlCol="0">
            <a:spAutoFit/>
          </a:bodyPr>
          <a:lstStyle/>
          <a:p>
            <a:r>
              <a:rPr lang="ja-JP" altLang="en-US" dirty="0"/>
              <a:t>表</a:t>
            </a:r>
            <a:r>
              <a:rPr lang="en-US" altLang="ja-JP" dirty="0"/>
              <a:t>10-3</a:t>
            </a:r>
            <a:r>
              <a:rPr lang="ja-JP" altLang="en-US" dirty="0"/>
              <a:t>　</a:t>
            </a:r>
            <a:r>
              <a:rPr lang="ja-JP" altLang="ja-JP" sz="1600" dirty="0"/>
              <a:t>突発的ショックによる市場環区分でのグレンジャー因果性検定結果</a:t>
            </a:r>
            <a:endParaRPr kumimoji="1" lang="ja-JP" altLang="en-US" dirty="0"/>
          </a:p>
        </p:txBody>
      </p:sp>
      <p:sp>
        <p:nvSpPr>
          <p:cNvPr id="9" name="テキスト ボックス 8">
            <a:extLst>
              <a:ext uri="{FF2B5EF4-FFF2-40B4-BE49-F238E27FC236}">
                <a16:creationId xmlns:a16="http://schemas.microsoft.com/office/drawing/2014/main" id="{106EDABB-857B-C9FE-E837-CAD34BFCA88D}"/>
              </a:ext>
            </a:extLst>
          </p:cNvPr>
          <p:cNvSpPr txBox="1"/>
          <p:nvPr/>
        </p:nvSpPr>
        <p:spPr>
          <a:xfrm>
            <a:off x="838200" y="3763135"/>
            <a:ext cx="7063013" cy="369332"/>
          </a:xfrm>
          <a:prstGeom prst="rect">
            <a:avLst/>
          </a:prstGeom>
          <a:noFill/>
        </p:spPr>
        <p:txBody>
          <a:bodyPr wrap="square" rtlCol="0">
            <a:spAutoFit/>
          </a:bodyPr>
          <a:lstStyle/>
          <a:p>
            <a:r>
              <a:rPr lang="ja-JP" altLang="en-US" dirty="0"/>
              <a:t>表</a:t>
            </a:r>
            <a:r>
              <a:rPr lang="en-US" altLang="ja-JP" dirty="0"/>
              <a:t>10-4</a:t>
            </a:r>
            <a:r>
              <a:rPr lang="ja-JP" altLang="en-US" dirty="0"/>
              <a:t>　</a:t>
            </a:r>
            <a:r>
              <a:rPr lang="ja-JP" altLang="ja-JP" sz="1600" dirty="0"/>
              <a:t>金融政策局面別の市場環区分でのグレンジャー因果性検定結果</a:t>
            </a:r>
            <a:endParaRPr kumimoji="1" lang="ja-JP" altLang="en-US" dirty="0"/>
          </a:p>
        </p:txBody>
      </p:sp>
    </p:spTree>
    <p:extLst>
      <p:ext uri="{BB962C8B-B14F-4D97-AF65-F5344CB8AC3E}">
        <p14:creationId xmlns:p14="http://schemas.microsoft.com/office/powerpoint/2010/main" val="226511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96E0F-360C-6F8E-A1B0-1CB210D4447C}"/>
              </a:ext>
            </a:extLst>
          </p:cNvPr>
          <p:cNvSpPr>
            <a:spLocks noGrp="1"/>
          </p:cNvSpPr>
          <p:nvPr>
            <p:ph type="title"/>
          </p:nvPr>
        </p:nvSpPr>
        <p:spPr/>
        <p:txBody>
          <a:bodyPr/>
          <a:lstStyle/>
          <a:p>
            <a:r>
              <a:rPr lang="en-US" altLang="ja-JP" dirty="0"/>
              <a:t>10.</a:t>
            </a:r>
            <a:r>
              <a:rPr lang="ja-JP" altLang="en-US" dirty="0"/>
              <a:t>結果・考察</a:t>
            </a:r>
            <a:endParaRPr kumimoji="1" lang="ja-JP" altLang="en-US" dirty="0"/>
          </a:p>
        </p:txBody>
      </p:sp>
      <p:sp>
        <p:nvSpPr>
          <p:cNvPr id="3" name="コンテンツ プレースホルダー 2">
            <a:extLst>
              <a:ext uri="{FF2B5EF4-FFF2-40B4-BE49-F238E27FC236}">
                <a16:creationId xmlns:a16="http://schemas.microsoft.com/office/drawing/2014/main" id="{242A0EA8-943E-9F97-3296-222591920C81}"/>
              </a:ext>
            </a:extLst>
          </p:cNvPr>
          <p:cNvSpPr>
            <a:spLocks noGrp="1"/>
          </p:cNvSpPr>
          <p:nvPr>
            <p:ph idx="1"/>
          </p:nvPr>
        </p:nvSpPr>
        <p:spPr/>
        <p:txBody>
          <a:bodyPr>
            <a:normAutofit fontScale="92500" lnSpcReduction="20000"/>
          </a:bodyPr>
          <a:lstStyle/>
          <a:p>
            <a:r>
              <a:rPr lang="ja-JP" altLang="en-US" dirty="0"/>
              <a:t>全期間での分析において、</a:t>
            </a:r>
            <a:r>
              <a:rPr lang="ja-JP" altLang="en-US" b="1" dirty="0"/>
              <a:t>日経</a:t>
            </a:r>
            <a:r>
              <a:rPr lang="en-US" altLang="ja-JP" b="1" dirty="0"/>
              <a:t>VI</a:t>
            </a:r>
            <a:r>
              <a:rPr lang="ja-JP" altLang="en-US" b="1" dirty="0"/>
              <a:t>→日経平均株価指数の一方的な因果関係のみ確認。</a:t>
            </a:r>
            <a:endParaRPr lang="en-US" altLang="ja-JP" b="1" dirty="0"/>
          </a:p>
          <a:p>
            <a:pPr marL="0" indent="0">
              <a:buNone/>
            </a:pPr>
            <a:r>
              <a:rPr lang="ja-JP" altLang="en-US" dirty="0"/>
              <a:t>→</a:t>
            </a:r>
            <a:r>
              <a:rPr lang="ja-JP" altLang="en-US" b="1" dirty="0"/>
              <a:t>日経</a:t>
            </a:r>
            <a:r>
              <a:rPr lang="en-US" altLang="ja-JP" b="1" dirty="0"/>
              <a:t>VI</a:t>
            </a:r>
            <a:r>
              <a:rPr lang="ja-JP" altLang="en-US" b="1" dirty="0"/>
              <a:t>は将来株価変動に関する情報を先行的に含む可能性</a:t>
            </a:r>
            <a:r>
              <a:rPr lang="ja-JP" altLang="en-US" dirty="0"/>
              <a:t>が示唆された。</a:t>
            </a:r>
          </a:p>
          <a:p>
            <a:pPr marL="0" indent="0">
              <a:buNone/>
            </a:pPr>
            <a:endParaRPr lang="en-US" altLang="ja-JP" dirty="0"/>
          </a:p>
          <a:p>
            <a:r>
              <a:rPr lang="ja-JP" altLang="en-US" dirty="0"/>
              <a:t>サブサンプル分析では有意な期間と非有意な期間が混在</a:t>
            </a:r>
            <a:endParaRPr lang="en-US" altLang="ja-JP" dirty="0"/>
          </a:p>
          <a:p>
            <a:pPr marL="0" indent="0">
              <a:buNone/>
            </a:pPr>
            <a:r>
              <a:rPr lang="ja-JP" altLang="en-US" sz="2000" dirty="0"/>
              <a:t>　</a:t>
            </a:r>
            <a:r>
              <a:rPr kumimoji="1" lang="ja-JP" altLang="en-US" sz="2000" dirty="0"/>
              <a:t>しかし、</a:t>
            </a:r>
            <a:r>
              <a:rPr lang="ja-JP" altLang="ja-JP" sz="2000" dirty="0"/>
              <a:t>グレンジャー因果性検定は、</a:t>
            </a:r>
            <a:r>
              <a:rPr lang="ja-JP" altLang="ja-JP" sz="2000" b="1" dirty="0"/>
              <a:t>一般にサンプル数が大きいほど</a:t>
            </a:r>
            <a:r>
              <a:rPr lang="ja-JP" altLang="en-US" sz="2000" b="1" dirty="0"/>
              <a:t>統</a:t>
            </a:r>
            <a:r>
              <a:rPr lang="ja-JP" altLang="ja-JP" sz="2000" b="1" dirty="0"/>
              <a:t>計的に有意な</a:t>
            </a:r>
            <a:endParaRPr lang="en-US" altLang="ja-JP" sz="2000" b="1" dirty="0"/>
          </a:p>
          <a:p>
            <a:pPr marL="0" indent="0">
              <a:buNone/>
            </a:pPr>
            <a:r>
              <a:rPr lang="ja-JP" altLang="en-US" sz="2000" b="1" dirty="0"/>
              <a:t>　</a:t>
            </a:r>
            <a:r>
              <a:rPr lang="ja-JP" altLang="ja-JP" sz="2000" b="1" dirty="0"/>
              <a:t>結果が得られやすい傾向</a:t>
            </a:r>
            <a:r>
              <a:rPr lang="ja-JP" altLang="ja-JP" sz="2000" dirty="0"/>
              <a:t>を持つ</a:t>
            </a:r>
            <a:endParaRPr lang="en-US" altLang="ja-JP" sz="2000" dirty="0"/>
          </a:p>
          <a:p>
            <a:pPr marL="0" indent="0">
              <a:buNone/>
            </a:pPr>
            <a:r>
              <a:rPr kumimoji="1" lang="ja-JP" altLang="en-US" sz="2000" dirty="0"/>
              <a:t>　</a:t>
            </a:r>
            <a:r>
              <a:rPr lang="ja-JP" altLang="en-US" sz="2000" dirty="0"/>
              <a:t>→</a:t>
            </a:r>
            <a:r>
              <a:rPr lang="ja-JP" altLang="ja-JP" sz="2000" dirty="0"/>
              <a:t>因果関係が確認されなかった期間についても、</a:t>
            </a:r>
            <a:r>
              <a:rPr lang="ja-JP" altLang="ja-JP" sz="2000" b="1" dirty="0">
                <a:solidFill>
                  <a:srgbClr val="FF0000"/>
                </a:solidFill>
              </a:rPr>
              <a:t>必ずしも因果関係が存在しないと断定</a:t>
            </a:r>
            <a:endParaRPr lang="en-US" altLang="ja-JP" sz="2000" b="1" dirty="0">
              <a:solidFill>
                <a:srgbClr val="FF0000"/>
              </a:solidFill>
            </a:endParaRPr>
          </a:p>
          <a:p>
            <a:pPr marL="0" indent="0">
              <a:buNone/>
            </a:pPr>
            <a:r>
              <a:rPr lang="ja-JP" altLang="en-US" sz="2000" b="1" dirty="0">
                <a:solidFill>
                  <a:srgbClr val="FF0000"/>
                </a:solidFill>
              </a:rPr>
              <a:t>　</a:t>
            </a:r>
            <a:r>
              <a:rPr lang="ja-JP" altLang="ja-JP" sz="2000" b="1" dirty="0">
                <a:solidFill>
                  <a:srgbClr val="FF0000"/>
                </a:solidFill>
              </a:rPr>
              <a:t>することはできない。</a:t>
            </a:r>
            <a:endParaRPr lang="en-US" altLang="ja-JP" sz="2000" b="1" dirty="0">
              <a:solidFill>
                <a:srgbClr val="FF0000"/>
              </a:solidFill>
            </a:endParaRPr>
          </a:p>
          <a:p>
            <a:pPr marL="0" indent="0">
              <a:buNone/>
            </a:pPr>
            <a:r>
              <a:rPr lang="ja-JP" altLang="en-US" sz="2000" b="1" dirty="0">
                <a:solidFill>
                  <a:srgbClr val="FF0000"/>
                </a:solidFill>
              </a:rPr>
              <a:t>　</a:t>
            </a:r>
            <a:r>
              <a:rPr lang="ja-JP" altLang="en-US" sz="2000" dirty="0"/>
              <a:t>→また、サンプル数が少ない期間でも</a:t>
            </a:r>
            <a:r>
              <a:rPr lang="ja-JP" altLang="en-US" sz="2000" b="1" dirty="0"/>
              <a:t>全期間分析と同程度有意な結果も存在</a:t>
            </a:r>
            <a:endParaRPr lang="en-US" altLang="ja-JP" sz="2000" b="1" dirty="0"/>
          </a:p>
          <a:p>
            <a:pPr marL="0" indent="0">
              <a:buNone/>
            </a:pPr>
            <a:r>
              <a:rPr lang="ja-JP" altLang="en-US" sz="2000" b="1" dirty="0">
                <a:solidFill>
                  <a:srgbClr val="FF0000"/>
                </a:solidFill>
              </a:rPr>
              <a:t>　</a:t>
            </a:r>
            <a:r>
              <a:rPr lang="ja-JP" altLang="en-US" sz="2000" dirty="0"/>
              <a:t>→本研究では因果関係の有無は</a:t>
            </a:r>
            <a:r>
              <a:rPr lang="ja-JP" altLang="en-US" sz="2000" b="1" dirty="0"/>
              <a:t>サンプル数の大小のみでは説明できない</a:t>
            </a:r>
            <a:endParaRPr lang="ja-JP" altLang="ja-JP" sz="2000" b="1" dirty="0">
              <a:solidFill>
                <a:srgbClr val="FF0000"/>
              </a:solidFill>
            </a:endParaRPr>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34191A56-1BB8-0881-5770-F68FCBEE6991}"/>
              </a:ext>
            </a:extLst>
          </p:cNvPr>
          <p:cNvSpPr>
            <a:spLocks noGrp="1"/>
          </p:cNvSpPr>
          <p:nvPr>
            <p:ph type="sldNum" sz="quarter" idx="12"/>
          </p:nvPr>
        </p:nvSpPr>
        <p:spPr/>
        <p:txBody>
          <a:bodyPr/>
          <a:lstStyle/>
          <a:p>
            <a:fld id="{F1B44B19-4420-4FE5-A06D-3F96DBF177A9}" type="slidenum">
              <a:rPr kumimoji="1" lang="ja-JP" altLang="en-US" smtClean="0"/>
              <a:t>25</a:t>
            </a:fld>
            <a:endParaRPr kumimoji="1" lang="ja-JP" altLang="en-US"/>
          </a:p>
        </p:txBody>
      </p:sp>
    </p:spTree>
    <p:extLst>
      <p:ext uri="{BB962C8B-B14F-4D97-AF65-F5344CB8AC3E}">
        <p14:creationId xmlns:p14="http://schemas.microsoft.com/office/powerpoint/2010/main" val="397874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14AA1-6FDE-E85A-DB34-07B5CCA5B1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3F81312-303C-1492-4121-98CC507FB034}"/>
              </a:ext>
            </a:extLst>
          </p:cNvPr>
          <p:cNvSpPr>
            <a:spLocks noGrp="1"/>
          </p:cNvSpPr>
          <p:nvPr>
            <p:ph type="title"/>
          </p:nvPr>
        </p:nvSpPr>
        <p:spPr/>
        <p:txBody>
          <a:bodyPr/>
          <a:lstStyle/>
          <a:p>
            <a:r>
              <a:rPr lang="en-US" altLang="ja-JP" dirty="0"/>
              <a:t>10.</a:t>
            </a:r>
            <a:r>
              <a:rPr lang="ja-JP" altLang="en-US" dirty="0"/>
              <a:t>結果・考察</a:t>
            </a:r>
            <a:endParaRPr kumimoji="1" lang="ja-JP" altLang="en-US" dirty="0"/>
          </a:p>
        </p:txBody>
      </p:sp>
      <p:sp>
        <p:nvSpPr>
          <p:cNvPr id="3" name="コンテンツ プレースホルダー 2">
            <a:extLst>
              <a:ext uri="{FF2B5EF4-FFF2-40B4-BE49-F238E27FC236}">
                <a16:creationId xmlns:a16="http://schemas.microsoft.com/office/drawing/2014/main" id="{A29F1A4B-55FD-CDCB-26F9-4A4904AE2194}"/>
              </a:ext>
            </a:extLst>
          </p:cNvPr>
          <p:cNvSpPr>
            <a:spLocks noGrp="1"/>
          </p:cNvSpPr>
          <p:nvPr>
            <p:ph idx="1"/>
          </p:nvPr>
        </p:nvSpPr>
        <p:spPr/>
        <p:txBody>
          <a:bodyPr>
            <a:normAutofit/>
          </a:bodyPr>
          <a:lstStyle/>
          <a:p>
            <a:r>
              <a:rPr lang="ja-JP" altLang="en-US" b="1" dirty="0"/>
              <a:t>第</a:t>
            </a:r>
            <a:r>
              <a:rPr lang="en-US" altLang="ja-JP" b="1" dirty="0"/>
              <a:t>4</a:t>
            </a:r>
            <a:r>
              <a:rPr lang="ja-JP" altLang="en-US" b="1" dirty="0"/>
              <a:t>期に関しては互いに棄却</a:t>
            </a:r>
            <a:r>
              <a:rPr lang="ja-JP" altLang="en-US" dirty="0"/>
              <a:t>された</a:t>
            </a:r>
            <a:endParaRPr lang="en-US" altLang="ja-JP" dirty="0"/>
          </a:p>
          <a:p>
            <a:pPr marL="0" indent="0">
              <a:buNone/>
            </a:pPr>
            <a:r>
              <a:rPr lang="ja-JP" altLang="en-US" dirty="0"/>
              <a:t>　</a:t>
            </a:r>
            <a:r>
              <a:rPr lang="ja-JP" altLang="en-US" sz="2400" dirty="0"/>
              <a:t>第</a:t>
            </a:r>
            <a:r>
              <a:rPr lang="en-US" altLang="ja-JP" sz="2400" dirty="0"/>
              <a:t>4</a:t>
            </a:r>
            <a:r>
              <a:rPr lang="ja-JP" altLang="en-US" sz="2400" dirty="0"/>
              <a:t>期の市場環境</a:t>
            </a:r>
            <a:endParaRPr lang="en-US" altLang="ja-JP" sz="2400" dirty="0"/>
          </a:p>
          <a:p>
            <a:pPr marL="0" indent="0">
              <a:buNone/>
            </a:pPr>
            <a:r>
              <a:rPr lang="ja-JP" altLang="en-US" sz="2400" dirty="0"/>
              <a:t>　→極端な市場混乱は見られない一方で、不確実性は依然として残存</a:t>
            </a:r>
            <a:endParaRPr lang="en-US" altLang="ja-JP" sz="2400" dirty="0"/>
          </a:p>
          <a:p>
            <a:pPr marL="0" indent="0">
              <a:buNone/>
            </a:pPr>
            <a:endParaRPr lang="en-US" altLang="ja-JP" sz="2400" dirty="0"/>
          </a:p>
          <a:p>
            <a:pPr marL="0" indent="0">
              <a:buNone/>
            </a:pPr>
            <a:r>
              <a:rPr lang="ja-JP" altLang="en-US" dirty="0"/>
              <a:t>　</a:t>
            </a:r>
            <a:r>
              <a:rPr lang="ja-JP" altLang="en-US" sz="2400" dirty="0"/>
              <a:t>→平常時でも危機時でもない</a:t>
            </a:r>
            <a:r>
              <a:rPr lang="ja-JP" altLang="en-US" sz="2400" b="1" dirty="0"/>
              <a:t>「中間的な市場局面」では投資家心理を</a:t>
            </a:r>
            <a:endParaRPr lang="en-US" altLang="ja-JP" sz="2400" b="1" dirty="0"/>
          </a:p>
          <a:p>
            <a:pPr marL="0" indent="0">
              <a:buNone/>
            </a:pPr>
            <a:r>
              <a:rPr lang="ja-JP" altLang="en-US" sz="2400" b="1" dirty="0"/>
              <a:t>　　反映する日経</a:t>
            </a:r>
            <a:r>
              <a:rPr lang="en-US" altLang="ja-JP" sz="2400" b="1" dirty="0"/>
              <a:t>VI</a:t>
            </a:r>
            <a:r>
              <a:rPr lang="ja-JP" altLang="en-US" sz="2400" b="1" dirty="0"/>
              <a:t>が株価変動に先行しやすくなる可能性</a:t>
            </a:r>
            <a:endParaRPr lang="en-US" altLang="ja-JP" sz="2400" b="1" dirty="0"/>
          </a:p>
          <a:p>
            <a:pPr marL="0" indent="0">
              <a:buNone/>
            </a:pPr>
            <a:r>
              <a:rPr lang="ja-JP" altLang="en-US" dirty="0"/>
              <a:t>　</a:t>
            </a:r>
            <a:r>
              <a:rPr lang="ja-JP" altLang="en-US" sz="2400" dirty="0"/>
              <a:t>→逆に、極端な市場変化が生じる局面では、先行性を検出しにくくなる</a:t>
            </a:r>
            <a:endParaRPr lang="en-US" altLang="ja-JP" sz="2400" dirty="0"/>
          </a:p>
          <a:p>
            <a:pPr marL="0" indent="0">
              <a:buNone/>
            </a:pPr>
            <a:r>
              <a:rPr lang="ja-JP" altLang="en-US" sz="2400" dirty="0"/>
              <a:t>　　可能性がある。ただし、</a:t>
            </a:r>
            <a:r>
              <a:rPr lang="ja-JP" altLang="en-US" sz="2400" b="1" dirty="0"/>
              <a:t>本研究では該当期間のサンプル数が限られて</a:t>
            </a:r>
            <a:endParaRPr lang="en-US" altLang="ja-JP" sz="2400" b="1" dirty="0"/>
          </a:p>
          <a:p>
            <a:pPr marL="0" indent="0">
              <a:buNone/>
            </a:pPr>
            <a:r>
              <a:rPr lang="ja-JP" altLang="en-US" sz="2400" b="1" dirty="0"/>
              <a:t>　　いるため、信ぴょう性は低い結果</a:t>
            </a:r>
            <a:r>
              <a:rPr lang="ja-JP" altLang="en-US" sz="2400" dirty="0"/>
              <a:t>である。</a:t>
            </a:r>
            <a:endParaRPr lang="en-US" altLang="ja-JP" dirty="0"/>
          </a:p>
        </p:txBody>
      </p:sp>
      <p:sp>
        <p:nvSpPr>
          <p:cNvPr id="4" name="スライド番号プレースホルダー 3">
            <a:extLst>
              <a:ext uri="{FF2B5EF4-FFF2-40B4-BE49-F238E27FC236}">
                <a16:creationId xmlns:a16="http://schemas.microsoft.com/office/drawing/2014/main" id="{91E4607D-19F5-528D-ACE4-11B12E11AF48}"/>
              </a:ext>
            </a:extLst>
          </p:cNvPr>
          <p:cNvSpPr>
            <a:spLocks noGrp="1"/>
          </p:cNvSpPr>
          <p:nvPr>
            <p:ph type="sldNum" sz="quarter" idx="12"/>
          </p:nvPr>
        </p:nvSpPr>
        <p:spPr/>
        <p:txBody>
          <a:bodyPr/>
          <a:lstStyle/>
          <a:p>
            <a:fld id="{F1B44B19-4420-4FE5-A06D-3F96DBF177A9}" type="slidenum">
              <a:rPr kumimoji="1" lang="ja-JP" altLang="en-US" smtClean="0"/>
              <a:t>26</a:t>
            </a:fld>
            <a:endParaRPr kumimoji="1" lang="ja-JP" altLang="en-US"/>
          </a:p>
        </p:txBody>
      </p:sp>
    </p:spTree>
    <p:extLst>
      <p:ext uri="{BB962C8B-B14F-4D97-AF65-F5344CB8AC3E}">
        <p14:creationId xmlns:p14="http://schemas.microsoft.com/office/powerpoint/2010/main" val="257394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F6BE8-7289-BE5C-C3D5-717772695398}"/>
              </a:ext>
            </a:extLst>
          </p:cNvPr>
          <p:cNvSpPr>
            <a:spLocks noGrp="1"/>
          </p:cNvSpPr>
          <p:nvPr>
            <p:ph type="title"/>
          </p:nvPr>
        </p:nvSpPr>
        <p:spPr/>
        <p:txBody>
          <a:bodyPr/>
          <a:lstStyle/>
          <a:p>
            <a:r>
              <a:rPr kumimoji="1" lang="en-US" altLang="ja-JP" dirty="0"/>
              <a:t>11.</a:t>
            </a:r>
            <a:r>
              <a:rPr kumimoji="1" lang="ja-JP" altLang="en-US" dirty="0"/>
              <a:t>おわりに</a:t>
            </a:r>
          </a:p>
        </p:txBody>
      </p:sp>
      <p:sp>
        <p:nvSpPr>
          <p:cNvPr id="3" name="コンテンツ プレースホルダー 2">
            <a:extLst>
              <a:ext uri="{FF2B5EF4-FFF2-40B4-BE49-F238E27FC236}">
                <a16:creationId xmlns:a16="http://schemas.microsoft.com/office/drawing/2014/main" id="{4FB77359-1D6C-350F-8F5A-4FD3C9379DAA}"/>
              </a:ext>
            </a:extLst>
          </p:cNvPr>
          <p:cNvSpPr>
            <a:spLocks noGrp="1"/>
          </p:cNvSpPr>
          <p:nvPr>
            <p:ph idx="1"/>
          </p:nvPr>
        </p:nvSpPr>
        <p:spPr/>
        <p:txBody>
          <a:bodyPr>
            <a:normAutofit fontScale="92500"/>
          </a:bodyPr>
          <a:lstStyle/>
          <a:p>
            <a:r>
              <a:rPr lang="ja-JP" altLang="ja-JP" sz="2400" dirty="0"/>
              <a:t>全期間を対象とした分析においては、</a:t>
            </a:r>
            <a:r>
              <a:rPr lang="ja-JP" altLang="ja-JP" sz="2400" b="1" dirty="0"/>
              <a:t>日経</a:t>
            </a:r>
            <a:r>
              <a:rPr lang="en-US" altLang="ja-JP" sz="2400" b="1" dirty="0"/>
              <a:t>VI</a:t>
            </a:r>
            <a:r>
              <a:rPr lang="ja-JP" altLang="ja-JP" sz="2400" b="1" dirty="0"/>
              <a:t>から日経平均株価指数への一方向的な因果関係のみ</a:t>
            </a:r>
            <a:r>
              <a:rPr lang="ja-JP" altLang="ja-JP" sz="2400" dirty="0"/>
              <a:t>確認され</a:t>
            </a:r>
            <a:r>
              <a:rPr lang="ja-JP" altLang="en-US" sz="2400" dirty="0"/>
              <a:t>た</a:t>
            </a:r>
            <a:endParaRPr lang="en-US" altLang="ja-JP" sz="2400" dirty="0"/>
          </a:p>
          <a:p>
            <a:r>
              <a:rPr lang="ja-JP" altLang="ja-JP" sz="2400" b="1" dirty="0"/>
              <a:t>日経</a:t>
            </a:r>
            <a:r>
              <a:rPr lang="en-US" altLang="ja-JP" sz="2400" b="1" dirty="0"/>
              <a:t>VI</a:t>
            </a:r>
            <a:r>
              <a:rPr lang="ja-JP" altLang="ja-JP" sz="2400" b="1" dirty="0"/>
              <a:t>が将来の株価変動に先行する情報を一定程度含んでいる可能性</a:t>
            </a:r>
            <a:r>
              <a:rPr lang="ja-JP" altLang="ja-JP" sz="2400" dirty="0"/>
              <a:t>を確認することができた。</a:t>
            </a:r>
            <a:endParaRPr lang="en-US" altLang="ja-JP" sz="2400" dirty="0"/>
          </a:p>
          <a:p>
            <a:endParaRPr kumimoji="1" lang="en-US" altLang="ja-JP" sz="2400" dirty="0"/>
          </a:p>
          <a:p>
            <a:r>
              <a:rPr lang="ja-JP" altLang="ja-JP" sz="2400" dirty="0"/>
              <a:t>一方で、本研究の分析対象は限定的であり、信憑性に欠ける結果</a:t>
            </a:r>
            <a:r>
              <a:rPr lang="ja-JP" altLang="en-US" sz="2400" dirty="0"/>
              <a:t>である。</a:t>
            </a:r>
            <a:endParaRPr lang="en-US" altLang="ja-JP" sz="2400" dirty="0"/>
          </a:p>
          <a:p>
            <a:r>
              <a:rPr lang="ja-JP" altLang="en-US" sz="2400" dirty="0"/>
              <a:t>特に</a:t>
            </a:r>
            <a:r>
              <a:rPr lang="ja-JP" altLang="ja-JP" sz="2400" dirty="0"/>
              <a:t>サブサンプル分析においては、</a:t>
            </a:r>
            <a:r>
              <a:rPr lang="ja-JP" altLang="ja-JP" sz="2400" b="1" dirty="0"/>
              <a:t>期間ごとのサンプル数に大きな差が生じており、有意性の有無にばらつきが見られる結果</a:t>
            </a:r>
            <a:r>
              <a:rPr lang="ja-JP" altLang="ja-JP" sz="2400" dirty="0"/>
              <a:t>となった。</a:t>
            </a:r>
            <a:endParaRPr lang="en-US" altLang="ja-JP" sz="2400" dirty="0"/>
          </a:p>
          <a:p>
            <a:endParaRPr kumimoji="1" lang="en-US" altLang="ja-JP" dirty="0"/>
          </a:p>
          <a:p>
            <a:r>
              <a:rPr lang="ja-JP" altLang="en-US" dirty="0"/>
              <a:t>今</a:t>
            </a:r>
            <a:r>
              <a:rPr lang="ja-JP" altLang="ja-JP" dirty="0"/>
              <a:t>後は分析期間の拡張や、より高度な回帰分析手法の導入を行うことで、より安定的で信頼性の高い結果を得る必要があると考える。</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F2E09A0-194B-604E-C05B-FE872BC4A653}"/>
              </a:ext>
            </a:extLst>
          </p:cNvPr>
          <p:cNvSpPr>
            <a:spLocks noGrp="1"/>
          </p:cNvSpPr>
          <p:nvPr>
            <p:ph type="sldNum" sz="quarter" idx="12"/>
          </p:nvPr>
        </p:nvSpPr>
        <p:spPr/>
        <p:txBody>
          <a:bodyPr/>
          <a:lstStyle/>
          <a:p>
            <a:fld id="{F1B44B19-4420-4FE5-A06D-3F96DBF177A9}" type="slidenum">
              <a:rPr kumimoji="1" lang="ja-JP" altLang="en-US" smtClean="0"/>
              <a:t>27</a:t>
            </a:fld>
            <a:endParaRPr kumimoji="1" lang="ja-JP" altLang="en-US"/>
          </a:p>
        </p:txBody>
      </p:sp>
    </p:spTree>
    <p:extLst>
      <p:ext uri="{BB962C8B-B14F-4D97-AF65-F5344CB8AC3E}">
        <p14:creationId xmlns:p14="http://schemas.microsoft.com/office/powerpoint/2010/main" val="367298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CA270-C5C4-23E8-A5FB-D34D99C71C4F}"/>
              </a:ext>
            </a:extLst>
          </p:cNvPr>
          <p:cNvSpPr>
            <a:spLocks noGrp="1"/>
          </p:cNvSpPr>
          <p:nvPr>
            <p:ph type="title"/>
          </p:nvPr>
        </p:nvSpPr>
        <p:spPr/>
        <p:txBody>
          <a:bodyPr/>
          <a:lstStyle/>
          <a:p>
            <a:r>
              <a:rPr kumimoji="1" lang="en-US" altLang="ja-JP" dirty="0"/>
              <a:t>12.</a:t>
            </a:r>
            <a:r>
              <a:rPr kumimoji="1" lang="ja-JP" altLang="en-US" dirty="0"/>
              <a:t>参考文献</a:t>
            </a:r>
          </a:p>
        </p:txBody>
      </p:sp>
      <p:sp>
        <p:nvSpPr>
          <p:cNvPr id="3" name="コンテンツ プレースホルダー 2">
            <a:extLst>
              <a:ext uri="{FF2B5EF4-FFF2-40B4-BE49-F238E27FC236}">
                <a16:creationId xmlns:a16="http://schemas.microsoft.com/office/drawing/2014/main" id="{B7C20CE0-BC13-93AF-FCC6-5EDBBBD653DC}"/>
              </a:ext>
            </a:extLst>
          </p:cNvPr>
          <p:cNvSpPr>
            <a:spLocks noGrp="1"/>
          </p:cNvSpPr>
          <p:nvPr>
            <p:ph idx="1"/>
          </p:nvPr>
        </p:nvSpPr>
        <p:spPr/>
        <p:txBody>
          <a:bodyPr>
            <a:normAutofit fontScale="92500" lnSpcReduction="20000"/>
          </a:bodyPr>
          <a:lstStyle/>
          <a:p>
            <a:r>
              <a:rPr lang="en-US" altLang="ja-JP" dirty="0" err="1"/>
              <a:t>Adrangi</a:t>
            </a:r>
            <a:r>
              <a:rPr lang="en-US" altLang="ja-JP" dirty="0"/>
              <a:t>, B., Chatrath, A., Macri, J., and </a:t>
            </a:r>
            <a:r>
              <a:rPr lang="en-US" altLang="ja-JP" dirty="0" err="1"/>
              <a:t>Raffiee</a:t>
            </a:r>
            <a:r>
              <a:rPr lang="en-US" altLang="ja-JP" dirty="0"/>
              <a:t>, K., “Dynamic Responses of Major Equity Markets to the US Fear Index,” </a:t>
            </a:r>
            <a:r>
              <a:rPr lang="en-US" altLang="ja-JP" i="1" dirty="0"/>
              <a:t>Journal of Risk and Financial Management</a:t>
            </a:r>
            <a:r>
              <a:rPr lang="en-US" altLang="ja-JP" dirty="0"/>
              <a:t>, Vol.12, No.1, pp.28, 2019.</a:t>
            </a:r>
            <a:endParaRPr lang="ja-JP" altLang="ja-JP" dirty="0"/>
          </a:p>
          <a:p>
            <a:r>
              <a:rPr lang="ja-JP" altLang="ja-JP" dirty="0"/>
              <a:t>高岡和佳子</a:t>
            </a:r>
            <a:r>
              <a:rPr lang="en-US" altLang="ja-JP" dirty="0"/>
              <a:t>. “</a:t>
            </a:r>
            <a:r>
              <a:rPr lang="ja-JP" altLang="ja-JP" dirty="0"/>
              <a:t>株価急落とボラティリティ上昇</a:t>
            </a:r>
            <a:r>
              <a:rPr lang="en-US" altLang="ja-JP" dirty="0"/>
              <a:t>” . </a:t>
            </a:r>
            <a:r>
              <a:rPr lang="ja-JP" altLang="ja-JP" dirty="0"/>
              <a:t>ニッセイ基礎研究所 </a:t>
            </a:r>
            <a:r>
              <a:rPr lang="en-US" altLang="ja-JP" dirty="0"/>
              <a:t>. 2021 . </a:t>
            </a:r>
            <a:r>
              <a:rPr lang="en-US" altLang="ja-JP" u="sng" dirty="0">
                <a:hlinkClick r:id="rId2"/>
              </a:rPr>
              <a:t>https://www.nli-research.co.jp/files/topics/66459_ext_18_0.pdf?site=nli</a:t>
            </a:r>
            <a:r>
              <a:rPr lang="en-US" altLang="ja-JP" dirty="0"/>
              <a:t> . </a:t>
            </a:r>
            <a:r>
              <a:rPr lang="ja-JP" altLang="ja-JP" dirty="0"/>
              <a:t>（参照</a:t>
            </a:r>
            <a:r>
              <a:rPr lang="en-US" altLang="ja-JP" dirty="0"/>
              <a:t> 2025-10-13</a:t>
            </a:r>
            <a:r>
              <a:rPr lang="ja-JP" altLang="ja-JP" dirty="0"/>
              <a:t>）</a:t>
            </a:r>
            <a:r>
              <a:rPr lang="en-US" altLang="ja-JP" dirty="0"/>
              <a:t>.</a:t>
            </a:r>
            <a:endParaRPr lang="ja-JP" altLang="ja-JP" dirty="0"/>
          </a:p>
          <a:p>
            <a:r>
              <a:rPr lang="ja-JP" altLang="ja-JP" dirty="0"/>
              <a:t>渡邊信一</a:t>
            </a:r>
            <a:r>
              <a:rPr lang="en-US" altLang="ja-JP" dirty="0"/>
              <a:t> . “</a:t>
            </a:r>
            <a:r>
              <a:rPr lang="ja-JP" altLang="ja-JP" dirty="0"/>
              <a:t>ヘッジ・ファンド規制と市場流動性</a:t>
            </a:r>
            <a:r>
              <a:rPr lang="en-US" altLang="ja-JP" dirty="0"/>
              <a:t>” . </a:t>
            </a:r>
            <a:r>
              <a:rPr lang="ja-JP" altLang="ja-JP" dirty="0"/>
              <a:t>日本取引所グループ</a:t>
            </a:r>
            <a:r>
              <a:rPr lang="en-US" altLang="ja-JP" dirty="0"/>
              <a:t> . 2017 . </a:t>
            </a:r>
            <a:r>
              <a:rPr lang="en-US" altLang="ja-JP" u="sng" dirty="0">
                <a:hlinkClick r:id="rId3"/>
              </a:rPr>
              <a:t>https://www.jpx.co.jp/derivatives/market-report/futures-options-report/archives/tvdivq0000002fid-att/rerk0506.pdf</a:t>
            </a:r>
            <a:r>
              <a:rPr lang="en-US" altLang="ja-JP" dirty="0"/>
              <a:t> . </a:t>
            </a:r>
            <a:r>
              <a:rPr lang="ja-JP" altLang="ja-JP" dirty="0"/>
              <a:t>（参照</a:t>
            </a:r>
            <a:r>
              <a:rPr lang="en-US" altLang="ja-JP" dirty="0"/>
              <a:t> 2025-10-13</a:t>
            </a:r>
            <a:r>
              <a:rPr lang="ja-JP" altLang="ja-JP" dirty="0"/>
              <a:t>）</a:t>
            </a:r>
            <a:r>
              <a:rPr lang="en-US" altLang="ja-JP" dirty="0"/>
              <a:t>.</a:t>
            </a:r>
            <a:endParaRPr lang="ja-JP" altLang="ja-JP" dirty="0"/>
          </a:p>
          <a:p>
            <a:r>
              <a:rPr lang="en-US" altLang="ja-JP" dirty="0"/>
              <a:t>Yahoo!</a:t>
            </a:r>
            <a:r>
              <a:rPr lang="ja-JP" altLang="ja-JP" dirty="0"/>
              <a:t>ファイナンス </a:t>
            </a:r>
            <a:r>
              <a:rPr lang="en-US" altLang="ja-JP" u="sng" dirty="0">
                <a:hlinkClick r:id="rId4"/>
              </a:rPr>
              <a:t>https://finance.yahoo.co.jp/</a:t>
            </a:r>
            <a:endParaRPr lang="ja-JP" altLang="ja-JP" dirty="0"/>
          </a:p>
          <a:p>
            <a:r>
              <a:rPr lang="en-US" altLang="ja-JP" dirty="0"/>
              <a:t>investing.com </a:t>
            </a:r>
            <a:r>
              <a:rPr lang="en-US" altLang="ja-JP" u="sng" dirty="0">
                <a:hlinkClick r:id="rId5"/>
              </a:rPr>
              <a:t>https://jp.investing.com/</a:t>
            </a:r>
            <a:endParaRPr lang="ja-JP" altLang="ja-JP" dirty="0"/>
          </a:p>
          <a:p>
            <a:pPr marL="0" indent="0">
              <a:buNone/>
            </a:pPr>
            <a:endParaRPr lang="en-US" altLang="ja-JP" i="1" dirty="0"/>
          </a:p>
          <a:p>
            <a:pPr marL="0" indent="0">
              <a:buNone/>
            </a:pPr>
            <a:endParaRPr lang="en-US" altLang="ja-JP" i="1" dirty="0"/>
          </a:p>
          <a:p>
            <a:endParaRPr kumimoji="1" lang="en-US" altLang="ja-JP" i="1" dirty="0"/>
          </a:p>
          <a:p>
            <a:endParaRPr lang="en-US" altLang="ja-JP" i="1" dirty="0"/>
          </a:p>
          <a:p>
            <a:endParaRPr kumimoji="1" lang="ja-JP" altLang="en-US" dirty="0"/>
          </a:p>
        </p:txBody>
      </p:sp>
      <p:sp>
        <p:nvSpPr>
          <p:cNvPr id="4" name="スライド番号プレースホルダー 3">
            <a:extLst>
              <a:ext uri="{FF2B5EF4-FFF2-40B4-BE49-F238E27FC236}">
                <a16:creationId xmlns:a16="http://schemas.microsoft.com/office/drawing/2014/main" id="{881B2424-9555-1725-9E4F-F9CE21BB85B3}"/>
              </a:ext>
            </a:extLst>
          </p:cNvPr>
          <p:cNvSpPr>
            <a:spLocks noGrp="1"/>
          </p:cNvSpPr>
          <p:nvPr>
            <p:ph type="sldNum" sz="quarter" idx="12"/>
          </p:nvPr>
        </p:nvSpPr>
        <p:spPr/>
        <p:txBody>
          <a:bodyPr/>
          <a:lstStyle/>
          <a:p>
            <a:fld id="{F1B44B19-4420-4FE5-A06D-3F96DBF177A9}" type="slidenum">
              <a:rPr kumimoji="1" lang="ja-JP" altLang="en-US" smtClean="0"/>
              <a:t>28</a:t>
            </a:fld>
            <a:endParaRPr kumimoji="1" lang="ja-JP" altLang="en-US"/>
          </a:p>
        </p:txBody>
      </p:sp>
    </p:spTree>
    <p:extLst>
      <p:ext uri="{BB962C8B-B14F-4D97-AF65-F5344CB8AC3E}">
        <p14:creationId xmlns:p14="http://schemas.microsoft.com/office/powerpoint/2010/main" val="138428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69FD6-D2E8-569E-0620-5BB540BC6547}"/>
              </a:ext>
            </a:extLst>
          </p:cNvPr>
          <p:cNvSpPr>
            <a:spLocks noGrp="1"/>
          </p:cNvSpPr>
          <p:nvPr>
            <p:ph type="title"/>
          </p:nvPr>
        </p:nvSpPr>
        <p:spPr/>
        <p:txBody>
          <a:bodyPr/>
          <a:lstStyle/>
          <a:p>
            <a:r>
              <a:rPr lang="en-US" altLang="ja-JP" dirty="0"/>
              <a:t>1.</a:t>
            </a:r>
            <a:r>
              <a:rPr kumimoji="1" lang="en-US" altLang="ja-JP" dirty="0"/>
              <a:t>VIX</a:t>
            </a:r>
            <a:r>
              <a:rPr kumimoji="1" lang="ja-JP" altLang="en-US" dirty="0"/>
              <a:t>とは</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29FCFD0-5440-3E7C-9D52-CD0EFA4D863E}"/>
                  </a:ext>
                </a:extLst>
              </p:cNvPr>
              <p:cNvSpPr>
                <a:spLocks noGrp="1"/>
              </p:cNvSpPr>
              <p:nvPr>
                <p:ph idx="1"/>
              </p:nvPr>
            </p:nvSpPr>
            <p:spPr/>
            <p:txBody>
              <a:bodyPr>
                <a:normAutofit fontScale="92500" lnSpcReduction="20000"/>
              </a:bodyPr>
              <a:lstStyle/>
              <a:p>
                <a:r>
                  <a:rPr kumimoji="1" lang="en-US" altLang="ja-JP" dirty="0"/>
                  <a:t>S&amp;P500</a:t>
                </a:r>
                <a:r>
                  <a:rPr kumimoji="1" lang="ja-JP" altLang="en-US" dirty="0"/>
                  <a:t>オプションから算出される</a:t>
                </a:r>
                <a:r>
                  <a:rPr kumimoji="1" lang="ja-JP" altLang="en-US" b="1" dirty="0"/>
                  <a:t>１か月の実現ボラティリティの</a:t>
                </a:r>
                <a:r>
                  <a:rPr lang="ja-JP" altLang="en-US" b="1" dirty="0"/>
                  <a:t>期待値</a:t>
                </a:r>
                <a:r>
                  <a:rPr kumimoji="1" lang="ja-JP" altLang="en-US" dirty="0"/>
                  <a:t>を指す指標</a:t>
                </a:r>
                <a:endParaRPr kumimoji="1" lang="en-US" altLang="ja-JP" dirty="0"/>
              </a:p>
              <a:p>
                <a:endParaRPr lang="en-US" altLang="ja-JP" dirty="0"/>
              </a:p>
              <a:p>
                <a:r>
                  <a:rPr kumimoji="1" lang="ja-JP" altLang="en-US" dirty="0"/>
                  <a:t>２つのボラティリティ</a:t>
                </a:r>
                <a:endParaRPr kumimoji="1" lang="en-US" altLang="ja-JP" dirty="0"/>
              </a:p>
              <a:p>
                <a:pPr lvl="1"/>
                <a:r>
                  <a:rPr lang="ja-JP" altLang="en-US" dirty="0"/>
                  <a:t>①</a:t>
                </a:r>
                <a:r>
                  <a:rPr lang="ja-JP" altLang="en-US" b="1" dirty="0"/>
                  <a:t>ヒストリカルボラティリティ</a:t>
                </a:r>
                <a:endParaRPr lang="en-US" altLang="ja-JP" b="1" dirty="0"/>
              </a:p>
              <a:p>
                <a:pPr marL="457200" lvl="1" indent="0">
                  <a:buNone/>
                </a:pPr>
                <a:r>
                  <a:rPr lang="ja-JP" altLang="en-US" dirty="0"/>
                  <a:t>　過去の実績に基づくボラティリティ</a:t>
                </a:r>
                <a:endParaRPr lang="en-US" altLang="ja-JP" dirty="0"/>
              </a:p>
              <a:p>
                <a:pPr marL="457200" lvl="1" indent="0">
                  <a:buNone/>
                </a:pPr>
                <a:r>
                  <a:rPr lang="ja-JP" altLang="en-US" dirty="0"/>
                  <a:t>　</a:t>
                </a:r>
                <a:r>
                  <a:rPr lang="ja-JP" altLang="ja-JP" b="1" dirty="0"/>
                  <a:t>「過去の一定期間の変動」を対象</a:t>
                </a:r>
                <a:endParaRPr lang="en-US" altLang="ja-JP" b="1" dirty="0"/>
              </a:p>
              <a:p>
                <a:pPr lvl="1"/>
                <a:endParaRPr lang="en-US" altLang="ja-JP" dirty="0"/>
              </a:p>
              <a:p>
                <a:pPr lvl="1"/>
                <a:r>
                  <a:rPr lang="ja-JP" altLang="en-US" dirty="0"/>
                  <a:t>②</a:t>
                </a:r>
                <a:r>
                  <a:rPr lang="ja-JP" altLang="en-US" b="1" dirty="0"/>
                  <a:t>実現ボラティリティ</a:t>
                </a:r>
                <a:r>
                  <a:rPr lang="en-US" altLang="ja-JP" b="1" dirty="0"/>
                  <a:t>(realized volatility)</a:t>
                </a:r>
              </a:p>
              <a:p>
                <a:pPr marL="457200" lvl="1" indent="0">
                  <a:buNone/>
                </a:pPr>
                <a:r>
                  <a:rPr lang="ja-JP" altLang="en-US" dirty="0"/>
                  <a:t>　期間 </a:t>
                </a:r>
                <a14:m>
                  <m:oMath xmlns:m="http://schemas.openxmlformats.org/officeDocument/2006/math">
                    <m:r>
                      <a:rPr lang="ja-JP" altLang="en-US" i="1">
                        <a:latin typeface="Cambria Math" panose="02040503050406030204" pitchFamily="18" charset="0"/>
                      </a:rPr>
                      <m:t>𝑡</m:t>
                    </m:r>
                  </m:oMath>
                </a14:m>
                <a:r>
                  <a:rPr lang="ja-JP" altLang="en-US" dirty="0"/>
                  <a:t>から </a:t>
                </a:r>
                <a14:m>
                  <m:oMath xmlns:m="http://schemas.openxmlformats.org/officeDocument/2006/math">
                    <m:r>
                      <a:rPr lang="ja-JP" altLang="en-US" i="1">
                        <a:latin typeface="Cambria Math" panose="02040503050406030204" pitchFamily="18" charset="0"/>
                      </a:rPr>
                      <m:t>𝑇</m:t>
                    </m:r>
                  </m:oMath>
                </a14:m>
                <a:r>
                  <a:rPr lang="ja-JP" altLang="en-US" dirty="0"/>
                  <a:t>までの間に実際にどれだけ</a:t>
                </a:r>
                <a:endParaRPr lang="en-US" altLang="ja-JP" dirty="0"/>
              </a:p>
              <a:p>
                <a:pPr marL="457200" lvl="1" indent="0">
                  <a:buNone/>
                </a:pPr>
                <a:r>
                  <a:rPr lang="ja-JP" altLang="en-US" dirty="0"/>
                  <a:t>　値動きがあったかを算出。</a:t>
                </a:r>
                <a:endParaRPr lang="en-US" altLang="ja-JP" dirty="0"/>
              </a:p>
              <a:p>
                <a:pPr marL="457200" lvl="1" indent="0">
                  <a:buNone/>
                </a:pPr>
                <a:r>
                  <a:rPr lang="ja-JP" altLang="en-US" dirty="0"/>
                  <a:t>　期間が終わって初めて確定。</a:t>
                </a:r>
                <a:endParaRPr lang="en-US" altLang="ja-JP" dirty="0"/>
              </a:p>
              <a:p>
                <a:pPr marL="457200" lvl="1" indent="0">
                  <a:buNone/>
                </a:pPr>
                <a:r>
                  <a:rPr lang="ja-JP" altLang="en-US" dirty="0"/>
                  <a:t>　</a:t>
                </a:r>
                <a:r>
                  <a:rPr lang="ja-JP" altLang="ja-JP" b="1" dirty="0"/>
                  <a:t>「将来の一定期間に実際に生じた変動」を対象</a:t>
                </a:r>
                <a:endParaRPr lang="en-US" altLang="ja-JP" dirty="0"/>
              </a:p>
              <a:p>
                <a:pPr marL="457200" lvl="1" indent="0">
                  <a:buNone/>
                </a:pP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329FCFD0-5440-3E7C-9D52-CD0EFA4D863E}"/>
                  </a:ext>
                </a:extLst>
              </p:cNvPr>
              <p:cNvSpPr>
                <a:spLocks noGrp="1" noRot="1" noChangeAspect="1" noMove="1" noResize="1" noEditPoints="1" noAdjustHandles="1" noChangeArrowheads="1" noChangeShapeType="1" noTextEdit="1"/>
              </p:cNvSpPr>
              <p:nvPr>
                <p:ph idx="1"/>
              </p:nvPr>
            </p:nvSpPr>
            <p:spPr>
              <a:blipFill>
                <a:blip r:embed="rId3"/>
                <a:stretch>
                  <a:fillRect l="-928" t="-36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00F5F26C-87D5-E94F-9470-F10B0F235485}"/>
              </a:ext>
            </a:extLst>
          </p:cNvPr>
          <p:cNvSpPr>
            <a:spLocks noGrp="1"/>
          </p:cNvSpPr>
          <p:nvPr>
            <p:ph type="sldNum" sz="quarter" idx="12"/>
          </p:nvPr>
        </p:nvSpPr>
        <p:spPr/>
        <p:txBody>
          <a:bodyPr/>
          <a:lstStyle/>
          <a:p>
            <a:fld id="{F1B44B19-4420-4FE5-A06D-3F96DBF177A9}" type="slidenum">
              <a:rPr kumimoji="1" lang="ja-JP" altLang="en-US" smtClean="0"/>
              <a:t>3</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845205E-A8BA-422B-7EF3-77763D3DDBD8}"/>
                  </a:ext>
                </a:extLst>
              </p:cNvPr>
              <p:cNvSpPr txBox="1"/>
              <p:nvPr/>
            </p:nvSpPr>
            <p:spPr>
              <a:xfrm>
                <a:off x="7751995" y="2803915"/>
                <a:ext cx="2926890" cy="1197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𝐻𝑉</m:t>
                      </m:r>
                      <m:r>
                        <a:rPr kumimoji="1" lang="ja-JP" altLang="en-US" sz="2000" i="0">
                          <a:latin typeface="Cambria Math" panose="02040503050406030204" pitchFamily="18" charset="0"/>
                        </a:rPr>
                        <m:t>=</m:t>
                      </m:r>
                      <m:rad>
                        <m:radPr>
                          <m:degHide m:val="on"/>
                          <m:ctrlPr>
                            <a:rPr kumimoji="1" lang="ja-JP" altLang="en-US" sz="2000" i="1">
                              <a:latin typeface="Cambria Math" panose="02040503050406030204" pitchFamily="18" charset="0"/>
                            </a:rPr>
                          </m:ctrlPr>
                        </m:radPr>
                        <m:deg/>
                        <m:e>
                          <m:f>
                            <m:fPr>
                              <m:ctrlPr>
                                <a:rPr kumimoji="1" lang="ja-JP" altLang="en-US" sz="2000" i="1">
                                  <a:latin typeface="Cambria Math" panose="02040503050406030204" pitchFamily="18" charset="0"/>
                                </a:rPr>
                              </m:ctrlPr>
                            </m:fPr>
                            <m:num>
                              <m:r>
                                <a:rPr kumimoji="1" lang="ja-JP" altLang="en-US" sz="2000" i="0">
                                  <a:latin typeface="Cambria Math" panose="02040503050406030204" pitchFamily="18" charset="0"/>
                                </a:rPr>
                                <m:t>1</m:t>
                              </m:r>
                            </m:num>
                            <m:den>
                              <m:r>
                                <a:rPr kumimoji="1" lang="ja-JP" altLang="en-US" sz="2000" i="1">
                                  <a:latin typeface="Cambria Math" panose="02040503050406030204" pitchFamily="18" charset="0"/>
                                </a:rPr>
                                <m:t>𝑁</m:t>
                              </m:r>
                              <m:r>
                                <a:rPr kumimoji="1" lang="ja-JP" altLang="en-US" sz="2000" i="0">
                                  <a:latin typeface="Cambria Math" panose="02040503050406030204" pitchFamily="18" charset="0"/>
                                </a:rPr>
                                <m:t>−1</m:t>
                              </m:r>
                            </m:den>
                          </m:f>
                          <m:nary>
                            <m:naryPr>
                              <m:chr m:val="∑"/>
                              <m:limLoc m:val="undOvr"/>
                              <m:grow m:val="on"/>
                              <m:ctrlPr>
                                <a:rPr kumimoji="1" lang="ja-JP" altLang="en-US" sz="2000" i="1">
                                  <a:latin typeface="Cambria Math" panose="02040503050406030204" pitchFamily="18" charset="0"/>
                                </a:rPr>
                              </m:ctrlPr>
                            </m:naryPr>
                            <m:sub>
                              <m:r>
                                <a:rPr kumimoji="1" lang="ja-JP" altLang="en-US" sz="2000" i="1">
                                  <a:latin typeface="Cambria Math" panose="02040503050406030204" pitchFamily="18" charset="0"/>
                                </a:rPr>
                                <m:t>𝑡</m:t>
                              </m:r>
                              <m:r>
                                <a:rPr kumimoji="1" lang="ja-JP" altLang="en-US" sz="2000" i="0">
                                  <a:latin typeface="Cambria Math" panose="02040503050406030204" pitchFamily="18" charset="0"/>
                                </a:rPr>
                                <m:t>=1</m:t>
                              </m:r>
                            </m:sub>
                            <m:sup>
                              <m:r>
                                <a:rPr kumimoji="1" lang="ja-JP" altLang="en-US" sz="2000" i="1">
                                  <a:latin typeface="Cambria Math" panose="02040503050406030204" pitchFamily="18" charset="0"/>
                                </a:rPr>
                                <m:t>𝑁</m:t>
                              </m:r>
                            </m:sup>
                            <m:e>
                              <m:sSup>
                                <m:sSupPr>
                                  <m:ctrlPr>
                                    <a:rPr kumimoji="1" lang="ja-JP" altLang="en-US" sz="2000" i="1">
                                      <a:latin typeface="Cambria Math" panose="02040503050406030204" pitchFamily="18" charset="0"/>
                                    </a:rPr>
                                  </m:ctrlPr>
                                </m:sSupPr>
                                <m:e>
                                  <m:d>
                                    <m:dPr>
                                      <m:ctrlPr>
                                        <a:rPr kumimoji="1" lang="ja-JP" altLang="en-US" sz="2000" i="1">
                                          <a:latin typeface="Cambria Math" panose="02040503050406030204" pitchFamily="18" charset="0"/>
                                        </a:rPr>
                                      </m:ctrlPr>
                                    </m:dPr>
                                    <m:e>
                                      <m:sSub>
                                        <m:sSubPr>
                                          <m:ctrlPr>
                                            <a:rPr kumimoji="1" lang="ja-JP" altLang="en-US" sz="2000" i="1">
                                              <a:latin typeface="Cambria Math" panose="02040503050406030204" pitchFamily="18" charset="0"/>
                                            </a:rPr>
                                          </m:ctrlPr>
                                        </m:sSubPr>
                                        <m:e>
                                          <m:r>
                                            <a:rPr kumimoji="1" lang="ja-JP" altLang="en-US" sz="2000" i="1">
                                              <a:latin typeface="Cambria Math" panose="02040503050406030204" pitchFamily="18" charset="0"/>
                                            </a:rPr>
                                            <m:t>𝑟</m:t>
                                          </m:r>
                                        </m:e>
                                        <m:sub>
                                          <m:r>
                                            <a:rPr kumimoji="1" lang="ja-JP" altLang="en-US" sz="2000" i="1">
                                              <a:latin typeface="Cambria Math" panose="02040503050406030204" pitchFamily="18" charset="0"/>
                                            </a:rPr>
                                            <m:t>𝑡</m:t>
                                          </m:r>
                                        </m:sub>
                                      </m:sSub>
                                      <m:r>
                                        <a:rPr kumimoji="1" lang="ja-JP" altLang="en-US" sz="2000" i="0">
                                          <a:latin typeface="Cambria Math" panose="02040503050406030204" pitchFamily="18" charset="0"/>
                                        </a:rPr>
                                        <m:t>−</m:t>
                                      </m:r>
                                      <m:acc>
                                        <m:accPr>
                                          <m:chr m:val="̅"/>
                                          <m:ctrlPr>
                                            <a:rPr kumimoji="1" lang="ja-JP" altLang="en-US" sz="2000" i="1">
                                              <a:latin typeface="Cambria Math" panose="02040503050406030204" pitchFamily="18" charset="0"/>
                                            </a:rPr>
                                          </m:ctrlPr>
                                        </m:accPr>
                                        <m:e>
                                          <m:r>
                                            <a:rPr kumimoji="1" lang="ja-JP" altLang="en-US" sz="2000" i="1">
                                              <a:latin typeface="Cambria Math" panose="02040503050406030204" pitchFamily="18" charset="0"/>
                                            </a:rPr>
                                            <m:t>𝑟</m:t>
                                          </m:r>
                                        </m:e>
                                      </m:acc>
                                    </m:e>
                                  </m:d>
                                </m:e>
                                <m:sup>
                                  <m:r>
                                    <a:rPr kumimoji="1" lang="ja-JP" altLang="en-US" sz="2000" i="0">
                                      <a:latin typeface="Cambria Math" panose="02040503050406030204" pitchFamily="18" charset="0"/>
                                    </a:rPr>
                                    <m:t>2</m:t>
                                  </m:r>
                                </m:sup>
                              </m:sSup>
                            </m:e>
                          </m:nary>
                        </m:e>
                      </m:ra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8845205E-A8BA-422B-7EF3-77763D3DDBD8}"/>
                  </a:ext>
                </a:extLst>
              </p:cNvPr>
              <p:cNvSpPr txBox="1">
                <a:spLocks noRot="1" noChangeAspect="1" noMove="1" noResize="1" noEditPoints="1" noAdjustHandles="1" noChangeArrowheads="1" noChangeShapeType="1" noTextEdit="1"/>
              </p:cNvSpPr>
              <p:nvPr/>
            </p:nvSpPr>
            <p:spPr>
              <a:xfrm>
                <a:off x="7751995" y="2803915"/>
                <a:ext cx="2926890" cy="119737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83DD7B1-F22E-42C6-2864-274872F9192C}"/>
                  </a:ext>
                </a:extLst>
              </p:cNvPr>
              <p:cNvSpPr txBox="1"/>
              <p:nvPr/>
            </p:nvSpPr>
            <p:spPr>
              <a:xfrm>
                <a:off x="7324955" y="4490439"/>
                <a:ext cx="2387600" cy="11973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𝑅</m:t>
                      </m:r>
                      <m:sSub>
                        <m:sSubPr>
                          <m:ctrlPr>
                            <a:rPr kumimoji="1" lang="ja-JP" altLang="en-US" sz="2000" i="1">
                              <a:latin typeface="Cambria Math" panose="02040503050406030204" pitchFamily="18" charset="0"/>
                            </a:rPr>
                          </m:ctrlPr>
                        </m:sSubPr>
                        <m:e>
                          <m:r>
                            <a:rPr kumimoji="1" lang="ja-JP" altLang="en-US" sz="2000" i="1">
                              <a:latin typeface="Cambria Math" panose="02040503050406030204" pitchFamily="18" charset="0"/>
                            </a:rPr>
                            <m:t>𝑉</m:t>
                          </m:r>
                        </m:e>
                        <m:sub>
                          <m:r>
                            <a:rPr kumimoji="1" lang="ja-JP" altLang="en-US" sz="2000" i="1">
                              <a:latin typeface="Cambria Math" panose="02040503050406030204" pitchFamily="18" charset="0"/>
                            </a:rPr>
                            <m:t>𝑡</m:t>
                          </m:r>
                          <m:r>
                            <a:rPr kumimoji="1" lang="ja-JP" altLang="en-US" sz="2000" i="0">
                              <a:latin typeface="Cambria Math" panose="02040503050406030204" pitchFamily="18" charset="0"/>
                            </a:rPr>
                            <m:t>,</m:t>
                          </m:r>
                          <m:r>
                            <a:rPr kumimoji="1" lang="ja-JP" altLang="en-US" sz="2000" i="1">
                              <a:latin typeface="Cambria Math" panose="02040503050406030204" pitchFamily="18" charset="0"/>
                            </a:rPr>
                            <m:t>𝑇</m:t>
                          </m:r>
                        </m:sub>
                      </m:sSub>
                      <m:r>
                        <a:rPr kumimoji="1" lang="ja-JP" altLang="en-US" sz="2000" i="0">
                          <a:latin typeface="Cambria Math" panose="02040503050406030204" pitchFamily="18" charset="0"/>
                        </a:rPr>
                        <m:t>=</m:t>
                      </m:r>
                      <m:rad>
                        <m:radPr>
                          <m:degHide m:val="on"/>
                          <m:ctrlPr>
                            <a:rPr kumimoji="1" lang="ja-JP" altLang="en-US" sz="2000" i="1">
                              <a:latin typeface="Cambria Math" panose="02040503050406030204" pitchFamily="18" charset="0"/>
                            </a:rPr>
                          </m:ctrlPr>
                        </m:radPr>
                        <m:deg/>
                        <m:e>
                          <m:nary>
                            <m:naryPr>
                              <m:chr m:val="∑"/>
                              <m:limLoc m:val="undOvr"/>
                              <m:grow m:val="on"/>
                              <m:ctrlPr>
                                <a:rPr kumimoji="1" lang="ja-JP" altLang="en-US" sz="2000" i="1">
                                  <a:latin typeface="Cambria Math" panose="02040503050406030204" pitchFamily="18" charset="0"/>
                                </a:rPr>
                              </m:ctrlPr>
                            </m:naryPr>
                            <m:sub>
                              <m:r>
                                <a:rPr kumimoji="1" lang="ja-JP" altLang="en-US" sz="2000" i="1">
                                  <a:latin typeface="Cambria Math" panose="02040503050406030204" pitchFamily="18" charset="0"/>
                                </a:rPr>
                                <m:t>𝑖</m:t>
                              </m:r>
                              <m:r>
                                <a:rPr kumimoji="1" lang="ja-JP" altLang="en-US" sz="2000" i="0">
                                  <a:latin typeface="Cambria Math" panose="02040503050406030204" pitchFamily="18" charset="0"/>
                                </a:rPr>
                                <m:t>=</m:t>
                              </m:r>
                              <m:r>
                                <a:rPr kumimoji="1" lang="ja-JP" altLang="en-US" sz="2000" i="1">
                                  <a:latin typeface="Cambria Math" panose="02040503050406030204" pitchFamily="18" charset="0"/>
                                </a:rPr>
                                <m:t>𝑡</m:t>
                              </m:r>
                            </m:sub>
                            <m:sup>
                              <m:r>
                                <a:rPr kumimoji="1" lang="ja-JP" altLang="en-US" sz="2000" i="1">
                                  <a:latin typeface="Cambria Math" panose="02040503050406030204" pitchFamily="18" charset="0"/>
                                </a:rPr>
                                <m:t>𝑇</m:t>
                              </m:r>
                            </m:sup>
                            <m:e>
                              <m:sSubSup>
                                <m:sSubSupPr>
                                  <m:ctrlPr>
                                    <a:rPr kumimoji="1" lang="ja-JP" altLang="en-US" sz="2000" i="1">
                                      <a:latin typeface="Cambria Math" panose="02040503050406030204" pitchFamily="18" charset="0"/>
                                    </a:rPr>
                                  </m:ctrlPr>
                                </m:sSubSupPr>
                                <m:e>
                                  <m:r>
                                    <a:rPr kumimoji="1" lang="ja-JP" altLang="en-US" sz="2000" i="1">
                                      <a:latin typeface="Cambria Math" panose="02040503050406030204" pitchFamily="18" charset="0"/>
                                    </a:rPr>
                                    <m:t>𝑟</m:t>
                                  </m:r>
                                </m:e>
                                <m:sub>
                                  <m:r>
                                    <a:rPr kumimoji="1" lang="ja-JP" altLang="en-US" sz="2000" i="1">
                                      <a:latin typeface="Cambria Math" panose="02040503050406030204" pitchFamily="18" charset="0"/>
                                    </a:rPr>
                                    <m:t>𝑖</m:t>
                                  </m:r>
                                </m:sub>
                                <m:sup>
                                  <m:r>
                                    <a:rPr kumimoji="1" lang="ja-JP" altLang="en-US" sz="2000" i="0">
                                      <a:latin typeface="Cambria Math" panose="02040503050406030204" pitchFamily="18" charset="0"/>
                                    </a:rPr>
                                    <m:t>2</m:t>
                                  </m:r>
                                </m:sup>
                              </m:sSubSup>
                            </m:e>
                          </m:nary>
                        </m:e>
                      </m:ra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E83DD7B1-F22E-42C6-2864-274872F9192C}"/>
                  </a:ext>
                </a:extLst>
              </p:cNvPr>
              <p:cNvSpPr txBox="1">
                <a:spLocks noRot="1" noChangeAspect="1" noMove="1" noResize="1" noEditPoints="1" noAdjustHandles="1" noChangeArrowheads="1" noChangeShapeType="1" noTextEdit="1"/>
              </p:cNvSpPr>
              <p:nvPr/>
            </p:nvSpPr>
            <p:spPr>
              <a:xfrm>
                <a:off x="7324955" y="4490439"/>
                <a:ext cx="2387600" cy="1197379"/>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9721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D64CA8-6F38-82AE-AF89-ED4D800521F1}"/>
              </a:ext>
            </a:extLst>
          </p:cNvPr>
          <p:cNvSpPr>
            <a:spLocks noGrp="1"/>
          </p:cNvSpPr>
          <p:nvPr>
            <p:ph type="title"/>
          </p:nvPr>
        </p:nvSpPr>
        <p:spPr/>
        <p:txBody>
          <a:bodyPr/>
          <a:lstStyle/>
          <a:p>
            <a:r>
              <a:rPr lang="en-US" altLang="ja-JP" dirty="0"/>
              <a:t>1.VIX</a:t>
            </a:r>
            <a:r>
              <a:rPr lang="ja-JP" altLang="en-US" dirty="0"/>
              <a:t>とは</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844FD70-99FA-2E6F-A772-8D43DEA92A57}"/>
                  </a:ext>
                </a:extLst>
              </p:cNvPr>
              <p:cNvSpPr>
                <a:spLocks noGrp="1"/>
              </p:cNvSpPr>
              <p:nvPr>
                <p:ph idx="1"/>
              </p:nvPr>
            </p:nvSpPr>
            <p:spPr/>
            <p:txBody>
              <a:bodyPr/>
              <a:lstStyle/>
              <a:p>
                <a:r>
                  <a:rPr lang="en-US" altLang="ja-JP" dirty="0"/>
                  <a:t>VIX</a:t>
                </a:r>
                <a:r>
                  <a:rPr lang="ja-JP" altLang="en-US" dirty="0"/>
                  <a:t>は</a:t>
                </a:r>
                <a:r>
                  <a:rPr lang="ja-JP" altLang="en-US" b="1" dirty="0"/>
                  <a:t>未来の実現ボラティリティを今の時点で予測</a:t>
                </a:r>
                <a:r>
                  <a:rPr lang="ja-JP" altLang="en-US" dirty="0"/>
                  <a:t>している</a:t>
                </a:r>
                <a:endParaRPr lang="en-US" altLang="ja-JP" dirty="0"/>
              </a:p>
              <a:p>
                <a:pPr lvl="1"/>
                <a:r>
                  <a:rPr lang="ja-JP" altLang="en-US" dirty="0"/>
                  <a:t>これから</a:t>
                </a:r>
                <a:r>
                  <a:rPr lang="en-US" altLang="ja-JP" dirty="0"/>
                  <a:t>1</a:t>
                </a:r>
                <a:r>
                  <a:rPr lang="ja-JP" altLang="en-US" dirty="0"/>
                  <a:t>か月間に実際に起きる値動き（＝実現ボラティリティ）はどのくらいになりそうなのか。</a:t>
                </a:r>
                <a:endParaRPr lang="en-US" altLang="ja-JP" dirty="0"/>
              </a:p>
              <a:p>
                <a:endParaRPr lang="en-US" altLang="ja-JP" dirty="0"/>
              </a:p>
              <a:p>
                <a:r>
                  <a:rPr lang="en-US" altLang="ja-JP" dirty="0"/>
                  <a:t>VIX</a:t>
                </a:r>
                <a:r>
                  <a:rPr lang="ja-JP" altLang="en-US" dirty="0"/>
                  <a:t>の予測にあたって</a:t>
                </a:r>
                <a:r>
                  <a:rPr lang="ja-JP" altLang="en-US" b="1" dirty="0"/>
                  <a:t>リスク中立確率</a:t>
                </a:r>
                <a14:m>
                  <m:oMath xmlns:m="http://schemas.openxmlformats.org/officeDocument/2006/math">
                    <m:sSubSup>
                      <m:sSubSupPr>
                        <m:ctrlPr>
                          <a:rPr lang="en-US" altLang="ja-JP" b="1" i="1" dirty="0">
                            <a:latin typeface="Cambria Math" panose="02040503050406030204" pitchFamily="18" charset="0"/>
                          </a:rPr>
                        </m:ctrlPr>
                      </m:sSubSupPr>
                      <m:e>
                        <m:r>
                          <a:rPr lang="ja-JP" altLang="en-US" b="1" i="1" dirty="0" smtClean="0">
                            <a:latin typeface="Cambria Math" panose="02040503050406030204" pitchFamily="18" charset="0"/>
                          </a:rPr>
                          <m:t>（</m:t>
                        </m:r>
                        <m:r>
                          <a:rPr lang="en-US" altLang="ja-JP" b="1" i="1" dirty="0">
                            <a:latin typeface="Cambria Math" panose="02040503050406030204" pitchFamily="18" charset="0"/>
                          </a:rPr>
                          <m:t>𝑬</m:t>
                        </m:r>
                      </m:e>
                      <m:sub/>
                      <m:sup>
                        <m:r>
                          <a:rPr lang="en-US" altLang="ja-JP" b="1" i="1" dirty="0">
                            <a:latin typeface="Cambria Math" panose="02040503050406030204" pitchFamily="18" charset="0"/>
                          </a:rPr>
                          <m:t>𝑸</m:t>
                        </m:r>
                      </m:sup>
                    </m:sSubSup>
                  </m:oMath>
                </a14:m>
                <a:r>
                  <a:rPr lang="ja-JP" altLang="en-US" dirty="0"/>
                  <a:t>）を使用</a:t>
                </a:r>
                <a:endParaRPr lang="en-US" altLang="ja-JP" dirty="0"/>
              </a:p>
              <a:p>
                <a:pPr lvl="1"/>
                <a:r>
                  <a:rPr lang="ja-JP" altLang="en-US" dirty="0"/>
                  <a:t>オプション理論価格はリスク中立確率下の期待値で決まるため</a:t>
                </a:r>
                <a:endParaRPr lang="en-US" altLang="ja-JP" dirty="0"/>
              </a:p>
              <a:p>
                <a:pPr lvl="1"/>
                <a:r>
                  <a:rPr lang="ja-JP" altLang="en-US" b="1" dirty="0"/>
                  <a:t>リスク中立確率</a:t>
                </a:r>
                <a:endParaRPr lang="en-US" altLang="ja-JP" b="1" dirty="0"/>
              </a:p>
              <a:p>
                <a:pPr marL="457200" lvl="1" indent="0">
                  <a:buNone/>
                </a:pPr>
                <a:r>
                  <a:rPr lang="ja-JP" altLang="en-US" dirty="0"/>
                  <a:t>　</a:t>
                </a:r>
                <a:r>
                  <a:rPr lang="ja-JP" altLang="ja-JP" dirty="0"/>
                  <a:t>リスク中立的、すなわちすべてのリスク資産のリターン期待値が</a:t>
                </a:r>
                <a:r>
                  <a:rPr lang="ja-JP" altLang="en-US" dirty="0"/>
                  <a:t>安全</a:t>
                </a:r>
                <a:endParaRPr lang="en-US" altLang="ja-JP" dirty="0"/>
              </a:p>
              <a:p>
                <a:pPr marL="457200" lvl="1" indent="0">
                  <a:buNone/>
                </a:pPr>
                <a:r>
                  <a:rPr lang="ja-JP" altLang="en-US" dirty="0"/>
                  <a:t>　</a:t>
                </a:r>
                <a:r>
                  <a:rPr lang="ja-JP" altLang="ja-JP" dirty="0"/>
                  <a:t>資産のリターンの期待値と一致すると仮定する、架空の投資家が考</a:t>
                </a:r>
                <a:r>
                  <a:rPr lang="ja-JP" altLang="en-US" dirty="0"/>
                  <a:t>え</a:t>
                </a:r>
                <a:endParaRPr lang="en-US" altLang="ja-JP" dirty="0"/>
              </a:p>
              <a:p>
                <a:pPr marL="457200" lvl="1" indent="0">
                  <a:buNone/>
                </a:pPr>
                <a:r>
                  <a:rPr lang="ja-JP" altLang="en-US" dirty="0"/>
                  <a:t>　</a:t>
                </a:r>
                <a:r>
                  <a:rPr lang="ja-JP" altLang="ja-JP" dirty="0"/>
                  <a:t>る仮想的な確率</a:t>
                </a:r>
                <a:endParaRPr lang="en-US" altLang="ja-JP" dirty="0"/>
              </a:p>
            </p:txBody>
          </p:sp>
        </mc:Choice>
        <mc:Fallback xmlns="">
          <p:sp>
            <p:nvSpPr>
              <p:cNvPr id="3" name="コンテンツ プレースホルダー 2">
                <a:extLst>
                  <a:ext uri="{FF2B5EF4-FFF2-40B4-BE49-F238E27FC236}">
                    <a16:creationId xmlns:a16="http://schemas.microsoft.com/office/drawing/2014/main" id="{E844FD70-99FA-2E6F-A772-8D43DEA92A57}"/>
                  </a:ext>
                </a:extLst>
              </p:cNvPr>
              <p:cNvSpPr>
                <a:spLocks noGrp="1" noRot="1" noChangeAspect="1" noMove="1" noResize="1" noEditPoints="1" noAdjustHandles="1" noChangeArrowheads="1" noChangeShapeType="1" noTextEdit="1"/>
              </p:cNvSpPr>
              <p:nvPr>
                <p:ph idx="1"/>
              </p:nvPr>
            </p:nvSpPr>
            <p:spPr>
              <a:blipFill>
                <a:blip r:embed="rId3"/>
                <a:stretch>
                  <a:fillRect l="-1043" t="-2521" r="-464" b="-196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D746ED0-ADB5-F09D-3D07-1ECAFAEE96C9}"/>
              </a:ext>
            </a:extLst>
          </p:cNvPr>
          <p:cNvSpPr>
            <a:spLocks noGrp="1"/>
          </p:cNvSpPr>
          <p:nvPr>
            <p:ph type="sldNum" sz="quarter" idx="12"/>
          </p:nvPr>
        </p:nvSpPr>
        <p:spPr/>
        <p:txBody>
          <a:bodyPr/>
          <a:lstStyle/>
          <a:p>
            <a:fld id="{F1B44B19-4420-4FE5-A06D-3F96DBF177A9}" type="slidenum">
              <a:rPr kumimoji="1" lang="ja-JP" altLang="en-US" smtClean="0"/>
              <a:t>4</a:t>
            </a:fld>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BCEAA8D-8663-CA77-4EE4-3B11B070C1D7}"/>
                  </a:ext>
                </a:extLst>
              </p:cNvPr>
              <p:cNvSpPr txBox="1"/>
              <p:nvPr/>
            </p:nvSpPr>
            <p:spPr>
              <a:xfrm>
                <a:off x="4293402" y="5752299"/>
                <a:ext cx="3605196" cy="969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800" i="1" dirty="0">
                          <a:latin typeface="Cambria Math" panose="02040503050406030204" pitchFamily="18" charset="0"/>
                        </a:rPr>
                        <m:t>𝑉𝐼𝑋</m:t>
                      </m:r>
                      <m:r>
                        <a:rPr lang="en-US" altLang="ja-JP" sz="2800" dirty="0">
                          <a:latin typeface="Cambria Math" panose="02040503050406030204" pitchFamily="18" charset="0"/>
                        </a:rPr>
                        <m:t>=</m:t>
                      </m:r>
                      <m:rad>
                        <m:radPr>
                          <m:degHide m:val="on"/>
                          <m:ctrlPr>
                            <a:rPr lang="en-US" altLang="ja-JP" sz="2800" i="1" dirty="0">
                              <a:latin typeface="Cambria Math" panose="02040503050406030204" pitchFamily="18" charset="0"/>
                            </a:rPr>
                          </m:ctrlPr>
                        </m:radPr>
                        <m:deg/>
                        <m:e>
                          <m:sSubSup>
                            <m:sSubSupPr>
                              <m:ctrlPr>
                                <a:rPr lang="en-US" altLang="ja-JP" sz="2800" i="1" dirty="0">
                                  <a:latin typeface="Cambria Math" panose="02040503050406030204" pitchFamily="18" charset="0"/>
                                </a:rPr>
                              </m:ctrlPr>
                            </m:sSubSupPr>
                            <m:e>
                              <m:r>
                                <a:rPr lang="en-US" altLang="ja-JP" sz="2800" i="1" dirty="0">
                                  <a:latin typeface="Cambria Math" panose="02040503050406030204" pitchFamily="18" charset="0"/>
                                </a:rPr>
                                <m:t>𝐸</m:t>
                              </m:r>
                            </m:e>
                            <m:sub>
                              <m:r>
                                <a:rPr lang="en-US" altLang="ja-JP" sz="2800" i="1" dirty="0">
                                  <a:latin typeface="Cambria Math" panose="02040503050406030204" pitchFamily="18" charset="0"/>
                                </a:rPr>
                                <m:t>𝑡</m:t>
                              </m:r>
                            </m:sub>
                            <m:sup>
                              <m:r>
                                <a:rPr lang="en-US" altLang="ja-JP" sz="2800" i="1" dirty="0">
                                  <a:latin typeface="Cambria Math" panose="02040503050406030204" pitchFamily="18" charset="0"/>
                                </a:rPr>
                                <m:t>𝑄</m:t>
                              </m:r>
                            </m:sup>
                          </m:sSubSup>
                          <m:d>
                            <m:dPr>
                              <m:begChr m:val="["/>
                              <m:endChr m:val="]"/>
                              <m:ctrlPr>
                                <a:rPr lang="en-US" altLang="ja-JP" sz="2800" i="1" dirty="0">
                                  <a:latin typeface="Cambria Math" panose="02040503050406030204" pitchFamily="18" charset="0"/>
                                </a:rPr>
                              </m:ctrlPr>
                            </m:dPr>
                            <m:e>
                              <m:r>
                                <a:rPr lang="en-US" altLang="ja-JP" sz="2800" i="1" dirty="0">
                                  <a:latin typeface="Cambria Math" panose="02040503050406030204" pitchFamily="18" charset="0"/>
                                </a:rPr>
                                <m:t>𝑅</m:t>
                              </m:r>
                              <m:sSubSup>
                                <m:sSubSupPr>
                                  <m:ctrlPr>
                                    <a:rPr lang="en-US" altLang="ja-JP" sz="2800" i="1" dirty="0">
                                      <a:latin typeface="Cambria Math" panose="02040503050406030204" pitchFamily="18" charset="0"/>
                                    </a:rPr>
                                  </m:ctrlPr>
                                </m:sSubSupPr>
                                <m:e>
                                  <m:r>
                                    <a:rPr lang="en-US" altLang="ja-JP" sz="2800" i="1" dirty="0">
                                      <a:latin typeface="Cambria Math" panose="02040503050406030204" pitchFamily="18" charset="0"/>
                                    </a:rPr>
                                    <m:t>𝑉</m:t>
                                  </m:r>
                                </m:e>
                                <m:sub>
                                  <m:r>
                                    <a:rPr lang="en-US" altLang="ja-JP" sz="2800" i="1" dirty="0">
                                      <a:latin typeface="Cambria Math" panose="02040503050406030204" pitchFamily="18" charset="0"/>
                                    </a:rPr>
                                    <m:t>𝑡</m:t>
                                  </m:r>
                                  <m:r>
                                    <a:rPr lang="en-US" altLang="ja-JP" sz="2800" dirty="0">
                                      <a:latin typeface="Cambria Math" panose="02040503050406030204" pitchFamily="18" charset="0"/>
                                    </a:rPr>
                                    <m:t>,</m:t>
                                  </m:r>
                                  <m:r>
                                    <a:rPr lang="en-US" altLang="ja-JP" sz="2800" i="1" dirty="0">
                                      <a:latin typeface="Cambria Math" panose="02040503050406030204" pitchFamily="18" charset="0"/>
                                    </a:rPr>
                                    <m:t>𝑡</m:t>
                                  </m:r>
                                  <m:r>
                                    <a:rPr lang="en-US" altLang="ja-JP" sz="2800" dirty="0">
                                      <a:latin typeface="Cambria Math" panose="02040503050406030204" pitchFamily="18" charset="0"/>
                                    </a:rPr>
                                    <m:t>+30</m:t>
                                  </m:r>
                                </m:sub>
                                <m:sup>
                                  <m:r>
                                    <a:rPr lang="en-US" altLang="ja-JP" sz="2800" dirty="0">
                                      <a:latin typeface="Cambria Math" panose="02040503050406030204" pitchFamily="18" charset="0"/>
                                    </a:rPr>
                                    <m:t>2</m:t>
                                  </m:r>
                                </m:sup>
                              </m:sSubSup>
                            </m:e>
                          </m:d>
                        </m:e>
                      </m:ra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DBCEAA8D-8663-CA77-4EE4-3B11B070C1D7}"/>
                  </a:ext>
                </a:extLst>
              </p:cNvPr>
              <p:cNvSpPr txBox="1">
                <a:spLocks noRot="1" noChangeAspect="1" noMove="1" noResize="1" noEditPoints="1" noAdjustHandles="1" noChangeArrowheads="1" noChangeShapeType="1" noTextEdit="1"/>
              </p:cNvSpPr>
              <p:nvPr/>
            </p:nvSpPr>
            <p:spPr>
              <a:xfrm>
                <a:off x="4293402" y="5752299"/>
                <a:ext cx="3605196" cy="969176"/>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885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7AD79C-7D66-057C-BE0F-80423936B13B}"/>
              </a:ext>
            </a:extLst>
          </p:cNvPr>
          <p:cNvSpPr>
            <a:spLocks noGrp="1"/>
          </p:cNvSpPr>
          <p:nvPr>
            <p:ph type="title"/>
          </p:nvPr>
        </p:nvSpPr>
        <p:spPr/>
        <p:txBody>
          <a:bodyPr/>
          <a:lstStyle/>
          <a:p>
            <a:r>
              <a:rPr lang="en-US" altLang="ja-JP" dirty="0"/>
              <a:t>2.</a:t>
            </a:r>
            <a:r>
              <a:rPr lang="ja-JP" altLang="en-US" dirty="0"/>
              <a:t>レバレッジ効果</a:t>
            </a:r>
            <a:endParaRPr kumimoji="1" lang="ja-JP" altLang="en-US" dirty="0"/>
          </a:p>
        </p:txBody>
      </p:sp>
      <p:sp>
        <p:nvSpPr>
          <p:cNvPr id="3" name="コンテンツ プレースホルダー 2">
            <a:extLst>
              <a:ext uri="{FF2B5EF4-FFF2-40B4-BE49-F238E27FC236}">
                <a16:creationId xmlns:a16="http://schemas.microsoft.com/office/drawing/2014/main" id="{3971F4C1-E0E3-285D-3F24-69B6669FAFF9}"/>
              </a:ext>
            </a:extLst>
          </p:cNvPr>
          <p:cNvSpPr>
            <a:spLocks noGrp="1"/>
          </p:cNvSpPr>
          <p:nvPr>
            <p:ph idx="1"/>
          </p:nvPr>
        </p:nvSpPr>
        <p:spPr/>
        <p:txBody>
          <a:bodyPr/>
          <a:lstStyle/>
          <a:p>
            <a:r>
              <a:rPr kumimoji="1" lang="ja-JP" altLang="en-US" b="1" dirty="0"/>
              <a:t>レバレッジ効果</a:t>
            </a:r>
            <a:endParaRPr kumimoji="1" lang="en-US" altLang="ja-JP" b="1" dirty="0"/>
          </a:p>
          <a:p>
            <a:pPr lvl="1"/>
            <a:r>
              <a:rPr lang="ja-JP" altLang="en-US" b="1" dirty="0"/>
              <a:t>株価が下落するとボラティリティが上昇する</a:t>
            </a:r>
            <a:r>
              <a:rPr lang="ja-JP" altLang="en-US" dirty="0"/>
              <a:t>現象</a:t>
            </a:r>
            <a:endParaRPr lang="en-US" altLang="ja-JP" dirty="0"/>
          </a:p>
          <a:p>
            <a:pPr lvl="1"/>
            <a:r>
              <a:rPr lang="ja-JP" altLang="en-US" dirty="0"/>
              <a:t>注意：企業財務論のレバレッジ効果（他人資本の利用により、少量の自己資本でより多くの利益を上げ、</a:t>
            </a:r>
            <a:r>
              <a:rPr lang="en-US" altLang="ja-JP" dirty="0"/>
              <a:t>ROE</a:t>
            </a:r>
            <a:r>
              <a:rPr lang="ja-JP" altLang="en-US" dirty="0"/>
              <a:t>を高める効果）とは別物</a:t>
            </a:r>
            <a:endParaRPr lang="en-US" altLang="ja-JP" dirty="0"/>
          </a:p>
          <a:p>
            <a:pPr lvl="1"/>
            <a:endParaRPr kumimoji="1" lang="en-US" altLang="ja-JP" dirty="0"/>
          </a:p>
          <a:p>
            <a:r>
              <a:rPr lang="ja-JP" altLang="en-US" dirty="0"/>
              <a:t>レバレッジ効果を説明する</a:t>
            </a:r>
            <a:r>
              <a:rPr lang="en-US" altLang="ja-JP" dirty="0"/>
              <a:t>2</a:t>
            </a:r>
            <a:r>
              <a:rPr lang="ja-JP" altLang="en-US" dirty="0"/>
              <a:t>つのアプローチ</a:t>
            </a:r>
            <a:endParaRPr lang="en-US" altLang="ja-JP" dirty="0"/>
          </a:p>
          <a:p>
            <a:pPr lvl="1"/>
            <a:r>
              <a:rPr lang="ja-JP" altLang="en-US" b="1" dirty="0"/>
              <a:t>①</a:t>
            </a:r>
            <a:r>
              <a:rPr lang="en-US" altLang="ja-JP" b="1" dirty="0"/>
              <a:t> DCF</a:t>
            </a:r>
            <a:r>
              <a:rPr lang="ja-JP" altLang="en-US" b="1" dirty="0"/>
              <a:t>法を利用したビジネスリスクの変化に着目</a:t>
            </a:r>
            <a:endParaRPr lang="en-US" altLang="ja-JP" b="1" dirty="0"/>
          </a:p>
          <a:p>
            <a:pPr marL="457200" lvl="1" indent="0">
              <a:buNone/>
            </a:pPr>
            <a:r>
              <a:rPr lang="ja-JP" altLang="en-US" dirty="0"/>
              <a:t>　</a:t>
            </a:r>
            <a:endParaRPr lang="en-US" altLang="ja-JP" dirty="0"/>
          </a:p>
        </p:txBody>
      </p:sp>
      <p:sp>
        <p:nvSpPr>
          <p:cNvPr id="4" name="スライド番号プレースホルダー 3">
            <a:extLst>
              <a:ext uri="{FF2B5EF4-FFF2-40B4-BE49-F238E27FC236}">
                <a16:creationId xmlns:a16="http://schemas.microsoft.com/office/drawing/2014/main" id="{A716A882-453E-8D75-D459-C9C0CBA5529D}"/>
              </a:ext>
            </a:extLst>
          </p:cNvPr>
          <p:cNvSpPr>
            <a:spLocks noGrp="1"/>
          </p:cNvSpPr>
          <p:nvPr>
            <p:ph type="sldNum" sz="quarter" idx="12"/>
          </p:nvPr>
        </p:nvSpPr>
        <p:spPr/>
        <p:txBody>
          <a:bodyPr/>
          <a:lstStyle/>
          <a:p>
            <a:fld id="{F1B44B19-4420-4FE5-A06D-3F96DBF177A9}" type="slidenum">
              <a:rPr kumimoji="1" lang="ja-JP" altLang="en-US" smtClean="0"/>
              <a:t>5</a:t>
            </a:fld>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7C27C05-56ED-E35C-DEF0-8C17C7A9D2AC}"/>
                  </a:ext>
                </a:extLst>
              </p:cNvPr>
              <p:cNvSpPr txBox="1"/>
              <p:nvPr/>
            </p:nvSpPr>
            <p:spPr>
              <a:xfrm>
                <a:off x="2000250" y="4712330"/>
                <a:ext cx="2048381" cy="9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i="1" smtClean="0">
                              <a:latin typeface="Cambria Math" panose="02040503050406030204" pitchFamily="18" charset="0"/>
                            </a:rPr>
                          </m:ctrlPr>
                        </m:sSubPr>
                        <m:e>
                          <m:r>
                            <a:rPr kumimoji="1" lang="ja-JP" altLang="en-US" i="1">
                              <a:latin typeface="Cambria Math" panose="02040503050406030204" pitchFamily="18" charset="0"/>
                            </a:rPr>
                            <m:t>𝑉</m:t>
                          </m:r>
                        </m:e>
                        <m:sub>
                          <m:r>
                            <a:rPr kumimoji="1" lang="ja-JP" altLang="en-US" i="1">
                              <a:latin typeface="Cambria Math" panose="02040503050406030204" pitchFamily="18" charset="0"/>
                            </a:rPr>
                            <m:t>𝑓</m:t>
                          </m:r>
                        </m:sub>
                      </m:sSub>
                      <m:r>
                        <a:rPr kumimoji="1" lang="ja-JP" altLang="en-US" i="0">
                          <a:latin typeface="Cambria Math" panose="02040503050406030204" pitchFamily="18" charset="0"/>
                        </a:rPr>
                        <m:t>=</m:t>
                      </m:r>
                      <m:nary>
                        <m:naryPr>
                          <m:chr m:val="∑"/>
                          <m:limLoc m:val="undOvr"/>
                          <m:grow m:val="on"/>
                          <m:ctrlPr>
                            <a:rPr kumimoji="1" lang="ja-JP" altLang="en-US" i="1">
                              <a:latin typeface="Cambria Math" panose="02040503050406030204" pitchFamily="18" charset="0"/>
                            </a:rPr>
                          </m:ctrlPr>
                        </m:naryPr>
                        <m:sub>
                          <m:r>
                            <a:rPr kumimoji="1" lang="ja-JP" altLang="en-US" i="1">
                              <a:latin typeface="Cambria Math" panose="02040503050406030204" pitchFamily="18" charset="0"/>
                            </a:rPr>
                            <m:t>𝑛</m:t>
                          </m:r>
                          <m:r>
                            <a:rPr kumimoji="1" lang="ja-JP" altLang="en-US" i="0">
                              <a:latin typeface="Cambria Math" panose="02040503050406030204" pitchFamily="18" charset="0"/>
                            </a:rPr>
                            <m:t>=1</m:t>
                          </m:r>
                        </m:sub>
                        <m:sup>
                          <m:r>
                            <a:rPr kumimoji="1" lang="ja-JP" altLang="en-US" i="0">
                              <a:latin typeface="Cambria Math" panose="02040503050406030204" pitchFamily="18" charset="0"/>
                            </a:rPr>
                            <m:t>∞</m:t>
                          </m:r>
                        </m:sup>
                        <m:e>
                          <m:f>
                            <m:fPr>
                              <m:ctrlPr>
                                <a:rPr kumimoji="1" lang="ja-JP" altLang="en-US" i="1">
                                  <a:latin typeface="Cambria Math" panose="02040503050406030204" pitchFamily="18" charset="0"/>
                                </a:rPr>
                              </m:ctrlPr>
                            </m:fPr>
                            <m:num>
                              <m:r>
                                <a:rPr kumimoji="1" lang="ja-JP" altLang="en-US" i="1">
                                  <a:latin typeface="Cambria Math" panose="02040503050406030204" pitchFamily="18" charset="0"/>
                                </a:rPr>
                                <m:t>𝐶</m:t>
                              </m:r>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𝐹</m:t>
                                  </m:r>
                                </m:e>
                                <m:sub>
                                  <m:r>
                                    <a:rPr kumimoji="1" lang="ja-JP" altLang="en-US" i="1">
                                      <a:latin typeface="Cambria Math" panose="02040503050406030204" pitchFamily="18" charset="0"/>
                                    </a:rPr>
                                    <m:t>𝑛</m:t>
                                  </m:r>
                                </m:sub>
                              </m:sSub>
                            </m:num>
                            <m:den>
                              <m:sSup>
                                <m:sSupPr>
                                  <m:ctrlPr>
                                    <a:rPr kumimoji="1" lang="ja-JP" altLang="en-US" i="1">
                                      <a:latin typeface="Cambria Math" panose="02040503050406030204" pitchFamily="18" charset="0"/>
                                    </a:rPr>
                                  </m:ctrlPr>
                                </m:sSupPr>
                                <m:e>
                                  <m:d>
                                    <m:dPr>
                                      <m:ctrlPr>
                                        <a:rPr kumimoji="1" lang="ja-JP" altLang="en-US" i="1">
                                          <a:latin typeface="Cambria Math" panose="02040503050406030204" pitchFamily="18" charset="0"/>
                                        </a:rPr>
                                      </m:ctrlPr>
                                    </m:dPr>
                                    <m:e>
                                      <m:r>
                                        <a:rPr kumimoji="1" lang="ja-JP" altLang="en-US" i="0">
                                          <a:latin typeface="Cambria Math" panose="02040503050406030204" pitchFamily="18" charset="0"/>
                                        </a:rPr>
                                        <m:t>1+</m:t>
                                      </m:r>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𝑘</m:t>
                                          </m:r>
                                        </m:e>
                                        <m:sub>
                                          <m:r>
                                            <a:rPr kumimoji="1" lang="ja-JP" altLang="en-US" i="1">
                                              <a:latin typeface="Cambria Math" panose="02040503050406030204" pitchFamily="18" charset="0"/>
                                            </a:rPr>
                                            <m:t>𝑓</m:t>
                                          </m:r>
                                        </m:sub>
                                      </m:sSub>
                                    </m:e>
                                  </m:d>
                                </m:e>
                                <m:sup>
                                  <m:r>
                                    <a:rPr kumimoji="1" lang="ja-JP" altLang="en-US" i="1">
                                      <a:latin typeface="Cambria Math" panose="02040503050406030204" pitchFamily="18" charset="0"/>
                                    </a:rPr>
                                    <m:t>𝑛</m:t>
                                  </m:r>
                                </m:sup>
                              </m:sSup>
                            </m:den>
                          </m:f>
                        </m:e>
                      </m:nary>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F7C27C05-56ED-E35C-DEF0-8C17C7A9D2AC}"/>
                  </a:ext>
                </a:extLst>
              </p:cNvPr>
              <p:cNvSpPr txBox="1">
                <a:spLocks noRot="1" noChangeAspect="1" noMove="1" noResize="1" noEditPoints="1" noAdjustHandles="1" noChangeArrowheads="1" noChangeShapeType="1" noTextEdit="1"/>
              </p:cNvSpPr>
              <p:nvPr/>
            </p:nvSpPr>
            <p:spPr>
              <a:xfrm>
                <a:off x="2000250" y="4712330"/>
                <a:ext cx="2048381" cy="98071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613C80FA-DBDF-FB35-ECEF-B287FAED10FE}"/>
                  </a:ext>
                </a:extLst>
              </p:cNvPr>
              <p:cNvSpPr txBox="1"/>
              <p:nvPr/>
            </p:nvSpPr>
            <p:spPr>
              <a:xfrm>
                <a:off x="2000250" y="5872435"/>
                <a:ext cx="2932692" cy="967829"/>
              </a:xfrm>
              <a:prstGeom prst="rect">
                <a:avLst/>
              </a:prstGeom>
              <a:noFill/>
            </p:spPr>
            <p:txBody>
              <a:bodyPr wrap="square" rtlCol="0">
                <a:spAutoFit/>
              </a:bodyPr>
              <a:lstStyle/>
              <a:p>
                <a14:m>
                  <m:oMath xmlns:m="http://schemas.openxmlformats.org/officeDocument/2006/math">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𝑉</m:t>
                        </m:r>
                      </m:e>
                      <m:sub>
                        <m:r>
                          <a:rPr kumimoji="1" lang="ja-JP" altLang="en-US" i="1">
                            <a:latin typeface="Cambria Math" panose="02040503050406030204" pitchFamily="18" charset="0"/>
                          </a:rPr>
                          <m:t>𝑓</m:t>
                        </m:r>
                      </m:sub>
                    </m:sSub>
                    <m:r>
                      <a:rPr kumimoji="1" lang="ja-JP" altLang="en-US" i="1">
                        <a:latin typeface="Cambria Math" panose="02040503050406030204" pitchFamily="18" charset="0"/>
                      </a:rPr>
                      <m:t> </m:t>
                    </m:r>
                  </m:oMath>
                </a14:m>
                <a:r>
                  <a:rPr kumimoji="1" lang="ja-JP" altLang="en-US" dirty="0"/>
                  <a:t>：企業価値</a:t>
                </a:r>
                <a:endParaRPr kumimoji="1" lang="en-US" altLang="ja-JP" dirty="0"/>
              </a:p>
              <a:p>
                <a14:m>
                  <m:oMath xmlns:m="http://schemas.openxmlformats.org/officeDocument/2006/math">
                    <m:r>
                      <a:rPr kumimoji="1" lang="ja-JP" altLang="en-US" i="1">
                        <a:latin typeface="Cambria Math" panose="02040503050406030204" pitchFamily="18" charset="0"/>
                      </a:rPr>
                      <m:t>𝐶</m:t>
                    </m:r>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𝐹</m:t>
                        </m:r>
                      </m:e>
                      <m:sub>
                        <m:r>
                          <a:rPr kumimoji="1" lang="ja-JP" altLang="en-US" i="1">
                            <a:latin typeface="Cambria Math" panose="02040503050406030204" pitchFamily="18" charset="0"/>
                          </a:rPr>
                          <m:t>𝑛</m:t>
                        </m:r>
                      </m:sub>
                    </m:sSub>
                  </m:oMath>
                </a14:m>
                <a:r>
                  <a:rPr kumimoji="1" lang="ja-JP" altLang="en-US" dirty="0"/>
                  <a:t>：将来</a:t>
                </a:r>
                <a:r>
                  <a:rPr kumimoji="1" lang="en-US" altLang="ja-JP" dirty="0"/>
                  <a:t>FCF</a:t>
                </a:r>
                <a:r>
                  <a:rPr kumimoji="1" lang="ja-JP" altLang="en-US" dirty="0"/>
                  <a:t>期待値</a:t>
                </a:r>
                <a:endParaRPr kumimoji="1" lang="en-US" altLang="ja-JP" dirty="0"/>
              </a:p>
              <a:p>
                <a14:m>
                  <m:oMath xmlns:m="http://schemas.openxmlformats.org/officeDocument/2006/math">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𝑘</m:t>
                        </m:r>
                      </m:e>
                      <m:sub>
                        <m:r>
                          <a:rPr kumimoji="1" lang="ja-JP" altLang="en-US" i="1">
                            <a:latin typeface="Cambria Math" panose="02040503050406030204" pitchFamily="18" charset="0"/>
                          </a:rPr>
                          <m:t>𝑓</m:t>
                        </m:r>
                      </m:sub>
                    </m:sSub>
                    <m:r>
                      <a:rPr kumimoji="1" lang="ja-JP" altLang="en-US" i="1">
                        <a:latin typeface="Cambria Math" panose="02040503050406030204" pitchFamily="18" charset="0"/>
                      </a:rPr>
                      <m:t> </m:t>
                    </m:r>
                  </m:oMath>
                </a14:m>
                <a:r>
                  <a:rPr kumimoji="1" lang="ja-JP" altLang="en-US" dirty="0"/>
                  <a:t>：割引率</a:t>
                </a:r>
                <a:r>
                  <a:rPr kumimoji="1" lang="en-US" altLang="ja-JP" dirty="0"/>
                  <a:t>(</a:t>
                </a:r>
                <a:r>
                  <a:rPr kumimoji="1" lang="ja-JP" altLang="en-US" dirty="0"/>
                  <a:t>総資本コスト</a:t>
                </a:r>
                <a:r>
                  <a:rPr kumimoji="1" lang="en-US" altLang="ja-JP" dirty="0"/>
                  <a:t>)</a:t>
                </a:r>
                <a:endParaRPr kumimoji="1" lang="ja-JP" altLang="en-US" dirty="0"/>
              </a:p>
            </p:txBody>
          </p:sp>
        </mc:Choice>
        <mc:Fallback xmlns="">
          <p:sp>
            <p:nvSpPr>
              <p:cNvPr id="15" name="テキスト ボックス 14">
                <a:extLst>
                  <a:ext uri="{FF2B5EF4-FFF2-40B4-BE49-F238E27FC236}">
                    <a16:creationId xmlns:a16="http://schemas.microsoft.com/office/drawing/2014/main" id="{613C80FA-DBDF-FB35-ECEF-B287FAED10FE}"/>
                  </a:ext>
                </a:extLst>
              </p:cNvPr>
              <p:cNvSpPr txBox="1">
                <a:spLocks noRot="1" noChangeAspect="1" noMove="1" noResize="1" noEditPoints="1" noAdjustHandles="1" noChangeArrowheads="1" noChangeShapeType="1" noTextEdit="1"/>
              </p:cNvSpPr>
              <p:nvPr/>
            </p:nvSpPr>
            <p:spPr>
              <a:xfrm>
                <a:off x="2000250" y="5872435"/>
                <a:ext cx="2932692" cy="967829"/>
              </a:xfrm>
              <a:prstGeom prst="rect">
                <a:avLst/>
              </a:prstGeom>
              <a:blipFill>
                <a:blip r:embed="rId3"/>
                <a:stretch>
                  <a:fillRect t="-629" r="-832" b="-9434"/>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2D12657E-972B-5AF8-5D75-B62A3162DC05}"/>
              </a:ext>
            </a:extLst>
          </p:cNvPr>
          <p:cNvSpPr txBox="1"/>
          <p:nvPr/>
        </p:nvSpPr>
        <p:spPr>
          <a:xfrm>
            <a:off x="5200146" y="4795897"/>
            <a:ext cx="5886450" cy="2062103"/>
          </a:xfrm>
          <a:prstGeom prst="rect">
            <a:avLst/>
          </a:prstGeom>
          <a:noFill/>
        </p:spPr>
        <p:txBody>
          <a:bodyPr wrap="square" rtlCol="0">
            <a:spAutoFit/>
          </a:bodyPr>
          <a:lstStyle/>
          <a:p>
            <a:r>
              <a:rPr kumimoji="1" lang="ja-JP" altLang="en-US" sz="2000" dirty="0"/>
              <a:t>ビジネスリスク（企業の事業価値自体のボラティリティ）上昇時</a:t>
            </a:r>
            <a:endParaRPr kumimoji="1" lang="en-US" altLang="ja-JP" sz="2000" dirty="0"/>
          </a:p>
          <a:p>
            <a:r>
              <a:rPr kumimoji="1" lang="ja-JP" altLang="en-US" sz="2000" dirty="0"/>
              <a:t>→割引率上昇・株価下落</a:t>
            </a:r>
            <a:endParaRPr kumimoji="1" lang="en-US" altLang="ja-JP" sz="2000" dirty="0"/>
          </a:p>
          <a:p>
            <a:endParaRPr kumimoji="1" lang="en-US" altLang="ja-JP" sz="2000" dirty="0"/>
          </a:p>
          <a:p>
            <a:r>
              <a:rPr kumimoji="1" lang="ja-JP" altLang="en-US" sz="2000" dirty="0"/>
              <a:t>→</a:t>
            </a:r>
            <a:r>
              <a:rPr kumimoji="1" lang="ja-JP" altLang="en-US" sz="2400" b="1" dirty="0"/>
              <a:t>株価下落とボラティリティ上昇が同時に起こる</a:t>
            </a:r>
            <a:endParaRPr kumimoji="1" lang="ja-JP" altLang="en-US" sz="2000" b="1" dirty="0"/>
          </a:p>
        </p:txBody>
      </p:sp>
    </p:spTree>
    <p:extLst>
      <p:ext uri="{BB962C8B-B14F-4D97-AF65-F5344CB8AC3E}">
        <p14:creationId xmlns:p14="http://schemas.microsoft.com/office/powerpoint/2010/main" val="25451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65CC-F230-1447-C71E-C86D684735A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AE8882-DA11-5006-D90A-983567680D2C}"/>
              </a:ext>
            </a:extLst>
          </p:cNvPr>
          <p:cNvSpPr>
            <a:spLocks noGrp="1"/>
          </p:cNvSpPr>
          <p:nvPr>
            <p:ph type="title"/>
          </p:nvPr>
        </p:nvSpPr>
        <p:spPr/>
        <p:txBody>
          <a:bodyPr/>
          <a:lstStyle/>
          <a:p>
            <a:r>
              <a:rPr kumimoji="1" lang="en-US" altLang="ja-JP" dirty="0"/>
              <a:t>2.</a:t>
            </a:r>
            <a:r>
              <a:rPr kumimoji="1" lang="ja-JP" altLang="en-US" dirty="0"/>
              <a:t>レバレッジ効果</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A3B0B5B-E230-6308-0EF6-16E75DAD6F2F}"/>
                  </a:ext>
                </a:extLst>
              </p:cNvPr>
              <p:cNvSpPr>
                <a:spLocks noGrp="1"/>
              </p:cNvSpPr>
              <p:nvPr>
                <p:ph idx="1"/>
              </p:nvPr>
            </p:nvSpPr>
            <p:spPr/>
            <p:txBody>
              <a:bodyPr/>
              <a:lstStyle/>
              <a:p>
                <a:r>
                  <a:rPr lang="ja-JP" altLang="en-US" dirty="0"/>
                  <a:t>レバレッジ効果を説明する</a:t>
                </a:r>
                <a:r>
                  <a:rPr lang="en-US" altLang="ja-JP" dirty="0"/>
                  <a:t>2</a:t>
                </a:r>
                <a:r>
                  <a:rPr lang="ja-JP" altLang="en-US" dirty="0"/>
                  <a:t>つのアプローチ</a:t>
                </a:r>
                <a:endParaRPr lang="en-US" altLang="ja-JP" dirty="0"/>
              </a:p>
              <a:p>
                <a:pPr lvl="1"/>
                <a:r>
                  <a:rPr lang="ja-JP" altLang="en-US" b="1" dirty="0"/>
                  <a:t>②株価の急落による資本構成の変化に着目</a:t>
                </a:r>
                <a:endParaRPr lang="en-US" altLang="ja-JP" b="1" dirty="0"/>
              </a:p>
              <a:p>
                <a:pPr marL="457200" lvl="1" indent="0">
                  <a:buNone/>
                </a:pPr>
                <a:r>
                  <a:rPr lang="ja-JP" altLang="en-US" dirty="0"/>
                  <a:t>　株価下落時に財務レバレッジ</a:t>
                </a:r>
                <a14:m>
                  <m:oMath xmlns:m="http://schemas.openxmlformats.org/officeDocument/2006/math">
                    <m:f>
                      <m:fPr>
                        <m:ctrlPr>
                          <a:rPr lang="en-US" altLang="ja-JP" i="1" dirty="0" smtClean="0">
                            <a:latin typeface="Cambria Math" panose="02040503050406030204" pitchFamily="18" charset="0"/>
                          </a:rPr>
                        </m:ctrlPr>
                      </m:fPr>
                      <m:num>
                        <m:r>
                          <a:rPr lang="en-US" altLang="ja-JP" i="1" dirty="0">
                            <a:latin typeface="Cambria Math" panose="02040503050406030204" pitchFamily="18" charset="0"/>
                          </a:rPr>
                          <m:t>𝑉</m:t>
                        </m:r>
                      </m:num>
                      <m:den>
                        <m:r>
                          <a:rPr lang="en-US" altLang="ja-JP" i="1" dirty="0">
                            <a:latin typeface="Cambria Math" panose="02040503050406030204" pitchFamily="18" charset="0"/>
                          </a:rPr>
                          <m:t>𝐸</m:t>
                        </m:r>
                      </m:den>
                    </m:f>
                  </m:oMath>
                </a14:m>
                <a:r>
                  <a:rPr lang="ja-JP" altLang="en-US" dirty="0"/>
                  <a:t>は上昇</a:t>
                </a:r>
                <a:endParaRPr lang="en-US" altLang="ja-JP" dirty="0"/>
              </a:p>
              <a:p>
                <a:pPr marL="457200" lvl="1" indent="0">
                  <a:buNone/>
                </a:pP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9A3B0B5B-E230-6308-0EF6-16E75DAD6F2F}"/>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01FF135E-8BA1-E82F-A0B0-78C0AB9EC939}"/>
              </a:ext>
            </a:extLst>
          </p:cNvPr>
          <p:cNvSpPr>
            <a:spLocks noGrp="1"/>
          </p:cNvSpPr>
          <p:nvPr>
            <p:ph type="sldNum" sz="quarter" idx="12"/>
          </p:nvPr>
        </p:nvSpPr>
        <p:spPr/>
        <p:txBody>
          <a:bodyPr/>
          <a:lstStyle/>
          <a:p>
            <a:fld id="{F1B44B19-4420-4FE5-A06D-3F96DBF177A9}" type="slidenum">
              <a:rPr kumimoji="1" lang="ja-JP" altLang="en-US" smtClean="0"/>
              <a:t>6</a:t>
            </a:fld>
            <a:endParaRPr kumimoji="1" lang="ja-JP" altLang="en-US" dirty="0"/>
          </a:p>
        </p:txBody>
      </p:sp>
      <p:cxnSp>
        <p:nvCxnSpPr>
          <p:cNvPr id="5" name="直線コネクタ 4">
            <a:extLst>
              <a:ext uri="{FF2B5EF4-FFF2-40B4-BE49-F238E27FC236}">
                <a16:creationId xmlns:a16="http://schemas.microsoft.com/office/drawing/2014/main" id="{5D56E12D-EE42-0841-B70F-F8F9633694A1}"/>
              </a:ext>
            </a:extLst>
          </p:cNvPr>
          <p:cNvCxnSpPr>
            <a:cxnSpLocks/>
          </p:cNvCxnSpPr>
          <p:nvPr/>
        </p:nvCxnSpPr>
        <p:spPr>
          <a:xfrm>
            <a:off x="9163445" y="1500188"/>
            <a:ext cx="19240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47A6C35-A038-736A-009F-4D79EC680757}"/>
              </a:ext>
            </a:extLst>
          </p:cNvPr>
          <p:cNvCxnSpPr>
            <a:cxnSpLocks/>
          </p:cNvCxnSpPr>
          <p:nvPr/>
        </p:nvCxnSpPr>
        <p:spPr>
          <a:xfrm>
            <a:off x="10115945" y="1500188"/>
            <a:ext cx="0" cy="1406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77398-BCB2-4FFE-27D9-91E35F8CE606}"/>
              </a:ext>
            </a:extLst>
          </p:cNvPr>
          <p:cNvCxnSpPr>
            <a:cxnSpLocks/>
          </p:cNvCxnSpPr>
          <p:nvPr/>
        </p:nvCxnSpPr>
        <p:spPr>
          <a:xfrm>
            <a:off x="10115945" y="2147888"/>
            <a:ext cx="9715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8D334A0-8D54-EEAE-0921-F19AB99D4EBA}"/>
                  </a:ext>
                </a:extLst>
              </p:cNvPr>
              <p:cNvSpPr txBox="1"/>
              <p:nvPr/>
            </p:nvSpPr>
            <p:spPr>
              <a:xfrm>
                <a:off x="1994975" y="3476190"/>
                <a:ext cx="1267848"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i="1" smtClean="0">
                              <a:latin typeface="Cambria Math" panose="02040503050406030204" pitchFamily="18" charset="0"/>
                            </a:rPr>
                          </m:ctrlPr>
                        </m:sSubPr>
                        <m:e>
                          <m:r>
                            <a:rPr kumimoji="1" lang="ja-JP" altLang="en-US" i="1" smtClean="0">
                              <a:latin typeface="Cambria Math" panose="02040503050406030204" pitchFamily="18" charset="0"/>
                            </a:rPr>
                            <m:t>𝑟</m:t>
                          </m:r>
                        </m:e>
                        <m:sub>
                          <m:r>
                            <a:rPr kumimoji="1" lang="ja-JP" altLang="en-US" i="1" smtClean="0">
                              <a:latin typeface="Cambria Math" panose="02040503050406030204" pitchFamily="18" charset="0"/>
                            </a:rPr>
                            <m:t>𝐸</m:t>
                          </m:r>
                        </m:sub>
                      </m:sSub>
                      <m:r>
                        <a:rPr kumimoji="1" lang="ja-JP" altLang="en-US" i="1" smtClean="0">
                          <a:latin typeface="Cambria Math" panose="02040503050406030204" pitchFamily="18" charset="0"/>
                        </a:rPr>
                        <m:t>=</m:t>
                      </m:r>
                      <m:f>
                        <m:fPr>
                          <m:ctrlPr>
                            <a:rPr kumimoji="1" lang="ja-JP" altLang="en-US" i="1" smtClean="0">
                              <a:latin typeface="Cambria Math" panose="02040503050406030204" pitchFamily="18" charset="0"/>
                            </a:rPr>
                          </m:ctrlPr>
                        </m:fPr>
                        <m:num>
                          <m:r>
                            <a:rPr kumimoji="1" lang="ja-JP" altLang="en-US" i="1" smtClean="0">
                              <a:latin typeface="Cambria Math" panose="02040503050406030204" pitchFamily="18" charset="0"/>
                            </a:rPr>
                            <m:t>𝑋</m:t>
                          </m:r>
                          <m:r>
                            <a:rPr kumimoji="1" lang="ja-JP" altLang="en-US" i="1" smtClean="0">
                              <a:latin typeface="Cambria Math" panose="02040503050406030204" pitchFamily="18" charset="0"/>
                            </a:rPr>
                            <m:t>−</m:t>
                          </m:r>
                          <m:r>
                            <a:rPr kumimoji="1" lang="ja-JP" altLang="en-US" i="1" smtClean="0">
                              <a:latin typeface="Cambria Math" panose="02040503050406030204" pitchFamily="18" charset="0"/>
                            </a:rPr>
                            <m:t>𝑟𝐷</m:t>
                          </m:r>
                        </m:num>
                        <m:den>
                          <m:r>
                            <a:rPr kumimoji="1" lang="ja-JP" altLang="en-US" i="1" smtClean="0">
                              <a:latin typeface="Cambria Math" panose="02040503050406030204" pitchFamily="18" charset="0"/>
                            </a:rPr>
                            <m:t>𝐸</m:t>
                          </m:r>
                        </m:den>
                      </m:f>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68D334A0-8D54-EEAE-0921-F19AB99D4EBA}"/>
                  </a:ext>
                </a:extLst>
              </p:cNvPr>
              <p:cNvSpPr txBox="1">
                <a:spLocks noRot="1" noChangeAspect="1" noMove="1" noResize="1" noEditPoints="1" noAdjustHandles="1" noChangeArrowheads="1" noChangeShapeType="1" noTextEdit="1"/>
              </p:cNvSpPr>
              <p:nvPr/>
            </p:nvSpPr>
            <p:spPr>
              <a:xfrm>
                <a:off x="1994975" y="3476190"/>
                <a:ext cx="1267848" cy="51674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F1BC3A6D-C08B-9375-D0B6-08730771BB7E}"/>
                  </a:ext>
                </a:extLst>
              </p:cNvPr>
              <p:cNvSpPr txBox="1"/>
              <p:nvPr/>
            </p:nvSpPr>
            <p:spPr>
              <a:xfrm>
                <a:off x="942879" y="4202216"/>
                <a:ext cx="3372039" cy="5231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i="1" smtClean="0">
                              <a:latin typeface="Cambria Math" panose="02040503050406030204" pitchFamily="18" charset="0"/>
                            </a:rPr>
                          </m:ctrlPr>
                        </m:sSubPr>
                        <m:e>
                          <m:r>
                            <a:rPr kumimoji="1" lang="ja-JP" altLang="en-US" i="1" smtClean="0">
                              <a:latin typeface="Cambria Math" panose="02040503050406030204" pitchFamily="18" charset="0"/>
                            </a:rPr>
                            <m:t>𝑟</m:t>
                          </m:r>
                        </m:e>
                        <m:sub>
                          <m:r>
                            <m:rPr>
                              <m:sty m:val="p"/>
                            </m:rPr>
                            <a:rPr kumimoji="1" lang="en-US" altLang="ja-JP" i="1" smtClean="0">
                              <a:latin typeface="Cambria Math" panose="02040503050406030204" pitchFamily="18" charset="0"/>
                            </a:rPr>
                            <m:t>V</m:t>
                          </m:r>
                        </m:sub>
                      </m:sSub>
                      <m:r>
                        <a:rPr kumimoji="1" lang="ja-JP" altLang="en-US" i="0">
                          <a:latin typeface="Cambria Math" panose="02040503050406030204" pitchFamily="18" charset="0"/>
                        </a:rPr>
                        <m:t>=</m:t>
                      </m:r>
                      <m:f>
                        <m:fPr>
                          <m:ctrlPr>
                            <a:rPr kumimoji="1" lang="ja-JP" altLang="en-US" i="1">
                              <a:latin typeface="Cambria Math" panose="02040503050406030204" pitchFamily="18" charset="0"/>
                            </a:rPr>
                          </m:ctrlPr>
                        </m:fPr>
                        <m:num>
                          <m:r>
                            <a:rPr kumimoji="1" lang="ja-JP" altLang="en-US" i="1">
                              <a:latin typeface="Cambria Math" panose="02040503050406030204" pitchFamily="18" charset="0"/>
                            </a:rPr>
                            <m:t>𝑋</m:t>
                          </m:r>
                        </m:num>
                        <m:den>
                          <m:r>
                            <a:rPr kumimoji="1" lang="ja-JP" altLang="en-US" i="1">
                              <a:latin typeface="Cambria Math" panose="02040503050406030204" pitchFamily="18" charset="0"/>
                            </a:rPr>
                            <m:t>𝐷</m:t>
                          </m:r>
                          <m:r>
                            <a:rPr kumimoji="1" lang="ja-JP" altLang="en-US" i="0">
                              <a:latin typeface="Cambria Math" panose="02040503050406030204" pitchFamily="18" charset="0"/>
                            </a:rPr>
                            <m:t>+</m:t>
                          </m:r>
                          <m:r>
                            <a:rPr kumimoji="1" lang="ja-JP" altLang="en-US" i="1">
                              <a:latin typeface="Cambria Math" panose="02040503050406030204" pitchFamily="18" charset="0"/>
                            </a:rPr>
                            <m:t>𝐸</m:t>
                          </m:r>
                        </m:den>
                      </m:f>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F1BC3A6D-C08B-9375-D0B6-08730771BB7E}"/>
                  </a:ext>
                </a:extLst>
              </p:cNvPr>
              <p:cNvSpPr txBox="1">
                <a:spLocks noRot="1" noChangeAspect="1" noMove="1" noResize="1" noEditPoints="1" noAdjustHandles="1" noChangeArrowheads="1" noChangeShapeType="1" noTextEdit="1"/>
              </p:cNvSpPr>
              <p:nvPr/>
            </p:nvSpPr>
            <p:spPr>
              <a:xfrm>
                <a:off x="942879" y="4202216"/>
                <a:ext cx="3372039" cy="52315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2169977C-889A-A711-911D-7297946A2CCB}"/>
                  </a:ext>
                </a:extLst>
              </p:cNvPr>
              <p:cNvSpPr txBox="1"/>
              <p:nvPr/>
            </p:nvSpPr>
            <p:spPr>
              <a:xfrm>
                <a:off x="1901467" y="5286338"/>
                <a:ext cx="2041649"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ja-JP" altLang="en-US" i="1" smtClean="0">
                              <a:latin typeface="Cambria Math" panose="02040503050406030204" pitchFamily="18" charset="0"/>
                            </a:rPr>
                          </m:ctrlPr>
                        </m:sSubPr>
                        <m:e>
                          <m:r>
                            <a:rPr kumimoji="1" lang="ja-JP" altLang="en-US" i="1">
                              <a:latin typeface="Cambria Math" panose="02040503050406030204" pitchFamily="18" charset="0"/>
                            </a:rPr>
                            <m:t>𝑟</m:t>
                          </m:r>
                        </m:e>
                        <m:sub>
                          <m:r>
                            <a:rPr kumimoji="1" lang="ja-JP" altLang="en-US" i="1">
                              <a:latin typeface="Cambria Math" panose="02040503050406030204" pitchFamily="18" charset="0"/>
                            </a:rPr>
                            <m:t>𝐸</m:t>
                          </m:r>
                        </m:sub>
                      </m:sSub>
                      <m:r>
                        <a:rPr kumimoji="1" lang="ja-JP" altLang="en-US" i="0">
                          <a:latin typeface="Cambria Math" panose="02040503050406030204" pitchFamily="18" charset="0"/>
                        </a:rPr>
                        <m:t>=</m:t>
                      </m:r>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𝑟</m:t>
                          </m:r>
                        </m:e>
                        <m:sub>
                          <m:r>
                            <a:rPr kumimoji="1" lang="ja-JP" altLang="en-US" i="1">
                              <a:latin typeface="Cambria Math" panose="02040503050406030204" pitchFamily="18" charset="0"/>
                            </a:rPr>
                            <m:t>𝑉</m:t>
                          </m:r>
                        </m:sub>
                      </m:sSub>
                      <m:r>
                        <a:rPr kumimoji="1" lang="ja-JP" altLang="en-US" i="0">
                          <a:latin typeface="Cambria Math" panose="02040503050406030204" pitchFamily="18" charset="0"/>
                        </a:rPr>
                        <m:t>+</m:t>
                      </m:r>
                      <m:f>
                        <m:fPr>
                          <m:ctrlPr>
                            <a:rPr kumimoji="1" lang="ja-JP" altLang="en-US" i="1">
                              <a:latin typeface="Cambria Math" panose="02040503050406030204" pitchFamily="18" charset="0"/>
                            </a:rPr>
                          </m:ctrlPr>
                        </m:fPr>
                        <m:num>
                          <m:r>
                            <a:rPr kumimoji="1" lang="ja-JP" altLang="en-US" i="1">
                              <a:latin typeface="Cambria Math" panose="02040503050406030204" pitchFamily="18" charset="0"/>
                            </a:rPr>
                            <m:t>𝐷</m:t>
                          </m:r>
                        </m:num>
                        <m:den>
                          <m:r>
                            <a:rPr kumimoji="1" lang="ja-JP" altLang="en-US" i="1">
                              <a:latin typeface="Cambria Math" panose="02040503050406030204" pitchFamily="18" charset="0"/>
                            </a:rPr>
                            <m:t>𝐸</m:t>
                          </m:r>
                        </m:den>
                      </m:f>
                      <m:d>
                        <m:dPr>
                          <m:ctrlPr>
                            <a:rPr kumimoji="1" lang="ja-JP" altLang="en-US" i="1">
                              <a:latin typeface="Cambria Math" panose="02040503050406030204" pitchFamily="18" charset="0"/>
                            </a:rPr>
                          </m:ctrlPr>
                        </m:dPr>
                        <m:e>
                          <m:sSub>
                            <m:sSubPr>
                              <m:ctrlPr>
                                <a:rPr kumimoji="1" lang="ja-JP" altLang="en-US" i="1">
                                  <a:latin typeface="Cambria Math" panose="02040503050406030204" pitchFamily="18" charset="0"/>
                                </a:rPr>
                              </m:ctrlPr>
                            </m:sSubPr>
                            <m:e>
                              <m:r>
                                <a:rPr kumimoji="1" lang="ja-JP" altLang="en-US" i="1">
                                  <a:latin typeface="Cambria Math" panose="02040503050406030204" pitchFamily="18" charset="0"/>
                                </a:rPr>
                                <m:t>𝑟</m:t>
                              </m:r>
                            </m:e>
                            <m:sub>
                              <m:r>
                                <a:rPr kumimoji="1" lang="ja-JP" altLang="en-US" i="1">
                                  <a:latin typeface="Cambria Math" panose="02040503050406030204" pitchFamily="18" charset="0"/>
                                </a:rPr>
                                <m:t>𝑉</m:t>
                              </m:r>
                            </m:sub>
                          </m:sSub>
                          <m:r>
                            <a:rPr kumimoji="1" lang="ja-JP" altLang="en-US" i="0">
                              <a:latin typeface="Cambria Math" panose="02040503050406030204" pitchFamily="18" charset="0"/>
                            </a:rPr>
                            <m:t>−</m:t>
                          </m:r>
                          <m:r>
                            <a:rPr kumimoji="1" lang="ja-JP" altLang="en-US" i="1">
                              <a:latin typeface="Cambria Math" panose="02040503050406030204" pitchFamily="18" charset="0"/>
                            </a:rPr>
                            <m:t>𝑟</m:t>
                          </m:r>
                        </m:e>
                      </m:d>
                    </m:oMath>
                  </m:oMathPara>
                </a14:m>
                <a:endParaRPr kumimoji="1" lang="ja-JP" altLang="en-US" dirty="0"/>
              </a:p>
            </p:txBody>
          </p:sp>
        </mc:Choice>
        <mc:Fallback xmlns="">
          <p:sp>
            <p:nvSpPr>
              <p:cNvPr id="10" name="テキスト ボックス 9">
                <a:extLst>
                  <a:ext uri="{FF2B5EF4-FFF2-40B4-BE49-F238E27FC236}">
                    <a16:creationId xmlns:a16="http://schemas.microsoft.com/office/drawing/2014/main" id="{2169977C-889A-A711-911D-7297946A2CCB}"/>
                  </a:ext>
                </a:extLst>
              </p:cNvPr>
              <p:cNvSpPr txBox="1">
                <a:spLocks noRot="1" noChangeAspect="1" noMove="1" noResize="1" noEditPoints="1" noAdjustHandles="1" noChangeArrowheads="1" noChangeShapeType="1" noTextEdit="1"/>
              </p:cNvSpPr>
              <p:nvPr/>
            </p:nvSpPr>
            <p:spPr>
              <a:xfrm>
                <a:off x="1901467" y="5286338"/>
                <a:ext cx="2041649" cy="51674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C8340F0C-BCD1-8F03-CB2E-F7937ED88144}"/>
                  </a:ext>
                </a:extLst>
              </p:cNvPr>
              <p:cNvSpPr txBox="1"/>
              <p:nvPr/>
            </p:nvSpPr>
            <p:spPr>
              <a:xfrm>
                <a:off x="1966493" y="5971679"/>
                <a:ext cx="2271584" cy="5244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𝜎</m:t>
                      </m:r>
                      <m:d>
                        <m:dPr>
                          <m:ctrlPr>
                            <a:rPr kumimoji="1" lang="ja-JP" altLang="en-US" i="1" smtClean="0">
                              <a:latin typeface="Cambria Math" panose="02040503050406030204" pitchFamily="18" charset="0"/>
                            </a:rPr>
                          </m:ctrlPr>
                        </m:dPr>
                        <m:e>
                          <m:sSub>
                            <m:sSubPr>
                              <m:ctrlPr>
                                <a:rPr kumimoji="1" lang="ja-JP" altLang="en-US" i="1" smtClean="0">
                                  <a:latin typeface="Cambria Math" panose="02040503050406030204" pitchFamily="18" charset="0"/>
                                </a:rPr>
                              </m:ctrlPr>
                            </m:sSubPr>
                            <m:e>
                              <m:r>
                                <a:rPr kumimoji="1" lang="ja-JP" altLang="en-US" i="1" smtClean="0">
                                  <a:latin typeface="Cambria Math" panose="02040503050406030204" pitchFamily="18" charset="0"/>
                                </a:rPr>
                                <m:t>𝑟</m:t>
                              </m:r>
                            </m:e>
                            <m:sub>
                              <m:r>
                                <a:rPr kumimoji="1" lang="ja-JP" altLang="en-US" i="1" smtClean="0">
                                  <a:latin typeface="Cambria Math" panose="02040503050406030204" pitchFamily="18" charset="0"/>
                                </a:rPr>
                                <m:t>𝐸</m:t>
                              </m:r>
                            </m:sub>
                          </m:sSub>
                        </m:e>
                      </m:d>
                      <m:r>
                        <a:rPr kumimoji="1" lang="ja-JP" altLang="en-US" i="1" smtClean="0">
                          <a:latin typeface="Cambria Math" panose="02040503050406030204" pitchFamily="18" charset="0"/>
                        </a:rPr>
                        <m:t>=</m:t>
                      </m:r>
                      <m:d>
                        <m:dPr>
                          <m:ctrlPr>
                            <a:rPr kumimoji="1" lang="ja-JP" altLang="en-US" i="1" smtClean="0">
                              <a:latin typeface="Cambria Math" panose="02040503050406030204" pitchFamily="18" charset="0"/>
                            </a:rPr>
                          </m:ctrlPr>
                        </m:dPr>
                        <m:e>
                          <m:r>
                            <a:rPr kumimoji="1" lang="ja-JP" altLang="en-US" i="1" smtClean="0">
                              <a:latin typeface="Cambria Math" panose="02040503050406030204" pitchFamily="18" charset="0"/>
                            </a:rPr>
                            <m:t>1+</m:t>
                          </m:r>
                          <m:f>
                            <m:fPr>
                              <m:ctrlPr>
                                <a:rPr kumimoji="1" lang="ja-JP" altLang="en-US" i="1" smtClean="0">
                                  <a:latin typeface="Cambria Math" panose="02040503050406030204" pitchFamily="18" charset="0"/>
                                </a:rPr>
                              </m:ctrlPr>
                            </m:fPr>
                            <m:num>
                              <m:r>
                                <a:rPr kumimoji="1" lang="ja-JP" altLang="en-US" i="1" smtClean="0">
                                  <a:latin typeface="Cambria Math" panose="02040503050406030204" pitchFamily="18" charset="0"/>
                                </a:rPr>
                                <m:t>𝐷</m:t>
                              </m:r>
                            </m:num>
                            <m:den>
                              <m:r>
                                <a:rPr kumimoji="1" lang="ja-JP" altLang="en-US" i="1" smtClean="0">
                                  <a:latin typeface="Cambria Math" panose="02040503050406030204" pitchFamily="18" charset="0"/>
                                </a:rPr>
                                <m:t>𝐸</m:t>
                              </m:r>
                            </m:den>
                          </m:f>
                        </m:e>
                      </m:d>
                      <m:r>
                        <a:rPr kumimoji="1" lang="ja-JP" altLang="en-US" i="1" smtClean="0">
                          <a:latin typeface="Cambria Math" panose="02040503050406030204" pitchFamily="18" charset="0"/>
                        </a:rPr>
                        <m:t>𝜎</m:t>
                      </m:r>
                      <m:d>
                        <m:dPr>
                          <m:ctrlPr>
                            <a:rPr kumimoji="1" lang="ja-JP" altLang="en-US" i="1" smtClean="0">
                              <a:latin typeface="Cambria Math" panose="02040503050406030204" pitchFamily="18" charset="0"/>
                            </a:rPr>
                          </m:ctrlPr>
                        </m:dPr>
                        <m:e>
                          <m:sSub>
                            <m:sSubPr>
                              <m:ctrlPr>
                                <a:rPr kumimoji="1" lang="ja-JP" altLang="en-US" i="1" smtClean="0">
                                  <a:latin typeface="Cambria Math" panose="02040503050406030204" pitchFamily="18" charset="0"/>
                                </a:rPr>
                              </m:ctrlPr>
                            </m:sSubPr>
                            <m:e>
                              <m:r>
                                <a:rPr kumimoji="1" lang="ja-JP" altLang="en-US" i="1" smtClean="0">
                                  <a:latin typeface="Cambria Math" panose="02040503050406030204" pitchFamily="18" charset="0"/>
                                </a:rPr>
                                <m:t>𝑟</m:t>
                              </m:r>
                            </m:e>
                            <m:sub>
                              <m:r>
                                <a:rPr kumimoji="1" lang="ja-JP" altLang="en-US" i="1" smtClean="0">
                                  <a:latin typeface="Cambria Math" panose="02040503050406030204" pitchFamily="18" charset="0"/>
                                </a:rPr>
                                <m:t>𝑉</m:t>
                              </m:r>
                            </m:sub>
                          </m:sSub>
                        </m:e>
                      </m:d>
                    </m:oMath>
                  </m:oMathPara>
                </a14:m>
                <a:endParaRPr kumimoji="1" lang="ja-JP" altLang="en-US" dirty="0"/>
              </a:p>
            </p:txBody>
          </p:sp>
        </mc:Choice>
        <mc:Fallback xmlns="">
          <p:sp>
            <p:nvSpPr>
              <p:cNvPr id="12" name="テキスト ボックス 11">
                <a:extLst>
                  <a:ext uri="{FF2B5EF4-FFF2-40B4-BE49-F238E27FC236}">
                    <a16:creationId xmlns:a16="http://schemas.microsoft.com/office/drawing/2014/main" id="{C8340F0C-BCD1-8F03-CB2E-F7937ED88144}"/>
                  </a:ext>
                </a:extLst>
              </p:cNvPr>
              <p:cNvSpPr txBox="1">
                <a:spLocks noRot="1" noChangeAspect="1" noMove="1" noResize="1" noEditPoints="1" noAdjustHandles="1" noChangeArrowheads="1" noChangeShapeType="1" noTextEdit="1"/>
              </p:cNvSpPr>
              <p:nvPr/>
            </p:nvSpPr>
            <p:spPr>
              <a:xfrm>
                <a:off x="1966493" y="5971679"/>
                <a:ext cx="2271584" cy="524439"/>
              </a:xfrm>
              <a:prstGeom prst="rect">
                <a:avLst/>
              </a:prstGeom>
              <a:blipFill>
                <a:blip r:embed="rId7"/>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6295085A-D4F9-0F2D-24E7-4151E97AD5EC}"/>
              </a:ext>
            </a:extLst>
          </p:cNvPr>
          <p:cNvSpPr txBox="1"/>
          <p:nvPr/>
        </p:nvSpPr>
        <p:spPr>
          <a:xfrm>
            <a:off x="1204932" y="3643366"/>
            <a:ext cx="1257300" cy="369332"/>
          </a:xfrm>
          <a:prstGeom prst="rect">
            <a:avLst/>
          </a:prstGeom>
          <a:noFill/>
        </p:spPr>
        <p:txBody>
          <a:bodyPr wrap="square" rtlCol="0">
            <a:spAutoFit/>
          </a:bodyPr>
          <a:lstStyle/>
          <a:p>
            <a:r>
              <a:rPr kumimoji="1" lang="ja-JP" altLang="en-US" dirty="0"/>
              <a:t>（１）</a:t>
            </a:r>
          </a:p>
        </p:txBody>
      </p:sp>
      <p:sp>
        <p:nvSpPr>
          <p:cNvPr id="14" name="テキスト ボックス 13">
            <a:extLst>
              <a:ext uri="{FF2B5EF4-FFF2-40B4-BE49-F238E27FC236}">
                <a16:creationId xmlns:a16="http://schemas.microsoft.com/office/drawing/2014/main" id="{0ED56F2D-40B5-B79D-F80B-86BA9F9FDBA2}"/>
              </a:ext>
            </a:extLst>
          </p:cNvPr>
          <p:cNvSpPr txBox="1"/>
          <p:nvPr/>
        </p:nvSpPr>
        <p:spPr>
          <a:xfrm>
            <a:off x="1204931" y="4378465"/>
            <a:ext cx="1057181" cy="369332"/>
          </a:xfrm>
          <a:prstGeom prst="rect">
            <a:avLst/>
          </a:prstGeom>
          <a:noFill/>
        </p:spPr>
        <p:txBody>
          <a:bodyPr wrap="square" rtlCol="0">
            <a:spAutoFit/>
          </a:bodyPr>
          <a:lstStyle/>
          <a:p>
            <a:r>
              <a:rPr kumimoji="1" lang="ja-JP" altLang="en-US" dirty="0"/>
              <a:t>（２）</a:t>
            </a:r>
          </a:p>
        </p:txBody>
      </p:sp>
      <p:sp>
        <p:nvSpPr>
          <p:cNvPr id="15" name="テキスト ボックス 14">
            <a:extLst>
              <a:ext uri="{FF2B5EF4-FFF2-40B4-BE49-F238E27FC236}">
                <a16:creationId xmlns:a16="http://schemas.microsoft.com/office/drawing/2014/main" id="{D2D01B8C-D95D-B3C5-B0AA-81DE4FE37CF0}"/>
              </a:ext>
            </a:extLst>
          </p:cNvPr>
          <p:cNvSpPr txBox="1"/>
          <p:nvPr/>
        </p:nvSpPr>
        <p:spPr>
          <a:xfrm>
            <a:off x="1176449" y="5478598"/>
            <a:ext cx="1057181" cy="369332"/>
          </a:xfrm>
          <a:prstGeom prst="rect">
            <a:avLst/>
          </a:prstGeom>
          <a:noFill/>
        </p:spPr>
        <p:txBody>
          <a:bodyPr wrap="square" rtlCol="0">
            <a:spAutoFit/>
          </a:bodyPr>
          <a:lstStyle/>
          <a:p>
            <a:r>
              <a:rPr kumimoji="1" lang="ja-JP" altLang="en-US" dirty="0"/>
              <a:t>（３）</a:t>
            </a:r>
          </a:p>
        </p:txBody>
      </p:sp>
      <p:sp>
        <p:nvSpPr>
          <p:cNvPr id="16" name="テキスト ボックス 15">
            <a:extLst>
              <a:ext uri="{FF2B5EF4-FFF2-40B4-BE49-F238E27FC236}">
                <a16:creationId xmlns:a16="http://schemas.microsoft.com/office/drawing/2014/main" id="{CE5EF4C2-E8FC-6298-6C44-7AD505886AC5}"/>
              </a:ext>
            </a:extLst>
          </p:cNvPr>
          <p:cNvSpPr txBox="1"/>
          <p:nvPr/>
        </p:nvSpPr>
        <p:spPr>
          <a:xfrm>
            <a:off x="1300367" y="4982358"/>
            <a:ext cx="3956965" cy="400110"/>
          </a:xfrm>
          <a:prstGeom prst="rect">
            <a:avLst/>
          </a:prstGeom>
          <a:noFill/>
        </p:spPr>
        <p:txBody>
          <a:bodyPr wrap="square" rtlCol="0">
            <a:spAutoFit/>
          </a:bodyPr>
          <a:lstStyle/>
          <a:p>
            <a:r>
              <a:rPr kumimoji="1" lang="en-US" altLang="ja-JP" sz="2000" dirty="0"/>
              <a:t>(</a:t>
            </a:r>
            <a:r>
              <a:rPr kumimoji="1" lang="ja-JP" altLang="en-US" sz="2000" dirty="0"/>
              <a:t>１</a:t>
            </a:r>
            <a:r>
              <a:rPr kumimoji="1" lang="en-US" altLang="ja-JP" sz="2000" dirty="0"/>
              <a:t>)(</a:t>
            </a:r>
            <a:r>
              <a:rPr kumimoji="1" lang="ja-JP" altLang="en-US" sz="2000" dirty="0"/>
              <a:t>２</a:t>
            </a:r>
            <a:r>
              <a:rPr kumimoji="1" lang="en-US" altLang="ja-JP" sz="2000" dirty="0"/>
              <a:t>)</a:t>
            </a:r>
            <a:r>
              <a:rPr kumimoji="1" lang="ja-JP" altLang="en-US" sz="2000" dirty="0"/>
              <a:t>を</a:t>
            </a:r>
            <a:r>
              <a:rPr kumimoji="1" lang="en-US" altLang="ja-JP" sz="2000" dirty="0"/>
              <a:t>X</a:t>
            </a:r>
            <a:r>
              <a:rPr kumimoji="1" lang="ja-JP" altLang="en-US" sz="2000" dirty="0"/>
              <a:t>を消す形で変形</a:t>
            </a:r>
          </a:p>
        </p:txBody>
      </p:sp>
      <p:sp>
        <p:nvSpPr>
          <p:cNvPr id="20" name="テキスト ボックス 19">
            <a:extLst>
              <a:ext uri="{FF2B5EF4-FFF2-40B4-BE49-F238E27FC236}">
                <a16:creationId xmlns:a16="http://schemas.microsoft.com/office/drawing/2014/main" id="{9BB17F38-79CB-8A67-239A-EE9876C61C47}"/>
              </a:ext>
            </a:extLst>
          </p:cNvPr>
          <p:cNvSpPr txBox="1"/>
          <p:nvPr/>
        </p:nvSpPr>
        <p:spPr>
          <a:xfrm>
            <a:off x="1216334" y="6126785"/>
            <a:ext cx="1017295" cy="369332"/>
          </a:xfrm>
          <a:prstGeom prst="rect">
            <a:avLst/>
          </a:prstGeom>
          <a:noFill/>
        </p:spPr>
        <p:txBody>
          <a:bodyPr wrap="square" rtlCol="0">
            <a:spAutoFit/>
          </a:bodyPr>
          <a:lstStyle/>
          <a:p>
            <a:r>
              <a:rPr kumimoji="1" lang="ja-JP" altLang="en-US" dirty="0"/>
              <a:t>（４）</a:t>
            </a:r>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9EF30A6A-F7C8-7983-5655-DEAA9267190C}"/>
                  </a:ext>
                </a:extLst>
              </p:cNvPr>
              <p:cNvSpPr txBox="1"/>
              <p:nvPr/>
            </p:nvSpPr>
            <p:spPr>
              <a:xfrm>
                <a:off x="7456360" y="3468918"/>
                <a:ext cx="1625766" cy="5167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𝜎</m:t>
                      </m:r>
                      <m:d>
                        <m:dPr>
                          <m:ctrlPr>
                            <a:rPr kumimoji="1" lang="ja-JP" altLang="en-US" i="1" smtClean="0">
                              <a:latin typeface="Cambria Math" panose="02040503050406030204" pitchFamily="18" charset="0"/>
                            </a:rPr>
                          </m:ctrlPr>
                        </m:dPr>
                        <m:e>
                          <m:sSub>
                            <m:sSubPr>
                              <m:ctrlPr>
                                <a:rPr kumimoji="1" lang="ja-JP" altLang="en-US" i="1" smtClean="0">
                                  <a:latin typeface="Cambria Math" panose="02040503050406030204" pitchFamily="18" charset="0"/>
                                </a:rPr>
                              </m:ctrlPr>
                            </m:sSubPr>
                            <m:e>
                              <m:r>
                                <a:rPr kumimoji="1" lang="ja-JP" altLang="en-US" i="1" smtClean="0">
                                  <a:latin typeface="Cambria Math" panose="02040503050406030204" pitchFamily="18" charset="0"/>
                                </a:rPr>
                                <m:t>𝑟</m:t>
                              </m:r>
                            </m:e>
                            <m:sub>
                              <m:r>
                                <a:rPr kumimoji="1" lang="ja-JP" altLang="en-US" i="1" smtClean="0">
                                  <a:latin typeface="Cambria Math" panose="02040503050406030204" pitchFamily="18" charset="0"/>
                                </a:rPr>
                                <m:t>𝐸</m:t>
                              </m:r>
                            </m:sub>
                          </m:sSub>
                        </m:e>
                      </m:d>
                      <m:r>
                        <a:rPr kumimoji="1" lang="ja-JP" altLang="en-US" i="1" smtClean="0">
                          <a:latin typeface="Cambria Math" panose="02040503050406030204" pitchFamily="18" charset="0"/>
                        </a:rPr>
                        <m:t>=</m:t>
                      </m:r>
                      <m:f>
                        <m:fPr>
                          <m:ctrlPr>
                            <a:rPr kumimoji="1" lang="ja-JP" altLang="en-US" i="1" dirty="0">
                              <a:latin typeface="Cambria Math" panose="02040503050406030204" pitchFamily="18" charset="0"/>
                            </a:rPr>
                          </m:ctrlPr>
                        </m:fPr>
                        <m:num>
                          <m:r>
                            <m:rPr>
                              <m:sty m:val="p"/>
                            </m:rPr>
                            <a:rPr kumimoji="1" lang="en-US" altLang="ja-JP" i="1" dirty="0" smtClean="0">
                              <a:latin typeface="Cambria Math" panose="02040503050406030204" pitchFamily="18" charset="0"/>
                            </a:rPr>
                            <m:t>V</m:t>
                          </m:r>
                        </m:num>
                        <m:den>
                          <m:r>
                            <a:rPr kumimoji="1" lang="ja-JP" altLang="en-US" i="1" dirty="0">
                              <a:latin typeface="Cambria Math" panose="02040503050406030204" pitchFamily="18" charset="0"/>
                            </a:rPr>
                            <m:t>𝐸</m:t>
                          </m:r>
                        </m:den>
                      </m:f>
                      <m:r>
                        <a:rPr kumimoji="1" lang="ja-JP" altLang="en-US" i="1" smtClean="0">
                          <a:latin typeface="Cambria Math" panose="02040503050406030204" pitchFamily="18" charset="0"/>
                        </a:rPr>
                        <m:t>𝜎</m:t>
                      </m:r>
                      <m:d>
                        <m:dPr>
                          <m:ctrlPr>
                            <a:rPr kumimoji="1" lang="ja-JP" altLang="en-US" i="1" smtClean="0">
                              <a:latin typeface="Cambria Math" panose="02040503050406030204" pitchFamily="18" charset="0"/>
                            </a:rPr>
                          </m:ctrlPr>
                        </m:dPr>
                        <m:e>
                          <m:sSub>
                            <m:sSubPr>
                              <m:ctrlPr>
                                <a:rPr kumimoji="1" lang="ja-JP" altLang="en-US" i="1" smtClean="0">
                                  <a:latin typeface="Cambria Math" panose="02040503050406030204" pitchFamily="18" charset="0"/>
                                </a:rPr>
                              </m:ctrlPr>
                            </m:sSubPr>
                            <m:e>
                              <m:r>
                                <a:rPr kumimoji="1" lang="ja-JP" altLang="en-US" i="1" smtClean="0">
                                  <a:latin typeface="Cambria Math" panose="02040503050406030204" pitchFamily="18" charset="0"/>
                                </a:rPr>
                                <m:t>𝑟</m:t>
                              </m:r>
                            </m:e>
                            <m:sub>
                              <m:r>
                                <a:rPr kumimoji="1" lang="ja-JP" altLang="en-US" i="1" smtClean="0">
                                  <a:latin typeface="Cambria Math" panose="02040503050406030204" pitchFamily="18" charset="0"/>
                                </a:rPr>
                                <m:t>𝑉</m:t>
                              </m:r>
                            </m:sub>
                          </m:sSub>
                        </m:e>
                      </m:d>
                    </m:oMath>
                  </m:oMathPara>
                </a14:m>
                <a:endParaRPr kumimoji="1" lang="ja-JP" altLang="en-US" dirty="0"/>
              </a:p>
            </p:txBody>
          </p:sp>
        </mc:Choice>
        <mc:Fallback xmlns="">
          <p:sp>
            <p:nvSpPr>
              <p:cNvPr id="21" name="テキスト ボックス 20">
                <a:extLst>
                  <a:ext uri="{FF2B5EF4-FFF2-40B4-BE49-F238E27FC236}">
                    <a16:creationId xmlns:a16="http://schemas.microsoft.com/office/drawing/2014/main" id="{9EF30A6A-F7C8-7983-5655-DEAA9267190C}"/>
                  </a:ext>
                </a:extLst>
              </p:cNvPr>
              <p:cNvSpPr txBox="1">
                <a:spLocks noRot="1" noChangeAspect="1" noMove="1" noResize="1" noEditPoints="1" noAdjustHandles="1" noChangeArrowheads="1" noChangeShapeType="1" noTextEdit="1"/>
              </p:cNvSpPr>
              <p:nvPr/>
            </p:nvSpPr>
            <p:spPr>
              <a:xfrm>
                <a:off x="7456360" y="3468918"/>
                <a:ext cx="1625766" cy="516745"/>
              </a:xfrm>
              <a:prstGeom prst="rect">
                <a:avLst/>
              </a:prstGeom>
              <a:blipFill>
                <a:blip r:embed="rId8"/>
                <a:stretch>
                  <a:fillRect/>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A060C335-44C6-81A8-FBD1-8D2C7C778001}"/>
              </a:ext>
            </a:extLst>
          </p:cNvPr>
          <p:cNvSpPr txBox="1"/>
          <p:nvPr/>
        </p:nvSpPr>
        <p:spPr>
          <a:xfrm>
            <a:off x="6706202" y="3624025"/>
            <a:ext cx="1257300" cy="369332"/>
          </a:xfrm>
          <a:prstGeom prst="rect">
            <a:avLst/>
          </a:prstGeom>
          <a:noFill/>
        </p:spPr>
        <p:txBody>
          <a:bodyPr wrap="square" rtlCol="0">
            <a:spAutoFit/>
          </a:bodyPr>
          <a:lstStyle/>
          <a:p>
            <a:r>
              <a:rPr kumimoji="1" lang="ja-JP" altLang="en-US" dirty="0"/>
              <a:t>（５）</a:t>
            </a: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437A7AE-BBDE-EF74-E884-B4C1805CB612}"/>
                  </a:ext>
                </a:extLst>
              </p:cNvPr>
              <p:cNvSpPr txBox="1"/>
              <p:nvPr/>
            </p:nvSpPr>
            <p:spPr>
              <a:xfrm>
                <a:off x="5000173" y="3476190"/>
                <a:ext cx="3015094" cy="622286"/>
              </a:xfrm>
              <a:prstGeom prst="rect">
                <a:avLst/>
              </a:prstGeom>
              <a:noFill/>
            </p:spPr>
            <p:txBody>
              <a:bodyPr wrap="square" rtlCol="0">
                <a:spAutoFit/>
              </a:bodyPr>
              <a:lstStyle/>
              <a:p>
                <a:r>
                  <a:rPr kumimoji="1" lang="en-US" altLang="ja-JP" sz="2400" dirty="0"/>
                  <a:t>1+</a:t>
                </a:r>
                <a14:m>
                  <m:oMath xmlns:m="http://schemas.openxmlformats.org/officeDocument/2006/math">
                    <m:f>
                      <m:fPr>
                        <m:ctrlPr>
                          <a:rPr kumimoji="1" lang="ja-JP" altLang="en-US" sz="2400" i="1" dirty="0" smtClean="0">
                            <a:latin typeface="Cambria Math" panose="02040503050406030204" pitchFamily="18" charset="0"/>
                          </a:rPr>
                        </m:ctrlPr>
                      </m:fPr>
                      <m:num>
                        <m:r>
                          <a:rPr kumimoji="1" lang="ja-JP" altLang="en-US" sz="2400" i="1" dirty="0">
                            <a:latin typeface="Cambria Math" panose="02040503050406030204" pitchFamily="18" charset="0"/>
                          </a:rPr>
                          <m:t>𝐷</m:t>
                        </m:r>
                      </m:num>
                      <m:den>
                        <m:r>
                          <a:rPr kumimoji="1" lang="ja-JP" altLang="en-US" sz="2400" i="1" dirty="0">
                            <a:latin typeface="Cambria Math" panose="02040503050406030204" pitchFamily="18" charset="0"/>
                          </a:rPr>
                          <m:t>𝐸</m:t>
                        </m:r>
                      </m:den>
                    </m:f>
                  </m:oMath>
                </a14:m>
                <a:r>
                  <a:rPr kumimoji="1" lang="en-US" altLang="ja-JP" sz="2400" dirty="0"/>
                  <a:t>=</a:t>
                </a:r>
                <a14:m>
                  <m:oMath xmlns:m="http://schemas.openxmlformats.org/officeDocument/2006/math">
                    <m:f>
                      <m:fPr>
                        <m:ctrlPr>
                          <a:rPr kumimoji="1" lang="ja-JP" altLang="en-US" sz="2400" i="1" dirty="0" smtClean="0">
                            <a:latin typeface="Cambria Math" panose="02040503050406030204" pitchFamily="18" charset="0"/>
                          </a:rPr>
                        </m:ctrlPr>
                      </m:fPr>
                      <m:num>
                        <m:r>
                          <m:rPr>
                            <m:sty m:val="p"/>
                          </m:rPr>
                          <a:rPr kumimoji="1" lang="en-US" altLang="ja-JP" sz="2400" i="1" dirty="0" smtClean="0">
                            <a:latin typeface="Cambria Math" panose="02040503050406030204" pitchFamily="18" charset="0"/>
                          </a:rPr>
                          <m:t>V</m:t>
                        </m:r>
                      </m:num>
                      <m:den>
                        <m:r>
                          <a:rPr kumimoji="1" lang="ja-JP" altLang="en-US" sz="2400" i="1" dirty="0">
                            <a:latin typeface="Cambria Math" panose="02040503050406030204" pitchFamily="18" charset="0"/>
                          </a:rPr>
                          <m:t>𝐸</m:t>
                        </m:r>
                      </m:den>
                    </m:f>
                    <m:r>
                      <a:rPr kumimoji="1" lang="en-US" altLang="ja-JP" sz="2400" b="0" i="1" dirty="0" smtClean="0">
                        <a:latin typeface="Cambria Math" panose="02040503050406030204" pitchFamily="18" charset="0"/>
                      </a:rPr>
                      <m:t>   </m:t>
                    </m:r>
                  </m:oMath>
                </a14:m>
                <a:r>
                  <a:rPr kumimoji="1" lang="ja-JP" altLang="en-US" sz="2000" dirty="0"/>
                  <a:t>より</a:t>
                </a:r>
                <a:endParaRPr kumimoji="1" lang="ja-JP" altLang="en-US" sz="2400" dirty="0"/>
              </a:p>
            </p:txBody>
          </p:sp>
        </mc:Choice>
        <mc:Fallback xmlns="">
          <p:sp>
            <p:nvSpPr>
              <p:cNvPr id="23" name="テキスト ボックス 22">
                <a:extLst>
                  <a:ext uri="{FF2B5EF4-FFF2-40B4-BE49-F238E27FC236}">
                    <a16:creationId xmlns:a16="http://schemas.microsoft.com/office/drawing/2014/main" id="{4437A7AE-BBDE-EF74-E884-B4C1805CB612}"/>
                  </a:ext>
                </a:extLst>
              </p:cNvPr>
              <p:cNvSpPr txBox="1">
                <a:spLocks noRot="1" noChangeAspect="1" noMove="1" noResize="1" noEditPoints="1" noAdjustHandles="1" noChangeArrowheads="1" noChangeShapeType="1" noTextEdit="1"/>
              </p:cNvSpPr>
              <p:nvPr/>
            </p:nvSpPr>
            <p:spPr>
              <a:xfrm>
                <a:off x="5000173" y="3476190"/>
                <a:ext cx="3015094" cy="622286"/>
              </a:xfrm>
              <a:prstGeom prst="rect">
                <a:avLst/>
              </a:prstGeom>
              <a:blipFill>
                <a:blip r:embed="rId9"/>
                <a:stretch>
                  <a:fillRect l="-3030" b="-9804"/>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024AD018-D77C-9A43-EC54-4B2011BF186D}"/>
              </a:ext>
            </a:extLst>
          </p:cNvPr>
          <p:cNvSpPr txBox="1"/>
          <p:nvPr/>
        </p:nvSpPr>
        <p:spPr>
          <a:xfrm>
            <a:off x="4755039" y="4382423"/>
            <a:ext cx="4359262" cy="1754326"/>
          </a:xfrm>
          <a:prstGeom prst="rect">
            <a:avLst/>
          </a:prstGeom>
          <a:noFill/>
        </p:spPr>
        <p:txBody>
          <a:bodyPr wrap="square" rtlCol="0">
            <a:spAutoFit/>
          </a:bodyPr>
          <a:lstStyle/>
          <a:p>
            <a:r>
              <a:rPr kumimoji="1" lang="ja-JP" altLang="en-US" dirty="0"/>
              <a:t>自己資本利益にかかる株主リスクは総資本利益リスクの</a:t>
            </a:r>
            <a:r>
              <a:rPr kumimoji="1" lang="en-US" altLang="ja-JP" dirty="0"/>
              <a:t>V/E</a:t>
            </a:r>
            <a:r>
              <a:rPr kumimoji="1" lang="ja-JP" altLang="en-US" dirty="0"/>
              <a:t>倍</a:t>
            </a:r>
            <a:endParaRPr kumimoji="1" lang="en-US" altLang="ja-JP" dirty="0"/>
          </a:p>
          <a:p>
            <a:endParaRPr kumimoji="1" lang="en-US" altLang="ja-JP" dirty="0"/>
          </a:p>
          <a:p>
            <a:r>
              <a:rPr kumimoji="1" lang="ja-JP" altLang="en-US" dirty="0"/>
              <a:t>総資本リスク一定時、</a:t>
            </a:r>
            <a:r>
              <a:rPr kumimoji="1" lang="ja-JP" altLang="en-US" b="1" dirty="0"/>
              <a:t>株価が下落すると</a:t>
            </a:r>
            <a:endParaRPr kumimoji="1" lang="en-US" altLang="ja-JP" b="1" dirty="0"/>
          </a:p>
          <a:p>
            <a:r>
              <a:rPr kumimoji="1" lang="ja-JP" altLang="en-US" dirty="0"/>
              <a:t>→</a:t>
            </a:r>
            <a:r>
              <a:rPr kumimoji="1" lang="en-US" altLang="ja-JP" dirty="0"/>
              <a:t>V/E</a:t>
            </a:r>
            <a:r>
              <a:rPr kumimoji="1" lang="ja-JP" altLang="en-US" dirty="0"/>
              <a:t>が上昇</a:t>
            </a:r>
            <a:endParaRPr kumimoji="1" lang="en-US" altLang="ja-JP" dirty="0"/>
          </a:p>
          <a:p>
            <a:r>
              <a:rPr kumimoji="1" lang="ja-JP" altLang="en-US" dirty="0"/>
              <a:t>→</a:t>
            </a:r>
            <a:r>
              <a:rPr kumimoji="1" lang="ja-JP" altLang="en-US" b="1" dirty="0"/>
              <a:t>株主のリスクも上昇</a:t>
            </a: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0B4C0175-19BA-7866-3BA6-B2B8B226750C}"/>
                  </a:ext>
                </a:extLst>
              </p:cNvPr>
              <p:cNvSpPr txBox="1"/>
              <p:nvPr/>
            </p:nvSpPr>
            <p:spPr>
              <a:xfrm>
                <a:off x="9858527" y="3389146"/>
                <a:ext cx="2066212" cy="2308324"/>
              </a:xfrm>
              <a:prstGeom prst="rect">
                <a:avLst/>
              </a:prstGeom>
              <a:noFill/>
              <a:ln>
                <a:solidFill>
                  <a:schemeClr val="tx1"/>
                </a:solidFill>
                <a:prstDash val="dash"/>
              </a:ln>
            </p:spPr>
            <p:txBody>
              <a:bodyPr wrap="square" rtlCol="0">
                <a:spAutoFit/>
              </a:bodyPr>
              <a:lstStyle/>
              <a:p>
                <a14:m>
                  <m:oMath xmlns:m="http://schemas.openxmlformats.org/officeDocument/2006/math">
                    <m:sSub>
                      <m:sSubPr>
                        <m:ctrlPr>
                          <a:rPr kumimoji="1" lang="ja-JP" altLang="en-US" sz="1600" i="1">
                            <a:latin typeface="Cambria Math" panose="02040503050406030204" pitchFamily="18" charset="0"/>
                          </a:rPr>
                        </m:ctrlPr>
                      </m:sSubPr>
                      <m:e>
                        <m:r>
                          <a:rPr kumimoji="1" lang="ja-JP" altLang="en-US" sz="1600" i="1">
                            <a:latin typeface="Cambria Math" panose="02040503050406030204" pitchFamily="18" charset="0"/>
                          </a:rPr>
                          <m:t>𝑟</m:t>
                        </m:r>
                      </m:e>
                      <m:sub>
                        <m:r>
                          <a:rPr kumimoji="1" lang="ja-JP" altLang="en-US" sz="1600" i="1">
                            <a:latin typeface="Cambria Math" panose="02040503050406030204" pitchFamily="18" charset="0"/>
                          </a:rPr>
                          <m:t>𝐸</m:t>
                        </m:r>
                      </m:sub>
                    </m:sSub>
                    <m:r>
                      <a:rPr kumimoji="1" lang="ja-JP" altLang="en-US" sz="1600" i="1">
                        <a:latin typeface="Cambria Math" panose="02040503050406030204" pitchFamily="18" charset="0"/>
                      </a:rPr>
                      <m:t> </m:t>
                    </m:r>
                  </m:oMath>
                </a14:m>
                <a:r>
                  <a:rPr kumimoji="1" lang="ja-JP" altLang="en-US" sz="1600" dirty="0"/>
                  <a:t>：自己資本収益率</a:t>
                </a:r>
                <a:endParaRPr kumimoji="1" lang="en-US" altLang="ja-JP" sz="1600" dirty="0"/>
              </a:p>
              <a:p>
                <a14:m>
                  <m:oMath xmlns:m="http://schemas.openxmlformats.org/officeDocument/2006/math">
                    <m:sSub>
                      <m:sSubPr>
                        <m:ctrlPr>
                          <a:rPr kumimoji="1" lang="ja-JP" altLang="en-US" sz="1600" i="1">
                            <a:latin typeface="Cambria Math" panose="02040503050406030204" pitchFamily="18" charset="0"/>
                          </a:rPr>
                        </m:ctrlPr>
                      </m:sSubPr>
                      <m:e>
                        <m:r>
                          <a:rPr kumimoji="1" lang="ja-JP" altLang="en-US" sz="1600" i="1">
                            <a:latin typeface="Cambria Math" panose="02040503050406030204" pitchFamily="18" charset="0"/>
                          </a:rPr>
                          <m:t>𝑟</m:t>
                        </m:r>
                      </m:e>
                      <m:sub>
                        <m:r>
                          <a:rPr kumimoji="1" lang="ja-JP" altLang="en-US" sz="1600" i="1">
                            <a:latin typeface="Cambria Math" panose="02040503050406030204" pitchFamily="18" charset="0"/>
                          </a:rPr>
                          <m:t>𝑉</m:t>
                        </m:r>
                      </m:sub>
                    </m:sSub>
                    <m:r>
                      <a:rPr kumimoji="1" lang="ja-JP" altLang="en-US" sz="1600" i="1">
                        <a:latin typeface="Cambria Math" panose="02040503050406030204" pitchFamily="18" charset="0"/>
                      </a:rPr>
                      <m:t> </m:t>
                    </m:r>
                  </m:oMath>
                </a14:m>
                <a:r>
                  <a:rPr kumimoji="1" lang="ja-JP" altLang="en-US" sz="1600" dirty="0"/>
                  <a:t>：総資本利益率</a:t>
                </a:r>
                <a:endParaRPr kumimoji="1" lang="en-US" altLang="ja-JP" sz="1600" dirty="0"/>
              </a:p>
              <a:p>
                <a14:m>
                  <m:oMath xmlns:m="http://schemas.openxmlformats.org/officeDocument/2006/math">
                    <m:r>
                      <a:rPr kumimoji="1" lang="ja-JP" altLang="en-US" sz="1600" i="1">
                        <a:latin typeface="Cambria Math" panose="02040503050406030204" pitchFamily="18" charset="0"/>
                      </a:rPr>
                      <m:t>𝑟</m:t>
                    </m:r>
                  </m:oMath>
                </a14:m>
                <a:r>
                  <a:rPr kumimoji="1" lang="ja-JP" altLang="en-US" sz="1600" dirty="0"/>
                  <a:t>：負債利子率</a:t>
                </a:r>
                <a:endParaRPr kumimoji="1" lang="en-US" altLang="ja-JP" sz="1600" dirty="0"/>
              </a:p>
              <a:p>
                <a14:m>
                  <m:oMath xmlns:m="http://schemas.openxmlformats.org/officeDocument/2006/math">
                    <m:r>
                      <a:rPr kumimoji="1" lang="ja-JP" altLang="en-US" sz="1600" i="1">
                        <a:latin typeface="Cambria Math" panose="02040503050406030204" pitchFamily="18" charset="0"/>
                      </a:rPr>
                      <m:t>𝑋</m:t>
                    </m:r>
                  </m:oMath>
                </a14:m>
                <a:r>
                  <a:rPr kumimoji="1" lang="ja-JP" altLang="en-US" sz="1600" dirty="0"/>
                  <a:t>：利子支払い前営業利益</a:t>
                </a:r>
                <a:endParaRPr kumimoji="1" lang="en-US" altLang="ja-JP" sz="1600" dirty="0"/>
              </a:p>
              <a:p>
                <a14:m>
                  <m:oMath xmlns:m="http://schemas.openxmlformats.org/officeDocument/2006/math">
                    <m:r>
                      <a:rPr kumimoji="1" lang="ja-JP" altLang="en-US" sz="1600" i="1" dirty="0">
                        <a:latin typeface="Cambria Math" panose="02040503050406030204" pitchFamily="18" charset="0"/>
                      </a:rPr>
                      <m:t>𝐷</m:t>
                    </m:r>
                  </m:oMath>
                </a14:m>
                <a:r>
                  <a:rPr kumimoji="1" lang="ja-JP" altLang="en-US" sz="1600" dirty="0"/>
                  <a:t>：負債価値</a:t>
                </a:r>
                <a:endParaRPr kumimoji="1" lang="en-US" altLang="ja-JP" sz="1600" dirty="0"/>
              </a:p>
              <a:p>
                <a14:m>
                  <m:oMath xmlns:m="http://schemas.openxmlformats.org/officeDocument/2006/math">
                    <m:r>
                      <a:rPr kumimoji="1" lang="ja-JP" altLang="en-US" sz="1600" i="1" dirty="0">
                        <a:latin typeface="Cambria Math" panose="02040503050406030204" pitchFamily="18" charset="0"/>
                      </a:rPr>
                      <m:t>𝐸</m:t>
                    </m:r>
                  </m:oMath>
                </a14:m>
                <a:r>
                  <a:rPr kumimoji="1" lang="ja-JP" altLang="en-US" sz="1600" dirty="0"/>
                  <a:t>：自己資本</a:t>
                </a:r>
                <a:endParaRPr kumimoji="1" lang="en-US" altLang="ja-JP" sz="1600" dirty="0"/>
              </a:p>
              <a:p>
                <a14:m>
                  <m:oMath xmlns:m="http://schemas.openxmlformats.org/officeDocument/2006/math">
                    <m:r>
                      <m:rPr>
                        <m:sty m:val="p"/>
                      </m:rPr>
                      <a:rPr kumimoji="1" lang="en-US" altLang="ja-JP" sz="1600" i="1" dirty="0">
                        <a:latin typeface="Cambria Math" panose="02040503050406030204" pitchFamily="18" charset="0"/>
                      </a:rPr>
                      <m:t>V</m:t>
                    </m:r>
                    <m:r>
                      <a:rPr kumimoji="1" lang="en-US" altLang="ja-JP" sz="1600" i="1" dirty="0">
                        <a:latin typeface="Cambria Math" panose="02040503050406030204" pitchFamily="18" charset="0"/>
                      </a:rPr>
                      <m:t> </m:t>
                    </m:r>
                  </m:oMath>
                </a14:m>
                <a:r>
                  <a:rPr kumimoji="1" lang="ja-JP" altLang="en-US" sz="1600" dirty="0"/>
                  <a:t>：総資本</a:t>
                </a:r>
              </a:p>
              <a:p>
                <a:endParaRPr kumimoji="1" lang="en-US" altLang="ja-JP" sz="1600" dirty="0"/>
              </a:p>
            </p:txBody>
          </p:sp>
        </mc:Choice>
        <mc:Fallback xmlns="">
          <p:sp>
            <p:nvSpPr>
              <p:cNvPr id="25" name="テキスト ボックス 24">
                <a:extLst>
                  <a:ext uri="{FF2B5EF4-FFF2-40B4-BE49-F238E27FC236}">
                    <a16:creationId xmlns:a16="http://schemas.microsoft.com/office/drawing/2014/main" id="{0B4C0175-19BA-7866-3BA6-B2B8B226750C}"/>
                  </a:ext>
                </a:extLst>
              </p:cNvPr>
              <p:cNvSpPr txBox="1">
                <a:spLocks noRot="1" noChangeAspect="1" noMove="1" noResize="1" noEditPoints="1" noAdjustHandles="1" noChangeArrowheads="1" noChangeShapeType="1" noTextEdit="1"/>
              </p:cNvSpPr>
              <p:nvPr/>
            </p:nvSpPr>
            <p:spPr>
              <a:xfrm>
                <a:off x="9858527" y="3389146"/>
                <a:ext cx="2066212" cy="2308324"/>
              </a:xfrm>
              <a:prstGeom prst="rect">
                <a:avLst/>
              </a:prstGeom>
              <a:blipFill>
                <a:blip r:embed="rId10"/>
                <a:stretch>
                  <a:fillRect l="-1173" t="-262"/>
                </a:stretch>
              </a:blipFill>
              <a:ln>
                <a:solidFill>
                  <a:schemeClr val="tx1"/>
                </a:solidFill>
                <a:prstDash val="dash"/>
              </a:ln>
            </p:spPr>
            <p:txBody>
              <a:bodyPr/>
              <a:lstStyle/>
              <a:p>
                <a:r>
                  <a:rPr lang="ja-JP" altLang="en-US">
                    <a:noFill/>
                  </a:rPr>
                  <a:t> </a:t>
                </a:r>
              </a:p>
            </p:txBody>
          </p:sp>
        </mc:Fallback>
      </mc:AlternateContent>
      <p:sp>
        <p:nvSpPr>
          <p:cNvPr id="27" name="テキスト ボックス 26">
            <a:extLst>
              <a:ext uri="{FF2B5EF4-FFF2-40B4-BE49-F238E27FC236}">
                <a16:creationId xmlns:a16="http://schemas.microsoft.com/office/drawing/2014/main" id="{28184355-3C02-E199-31FD-D4342C3D6658}"/>
              </a:ext>
            </a:extLst>
          </p:cNvPr>
          <p:cNvSpPr txBox="1"/>
          <p:nvPr/>
        </p:nvSpPr>
        <p:spPr>
          <a:xfrm>
            <a:off x="9380550" y="1902989"/>
            <a:ext cx="686195" cy="584775"/>
          </a:xfrm>
          <a:prstGeom prst="rect">
            <a:avLst/>
          </a:prstGeom>
          <a:noFill/>
        </p:spPr>
        <p:txBody>
          <a:bodyPr wrap="square" rtlCol="0">
            <a:spAutoFit/>
          </a:bodyPr>
          <a:lstStyle/>
          <a:p>
            <a:r>
              <a:rPr kumimoji="1" lang="en-US" altLang="ja-JP" sz="3200" dirty="0"/>
              <a:t>V</a:t>
            </a:r>
            <a:endParaRPr kumimoji="1" lang="ja-JP" altLang="en-US" sz="3200" dirty="0"/>
          </a:p>
        </p:txBody>
      </p:sp>
      <p:sp>
        <p:nvSpPr>
          <p:cNvPr id="28" name="テキスト ボックス 27">
            <a:extLst>
              <a:ext uri="{FF2B5EF4-FFF2-40B4-BE49-F238E27FC236}">
                <a16:creationId xmlns:a16="http://schemas.microsoft.com/office/drawing/2014/main" id="{D37A7E4A-CB52-7E70-DFC8-F7707963B27C}"/>
              </a:ext>
            </a:extLst>
          </p:cNvPr>
          <p:cNvSpPr txBox="1"/>
          <p:nvPr/>
        </p:nvSpPr>
        <p:spPr>
          <a:xfrm>
            <a:off x="10382251" y="1541813"/>
            <a:ext cx="686195" cy="584775"/>
          </a:xfrm>
          <a:prstGeom prst="rect">
            <a:avLst/>
          </a:prstGeom>
          <a:noFill/>
        </p:spPr>
        <p:txBody>
          <a:bodyPr wrap="square" rtlCol="0">
            <a:spAutoFit/>
          </a:bodyPr>
          <a:lstStyle/>
          <a:p>
            <a:r>
              <a:rPr kumimoji="1" lang="en-US" altLang="ja-JP" sz="3200" dirty="0"/>
              <a:t>D</a:t>
            </a:r>
            <a:endParaRPr kumimoji="1" lang="ja-JP" altLang="en-US" sz="3200" dirty="0"/>
          </a:p>
        </p:txBody>
      </p:sp>
      <p:sp>
        <p:nvSpPr>
          <p:cNvPr id="29" name="テキスト ボックス 28">
            <a:extLst>
              <a:ext uri="{FF2B5EF4-FFF2-40B4-BE49-F238E27FC236}">
                <a16:creationId xmlns:a16="http://schemas.microsoft.com/office/drawing/2014/main" id="{B3174176-2B1F-678F-C11D-7ACF79D0E8D1}"/>
              </a:ext>
            </a:extLst>
          </p:cNvPr>
          <p:cNvSpPr txBox="1"/>
          <p:nvPr/>
        </p:nvSpPr>
        <p:spPr>
          <a:xfrm>
            <a:off x="10401300" y="2301074"/>
            <a:ext cx="686195" cy="584775"/>
          </a:xfrm>
          <a:prstGeom prst="rect">
            <a:avLst/>
          </a:prstGeom>
          <a:noFill/>
        </p:spPr>
        <p:txBody>
          <a:bodyPr wrap="square" rtlCol="0">
            <a:spAutoFit/>
          </a:bodyPr>
          <a:lstStyle/>
          <a:p>
            <a:r>
              <a:rPr kumimoji="1" lang="en-US" altLang="ja-JP" sz="3200" dirty="0"/>
              <a:t>E</a:t>
            </a:r>
            <a:endParaRPr kumimoji="1" lang="ja-JP" altLang="en-US" sz="3200" dirty="0"/>
          </a:p>
        </p:txBody>
      </p:sp>
      <p:sp>
        <p:nvSpPr>
          <p:cNvPr id="11" name="正方形/長方形 10">
            <a:extLst>
              <a:ext uri="{FF2B5EF4-FFF2-40B4-BE49-F238E27FC236}">
                <a16:creationId xmlns:a16="http://schemas.microsoft.com/office/drawing/2014/main" id="{48267FE7-9979-7301-DD7A-F33DA7D81B95}"/>
              </a:ext>
            </a:extLst>
          </p:cNvPr>
          <p:cNvSpPr/>
          <p:nvPr/>
        </p:nvSpPr>
        <p:spPr>
          <a:xfrm>
            <a:off x="4856481" y="3429000"/>
            <a:ext cx="4524070" cy="7562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41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C032A-10A7-3BB7-7AD9-B39B9DC7ED99}"/>
              </a:ext>
            </a:extLst>
          </p:cNvPr>
          <p:cNvSpPr>
            <a:spLocks noGrp="1"/>
          </p:cNvSpPr>
          <p:nvPr>
            <p:ph type="title"/>
          </p:nvPr>
        </p:nvSpPr>
        <p:spPr/>
        <p:txBody>
          <a:bodyPr/>
          <a:lstStyle/>
          <a:p>
            <a:r>
              <a:rPr kumimoji="1" lang="en-US" altLang="ja-JP" dirty="0"/>
              <a:t>3.</a:t>
            </a:r>
            <a:r>
              <a:rPr kumimoji="1" lang="ja-JP" altLang="en-US" dirty="0"/>
              <a:t>研究背景</a:t>
            </a:r>
          </a:p>
        </p:txBody>
      </p:sp>
      <p:sp>
        <p:nvSpPr>
          <p:cNvPr id="3" name="コンテンツ プレースホルダー 2">
            <a:extLst>
              <a:ext uri="{FF2B5EF4-FFF2-40B4-BE49-F238E27FC236}">
                <a16:creationId xmlns:a16="http://schemas.microsoft.com/office/drawing/2014/main" id="{525A644E-A0C7-466E-1EAC-3DB0E0C873C6}"/>
              </a:ext>
            </a:extLst>
          </p:cNvPr>
          <p:cNvSpPr>
            <a:spLocks noGrp="1"/>
          </p:cNvSpPr>
          <p:nvPr>
            <p:ph idx="1"/>
          </p:nvPr>
        </p:nvSpPr>
        <p:spPr/>
        <p:txBody>
          <a:bodyPr>
            <a:normAutofit/>
          </a:bodyPr>
          <a:lstStyle/>
          <a:p>
            <a:r>
              <a:rPr lang="ja-JP" altLang="en-US" dirty="0"/>
              <a:t>従来の研究では</a:t>
            </a:r>
            <a:r>
              <a:rPr lang="en-US" altLang="ja-JP" b="1" dirty="0"/>
              <a:t>VIX</a:t>
            </a:r>
            <a:r>
              <a:rPr lang="ja-JP" altLang="en-US" b="1" dirty="0"/>
              <a:t>と米国株式市場の間に因果性・強い負の関係</a:t>
            </a:r>
            <a:r>
              <a:rPr lang="ja-JP" altLang="en-US" dirty="0"/>
              <a:t>があることが確認</a:t>
            </a:r>
            <a:endParaRPr lang="en-US" altLang="ja-JP" dirty="0"/>
          </a:p>
          <a:p>
            <a:pPr marL="457200" lvl="1" indent="0">
              <a:buNone/>
            </a:pPr>
            <a:r>
              <a:rPr lang="ja-JP" altLang="en-US" dirty="0"/>
              <a:t>→米国市場における投資家の恐怖を表す指標としてみなされる</a:t>
            </a:r>
            <a:endParaRPr lang="en-US" altLang="ja-JP" dirty="0"/>
          </a:p>
          <a:p>
            <a:pPr marL="457200" lvl="1" indent="0">
              <a:buNone/>
            </a:pPr>
            <a:r>
              <a:rPr lang="ja-JP" altLang="en-US" dirty="0"/>
              <a:t>→他国市場とも同様の関係がみられる</a:t>
            </a:r>
            <a:endParaRPr lang="en-US" altLang="ja-JP" dirty="0"/>
          </a:p>
          <a:p>
            <a:endParaRPr lang="en-US" altLang="ja-JP" dirty="0"/>
          </a:p>
          <a:p>
            <a:r>
              <a:rPr lang="ja-JP" altLang="en-US" dirty="0"/>
              <a:t>しかし、全ての市場で同様に反映されるわけではない</a:t>
            </a:r>
            <a:endParaRPr lang="en-US" altLang="ja-JP" dirty="0"/>
          </a:p>
          <a:p>
            <a:pPr marL="457200" lvl="1" indent="0">
              <a:buNone/>
            </a:pPr>
            <a:r>
              <a:rPr lang="ja-JP" altLang="en-US" dirty="0"/>
              <a:t>→時期による構造変化が確認されている（</a:t>
            </a:r>
            <a:r>
              <a:rPr lang="en-US" altLang="ja-JP" dirty="0"/>
              <a:t>VIX</a:t>
            </a:r>
            <a:r>
              <a:rPr lang="ja-JP" altLang="en-US" dirty="0"/>
              <a:t>上昇時に株価も上昇）</a:t>
            </a:r>
            <a:endParaRPr lang="en-US" altLang="ja-JP" dirty="0"/>
          </a:p>
          <a:p>
            <a:pPr marL="457200" lvl="1" indent="0">
              <a:buNone/>
            </a:pPr>
            <a:endParaRPr lang="en-US" altLang="ja-JP" dirty="0"/>
          </a:p>
        </p:txBody>
      </p:sp>
      <p:sp>
        <p:nvSpPr>
          <p:cNvPr id="4" name="スライド番号プレースホルダー 3">
            <a:extLst>
              <a:ext uri="{FF2B5EF4-FFF2-40B4-BE49-F238E27FC236}">
                <a16:creationId xmlns:a16="http://schemas.microsoft.com/office/drawing/2014/main" id="{BB62903E-1690-7139-7E96-2A580B593E9A}"/>
              </a:ext>
            </a:extLst>
          </p:cNvPr>
          <p:cNvSpPr>
            <a:spLocks noGrp="1"/>
          </p:cNvSpPr>
          <p:nvPr>
            <p:ph type="sldNum" sz="quarter" idx="12"/>
          </p:nvPr>
        </p:nvSpPr>
        <p:spPr/>
        <p:txBody>
          <a:bodyPr/>
          <a:lstStyle/>
          <a:p>
            <a:fld id="{F1B44B19-4420-4FE5-A06D-3F96DBF177A9}" type="slidenum">
              <a:rPr kumimoji="1" lang="ja-JP" altLang="en-US" smtClean="0"/>
              <a:t>7</a:t>
            </a:fld>
            <a:endParaRPr kumimoji="1" lang="ja-JP" altLang="en-US"/>
          </a:p>
        </p:txBody>
      </p:sp>
    </p:spTree>
    <p:extLst>
      <p:ext uri="{BB962C8B-B14F-4D97-AF65-F5344CB8AC3E}">
        <p14:creationId xmlns:p14="http://schemas.microsoft.com/office/powerpoint/2010/main" val="409268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DCEAF-A491-EE10-1DD5-23FFB25D3877}"/>
              </a:ext>
            </a:extLst>
          </p:cNvPr>
          <p:cNvSpPr>
            <a:spLocks noGrp="1"/>
          </p:cNvSpPr>
          <p:nvPr>
            <p:ph type="title"/>
          </p:nvPr>
        </p:nvSpPr>
        <p:spPr/>
        <p:txBody>
          <a:bodyPr/>
          <a:lstStyle/>
          <a:p>
            <a:r>
              <a:rPr kumimoji="1" lang="en-US" altLang="ja-JP" dirty="0"/>
              <a:t>4.</a:t>
            </a:r>
            <a:r>
              <a:rPr kumimoji="1" lang="ja-JP" altLang="en-US" dirty="0"/>
              <a:t>研究目的</a:t>
            </a:r>
          </a:p>
        </p:txBody>
      </p:sp>
      <p:sp>
        <p:nvSpPr>
          <p:cNvPr id="3" name="コンテンツ プレースホルダー 2">
            <a:extLst>
              <a:ext uri="{FF2B5EF4-FFF2-40B4-BE49-F238E27FC236}">
                <a16:creationId xmlns:a16="http://schemas.microsoft.com/office/drawing/2014/main" id="{B59A0A6B-7270-6FD1-9EB9-2E898BA0DF07}"/>
              </a:ext>
            </a:extLst>
          </p:cNvPr>
          <p:cNvSpPr>
            <a:spLocks noGrp="1"/>
          </p:cNvSpPr>
          <p:nvPr>
            <p:ph idx="1"/>
          </p:nvPr>
        </p:nvSpPr>
        <p:spPr/>
        <p:txBody>
          <a:bodyPr>
            <a:normAutofit lnSpcReduction="10000"/>
          </a:bodyPr>
          <a:lstStyle/>
          <a:p>
            <a:pPr marL="0" indent="0">
              <a:buNone/>
            </a:pPr>
            <a:r>
              <a:rPr lang="ja-JP" altLang="en-US" dirty="0"/>
              <a:t>・日本版恐怖指数、日経</a:t>
            </a:r>
            <a:r>
              <a:rPr lang="en-US" altLang="ja-JP" dirty="0"/>
              <a:t>VI</a:t>
            </a:r>
            <a:r>
              <a:rPr lang="ja-JP" altLang="en-US" dirty="0"/>
              <a:t>においても国内株式市場に因果性があるのかを</a:t>
            </a:r>
            <a:r>
              <a:rPr lang="en-US" altLang="ja-JP" dirty="0"/>
              <a:t>AR</a:t>
            </a:r>
            <a:r>
              <a:rPr lang="ja-JP" altLang="en-US" dirty="0"/>
              <a:t>モデルで分析</a:t>
            </a:r>
            <a:endParaRPr lang="en-US" altLang="ja-JP" dirty="0"/>
          </a:p>
          <a:p>
            <a:pPr marL="0" indent="0">
              <a:buNone/>
            </a:pPr>
            <a:endParaRPr kumimoji="1" lang="en-US" altLang="ja-JP" dirty="0"/>
          </a:p>
          <a:p>
            <a:pPr marL="0" indent="0">
              <a:buNone/>
            </a:pPr>
            <a:r>
              <a:rPr lang="ja-JP" altLang="en-US" dirty="0"/>
              <a:t>・</a:t>
            </a:r>
            <a:r>
              <a:rPr lang="en-US" altLang="ja-JP" dirty="0"/>
              <a:t>VIX=</a:t>
            </a:r>
            <a:r>
              <a:rPr lang="ja-JP" altLang="en-US" dirty="0"/>
              <a:t>将来実現ボラティリティの予測値とあるが、それは本当に成り立っているのか</a:t>
            </a:r>
            <a:endParaRPr lang="en-US" altLang="ja-JP" dirty="0"/>
          </a:p>
          <a:p>
            <a:pPr marL="0" indent="0">
              <a:buNone/>
            </a:pPr>
            <a:endParaRPr lang="en-US" altLang="ja-JP" dirty="0"/>
          </a:p>
          <a:p>
            <a:pPr marL="0" indent="0">
              <a:buNone/>
            </a:pPr>
            <a:r>
              <a:rPr lang="ja-JP" altLang="en-US" dirty="0"/>
              <a:t>・</a:t>
            </a:r>
            <a:r>
              <a:rPr lang="ja-JP" altLang="ja-JP" dirty="0"/>
              <a:t>コロナ禍に代表される突発的ショックや金融政策の変化といった市場環境の違いを考慮し、分析期間を複数の区分に分けたサブサンプル分析を行うことで、因果関係の安定性や局面ごとの特徴についても検討</a:t>
            </a:r>
            <a:endParaRPr lang="en-US" altLang="ja-JP" dirty="0"/>
          </a:p>
        </p:txBody>
      </p:sp>
      <p:sp>
        <p:nvSpPr>
          <p:cNvPr id="4" name="スライド番号プレースホルダー 3">
            <a:extLst>
              <a:ext uri="{FF2B5EF4-FFF2-40B4-BE49-F238E27FC236}">
                <a16:creationId xmlns:a16="http://schemas.microsoft.com/office/drawing/2014/main" id="{93F88FEB-A37E-50F0-024A-9F76511621A1}"/>
              </a:ext>
            </a:extLst>
          </p:cNvPr>
          <p:cNvSpPr>
            <a:spLocks noGrp="1"/>
          </p:cNvSpPr>
          <p:nvPr>
            <p:ph type="sldNum" sz="quarter" idx="12"/>
          </p:nvPr>
        </p:nvSpPr>
        <p:spPr/>
        <p:txBody>
          <a:bodyPr/>
          <a:lstStyle/>
          <a:p>
            <a:fld id="{F1B44B19-4420-4FE5-A06D-3F96DBF177A9}" type="slidenum">
              <a:rPr kumimoji="1" lang="ja-JP" altLang="en-US" smtClean="0"/>
              <a:t>8</a:t>
            </a:fld>
            <a:endParaRPr kumimoji="1" lang="ja-JP" altLang="en-US"/>
          </a:p>
        </p:txBody>
      </p:sp>
    </p:spTree>
    <p:extLst>
      <p:ext uri="{BB962C8B-B14F-4D97-AF65-F5344CB8AC3E}">
        <p14:creationId xmlns:p14="http://schemas.microsoft.com/office/powerpoint/2010/main" val="331749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65707-0AB3-D356-7F7D-9326834E8C2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639203-1A47-6A38-ECFB-BA72E6576ED6}"/>
              </a:ext>
            </a:extLst>
          </p:cNvPr>
          <p:cNvSpPr>
            <a:spLocks noGrp="1"/>
          </p:cNvSpPr>
          <p:nvPr>
            <p:ph type="title"/>
          </p:nvPr>
        </p:nvSpPr>
        <p:spPr/>
        <p:txBody>
          <a:bodyPr/>
          <a:lstStyle/>
          <a:p>
            <a:r>
              <a:rPr kumimoji="1" lang="en-US" altLang="ja-JP" dirty="0"/>
              <a:t>5.</a:t>
            </a:r>
            <a:r>
              <a:rPr kumimoji="1" lang="ja-JP" altLang="en-US" dirty="0"/>
              <a:t>先行研究</a:t>
            </a:r>
          </a:p>
        </p:txBody>
      </p:sp>
      <p:sp>
        <p:nvSpPr>
          <p:cNvPr id="3" name="コンテンツ プレースホルダー 2">
            <a:extLst>
              <a:ext uri="{FF2B5EF4-FFF2-40B4-BE49-F238E27FC236}">
                <a16:creationId xmlns:a16="http://schemas.microsoft.com/office/drawing/2014/main" id="{241681F2-A126-4175-AF77-FD5419B56DE5}"/>
              </a:ext>
            </a:extLst>
          </p:cNvPr>
          <p:cNvSpPr>
            <a:spLocks noGrp="1"/>
          </p:cNvSpPr>
          <p:nvPr>
            <p:ph idx="1"/>
          </p:nvPr>
        </p:nvSpPr>
        <p:spPr/>
        <p:txBody>
          <a:bodyPr>
            <a:normAutofit/>
          </a:bodyPr>
          <a:lstStyle/>
          <a:p>
            <a:r>
              <a:rPr kumimoji="1" lang="ja-JP" altLang="en-US" dirty="0"/>
              <a:t>「</a:t>
            </a:r>
            <a:r>
              <a:rPr lang="en-US" altLang="ja-JP" dirty="0"/>
              <a:t>Dynamic Responses of Major Equity Markets to </a:t>
            </a:r>
            <a:r>
              <a:rPr lang="en-US" altLang="ja-JP" dirty="0" err="1"/>
              <a:t>theUS</a:t>
            </a:r>
            <a:r>
              <a:rPr lang="en-US" altLang="ja-JP" dirty="0"/>
              <a:t> Fear Index</a:t>
            </a:r>
            <a:r>
              <a:rPr kumimoji="1" lang="ja-JP" altLang="en-US" dirty="0"/>
              <a:t>」</a:t>
            </a:r>
            <a:endParaRPr kumimoji="1" lang="en-US" altLang="ja-JP" dirty="0"/>
          </a:p>
          <a:p>
            <a:pPr marL="457200" lvl="1" indent="0">
              <a:buNone/>
            </a:pPr>
            <a:r>
              <a:rPr lang="en-US" altLang="ja-JP" dirty="0"/>
              <a:t>	</a:t>
            </a:r>
            <a:r>
              <a:rPr lang="ja-JP" altLang="en-US" dirty="0"/>
              <a:t>ー</a:t>
            </a:r>
            <a:r>
              <a:rPr lang="en-US" altLang="ja-JP" dirty="0"/>
              <a:t>Bahram </a:t>
            </a:r>
            <a:r>
              <a:rPr lang="en-US" altLang="ja-JP" dirty="0" err="1"/>
              <a:t>Adrangi</a:t>
            </a:r>
            <a:r>
              <a:rPr lang="en-US" altLang="ja-JP" dirty="0"/>
              <a:t> , Arjun Chatrath, Joseph Macri and Kambiz </a:t>
            </a:r>
            <a:r>
              <a:rPr lang="en-US" altLang="ja-JP" dirty="0" err="1"/>
              <a:t>Raffiee</a:t>
            </a:r>
            <a:endParaRPr lang="en-US" altLang="ja-JP" dirty="0"/>
          </a:p>
          <a:p>
            <a:pPr marL="457200" lvl="1" indent="0">
              <a:buNone/>
            </a:pPr>
            <a:endParaRPr kumimoji="1" lang="en-US" altLang="ja-JP" dirty="0"/>
          </a:p>
          <a:p>
            <a:r>
              <a:rPr lang="ja-JP" altLang="en-US" dirty="0"/>
              <a:t>米国の恐怖指数（</a:t>
            </a:r>
            <a:r>
              <a:rPr lang="en-US" altLang="ja-JP" dirty="0"/>
              <a:t>VIX</a:t>
            </a:r>
            <a:r>
              <a:rPr lang="ja-JP" altLang="en-US" dirty="0"/>
              <a:t>）が、世界主要市場（米・英・独・仏）の株式市場ボラティリティにどのような影響を与えるかを検証。特に、</a:t>
            </a:r>
            <a:r>
              <a:rPr lang="en-US" altLang="ja-JP" dirty="0"/>
              <a:t>VIX</a:t>
            </a:r>
            <a:r>
              <a:rPr lang="ja-JP" altLang="en-US" dirty="0"/>
              <a:t>が先行指標（</a:t>
            </a:r>
            <a:r>
              <a:rPr lang="en-US" altLang="ja-JP" dirty="0"/>
              <a:t>leading indicator</a:t>
            </a:r>
            <a:r>
              <a:rPr lang="ja-JP" altLang="en-US" dirty="0"/>
              <a:t>）として機能するかを分析。</a:t>
            </a:r>
            <a:endParaRPr lang="en-US" altLang="ja-JP" dirty="0"/>
          </a:p>
          <a:p>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FAB71351-84D7-C7C4-23FA-5DD487178F9A}"/>
              </a:ext>
            </a:extLst>
          </p:cNvPr>
          <p:cNvSpPr>
            <a:spLocks noGrp="1"/>
          </p:cNvSpPr>
          <p:nvPr>
            <p:ph type="sldNum" sz="quarter" idx="12"/>
          </p:nvPr>
        </p:nvSpPr>
        <p:spPr/>
        <p:txBody>
          <a:bodyPr/>
          <a:lstStyle/>
          <a:p>
            <a:fld id="{F1B44B19-4420-4FE5-A06D-3F96DBF177A9}" type="slidenum">
              <a:rPr kumimoji="1" lang="ja-JP" altLang="en-US" smtClean="0"/>
              <a:t>9</a:t>
            </a:fld>
            <a:endParaRPr kumimoji="1" lang="ja-JP" altLang="en-US"/>
          </a:p>
        </p:txBody>
      </p:sp>
      <p:graphicFrame>
        <p:nvGraphicFramePr>
          <p:cNvPr id="5" name="表 4">
            <a:extLst>
              <a:ext uri="{FF2B5EF4-FFF2-40B4-BE49-F238E27FC236}">
                <a16:creationId xmlns:a16="http://schemas.microsoft.com/office/drawing/2014/main" id="{BF812F90-D682-3FF1-6172-DF9343438E40}"/>
              </a:ext>
            </a:extLst>
          </p:cNvPr>
          <p:cNvGraphicFramePr>
            <a:graphicFrameLocks noGrp="1"/>
          </p:cNvGraphicFramePr>
          <p:nvPr>
            <p:extLst>
              <p:ext uri="{D42A27DB-BD31-4B8C-83A1-F6EECF244321}">
                <p14:modId xmlns:p14="http://schemas.microsoft.com/office/powerpoint/2010/main" val="1474218540"/>
              </p:ext>
            </p:extLst>
          </p:nvPr>
        </p:nvGraphicFramePr>
        <p:xfrm>
          <a:off x="1739587" y="4551680"/>
          <a:ext cx="8712825" cy="1784562"/>
        </p:xfrm>
        <a:graphic>
          <a:graphicData uri="http://schemas.openxmlformats.org/drawingml/2006/table">
            <a:tbl>
              <a:tblPr firstRow="1" bandRow="1">
                <a:tableStyleId>{BDBED569-4797-4DF1-A0F4-6AAB3CD982D8}</a:tableStyleId>
              </a:tblPr>
              <a:tblGrid>
                <a:gridCol w="2481727">
                  <a:extLst>
                    <a:ext uri="{9D8B030D-6E8A-4147-A177-3AD203B41FA5}">
                      <a16:colId xmlns:a16="http://schemas.microsoft.com/office/drawing/2014/main" val="1692902464"/>
                    </a:ext>
                  </a:extLst>
                </a:gridCol>
                <a:gridCol w="6231098">
                  <a:extLst>
                    <a:ext uri="{9D8B030D-6E8A-4147-A177-3AD203B41FA5}">
                      <a16:colId xmlns:a16="http://schemas.microsoft.com/office/drawing/2014/main" val="3953089622"/>
                    </a:ext>
                  </a:extLst>
                </a:gridCol>
              </a:tblGrid>
              <a:tr h="541761">
                <a:tc>
                  <a:txBody>
                    <a:bodyPr/>
                    <a:lstStyle/>
                    <a:p>
                      <a:pPr fontAlgn="ctr"/>
                      <a:r>
                        <a:rPr kumimoji="1" lang="ja-JP" altLang="en-US" sz="2000" b="0" dirty="0"/>
                        <a:t>使用データ</a:t>
                      </a:r>
                    </a:p>
                  </a:txBody>
                  <a:tcPr anchor="ctr"/>
                </a:tc>
                <a:tc>
                  <a:txBody>
                    <a:bodyPr/>
                    <a:lstStyle/>
                    <a:p>
                      <a:pPr fontAlgn="ctr"/>
                      <a:r>
                        <a:rPr kumimoji="1" lang="en-US" altLang="ja-JP" sz="2000" b="0" dirty="0"/>
                        <a:t>VIX</a:t>
                      </a:r>
                      <a:r>
                        <a:rPr kumimoji="1" lang="ja-JP" altLang="en-US" sz="2000" b="0" dirty="0"/>
                        <a:t>、</a:t>
                      </a:r>
                      <a:r>
                        <a:rPr kumimoji="1" lang="en-US" altLang="ja-JP" sz="2000" b="0" dirty="0"/>
                        <a:t>S&amp;P500</a:t>
                      </a:r>
                      <a:r>
                        <a:rPr kumimoji="1" lang="ja-JP" altLang="en-US" sz="2000" b="0" dirty="0"/>
                        <a:t>（米）、</a:t>
                      </a:r>
                      <a:r>
                        <a:rPr kumimoji="1" lang="en-US" altLang="ja-JP" sz="2000" b="0" dirty="0"/>
                        <a:t>FTSE100</a:t>
                      </a:r>
                      <a:r>
                        <a:rPr kumimoji="1" lang="ja-JP" altLang="en-US" sz="2000" b="0" dirty="0"/>
                        <a:t>（英）、</a:t>
                      </a:r>
                      <a:r>
                        <a:rPr kumimoji="1" lang="en-US" altLang="ja-JP" sz="2000" b="0" dirty="0"/>
                        <a:t>DAX30</a:t>
                      </a:r>
                      <a:r>
                        <a:rPr kumimoji="1" lang="ja-JP" altLang="en-US" sz="2000" b="0" dirty="0"/>
                        <a:t>（独）、</a:t>
                      </a:r>
                      <a:endParaRPr kumimoji="1" lang="en-US" altLang="ja-JP" sz="2000" b="0" dirty="0"/>
                    </a:p>
                    <a:p>
                      <a:pPr fontAlgn="ctr"/>
                      <a:r>
                        <a:rPr kumimoji="1" lang="en-US" altLang="ja-JP" sz="2000" b="0" dirty="0"/>
                        <a:t>CAC40</a:t>
                      </a:r>
                      <a:r>
                        <a:rPr kumimoji="1" lang="ja-JP" altLang="en-US" sz="2000" b="0" dirty="0"/>
                        <a:t>（仏）</a:t>
                      </a:r>
                    </a:p>
                  </a:txBody>
                  <a:tcPr anchor="ctr"/>
                </a:tc>
                <a:extLst>
                  <a:ext uri="{0D108BD9-81ED-4DB2-BD59-A6C34878D82A}">
                    <a16:rowId xmlns:a16="http://schemas.microsoft.com/office/drawing/2014/main" val="2040070111"/>
                  </a:ext>
                </a:extLst>
              </a:tr>
              <a:tr h="541761">
                <a:tc>
                  <a:txBody>
                    <a:bodyPr/>
                    <a:lstStyle/>
                    <a:p>
                      <a:pPr fontAlgn="ctr"/>
                      <a:r>
                        <a:rPr kumimoji="1" lang="ja-JP" altLang="en-US" sz="2000" dirty="0"/>
                        <a:t>使用データの期間</a:t>
                      </a:r>
                    </a:p>
                  </a:txBody>
                  <a:tcPr anchor="ctr"/>
                </a:tc>
                <a:tc>
                  <a:txBody>
                    <a:bodyPr/>
                    <a:lstStyle/>
                    <a:p>
                      <a:pPr fontAlgn="ctr"/>
                      <a:r>
                        <a:rPr kumimoji="1" lang="en-US" altLang="ja-JP" sz="2000" dirty="0"/>
                        <a:t>2013</a:t>
                      </a:r>
                      <a:r>
                        <a:rPr kumimoji="1" lang="ja-JP" altLang="en-US" sz="2000" dirty="0"/>
                        <a:t>年</a:t>
                      </a:r>
                      <a:r>
                        <a:rPr kumimoji="1" lang="en-US" altLang="ja-JP" sz="2000" dirty="0"/>
                        <a:t>6</a:t>
                      </a:r>
                      <a:r>
                        <a:rPr kumimoji="1" lang="ja-JP" altLang="en-US" sz="2000" dirty="0"/>
                        <a:t>月</a:t>
                      </a:r>
                      <a:r>
                        <a:rPr kumimoji="1" lang="en-US" altLang="ja-JP" sz="2000" dirty="0"/>
                        <a:t>〜2018</a:t>
                      </a:r>
                      <a:r>
                        <a:rPr kumimoji="1" lang="ja-JP" altLang="en-US" sz="2000" dirty="0"/>
                        <a:t>年</a:t>
                      </a:r>
                      <a:r>
                        <a:rPr kumimoji="1" lang="en-US" altLang="ja-JP" sz="2000" dirty="0"/>
                        <a:t>7</a:t>
                      </a:r>
                      <a:r>
                        <a:rPr kumimoji="1" lang="ja-JP" altLang="en-US" sz="2000" dirty="0"/>
                        <a:t>月</a:t>
                      </a:r>
                    </a:p>
                  </a:txBody>
                  <a:tcPr anchor="ctr"/>
                </a:tc>
                <a:extLst>
                  <a:ext uri="{0D108BD9-81ED-4DB2-BD59-A6C34878D82A}">
                    <a16:rowId xmlns:a16="http://schemas.microsoft.com/office/drawing/2014/main" val="1877312871"/>
                  </a:ext>
                </a:extLst>
              </a:tr>
              <a:tr h="541761">
                <a:tc>
                  <a:txBody>
                    <a:bodyPr/>
                    <a:lstStyle/>
                    <a:p>
                      <a:pPr fontAlgn="ctr"/>
                      <a:r>
                        <a:rPr kumimoji="1" lang="ja-JP" altLang="en-US" sz="2000" dirty="0"/>
                        <a:t>分析手法</a:t>
                      </a:r>
                    </a:p>
                  </a:txBody>
                  <a:tcPr anchor="ctr"/>
                </a:tc>
                <a:tc>
                  <a:txBody>
                    <a:bodyPr/>
                    <a:lstStyle/>
                    <a:p>
                      <a:pPr fontAlgn="ctr"/>
                      <a:r>
                        <a:rPr kumimoji="1" lang="ja-JP" altLang="en-US" sz="2000" dirty="0"/>
                        <a:t>構造的</a:t>
                      </a:r>
                      <a:r>
                        <a:rPr kumimoji="1" lang="en-US" altLang="ja-JP" sz="2000" dirty="0"/>
                        <a:t>VAR</a:t>
                      </a:r>
                      <a:r>
                        <a:rPr kumimoji="1" lang="ja-JP" altLang="en-US" sz="2000" dirty="0"/>
                        <a:t>モデル（</a:t>
                      </a:r>
                      <a:r>
                        <a:rPr kumimoji="1" lang="en-US" altLang="ja-JP" sz="2000" dirty="0"/>
                        <a:t>SVAR</a:t>
                      </a:r>
                      <a:r>
                        <a:rPr kumimoji="1" lang="ja-JP" altLang="en-US" sz="2000" dirty="0"/>
                        <a:t>）、グレンジャー因果性</a:t>
                      </a:r>
                    </a:p>
                  </a:txBody>
                  <a:tcPr anchor="ctr"/>
                </a:tc>
                <a:extLst>
                  <a:ext uri="{0D108BD9-81ED-4DB2-BD59-A6C34878D82A}">
                    <a16:rowId xmlns:a16="http://schemas.microsoft.com/office/drawing/2014/main" val="4116065725"/>
                  </a:ext>
                </a:extLst>
              </a:tr>
            </a:tbl>
          </a:graphicData>
        </a:graphic>
      </p:graphicFrame>
    </p:spTree>
    <p:extLst>
      <p:ext uri="{BB962C8B-B14F-4D97-AF65-F5344CB8AC3E}">
        <p14:creationId xmlns:p14="http://schemas.microsoft.com/office/powerpoint/2010/main" val="1828109758"/>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7268</TotalTime>
  <Words>3194</Words>
  <Application>Microsoft Macintosh PowerPoint</Application>
  <PresentationFormat>ワイド画面</PresentationFormat>
  <Paragraphs>474</Paragraphs>
  <Slides>28</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游ゴシック</vt:lpstr>
      <vt:lpstr>Arial</vt:lpstr>
      <vt:lpstr>Calibri</vt:lpstr>
      <vt:lpstr>Cambria Math</vt:lpstr>
      <vt:lpstr>Times New Roman</vt:lpstr>
      <vt:lpstr>Office 2013 - 2022 テーマ</vt:lpstr>
      <vt:lpstr>日経平均株価指数と日経平均ボラティリティ・インデックス（日経VI）の因果関係の分析</vt:lpstr>
      <vt:lpstr>目次　</vt:lpstr>
      <vt:lpstr>1.VIXとは</vt:lpstr>
      <vt:lpstr>1.VIXとは</vt:lpstr>
      <vt:lpstr>2.レバレッジ効果</vt:lpstr>
      <vt:lpstr>2.レバレッジ効果</vt:lpstr>
      <vt:lpstr>3.研究背景</vt:lpstr>
      <vt:lpstr>4.研究目的</vt:lpstr>
      <vt:lpstr>5.先行研究</vt:lpstr>
      <vt:lpstr>6.ARモデル</vt:lpstr>
      <vt:lpstr>6.ARモデル</vt:lpstr>
      <vt:lpstr>7.グレンジャー因果性検定</vt:lpstr>
      <vt:lpstr>7.グレンジャー因果性検定</vt:lpstr>
      <vt:lpstr>7.グレンジャー因果性検定</vt:lpstr>
      <vt:lpstr>7.グレンジャー因果性検定</vt:lpstr>
      <vt:lpstr>8.分析データ</vt:lpstr>
      <vt:lpstr>9.分析手法</vt:lpstr>
      <vt:lpstr>9.分析手法</vt:lpstr>
      <vt:lpstr>9.分析手法</vt:lpstr>
      <vt:lpstr>9.分析手法</vt:lpstr>
      <vt:lpstr>9.分析手法</vt:lpstr>
      <vt:lpstr>9.分析手法</vt:lpstr>
      <vt:lpstr>10.結果・考察</vt:lpstr>
      <vt:lpstr>10.結果・考察</vt:lpstr>
      <vt:lpstr>10.結果・考察</vt:lpstr>
      <vt:lpstr>10.結果・考察</vt:lpstr>
      <vt:lpstr>11.おわりに</vt:lpstr>
      <vt:lpstr>12.参考文献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夏碧 磯部</dc:creator>
  <cp:lastModifiedBy>山嵜　輝</cp:lastModifiedBy>
  <cp:revision>3</cp:revision>
  <dcterms:created xsi:type="dcterms:W3CDTF">2025-10-04T08:51:17Z</dcterms:created>
  <dcterms:modified xsi:type="dcterms:W3CDTF">2026-01-12T10:33:10Z</dcterms:modified>
</cp:coreProperties>
</file>