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64" r:id="rId4"/>
    <p:sldId id="258" r:id="rId5"/>
    <p:sldId id="259" r:id="rId6"/>
    <p:sldId id="278" r:id="rId7"/>
    <p:sldId id="267" r:id="rId8"/>
    <p:sldId id="277" r:id="rId9"/>
    <p:sldId id="276" r:id="rId10"/>
    <p:sldId id="273" r:id="rId11"/>
    <p:sldId id="281" r:id="rId12"/>
    <p:sldId id="282" r:id="rId13"/>
    <p:sldId id="283" r:id="rId14"/>
    <p:sldId id="284" r:id="rId15"/>
    <p:sldId id="285" r:id="rId16"/>
    <p:sldId id="288" r:id="rId17"/>
    <p:sldId id="286" r:id="rId18"/>
    <p:sldId id="287" r:id="rId19"/>
    <p:sldId id="289" r:id="rId20"/>
    <p:sldId id="290" r:id="rId21"/>
    <p:sldId id="291" r:id="rId22"/>
    <p:sldId id="292" r:id="rId2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0626EF0-F9DF-45F6-82C6-3AF6A3FC672C}">
          <p14:sldIdLst>
            <p14:sldId id="256"/>
            <p14:sldId id="257"/>
            <p14:sldId id="264"/>
            <p14:sldId id="258"/>
            <p14:sldId id="259"/>
            <p14:sldId id="278"/>
            <p14:sldId id="267"/>
            <p14:sldId id="277"/>
            <p14:sldId id="276"/>
            <p14:sldId id="273"/>
            <p14:sldId id="281"/>
            <p14:sldId id="282"/>
            <p14:sldId id="283"/>
            <p14:sldId id="284"/>
            <p14:sldId id="285"/>
            <p14:sldId id="288"/>
            <p14:sldId id="286"/>
            <p14:sldId id="287"/>
            <p14:sldId id="289"/>
            <p14:sldId id="290"/>
            <p14:sldId id="291"/>
            <p14:sldId id="29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9"/>
  </p:normalViewPr>
  <p:slideViewPr>
    <p:cSldViewPr snapToGrid="0">
      <p:cViewPr varScale="1">
        <p:scale>
          <a:sx n="110" d="100"/>
          <a:sy n="110" d="100"/>
        </p:scale>
        <p:origin x="65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35B3C4-E7A7-4D77-979F-9BD8CCCFB5E0}" type="doc">
      <dgm:prSet loTypeId="urn:microsoft.com/office/officeart/2005/8/layout/pyramid3" loCatId="pyramid" qsTypeId="urn:microsoft.com/office/officeart/2005/8/quickstyle/simple1" qsCatId="simple" csTypeId="urn:microsoft.com/office/officeart/2005/8/colors/accent1_2" csCatId="accent1" phldr="1"/>
      <dgm:spPr/>
      <dgm:t>
        <a:bodyPr/>
        <a:lstStyle/>
        <a:p>
          <a:endParaRPr kumimoji="1" lang="ja-JP" altLang="en-US"/>
        </a:p>
      </dgm:t>
    </dgm:pt>
    <dgm:pt modelId="{B2874C81-6211-4AAD-8DAF-94D74DC4839D}" type="pres">
      <dgm:prSet presAssocID="{2635B3C4-E7A7-4D77-979F-9BD8CCCFB5E0}" presName="Name0" presStyleCnt="0">
        <dgm:presLayoutVars>
          <dgm:dir/>
          <dgm:animLvl val="lvl"/>
          <dgm:resizeHandles val="exact"/>
        </dgm:presLayoutVars>
      </dgm:prSet>
      <dgm:spPr/>
    </dgm:pt>
  </dgm:ptLst>
  <dgm:cxnLst>
    <dgm:cxn modelId="{C6DA5924-4A92-4BFC-B874-BAD81E1B5978}" type="presOf" srcId="{2635B3C4-E7A7-4D77-979F-9BD8CCCFB5E0}" destId="{B2874C81-6211-4AAD-8DAF-94D74DC4839D}" srcOrd="0"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AAF50A-AE36-42FA-9708-DF5A5A405CFD}" type="doc">
      <dgm:prSet loTypeId="urn:microsoft.com/office/officeart/2005/8/layout/pList2" loCatId="list" qsTypeId="urn:microsoft.com/office/officeart/2005/8/quickstyle/simple1" qsCatId="simple" csTypeId="urn:microsoft.com/office/officeart/2005/8/colors/accent1_2" csCatId="accent1" phldr="0"/>
      <dgm:spPr/>
    </dgm:pt>
    <dgm:pt modelId="{07C4230E-0D54-4BEC-A1F6-F1D4E3C0F717}" type="pres">
      <dgm:prSet presAssocID="{EEAAF50A-AE36-42FA-9708-DF5A5A405CFD}" presName="Name0" presStyleCnt="0">
        <dgm:presLayoutVars>
          <dgm:dir/>
          <dgm:resizeHandles val="exact"/>
        </dgm:presLayoutVars>
      </dgm:prSet>
      <dgm:spPr/>
    </dgm:pt>
  </dgm:ptLst>
  <dgm:cxnLst>
    <dgm:cxn modelId="{243B896C-D0A2-4FF7-BFF9-D219F6E8EFD2}" type="presOf" srcId="{EEAAF50A-AE36-42FA-9708-DF5A5A405CFD}" destId="{07C4230E-0D54-4BEC-A1F6-F1D4E3C0F717}" srcOrd="0" destOrd="0" presId="urn:microsoft.com/office/officeart/2005/8/layout/p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84870D-D24E-4AF7-95F4-7C6362DCCBC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69846037-0151-4D29-981D-153DCF3586D1}">
      <dgm:prSet phldrT="[テキスト]"/>
      <dgm:spPr/>
      <dgm:t>
        <a:bodyPr/>
        <a:lstStyle/>
        <a:p>
          <a:r>
            <a:rPr kumimoji="1" lang="en-US" altLang="ja-JP" dirty="0"/>
            <a:t>H1</a:t>
          </a:r>
          <a:r>
            <a:rPr kumimoji="1" lang="ja-JP" altLang="en-US" dirty="0"/>
            <a:t>：企業規模が大きいほど、減損回避確率は低下する</a:t>
          </a:r>
        </a:p>
      </dgm:t>
    </dgm:pt>
    <dgm:pt modelId="{3A893E0D-0365-41EA-A1C6-2BC33C797436}" type="parTrans" cxnId="{4B07C257-77CC-4CDF-91A9-62E01F6226DC}">
      <dgm:prSet/>
      <dgm:spPr/>
      <dgm:t>
        <a:bodyPr/>
        <a:lstStyle/>
        <a:p>
          <a:endParaRPr kumimoji="1" lang="ja-JP" altLang="en-US"/>
        </a:p>
      </dgm:t>
    </dgm:pt>
    <dgm:pt modelId="{4664485A-D938-4568-BCA6-E10BA01A5B20}" type="sibTrans" cxnId="{4B07C257-77CC-4CDF-91A9-62E01F6226DC}">
      <dgm:prSet/>
      <dgm:spPr/>
      <dgm:t>
        <a:bodyPr/>
        <a:lstStyle/>
        <a:p>
          <a:endParaRPr kumimoji="1" lang="ja-JP" altLang="en-US"/>
        </a:p>
      </dgm:t>
    </dgm:pt>
    <dgm:pt modelId="{69BA3B11-CA6A-4617-9D82-2977BE15F5CD}">
      <dgm:prSet phldrT="[テキスト]"/>
      <dgm:spPr/>
      <dgm:t>
        <a:bodyPr/>
        <a:lstStyle/>
        <a:p>
          <a:r>
            <a:rPr kumimoji="1" lang="ja-JP" altLang="en-US" dirty="0"/>
            <a:t>大規模企業は情報の透明性が高いため</a:t>
          </a:r>
        </a:p>
      </dgm:t>
    </dgm:pt>
    <dgm:pt modelId="{9241F7F4-EE8B-4F45-AB55-9A6FA209A2D9}" type="parTrans" cxnId="{7738E66E-5BF1-40B8-8C4C-124DB18CBA17}">
      <dgm:prSet/>
      <dgm:spPr/>
      <dgm:t>
        <a:bodyPr/>
        <a:lstStyle/>
        <a:p>
          <a:endParaRPr kumimoji="1" lang="ja-JP" altLang="en-US"/>
        </a:p>
      </dgm:t>
    </dgm:pt>
    <dgm:pt modelId="{8C4DE6D8-B369-449C-AA94-938AA592988C}" type="sibTrans" cxnId="{7738E66E-5BF1-40B8-8C4C-124DB18CBA17}">
      <dgm:prSet/>
      <dgm:spPr/>
      <dgm:t>
        <a:bodyPr/>
        <a:lstStyle/>
        <a:p>
          <a:endParaRPr kumimoji="1" lang="ja-JP" altLang="en-US"/>
        </a:p>
      </dgm:t>
    </dgm:pt>
    <dgm:pt modelId="{1A551C52-B629-451E-93D0-2EDC28D1C6D7}">
      <dgm:prSet phldrT="[テキスト]"/>
      <dgm:spPr/>
      <dgm:t>
        <a:bodyPr/>
        <a:lstStyle/>
        <a:p>
          <a:r>
            <a:rPr kumimoji="1" lang="en-US" altLang="ja-JP" dirty="0"/>
            <a:t>H</a:t>
          </a:r>
          <a:r>
            <a:rPr kumimoji="1" lang="ja-JP" altLang="en-US" dirty="0"/>
            <a:t>２：負債比率が高いほど、減損回避確率は上昇する</a:t>
          </a:r>
        </a:p>
      </dgm:t>
    </dgm:pt>
    <dgm:pt modelId="{44B6CDA3-46E3-42FA-BE0E-1A1952D79867}" type="parTrans" cxnId="{1D35F79E-E37A-45B0-B600-CE2DBF825990}">
      <dgm:prSet/>
      <dgm:spPr/>
      <dgm:t>
        <a:bodyPr/>
        <a:lstStyle/>
        <a:p>
          <a:endParaRPr kumimoji="1" lang="ja-JP" altLang="en-US"/>
        </a:p>
      </dgm:t>
    </dgm:pt>
    <dgm:pt modelId="{7FA715AB-B5CE-4554-8F35-EE1C4B6FB4E8}" type="sibTrans" cxnId="{1D35F79E-E37A-45B0-B600-CE2DBF825990}">
      <dgm:prSet/>
      <dgm:spPr/>
      <dgm:t>
        <a:bodyPr/>
        <a:lstStyle/>
        <a:p>
          <a:endParaRPr kumimoji="1" lang="ja-JP" altLang="en-US"/>
        </a:p>
      </dgm:t>
    </dgm:pt>
    <dgm:pt modelId="{E0D89E40-D14A-4FFC-A378-C69078540AB0}">
      <dgm:prSet phldrT="[テキスト]"/>
      <dgm:spPr/>
      <dgm:t>
        <a:bodyPr/>
        <a:lstStyle/>
        <a:p>
          <a:r>
            <a:rPr kumimoji="1" lang="ja-JP" altLang="en-US" dirty="0"/>
            <a:t>財務制限条項への抵触リスクが高いため</a:t>
          </a:r>
        </a:p>
      </dgm:t>
    </dgm:pt>
    <dgm:pt modelId="{48AC041F-23BE-4BF4-A161-A9582C3ACA2A}" type="parTrans" cxnId="{0A986FA6-D8DC-440A-9B78-04392FC42181}">
      <dgm:prSet/>
      <dgm:spPr/>
      <dgm:t>
        <a:bodyPr/>
        <a:lstStyle/>
        <a:p>
          <a:endParaRPr kumimoji="1" lang="ja-JP" altLang="en-US"/>
        </a:p>
      </dgm:t>
    </dgm:pt>
    <dgm:pt modelId="{4D2DF791-6053-4C47-AA37-384ED4397416}" type="sibTrans" cxnId="{0A986FA6-D8DC-440A-9B78-04392FC42181}">
      <dgm:prSet/>
      <dgm:spPr/>
      <dgm:t>
        <a:bodyPr/>
        <a:lstStyle/>
        <a:p>
          <a:endParaRPr kumimoji="1" lang="ja-JP" altLang="en-US"/>
        </a:p>
      </dgm:t>
    </dgm:pt>
    <dgm:pt modelId="{FD2D0AED-8794-4ED3-A016-54F86F166E81}">
      <dgm:prSet phldrT="[テキスト]" phldr="0"/>
      <dgm:spPr/>
      <dgm:t>
        <a:bodyPr/>
        <a:lstStyle/>
        <a:p>
          <a:r>
            <a:rPr kumimoji="1" lang="en-US" altLang="ja-JP" dirty="0"/>
            <a:t>H3</a:t>
          </a:r>
          <a:r>
            <a:rPr kumimoji="1" lang="ja-JP" altLang="en-US" dirty="0"/>
            <a:t>：収益性が低いほど、減損回避確率は上昇する</a:t>
          </a:r>
        </a:p>
      </dgm:t>
    </dgm:pt>
    <dgm:pt modelId="{391AE3FC-3509-46DA-9F45-35C49C07A985}" type="parTrans" cxnId="{473078E6-0C19-4490-8696-14687728205D}">
      <dgm:prSet/>
      <dgm:spPr/>
      <dgm:t>
        <a:bodyPr/>
        <a:lstStyle/>
        <a:p>
          <a:endParaRPr kumimoji="1" lang="ja-JP" altLang="en-US"/>
        </a:p>
      </dgm:t>
    </dgm:pt>
    <dgm:pt modelId="{404F923D-A47F-4625-94EB-BD3A27B0278B}" type="sibTrans" cxnId="{473078E6-0C19-4490-8696-14687728205D}">
      <dgm:prSet/>
      <dgm:spPr/>
      <dgm:t>
        <a:bodyPr/>
        <a:lstStyle/>
        <a:p>
          <a:endParaRPr kumimoji="1" lang="ja-JP" altLang="en-US"/>
        </a:p>
      </dgm:t>
    </dgm:pt>
    <dgm:pt modelId="{19F8A45E-BADB-42E4-BF22-E2ED28EEC290}" type="pres">
      <dgm:prSet presAssocID="{1D84870D-D24E-4AF7-95F4-7C6362DCCBC9}" presName="linear" presStyleCnt="0">
        <dgm:presLayoutVars>
          <dgm:animLvl val="lvl"/>
          <dgm:resizeHandles val="exact"/>
        </dgm:presLayoutVars>
      </dgm:prSet>
      <dgm:spPr/>
    </dgm:pt>
    <dgm:pt modelId="{6E3F9FC8-9B96-44EB-BEF0-557B6A9FE6F2}" type="pres">
      <dgm:prSet presAssocID="{69846037-0151-4D29-981D-153DCF3586D1}" presName="parentText" presStyleLbl="node1" presStyleIdx="0" presStyleCnt="3">
        <dgm:presLayoutVars>
          <dgm:chMax val="0"/>
          <dgm:bulletEnabled val="1"/>
        </dgm:presLayoutVars>
      </dgm:prSet>
      <dgm:spPr/>
    </dgm:pt>
    <dgm:pt modelId="{A25B2A92-01ED-42C5-AC68-0979903AEF58}" type="pres">
      <dgm:prSet presAssocID="{69846037-0151-4D29-981D-153DCF3586D1}" presName="childText" presStyleLbl="revTx" presStyleIdx="0" presStyleCnt="2">
        <dgm:presLayoutVars>
          <dgm:bulletEnabled val="1"/>
        </dgm:presLayoutVars>
      </dgm:prSet>
      <dgm:spPr/>
    </dgm:pt>
    <dgm:pt modelId="{47A75FFA-2F01-4FB5-A52D-666E5B746D7B}" type="pres">
      <dgm:prSet presAssocID="{1A551C52-B629-451E-93D0-2EDC28D1C6D7}" presName="parentText" presStyleLbl="node1" presStyleIdx="1" presStyleCnt="3">
        <dgm:presLayoutVars>
          <dgm:chMax val="0"/>
          <dgm:bulletEnabled val="1"/>
        </dgm:presLayoutVars>
      </dgm:prSet>
      <dgm:spPr/>
    </dgm:pt>
    <dgm:pt modelId="{E8524234-7CB5-46BC-A4CF-ED633769C47A}" type="pres">
      <dgm:prSet presAssocID="{1A551C52-B629-451E-93D0-2EDC28D1C6D7}" presName="childText" presStyleLbl="revTx" presStyleIdx="1" presStyleCnt="2">
        <dgm:presLayoutVars>
          <dgm:bulletEnabled val="1"/>
        </dgm:presLayoutVars>
      </dgm:prSet>
      <dgm:spPr/>
    </dgm:pt>
    <dgm:pt modelId="{A06B0947-CB3C-45B4-A303-1BA172BA41BE}" type="pres">
      <dgm:prSet presAssocID="{FD2D0AED-8794-4ED3-A016-54F86F166E81}" presName="parentText" presStyleLbl="node1" presStyleIdx="2" presStyleCnt="3">
        <dgm:presLayoutVars>
          <dgm:chMax val="0"/>
          <dgm:bulletEnabled val="1"/>
        </dgm:presLayoutVars>
      </dgm:prSet>
      <dgm:spPr/>
    </dgm:pt>
  </dgm:ptLst>
  <dgm:cxnLst>
    <dgm:cxn modelId="{0F1D4D34-6695-44F4-8F98-C41E4D9298C0}" type="presOf" srcId="{1D84870D-D24E-4AF7-95F4-7C6362DCCBC9}" destId="{19F8A45E-BADB-42E4-BF22-E2ED28EEC290}" srcOrd="0" destOrd="0" presId="urn:microsoft.com/office/officeart/2005/8/layout/vList2"/>
    <dgm:cxn modelId="{A4DE413A-F2D2-4F39-A556-05FE49D9ED3C}" type="presOf" srcId="{69BA3B11-CA6A-4617-9D82-2977BE15F5CD}" destId="{A25B2A92-01ED-42C5-AC68-0979903AEF58}" srcOrd="0" destOrd="0" presId="urn:microsoft.com/office/officeart/2005/8/layout/vList2"/>
    <dgm:cxn modelId="{3E9E4F3E-C8B6-4D8D-AD09-D1A9A0DF4626}" type="presOf" srcId="{FD2D0AED-8794-4ED3-A016-54F86F166E81}" destId="{A06B0947-CB3C-45B4-A303-1BA172BA41BE}" srcOrd="0" destOrd="0" presId="urn:microsoft.com/office/officeart/2005/8/layout/vList2"/>
    <dgm:cxn modelId="{4B07C257-77CC-4CDF-91A9-62E01F6226DC}" srcId="{1D84870D-D24E-4AF7-95F4-7C6362DCCBC9}" destId="{69846037-0151-4D29-981D-153DCF3586D1}" srcOrd="0" destOrd="0" parTransId="{3A893E0D-0365-41EA-A1C6-2BC33C797436}" sibTransId="{4664485A-D938-4568-BCA6-E10BA01A5B20}"/>
    <dgm:cxn modelId="{7738E66E-5BF1-40B8-8C4C-124DB18CBA17}" srcId="{69846037-0151-4D29-981D-153DCF3586D1}" destId="{69BA3B11-CA6A-4617-9D82-2977BE15F5CD}" srcOrd="0" destOrd="0" parTransId="{9241F7F4-EE8B-4F45-AB55-9A6FA209A2D9}" sibTransId="{8C4DE6D8-B369-449C-AA94-938AA592988C}"/>
    <dgm:cxn modelId="{B8BB2E78-DDD6-447F-857B-6C6C5E217DC8}" type="presOf" srcId="{69846037-0151-4D29-981D-153DCF3586D1}" destId="{6E3F9FC8-9B96-44EB-BEF0-557B6A9FE6F2}" srcOrd="0" destOrd="0" presId="urn:microsoft.com/office/officeart/2005/8/layout/vList2"/>
    <dgm:cxn modelId="{2CA4D993-2933-425E-A198-9C16E29E7850}" type="presOf" srcId="{E0D89E40-D14A-4FFC-A378-C69078540AB0}" destId="{E8524234-7CB5-46BC-A4CF-ED633769C47A}" srcOrd="0" destOrd="0" presId="urn:microsoft.com/office/officeart/2005/8/layout/vList2"/>
    <dgm:cxn modelId="{1D35F79E-E37A-45B0-B600-CE2DBF825990}" srcId="{1D84870D-D24E-4AF7-95F4-7C6362DCCBC9}" destId="{1A551C52-B629-451E-93D0-2EDC28D1C6D7}" srcOrd="1" destOrd="0" parTransId="{44B6CDA3-46E3-42FA-BE0E-1A1952D79867}" sibTransId="{7FA715AB-B5CE-4554-8F35-EE1C4B6FB4E8}"/>
    <dgm:cxn modelId="{0A986FA6-D8DC-440A-9B78-04392FC42181}" srcId="{1A551C52-B629-451E-93D0-2EDC28D1C6D7}" destId="{E0D89E40-D14A-4FFC-A378-C69078540AB0}" srcOrd="0" destOrd="0" parTransId="{48AC041F-23BE-4BF4-A161-A9582C3ACA2A}" sibTransId="{4D2DF791-6053-4C47-AA37-384ED4397416}"/>
    <dgm:cxn modelId="{CCB981E3-7B3A-41F2-B139-F97E671F27C8}" type="presOf" srcId="{1A551C52-B629-451E-93D0-2EDC28D1C6D7}" destId="{47A75FFA-2F01-4FB5-A52D-666E5B746D7B}" srcOrd="0" destOrd="0" presId="urn:microsoft.com/office/officeart/2005/8/layout/vList2"/>
    <dgm:cxn modelId="{473078E6-0C19-4490-8696-14687728205D}" srcId="{1D84870D-D24E-4AF7-95F4-7C6362DCCBC9}" destId="{FD2D0AED-8794-4ED3-A016-54F86F166E81}" srcOrd="2" destOrd="0" parTransId="{391AE3FC-3509-46DA-9F45-35C49C07A985}" sibTransId="{404F923D-A47F-4625-94EB-BD3A27B0278B}"/>
    <dgm:cxn modelId="{B112D443-FF41-46B2-B809-586971383B63}" type="presParOf" srcId="{19F8A45E-BADB-42E4-BF22-E2ED28EEC290}" destId="{6E3F9FC8-9B96-44EB-BEF0-557B6A9FE6F2}" srcOrd="0" destOrd="0" presId="urn:microsoft.com/office/officeart/2005/8/layout/vList2"/>
    <dgm:cxn modelId="{DA22CCE4-0C60-472D-A8ED-54FB16888151}" type="presParOf" srcId="{19F8A45E-BADB-42E4-BF22-E2ED28EEC290}" destId="{A25B2A92-01ED-42C5-AC68-0979903AEF58}" srcOrd="1" destOrd="0" presId="urn:microsoft.com/office/officeart/2005/8/layout/vList2"/>
    <dgm:cxn modelId="{479D3626-7AEB-4857-8C90-89E1F3E6035E}" type="presParOf" srcId="{19F8A45E-BADB-42E4-BF22-E2ED28EEC290}" destId="{47A75FFA-2F01-4FB5-A52D-666E5B746D7B}" srcOrd="2" destOrd="0" presId="urn:microsoft.com/office/officeart/2005/8/layout/vList2"/>
    <dgm:cxn modelId="{FD226EE5-01E8-48C4-B06D-65A03004FB18}" type="presParOf" srcId="{19F8A45E-BADB-42E4-BF22-E2ED28EEC290}" destId="{E8524234-7CB5-46BC-A4CF-ED633769C47A}" srcOrd="3" destOrd="0" presId="urn:microsoft.com/office/officeart/2005/8/layout/vList2"/>
    <dgm:cxn modelId="{0BC6C56D-A1E3-4E45-8F63-D98379A8D0A6}" type="presParOf" srcId="{19F8A45E-BADB-42E4-BF22-E2ED28EEC290}" destId="{A06B0947-CB3C-45B4-A303-1BA172BA41BE}" srcOrd="4"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CB4B27-59F5-4545-B834-84903B6C8D86}"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kumimoji="1" lang="ja-JP" altLang="en-US"/>
        </a:p>
      </dgm:t>
    </dgm:pt>
    <dgm:pt modelId="{9DE71098-340A-4D81-A9CC-BD6BC54CB53F}">
      <dgm:prSet phldrT="[テキスト]"/>
      <dgm:spPr/>
      <dgm:t>
        <a:bodyPr vert="horz" anchor="ctr" anchorCtr="1"/>
        <a:lstStyle/>
        <a:p>
          <a:r>
            <a:rPr kumimoji="1" lang="ja-JP" altLang="en-US" dirty="0"/>
            <a:t>変数の標準化</a:t>
          </a:r>
        </a:p>
      </dgm:t>
    </dgm:pt>
    <dgm:pt modelId="{E49CE789-273B-4537-87D9-00D1D5E18C63}" type="parTrans" cxnId="{9C3E6556-1785-4714-A262-77EDB84E3E57}">
      <dgm:prSet/>
      <dgm:spPr/>
      <dgm:t>
        <a:bodyPr/>
        <a:lstStyle/>
        <a:p>
          <a:endParaRPr kumimoji="1" lang="ja-JP" altLang="en-US"/>
        </a:p>
      </dgm:t>
    </dgm:pt>
    <dgm:pt modelId="{25954C7E-9FB8-4C74-BBF2-EDD3E8AF4241}" type="sibTrans" cxnId="{9C3E6556-1785-4714-A262-77EDB84E3E57}">
      <dgm:prSet/>
      <dgm:spPr/>
      <dgm:t>
        <a:bodyPr/>
        <a:lstStyle/>
        <a:p>
          <a:endParaRPr kumimoji="1" lang="ja-JP" altLang="en-US"/>
        </a:p>
      </dgm:t>
    </dgm:pt>
    <dgm:pt modelId="{5FEFFC98-8FB8-4BEE-BAB3-7B292F32614F}">
      <dgm:prSet phldrT="[テキスト]"/>
      <dgm:spPr/>
      <dgm:t>
        <a:bodyPr/>
        <a:lstStyle/>
        <a:p>
          <a:r>
            <a:rPr kumimoji="1" lang="ja-JP" altLang="en-US" dirty="0"/>
            <a:t>ロジスティック関数</a:t>
          </a:r>
        </a:p>
      </dgm:t>
    </dgm:pt>
    <dgm:pt modelId="{D5E15F8F-BA93-4FFD-9E86-E55813586F59}" type="parTrans" cxnId="{86609B4E-FD37-451E-A45A-34CF94A731D0}">
      <dgm:prSet/>
      <dgm:spPr/>
      <dgm:t>
        <a:bodyPr/>
        <a:lstStyle/>
        <a:p>
          <a:endParaRPr kumimoji="1" lang="ja-JP" altLang="en-US"/>
        </a:p>
      </dgm:t>
    </dgm:pt>
    <dgm:pt modelId="{8B9567E8-8899-40B0-9A42-0ADB70444879}" type="sibTrans" cxnId="{86609B4E-FD37-451E-A45A-34CF94A731D0}">
      <dgm:prSet/>
      <dgm:spPr/>
      <dgm:t>
        <a:bodyPr/>
        <a:lstStyle/>
        <a:p>
          <a:endParaRPr kumimoji="1" lang="ja-JP" altLang="en-US"/>
        </a:p>
      </dgm:t>
    </dgm:pt>
    <dgm:pt modelId="{3430587E-9598-4EEF-ADB7-3E0EBA2E7D3F}">
      <dgm:prSet phldrT="[テキスト]"/>
      <dgm:spPr/>
      <dgm:t>
        <a:bodyPr/>
        <a:lstStyle/>
        <a:p>
          <a:r>
            <a:rPr kumimoji="1" lang="ja-JP" altLang="en-US" dirty="0"/>
            <a:t>最尤法</a:t>
          </a:r>
        </a:p>
      </dgm:t>
    </dgm:pt>
    <dgm:pt modelId="{A3351749-ADB2-44F8-A051-9DAAB6F08992}" type="parTrans" cxnId="{EE3727A2-02EA-4F21-BF47-10B4F912A15C}">
      <dgm:prSet/>
      <dgm:spPr/>
      <dgm:t>
        <a:bodyPr/>
        <a:lstStyle/>
        <a:p>
          <a:endParaRPr kumimoji="1" lang="ja-JP" altLang="en-US"/>
        </a:p>
      </dgm:t>
    </dgm:pt>
    <dgm:pt modelId="{E6128465-D95C-41F5-A015-62D4FD759218}" type="sibTrans" cxnId="{EE3727A2-02EA-4F21-BF47-10B4F912A15C}">
      <dgm:prSet/>
      <dgm:spPr/>
      <dgm:t>
        <a:bodyPr/>
        <a:lstStyle/>
        <a:p>
          <a:endParaRPr kumimoji="1" lang="ja-JP" altLang="en-US"/>
        </a:p>
      </dgm:t>
    </dgm:pt>
    <dgm:pt modelId="{06F78D36-A9EB-41F7-B36F-46A7AC49A35B}">
      <dgm:prSet phldrT="[テキスト]"/>
      <dgm:spPr/>
      <dgm:t>
        <a:bodyPr/>
        <a:lstStyle/>
        <a:p>
          <a:r>
            <a:rPr kumimoji="1" lang="ja-JP" altLang="en-US" dirty="0"/>
            <a:t>ロジット変換</a:t>
          </a:r>
        </a:p>
      </dgm:t>
    </dgm:pt>
    <dgm:pt modelId="{6818B8D7-0765-4E37-BD71-893E29239245}" type="sibTrans" cxnId="{5E38A4D5-F906-421F-B0CC-D095615C1ED7}">
      <dgm:prSet/>
      <dgm:spPr/>
      <dgm:t>
        <a:bodyPr/>
        <a:lstStyle/>
        <a:p>
          <a:endParaRPr kumimoji="1" lang="ja-JP" altLang="en-US"/>
        </a:p>
      </dgm:t>
    </dgm:pt>
    <dgm:pt modelId="{E7BD4524-16FC-4AA9-86CF-0A31113F84A9}" type="parTrans" cxnId="{5E38A4D5-F906-421F-B0CC-D095615C1ED7}">
      <dgm:prSet/>
      <dgm:spPr/>
      <dgm:t>
        <a:bodyPr/>
        <a:lstStyle/>
        <a:p>
          <a:endParaRPr kumimoji="1" lang="ja-JP" altLang="en-US"/>
        </a:p>
      </dgm:t>
    </dgm:pt>
    <dgm:pt modelId="{0D8F4D21-2BEB-4FD5-AD88-53E4EF5D72DD}" type="pres">
      <dgm:prSet presAssocID="{38CB4B27-59F5-4545-B834-84903B6C8D86}" presName="diagram" presStyleCnt="0">
        <dgm:presLayoutVars>
          <dgm:dir/>
          <dgm:resizeHandles val="exact"/>
        </dgm:presLayoutVars>
      </dgm:prSet>
      <dgm:spPr/>
    </dgm:pt>
    <dgm:pt modelId="{21D755CB-29AA-400C-BAA6-8976A4D9BFCE}" type="pres">
      <dgm:prSet presAssocID="{9DE71098-340A-4D81-A9CC-BD6BC54CB53F}" presName="node" presStyleLbl="node1" presStyleIdx="0" presStyleCnt="4" custScaleY="99993" custLinFactNeighborX="-47" custLinFactNeighborY="-87262">
        <dgm:presLayoutVars>
          <dgm:bulletEnabled val="1"/>
        </dgm:presLayoutVars>
      </dgm:prSet>
      <dgm:spPr/>
    </dgm:pt>
    <dgm:pt modelId="{873CB787-AC1B-408F-A9E3-00891BF944F9}" type="pres">
      <dgm:prSet presAssocID="{25954C7E-9FB8-4C74-BBF2-EDD3E8AF4241}" presName="sibTrans" presStyleLbl="sibTrans2D1" presStyleIdx="0" presStyleCnt="3"/>
      <dgm:spPr/>
    </dgm:pt>
    <dgm:pt modelId="{B7F58DEB-2A98-4DC9-A233-A2081A949BF1}" type="pres">
      <dgm:prSet presAssocID="{25954C7E-9FB8-4C74-BBF2-EDD3E8AF4241}" presName="connectorText" presStyleLbl="sibTrans2D1" presStyleIdx="0" presStyleCnt="3"/>
      <dgm:spPr/>
    </dgm:pt>
    <dgm:pt modelId="{1A32F8C7-8E87-464F-B916-CB408051FAB3}" type="pres">
      <dgm:prSet presAssocID="{06F78D36-A9EB-41F7-B36F-46A7AC49A35B}" presName="node" presStyleLbl="node1" presStyleIdx="1" presStyleCnt="4" custLinFactX="-40047" custLinFactNeighborX="-100000" custLinFactNeighborY="48086">
        <dgm:presLayoutVars>
          <dgm:bulletEnabled val="1"/>
        </dgm:presLayoutVars>
      </dgm:prSet>
      <dgm:spPr/>
    </dgm:pt>
    <dgm:pt modelId="{5C16BBAB-9C3A-472D-B514-43683F74FD03}" type="pres">
      <dgm:prSet presAssocID="{6818B8D7-0765-4E37-BD71-893E29239245}" presName="sibTrans" presStyleLbl="sibTrans2D1" presStyleIdx="1" presStyleCnt="3"/>
      <dgm:spPr/>
    </dgm:pt>
    <dgm:pt modelId="{35211F02-C77B-4333-B5BA-9BC3510295C0}" type="pres">
      <dgm:prSet presAssocID="{6818B8D7-0765-4E37-BD71-893E29239245}" presName="connectorText" presStyleLbl="sibTrans2D1" presStyleIdx="1" presStyleCnt="3"/>
      <dgm:spPr/>
    </dgm:pt>
    <dgm:pt modelId="{1C956640-F1E7-4BC5-A5CC-2AA318143C2D}" type="pres">
      <dgm:prSet presAssocID="{5FEFFC98-8FB8-4BEE-BAB3-7B292F32614F}" presName="node" presStyleLbl="node1" presStyleIdx="2" presStyleCnt="4" custLinFactX="-40047" custLinFactNeighborX="-100000" custLinFactNeighborY="16689">
        <dgm:presLayoutVars>
          <dgm:bulletEnabled val="1"/>
        </dgm:presLayoutVars>
      </dgm:prSet>
      <dgm:spPr/>
    </dgm:pt>
    <dgm:pt modelId="{00236A7C-7C03-4A4B-918D-87E884CEBDE9}" type="pres">
      <dgm:prSet presAssocID="{8B9567E8-8899-40B0-9A42-0ADB70444879}" presName="sibTrans" presStyleLbl="sibTrans2D1" presStyleIdx="2" presStyleCnt="3"/>
      <dgm:spPr/>
    </dgm:pt>
    <dgm:pt modelId="{267BD893-9821-46D8-8D8C-12638C5891D9}" type="pres">
      <dgm:prSet presAssocID="{8B9567E8-8899-40B0-9A42-0ADB70444879}" presName="connectorText" presStyleLbl="sibTrans2D1" presStyleIdx="2" presStyleCnt="3"/>
      <dgm:spPr/>
    </dgm:pt>
    <dgm:pt modelId="{90EDCEBA-DFA3-4F58-95CE-235720A9DD29}" type="pres">
      <dgm:prSet presAssocID="{3430587E-9598-4EEF-ADB7-3E0EBA2E7D3F}" presName="node" presStyleLbl="node1" presStyleIdx="3" presStyleCnt="4" custLinFactY="49413" custLinFactNeighborX="-207" custLinFactNeighborY="100000">
        <dgm:presLayoutVars>
          <dgm:bulletEnabled val="1"/>
        </dgm:presLayoutVars>
      </dgm:prSet>
      <dgm:spPr/>
    </dgm:pt>
  </dgm:ptLst>
  <dgm:cxnLst>
    <dgm:cxn modelId="{5038C402-4162-4B11-A28F-66486462B05C}" type="presOf" srcId="{9DE71098-340A-4D81-A9CC-BD6BC54CB53F}" destId="{21D755CB-29AA-400C-BAA6-8976A4D9BFCE}" srcOrd="0" destOrd="0" presId="urn:microsoft.com/office/officeart/2005/8/layout/process5"/>
    <dgm:cxn modelId="{DF01F606-E9A4-4899-BF6C-DF20BACEE176}" type="presOf" srcId="{8B9567E8-8899-40B0-9A42-0ADB70444879}" destId="{267BD893-9821-46D8-8D8C-12638C5891D9}" srcOrd="1" destOrd="0" presId="urn:microsoft.com/office/officeart/2005/8/layout/process5"/>
    <dgm:cxn modelId="{3EA8030C-D3C6-4D55-859A-C5EFFE6AC60F}" type="presOf" srcId="{6818B8D7-0765-4E37-BD71-893E29239245}" destId="{35211F02-C77B-4333-B5BA-9BC3510295C0}" srcOrd="1" destOrd="0" presId="urn:microsoft.com/office/officeart/2005/8/layout/process5"/>
    <dgm:cxn modelId="{20336918-F4F4-4020-9C98-59BDFBAD67D6}" type="presOf" srcId="{3430587E-9598-4EEF-ADB7-3E0EBA2E7D3F}" destId="{90EDCEBA-DFA3-4F58-95CE-235720A9DD29}" srcOrd="0" destOrd="0" presId="urn:microsoft.com/office/officeart/2005/8/layout/process5"/>
    <dgm:cxn modelId="{AFE3F31B-7D22-487C-8E10-55774D4EBBFA}" type="presOf" srcId="{8B9567E8-8899-40B0-9A42-0ADB70444879}" destId="{00236A7C-7C03-4A4B-918D-87E884CEBDE9}" srcOrd="0" destOrd="0" presId="urn:microsoft.com/office/officeart/2005/8/layout/process5"/>
    <dgm:cxn modelId="{83DDDF4C-A171-4D8C-95E8-A5CA490EAC29}" type="presOf" srcId="{5FEFFC98-8FB8-4BEE-BAB3-7B292F32614F}" destId="{1C956640-F1E7-4BC5-A5CC-2AA318143C2D}" srcOrd="0" destOrd="0" presId="urn:microsoft.com/office/officeart/2005/8/layout/process5"/>
    <dgm:cxn modelId="{2304974D-EBA2-48D2-A45A-DC6EF7499FAB}" type="presOf" srcId="{25954C7E-9FB8-4C74-BBF2-EDD3E8AF4241}" destId="{B7F58DEB-2A98-4DC9-A233-A2081A949BF1}" srcOrd="1" destOrd="0" presId="urn:microsoft.com/office/officeart/2005/8/layout/process5"/>
    <dgm:cxn modelId="{86609B4E-FD37-451E-A45A-34CF94A731D0}" srcId="{38CB4B27-59F5-4545-B834-84903B6C8D86}" destId="{5FEFFC98-8FB8-4BEE-BAB3-7B292F32614F}" srcOrd="2" destOrd="0" parTransId="{D5E15F8F-BA93-4FFD-9E86-E55813586F59}" sibTransId="{8B9567E8-8899-40B0-9A42-0ADB70444879}"/>
    <dgm:cxn modelId="{9C3E6556-1785-4714-A262-77EDB84E3E57}" srcId="{38CB4B27-59F5-4545-B834-84903B6C8D86}" destId="{9DE71098-340A-4D81-A9CC-BD6BC54CB53F}" srcOrd="0" destOrd="0" parTransId="{E49CE789-273B-4537-87D9-00D1D5E18C63}" sibTransId="{25954C7E-9FB8-4C74-BBF2-EDD3E8AF4241}"/>
    <dgm:cxn modelId="{DD75515D-9D58-4AAB-B421-9F554FB69DFA}" type="presOf" srcId="{38CB4B27-59F5-4545-B834-84903B6C8D86}" destId="{0D8F4D21-2BEB-4FD5-AD88-53E4EF5D72DD}" srcOrd="0" destOrd="0" presId="urn:microsoft.com/office/officeart/2005/8/layout/process5"/>
    <dgm:cxn modelId="{0743196C-F175-43FA-8741-B9C9303B0CE5}" type="presOf" srcId="{25954C7E-9FB8-4C74-BBF2-EDD3E8AF4241}" destId="{873CB787-AC1B-408F-A9E3-00891BF944F9}" srcOrd="0" destOrd="0" presId="urn:microsoft.com/office/officeart/2005/8/layout/process5"/>
    <dgm:cxn modelId="{EE3727A2-02EA-4F21-BF47-10B4F912A15C}" srcId="{38CB4B27-59F5-4545-B834-84903B6C8D86}" destId="{3430587E-9598-4EEF-ADB7-3E0EBA2E7D3F}" srcOrd="3" destOrd="0" parTransId="{A3351749-ADB2-44F8-A051-9DAAB6F08992}" sibTransId="{E6128465-D95C-41F5-A015-62D4FD759218}"/>
    <dgm:cxn modelId="{A0F162BF-B89B-42F3-983B-52E12E25CC5B}" type="presOf" srcId="{06F78D36-A9EB-41F7-B36F-46A7AC49A35B}" destId="{1A32F8C7-8E87-464F-B916-CB408051FAB3}" srcOrd="0" destOrd="0" presId="urn:microsoft.com/office/officeart/2005/8/layout/process5"/>
    <dgm:cxn modelId="{5E38A4D5-F906-421F-B0CC-D095615C1ED7}" srcId="{38CB4B27-59F5-4545-B834-84903B6C8D86}" destId="{06F78D36-A9EB-41F7-B36F-46A7AC49A35B}" srcOrd="1" destOrd="0" parTransId="{E7BD4524-16FC-4AA9-86CF-0A31113F84A9}" sibTransId="{6818B8D7-0765-4E37-BD71-893E29239245}"/>
    <dgm:cxn modelId="{039E74DA-6EAF-4EB6-9310-76EF032E4BBA}" type="presOf" srcId="{6818B8D7-0765-4E37-BD71-893E29239245}" destId="{5C16BBAB-9C3A-472D-B514-43683F74FD03}" srcOrd="0" destOrd="0" presId="urn:microsoft.com/office/officeart/2005/8/layout/process5"/>
    <dgm:cxn modelId="{5D57C70B-C845-42FB-B9D5-59D6C80E4A1F}" type="presParOf" srcId="{0D8F4D21-2BEB-4FD5-AD88-53E4EF5D72DD}" destId="{21D755CB-29AA-400C-BAA6-8976A4D9BFCE}" srcOrd="0" destOrd="0" presId="urn:microsoft.com/office/officeart/2005/8/layout/process5"/>
    <dgm:cxn modelId="{C81FA527-D2D9-473C-AE0D-E01D8D5A0F00}" type="presParOf" srcId="{0D8F4D21-2BEB-4FD5-AD88-53E4EF5D72DD}" destId="{873CB787-AC1B-408F-A9E3-00891BF944F9}" srcOrd="1" destOrd="0" presId="urn:microsoft.com/office/officeart/2005/8/layout/process5"/>
    <dgm:cxn modelId="{AEE42811-A22E-4363-ACFD-D245B5A7CE8E}" type="presParOf" srcId="{873CB787-AC1B-408F-A9E3-00891BF944F9}" destId="{B7F58DEB-2A98-4DC9-A233-A2081A949BF1}" srcOrd="0" destOrd="0" presId="urn:microsoft.com/office/officeart/2005/8/layout/process5"/>
    <dgm:cxn modelId="{1E92A808-1B22-45C3-8597-E66080D37978}" type="presParOf" srcId="{0D8F4D21-2BEB-4FD5-AD88-53E4EF5D72DD}" destId="{1A32F8C7-8E87-464F-B916-CB408051FAB3}" srcOrd="2" destOrd="0" presId="urn:microsoft.com/office/officeart/2005/8/layout/process5"/>
    <dgm:cxn modelId="{DF012DF2-068B-4C90-A5F5-FFA023380B9C}" type="presParOf" srcId="{0D8F4D21-2BEB-4FD5-AD88-53E4EF5D72DD}" destId="{5C16BBAB-9C3A-472D-B514-43683F74FD03}" srcOrd="3" destOrd="0" presId="urn:microsoft.com/office/officeart/2005/8/layout/process5"/>
    <dgm:cxn modelId="{CD2B7A40-64AF-4757-9341-AA288C8F7167}" type="presParOf" srcId="{5C16BBAB-9C3A-472D-B514-43683F74FD03}" destId="{35211F02-C77B-4333-B5BA-9BC3510295C0}" srcOrd="0" destOrd="0" presId="urn:microsoft.com/office/officeart/2005/8/layout/process5"/>
    <dgm:cxn modelId="{D0269813-AED2-4985-BE98-69C1FBB73F7D}" type="presParOf" srcId="{0D8F4D21-2BEB-4FD5-AD88-53E4EF5D72DD}" destId="{1C956640-F1E7-4BC5-A5CC-2AA318143C2D}" srcOrd="4" destOrd="0" presId="urn:microsoft.com/office/officeart/2005/8/layout/process5"/>
    <dgm:cxn modelId="{2E202C86-F91F-47C2-A46B-19AD7C62A34A}" type="presParOf" srcId="{0D8F4D21-2BEB-4FD5-AD88-53E4EF5D72DD}" destId="{00236A7C-7C03-4A4B-918D-87E884CEBDE9}" srcOrd="5" destOrd="0" presId="urn:microsoft.com/office/officeart/2005/8/layout/process5"/>
    <dgm:cxn modelId="{5DC649BB-FA66-436B-A9B0-653D0612A7FB}" type="presParOf" srcId="{00236A7C-7C03-4A4B-918D-87E884CEBDE9}" destId="{267BD893-9821-46D8-8D8C-12638C5891D9}" srcOrd="0" destOrd="0" presId="urn:microsoft.com/office/officeart/2005/8/layout/process5"/>
    <dgm:cxn modelId="{F17436F8-A821-4E0F-8FFA-4ABE939F6CBF}" type="presParOf" srcId="{0D8F4D21-2BEB-4FD5-AD88-53E4EF5D72DD}" destId="{90EDCEBA-DFA3-4F58-95CE-235720A9DD29}"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F9FC8-9B96-44EB-BEF0-557B6A9FE6F2}">
      <dsp:nvSpPr>
        <dsp:cNvPr id="0" name=""/>
        <dsp:cNvSpPr/>
      </dsp:nvSpPr>
      <dsp:spPr>
        <a:xfrm>
          <a:off x="0" y="448633"/>
          <a:ext cx="9060070" cy="851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a:t>H1</a:t>
          </a:r>
          <a:r>
            <a:rPr kumimoji="1" lang="ja-JP" altLang="en-US" sz="2800" kern="1200" dirty="0"/>
            <a:t>：企業規模が大きいほど、減損回避確率は低下する</a:t>
          </a:r>
        </a:p>
      </dsp:txBody>
      <dsp:txXfrm>
        <a:off x="41579" y="490212"/>
        <a:ext cx="8976912" cy="768602"/>
      </dsp:txXfrm>
    </dsp:sp>
    <dsp:sp modelId="{A25B2A92-01ED-42C5-AC68-0979903AEF58}">
      <dsp:nvSpPr>
        <dsp:cNvPr id="0" name=""/>
        <dsp:cNvSpPr/>
      </dsp:nvSpPr>
      <dsp:spPr>
        <a:xfrm>
          <a:off x="0" y="1300392"/>
          <a:ext cx="9060070" cy="507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657" tIns="35560" rIns="199136" bIns="3556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kern="1200" dirty="0"/>
            <a:t>大規模企業は情報の透明性が高いため</a:t>
          </a:r>
        </a:p>
      </dsp:txBody>
      <dsp:txXfrm>
        <a:off x="0" y="1300392"/>
        <a:ext cx="9060070" cy="507150"/>
      </dsp:txXfrm>
    </dsp:sp>
    <dsp:sp modelId="{47A75FFA-2F01-4FB5-A52D-666E5B746D7B}">
      <dsp:nvSpPr>
        <dsp:cNvPr id="0" name=""/>
        <dsp:cNvSpPr/>
      </dsp:nvSpPr>
      <dsp:spPr>
        <a:xfrm>
          <a:off x="0" y="1807543"/>
          <a:ext cx="9060070" cy="851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a:t>H</a:t>
          </a:r>
          <a:r>
            <a:rPr kumimoji="1" lang="ja-JP" altLang="en-US" sz="2800" kern="1200" dirty="0"/>
            <a:t>２：負債比率が高いほど、減損回避確率は上昇する</a:t>
          </a:r>
        </a:p>
      </dsp:txBody>
      <dsp:txXfrm>
        <a:off x="41579" y="1849122"/>
        <a:ext cx="8976912" cy="768602"/>
      </dsp:txXfrm>
    </dsp:sp>
    <dsp:sp modelId="{E8524234-7CB5-46BC-A4CF-ED633769C47A}">
      <dsp:nvSpPr>
        <dsp:cNvPr id="0" name=""/>
        <dsp:cNvSpPr/>
      </dsp:nvSpPr>
      <dsp:spPr>
        <a:xfrm>
          <a:off x="0" y="2659303"/>
          <a:ext cx="9060070" cy="507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657" tIns="35560" rIns="199136" bIns="3556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kern="1200" dirty="0"/>
            <a:t>財務制限条項への抵触リスクが高いため</a:t>
          </a:r>
        </a:p>
      </dsp:txBody>
      <dsp:txXfrm>
        <a:off x="0" y="2659303"/>
        <a:ext cx="9060070" cy="507150"/>
      </dsp:txXfrm>
    </dsp:sp>
    <dsp:sp modelId="{A06B0947-CB3C-45B4-A303-1BA172BA41BE}">
      <dsp:nvSpPr>
        <dsp:cNvPr id="0" name=""/>
        <dsp:cNvSpPr/>
      </dsp:nvSpPr>
      <dsp:spPr>
        <a:xfrm>
          <a:off x="0" y="3166453"/>
          <a:ext cx="9060070" cy="851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a:t>H3</a:t>
          </a:r>
          <a:r>
            <a:rPr kumimoji="1" lang="ja-JP" altLang="en-US" sz="2800" kern="1200" dirty="0"/>
            <a:t>：収益性が低いほど、減損回避確率は上昇する</a:t>
          </a:r>
        </a:p>
      </dsp:txBody>
      <dsp:txXfrm>
        <a:off x="41579" y="3208032"/>
        <a:ext cx="8976912" cy="7686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D755CB-29AA-400C-BAA6-8976A4D9BFCE}">
      <dsp:nvSpPr>
        <dsp:cNvPr id="0" name=""/>
        <dsp:cNvSpPr/>
      </dsp:nvSpPr>
      <dsp:spPr>
        <a:xfrm>
          <a:off x="0" y="789909"/>
          <a:ext cx="2118139" cy="127079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1">
          <a:noAutofit/>
        </a:bodyPr>
        <a:lstStyle/>
        <a:p>
          <a:pPr marL="0" lvl="0" indent="0" algn="ctr" defTabSz="1066800">
            <a:lnSpc>
              <a:spcPct val="90000"/>
            </a:lnSpc>
            <a:spcBef>
              <a:spcPct val="0"/>
            </a:spcBef>
            <a:spcAft>
              <a:spcPct val="35000"/>
            </a:spcAft>
            <a:buNone/>
          </a:pPr>
          <a:r>
            <a:rPr kumimoji="1" lang="ja-JP" altLang="en-US" sz="2400" kern="1200" dirty="0"/>
            <a:t>変数の標準化</a:t>
          </a:r>
        </a:p>
      </dsp:txBody>
      <dsp:txXfrm>
        <a:off x="37220" y="827129"/>
        <a:ext cx="2043699" cy="1196354"/>
      </dsp:txXfrm>
    </dsp:sp>
    <dsp:sp modelId="{873CB787-AC1B-408F-A9E3-00891BF944F9}">
      <dsp:nvSpPr>
        <dsp:cNvPr id="0" name=""/>
        <dsp:cNvSpPr/>
      </dsp:nvSpPr>
      <dsp:spPr>
        <a:xfrm rot="5400000">
          <a:off x="940011" y="2015954"/>
          <a:ext cx="238116" cy="5252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p>
      </dsp:txBody>
      <dsp:txXfrm rot="-5400000">
        <a:off x="901481" y="2159545"/>
        <a:ext cx="315178" cy="166681"/>
      </dsp:txXfrm>
    </dsp:sp>
    <dsp:sp modelId="{1A32F8C7-8E87-464F-B916-CB408051FAB3}">
      <dsp:nvSpPr>
        <dsp:cNvPr id="0" name=""/>
        <dsp:cNvSpPr/>
      </dsp:nvSpPr>
      <dsp:spPr>
        <a:xfrm>
          <a:off x="0" y="2509981"/>
          <a:ext cx="2118139" cy="127088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ロジット変換</a:t>
          </a:r>
        </a:p>
      </dsp:txBody>
      <dsp:txXfrm>
        <a:off x="37223" y="2547204"/>
        <a:ext cx="2043693" cy="1196437"/>
      </dsp:txXfrm>
    </dsp:sp>
    <dsp:sp modelId="{5C16BBAB-9C3A-472D-B514-43683F74FD03}">
      <dsp:nvSpPr>
        <dsp:cNvPr id="0" name=""/>
        <dsp:cNvSpPr/>
      </dsp:nvSpPr>
      <dsp:spPr>
        <a:xfrm rot="5400000">
          <a:off x="940287" y="3735610"/>
          <a:ext cx="237565" cy="5252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p>
      </dsp:txBody>
      <dsp:txXfrm rot="-5400000">
        <a:off x="901481" y="3879477"/>
        <a:ext cx="315178" cy="166296"/>
      </dsp:txXfrm>
    </dsp:sp>
    <dsp:sp modelId="{1C956640-F1E7-4BC5-A5CC-2AA318143C2D}">
      <dsp:nvSpPr>
        <dsp:cNvPr id="0" name=""/>
        <dsp:cNvSpPr/>
      </dsp:nvSpPr>
      <dsp:spPr>
        <a:xfrm>
          <a:off x="0" y="4229101"/>
          <a:ext cx="2118139" cy="127088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ロジスティック関数</a:t>
          </a:r>
        </a:p>
      </dsp:txBody>
      <dsp:txXfrm>
        <a:off x="37223" y="4266324"/>
        <a:ext cx="2043693" cy="1196437"/>
      </dsp:txXfrm>
    </dsp:sp>
    <dsp:sp modelId="{00236A7C-7C03-4A4B-918D-87E884CEBDE9}">
      <dsp:nvSpPr>
        <dsp:cNvPr id="0" name=""/>
        <dsp:cNvSpPr/>
      </dsp:nvSpPr>
      <dsp:spPr>
        <a:xfrm rot="5400000">
          <a:off x="948861" y="5439039"/>
          <a:ext cx="220417" cy="5252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kumimoji="1" lang="ja-JP" altLang="en-US" sz="700" kern="1200"/>
        </a:p>
      </dsp:txBody>
      <dsp:txXfrm rot="-5400000">
        <a:off x="901481" y="5591480"/>
        <a:ext cx="315178" cy="154292"/>
      </dsp:txXfrm>
    </dsp:sp>
    <dsp:sp modelId="{90EDCEBA-DFA3-4F58-95CE-235720A9DD29}">
      <dsp:nvSpPr>
        <dsp:cNvPr id="0" name=""/>
        <dsp:cNvSpPr/>
      </dsp:nvSpPr>
      <dsp:spPr>
        <a:xfrm>
          <a:off x="0" y="5915868"/>
          <a:ext cx="2118139" cy="127088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最尤法</a:t>
          </a:r>
        </a:p>
      </dsp:txBody>
      <dsp:txXfrm>
        <a:off x="37223" y="5953091"/>
        <a:ext cx="2043693" cy="1196437"/>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9A493-D295-4EE8-B0F2-F17EEDC54A5D}"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BE0022-C9D4-4F18-8BE6-E97630BA6C9E}" type="slidenum">
              <a:rPr kumimoji="1" lang="ja-JP" altLang="en-US" smtClean="0"/>
              <a:t>‹#›</a:t>
            </a:fld>
            <a:endParaRPr kumimoji="1" lang="ja-JP" altLang="en-US"/>
          </a:p>
        </p:txBody>
      </p:sp>
    </p:spTree>
    <p:extLst>
      <p:ext uri="{BB962C8B-B14F-4D97-AF65-F5344CB8AC3E}">
        <p14:creationId xmlns:p14="http://schemas.microsoft.com/office/powerpoint/2010/main" val="5026468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9BE0022-C9D4-4F18-8BE6-E97630BA6C9E}" type="slidenum">
              <a:rPr kumimoji="1" lang="ja-JP" altLang="en-US" smtClean="0"/>
              <a:t>15</a:t>
            </a:fld>
            <a:endParaRPr kumimoji="1" lang="ja-JP" altLang="en-US"/>
          </a:p>
        </p:txBody>
      </p:sp>
    </p:spTree>
    <p:extLst>
      <p:ext uri="{BB962C8B-B14F-4D97-AF65-F5344CB8AC3E}">
        <p14:creationId xmlns:p14="http://schemas.microsoft.com/office/powerpoint/2010/main" val="3580405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81BB52-AC3E-30B2-C4E3-D5DA0BEEFB2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FF5A4F9-1F9A-6793-5D7A-971710388E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22393BF-0738-CF27-BCCD-6AE2ADDBD9EB}"/>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EC55FCFF-9F15-28CB-7335-EB88CF08C22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7D0EA47-B5C4-1EC3-0BB3-DCA84AC6CDAF}"/>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23487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1105A-A3AD-DED7-7C99-D496A9AAA18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546151-1782-D247-4ACD-E26D19DAE21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D142F0-79F7-BF7E-8D5A-0C28D360D177}"/>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667854F0-A2CF-0C23-FE18-1DD6058C31A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7385D4-D008-83B6-5A34-F8DBA4785ABF}"/>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2842252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2ED8E19-EF8F-CECC-7C5F-5750D8D3E93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3B9619A-3C80-5222-9FE3-8235B0C49EF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1413B9-EDFA-01E8-A6AE-546E850CE911}"/>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F7A33EFD-65C0-55B3-D798-A973111620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0E4C51-21A8-6F1B-D149-C603DB45FF15}"/>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144281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88D6BF-3BBF-8AE3-BCB9-558C52FA477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846500-6624-28FD-AE2D-34D35635451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2DBA59-2588-125E-3061-D17D2A402338}"/>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AD4699C1-38D3-D82F-95D4-0AF75F1E7E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E39560-F584-A806-33C6-2497A0DAC420}"/>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2794656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F1A75C-3BA5-A2F5-338A-BD286C1EE9B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DF24EC-C89E-A970-AA20-CFA08633F0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AE4482E-1ACF-879A-2034-B3AE0AB115A2}"/>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445309A6-87BB-7EC2-B3BB-40F25DBE08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9E9E58-D312-AE5A-574C-99A2CBCDCA11}"/>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3672913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8D747A-65C4-CCA8-29D1-0C59B61B61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EF7BD7-B76D-61E1-B06F-6543340DA29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0518E24-6486-7B21-D6E0-A19A260496E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8A72336-DD32-9C99-9C84-BD5F52A47EE0}"/>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A62BB67A-1392-3033-639B-10ACE3F6D66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E085DE-6251-C877-FF70-4BC5CA7D6C17}"/>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3550254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1DCD2D-7914-A2AE-2E8A-D67DEFAFE0F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4F917A-88F7-F10A-88ED-A3862FB045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4F2B96-CB71-907D-FF92-809E390192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AE4F145-79E9-2F24-3CA4-BCE2D7C281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53188EE-8BD6-B4C2-1F0F-5686E24F3CE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F2878A2-7825-CE3F-F0A3-A967F3A8E5FA}"/>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8" name="フッター プレースホルダー 7">
            <a:extLst>
              <a:ext uri="{FF2B5EF4-FFF2-40B4-BE49-F238E27FC236}">
                <a16:creationId xmlns:a16="http://schemas.microsoft.com/office/drawing/2014/main" id="{2F81FCAF-9BC7-C3E2-B8FB-48C54ADD0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87E816B-E1A8-B7D7-0499-71DCC28C6B58}"/>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224175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A5E427-C3F3-4BEC-FF3D-1F603899C7D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0C0C351-8418-495D-AF38-7022E271AFD0}"/>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4" name="フッター プレースホルダー 3">
            <a:extLst>
              <a:ext uri="{FF2B5EF4-FFF2-40B4-BE49-F238E27FC236}">
                <a16:creationId xmlns:a16="http://schemas.microsoft.com/office/drawing/2014/main" id="{D9462C22-FF2D-ADB9-D417-5314B66911C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598D6BF-CD20-9584-E361-655730E9115A}"/>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303995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17A2E22-FD9A-D8D3-A928-CE635481988D}"/>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3" name="フッター プレースホルダー 2">
            <a:extLst>
              <a:ext uri="{FF2B5EF4-FFF2-40B4-BE49-F238E27FC236}">
                <a16:creationId xmlns:a16="http://schemas.microsoft.com/office/drawing/2014/main" id="{AE85F171-2AEF-4810-E9BC-6986C388E4A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A377A38-1650-F287-3B2C-5272486B538E}"/>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943970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E53959-1E21-8115-6212-CED014918C4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6AA1454-3B0E-71BD-9AFC-6CBA95B02E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06D8EC3-4741-C671-61A6-DF941CA69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D158F45-0AFA-9F26-FDDE-D2FA68BBD441}"/>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FEA653A7-5C4A-32F0-8780-0518287293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CFFE55C-CE15-AD0D-6BEB-4C58FB2FE62F}"/>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105221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A0DE5A-6760-2199-FCAB-141E75F5609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BDCB329-E17C-1CBC-013D-5B61FA332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6081F46-A4A1-5158-3508-D9635A84F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13F6EB-4268-25F9-A4FB-55C76C373441}"/>
              </a:ext>
            </a:extLst>
          </p:cNvPr>
          <p:cNvSpPr>
            <a:spLocks noGrp="1"/>
          </p:cNvSpPr>
          <p:nvPr>
            <p:ph type="dt" sz="half" idx="10"/>
          </p:nvPr>
        </p:nvSpPr>
        <p:spPr/>
        <p:txBody>
          <a:bodyPr/>
          <a:lstStyle/>
          <a:p>
            <a:fld id="{E7837E70-381D-49BA-A37E-C3CF873213AC}"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92C8AD76-7FAB-0E62-6CE4-EAFCFDF47FD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DD88C2F-13A4-3A77-B219-F48E4B9B43FA}"/>
              </a:ext>
            </a:extLst>
          </p:cNvPr>
          <p:cNvSpPr>
            <a:spLocks noGrp="1"/>
          </p:cNvSpPr>
          <p:nvPr>
            <p:ph type="sldNum" sz="quarter" idx="12"/>
          </p:nvPr>
        </p:nvSpPr>
        <p:spPr/>
        <p:txBody>
          <a:body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607535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45F021D-C25C-6216-282D-91951338C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925730A-CDFD-6DF7-0448-CEC2E3D73A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7FF5BD4-2B85-199C-2143-51AF7A38E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837E70-381D-49BA-A37E-C3CF873213AC}"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B4C93306-601A-0402-A4B0-C4D0C456AA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571716E-7935-248C-FE6B-3E6D6ECE84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67D803-8F73-4458-8906-097FDDB237D1}" type="slidenum">
              <a:rPr kumimoji="1" lang="ja-JP" altLang="en-US" smtClean="0"/>
              <a:t>‹#›</a:t>
            </a:fld>
            <a:endParaRPr kumimoji="1" lang="ja-JP" altLang="en-US"/>
          </a:p>
        </p:txBody>
      </p:sp>
    </p:spTree>
    <p:extLst>
      <p:ext uri="{BB962C8B-B14F-4D97-AF65-F5344CB8AC3E}">
        <p14:creationId xmlns:p14="http://schemas.microsoft.com/office/powerpoint/2010/main" val="1339111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4.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openxmlformats.org/officeDocument/2006/relationships/image" Target="../media/image8.png"/><Relationship Id="rId5" Type="http://schemas.openxmlformats.org/officeDocument/2006/relationships/diagramColors" Target="../diagrams/colors4.xml"/><Relationship Id="rId10" Type="http://schemas.openxmlformats.org/officeDocument/2006/relationships/image" Target="../media/image7.png"/><Relationship Id="rId4" Type="http://schemas.openxmlformats.org/officeDocument/2006/relationships/diagramQuickStyle" Target="../diagrams/quickStyle4.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0F7C5F-FB2B-DFE9-3A56-2C2C7B54E34F}"/>
              </a:ext>
            </a:extLst>
          </p:cNvPr>
          <p:cNvSpPr>
            <a:spLocks noGrp="1"/>
          </p:cNvSpPr>
          <p:nvPr>
            <p:ph type="ctrTitle"/>
          </p:nvPr>
        </p:nvSpPr>
        <p:spPr>
          <a:xfrm>
            <a:off x="1524000" y="2235200"/>
            <a:ext cx="9144000" cy="2387600"/>
          </a:xfrm>
        </p:spPr>
        <p:txBody>
          <a:bodyPr>
            <a:normAutofit fontScale="90000"/>
          </a:bodyPr>
          <a:lstStyle/>
          <a:p>
            <a:r>
              <a:rPr lang="ja-JP" altLang="ja-JP" dirty="0"/>
              <a:t>日本企業におけるのれんの</a:t>
            </a:r>
            <a:br>
              <a:rPr lang="ja-JP" altLang="ja-JP" dirty="0"/>
            </a:br>
            <a:r>
              <a:rPr lang="ja-JP" altLang="ja-JP" dirty="0"/>
              <a:t>減損回避行動の決定要因に関する実証分析</a:t>
            </a:r>
            <a:br>
              <a:rPr lang="ja-JP" altLang="ja-JP" dirty="0"/>
            </a:br>
            <a:endParaRPr kumimoji="1" lang="ja-JP" altLang="en-US" dirty="0"/>
          </a:p>
        </p:txBody>
      </p:sp>
      <p:sp>
        <p:nvSpPr>
          <p:cNvPr id="3" name="字幕 2">
            <a:extLst>
              <a:ext uri="{FF2B5EF4-FFF2-40B4-BE49-F238E27FC236}">
                <a16:creationId xmlns:a16="http://schemas.microsoft.com/office/drawing/2014/main" id="{C178FC8F-A5B0-E2F4-6D3C-28F244588C6D}"/>
              </a:ext>
            </a:extLst>
          </p:cNvPr>
          <p:cNvSpPr>
            <a:spLocks noGrp="1"/>
          </p:cNvSpPr>
          <p:nvPr>
            <p:ph type="subTitle" idx="1"/>
          </p:nvPr>
        </p:nvSpPr>
        <p:spPr>
          <a:xfrm>
            <a:off x="1524000" y="4385809"/>
            <a:ext cx="9144000" cy="1655762"/>
          </a:xfrm>
        </p:spPr>
        <p:txBody>
          <a:bodyPr/>
          <a:lstStyle/>
          <a:p>
            <a:endParaRPr kumimoji="1" lang="en-US" altLang="ja-JP" dirty="0"/>
          </a:p>
          <a:p>
            <a:r>
              <a:rPr kumimoji="1" lang="en-US" altLang="ja-JP" dirty="0"/>
              <a:t>22F0419</a:t>
            </a:r>
            <a:r>
              <a:rPr kumimoji="1" lang="ja-JP" altLang="en-US" dirty="0"/>
              <a:t>　</a:t>
            </a:r>
            <a:r>
              <a:rPr kumimoji="1" lang="en-US" altLang="ja-JP" dirty="0"/>
              <a:t> </a:t>
            </a:r>
            <a:r>
              <a:rPr kumimoji="1" lang="ja-JP" altLang="en-US" dirty="0"/>
              <a:t>菊池凌輔</a:t>
            </a:r>
          </a:p>
        </p:txBody>
      </p:sp>
    </p:spTree>
    <p:extLst>
      <p:ext uri="{BB962C8B-B14F-4D97-AF65-F5344CB8AC3E}">
        <p14:creationId xmlns:p14="http://schemas.microsoft.com/office/powerpoint/2010/main" val="77500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369F29-3C67-C568-659B-ED585339A96A}"/>
              </a:ext>
            </a:extLst>
          </p:cNvPr>
          <p:cNvSpPr>
            <a:spLocks noGrp="1"/>
          </p:cNvSpPr>
          <p:nvPr>
            <p:ph type="title"/>
          </p:nvPr>
        </p:nvSpPr>
        <p:spPr>
          <a:xfrm>
            <a:off x="0" y="7004464"/>
            <a:ext cx="10515600" cy="1325563"/>
          </a:xfrm>
        </p:spPr>
        <p:txBody>
          <a:bodyPr/>
          <a:lstStyle/>
          <a:p>
            <a:endParaRPr kumimoji="1" lang="ja-JP" altLang="en-US" dirty="0"/>
          </a:p>
        </p:txBody>
      </p:sp>
      <p:graphicFrame>
        <p:nvGraphicFramePr>
          <p:cNvPr id="4" name="コンテンツ プレースホルダー 3">
            <a:extLst>
              <a:ext uri="{FF2B5EF4-FFF2-40B4-BE49-F238E27FC236}">
                <a16:creationId xmlns:a16="http://schemas.microsoft.com/office/drawing/2014/main" id="{B3AD1186-7438-1F2F-9536-0326FC45964F}"/>
              </a:ext>
            </a:extLst>
          </p:cNvPr>
          <p:cNvGraphicFramePr>
            <a:graphicFrameLocks noGrp="1"/>
          </p:cNvGraphicFramePr>
          <p:nvPr>
            <p:ph idx="1"/>
            <p:extLst>
              <p:ext uri="{D42A27DB-BD31-4B8C-83A1-F6EECF244321}">
                <p14:modId xmlns:p14="http://schemas.microsoft.com/office/powerpoint/2010/main" val="1764412858"/>
              </p:ext>
            </p:extLst>
          </p:nvPr>
        </p:nvGraphicFramePr>
        <p:xfrm>
          <a:off x="540026" y="-484395"/>
          <a:ext cx="5085522" cy="7186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テキスト ボックス 9">
            <a:extLst>
              <a:ext uri="{FF2B5EF4-FFF2-40B4-BE49-F238E27FC236}">
                <a16:creationId xmlns:a16="http://schemas.microsoft.com/office/drawing/2014/main" id="{2C513A70-9EF2-3E47-3B13-ED0744B50B56}"/>
              </a:ext>
            </a:extLst>
          </p:cNvPr>
          <p:cNvSpPr txBox="1"/>
          <p:nvPr/>
        </p:nvSpPr>
        <p:spPr>
          <a:xfrm>
            <a:off x="3082787" y="440864"/>
            <a:ext cx="8569187" cy="369332"/>
          </a:xfrm>
          <a:prstGeom prst="rect">
            <a:avLst/>
          </a:prstGeom>
          <a:noFill/>
        </p:spPr>
        <p:txBody>
          <a:bodyPr wrap="square">
            <a:spAutoFit/>
          </a:bodyPr>
          <a:lstStyle/>
          <a:p>
            <a:r>
              <a:rPr lang="ja-JP" altLang="en-US" dirty="0"/>
              <a:t>単位の異なる変数の影響度を比較可能にするため、平均</a:t>
            </a:r>
            <a:r>
              <a:rPr lang="en-US" altLang="ja-JP" dirty="0"/>
              <a:t>0</a:t>
            </a:r>
            <a:r>
              <a:rPr lang="ja-JP" altLang="en-US" dirty="0"/>
              <a:t>、分散</a:t>
            </a:r>
            <a:r>
              <a:rPr lang="en-US" altLang="ja-JP" dirty="0"/>
              <a:t>1</a:t>
            </a:r>
            <a:r>
              <a:rPr lang="ja-JP" altLang="en-US" dirty="0"/>
              <a:t>に統一する。</a:t>
            </a:r>
          </a:p>
        </p:txBody>
      </p:sp>
      <p:sp>
        <p:nvSpPr>
          <p:cNvPr id="12" name="テキスト ボックス 11">
            <a:extLst>
              <a:ext uri="{FF2B5EF4-FFF2-40B4-BE49-F238E27FC236}">
                <a16:creationId xmlns:a16="http://schemas.microsoft.com/office/drawing/2014/main" id="{B301987C-45BB-B883-E002-68D1CB4A21BF}"/>
              </a:ext>
            </a:extLst>
          </p:cNvPr>
          <p:cNvSpPr txBox="1"/>
          <p:nvPr/>
        </p:nvSpPr>
        <p:spPr>
          <a:xfrm>
            <a:off x="2985051" y="2161682"/>
            <a:ext cx="8666920" cy="369332"/>
          </a:xfrm>
          <a:prstGeom prst="rect">
            <a:avLst/>
          </a:prstGeom>
          <a:noFill/>
        </p:spPr>
        <p:txBody>
          <a:bodyPr wrap="square">
            <a:spAutoFit/>
          </a:bodyPr>
          <a:lstStyle/>
          <a:p>
            <a:r>
              <a:rPr lang="ja-JP" altLang="en-US" dirty="0"/>
              <a:t>確率 </a:t>
            </a:r>
            <a:r>
              <a:rPr lang="en-US" altLang="ja-JP" dirty="0"/>
              <a:t>P </a:t>
            </a:r>
            <a:r>
              <a:rPr lang="ja-JP" altLang="en-US" dirty="0"/>
              <a:t>を対数オッズに変換し、説明変数との関係を線形として扱えるようにする。</a:t>
            </a:r>
          </a:p>
        </p:txBody>
      </p:sp>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86B4E7B8-BFFE-A28F-2A71-FEDEBA2BBF41}"/>
                  </a:ext>
                </a:extLst>
              </p:cNvPr>
              <p:cNvSpPr txBox="1"/>
              <p:nvPr/>
            </p:nvSpPr>
            <p:spPr>
              <a:xfrm>
                <a:off x="2985051" y="3869999"/>
                <a:ext cx="8666919" cy="369332"/>
              </a:xfrm>
              <a:prstGeom prst="rect">
                <a:avLst/>
              </a:prstGeom>
              <a:noFill/>
            </p:spPr>
            <p:txBody>
              <a:bodyPr wrap="square">
                <a:spAutoFit/>
              </a:bodyPr>
              <a:lstStyle/>
              <a:p>
                <a:r>
                  <a:rPr lang="ja-JP" altLang="en-US" dirty="0"/>
                  <a:t>線形モデルの値を、確率の定義である </a:t>
                </a:r>
                <a14:m>
                  <m:oMath xmlns:m="http://schemas.openxmlformats.org/officeDocument/2006/math">
                    <m:r>
                      <a:rPr lang="en-US" altLang="ja-JP" i="1" dirty="0" smtClean="0">
                        <a:latin typeface="Cambria Math" panose="02040503050406030204" pitchFamily="18" charset="0"/>
                      </a:rPr>
                      <m:t>0 ∼1 </m:t>
                    </m:r>
                  </m:oMath>
                </a14:m>
                <a:r>
                  <a:rPr lang="ja-JP" altLang="en-US" dirty="0"/>
                  <a:t>の範囲に収まるように変換する。</a:t>
                </a:r>
              </a:p>
            </p:txBody>
          </p:sp>
        </mc:Choice>
        <mc:Fallback xmlns="">
          <p:sp>
            <p:nvSpPr>
              <p:cNvPr id="14" name="テキスト ボックス 13">
                <a:extLst>
                  <a:ext uri="{FF2B5EF4-FFF2-40B4-BE49-F238E27FC236}">
                    <a16:creationId xmlns:a16="http://schemas.microsoft.com/office/drawing/2014/main" id="{86B4E7B8-BFFE-A28F-2A71-FEDEBA2BBF41}"/>
                  </a:ext>
                </a:extLst>
              </p:cNvPr>
              <p:cNvSpPr txBox="1">
                <a:spLocks noRot="1" noChangeAspect="1" noMove="1" noResize="1" noEditPoints="1" noAdjustHandles="1" noChangeArrowheads="1" noChangeShapeType="1" noTextEdit="1"/>
              </p:cNvSpPr>
              <p:nvPr/>
            </p:nvSpPr>
            <p:spPr>
              <a:xfrm>
                <a:off x="2985051" y="3869999"/>
                <a:ext cx="8666919" cy="369332"/>
              </a:xfrm>
              <a:prstGeom prst="rect">
                <a:avLst/>
              </a:prstGeom>
              <a:blipFill>
                <a:blip r:embed="rId7"/>
                <a:stretch>
                  <a:fillRect l="-633" t="-8333" b="-28333"/>
                </a:stretch>
              </a:blipFill>
            </p:spPr>
            <p:txBody>
              <a:bodyPr/>
              <a:lstStyle/>
              <a:p>
                <a:r>
                  <a:rPr lang="ja-JP" altLang="en-US">
                    <a:noFill/>
                  </a:rPr>
                  <a:t> </a:t>
                </a:r>
              </a:p>
            </p:txBody>
          </p:sp>
        </mc:Fallback>
      </mc:AlternateContent>
      <p:sp>
        <p:nvSpPr>
          <p:cNvPr id="16" name="テキスト ボックス 15">
            <a:extLst>
              <a:ext uri="{FF2B5EF4-FFF2-40B4-BE49-F238E27FC236}">
                <a16:creationId xmlns:a16="http://schemas.microsoft.com/office/drawing/2014/main" id="{74ED1565-99AB-012A-D0A3-1CFA5EC77174}"/>
              </a:ext>
            </a:extLst>
          </p:cNvPr>
          <p:cNvSpPr txBox="1"/>
          <p:nvPr/>
        </p:nvSpPr>
        <p:spPr>
          <a:xfrm>
            <a:off x="2985051" y="5527418"/>
            <a:ext cx="8570843" cy="369332"/>
          </a:xfrm>
          <a:prstGeom prst="rect">
            <a:avLst/>
          </a:prstGeom>
          <a:noFill/>
        </p:spPr>
        <p:txBody>
          <a:bodyPr wrap="square">
            <a:spAutoFit/>
          </a:bodyPr>
          <a:lstStyle/>
          <a:p>
            <a:r>
              <a:rPr lang="ja-JP" altLang="en-US" dirty="0"/>
              <a:t>減損回避した／しないが発生する確率が最大になるようにパラメータを推定する。</a:t>
            </a:r>
          </a:p>
        </p:txBody>
      </p:sp>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EE09C8E4-5877-0952-9DAF-4A574EAA1578}"/>
                  </a:ext>
                </a:extLst>
              </p:cNvPr>
              <p:cNvSpPr txBox="1"/>
              <p:nvPr/>
            </p:nvSpPr>
            <p:spPr>
              <a:xfrm>
                <a:off x="4159526" y="852741"/>
                <a:ext cx="6221894" cy="5667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i="1" dirty="0" smtClean="0">
                          <a:latin typeface="Cambria Math" panose="02040503050406030204" pitchFamily="18" charset="0"/>
                        </a:rPr>
                        <m:t>𝑧</m:t>
                      </m:r>
                      <m:r>
                        <a:rPr lang="en-US" altLang="ja-JP" i="1" dirty="0">
                          <a:latin typeface="Cambria Math" panose="02040503050406030204" pitchFamily="18" charset="0"/>
                        </a:rPr>
                        <m:t>=</m:t>
                      </m:r>
                      <m:f>
                        <m:fPr>
                          <m:ctrlPr>
                            <a:rPr lang="en-US" altLang="ja-JP" i="1" dirty="0">
                              <a:latin typeface="Cambria Math" panose="02040503050406030204" pitchFamily="18" charset="0"/>
                            </a:rPr>
                          </m:ctrlPr>
                        </m:fPr>
                        <m:num>
                          <m:r>
                            <a:rPr lang="en-US" altLang="ja-JP" i="1" dirty="0">
                              <a:latin typeface="Cambria Math" panose="02040503050406030204" pitchFamily="18" charset="0"/>
                            </a:rPr>
                            <m:t>𝑥</m:t>
                          </m:r>
                          <m:r>
                            <a:rPr lang="en-US" altLang="ja-JP" i="1" dirty="0">
                              <a:latin typeface="Cambria Math" panose="02040503050406030204" pitchFamily="18" charset="0"/>
                            </a:rPr>
                            <m:t>−</m:t>
                          </m:r>
                          <m:r>
                            <a:rPr lang="en-US" altLang="ja-JP" i="1" dirty="0">
                              <a:latin typeface="Cambria Math" panose="02040503050406030204" pitchFamily="18" charset="0"/>
                            </a:rPr>
                            <m:t>𝜇</m:t>
                          </m:r>
                        </m:num>
                        <m:den>
                          <m:r>
                            <a:rPr lang="en-US" altLang="ja-JP" i="1" dirty="0">
                              <a:latin typeface="Cambria Math" panose="02040503050406030204" pitchFamily="18" charset="0"/>
                            </a:rPr>
                            <m:t>𝜎</m:t>
                          </m:r>
                        </m:den>
                      </m:f>
                    </m:oMath>
                  </m:oMathPara>
                </a14:m>
                <a:endParaRPr/>
              </a:p>
            </p:txBody>
          </p:sp>
        </mc:Choice>
        <mc:Fallback xmlns="">
          <p:sp>
            <p:nvSpPr>
              <p:cNvPr id="18" name="テキスト ボックス 17">
                <a:extLst>
                  <a:ext uri="{FF2B5EF4-FFF2-40B4-BE49-F238E27FC236}">
                    <a16:creationId xmlns:a16="http://schemas.microsoft.com/office/drawing/2014/main" id="{EE09C8E4-5877-0952-9DAF-4A574EAA1578}"/>
                  </a:ext>
                </a:extLst>
              </p:cNvPr>
              <p:cNvSpPr txBox="1">
                <a:spLocks noRot="1" noChangeAspect="1" noMove="1" noResize="1" noEditPoints="1" noAdjustHandles="1" noChangeArrowheads="1" noChangeShapeType="1" noTextEdit="1"/>
              </p:cNvSpPr>
              <p:nvPr/>
            </p:nvSpPr>
            <p:spPr>
              <a:xfrm>
                <a:off x="4159526" y="852741"/>
                <a:ext cx="6221894" cy="566758"/>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0" name="テキスト ボックス 19">
                <a:extLst>
                  <a:ext uri="{FF2B5EF4-FFF2-40B4-BE49-F238E27FC236}">
                    <a16:creationId xmlns:a16="http://schemas.microsoft.com/office/drawing/2014/main" id="{E9F3C6A8-2B30-C7D1-D6AC-50496A06F655}"/>
                  </a:ext>
                </a:extLst>
              </p:cNvPr>
              <p:cNvSpPr txBox="1"/>
              <p:nvPr/>
            </p:nvSpPr>
            <p:spPr>
              <a:xfrm>
                <a:off x="5430077" y="1357929"/>
                <a:ext cx="6221894" cy="611065"/>
              </a:xfrm>
              <a:prstGeom prst="rect">
                <a:avLst/>
              </a:prstGeom>
              <a:noFill/>
            </p:spPr>
            <p:txBody>
              <a:bodyPr wrap="square">
                <a:spAutoFit/>
              </a:bodyPr>
              <a:lstStyle/>
              <a:p>
                <a:r>
                  <a:rPr lang="ja-JP" altLang="en-US" dirty="0"/>
                  <a:t>　</a:t>
                </a:r>
                <a14:m>
                  <m:oMath xmlns:m="http://schemas.openxmlformats.org/officeDocument/2006/math">
                    <m:r>
                      <a:rPr lang="en-US" altLang="ja-JP" sz="1400" i="1" dirty="0" smtClean="0">
                        <a:latin typeface="Cambria Math" panose="02040503050406030204" pitchFamily="18" charset="0"/>
                      </a:rPr>
                      <m:t>𝑧</m:t>
                    </m:r>
                    <m:r>
                      <a:rPr lang="en-US" altLang="ja-JP" sz="1400" i="1" dirty="0" smtClean="0">
                        <a:latin typeface="Cambria Math" panose="02040503050406030204" pitchFamily="18" charset="0"/>
                      </a:rPr>
                      <m:t> : </m:t>
                    </m:r>
                    <m:r>
                      <a:rPr lang="ja-JP" altLang="en-US" sz="1400" i="1" dirty="0">
                        <a:latin typeface="Cambria Math" panose="02040503050406030204" pitchFamily="18" charset="0"/>
                      </a:rPr>
                      <m:t>標準化された</m:t>
                    </m:r>
                    <m:r>
                      <a:rPr lang="ja-JP" altLang="en-US" sz="1400" i="1" dirty="0" smtClean="0">
                        <a:latin typeface="Cambria Math" panose="02040503050406030204" pitchFamily="18" charset="0"/>
                      </a:rPr>
                      <m:t>値</m:t>
                    </m:r>
                    <m:r>
                      <a:rPr lang="en-US" altLang="ja-JP" sz="1400" i="1" dirty="0" smtClean="0">
                        <a:latin typeface="Cambria Math" panose="02040503050406030204" pitchFamily="18" charset="0"/>
                      </a:rPr>
                      <m:t> </m:t>
                    </m:r>
                    <m:r>
                      <a:rPr lang="en-US" altLang="ja-JP" sz="1400" i="1" dirty="0">
                        <a:latin typeface="Cambria Math" panose="02040503050406030204" pitchFamily="18" charset="0"/>
                      </a:rPr>
                      <m:t>𝑥</m:t>
                    </m:r>
                    <m:r>
                      <a:rPr lang="en-US" altLang="ja-JP" sz="1400" i="1" dirty="0">
                        <a:latin typeface="Cambria Math" panose="02040503050406030204" pitchFamily="18" charset="0"/>
                      </a:rPr>
                      <m:t> : </m:t>
                    </m:r>
                    <m:r>
                      <a:rPr lang="ja-JP" altLang="en-US" sz="1400" i="1" dirty="0">
                        <a:latin typeface="Cambria Math" panose="02040503050406030204" pitchFamily="18" charset="0"/>
                      </a:rPr>
                      <m:t>元のデータの</m:t>
                    </m:r>
                    <m:r>
                      <a:rPr lang="ja-JP" altLang="en-US" sz="1400" i="1" dirty="0" smtClean="0">
                        <a:latin typeface="Cambria Math" panose="02040503050406030204" pitchFamily="18" charset="0"/>
                      </a:rPr>
                      <m:t>値</m:t>
                    </m:r>
                  </m:oMath>
                </a14:m>
                <a:endParaRPr lang="en-US" altLang="ja-JP" sz="140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altLang="ja-JP" sz="1400" i="1" dirty="0" smtClean="0">
                          <a:latin typeface="Cambria Math" panose="02040503050406030204" pitchFamily="18" charset="0"/>
                        </a:rPr>
                        <m:t> </m:t>
                      </m:r>
                      <m:r>
                        <a:rPr lang="en-US" altLang="ja-JP" sz="1400" i="1" dirty="0">
                          <a:latin typeface="Cambria Math" panose="02040503050406030204" pitchFamily="18" charset="0"/>
                        </a:rPr>
                        <m:t>𝜇</m:t>
                      </m:r>
                      <m:r>
                        <a:rPr lang="en-US" altLang="ja-JP" sz="1400" i="1" dirty="0" smtClean="0">
                          <a:latin typeface="Cambria Math" panose="02040503050406030204" pitchFamily="18" charset="0"/>
                        </a:rPr>
                        <m:t>: </m:t>
                      </m:r>
                      <m:r>
                        <a:rPr lang="ja-JP" altLang="en-US" sz="1400" i="1" dirty="0">
                          <a:latin typeface="Cambria Math" panose="02040503050406030204" pitchFamily="18" charset="0"/>
                        </a:rPr>
                        <m:t>データの平均値</m:t>
                      </m:r>
                      <m:r>
                        <a:rPr lang="ja-JP" altLang="en-US" sz="1400" i="1" dirty="0" smtClean="0">
                          <a:latin typeface="Cambria Math" panose="02040503050406030204" pitchFamily="18" charset="0"/>
                        </a:rPr>
                        <m:t>。</m:t>
                      </m:r>
                      <m:r>
                        <a:rPr lang="en-US" altLang="ja-JP" sz="1400" i="1" dirty="0" smtClean="0">
                          <a:latin typeface="Cambria Math" panose="02040503050406030204" pitchFamily="18" charset="0"/>
                        </a:rPr>
                        <m:t>𝜎</m:t>
                      </m:r>
                      <m:r>
                        <a:rPr lang="en-US" altLang="ja-JP" sz="1400" i="1" dirty="0">
                          <a:latin typeface="Cambria Math" panose="02040503050406030204" pitchFamily="18" charset="0"/>
                        </a:rPr>
                        <m:t>: </m:t>
                      </m:r>
                      <m:r>
                        <a:rPr lang="ja-JP" altLang="en-US" sz="1400" i="1" dirty="0">
                          <a:latin typeface="Cambria Math" panose="02040503050406030204" pitchFamily="18" charset="0"/>
                        </a:rPr>
                        <m:t>データの標準偏差　　　　　　　　　　　　　</m:t>
                      </m:r>
                      <m:r>
                        <a:rPr lang="en-US" altLang="ja-JP" sz="1400" b="0" i="1" dirty="0" smtClean="0">
                          <a:latin typeface="Cambria Math" panose="02040503050406030204" pitchFamily="18" charset="0"/>
                        </a:rPr>
                        <m:t> </m:t>
                      </m:r>
                    </m:oMath>
                  </m:oMathPara>
                </a14:m>
                <a:endParaRPr lang="en-US" altLang="ja-JP" sz="1400" i="1" dirty="0">
                  <a:latin typeface="Cambria Math" panose="02040503050406030204" pitchFamily="18" charset="0"/>
                </a:endParaRPr>
              </a:p>
            </p:txBody>
          </p:sp>
        </mc:Choice>
        <mc:Fallback xmlns="">
          <p:sp>
            <p:nvSpPr>
              <p:cNvPr id="20" name="テキスト ボックス 19">
                <a:extLst>
                  <a:ext uri="{FF2B5EF4-FFF2-40B4-BE49-F238E27FC236}">
                    <a16:creationId xmlns:a16="http://schemas.microsoft.com/office/drawing/2014/main" id="{E9F3C6A8-2B30-C7D1-D6AC-50496A06F655}"/>
                  </a:ext>
                </a:extLst>
              </p:cNvPr>
              <p:cNvSpPr txBox="1">
                <a:spLocks noRot="1" noChangeAspect="1" noMove="1" noResize="1" noEditPoints="1" noAdjustHandles="1" noChangeArrowheads="1" noChangeShapeType="1" noTextEdit="1"/>
              </p:cNvSpPr>
              <p:nvPr/>
            </p:nvSpPr>
            <p:spPr>
              <a:xfrm>
                <a:off x="5430077" y="1357929"/>
                <a:ext cx="6221894" cy="611065"/>
              </a:xfrm>
              <a:prstGeom prst="rect">
                <a:avLst/>
              </a:prstGeom>
              <a:blipFill>
                <a:blip r:embed="rId9"/>
                <a:stretch>
                  <a:fillRect b="-7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2" name="テキスト ボックス 21">
                <a:extLst>
                  <a:ext uri="{FF2B5EF4-FFF2-40B4-BE49-F238E27FC236}">
                    <a16:creationId xmlns:a16="http://schemas.microsoft.com/office/drawing/2014/main" id="{1D32F014-E954-1A6B-EF86-780550F35904}"/>
                  </a:ext>
                </a:extLst>
              </p:cNvPr>
              <p:cNvSpPr txBox="1"/>
              <p:nvPr/>
            </p:nvSpPr>
            <p:spPr>
              <a:xfrm>
                <a:off x="4293706" y="2711177"/>
                <a:ext cx="6221894" cy="71468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ja-JP" i="1" dirty="0" smtClean="0">
                              <a:latin typeface="Cambria Math" panose="02040503050406030204" pitchFamily="18" charset="0"/>
                            </a:rPr>
                          </m:ctrlPr>
                        </m:funcPr>
                        <m:fName>
                          <m:r>
                            <m:rPr>
                              <m:sty m:val="p"/>
                            </m:rPr>
                            <a:rPr lang="en-US" altLang="ja-JP" i="0" dirty="0" smtClean="0">
                              <a:latin typeface="Cambria Math" panose="02040503050406030204" pitchFamily="18" charset="0"/>
                            </a:rPr>
                            <m:t>ln</m:t>
                          </m:r>
                        </m:fName>
                        <m:e>
                          <m:d>
                            <m:dPr>
                              <m:ctrlPr>
                                <a:rPr lang="en-US" altLang="ja-JP" i="1" dirty="0" smtClean="0">
                                  <a:latin typeface="Cambria Math" panose="02040503050406030204" pitchFamily="18" charset="0"/>
                                </a:rPr>
                              </m:ctrlPr>
                            </m:dPr>
                            <m:e>
                              <m:f>
                                <m:fPr>
                                  <m:ctrlPr>
                                    <a:rPr lang="en-US" altLang="ja-JP" i="1" dirty="0" smtClean="0">
                                      <a:latin typeface="Cambria Math" panose="02040503050406030204" pitchFamily="18" charset="0"/>
                                    </a:rPr>
                                  </m:ctrlPr>
                                </m:fPr>
                                <m:num>
                                  <m:sSub>
                                    <m:sSubPr>
                                      <m:ctrlPr>
                                        <a:rPr lang="en-US" altLang="ja-JP" i="1" dirty="0" err="1">
                                          <a:latin typeface="Cambria Math" panose="02040503050406030204" pitchFamily="18" charset="0"/>
                                        </a:rPr>
                                      </m:ctrlPr>
                                    </m:sSubPr>
                                    <m:e>
                                      <m:r>
                                        <a:rPr lang="en-US" altLang="ja-JP" i="1" dirty="0" err="1">
                                          <a:latin typeface="Cambria Math" panose="02040503050406030204" pitchFamily="18" charset="0"/>
                                        </a:rPr>
                                        <m:t>𝑃</m:t>
                                      </m:r>
                                    </m:e>
                                    <m:sub>
                                      <m:r>
                                        <a:rPr lang="en-US" altLang="ja-JP" i="1" dirty="0" err="1">
                                          <a:latin typeface="Cambria Math" panose="02040503050406030204" pitchFamily="18" charset="0"/>
                                        </a:rPr>
                                        <m:t>𝑖</m:t>
                                      </m:r>
                                    </m:sub>
                                  </m:sSub>
                                </m:num>
                                <m:den>
                                  <m:r>
                                    <a:rPr lang="en-US" altLang="ja-JP" i="1" dirty="0">
                                      <a:latin typeface="Cambria Math" panose="02040503050406030204" pitchFamily="18" charset="0"/>
                                    </a:rPr>
                                    <m:t>1−</m:t>
                                  </m:r>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𝑃</m:t>
                                      </m:r>
                                    </m:e>
                                    <m:sub>
                                      <m:r>
                                        <a:rPr lang="en-US" altLang="ja-JP" i="1" dirty="0">
                                          <a:latin typeface="Cambria Math" panose="02040503050406030204" pitchFamily="18" charset="0"/>
                                        </a:rPr>
                                        <m:t>𝑖</m:t>
                                      </m:r>
                                    </m:sub>
                                  </m:sSub>
                                </m:den>
                              </m:f>
                            </m:e>
                          </m:d>
                        </m:e>
                      </m:func>
                      <m:r>
                        <a:rPr lang="en-US" altLang="ja-JP" i="1" dirty="0">
                          <a:latin typeface="Cambria Math" panose="02040503050406030204" pitchFamily="18" charset="0"/>
                        </a:rPr>
                        <m:t>=</m:t>
                      </m:r>
                      <m:sSub>
                        <m:sSubPr>
                          <m:ctrlPr>
                            <a:rPr lang="en-US" altLang="ja-JP" i="1" dirty="0" err="1">
                              <a:latin typeface="Cambria Math" panose="02040503050406030204" pitchFamily="18" charset="0"/>
                            </a:rPr>
                          </m:ctrlPr>
                        </m:sSubPr>
                        <m:e>
                          <m:r>
                            <a:rPr lang="en-US" altLang="ja-JP" i="1" dirty="0" err="1">
                              <a:latin typeface="Cambria Math" panose="02040503050406030204" pitchFamily="18" charset="0"/>
                            </a:rPr>
                            <m:t>𝑧</m:t>
                          </m:r>
                        </m:e>
                        <m:sub>
                          <m:r>
                            <a:rPr lang="en-US" altLang="ja-JP" i="1" dirty="0" err="1">
                              <a:latin typeface="Cambria Math" panose="02040503050406030204" pitchFamily="18" charset="0"/>
                            </a:rPr>
                            <m:t>𝑖</m:t>
                          </m:r>
                        </m:sub>
                      </m:sSub>
                      <m:r>
                        <a:rPr lang="en-US" altLang="ja-JP" i="1" dirty="0">
                          <a:latin typeface="Cambria Math" panose="02040503050406030204" pitchFamily="18" charset="0"/>
                        </a:rPr>
                        <m:t>=</m:t>
                      </m:r>
                      <m:r>
                        <a:rPr lang="en-US" altLang="ja-JP" i="1" dirty="0">
                          <a:latin typeface="Cambria Math" panose="02040503050406030204" pitchFamily="18" charset="0"/>
                        </a:rPr>
                        <m:t>𝛼</m:t>
                      </m:r>
                      <m:r>
                        <a:rPr lang="en-US" altLang="ja-JP" i="1" dirty="0">
                          <a:latin typeface="Cambria Math" panose="02040503050406030204" pitchFamily="18" charset="0"/>
                        </a:rPr>
                        <m:t>+</m:t>
                      </m:r>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𝛽</m:t>
                          </m:r>
                        </m:e>
                        <m:sub>
                          <m:r>
                            <a:rPr lang="en-US" altLang="ja-JP" i="1" dirty="0">
                              <a:latin typeface="Cambria Math" panose="02040503050406030204" pitchFamily="18" charset="0"/>
                            </a:rPr>
                            <m:t>1</m:t>
                          </m:r>
                        </m:sub>
                      </m:sSub>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𝑥</m:t>
                          </m:r>
                        </m:e>
                        <m:sub>
                          <m:r>
                            <a:rPr lang="en-US" altLang="ja-JP" i="1" dirty="0">
                              <a:latin typeface="Cambria Math" panose="02040503050406030204" pitchFamily="18" charset="0"/>
                            </a:rPr>
                            <m:t>𝑖</m:t>
                          </m:r>
                          <m:r>
                            <a:rPr lang="en-US" altLang="ja-JP" i="1" dirty="0">
                              <a:latin typeface="Cambria Math" panose="02040503050406030204" pitchFamily="18" charset="0"/>
                            </a:rPr>
                            <m:t>1</m:t>
                          </m:r>
                        </m:sub>
                      </m:sSub>
                      <m:r>
                        <a:rPr lang="en-US" altLang="ja-JP" i="1" dirty="0">
                          <a:latin typeface="Cambria Math" panose="02040503050406030204" pitchFamily="18" charset="0"/>
                        </a:rPr>
                        <m:t>+⋯+</m:t>
                      </m:r>
                      <m:sSub>
                        <m:sSubPr>
                          <m:ctrlPr>
                            <a:rPr lang="en-US" altLang="ja-JP" i="1" dirty="0" err="1">
                              <a:latin typeface="Cambria Math" panose="02040503050406030204" pitchFamily="18" charset="0"/>
                            </a:rPr>
                          </m:ctrlPr>
                        </m:sSubPr>
                        <m:e>
                          <m:r>
                            <a:rPr lang="en-US" altLang="ja-JP" i="1" dirty="0">
                              <a:latin typeface="Cambria Math" panose="02040503050406030204" pitchFamily="18" charset="0"/>
                            </a:rPr>
                            <m:t>𝛽</m:t>
                          </m:r>
                        </m:e>
                        <m:sub>
                          <m:r>
                            <a:rPr lang="en-US" altLang="ja-JP" i="1" dirty="0" err="1">
                              <a:latin typeface="Cambria Math" panose="02040503050406030204" pitchFamily="18" charset="0"/>
                            </a:rPr>
                            <m:t>𝑘</m:t>
                          </m:r>
                        </m:sub>
                      </m:sSub>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𝑥</m:t>
                          </m:r>
                        </m:e>
                        <m:sub>
                          <m:r>
                            <a:rPr lang="en-US" altLang="ja-JP" i="1" dirty="0" err="1">
                              <a:latin typeface="Cambria Math" panose="02040503050406030204" pitchFamily="18" charset="0"/>
                            </a:rPr>
                            <m:t>𝑖𝑘</m:t>
                          </m:r>
                        </m:sub>
                      </m:sSub>
                    </m:oMath>
                  </m:oMathPara>
                </a14:m>
                <a:endParaRPr/>
              </a:p>
            </p:txBody>
          </p:sp>
        </mc:Choice>
        <mc:Fallback xmlns="">
          <p:sp>
            <p:nvSpPr>
              <p:cNvPr id="22" name="テキスト ボックス 21">
                <a:extLst>
                  <a:ext uri="{FF2B5EF4-FFF2-40B4-BE49-F238E27FC236}">
                    <a16:creationId xmlns:a16="http://schemas.microsoft.com/office/drawing/2014/main" id="{1D32F014-E954-1A6B-EF86-780550F35904}"/>
                  </a:ext>
                </a:extLst>
              </p:cNvPr>
              <p:cNvSpPr txBox="1">
                <a:spLocks noRot="1" noChangeAspect="1" noMove="1" noResize="1" noEditPoints="1" noAdjustHandles="1" noChangeArrowheads="1" noChangeShapeType="1" noTextEdit="1"/>
              </p:cNvSpPr>
              <p:nvPr/>
            </p:nvSpPr>
            <p:spPr>
              <a:xfrm>
                <a:off x="4293706" y="2711177"/>
                <a:ext cx="6221894" cy="714683"/>
              </a:xfrm>
              <a:prstGeom prst="rect">
                <a:avLst/>
              </a:prstGeom>
              <a:blipFill>
                <a:blip r:embed="rId10"/>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4" name="テキスト ボックス 23">
                <a:extLst>
                  <a:ext uri="{FF2B5EF4-FFF2-40B4-BE49-F238E27FC236}">
                    <a16:creationId xmlns:a16="http://schemas.microsoft.com/office/drawing/2014/main" id="{2DB7D009-649F-2EF4-11C1-02E29DD7D61B}"/>
                  </a:ext>
                </a:extLst>
              </p:cNvPr>
              <p:cNvSpPr txBox="1"/>
              <p:nvPr/>
            </p:nvSpPr>
            <p:spPr>
              <a:xfrm>
                <a:off x="4207563" y="4473796"/>
                <a:ext cx="6221894" cy="6173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altLang="ja-JP" i="1" dirty="0" smtClean="0">
                              <a:latin typeface="Cambria Math" panose="02040503050406030204" pitchFamily="18" charset="0"/>
                            </a:rPr>
                          </m:ctrlPr>
                        </m:sSubPr>
                        <m:e>
                          <m:r>
                            <a:rPr lang="en-US" altLang="ja-JP" i="1" dirty="0" smtClean="0">
                              <a:latin typeface="Cambria Math" panose="02040503050406030204" pitchFamily="18" charset="0"/>
                            </a:rPr>
                            <m:t>𝑃</m:t>
                          </m:r>
                        </m:e>
                        <m:sub>
                          <m:r>
                            <a:rPr lang="en-US" altLang="ja-JP" i="1" dirty="0" smtClean="0">
                              <a:latin typeface="Cambria Math" panose="02040503050406030204" pitchFamily="18" charset="0"/>
                            </a:rPr>
                            <m:t>𝑖</m:t>
                          </m:r>
                        </m:sub>
                      </m:sSub>
                      <m:r>
                        <a:rPr lang="en-US" altLang="ja-JP" i="1" dirty="0">
                          <a:latin typeface="Cambria Math" panose="02040503050406030204" pitchFamily="18" charset="0"/>
                        </a:rPr>
                        <m:t>=</m:t>
                      </m:r>
                      <m:f>
                        <m:fPr>
                          <m:ctrlPr>
                            <a:rPr lang="en-US" altLang="ja-JP" i="1" dirty="0">
                              <a:latin typeface="Cambria Math" panose="02040503050406030204" pitchFamily="18" charset="0"/>
                            </a:rPr>
                          </m:ctrlPr>
                        </m:fPr>
                        <m:num>
                          <m:r>
                            <a:rPr lang="en-US" altLang="ja-JP" i="1" dirty="0">
                              <a:latin typeface="Cambria Math" panose="02040503050406030204" pitchFamily="18" charset="0"/>
                            </a:rPr>
                            <m:t>1</m:t>
                          </m:r>
                        </m:num>
                        <m:den>
                          <m:r>
                            <a:rPr lang="en-US" altLang="ja-JP" i="1" dirty="0">
                              <a:latin typeface="Cambria Math" panose="02040503050406030204" pitchFamily="18" charset="0"/>
                            </a:rPr>
                            <m:t>1+</m:t>
                          </m:r>
                          <m:sSup>
                            <m:sSupPr>
                              <m:ctrlPr>
                                <a:rPr lang="en-US" altLang="ja-JP" i="1" dirty="0">
                                  <a:latin typeface="Cambria Math" panose="02040503050406030204" pitchFamily="18" charset="0"/>
                                </a:rPr>
                              </m:ctrlPr>
                            </m:sSupPr>
                            <m:e>
                              <m:r>
                                <a:rPr lang="en-US" altLang="ja-JP" i="1" dirty="0">
                                  <a:latin typeface="Cambria Math" panose="02040503050406030204" pitchFamily="18" charset="0"/>
                                </a:rPr>
                                <m:t>𝑒</m:t>
                              </m:r>
                            </m:e>
                            <m:sup>
                              <m:r>
                                <a:rPr lang="en-US" altLang="ja-JP" i="1" dirty="0">
                                  <a:latin typeface="Cambria Math" panose="02040503050406030204" pitchFamily="18" charset="0"/>
                                </a:rPr>
                                <m:t>−</m:t>
                              </m:r>
                              <m:sSub>
                                <m:sSubPr>
                                  <m:ctrlPr>
                                    <a:rPr lang="en-US" altLang="ja-JP" i="1" dirty="0" err="1">
                                      <a:latin typeface="Cambria Math" panose="02040503050406030204" pitchFamily="18" charset="0"/>
                                    </a:rPr>
                                  </m:ctrlPr>
                                </m:sSubPr>
                                <m:e>
                                  <m:r>
                                    <a:rPr lang="en-US" altLang="ja-JP" i="1" dirty="0" err="1">
                                      <a:latin typeface="Cambria Math" panose="02040503050406030204" pitchFamily="18" charset="0"/>
                                    </a:rPr>
                                    <m:t>𝑧</m:t>
                                  </m:r>
                                </m:e>
                                <m:sub>
                                  <m:r>
                                    <a:rPr lang="en-US" altLang="ja-JP" i="1" dirty="0" err="1">
                                      <a:latin typeface="Cambria Math" panose="02040503050406030204" pitchFamily="18" charset="0"/>
                                    </a:rPr>
                                    <m:t>𝑖</m:t>
                                  </m:r>
                                </m:sub>
                              </m:sSub>
                            </m:sup>
                          </m:sSup>
                        </m:den>
                      </m:f>
                    </m:oMath>
                  </m:oMathPara>
                </a14:m>
                <a:endParaRPr/>
              </a:p>
            </p:txBody>
          </p:sp>
        </mc:Choice>
        <mc:Fallback xmlns="">
          <p:sp>
            <p:nvSpPr>
              <p:cNvPr id="24" name="テキスト ボックス 23">
                <a:extLst>
                  <a:ext uri="{FF2B5EF4-FFF2-40B4-BE49-F238E27FC236}">
                    <a16:creationId xmlns:a16="http://schemas.microsoft.com/office/drawing/2014/main" id="{2DB7D009-649F-2EF4-11C1-02E29DD7D61B}"/>
                  </a:ext>
                </a:extLst>
              </p:cNvPr>
              <p:cNvSpPr txBox="1">
                <a:spLocks noRot="1" noChangeAspect="1" noMove="1" noResize="1" noEditPoints="1" noAdjustHandles="1" noChangeArrowheads="1" noChangeShapeType="1" noTextEdit="1"/>
              </p:cNvSpPr>
              <p:nvPr/>
            </p:nvSpPr>
            <p:spPr>
              <a:xfrm>
                <a:off x="4207563" y="4473796"/>
                <a:ext cx="6221894" cy="617348"/>
              </a:xfrm>
              <a:prstGeom prst="rect">
                <a:avLst/>
              </a:prstGeom>
              <a:blipFill>
                <a:blip r:embed="rId11"/>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6" name="テキスト ボックス 25">
                <a:extLst>
                  <a:ext uri="{FF2B5EF4-FFF2-40B4-BE49-F238E27FC236}">
                    <a16:creationId xmlns:a16="http://schemas.microsoft.com/office/drawing/2014/main" id="{8CBC6AD6-3734-40B3-AF6E-6BAD005B4F7F}"/>
                  </a:ext>
                </a:extLst>
              </p:cNvPr>
              <p:cNvSpPr txBox="1"/>
              <p:nvPr/>
            </p:nvSpPr>
            <p:spPr>
              <a:xfrm>
                <a:off x="4256433" y="5983365"/>
                <a:ext cx="6221894" cy="84856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ja-JP" i="1" dirty="0" smtClean="0">
                              <a:latin typeface="Cambria Math" panose="02040503050406030204" pitchFamily="18" charset="0"/>
                            </a:rPr>
                          </m:ctrlPr>
                        </m:funcPr>
                        <m:fName>
                          <m:r>
                            <m:rPr>
                              <m:sty m:val="p"/>
                            </m:rPr>
                            <a:rPr lang="en-US" altLang="ja-JP" i="0" dirty="0" smtClean="0">
                              <a:latin typeface="Cambria Math" panose="02040503050406030204" pitchFamily="18" charset="0"/>
                            </a:rPr>
                            <m:t>ln</m:t>
                          </m:r>
                        </m:fName>
                        <m:e>
                          <m:r>
                            <a:rPr lang="en-US" altLang="ja-JP" i="1" dirty="0" smtClean="0">
                              <a:latin typeface="Cambria Math" panose="02040503050406030204" pitchFamily="18" charset="0"/>
                            </a:rPr>
                            <m:t>𝐿</m:t>
                          </m:r>
                        </m:e>
                      </m:func>
                      <m:d>
                        <m:dPr>
                          <m:ctrlPr>
                            <a:rPr lang="en-US" altLang="ja-JP" i="1" dirty="0" smtClean="0">
                              <a:latin typeface="Cambria Math" panose="02040503050406030204" pitchFamily="18" charset="0"/>
                            </a:rPr>
                          </m:ctrlPr>
                        </m:dPr>
                        <m:e>
                          <m:r>
                            <a:rPr lang="en-US" altLang="ja-JP" i="1" dirty="0" smtClean="0">
                              <a:latin typeface="Cambria Math" panose="02040503050406030204" pitchFamily="18" charset="0"/>
                            </a:rPr>
                            <m:t>𝛼</m:t>
                          </m:r>
                          <m:r>
                            <a:rPr lang="en-US" altLang="ja-JP" i="1" dirty="0" smtClean="0">
                              <a:latin typeface="Cambria Math" panose="02040503050406030204" pitchFamily="18" charset="0"/>
                            </a:rPr>
                            <m:t>,</m:t>
                          </m:r>
                          <m:r>
                            <a:rPr lang="en-US" altLang="ja-JP" i="1" dirty="0" smtClean="0">
                              <a:latin typeface="Cambria Math" panose="02040503050406030204" pitchFamily="18" charset="0"/>
                            </a:rPr>
                            <m:t>𝛽</m:t>
                          </m:r>
                        </m:e>
                      </m:d>
                      <m:r>
                        <a:rPr lang="en-US" altLang="ja-JP" i="1" dirty="0" smtClean="0">
                          <a:latin typeface="Cambria Math" panose="02040503050406030204" pitchFamily="18" charset="0"/>
                        </a:rPr>
                        <m:t>=</m:t>
                      </m:r>
                      <m:nary>
                        <m:naryPr>
                          <m:chr m:val="∑"/>
                          <m:ctrlPr>
                            <a:rPr lang="en-US" altLang="ja-JP" i="1" dirty="0" smtClean="0">
                              <a:latin typeface="Cambria Math" panose="02040503050406030204" pitchFamily="18" charset="0"/>
                            </a:rPr>
                          </m:ctrlPr>
                        </m:naryPr>
                        <m:sub>
                          <m:r>
                            <a:rPr lang="en-US" altLang="ja-JP" i="1" dirty="0" err="1">
                              <a:latin typeface="Cambria Math" panose="02040503050406030204" pitchFamily="18" charset="0"/>
                            </a:rPr>
                            <m:t>𝑖</m:t>
                          </m:r>
                          <m:r>
                            <a:rPr lang="en-US" altLang="ja-JP" i="1" dirty="0">
                              <a:latin typeface="Cambria Math" panose="02040503050406030204" pitchFamily="18" charset="0"/>
                            </a:rPr>
                            <m:t>=1</m:t>
                          </m:r>
                        </m:sub>
                        <m:sup>
                          <m:r>
                            <a:rPr lang="en-US" altLang="ja-JP" i="1" dirty="0">
                              <a:latin typeface="Cambria Math" panose="02040503050406030204" pitchFamily="18" charset="0"/>
                            </a:rPr>
                            <m:t>𝑛</m:t>
                          </m:r>
                        </m:sup>
                        <m:e>
                          <m:r>
                            <m:rPr>
                              <m:lit/>
                            </m:rPr>
                            <a:rPr lang="en-US" altLang="ja-JP" i="1" dirty="0">
                              <a:latin typeface="Cambria Math" panose="02040503050406030204" pitchFamily="18" charset="0"/>
                            </a:rPr>
                            <m:t>{</m:t>
                          </m:r>
                        </m:e>
                      </m:nary>
                      <m:sSub>
                        <m:sSubPr>
                          <m:ctrlPr>
                            <a:rPr lang="en-US" altLang="ja-JP" i="1" dirty="0" err="1">
                              <a:latin typeface="Cambria Math" panose="02040503050406030204" pitchFamily="18" charset="0"/>
                            </a:rPr>
                          </m:ctrlPr>
                        </m:sSubPr>
                        <m:e>
                          <m:r>
                            <a:rPr lang="en-US" altLang="ja-JP" i="1" dirty="0" err="1">
                              <a:latin typeface="Cambria Math" panose="02040503050406030204" pitchFamily="18" charset="0"/>
                            </a:rPr>
                            <m:t>𝑦</m:t>
                          </m:r>
                        </m:e>
                        <m:sub>
                          <m:r>
                            <a:rPr lang="en-US" altLang="ja-JP" i="1" dirty="0" err="1">
                              <a:latin typeface="Cambria Math" panose="02040503050406030204" pitchFamily="18" charset="0"/>
                            </a:rPr>
                            <m:t>𝑖</m:t>
                          </m:r>
                        </m:sub>
                      </m:sSub>
                      <m:func>
                        <m:funcPr>
                          <m:ctrlPr>
                            <a:rPr lang="en-US" altLang="ja-JP" i="1" dirty="0">
                              <a:latin typeface="Cambria Math" panose="02040503050406030204" pitchFamily="18" charset="0"/>
                            </a:rPr>
                          </m:ctrlPr>
                        </m:funcPr>
                        <m:fName>
                          <m:r>
                            <m:rPr>
                              <m:sty m:val="p"/>
                            </m:rPr>
                            <a:rPr lang="en-US" altLang="ja-JP" i="0" dirty="0">
                              <a:latin typeface="Cambria Math" panose="02040503050406030204" pitchFamily="18" charset="0"/>
                            </a:rPr>
                            <m:t>ln</m:t>
                          </m:r>
                        </m:fName>
                        <m:e>
                          <m:sSub>
                            <m:sSubPr>
                              <m:ctrlPr>
                                <a:rPr lang="en-US" altLang="ja-JP" i="1" dirty="0" err="1">
                                  <a:latin typeface="Cambria Math" panose="02040503050406030204" pitchFamily="18" charset="0"/>
                                </a:rPr>
                              </m:ctrlPr>
                            </m:sSubPr>
                            <m:e>
                              <m:r>
                                <a:rPr lang="en-US" altLang="ja-JP" i="1" dirty="0" err="1">
                                  <a:latin typeface="Cambria Math" panose="02040503050406030204" pitchFamily="18" charset="0"/>
                                </a:rPr>
                                <m:t>𝑃</m:t>
                              </m:r>
                            </m:e>
                            <m:sub>
                              <m:r>
                                <a:rPr lang="en-US" altLang="ja-JP" i="1" dirty="0" err="1">
                                  <a:latin typeface="Cambria Math" panose="02040503050406030204" pitchFamily="18" charset="0"/>
                                </a:rPr>
                                <m:t>𝑖</m:t>
                              </m:r>
                            </m:sub>
                          </m:sSub>
                        </m:e>
                      </m:func>
                      <m:r>
                        <a:rPr lang="en-US" altLang="ja-JP" i="1" dirty="0">
                          <a:latin typeface="Cambria Math" panose="02040503050406030204" pitchFamily="18" charset="0"/>
                        </a:rPr>
                        <m:t>+</m:t>
                      </m:r>
                      <m:d>
                        <m:dPr>
                          <m:ctrlPr>
                            <a:rPr lang="en-US" altLang="ja-JP" i="1" dirty="0">
                              <a:latin typeface="Cambria Math" panose="02040503050406030204" pitchFamily="18" charset="0"/>
                            </a:rPr>
                          </m:ctrlPr>
                        </m:dPr>
                        <m:e>
                          <m:r>
                            <a:rPr lang="en-US" altLang="ja-JP" i="1" dirty="0">
                              <a:latin typeface="Cambria Math" panose="02040503050406030204" pitchFamily="18" charset="0"/>
                            </a:rPr>
                            <m:t>1−</m:t>
                          </m:r>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𝑦</m:t>
                              </m:r>
                            </m:e>
                            <m:sub>
                              <m:r>
                                <a:rPr lang="en-US" altLang="ja-JP" i="1" dirty="0">
                                  <a:latin typeface="Cambria Math" panose="02040503050406030204" pitchFamily="18" charset="0"/>
                                </a:rPr>
                                <m:t>𝑖</m:t>
                              </m:r>
                            </m:sub>
                          </m:sSub>
                        </m:e>
                      </m:d>
                      <m:func>
                        <m:funcPr>
                          <m:ctrlPr>
                            <a:rPr lang="en-US" altLang="ja-JP" i="1" dirty="0">
                              <a:latin typeface="Cambria Math" panose="02040503050406030204" pitchFamily="18" charset="0"/>
                            </a:rPr>
                          </m:ctrlPr>
                        </m:funcPr>
                        <m:fName>
                          <m:r>
                            <m:rPr>
                              <m:sty m:val="p"/>
                            </m:rPr>
                            <a:rPr lang="en-US" altLang="ja-JP" i="0" dirty="0">
                              <a:latin typeface="Cambria Math" panose="02040503050406030204" pitchFamily="18" charset="0"/>
                            </a:rPr>
                            <m:t>ln</m:t>
                          </m:r>
                        </m:fName>
                        <m:e>
                          <m:d>
                            <m:dPr>
                              <m:ctrlPr>
                                <a:rPr lang="en-US" altLang="ja-JP" i="1" dirty="0">
                                  <a:latin typeface="Cambria Math" panose="02040503050406030204" pitchFamily="18" charset="0"/>
                                </a:rPr>
                              </m:ctrlPr>
                            </m:dPr>
                            <m:e>
                              <m:r>
                                <a:rPr lang="en-US" altLang="ja-JP" i="1" dirty="0">
                                  <a:latin typeface="Cambria Math" panose="02040503050406030204" pitchFamily="18" charset="0"/>
                                </a:rPr>
                                <m:t>1−</m:t>
                              </m:r>
                              <m:sSub>
                                <m:sSubPr>
                                  <m:ctrlPr>
                                    <a:rPr lang="en-US" altLang="ja-JP" i="1" dirty="0">
                                      <a:latin typeface="Cambria Math" panose="02040503050406030204" pitchFamily="18" charset="0"/>
                                    </a:rPr>
                                  </m:ctrlPr>
                                </m:sSubPr>
                                <m:e>
                                  <m:r>
                                    <a:rPr lang="en-US" altLang="ja-JP" i="1" dirty="0">
                                      <a:latin typeface="Cambria Math" panose="02040503050406030204" pitchFamily="18" charset="0"/>
                                    </a:rPr>
                                    <m:t>𝑃</m:t>
                                  </m:r>
                                </m:e>
                                <m:sub>
                                  <m:r>
                                    <a:rPr lang="en-US" altLang="ja-JP" i="1" dirty="0">
                                      <a:latin typeface="Cambria Math" panose="02040503050406030204" pitchFamily="18" charset="0"/>
                                    </a:rPr>
                                    <m:t>𝑖</m:t>
                                  </m:r>
                                </m:sub>
                              </m:sSub>
                            </m:e>
                          </m:d>
                        </m:e>
                      </m:func>
                      <m:r>
                        <m:rPr>
                          <m:lit/>
                        </m:rPr>
                        <a:rPr lang="en-US" altLang="ja-JP" i="1" dirty="0">
                          <a:latin typeface="Cambria Math" panose="02040503050406030204" pitchFamily="18" charset="0"/>
                        </a:rPr>
                        <m:t>}</m:t>
                      </m:r>
                    </m:oMath>
                  </m:oMathPara>
                </a14:m>
                <a:endParaRPr/>
              </a:p>
            </p:txBody>
          </p:sp>
        </mc:Choice>
        <mc:Fallback xmlns="">
          <p:sp>
            <p:nvSpPr>
              <p:cNvPr id="26" name="テキスト ボックス 25">
                <a:extLst>
                  <a:ext uri="{FF2B5EF4-FFF2-40B4-BE49-F238E27FC236}">
                    <a16:creationId xmlns:a16="http://schemas.microsoft.com/office/drawing/2014/main" id="{8CBC6AD6-3734-40B3-AF6E-6BAD005B4F7F}"/>
                  </a:ext>
                </a:extLst>
              </p:cNvPr>
              <p:cNvSpPr txBox="1">
                <a:spLocks noRot="1" noChangeAspect="1" noMove="1" noResize="1" noEditPoints="1" noAdjustHandles="1" noChangeArrowheads="1" noChangeShapeType="1" noTextEdit="1"/>
              </p:cNvSpPr>
              <p:nvPr/>
            </p:nvSpPr>
            <p:spPr>
              <a:xfrm>
                <a:off x="4256433" y="5983365"/>
                <a:ext cx="6221894" cy="848566"/>
              </a:xfrm>
              <a:prstGeom prst="rect">
                <a:avLst/>
              </a:prstGeom>
              <a:blipFill>
                <a:blip r:embed="rId1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06149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3E44B-1495-06E4-8A08-5EE607C80047}"/>
              </a:ext>
            </a:extLst>
          </p:cNvPr>
          <p:cNvSpPr>
            <a:spLocks noGrp="1"/>
          </p:cNvSpPr>
          <p:nvPr>
            <p:ph type="title"/>
          </p:nvPr>
        </p:nvSpPr>
        <p:spPr/>
        <p:txBody>
          <a:bodyPr/>
          <a:lstStyle/>
          <a:p>
            <a:r>
              <a:rPr kumimoji="1" lang="ja-JP" altLang="en-US" dirty="0"/>
              <a:t>ロジット変換と</a:t>
            </a:r>
            <a:r>
              <a:rPr lang="ja-JP" altLang="en-US" dirty="0"/>
              <a:t>ロジスティック関数</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60BBD8BB-F389-B2AF-DCB8-879F249D87F6}"/>
                  </a:ext>
                </a:extLst>
              </p:cNvPr>
              <p:cNvSpPr>
                <a:spLocks noGrp="1"/>
              </p:cNvSpPr>
              <p:nvPr>
                <p:ph idx="1"/>
              </p:nvPr>
            </p:nvSpPr>
            <p:spPr/>
            <p:txBody>
              <a:bodyPr/>
              <a:lstStyle/>
              <a:p>
                <a:pPr marL="0" indent="0">
                  <a:buNone/>
                </a:pPr>
                <a:r>
                  <a:rPr kumimoji="1" lang="ja-JP" altLang="en-US" dirty="0"/>
                  <a:t>被説明変数のオッズに対数変換を施し、これを線形予測子 </a:t>
                </a:r>
                <a14:m>
                  <m:oMath xmlns:m="http://schemas.openxmlformats.org/officeDocument/2006/math">
                    <m:sSub>
                      <m:sSubPr>
                        <m:ctrlPr>
                          <a:rPr kumimoji="1" lang="en-US" altLang="ja-JP" i="1" dirty="0" smtClean="0">
                            <a:latin typeface="Cambria Math" panose="02040503050406030204" pitchFamily="18" charset="0"/>
                          </a:rPr>
                        </m:ctrlPr>
                      </m:sSubPr>
                      <m:e>
                        <m:r>
                          <a:rPr kumimoji="1" lang="en-US" altLang="ja-JP" i="1" dirty="0" smtClean="0">
                            <a:latin typeface="Cambria Math" panose="02040503050406030204" pitchFamily="18" charset="0"/>
                          </a:rPr>
                          <m:t>𝑧</m:t>
                        </m:r>
                      </m:e>
                      <m:sub>
                        <m:r>
                          <a:rPr kumimoji="1" lang="en-US" altLang="ja-JP" i="1" dirty="0" smtClean="0">
                            <a:latin typeface="Cambria Math" panose="02040503050406030204" pitchFamily="18" charset="0"/>
                          </a:rPr>
                          <m:t>𝑖</m:t>
                        </m:r>
                      </m:sub>
                    </m:sSub>
                  </m:oMath>
                </a14:m>
                <a:r>
                  <a:rPr kumimoji="1" lang="ja-JP" altLang="en-US" dirty="0"/>
                  <a:t>と等置する。</a:t>
                </a:r>
              </a:p>
            </p:txBody>
          </p:sp>
        </mc:Choice>
        <mc:Fallback xmlns="">
          <p:sp>
            <p:nvSpPr>
              <p:cNvPr id="3" name="コンテンツ プレースホルダー 2">
                <a:extLst>
                  <a:ext uri="{FF2B5EF4-FFF2-40B4-BE49-F238E27FC236}">
                    <a16:creationId xmlns:a16="http://schemas.microsoft.com/office/drawing/2014/main" id="{60BBD8BB-F389-B2AF-DCB8-879F249D87F6}"/>
                  </a:ext>
                </a:extLst>
              </p:cNvPr>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767362EC-636B-AC40-84BC-25E6E86DF79E}"/>
                  </a:ext>
                </a:extLst>
              </p:cNvPr>
              <p:cNvSpPr txBox="1"/>
              <p:nvPr/>
            </p:nvSpPr>
            <p:spPr>
              <a:xfrm>
                <a:off x="2985053" y="2506824"/>
                <a:ext cx="6221894" cy="92217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ja-JP" sz="2400" i="1" dirty="0" smtClean="0">
                              <a:latin typeface="Cambria Math" panose="02040503050406030204" pitchFamily="18" charset="0"/>
                            </a:rPr>
                          </m:ctrlPr>
                        </m:funcPr>
                        <m:fName>
                          <m:r>
                            <m:rPr>
                              <m:sty m:val="p"/>
                            </m:rPr>
                            <a:rPr lang="en-US" altLang="ja-JP" sz="2400" i="0" dirty="0" smtClean="0">
                              <a:latin typeface="Cambria Math" panose="02040503050406030204" pitchFamily="18" charset="0"/>
                            </a:rPr>
                            <m:t>ln</m:t>
                          </m:r>
                        </m:fName>
                        <m:e>
                          <m:d>
                            <m:dPr>
                              <m:ctrlPr>
                                <a:rPr lang="en-US" altLang="ja-JP" sz="2400" i="1" dirty="0" smtClean="0">
                                  <a:latin typeface="Cambria Math" panose="02040503050406030204" pitchFamily="18" charset="0"/>
                                </a:rPr>
                              </m:ctrlPr>
                            </m:dPr>
                            <m:e>
                              <m:f>
                                <m:fPr>
                                  <m:ctrlPr>
                                    <a:rPr lang="en-US" altLang="ja-JP" sz="2400" i="1" dirty="0" smtClean="0">
                                      <a:latin typeface="Cambria Math" panose="02040503050406030204" pitchFamily="18" charset="0"/>
                                    </a:rPr>
                                  </m:ctrlPr>
                                </m:fPr>
                                <m:num>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𝑃</m:t>
                                      </m:r>
                                    </m:e>
                                    <m:sub>
                                      <m:r>
                                        <a:rPr lang="en-US" altLang="ja-JP" sz="2400" i="1" dirty="0" err="1">
                                          <a:latin typeface="Cambria Math" panose="02040503050406030204" pitchFamily="18" charset="0"/>
                                        </a:rPr>
                                        <m:t>𝑖</m:t>
                                      </m:r>
                                    </m:sub>
                                  </m:sSub>
                                </m:num>
                                <m:den>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𝑃</m:t>
                                      </m:r>
                                    </m:e>
                                    <m:sub>
                                      <m:r>
                                        <a:rPr lang="en-US" altLang="ja-JP" sz="2400" i="1" dirty="0">
                                          <a:latin typeface="Cambria Math" panose="02040503050406030204" pitchFamily="18" charset="0"/>
                                        </a:rPr>
                                        <m:t>𝑖</m:t>
                                      </m:r>
                                    </m:sub>
                                  </m:sSub>
                                </m:den>
                              </m:f>
                            </m:e>
                          </m:d>
                        </m:e>
                      </m:func>
                      <m:r>
                        <a:rPr lang="en-US" altLang="ja-JP" sz="2400" i="1" dirty="0">
                          <a:latin typeface="Cambria Math" panose="02040503050406030204" pitchFamily="18" charset="0"/>
                        </a:rPr>
                        <m:t>=</m:t>
                      </m:r>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𝑧</m:t>
                          </m:r>
                        </m:e>
                        <m:sub>
                          <m:r>
                            <a:rPr lang="en-US" altLang="ja-JP" sz="2400" i="1" dirty="0" err="1">
                              <a:latin typeface="Cambria Math" panose="02040503050406030204" pitchFamily="18" charset="0"/>
                            </a:rPr>
                            <m:t>𝑖</m:t>
                          </m:r>
                        </m:sub>
                      </m:sSub>
                      <m:r>
                        <a:rPr lang="en-US" altLang="ja-JP" sz="2400" i="1" dirty="0">
                          <a:latin typeface="Cambria Math" panose="02040503050406030204" pitchFamily="18" charset="0"/>
                        </a:rPr>
                        <m:t>=</m:t>
                      </m:r>
                      <m:r>
                        <a:rPr lang="en-US" altLang="ja-JP" sz="2400" i="1" dirty="0">
                          <a:latin typeface="Cambria Math" panose="02040503050406030204" pitchFamily="18" charset="0"/>
                        </a:rPr>
                        <m:t>𝛼</m:t>
                      </m:r>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1</m:t>
                          </m:r>
                        </m:sub>
                      </m:sSub>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𝑥</m:t>
                          </m:r>
                        </m:e>
                        <m:sub>
                          <m:r>
                            <a:rPr lang="en-US" altLang="ja-JP" sz="2400" i="1" dirty="0">
                              <a:latin typeface="Cambria Math" panose="02040503050406030204" pitchFamily="18" charset="0"/>
                            </a:rPr>
                            <m:t>𝑖</m:t>
                          </m:r>
                          <m:r>
                            <a:rPr lang="en-US" altLang="ja-JP" sz="2400" i="1" dirty="0">
                              <a:latin typeface="Cambria Math" panose="02040503050406030204" pitchFamily="18" charset="0"/>
                            </a:rPr>
                            <m:t>1</m:t>
                          </m:r>
                        </m:sub>
                      </m:sSub>
                      <m:r>
                        <a:rPr lang="en-US" altLang="ja-JP" sz="2400" i="1" dirty="0">
                          <a:latin typeface="Cambria Math" panose="02040503050406030204" pitchFamily="18" charset="0"/>
                        </a:rPr>
                        <m:t>+⋯+</m:t>
                      </m:r>
                      <m:sSub>
                        <m:sSubPr>
                          <m:ctrlPr>
                            <a:rPr lang="en-US" altLang="ja-JP" sz="2400" i="1" dirty="0" err="1">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err="1">
                              <a:latin typeface="Cambria Math" panose="02040503050406030204" pitchFamily="18" charset="0"/>
                            </a:rPr>
                            <m:t>𝑘</m:t>
                          </m:r>
                        </m:sub>
                      </m:sSub>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𝑥</m:t>
                          </m:r>
                        </m:e>
                        <m:sub>
                          <m:r>
                            <a:rPr lang="en-US" altLang="ja-JP" sz="2400" i="1" dirty="0" err="1">
                              <a:latin typeface="Cambria Math" panose="02040503050406030204" pitchFamily="18" charset="0"/>
                            </a:rPr>
                            <m:t>𝑖𝑘</m:t>
                          </m:r>
                        </m:sub>
                      </m:sSub>
                    </m:oMath>
                  </m:oMathPara>
                </a14:m>
                <a:endParaRPr/>
              </a:p>
            </p:txBody>
          </p:sp>
        </mc:Choice>
        <mc:Fallback xmlns="">
          <p:sp>
            <p:nvSpPr>
              <p:cNvPr id="4" name="テキスト ボックス 3">
                <a:extLst>
                  <a:ext uri="{FF2B5EF4-FFF2-40B4-BE49-F238E27FC236}">
                    <a16:creationId xmlns:a16="http://schemas.microsoft.com/office/drawing/2014/main" id="{767362EC-636B-AC40-84BC-25E6E86DF79E}"/>
                  </a:ext>
                </a:extLst>
              </p:cNvPr>
              <p:cNvSpPr txBox="1">
                <a:spLocks noRot="1" noChangeAspect="1" noMove="1" noResize="1" noEditPoints="1" noAdjustHandles="1" noChangeArrowheads="1" noChangeShapeType="1" noTextEdit="1"/>
              </p:cNvSpPr>
              <p:nvPr/>
            </p:nvSpPr>
            <p:spPr>
              <a:xfrm>
                <a:off x="2985053" y="2506824"/>
                <a:ext cx="6221894" cy="922176"/>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38A75251-DA9F-60DC-51BD-61CAE6C69628}"/>
                  </a:ext>
                </a:extLst>
              </p:cNvPr>
              <p:cNvSpPr txBox="1"/>
              <p:nvPr/>
            </p:nvSpPr>
            <p:spPr>
              <a:xfrm>
                <a:off x="1832113" y="3644337"/>
                <a:ext cx="11353800" cy="713913"/>
              </a:xfrm>
              <a:prstGeom prst="rect">
                <a:avLst/>
              </a:prstGeom>
              <a:noFill/>
            </p:spPr>
            <p:txBody>
              <a:bodyPr wrap="square">
                <a:spAutoFit/>
              </a:bodyPr>
              <a:lstStyle/>
              <a:p>
                <a14:m>
                  <m:oMath xmlns:m="http://schemas.openxmlformats.org/officeDocument/2006/math">
                    <m:sSub>
                      <m:sSubPr>
                        <m:ctrlPr>
                          <a:rPr lang="en-US" altLang="ja-JP" i="1" dirty="0" smtClean="0">
                            <a:latin typeface="Cambria Math" panose="02040503050406030204" pitchFamily="18" charset="0"/>
                          </a:rPr>
                        </m:ctrlPr>
                      </m:sSubPr>
                      <m:e>
                        <m:r>
                          <a:rPr lang="en-US" altLang="ja-JP" i="1" dirty="0" smtClean="0">
                            <a:latin typeface="Cambria Math" panose="02040503050406030204" pitchFamily="18" charset="0"/>
                          </a:rPr>
                          <m:t>𝑃</m:t>
                        </m:r>
                      </m:e>
                      <m:sub>
                        <m:r>
                          <a:rPr lang="en-US" altLang="ja-JP" i="1" dirty="0" smtClean="0">
                            <a:latin typeface="Cambria Math" panose="02040503050406030204" pitchFamily="18" charset="0"/>
                          </a:rPr>
                          <m:t>𝑖</m:t>
                        </m:r>
                      </m:sub>
                    </m:sSub>
                    <m:r>
                      <a:rPr lang="ja-JP" altLang="en-US" i="1" dirty="0">
                        <a:latin typeface="Cambria Math" panose="02040503050406030204" pitchFamily="18" charset="0"/>
                      </a:rPr>
                      <m:t>：企業</m:t>
                    </m:r>
                    <m:r>
                      <a:rPr lang="en-US" altLang="ja-JP" i="1" dirty="0" err="1">
                        <a:latin typeface="Cambria Math" panose="02040503050406030204" pitchFamily="18" charset="0"/>
                      </a:rPr>
                      <m:t>𝑖</m:t>
                    </m:r>
                    <m:r>
                      <a:rPr lang="ja-JP" altLang="en-US" i="1" dirty="0">
                        <a:latin typeface="Cambria Math" panose="02040503050406030204" pitchFamily="18" charset="0"/>
                      </a:rPr>
                      <m:t>が減損回避を行う確率</m:t>
                    </m:r>
                    <m:d>
                      <m:dPr>
                        <m:begChr m:val="（"/>
                        <m:endChr m:val="）"/>
                        <m:ctrlPr>
                          <a:rPr lang="ja-JP" altLang="en-US" i="1" dirty="0" smtClean="0">
                            <a:latin typeface="Cambria Math" panose="02040503050406030204" pitchFamily="18" charset="0"/>
                          </a:rPr>
                        </m:ctrlPr>
                      </m:dPr>
                      <m:e>
                        <m:r>
                          <a:rPr lang="en-US" altLang="ja-JP" i="1" dirty="0">
                            <a:latin typeface="Cambria Math" panose="02040503050406030204" pitchFamily="18" charset="0"/>
                          </a:rPr>
                          <m:t>0&lt;</m:t>
                        </m:r>
                        <m:sSub>
                          <m:sSubPr>
                            <m:ctrlPr>
                              <a:rPr lang="en-US" altLang="ja-JP" i="1" dirty="0" smtClean="0">
                                <a:latin typeface="Cambria Math" panose="02040503050406030204" pitchFamily="18" charset="0"/>
                              </a:rPr>
                            </m:ctrlPr>
                          </m:sSubPr>
                          <m:e>
                            <m:r>
                              <a:rPr lang="en-US" altLang="ja-JP" i="1" dirty="0" err="1">
                                <a:latin typeface="Cambria Math" panose="02040503050406030204" pitchFamily="18" charset="0"/>
                              </a:rPr>
                              <m:t>𝑃</m:t>
                            </m:r>
                          </m:e>
                          <m:sub>
                            <m:r>
                              <a:rPr lang="en-US" altLang="ja-JP" i="1" dirty="0" err="1">
                                <a:latin typeface="Cambria Math" panose="02040503050406030204" pitchFamily="18" charset="0"/>
                              </a:rPr>
                              <m:t>𝑖</m:t>
                            </m:r>
                          </m:sub>
                        </m:sSub>
                        <m:r>
                          <a:rPr lang="en-US" altLang="ja-JP" i="1" dirty="0">
                            <a:latin typeface="Cambria Math" panose="02040503050406030204" pitchFamily="18" charset="0"/>
                          </a:rPr>
                          <m:t>&lt;1</m:t>
                        </m:r>
                      </m:e>
                    </m:d>
                    <m:r>
                      <a:rPr lang="ja-JP" altLang="en-US" i="1" dirty="0">
                        <a:latin typeface="Cambria Math" panose="02040503050406030204" pitchFamily="18" charset="0"/>
                      </a:rPr>
                      <m:t> </m:t>
                    </m:r>
                    <m:r>
                      <a:rPr lang="en-US" altLang="ja-JP" b="0" i="1" dirty="0" smtClean="0">
                        <a:latin typeface="Cambria Math" panose="02040503050406030204" pitchFamily="18" charset="0"/>
                      </a:rPr>
                      <m:t>    </m:t>
                    </m:r>
                    <m:r>
                      <a:rPr lang="en-US" altLang="ja-JP" i="1" dirty="0" smtClean="0">
                        <a:latin typeface="Cambria Math" panose="02040503050406030204" pitchFamily="18" charset="0"/>
                      </a:rPr>
                      <m:t>𝛼</m:t>
                    </m:r>
                    <m:r>
                      <a:rPr lang="ja-JP" altLang="en-US" i="1" dirty="0">
                        <a:latin typeface="Cambria Math" panose="02040503050406030204" pitchFamily="18" charset="0"/>
                      </a:rPr>
                      <m:t>：定数項</m:t>
                    </m:r>
                    <m:d>
                      <m:dPr>
                        <m:begChr m:val="（"/>
                        <m:endChr m:val="）"/>
                        <m:ctrlPr>
                          <a:rPr lang="ja-JP" altLang="en-US" i="1" dirty="0">
                            <a:latin typeface="Cambria Math" panose="02040503050406030204" pitchFamily="18" charset="0"/>
                          </a:rPr>
                        </m:ctrlPr>
                      </m:dPr>
                      <m:e>
                        <m:r>
                          <a:rPr lang="ja-JP" altLang="en-US" i="1" dirty="0">
                            <a:latin typeface="Cambria Math" panose="02040503050406030204" pitchFamily="18" charset="0"/>
                          </a:rPr>
                          <m:t>切片</m:t>
                        </m:r>
                      </m:e>
                    </m:d>
                  </m:oMath>
                </a14:m>
                <a:r>
                  <a:rPr lang="ja-JP" altLang="en-US" i="1" dirty="0">
                    <a:latin typeface="Cambria Math" panose="02040503050406030204" pitchFamily="18" charset="0"/>
                  </a:rPr>
                  <a:t>　</a:t>
                </a:r>
                <a:endParaRPr lang="en-US" altLang="ja-JP"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sSub>
                        <m:sSubPr>
                          <m:ctrlPr>
                            <a:rPr lang="en-US" altLang="ja-JP" i="1" dirty="0" smtClean="0">
                              <a:latin typeface="Cambria Math" panose="02040503050406030204" pitchFamily="18" charset="0"/>
                            </a:rPr>
                          </m:ctrlPr>
                        </m:sSubPr>
                        <m:e>
                          <m:r>
                            <a:rPr lang="en-US" altLang="ja-JP" i="1" dirty="0" smtClean="0">
                              <a:latin typeface="Cambria Math" panose="02040503050406030204" pitchFamily="18" charset="0"/>
                            </a:rPr>
                            <m:t>𝛽</m:t>
                          </m:r>
                        </m:e>
                        <m:sub>
                          <m:r>
                            <a:rPr lang="en-US" altLang="ja-JP" i="1" dirty="0" err="1">
                              <a:latin typeface="Cambria Math" panose="02040503050406030204" pitchFamily="18" charset="0"/>
                            </a:rPr>
                            <m:t>𝑘</m:t>
                          </m:r>
                        </m:sub>
                      </m:sSub>
                      <m:r>
                        <a:rPr lang="ja-JP" altLang="en-US" i="1" dirty="0">
                          <a:latin typeface="Cambria Math" panose="02040503050406030204" pitchFamily="18" charset="0"/>
                        </a:rPr>
                        <m:t>：</m:t>
                      </m:r>
                      <m:r>
                        <a:rPr lang="ja-JP" altLang="en-US" i="1" dirty="0">
                          <a:latin typeface="Cambria Math" panose="02040503050406030204" pitchFamily="18" charset="0"/>
                        </a:rPr>
                        <m:t> </m:t>
                      </m:r>
                      <m:r>
                        <a:rPr lang="ja-JP" altLang="en-US" i="1" dirty="0">
                          <a:latin typeface="Cambria Math" panose="02040503050406030204" pitchFamily="18" charset="0"/>
                        </a:rPr>
                        <m:t>各説明変数の偏回帰係数　</m:t>
                      </m:r>
                      <m:r>
                        <a:rPr lang="en-US" altLang="ja-JP" i="1" dirty="0" smtClean="0">
                          <a:latin typeface="Cambria Math" panose="02040503050406030204" pitchFamily="18" charset="0"/>
                        </a:rPr>
                        <m:t> </m:t>
                      </m:r>
                      <m:sSub>
                        <m:sSubPr>
                          <m:ctrlPr>
                            <a:rPr lang="en-US" altLang="ja-JP" i="1" dirty="0" smtClean="0">
                              <a:latin typeface="Cambria Math" panose="02040503050406030204" pitchFamily="18" charset="0"/>
                            </a:rPr>
                          </m:ctrlPr>
                        </m:sSubPr>
                        <m:e>
                          <m:r>
                            <a:rPr lang="en-US" altLang="ja-JP" i="1" dirty="0" smtClean="0">
                              <a:latin typeface="Cambria Math" panose="02040503050406030204" pitchFamily="18" charset="0"/>
                            </a:rPr>
                            <m:t>𝑋</m:t>
                          </m:r>
                        </m:e>
                        <m:sub>
                          <m:r>
                            <a:rPr lang="en-US" altLang="ja-JP" i="1" dirty="0" smtClean="0">
                              <a:latin typeface="Cambria Math" panose="02040503050406030204" pitchFamily="18" charset="0"/>
                            </a:rPr>
                            <m:t>𝑘𝑖</m:t>
                          </m:r>
                        </m:sub>
                      </m:sSub>
                      <m:r>
                        <a:rPr lang="ja-JP" altLang="en-US" i="1" dirty="0">
                          <a:latin typeface="Cambria Math" panose="02040503050406030204" pitchFamily="18" charset="0"/>
                        </a:rPr>
                        <m:t>：</m:t>
                      </m:r>
                      <m:r>
                        <a:rPr lang="ja-JP" altLang="en-US" i="1" dirty="0">
                          <a:latin typeface="Cambria Math" panose="02040503050406030204" pitchFamily="18" charset="0"/>
                        </a:rPr>
                        <m:t> </m:t>
                      </m:r>
                      <m:r>
                        <a:rPr lang="ja-JP" altLang="en-US" i="1" dirty="0" smtClean="0">
                          <a:latin typeface="Cambria Math" panose="02040503050406030204" pitchFamily="18" charset="0"/>
                        </a:rPr>
                        <m:t>説明変数（企業規模、負債比率などの財務指標）</m:t>
                      </m:r>
                      <m:r>
                        <a:rPr lang="ja-JP" altLang="en-US" i="1" dirty="0">
                          <a:latin typeface="Cambria Math" panose="02040503050406030204" pitchFamily="18" charset="0"/>
                        </a:rPr>
                        <m:t>　</m:t>
                      </m:r>
                      <m:r>
                        <a:rPr lang="ja-JP" altLang="en-US" i="1" dirty="0" smtClean="0">
                          <a:latin typeface="Cambria Math" panose="02040503050406030204" pitchFamily="18" charset="0"/>
                        </a:rPr>
                        <m:t>　</m:t>
                      </m:r>
                      <m:r>
                        <a:rPr lang="ja-JP" altLang="en-US" i="1" dirty="0">
                          <a:latin typeface="Cambria Math" panose="02040503050406030204" pitchFamily="18" charset="0"/>
                        </a:rPr>
                        <m:t>　</m:t>
                      </m:r>
                      <m:r>
                        <a:rPr lang="ja-JP" altLang="en-US" i="1" dirty="0" smtClean="0">
                          <a:latin typeface="Cambria Math" panose="02040503050406030204" pitchFamily="18" charset="0"/>
                        </a:rPr>
                        <m:t>　</m:t>
                      </m:r>
                      <m:r>
                        <a:rPr lang="ja-JP" altLang="en-US" i="1" dirty="0">
                          <a:latin typeface="Cambria Math" panose="02040503050406030204" pitchFamily="18" charset="0"/>
                        </a:rPr>
                        <m:t>　</m:t>
                      </m:r>
                      <m:r>
                        <a:rPr lang="ja-JP" altLang="en-US" i="1" dirty="0" smtClean="0">
                          <a:latin typeface="Cambria Math" panose="02040503050406030204" pitchFamily="18" charset="0"/>
                        </a:rPr>
                        <m:t>　</m:t>
                      </m:r>
                      <m:r>
                        <a:rPr lang="ja-JP" altLang="en-US" i="1" dirty="0">
                          <a:latin typeface="Cambria Math" panose="02040503050406030204" pitchFamily="18" charset="0"/>
                        </a:rPr>
                        <m:t>　</m:t>
                      </m:r>
                      <m:r>
                        <a:rPr lang="ja-JP" altLang="en-US" i="1" dirty="0" smtClean="0">
                          <a:latin typeface="Cambria Math" panose="02040503050406030204" pitchFamily="18" charset="0"/>
                        </a:rPr>
                        <m:t>　</m:t>
                      </m:r>
                      <m:r>
                        <a:rPr lang="ja-JP" altLang="en-US" i="1" dirty="0">
                          <a:latin typeface="Cambria Math" panose="02040503050406030204" pitchFamily="18" charset="0"/>
                        </a:rPr>
                        <m:t>　</m:t>
                      </m:r>
                      <m:r>
                        <a:rPr lang="en-US" altLang="ja-JP" b="0" i="1" dirty="0" smtClean="0">
                          <a:latin typeface="Cambria Math" panose="02040503050406030204" pitchFamily="18" charset="0"/>
                        </a:rPr>
                        <m:t>   </m:t>
                      </m:r>
                    </m:oMath>
                  </m:oMathPara>
                </a14:m>
                <a:endParaRPr lang="en-US" altLang="ja-JP" i="1" dirty="0">
                  <a:latin typeface="Cambria Math" panose="02040503050406030204" pitchFamily="18" charset="0"/>
                </a:endParaRPr>
              </a:p>
            </p:txBody>
          </p:sp>
        </mc:Choice>
        <mc:Fallback xmlns="">
          <p:sp>
            <p:nvSpPr>
              <p:cNvPr id="6" name="テキスト ボックス 5">
                <a:extLst>
                  <a:ext uri="{FF2B5EF4-FFF2-40B4-BE49-F238E27FC236}">
                    <a16:creationId xmlns:a16="http://schemas.microsoft.com/office/drawing/2014/main" id="{38A75251-DA9F-60DC-51BD-61CAE6C69628}"/>
                  </a:ext>
                </a:extLst>
              </p:cNvPr>
              <p:cNvSpPr txBox="1">
                <a:spLocks noRot="1" noChangeAspect="1" noMove="1" noResize="1" noEditPoints="1" noAdjustHandles="1" noChangeArrowheads="1" noChangeShapeType="1" noTextEdit="1"/>
              </p:cNvSpPr>
              <p:nvPr/>
            </p:nvSpPr>
            <p:spPr>
              <a:xfrm>
                <a:off x="1832113" y="3644337"/>
                <a:ext cx="11353800" cy="713913"/>
              </a:xfrm>
              <a:prstGeom prst="rect">
                <a:avLst/>
              </a:prstGeom>
              <a:blipFill>
                <a:blip r:embed="rId4"/>
                <a:stretch>
                  <a:fillRect t="-2564" r="-752" b="-1025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E18F0965-4CF1-3837-FE76-C201AE594127}"/>
                  </a:ext>
                </a:extLst>
              </p:cNvPr>
              <p:cNvSpPr txBox="1"/>
              <p:nvPr/>
            </p:nvSpPr>
            <p:spPr>
              <a:xfrm>
                <a:off x="838201" y="4705644"/>
                <a:ext cx="10515599" cy="954107"/>
              </a:xfrm>
              <a:prstGeom prst="rect">
                <a:avLst/>
              </a:prstGeom>
              <a:noFill/>
            </p:spPr>
            <p:txBody>
              <a:bodyPr wrap="square">
                <a:spAutoFit/>
              </a:bodyPr>
              <a:lstStyle/>
              <a:p>
                <a:r>
                  <a:rPr lang="ja-JP" altLang="en-US" sz="2800" dirty="0"/>
                  <a:t>式を確率 </a:t>
                </a:r>
                <a14:m>
                  <m:oMath xmlns:m="http://schemas.openxmlformats.org/officeDocument/2006/math">
                    <m:sSub>
                      <m:sSubPr>
                        <m:ctrlPr>
                          <a:rPr lang="en-US" altLang="ja-JP" sz="2800" i="1" dirty="0" smtClean="0">
                            <a:latin typeface="Cambria Math" panose="02040503050406030204" pitchFamily="18" charset="0"/>
                          </a:rPr>
                        </m:ctrlPr>
                      </m:sSubPr>
                      <m:e>
                        <m:r>
                          <a:rPr lang="en-US" altLang="ja-JP" sz="2800" i="1" dirty="0" smtClean="0">
                            <a:latin typeface="Cambria Math" panose="02040503050406030204" pitchFamily="18" charset="0"/>
                          </a:rPr>
                          <m:t>𝑃</m:t>
                        </m:r>
                      </m:e>
                      <m:sub>
                        <m:r>
                          <a:rPr lang="en-US" altLang="ja-JP" sz="2800" i="1" dirty="0" smtClean="0">
                            <a:latin typeface="Cambria Math" panose="02040503050406030204" pitchFamily="18" charset="0"/>
                          </a:rPr>
                          <m:t>𝑖</m:t>
                        </m:r>
                      </m:sub>
                    </m:sSub>
                  </m:oMath>
                </a14:m>
                <a:r>
                  <a:rPr lang="ja-JP" altLang="en-US" sz="2800" dirty="0"/>
                  <a:t>について解くことで、予測値が常に</a:t>
                </a:r>
                <a:r>
                  <a:rPr lang="en-US" altLang="ja-JP" sz="2800" dirty="0"/>
                  <a:t>0</a:t>
                </a:r>
                <a:r>
                  <a:rPr lang="ja-JP" altLang="en-US" sz="2800" dirty="0"/>
                  <a:t>から</a:t>
                </a:r>
                <a:r>
                  <a:rPr lang="en-US" altLang="ja-JP" sz="2800" dirty="0"/>
                  <a:t>1</a:t>
                </a:r>
                <a:r>
                  <a:rPr lang="ja-JP" altLang="en-US" sz="2800" dirty="0"/>
                  <a:t>の範囲に収まるロジスティック関数が導かれる。</a:t>
                </a:r>
              </a:p>
            </p:txBody>
          </p:sp>
        </mc:Choice>
        <mc:Fallback xmlns="">
          <p:sp>
            <p:nvSpPr>
              <p:cNvPr id="8" name="テキスト ボックス 7">
                <a:extLst>
                  <a:ext uri="{FF2B5EF4-FFF2-40B4-BE49-F238E27FC236}">
                    <a16:creationId xmlns:a16="http://schemas.microsoft.com/office/drawing/2014/main" id="{E18F0965-4CF1-3837-FE76-C201AE594127}"/>
                  </a:ext>
                </a:extLst>
              </p:cNvPr>
              <p:cNvSpPr txBox="1">
                <a:spLocks noRot="1" noChangeAspect="1" noMove="1" noResize="1" noEditPoints="1" noAdjustHandles="1" noChangeArrowheads="1" noChangeShapeType="1" noTextEdit="1"/>
              </p:cNvSpPr>
              <p:nvPr/>
            </p:nvSpPr>
            <p:spPr>
              <a:xfrm>
                <a:off x="838201" y="4705644"/>
                <a:ext cx="10515599" cy="954107"/>
              </a:xfrm>
              <a:prstGeom prst="rect">
                <a:avLst/>
              </a:prstGeom>
              <a:blipFill>
                <a:blip r:embed="rId5"/>
                <a:stretch>
                  <a:fillRect l="-1217" t="-6410" b="-1794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2F489BB2-5383-D7C2-9067-FFBE4F73ADCF}"/>
                  </a:ext>
                </a:extLst>
              </p:cNvPr>
              <p:cNvSpPr txBox="1"/>
              <p:nvPr/>
            </p:nvSpPr>
            <p:spPr>
              <a:xfrm>
                <a:off x="2885660" y="5746288"/>
                <a:ext cx="6221894" cy="79239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altLang="ja-JP" sz="2400" i="1" dirty="0" smtClean="0">
                              <a:latin typeface="Cambria Math" panose="02040503050406030204" pitchFamily="18" charset="0"/>
                            </a:rPr>
                          </m:ctrlPr>
                        </m:sSubPr>
                        <m:e>
                          <m:r>
                            <a:rPr lang="en-US" altLang="ja-JP" sz="2400" i="1" dirty="0" smtClean="0">
                              <a:latin typeface="Cambria Math" panose="02040503050406030204" pitchFamily="18" charset="0"/>
                            </a:rPr>
                            <m:t>𝑃</m:t>
                          </m:r>
                        </m:e>
                        <m:sub>
                          <m:r>
                            <a:rPr lang="en-US" altLang="ja-JP" sz="2400" i="1" dirty="0" smtClean="0">
                              <a:latin typeface="Cambria Math" panose="02040503050406030204" pitchFamily="18" charset="0"/>
                            </a:rPr>
                            <m:t>𝑖</m:t>
                          </m:r>
                        </m:sub>
                      </m:sSub>
                      <m:r>
                        <a:rPr lang="en-US" altLang="ja-JP" sz="2400" i="1" dirty="0">
                          <a:latin typeface="Cambria Math" panose="02040503050406030204" pitchFamily="18" charset="0"/>
                        </a:rPr>
                        <m:t>=</m:t>
                      </m:r>
                      <m:f>
                        <m:fPr>
                          <m:ctrlPr>
                            <a:rPr lang="en-US" altLang="ja-JP" sz="2400" i="1" dirty="0">
                              <a:latin typeface="Cambria Math" panose="02040503050406030204" pitchFamily="18" charset="0"/>
                            </a:rPr>
                          </m:ctrlPr>
                        </m:fPr>
                        <m:num>
                          <m:r>
                            <a:rPr lang="en-US" altLang="ja-JP" sz="2400" i="1" dirty="0">
                              <a:latin typeface="Cambria Math" panose="02040503050406030204" pitchFamily="18" charset="0"/>
                            </a:rPr>
                            <m:t>1</m:t>
                          </m:r>
                        </m:num>
                        <m:den>
                          <m:r>
                            <a:rPr lang="en-US" altLang="ja-JP" sz="2400" i="1" dirty="0">
                              <a:latin typeface="Cambria Math" panose="02040503050406030204" pitchFamily="18" charset="0"/>
                            </a:rPr>
                            <m:t>1+</m:t>
                          </m:r>
                          <m:sSup>
                            <m:sSupPr>
                              <m:ctrlPr>
                                <a:rPr lang="en-US" altLang="ja-JP" sz="2400" i="1" dirty="0">
                                  <a:latin typeface="Cambria Math" panose="02040503050406030204" pitchFamily="18" charset="0"/>
                                </a:rPr>
                              </m:ctrlPr>
                            </m:sSupPr>
                            <m:e>
                              <m:r>
                                <a:rPr lang="en-US" altLang="ja-JP" sz="2400" i="1" dirty="0">
                                  <a:latin typeface="Cambria Math" panose="02040503050406030204" pitchFamily="18" charset="0"/>
                                </a:rPr>
                                <m:t>𝑒</m:t>
                              </m:r>
                            </m:e>
                            <m:sup>
                              <m:r>
                                <a:rPr lang="en-US" altLang="ja-JP" sz="2400" i="1" dirty="0">
                                  <a:latin typeface="Cambria Math" panose="02040503050406030204" pitchFamily="18" charset="0"/>
                                </a:rPr>
                                <m:t>−</m:t>
                              </m:r>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𝑧</m:t>
                                  </m:r>
                                </m:e>
                                <m:sub>
                                  <m:r>
                                    <a:rPr lang="en-US" altLang="ja-JP" sz="2400" i="1" dirty="0" err="1">
                                      <a:latin typeface="Cambria Math" panose="02040503050406030204" pitchFamily="18" charset="0"/>
                                    </a:rPr>
                                    <m:t>𝑖</m:t>
                                  </m:r>
                                </m:sub>
                              </m:sSub>
                            </m:sup>
                          </m:sSup>
                        </m:den>
                      </m:f>
                    </m:oMath>
                  </m:oMathPara>
                </a14:m>
                <a:endParaRPr/>
              </a:p>
            </p:txBody>
          </p:sp>
        </mc:Choice>
        <mc:Fallback xmlns="">
          <p:sp>
            <p:nvSpPr>
              <p:cNvPr id="9" name="テキスト ボックス 8">
                <a:extLst>
                  <a:ext uri="{FF2B5EF4-FFF2-40B4-BE49-F238E27FC236}">
                    <a16:creationId xmlns:a16="http://schemas.microsoft.com/office/drawing/2014/main" id="{2F489BB2-5383-D7C2-9067-FFBE4F73ADCF}"/>
                  </a:ext>
                </a:extLst>
              </p:cNvPr>
              <p:cNvSpPr txBox="1">
                <a:spLocks noRot="1" noChangeAspect="1" noMove="1" noResize="1" noEditPoints="1" noAdjustHandles="1" noChangeArrowheads="1" noChangeShapeType="1" noTextEdit="1"/>
              </p:cNvSpPr>
              <p:nvPr/>
            </p:nvSpPr>
            <p:spPr>
              <a:xfrm>
                <a:off x="2885660" y="5746288"/>
                <a:ext cx="6221894" cy="792396"/>
              </a:xfrm>
              <a:prstGeom prst="rect">
                <a:avLst/>
              </a:prstGeom>
              <a:blipFill>
                <a:blip r:embed="rId6"/>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812806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066824-5670-433F-B8D5-6AB169DCE005}"/>
              </a:ext>
            </a:extLst>
          </p:cNvPr>
          <p:cNvSpPr>
            <a:spLocks noGrp="1"/>
          </p:cNvSpPr>
          <p:nvPr>
            <p:ph type="title"/>
          </p:nvPr>
        </p:nvSpPr>
        <p:spPr/>
        <p:txBody>
          <a:bodyPr/>
          <a:lstStyle/>
          <a:p>
            <a:r>
              <a:rPr kumimoji="1" lang="ja-JP" altLang="en-US" dirty="0"/>
              <a:t>最尤法</a:t>
            </a:r>
          </a:p>
        </p:txBody>
      </p:sp>
      <p:sp>
        <p:nvSpPr>
          <p:cNvPr id="3" name="コンテンツ プレースホルダー 2">
            <a:extLst>
              <a:ext uri="{FF2B5EF4-FFF2-40B4-BE49-F238E27FC236}">
                <a16:creationId xmlns:a16="http://schemas.microsoft.com/office/drawing/2014/main" id="{D9D6A41B-AE55-C13B-FB06-924E75F022CB}"/>
              </a:ext>
            </a:extLst>
          </p:cNvPr>
          <p:cNvSpPr>
            <a:spLocks noGrp="1"/>
          </p:cNvSpPr>
          <p:nvPr>
            <p:ph idx="1"/>
          </p:nvPr>
        </p:nvSpPr>
        <p:spPr>
          <a:xfrm>
            <a:off x="838200" y="2252869"/>
            <a:ext cx="10515600" cy="4351338"/>
          </a:xfrm>
        </p:spPr>
        <p:txBody>
          <a:bodyPr/>
          <a:lstStyle/>
          <a:p>
            <a:pPr marL="0" indent="0">
              <a:buNone/>
            </a:pPr>
            <a:r>
              <a:rPr kumimoji="1" lang="ja-JP" altLang="en-US" dirty="0"/>
              <a:t>得られたデータが起きる確率が、最大に</a:t>
            </a:r>
            <a:endParaRPr kumimoji="1" lang="en-US" altLang="ja-JP" dirty="0"/>
          </a:p>
          <a:p>
            <a:pPr marL="0" indent="0">
              <a:buNone/>
            </a:pPr>
            <a:r>
              <a:rPr kumimoji="1" lang="ja-JP" altLang="en-US" dirty="0"/>
              <a:t>なるようなパラメータを探す手法</a:t>
            </a:r>
            <a:endParaRPr kumimoji="1" lang="en-US" altLang="ja-JP" dirty="0"/>
          </a:p>
          <a:p>
            <a:pPr marL="0" indent="0">
              <a:buNone/>
            </a:pPr>
            <a:r>
              <a:rPr lang="ja-JP" altLang="en-US" dirty="0"/>
              <a:t>　　　　　　　　　　</a:t>
            </a:r>
            <a:endParaRPr lang="en-US" altLang="ja-JP" dirty="0"/>
          </a:p>
          <a:p>
            <a:pPr marL="0" indent="0">
              <a:buNone/>
            </a:pPr>
            <a:r>
              <a:rPr kumimoji="1" lang="ja-JP" altLang="en-US" dirty="0"/>
              <a:t>確率を扱うロジスティック回帰（</a:t>
            </a:r>
            <a:r>
              <a:rPr kumimoji="1" lang="en-US" altLang="ja-JP" dirty="0"/>
              <a:t>0</a:t>
            </a:r>
            <a:r>
              <a:rPr kumimoji="1" lang="ja-JP" altLang="en-US" dirty="0"/>
              <a:t>か</a:t>
            </a:r>
            <a:endParaRPr kumimoji="1" lang="en-US" altLang="ja-JP" dirty="0"/>
          </a:p>
          <a:p>
            <a:pPr marL="0" indent="0">
              <a:buNone/>
            </a:pPr>
            <a:r>
              <a:rPr kumimoji="1" lang="en-US" altLang="ja-JP" dirty="0"/>
              <a:t>1</a:t>
            </a:r>
            <a:r>
              <a:rPr kumimoji="1" lang="ja-JP" altLang="en-US" dirty="0"/>
              <a:t>かの予測）においては、適切な推定法</a:t>
            </a:r>
          </a:p>
        </p:txBody>
      </p:sp>
      <p:pic>
        <p:nvPicPr>
          <p:cNvPr id="5" name="図 4" descr="グラフ, 折れ線グラフ&#10;&#10;AI 生成コンテンツは誤りを含む可能性があります。">
            <a:extLst>
              <a:ext uri="{FF2B5EF4-FFF2-40B4-BE49-F238E27FC236}">
                <a16:creationId xmlns:a16="http://schemas.microsoft.com/office/drawing/2014/main" id="{148F525E-691A-CCD1-F4F2-66F342C8E0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1704" y="2637880"/>
            <a:ext cx="3796505" cy="2835202"/>
          </a:xfrm>
          <a:prstGeom prst="rect">
            <a:avLst/>
          </a:prstGeom>
        </p:spPr>
      </p:pic>
      <p:sp>
        <p:nvSpPr>
          <p:cNvPr id="6" name="矢印: 下 5">
            <a:extLst>
              <a:ext uri="{FF2B5EF4-FFF2-40B4-BE49-F238E27FC236}">
                <a16:creationId xmlns:a16="http://schemas.microsoft.com/office/drawing/2014/main" id="{9209A58C-EA61-F77E-B07B-495A31326A0F}"/>
              </a:ext>
            </a:extLst>
          </p:cNvPr>
          <p:cNvSpPr/>
          <p:nvPr/>
        </p:nvSpPr>
        <p:spPr>
          <a:xfrm>
            <a:off x="3844787" y="3183834"/>
            <a:ext cx="490330" cy="49033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88360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D65959-7CF1-D674-C0A7-0A35C2DAD69E}"/>
              </a:ext>
            </a:extLst>
          </p:cNvPr>
          <p:cNvSpPr>
            <a:spLocks noGrp="1"/>
          </p:cNvSpPr>
          <p:nvPr>
            <p:ph type="title"/>
          </p:nvPr>
        </p:nvSpPr>
        <p:spPr>
          <a:xfrm>
            <a:off x="838200" y="-1325563"/>
            <a:ext cx="10515600" cy="1325563"/>
          </a:xfrm>
        </p:spPr>
        <p:txBody>
          <a:bodyPr/>
          <a:lstStyle/>
          <a:p>
            <a:endParaRPr kumimoji="1" lang="ja-JP" altLang="en-US"/>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688C470C-B3F7-DF5A-0C61-2FF6A4A063A3}"/>
                  </a:ext>
                </a:extLst>
              </p:cNvPr>
              <p:cNvSpPr>
                <a:spLocks noGrp="1"/>
              </p:cNvSpPr>
              <p:nvPr>
                <p:ph idx="1"/>
              </p:nvPr>
            </p:nvSpPr>
            <p:spPr>
              <a:xfrm>
                <a:off x="374374" y="131385"/>
                <a:ext cx="10515600" cy="6612835"/>
              </a:xfrm>
            </p:spPr>
            <p:txBody>
              <a:bodyPr>
                <a:normAutofit/>
              </a:bodyPr>
              <a:lstStyle/>
              <a:p>
                <a:r>
                  <a:rPr kumimoji="1" lang="ja-JP" altLang="en-US" dirty="0"/>
                  <a:t>確率分布の仮定（ベルヌーイ分布）</a:t>
                </a:r>
              </a:p>
              <a:p>
                <a:pPr marL="0" indent="0">
                  <a:buNone/>
                </a:pPr>
                <a:r>
                  <a:rPr kumimoji="1" lang="ja-JP" altLang="en-US" dirty="0"/>
                  <a:t>企業 </a:t>
                </a:r>
                <a:r>
                  <a:rPr kumimoji="1" lang="en-US" altLang="ja-JP" dirty="0" err="1"/>
                  <a:t>i</a:t>
                </a:r>
                <a:r>
                  <a:rPr kumimoji="1" lang="en-US" altLang="ja-JP" dirty="0"/>
                  <a:t> </a:t>
                </a:r>
                <a:r>
                  <a:rPr kumimoji="1" lang="ja-JP" altLang="en-US" dirty="0"/>
                  <a:t>が減損回避を行う確率は</a:t>
                </a:r>
                <a14:m>
                  <m:oMath xmlns:m="http://schemas.openxmlformats.org/officeDocument/2006/math">
                    <m:sSub>
                      <m:sSubPr>
                        <m:ctrlPr>
                          <a:rPr kumimoji="1" lang="en-US" altLang="ja-JP" i="1" dirty="0" smtClean="0">
                            <a:latin typeface="Cambria Math" panose="02040503050406030204" pitchFamily="18" charset="0"/>
                          </a:rPr>
                        </m:ctrlPr>
                      </m:sSubPr>
                      <m:e>
                        <m:r>
                          <a:rPr kumimoji="1" lang="en-US" altLang="ja-JP" i="1" dirty="0" err="1" smtClean="0">
                            <a:latin typeface="Cambria Math" panose="02040503050406030204" pitchFamily="18" charset="0"/>
                          </a:rPr>
                          <m:t>𝑃</m:t>
                        </m:r>
                      </m:e>
                      <m:sub>
                        <m:r>
                          <a:rPr kumimoji="1" lang="en-US" altLang="ja-JP" i="1" dirty="0" err="1" smtClean="0">
                            <a:latin typeface="Cambria Math" panose="02040503050406030204" pitchFamily="18" charset="0"/>
                          </a:rPr>
                          <m:t>𝑖</m:t>
                        </m:r>
                      </m:sub>
                    </m:sSub>
                  </m:oMath>
                </a14:m>
                <a:r>
                  <a:rPr lang="ja-JP" altLang="en-US" dirty="0"/>
                  <a:t>とすると</a:t>
                </a:r>
                <a:endParaRPr kumimoji="1" lang="en-US" altLang="ja-JP" dirty="0"/>
              </a:p>
              <a:p>
                <a:pPr marL="0" indent="0">
                  <a:buNone/>
                </a:pPr>
                <a:endParaRPr kumimoji="1" lang="en-US" altLang="ja-JP" dirty="0"/>
              </a:p>
              <a:p>
                <a:pPr marL="0" indent="0">
                  <a:buNone/>
                </a:pPr>
                <a:endParaRPr kumimoji="1" lang="en-US" altLang="ja-JP" dirty="0"/>
              </a:p>
              <a:p>
                <a:pPr marL="0" indent="0">
                  <a:buNone/>
                </a:pPr>
                <a:endParaRPr kumimoji="1" lang="ja-JP" altLang="en-US" dirty="0"/>
              </a:p>
              <a:p>
                <a:r>
                  <a:rPr kumimoji="1" lang="ja-JP" altLang="en-US" dirty="0"/>
                  <a:t>尤度関数 </a:t>
                </a:r>
                <a:r>
                  <a:rPr kumimoji="1" lang="en-US" altLang="ja-JP" dirty="0"/>
                  <a:t>L </a:t>
                </a:r>
                <a:r>
                  <a:rPr lang="ja-JP" altLang="en-US" dirty="0"/>
                  <a:t>の導出</a:t>
                </a:r>
                <a:endParaRPr kumimoji="1" lang="ja-JP" altLang="en-US" dirty="0"/>
              </a:p>
              <a:p>
                <a:pPr marL="0" indent="0">
                  <a:buNone/>
                </a:pPr>
                <a:r>
                  <a:rPr kumimoji="1" lang="en-US" altLang="ja-JP" dirty="0"/>
                  <a:t>n</a:t>
                </a:r>
                <a:r>
                  <a:rPr kumimoji="1" lang="ja-JP" altLang="en-US" dirty="0"/>
                  <a:t>社のデータが独立であると仮定すると</a:t>
                </a:r>
                <a:endParaRPr kumimoji="1" lang="en-US" altLang="ja-JP" dirty="0"/>
              </a:p>
              <a:p>
                <a:endParaRPr kumimoji="1" lang="en-US" altLang="ja-JP" dirty="0"/>
              </a:p>
              <a:p>
                <a:pPr marL="0" indent="0">
                  <a:buNone/>
                </a:pPr>
                <a:endParaRPr lang="en-US" altLang="ja-JP" dirty="0"/>
              </a:p>
              <a:p>
                <a:pPr marL="0" indent="0">
                  <a:buNone/>
                </a:pPr>
                <a:endParaRPr lang="en-US" altLang="ja-JP" dirty="0"/>
              </a:p>
              <a:p>
                <a:pPr marL="0" indent="0">
                  <a:buNone/>
                </a:pPr>
                <a:r>
                  <a:rPr kumimoji="1" lang="ja-JP" altLang="en-US" dirty="0"/>
                  <a:t>計算を容易にするため、自然対数をとる</a:t>
                </a:r>
              </a:p>
              <a:p>
                <a:pPr marL="0" indent="0">
                  <a:buNone/>
                </a:pPr>
                <a:endParaRPr kumimoji="1" lang="ja-JP" altLang="en-US" dirty="0"/>
              </a:p>
            </p:txBody>
          </p:sp>
        </mc:Choice>
        <mc:Fallback xmlns="">
          <p:sp>
            <p:nvSpPr>
              <p:cNvPr id="3" name="コンテンツ プレースホルダー 2">
                <a:extLst>
                  <a:ext uri="{FF2B5EF4-FFF2-40B4-BE49-F238E27FC236}">
                    <a16:creationId xmlns:a16="http://schemas.microsoft.com/office/drawing/2014/main" id="{688C470C-B3F7-DF5A-0C61-2FF6A4A063A3}"/>
                  </a:ext>
                </a:extLst>
              </p:cNvPr>
              <p:cNvSpPr>
                <a:spLocks noGrp="1" noRot="1" noChangeAspect="1" noMove="1" noResize="1" noEditPoints="1" noAdjustHandles="1" noChangeArrowheads="1" noChangeShapeType="1" noTextEdit="1"/>
              </p:cNvSpPr>
              <p:nvPr>
                <p:ph idx="1"/>
              </p:nvPr>
            </p:nvSpPr>
            <p:spPr>
              <a:xfrm>
                <a:off x="374374" y="131385"/>
                <a:ext cx="10515600" cy="6612835"/>
              </a:xfrm>
              <a:blipFill>
                <a:blip r:embed="rId2"/>
                <a:stretch>
                  <a:fillRect l="-1159" t="-156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9A3C48D8-7500-EBAE-AA08-3DB6B2321497}"/>
                  </a:ext>
                </a:extLst>
              </p:cNvPr>
              <p:cNvSpPr txBox="1"/>
              <p:nvPr/>
            </p:nvSpPr>
            <p:spPr>
              <a:xfrm>
                <a:off x="2902226" y="5764269"/>
                <a:ext cx="6851374" cy="11005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ja-JP" sz="2400" i="1" dirty="0" smtClean="0">
                              <a:latin typeface="Cambria Math" panose="02040503050406030204" pitchFamily="18" charset="0"/>
                            </a:rPr>
                          </m:ctrlPr>
                        </m:funcPr>
                        <m:fName>
                          <m:r>
                            <m:rPr>
                              <m:sty m:val="p"/>
                            </m:rPr>
                            <a:rPr lang="en-US" altLang="ja-JP" sz="2400" i="0" dirty="0" smtClean="0">
                              <a:latin typeface="Cambria Math" panose="02040503050406030204" pitchFamily="18" charset="0"/>
                            </a:rPr>
                            <m:t>ln</m:t>
                          </m:r>
                        </m:fName>
                        <m:e>
                          <m:r>
                            <a:rPr lang="en-US" altLang="ja-JP" sz="2400" i="1" dirty="0" smtClean="0">
                              <a:latin typeface="Cambria Math" panose="02040503050406030204" pitchFamily="18" charset="0"/>
                            </a:rPr>
                            <m:t>𝐿</m:t>
                          </m:r>
                        </m:e>
                      </m:func>
                      <m:d>
                        <m:dPr>
                          <m:ctrlPr>
                            <a:rPr lang="en-US" altLang="ja-JP" sz="2400" i="1" dirty="0" smtClean="0">
                              <a:latin typeface="Cambria Math" panose="02040503050406030204" pitchFamily="18" charset="0"/>
                            </a:rPr>
                          </m:ctrlPr>
                        </m:dPr>
                        <m:e>
                          <m:r>
                            <a:rPr lang="en-US" altLang="ja-JP" sz="2400" i="1" dirty="0" smtClean="0">
                              <a:latin typeface="Cambria Math" panose="02040503050406030204" pitchFamily="18" charset="0"/>
                            </a:rPr>
                            <m:t>𝛼</m:t>
                          </m:r>
                          <m:r>
                            <a:rPr lang="en-US" altLang="ja-JP" sz="2400" i="1" dirty="0" smtClean="0">
                              <a:latin typeface="Cambria Math" panose="02040503050406030204" pitchFamily="18" charset="0"/>
                            </a:rPr>
                            <m:t>,</m:t>
                          </m:r>
                          <m:r>
                            <a:rPr lang="en-US" altLang="ja-JP" sz="2400" i="1" dirty="0" smtClean="0">
                              <a:latin typeface="Cambria Math" panose="02040503050406030204" pitchFamily="18" charset="0"/>
                            </a:rPr>
                            <m:t>𝛽</m:t>
                          </m:r>
                        </m:e>
                      </m:d>
                      <m:r>
                        <a:rPr lang="en-US" altLang="ja-JP" sz="2400" i="1" dirty="0" smtClean="0">
                          <a:latin typeface="Cambria Math" panose="02040503050406030204" pitchFamily="18" charset="0"/>
                        </a:rPr>
                        <m:t>=</m:t>
                      </m:r>
                      <m:nary>
                        <m:naryPr>
                          <m:chr m:val="∑"/>
                          <m:ctrlPr>
                            <a:rPr lang="en-US" altLang="ja-JP" sz="2400" i="1" dirty="0" smtClean="0">
                              <a:latin typeface="Cambria Math" panose="02040503050406030204" pitchFamily="18" charset="0"/>
                            </a:rPr>
                          </m:ctrlPr>
                        </m:naryPr>
                        <m:sub>
                          <m:r>
                            <a:rPr lang="en-US" altLang="ja-JP" sz="2400" i="1" dirty="0" err="1">
                              <a:latin typeface="Cambria Math" panose="02040503050406030204" pitchFamily="18" charset="0"/>
                            </a:rPr>
                            <m:t>𝑖</m:t>
                          </m:r>
                          <m:r>
                            <a:rPr lang="en-US" altLang="ja-JP" sz="2400" i="1" dirty="0">
                              <a:latin typeface="Cambria Math" panose="02040503050406030204" pitchFamily="18" charset="0"/>
                            </a:rPr>
                            <m:t>=1</m:t>
                          </m:r>
                        </m:sub>
                        <m:sup>
                          <m:r>
                            <a:rPr lang="en-US" altLang="ja-JP" sz="2400" i="1" dirty="0">
                              <a:latin typeface="Cambria Math" panose="02040503050406030204" pitchFamily="18" charset="0"/>
                            </a:rPr>
                            <m:t>𝑛</m:t>
                          </m:r>
                        </m:sup>
                        <m:e>
                          <m:r>
                            <m:rPr>
                              <m:lit/>
                            </m:rPr>
                            <a:rPr lang="en-US" altLang="ja-JP" sz="2400" i="1" dirty="0">
                              <a:latin typeface="Cambria Math" panose="02040503050406030204" pitchFamily="18" charset="0"/>
                            </a:rPr>
                            <m:t>{</m:t>
                          </m:r>
                        </m:e>
                      </m:nary>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𝑦</m:t>
                          </m:r>
                        </m:e>
                        <m:sub>
                          <m:r>
                            <a:rPr lang="en-US" altLang="ja-JP" sz="2400" i="1" dirty="0" err="1">
                              <a:latin typeface="Cambria Math" panose="02040503050406030204" pitchFamily="18" charset="0"/>
                            </a:rPr>
                            <m:t>𝑖</m:t>
                          </m:r>
                        </m:sub>
                      </m:sSub>
                      <m:func>
                        <m:funcPr>
                          <m:ctrlPr>
                            <a:rPr lang="en-US" altLang="ja-JP" sz="2400" i="1" dirty="0">
                              <a:latin typeface="Cambria Math" panose="02040503050406030204" pitchFamily="18" charset="0"/>
                            </a:rPr>
                          </m:ctrlPr>
                        </m:funcPr>
                        <m:fName>
                          <m:r>
                            <m:rPr>
                              <m:sty m:val="p"/>
                            </m:rPr>
                            <a:rPr lang="en-US" altLang="ja-JP" sz="2400" i="0" dirty="0">
                              <a:latin typeface="Cambria Math" panose="02040503050406030204" pitchFamily="18" charset="0"/>
                            </a:rPr>
                            <m:t>ln</m:t>
                          </m:r>
                        </m:fName>
                        <m:e>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𝑃</m:t>
                              </m:r>
                            </m:e>
                            <m:sub>
                              <m:r>
                                <a:rPr lang="en-US" altLang="ja-JP" sz="2400" i="1" dirty="0" err="1">
                                  <a:latin typeface="Cambria Math" panose="02040503050406030204" pitchFamily="18" charset="0"/>
                                </a:rPr>
                                <m:t>𝑖</m:t>
                              </m:r>
                            </m:sub>
                          </m:sSub>
                        </m:e>
                      </m:func>
                      <m:r>
                        <a:rPr lang="en-US" altLang="ja-JP" sz="2400" i="1" dirty="0">
                          <a:latin typeface="Cambria Math" panose="02040503050406030204" pitchFamily="18" charset="0"/>
                        </a:rPr>
                        <m:t>+</m:t>
                      </m:r>
                      <m:d>
                        <m:dPr>
                          <m:ctrlPr>
                            <a:rPr lang="en-US" altLang="ja-JP" sz="2400" i="1" dirty="0">
                              <a:latin typeface="Cambria Math" panose="02040503050406030204" pitchFamily="18" charset="0"/>
                            </a:rPr>
                          </m:ctrlPr>
                        </m:dPr>
                        <m:e>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𝑦</m:t>
                              </m:r>
                            </m:e>
                            <m:sub>
                              <m:r>
                                <a:rPr lang="en-US" altLang="ja-JP" sz="2400" i="1" dirty="0">
                                  <a:latin typeface="Cambria Math" panose="02040503050406030204" pitchFamily="18" charset="0"/>
                                </a:rPr>
                                <m:t>𝑖</m:t>
                              </m:r>
                            </m:sub>
                          </m:sSub>
                        </m:e>
                      </m:d>
                      <m:func>
                        <m:funcPr>
                          <m:ctrlPr>
                            <a:rPr lang="en-US" altLang="ja-JP" sz="2400" i="1" dirty="0">
                              <a:latin typeface="Cambria Math" panose="02040503050406030204" pitchFamily="18" charset="0"/>
                            </a:rPr>
                          </m:ctrlPr>
                        </m:funcPr>
                        <m:fName>
                          <m:r>
                            <m:rPr>
                              <m:sty m:val="p"/>
                            </m:rPr>
                            <a:rPr lang="en-US" altLang="ja-JP" sz="2400" i="0" dirty="0">
                              <a:latin typeface="Cambria Math" panose="02040503050406030204" pitchFamily="18" charset="0"/>
                            </a:rPr>
                            <m:t>ln</m:t>
                          </m:r>
                        </m:fName>
                        <m:e>
                          <m:d>
                            <m:dPr>
                              <m:ctrlPr>
                                <a:rPr lang="en-US" altLang="ja-JP" sz="2400" i="1" dirty="0">
                                  <a:latin typeface="Cambria Math" panose="02040503050406030204" pitchFamily="18" charset="0"/>
                                </a:rPr>
                              </m:ctrlPr>
                            </m:dPr>
                            <m:e>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𝑃</m:t>
                                  </m:r>
                                </m:e>
                                <m:sub>
                                  <m:r>
                                    <a:rPr lang="en-US" altLang="ja-JP" sz="2400" i="1" dirty="0">
                                      <a:latin typeface="Cambria Math" panose="02040503050406030204" pitchFamily="18" charset="0"/>
                                    </a:rPr>
                                    <m:t>𝑖</m:t>
                                  </m:r>
                                </m:sub>
                              </m:sSub>
                            </m:e>
                          </m:d>
                        </m:e>
                      </m:func>
                      <m:r>
                        <m:rPr>
                          <m:lit/>
                        </m:rPr>
                        <a:rPr lang="en-US" altLang="ja-JP" sz="2400" i="1" dirty="0">
                          <a:latin typeface="Cambria Math" panose="02040503050406030204" pitchFamily="18" charset="0"/>
                        </a:rPr>
                        <m:t>}</m:t>
                      </m:r>
                    </m:oMath>
                  </m:oMathPara>
                </a14:m>
                <a:endParaRPr/>
              </a:p>
            </p:txBody>
          </p:sp>
        </mc:Choice>
        <mc:Fallback xmlns="">
          <p:sp>
            <p:nvSpPr>
              <p:cNvPr id="5" name="テキスト ボックス 4">
                <a:extLst>
                  <a:ext uri="{FF2B5EF4-FFF2-40B4-BE49-F238E27FC236}">
                    <a16:creationId xmlns:a16="http://schemas.microsoft.com/office/drawing/2014/main" id="{9A3C48D8-7500-EBAE-AA08-3DB6B2321497}"/>
                  </a:ext>
                </a:extLst>
              </p:cNvPr>
              <p:cNvSpPr txBox="1">
                <a:spLocks noRot="1" noChangeAspect="1" noMove="1" noResize="1" noEditPoints="1" noAdjustHandles="1" noChangeArrowheads="1" noChangeShapeType="1" noTextEdit="1"/>
              </p:cNvSpPr>
              <p:nvPr/>
            </p:nvSpPr>
            <p:spPr>
              <a:xfrm>
                <a:off x="2902226" y="5764269"/>
                <a:ext cx="6851374" cy="1100558"/>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EF1EA370-25DE-EA68-A02A-8F110D994966}"/>
                  </a:ext>
                </a:extLst>
              </p:cNvPr>
              <p:cNvSpPr txBox="1"/>
              <p:nvPr/>
            </p:nvSpPr>
            <p:spPr>
              <a:xfrm>
                <a:off x="3048000" y="1809786"/>
                <a:ext cx="6096000" cy="51668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nn-NO" altLang="ja-JP" sz="2400" i="1" dirty="0" smtClean="0">
                          <a:latin typeface="Cambria Math" panose="02040503050406030204" pitchFamily="18" charset="0"/>
                        </a:rPr>
                        <m:t>𝑓</m:t>
                      </m:r>
                      <m:d>
                        <m:dPr>
                          <m:ctrlPr>
                            <a:rPr lang="nn-NO" altLang="ja-JP" sz="2400" i="1" dirty="0" smtClean="0">
                              <a:latin typeface="Cambria Math" panose="02040503050406030204" pitchFamily="18" charset="0"/>
                            </a:rPr>
                          </m:ctrlPr>
                        </m:dPr>
                        <m:e>
                          <m:sSub>
                            <m:sSubPr>
                              <m:ctrlPr>
                                <a:rPr lang="nn-NO" altLang="ja-JP" sz="2400" i="1" dirty="0" smtClean="0">
                                  <a:latin typeface="Cambria Math" panose="02040503050406030204" pitchFamily="18" charset="0"/>
                                </a:rPr>
                              </m:ctrlPr>
                            </m:sSubPr>
                            <m:e>
                              <m:r>
                                <a:rPr lang="nn-NO" altLang="ja-JP" sz="2400" i="1" dirty="0" smtClean="0">
                                  <a:latin typeface="Cambria Math" panose="02040503050406030204" pitchFamily="18" charset="0"/>
                                </a:rPr>
                                <m:t>𝑦</m:t>
                              </m:r>
                            </m:e>
                            <m:sub>
                              <m:r>
                                <a:rPr lang="nn-NO" altLang="ja-JP" sz="2400" i="1" dirty="0" smtClean="0">
                                  <a:latin typeface="Cambria Math" panose="02040503050406030204" pitchFamily="18" charset="0"/>
                                </a:rPr>
                                <m:t>𝑖</m:t>
                              </m:r>
                            </m:sub>
                          </m:sSub>
                        </m:e>
                      </m:d>
                      <m:r>
                        <a:rPr lang="nn-NO" altLang="ja-JP" sz="2400" i="1" dirty="0" smtClean="0">
                          <a:latin typeface="Cambria Math" panose="02040503050406030204" pitchFamily="18" charset="0"/>
                        </a:rPr>
                        <m:t>=</m:t>
                      </m:r>
                      <m:sSubSup>
                        <m:sSubSupPr>
                          <m:ctrlPr>
                            <a:rPr lang="nn-NO" altLang="ja-JP" sz="2400" i="1" dirty="0" smtClean="0">
                              <a:latin typeface="Cambria Math" panose="02040503050406030204" pitchFamily="18" charset="0"/>
                            </a:rPr>
                          </m:ctrlPr>
                        </m:sSubSupPr>
                        <m:e>
                          <m:r>
                            <a:rPr lang="nn-NO" altLang="ja-JP" sz="2400" i="1" dirty="0" smtClean="0">
                              <a:latin typeface="Cambria Math" panose="02040503050406030204" pitchFamily="18" charset="0"/>
                            </a:rPr>
                            <m:t>𝑃</m:t>
                          </m:r>
                        </m:e>
                        <m:sub>
                          <m:r>
                            <a:rPr lang="nn-NO" altLang="ja-JP" sz="2400" i="1" dirty="0" smtClean="0">
                              <a:latin typeface="Cambria Math" panose="02040503050406030204" pitchFamily="18" charset="0"/>
                            </a:rPr>
                            <m:t>𝑖</m:t>
                          </m:r>
                        </m:sub>
                        <m:sup>
                          <m:sSub>
                            <m:sSubPr>
                              <m:ctrlPr>
                                <a:rPr lang="nn-NO" altLang="ja-JP" sz="2400" i="1" dirty="0" smtClean="0">
                                  <a:latin typeface="Cambria Math" panose="02040503050406030204" pitchFamily="18" charset="0"/>
                                </a:rPr>
                              </m:ctrlPr>
                            </m:sSubPr>
                            <m:e>
                              <m:r>
                                <a:rPr lang="nn-NO" altLang="ja-JP" sz="2400" i="1" dirty="0" smtClean="0">
                                  <a:latin typeface="Cambria Math" panose="02040503050406030204" pitchFamily="18" charset="0"/>
                                </a:rPr>
                                <m:t>𝑦</m:t>
                              </m:r>
                            </m:e>
                            <m:sub>
                              <m:r>
                                <a:rPr lang="nn-NO" altLang="ja-JP" sz="2400" i="1" dirty="0" smtClean="0">
                                  <a:latin typeface="Cambria Math" panose="02040503050406030204" pitchFamily="18" charset="0"/>
                                </a:rPr>
                                <m:t>𝑖</m:t>
                              </m:r>
                            </m:sub>
                          </m:sSub>
                        </m:sup>
                      </m:sSubSup>
                      <m:sSup>
                        <m:sSupPr>
                          <m:ctrlPr>
                            <a:rPr lang="nn-NO" altLang="ja-JP" sz="2400" i="1" dirty="0" smtClean="0">
                              <a:latin typeface="Cambria Math" panose="02040503050406030204" pitchFamily="18" charset="0"/>
                            </a:rPr>
                          </m:ctrlPr>
                        </m:sSupPr>
                        <m:e>
                          <m:d>
                            <m:dPr>
                              <m:ctrlPr>
                                <a:rPr lang="nn-NO" altLang="ja-JP" sz="2400" i="1" dirty="0" smtClean="0">
                                  <a:latin typeface="Cambria Math" panose="02040503050406030204" pitchFamily="18" charset="0"/>
                                </a:rPr>
                              </m:ctrlPr>
                            </m:dPr>
                            <m:e>
                              <m:r>
                                <a:rPr lang="nn-NO" altLang="ja-JP" sz="2400" i="1" dirty="0" smtClean="0">
                                  <a:latin typeface="Cambria Math" panose="02040503050406030204" pitchFamily="18" charset="0"/>
                                </a:rPr>
                                <m:t>1−</m:t>
                              </m:r>
                              <m:sSub>
                                <m:sSubPr>
                                  <m:ctrlPr>
                                    <a:rPr lang="nn-NO" altLang="ja-JP" sz="2400" i="1" dirty="0" smtClean="0">
                                      <a:latin typeface="Cambria Math" panose="02040503050406030204" pitchFamily="18" charset="0"/>
                                    </a:rPr>
                                  </m:ctrlPr>
                                </m:sSubPr>
                                <m:e>
                                  <m:r>
                                    <a:rPr lang="nn-NO" altLang="ja-JP" sz="2400" i="1" dirty="0" smtClean="0">
                                      <a:latin typeface="Cambria Math" panose="02040503050406030204" pitchFamily="18" charset="0"/>
                                    </a:rPr>
                                    <m:t>𝑃</m:t>
                                  </m:r>
                                </m:e>
                                <m:sub>
                                  <m:r>
                                    <a:rPr lang="nn-NO" altLang="ja-JP" sz="2400" i="1" dirty="0" smtClean="0">
                                      <a:latin typeface="Cambria Math" panose="02040503050406030204" pitchFamily="18" charset="0"/>
                                    </a:rPr>
                                    <m:t>𝑖</m:t>
                                  </m:r>
                                </m:sub>
                              </m:sSub>
                            </m:e>
                          </m:d>
                        </m:e>
                        <m:sup>
                          <m:r>
                            <a:rPr lang="nn-NO" altLang="ja-JP" sz="2400" i="1" dirty="0" smtClean="0">
                              <a:latin typeface="Cambria Math" panose="02040503050406030204" pitchFamily="18" charset="0"/>
                            </a:rPr>
                            <m:t>1−</m:t>
                          </m:r>
                          <m:sSub>
                            <m:sSubPr>
                              <m:ctrlPr>
                                <a:rPr lang="nn-NO" altLang="ja-JP" sz="2400" i="1" dirty="0" smtClean="0">
                                  <a:latin typeface="Cambria Math" panose="02040503050406030204" pitchFamily="18" charset="0"/>
                                </a:rPr>
                              </m:ctrlPr>
                            </m:sSubPr>
                            <m:e>
                              <m:r>
                                <a:rPr lang="nn-NO" altLang="ja-JP" sz="2400" i="1" dirty="0" smtClean="0">
                                  <a:latin typeface="Cambria Math" panose="02040503050406030204" pitchFamily="18" charset="0"/>
                                </a:rPr>
                                <m:t>𝑦</m:t>
                              </m:r>
                            </m:e>
                            <m:sub>
                              <m:r>
                                <a:rPr lang="nn-NO" altLang="ja-JP" sz="2400" i="1" dirty="0" smtClean="0">
                                  <a:latin typeface="Cambria Math" panose="02040503050406030204" pitchFamily="18" charset="0"/>
                                </a:rPr>
                                <m:t>𝑖</m:t>
                              </m:r>
                            </m:sub>
                          </m:sSub>
                        </m:sup>
                      </m:sSup>
                    </m:oMath>
                  </m:oMathPara>
                </a14:m>
                <a:endParaRPr/>
              </a:p>
            </p:txBody>
          </p:sp>
        </mc:Choice>
        <mc:Fallback xmlns="">
          <p:sp>
            <p:nvSpPr>
              <p:cNvPr id="7" name="テキスト ボックス 6">
                <a:extLst>
                  <a:ext uri="{FF2B5EF4-FFF2-40B4-BE49-F238E27FC236}">
                    <a16:creationId xmlns:a16="http://schemas.microsoft.com/office/drawing/2014/main" id="{EF1EA370-25DE-EA68-A02A-8F110D994966}"/>
                  </a:ext>
                </a:extLst>
              </p:cNvPr>
              <p:cNvSpPr txBox="1">
                <a:spLocks noRot="1" noChangeAspect="1" noMove="1" noResize="1" noEditPoints="1" noAdjustHandles="1" noChangeArrowheads="1" noChangeShapeType="1" noTextEdit="1"/>
              </p:cNvSpPr>
              <p:nvPr/>
            </p:nvSpPr>
            <p:spPr>
              <a:xfrm>
                <a:off x="3048000" y="1809786"/>
                <a:ext cx="6096000" cy="516680"/>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ADAD7285-D2A9-ACC0-F58B-68C5EFD2476E}"/>
                  </a:ext>
                </a:extLst>
              </p:cNvPr>
              <p:cNvSpPr txBox="1"/>
              <p:nvPr/>
            </p:nvSpPr>
            <p:spPr>
              <a:xfrm>
                <a:off x="3048000" y="3891087"/>
                <a:ext cx="6096000" cy="11005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sz="2400" i="1" dirty="0" smtClean="0">
                          <a:latin typeface="Cambria Math" panose="02040503050406030204" pitchFamily="18" charset="0"/>
                        </a:rPr>
                        <m:t>𝐿</m:t>
                      </m:r>
                      <m:d>
                        <m:dPr>
                          <m:ctrlPr>
                            <a:rPr lang="en-US" altLang="ja-JP" sz="2400" i="1" dirty="0" smtClean="0">
                              <a:latin typeface="Cambria Math" panose="02040503050406030204" pitchFamily="18" charset="0"/>
                            </a:rPr>
                          </m:ctrlPr>
                        </m:dPr>
                        <m:e>
                          <m:r>
                            <a:rPr lang="en-US" altLang="ja-JP" sz="2400" i="1" dirty="0" smtClean="0">
                              <a:latin typeface="Cambria Math" panose="02040503050406030204" pitchFamily="18" charset="0"/>
                            </a:rPr>
                            <m:t>𝛽</m:t>
                          </m:r>
                        </m:e>
                      </m:d>
                      <m:r>
                        <a:rPr lang="en-US" altLang="ja-JP" sz="2400" i="1" dirty="0" smtClean="0">
                          <a:latin typeface="Cambria Math" panose="02040503050406030204" pitchFamily="18" charset="0"/>
                        </a:rPr>
                        <m:t>=</m:t>
                      </m:r>
                      <m:nary>
                        <m:naryPr>
                          <m:chr m:val="∏"/>
                          <m:ctrlPr>
                            <a:rPr lang="en-US" altLang="ja-JP" sz="2400" i="1" dirty="0" smtClean="0">
                              <a:latin typeface="Cambria Math" panose="02040503050406030204" pitchFamily="18" charset="0"/>
                            </a:rPr>
                          </m:ctrlPr>
                        </m:naryPr>
                        <m:sub>
                          <m:r>
                            <a:rPr lang="en-US" altLang="ja-JP" sz="2400" i="1" dirty="0" err="1">
                              <a:latin typeface="Cambria Math" panose="02040503050406030204" pitchFamily="18" charset="0"/>
                            </a:rPr>
                            <m:t>𝑖</m:t>
                          </m:r>
                          <m:r>
                            <a:rPr lang="en-US" altLang="ja-JP" sz="2400" i="1" dirty="0">
                              <a:latin typeface="Cambria Math" panose="02040503050406030204" pitchFamily="18" charset="0"/>
                            </a:rPr>
                            <m:t>=1</m:t>
                          </m:r>
                        </m:sub>
                        <m:sup>
                          <m:r>
                            <a:rPr lang="en-US" altLang="ja-JP" sz="2400" i="1" dirty="0">
                              <a:latin typeface="Cambria Math" panose="02040503050406030204" pitchFamily="18" charset="0"/>
                            </a:rPr>
                            <m:t>𝑛</m:t>
                          </m:r>
                        </m:sup>
                        <m:e>
                          <m:sSubSup>
                            <m:sSubSupPr>
                              <m:ctrlPr>
                                <a:rPr lang="en-US" altLang="ja-JP" sz="2400" i="1" dirty="0" err="1">
                                  <a:latin typeface="Cambria Math" panose="02040503050406030204" pitchFamily="18" charset="0"/>
                                </a:rPr>
                              </m:ctrlPr>
                            </m:sSubSupPr>
                            <m:e>
                              <m:r>
                                <a:rPr lang="en-US" altLang="ja-JP" sz="2400" i="1" dirty="0" err="1">
                                  <a:latin typeface="Cambria Math" panose="02040503050406030204" pitchFamily="18" charset="0"/>
                                </a:rPr>
                                <m:t>𝑃</m:t>
                              </m:r>
                            </m:e>
                            <m:sub>
                              <m:r>
                                <a:rPr lang="en-US" altLang="ja-JP" sz="2400" i="1" dirty="0" err="1">
                                  <a:latin typeface="Cambria Math" panose="02040503050406030204" pitchFamily="18" charset="0"/>
                                </a:rPr>
                                <m:t>𝑖</m:t>
                              </m:r>
                            </m:sub>
                            <m:sup>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𝑦</m:t>
                                  </m:r>
                                </m:e>
                                <m:sub>
                                  <m:r>
                                    <a:rPr lang="en-US" altLang="ja-JP" sz="2400" i="1" dirty="0" err="1">
                                      <a:latin typeface="Cambria Math" panose="02040503050406030204" pitchFamily="18" charset="0"/>
                                    </a:rPr>
                                    <m:t>𝑖</m:t>
                                  </m:r>
                                </m:sub>
                              </m:sSub>
                            </m:sup>
                          </m:sSubSup>
                          <m:sSup>
                            <m:sSupPr>
                              <m:ctrlPr>
                                <a:rPr lang="en-US" altLang="ja-JP" sz="2400" i="1" dirty="0">
                                  <a:latin typeface="Cambria Math" panose="02040503050406030204" pitchFamily="18" charset="0"/>
                                </a:rPr>
                              </m:ctrlPr>
                            </m:sSupPr>
                            <m:e>
                              <m:d>
                                <m:dPr>
                                  <m:ctrlPr>
                                    <a:rPr lang="en-US" altLang="ja-JP" sz="2400" i="1" dirty="0">
                                      <a:latin typeface="Cambria Math" panose="02040503050406030204" pitchFamily="18" charset="0"/>
                                    </a:rPr>
                                  </m:ctrlPr>
                                </m:dPr>
                                <m:e>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𝑃</m:t>
                                      </m:r>
                                    </m:e>
                                    <m:sub>
                                      <m:r>
                                        <a:rPr lang="en-US" altLang="ja-JP" sz="2400" i="1" dirty="0">
                                          <a:latin typeface="Cambria Math" panose="02040503050406030204" pitchFamily="18" charset="0"/>
                                        </a:rPr>
                                        <m:t>𝑖</m:t>
                                      </m:r>
                                    </m:sub>
                                  </m:sSub>
                                </m:e>
                              </m:d>
                            </m:e>
                            <m:sup>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𝑦</m:t>
                                  </m:r>
                                </m:e>
                                <m:sub>
                                  <m:r>
                                    <a:rPr lang="en-US" altLang="ja-JP" sz="2400" i="1" dirty="0">
                                      <a:latin typeface="Cambria Math" panose="02040503050406030204" pitchFamily="18" charset="0"/>
                                    </a:rPr>
                                    <m:t>𝑖</m:t>
                                  </m:r>
                                </m:sub>
                              </m:sSub>
                            </m:sup>
                          </m:sSup>
                        </m:e>
                      </m:nary>
                    </m:oMath>
                  </m:oMathPara>
                </a14:m>
                <a:endParaRPr/>
              </a:p>
            </p:txBody>
          </p:sp>
        </mc:Choice>
        <mc:Fallback xmlns="">
          <p:sp>
            <p:nvSpPr>
              <p:cNvPr id="9" name="テキスト ボックス 8">
                <a:extLst>
                  <a:ext uri="{FF2B5EF4-FFF2-40B4-BE49-F238E27FC236}">
                    <a16:creationId xmlns:a16="http://schemas.microsoft.com/office/drawing/2014/main" id="{ADAD7285-D2A9-ACC0-F58B-68C5EFD2476E}"/>
                  </a:ext>
                </a:extLst>
              </p:cNvPr>
              <p:cNvSpPr txBox="1">
                <a:spLocks noRot="1" noChangeAspect="1" noMove="1" noResize="1" noEditPoints="1" noAdjustHandles="1" noChangeArrowheads="1" noChangeShapeType="1" noTextEdit="1"/>
              </p:cNvSpPr>
              <p:nvPr/>
            </p:nvSpPr>
            <p:spPr>
              <a:xfrm>
                <a:off x="3048000" y="3891087"/>
                <a:ext cx="6096000" cy="1100558"/>
              </a:xfrm>
              <a:prstGeom prst="rect">
                <a:avLst/>
              </a:prstGeom>
              <a:blipFill>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388554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1C2380-13D9-CFF6-FA01-4A0675E90839}"/>
              </a:ext>
            </a:extLst>
          </p:cNvPr>
          <p:cNvSpPr>
            <a:spLocks noGrp="1"/>
          </p:cNvSpPr>
          <p:nvPr>
            <p:ph type="title"/>
          </p:nvPr>
        </p:nvSpPr>
        <p:spPr>
          <a:xfrm>
            <a:off x="838200" y="365125"/>
            <a:ext cx="10515600" cy="1325563"/>
          </a:xfrm>
        </p:spPr>
        <p:txBody>
          <a:bodyPr/>
          <a:lstStyle/>
          <a:p>
            <a:r>
              <a:rPr kumimoji="1" lang="ja-JP" altLang="en-US" dirty="0"/>
              <a:t>最終的な分析モデル</a:t>
            </a:r>
          </a:p>
        </p:txBody>
      </p:sp>
      <p:sp>
        <p:nvSpPr>
          <p:cNvPr id="3" name="コンテンツ プレースホルダー 2">
            <a:extLst>
              <a:ext uri="{FF2B5EF4-FFF2-40B4-BE49-F238E27FC236}">
                <a16:creationId xmlns:a16="http://schemas.microsoft.com/office/drawing/2014/main" id="{970C84F4-D4B9-530E-1F97-0CBE5243E5FB}"/>
              </a:ext>
            </a:extLst>
          </p:cNvPr>
          <p:cNvSpPr>
            <a:spLocks noGrp="1"/>
          </p:cNvSpPr>
          <p:nvPr>
            <p:ph idx="1"/>
          </p:nvPr>
        </p:nvSpPr>
        <p:spPr/>
        <p:txBody>
          <a:bodyPr/>
          <a:lstStyle/>
          <a:p>
            <a:endParaRPr kumimoji="1" lang="ja-JP" altLang="en-US" dirty="0"/>
          </a:p>
        </p:txBody>
      </p:sp>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F94FED2A-9FAA-DD76-E79E-A507B9608CCD}"/>
                  </a:ext>
                </a:extLst>
              </p:cNvPr>
              <p:cNvSpPr txBox="1"/>
              <p:nvPr/>
            </p:nvSpPr>
            <p:spPr>
              <a:xfrm>
                <a:off x="993913" y="1763419"/>
                <a:ext cx="9687339" cy="220207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ja-JP" sz="2400" i="1" dirty="0" smtClean="0">
                              <a:latin typeface="Cambria Math" panose="02040503050406030204" pitchFamily="18" charset="0"/>
                            </a:rPr>
                          </m:ctrlPr>
                        </m:funcPr>
                        <m:fName>
                          <m:r>
                            <m:rPr>
                              <m:sty m:val="p"/>
                            </m:rPr>
                            <a:rPr lang="en-US" altLang="ja-JP" sz="2400" i="0" dirty="0" smtClean="0">
                              <a:latin typeface="Cambria Math" panose="02040503050406030204" pitchFamily="18" charset="0"/>
                            </a:rPr>
                            <m:t>ln</m:t>
                          </m:r>
                        </m:fName>
                        <m:e>
                          <m:d>
                            <m:dPr>
                              <m:ctrlPr>
                                <a:rPr lang="en-US" altLang="ja-JP" sz="2400" i="1" dirty="0" smtClean="0">
                                  <a:latin typeface="Cambria Math" panose="02040503050406030204" pitchFamily="18" charset="0"/>
                                </a:rPr>
                              </m:ctrlPr>
                            </m:dPr>
                            <m:e>
                              <m:f>
                                <m:fPr>
                                  <m:ctrlPr>
                                    <a:rPr lang="en-US" altLang="ja-JP" sz="2400" i="1" dirty="0" smtClean="0">
                                      <a:latin typeface="Cambria Math" panose="02040503050406030204" pitchFamily="18" charset="0"/>
                                    </a:rPr>
                                  </m:ctrlPr>
                                </m:fPr>
                                <m:num>
                                  <m:sSub>
                                    <m:sSubPr>
                                      <m:ctrlPr>
                                        <a:rPr lang="en-US" altLang="ja-JP" sz="2400" i="1" dirty="0" smtClean="0">
                                          <a:latin typeface="Cambria Math" panose="02040503050406030204" pitchFamily="18" charset="0"/>
                                        </a:rPr>
                                      </m:ctrlPr>
                                    </m:sSubPr>
                                    <m:e>
                                      <m:r>
                                        <a:rPr lang="en-US" altLang="ja-JP" sz="2400" i="1" dirty="0" smtClean="0">
                                          <a:latin typeface="Cambria Math" panose="02040503050406030204" pitchFamily="18" charset="0"/>
                                        </a:rPr>
                                        <m:t>𝑃</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num>
                                <m:den>
                                  <m:r>
                                    <a:rPr lang="en-US" altLang="ja-JP" sz="2400" i="1" dirty="0">
                                      <a:latin typeface="Cambria Math" panose="02040503050406030204" pitchFamily="18" charset="0"/>
                                    </a:rPr>
                                    <m:t>1−</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𝑃</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den>
                              </m:f>
                            </m:e>
                          </m:d>
                        </m:e>
                      </m:func>
                      <m:r>
                        <a:rPr lang="en-US" altLang="ja-JP" sz="2400" i="1" dirty="0">
                          <a:latin typeface="Cambria Math" panose="02040503050406030204" pitchFamily="18" charset="0"/>
                        </a:rPr>
                        <m:t>=</m:t>
                      </m:r>
                      <m:r>
                        <a:rPr lang="en-US" altLang="ja-JP" sz="2400" i="1" dirty="0">
                          <a:latin typeface="Cambria Math" panose="02040503050406030204" pitchFamily="18" charset="0"/>
                        </a:rPr>
                        <m:t>𝛼</m:t>
                      </m:r>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1</m:t>
                          </m:r>
                        </m:sub>
                      </m:sSub>
                      <m:r>
                        <a:rPr lang="en-US" altLang="ja-JP" sz="2400" i="1" dirty="0">
                          <a:latin typeface="Cambria Math" panose="02040503050406030204" pitchFamily="18" charset="0"/>
                        </a:rPr>
                        <m:t>𝐺𝑊</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2</m:t>
                          </m:r>
                        </m:sub>
                      </m:sSub>
                      <m:r>
                        <a:rPr lang="en-US" altLang="ja-JP" sz="2400" i="1" dirty="0">
                          <a:latin typeface="Cambria Math" panose="02040503050406030204" pitchFamily="18" charset="0"/>
                        </a:rPr>
                        <m:t>𝑀𝐵</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3</m:t>
                          </m:r>
                        </m:sub>
                      </m:sSub>
                      <m:r>
                        <a:rPr lang="en-US" altLang="ja-JP" sz="2400" i="1" dirty="0">
                          <a:latin typeface="Cambria Math" panose="02040503050406030204" pitchFamily="18" charset="0"/>
                        </a:rPr>
                        <m:t>𝑆𝑖𝑧𝑒</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4</m:t>
                          </m:r>
                        </m:sub>
                      </m:sSub>
                      <m:r>
                        <a:rPr lang="en-US" altLang="ja-JP" sz="2400" i="1" dirty="0">
                          <a:latin typeface="Cambria Math" panose="02040503050406030204" pitchFamily="18" charset="0"/>
                        </a:rPr>
                        <m:t>𝐿𝑒𝑣</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5</m:t>
                          </m:r>
                        </m:sub>
                      </m:sSub>
                      <m:r>
                        <a:rPr lang="en-US" altLang="ja-JP" sz="2400" i="1" dirty="0">
                          <a:latin typeface="Cambria Math" panose="02040503050406030204" pitchFamily="18" charset="0"/>
                        </a:rPr>
                        <m:t>𝑅𝑂𝐴</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𝛽</m:t>
                          </m:r>
                        </m:e>
                        <m:sub>
                          <m:r>
                            <a:rPr lang="en-US" altLang="ja-JP" sz="2400" i="1" dirty="0">
                              <a:latin typeface="Cambria Math" panose="02040503050406030204" pitchFamily="18" charset="0"/>
                            </a:rPr>
                            <m:t>6</m:t>
                          </m:r>
                        </m:sub>
                      </m:sSub>
                      <m:r>
                        <a:rPr lang="en-US" altLang="ja-JP" sz="2400" i="1" dirty="0">
                          <a:latin typeface="Cambria Math" panose="02040503050406030204" pitchFamily="18" charset="0"/>
                        </a:rPr>
                        <m:t>𝐺𝑟</m:t>
                      </m:r>
                      <m:r>
                        <m:rPr>
                          <m:lit/>
                        </m:rPr>
                        <a:rPr lang="en-US" altLang="ja-JP" sz="2400" i="1" dirty="0">
                          <a:latin typeface="Cambria Math" panose="02040503050406030204" pitchFamily="18" charset="0"/>
                        </a:rPr>
                        <m:t>_</m:t>
                      </m:r>
                      <m:r>
                        <a:rPr lang="en-US" altLang="ja-JP" sz="2400" i="1" dirty="0">
                          <a:latin typeface="Cambria Math" panose="02040503050406030204" pitchFamily="18" charset="0"/>
                        </a:rPr>
                        <m:t>𝑠𝑡</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𝑑</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r>
                        <a:rPr lang="en-US" altLang="ja-JP" sz="2400" i="1" dirty="0">
                          <a:latin typeface="Cambria Math" panose="02040503050406030204" pitchFamily="18" charset="0"/>
                        </a:rPr>
                        <m:t>+</m:t>
                      </m:r>
                      <m:nary>
                        <m:naryPr>
                          <m:chr m:val="∑"/>
                          <m:subHide m:val="on"/>
                          <m:supHide m:val="on"/>
                          <m:ctrlPr>
                            <a:rPr lang="en-US" altLang="ja-JP" sz="2400" i="1" dirty="0">
                              <a:latin typeface="Cambria Math" panose="02040503050406030204" pitchFamily="18" charset="0"/>
                            </a:rPr>
                          </m:ctrlPr>
                        </m:naryPr>
                        <m:sub/>
                        <m:sup/>
                        <m:e>
                          <m:sSub>
                            <m:sSubPr>
                              <m:ctrlPr>
                                <a:rPr lang="en-US" altLang="ja-JP" sz="2400" i="1" dirty="0" err="1">
                                  <a:latin typeface="Cambria Math" panose="02040503050406030204" pitchFamily="18" charset="0"/>
                                </a:rPr>
                              </m:ctrlPr>
                            </m:sSubPr>
                            <m:e>
                              <m:r>
                                <a:rPr lang="en-US" altLang="ja-JP" sz="2400" i="1" dirty="0">
                                  <a:latin typeface="Cambria Math" panose="02040503050406030204" pitchFamily="18" charset="0"/>
                                </a:rPr>
                                <m:t>𝛿</m:t>
                              </m:r>
                            </m:e>
                            <m:sub>
                              <m:r>
                                <a:rPr lang="en-US" altLang="ja-JP" sz="2400" i="1" dirty="0" err="1">
                                  <a:latin typeface="Cambria Math" panose="02040503050406030204" pitchFamily="18" charset="0"/>
                                </a:rPr>
                                <m:t>𝑡</m:t>
                              </m:r>
                            </m:sub>
                          </m:sSub>
                          <m:r>
                            <a:rPr lang="en-US" altLang="ja-JP" sz="2400" i="1" dirty="0" err="1">
                              <a:latin typeface="Cambria Math" panose="02040503050406030204" pitchFamily="18" charset="0"/>
                            </a:rPr>
                            <m:t>𝑌𝑒𝑎</m:t>
                          </m:r>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𝑟</m:t>
                              </m:r>
                            </m:e>
                            <m:sub>
                              <m:r>
                                <a:rPr lang="en-US" altLang="ja-JP" sz="2400" i="1" dirty="0" err="1">
                                  <a:latin typeface="Cambria Math" panose="02040503050406030204" pitchFamily="18" charset="0"/>
                                </a:rPr>
                                <m:t>𝑡</m:t>
                              </m:r>
                            </m:sub>
                          </m:sSub>
                        </m:e>
                      </m:nary>
                      <m:r>
                        <a:rPr lang="en-US" altLang="ja-JP" sz="2400" i="1" dirty="0">
                          <a:latin typeface="Cambria Math" panose="02040503050406030204" pitchFamily="18" charset="0"/>
                        </a:rPr>
                        <m:t>+</m:t>
                      </m:r>
                      <m:nary>
                        <m:naryPr>
                          <m:chr m:val="∑"/>
                          <m:subHide m:val="on"/>
                          <m:supHide m:val="on"/>
                          <m:ctrlPr>
                            <a:rPr lang="en-US" altLang="ja-JP" sz="2400" i="1" dirty="0">
                              <a:latin typeface="Cambria Math" panose="02040503050406030204" pitchFamily="18" charset="0"/>
                            </a:rPr>
                          </m:ctrlPr>
                        </m:naryPr>
                        <m:sub/>
                        <m:sup/>
                        <m:e>
                          <m:sSub>
                            <m:sSubPr>
                              <m:ctrlPr>
                                <a:rPr lang="en-US" altLang="ja-JP" sz="2400" i="1" dirty="0" err="1">
                                  <a:latin typeface="Cambria Math" panose="02040503050406030204" pitchFamily="18" charset="0"/>
                                </a:rPr>
                              </m:ctrlPr>
                            </m:sSubPr>
                            <m:e>
                              <m:r>
                                <a:rPr lang="en-US" altLang="ja-JP" sz="2400" i="1" dirty="0">
                                  <a:latin typeface="Cambria Math" panose="02040503050406030204" pitchFamily="18" charset="0"/>
                                </a:rPr>
                                <m:t>𝛾</m:t>
                              </m:r>
                            </m:e>
                            <m:sub>
                              <m:r>
                                <a:rPr lang="en-US" altLang="ja-JP" sz="2400" i="1" dirty="0" err="1">
                                  <a:latin typeface="Cambria Math" panose="02040503050406030204" pitchFamily="18" charset="0"/>
                                </a:rPr>
                                <m:t>𝑘</m:t>
                              </m:r>
                            </m:sub>
                          </m:sSub>
                          <m:r>
                            <a:rPr lang="en-US" altLang="ja-JP" sz="2400" i="1" dirty="0" err="1">
                              <a:latin typeface="Cambria Math" panose="02040503050406030204" pitchFamily="18" charset="0"/>
                            </a:rPr>
                            <m:t>𝐼𝑛𝑑𝑢𝑠𝑡𝑟</m:t>
                          </m:r>
                          <m:sSub>
                            <m:sSubPr>
                              <m:ctrlPr>
                                <a:rPr lang="en-US" altLang="ja-JP" sz="2400" i="1" dirty="0" err="1">
                                  <a:latin typeface="Cambria Math" panose="02040503050406030204" pitchFamily="18" charset="0"/>
                                </a:rPr>
                              </m:ctrlPr>
                            </m:sSubPr>
                            <m:e>
                              <m:r>
                                <a:rPr lang="en-US" altLang="ja-JP" sz="2400" i="1" dirty="0" err="1">
                                  <a:latin typeface="Cambria Math" panose="02040503050406030204" pitchFamily="18" charset="0"/>
                                </a:rPr>
                                <m:t>𝑦</m:t>
                              </m:r>
                            </m:e>
                            <m:sub>
                              <m:r>
                                <a:rPr lang="en-US" altLang="ja-JP" sz="2400" i="1" dirty="0" err="1">
                                  <a:latin typeface="Cambria Math" panose="02040503050406030204" pitchFamily="18" charset="0"/>
                                </a:rPr>
                                <m:t>𝑘</m:t>
                              </m:r>
                            </m:sub>
                          </m:sSub>
                        </m:e>
                      </m:nary>
                      <m:r>
                        <a:rPr lang="en-US" altLang="ja-JP" sz="2400" i="1" dirty="0">
                          <a:latin typeface="Cambria Math" panose="02040503050406030204" pitchFamily="18" charset="0"/>
                        </a:rPr>
                        <m:t>+</m:t>
                      </m:r>
                      <m:sSub>
                        <m:sSubPr>
                          <m:ctrlPr>
                            <a:rPr lang="en-US" altLang="ja-JP" sz="2400" i="1" dirty="0">
                              <a:latin typeface="Cambria Math" panose="02040503050406030204" pitchFamily="18" charset="0"/>
                            </a:rPr>
                          </m:ctrlPr>
                        </m:sSubPr>
                        <m:e>
                          <m:r>
                            <a:rPr lang="en-US" altLang="ja-JP" sz="2400" i="1" dirty="0">
                              <a:latin typeface="Cambria Math" panose="02040503050406030204" pitchFamily="18" charset="0"/>
                            </a:rPr>
                            <m:t>𝜖</m:t>
                          </m:r>
                        </m:e>
                        <m:sub>
                          <m:r>
                            <a:rPr lang="en-US" altLang="ja-JP" sz="2400" i="1" dirty="0" err="1">
                              <a:latin typeface="Cambria Math" panose="02040503050406030204" pitchFamily="18" charset="0"/>
                            </a:rPr>
                            <m:t>𝑖</m:t>
                          </m:r>
                          <m:r>
                            <a:rPr lang="en-US" altLang="ja-JP" sz="2400" i="1" dirty="0" err="1">
                              <a:latin typeface="Cambria Math" panose="02040503050406030204" pitchFamily="18" charset="0"/>
                            </a:rPr>
                            <m:t>,</m:t>
                          </m:r>
                          <m:r>
                            <a:rPr lang="en-US" altLang="ja-JP" sz="2400" i="1" dirty="0" err="1">
                              <a:latin typeface="Cambria Math" panose="02040503050406030204" pitchFamily="18" charset="0"/>
                            </a:rPr>
                            <m:t>𝑡</m:t>
                          </m:r>
                        </m:sub>
                      </m:sSub>
                    </m:oMath>
                  </m:oMathPara>
                </a14:m>
                <a:endParaRPr/>
              </a:p>
            </p:txBody>
          </p:sp>
        </mc:Choice>
        <mc:Fallback xmlns="">
          <p:sp>
            <p:nvSpPr>
              <p:cNvPr id="5" name="テキスト ボックス 4">
                <a:extLst>
                  <a:ext uri="{FF2B5EF4-FFF2-40B4-BE49-F238E27FC236}">
                    <a16:creationId xmlns:a16="http://schemas.microsoft.com/office/drawing/2014/main" id="{F94FED2A-9FAA-DD76-E79E-A507B9608CCD}"/>
                  </a:ext>
                </a:extLst>
              </p:cNvPr>
              <p:cNvSpPr txBox="1">
                <a:spLocks noRot="1" noChangeAspect="1" noMove="1" noResize="1" noEditPoints="1" noAdjustHandles="1" noChangeArrowheads="1" noChangeShapeType="1" noTextEdit="1"/>
              </p:cNvSpPr>
              <p:nvPr/>
            </p:nvSpPr>
            <p:spPr>
              <a:xfrm>
                <a:off x="993913" y="1763419"/>
                <a:ext cx="9687339" cy="2202078"/>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94F6EE66-06F7-B803-DF39-6D4E6576DF06}"/>
                  </a:ext>
                </a:extLst>
              </p:cNvPr>
              <p:cNvSpPr txBox="1"/>
              <p:nvPr/>
            </p:nvSpPr>
            <p:spPr>
              <a:xfrm>
                <a:off x="-894523" y="3746582"/>
                <a:ext cx="10230679" cy="2565318"/>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sSub>
                        <m:sSubPr>
                          <m:ctrlPr>
                            <a:rPr lang="en-US" altLang="ja-JP" i="1" dirty="0" smtClean="0">
                              <a:latin typeface="Cambria Math" panose="02040503050406030204" pitchFamily="18" charset="0"/>
                            </a:rPr>
                          </m:ctrlPr>
                        </m:sSubPr>
                        <m:e>
                          <m:r>
                            <a:rPr lang="en-US" altLang="ja-JP" i="1" dirty="0" smtClean="0">
                              <a:latin typeface="Cambria Math" panose="02040503050406030204" pitchFamily="18" charset="0"/>
                            </a:rPr>
                            <m:t>𝑃</m:t>
                          </m:r>
                        </m:e>
                        <m:sub>
                          <m:r>
                            <a:rPr lang="en-US" altLang="ja-JP" i="1" dirty="0" err="1">
                              <a:latin typeface="Cambria Math" panose="02040503050406030204" pitchFamily="18" charset="0"/>
                            </a:rPr>
                            <m:t>𝑖</m:t>
                          </m:r>
                          <m:r>
                            <a:rPr lang="en-US" altLang="ja-JP" i="1" dirty="0" err="1">
                              <a:latin typeface="Cambria Math" panose="02040503050406030204" pitchFamily="18" charset="0"/>
                            </a:rPr>
                            <m:t>,</m:t>
                          </m:r>
                          <m:r>
                            <a:rPr lang="en-US" altLang="ja-JP" i="1" dirty="0" err="1">
                              <a:latin typeface="Cambria Math" panose="02040503050406030204" pitchFamily="18" charset="0"/>
                            </a:rPr>
                            <m:t>𝑡</m:t>
                          </m:r>
                        </m:sub>
                      </m:sSub>
                      <m:r>
                        <a:rPr lang="ja-JP" altLang="en-US" i="1" dirty="0">
                          <a:latin typeface="Cambria Math" panose="02040503050406030204" pitchFamily="18" charset="0"/>
                        </a:rPr>
                        <m:t>：企業</m:t>
                      </m:r>
                      <m:r>
                        <a:rPr lang="en-US" altLang="ja-JP" i="1" dirty="0" err="1">
                          <a:latin typeface="Cambria Math" panose="02040503050406030204" pitchFamily="18" charset="0"/>
                        </a:rPr>
                        <m:t>𝑖</m:t>
                      </m:r>
                      <m:r>
                        <a:rPr lang="ja-JP" altLang="en-US" i="1" dirty="0">
                          <a:latin typeface="Cambria Math" panose="02040503050406030204" pitchFamily="18" charset="0"/>
                        </a:rPr>
                        <m:t>が</m:t>
                      </m:r>
                      <m:r>
                        <a:rPr lang="en-US" altLang="ja-JP" i="1" dirty="0">
                          <a:latin typeface="Cambria Math" panose="02040503050406030204" pitchFamily="18" charset="0"/>
                        </a:rPr>
                        <m:t>𝑡</m:t>
                      </m:r>
                      <m:r>
                        <a:rPr lang="ja-JP" altLang="en-US" i="1" dirty="0">
                          <a:latin typeface="Cambria Math" panose="02040503050406030204" pitchFamily="18" charset="0"/>
                        </a:rPr>
                        <m:t>期に減損回避を行う確率</m:t>
                      </m:r>
                      <m:d>
                        <m:dPr>
                          <m:begChr m:val="（"/>
                          <m:endChr m:val="）"/>
                          <m:ctrlPr>
                            <a:rPr lang="ja-JP" altLang="en-US" i="1" dirty="0">
                              <a:latin typeface="Cambria Math" panose="02040503050406030204" pitchFamily="18" charset="0"/>
                            </a:rPr>
                          </m:ctrlPr>
                        </m:dPr>
                        <m:e>
                          <m:r>
                            <a:rPr lang="en-US" altLang="ja-JP" i="1" dirty="0">
                              <a:latin typeface="Cambria Math" panose="02040503050406030204" pitchFamily="18" charset="0"/>
                            </a:rPr>
                            <m:t>𝐺𝑊𝐼𝑀𝑃𝐴</m:t>
                          </m:r>
                          <m:r>
                            <a:rPr lang="en-US" altLang="ja-JP" i="1" dirty="0">
                              <a:latin typeface="Cambria Math" panose="02040503050406030204" pitchFamily="18" charset="0"/>
                            </a:rPr>
                            <m:t>=1</m:t>
                          </m:r>
                        </m:e>
                      </m:d>
                    </m:oMath>
                  </m:oMathPara>
                </a14:m>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endParaRPr lang="en-US" altLang="ja-JP" i="1" dirty="0">
                  <a:latin typeface="Cambria Math" panose="02040503050406030204" pitchFamily="18" charset="0"/>
                </a:endParaRPr>
              </a:p>
              <a:p>
                <a:pPr algn="ctr"/>
                <a:r>
                  <a:rPr lang="ja-JP" altLang="en-US" dirty="0"/>
                  <a:t>　　　　</a:t>
                </a:r>
              </a:p>
            </p:txBody>
          </p:sp>
        </mc:Choice>
        <mc:Fallback xmlns="">
          <p:sp>
            <p:nvSpPr>
              <p:cNvPr id="7" name="テキスト ボックス 6">
                <a:extLst>
                  <a:ext uri="{FF2B5EF4-FFF2-40B4-BE49-F238E27FC236}">
                    <a16:creationId xmlns:a16="http://schemas.microsoft.com/office/drawing/2014/main" id="{94F6EE66-06F7-B803-DF39-6D4E6576DF06}"/>
                  </a:ext>
                </a:extLst>
              </p:cNvPr>
              <p:cNvSpPr txBox="1">
                <a:spLocks noRot="1" noChangeAspect="1" noMove="1" noResize="1" noEditPoints="1" noAdjustHandles="1" noChangeArrowheads="1" noChangeShapeType="1" noTextEdit="1"/>
              </p:cNvSpPr>
              <p:nvPr/>
            </p:nvSpPr>
            <p:spPr>
              <a:xfrm>
                <a:off x="-894523" y="3746582"/>
                <a:ext cx="10230679" cy="2565318"/>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FDCC39DF-6C8D-BCDF-6CA3-5766E77EB3BA}"/>
                  </a:ext>
                </a:extLst>
              </p:cNvPr>
              <p:cNvSpPr txBox="1"/>
              <p:nvPr/>
            </p:nvSpPr>
            <p:spPr>
              <a:xfrm>
                <a:off x="1027042" y="5942568"/>
                <a:ext cx="6096000" cy="369332"/>
              </a:xfrm>
              <a:prstGeom prst="rect">
                <a:avLst/>
              </a:prstGeom>
              <a:noFill/>
            </p:spPr>
            <p:txBody>
              <a:bodyPr wrap="square">
                <a:spAutoFit/>
              </a:bodyPr>
              <a:lstStyle/>
              <a:p>
                <a14:m>
                  <m:oMath xmlns:m="http://schemas.openxmlformats.org/officeDocument/2006/math">
                    <m:r>
                      <a:rPr lang="en-US" altLang="ja-JP" i="1" dirty="0" smtClean="0">
                        <a:latin typeface="Cambria Math" panose="02040503050406030204" pitchFamily="18" charset="0"/>
                      </a:rPr>
                      <m:t> </m:t>
                    </m:r>
                    <m:r>
                      <a:rPr lang="en-US" altLang="ja-JP" b="0" i="1" dirty="0" smtClean="0">
                        <a:latin typeface="Cambria Math" panose="02040503050406030204" pitchFamily="18" charset="0"/>
                      </a:rPr>
                      <m:t>     </m:t>
                    </m:r>
                    <m:r>
                      <a:rPr lang="en-US" altLang="ja-JP" i="1" dirty="0" err="1">
                        <a:latin typeface="Cambria Math" panose="02040503050406030204" pitchFamily="18" charset="0"/>
                      </a:rPr>
                      <m:t>𝑌𝑒𝑎𝑟</m:t>
                    </m:r>
                    <m:r>
                      <a:rPr lang="en-US" altLang="ja-JP" i="1" dirty="0" err="1">
                        <a:latin typeface="Cambria Math" panose="02040503050406030204" pitchFamily="18" charset="0"/>
                      </a:rPr>
                      <m:t>_</m:t>
                    </m:r>
                    <m:r>
                      <a:rPr lang="en-US" altLang="ja-JP" i="1" dirty="0" err="1">
                        <a:latin typeface="Cambria Math" panose="02040503050406030204" pitchFamily="18" charset="0"/>
                      </a:rPr>
                      <m:t>𝑡</m:t>
                    </m:r>
                    <m:r>
                      <a:rPr lang="en-US" altLang="ja-JP" i="1" dirty="0">
                        <a:latin typeface="Cambria Math" panose="02040503050406030204" pitchFamily="18" charset="0"/>
                      </a:rPr>
                      <m:t>, </m:t>
                    </m:r>
                    <m:r>
                      <a:rPr lang="en-US" altLang="ja-JP" i="1" dirty="0" err="1">
                        <a:latin typeface="Cambria Math" panose="02040503050406030204" pitchFamily="18" charset="0"/>
                      </a:rPr>
                      <m:t>𝐼𝑛𝑑𝑢𝑠𝑡𝑟𝑦</m:t>
                    </m:r>
                    <m:r>
                      <a:rPr lang="en-US" altLang="ja-JP" i="1" dirty="0" err="1">
                        <a:latin typeface="Cambria Math" panose="02040503050406030204" pitchFamily="18" charset="0"/>
                      </a:rPr>
                      <m:t>_</m:t>
                    </m:r>
                    <m:r>
                      <a:rPr lang="en-US" altLang="ja-JP" i="1" dirty="0" err="1">
                        <a:latin typeface="Cambria Math" panose="02040503050406030204" pitchFamily="18" charset="0"/>
                      </a:rPr>
                      <m:t>𝑘</m:t>
                    </m:r>
                  </m:oMath>
                </a14:m>
                <a:r>
                  <a:rPr lang="en-US" altLang="ja-JP" dirty="0"/>
                  <a:t> </a:t>
                </a:r>
                <a:r>
                  <a:rPr lang="ja-JP" altLang="en-US" dirty="0"/>
                  <a:t>： 年度および業種固定効果  </a:t>
                </a:r>
              </a:p>
            </p:txBody>
          </p:sp>
        </mc:Choice>
        <mc:Fallback xmlns="">
          <p:sp>
            <p:nvSpPr>
              <p:cNvPr id="13" name="テキスト ボックス 12">
                <a:extLst>
                  <a:ext uri="{FF2B5EF4-FFF2-40B4-BE49-F238E27FC236}">
                    <a16:creationId xmlns:a16="http://schemas.microsoft.com/office/drawing/2014/main" id="{FDCC39DF-6C8D-BCDF-6CA3-5766E77EB3BA}"/>
                  </a:ext>
                </a:extLst>
              </p:cNvPr>
              <p:cNvSpPr txBox="1">
                <a:spLocks noRot="1" noChangeAspect="1" noMove="1" noResize="1" noEditPoints="1" noAdjustHandles="1" noChangeArrowheads="1" noChangeShapeType="1" noTextEdit="1"/>
              </p:cNvSpPr>
              <p:nvPr/>
            </p:nvSpPr>
            <p:spPr>
              <a:xfrm>
                <a:off x="1027042" y="5942568"/>
                <a:ext cx="6096000" cy="369332"/>
              </a:xfrm>
              <a:prstGeom prst="rect">
                <a:avLst/>
              </a:prstGeom>
              <a:blipFill>
                <a:blip r:embed="rId4"/>
                <a:stretch>
                  <a:fillRect t="-8333" b="-2833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539157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C1F62E-8121-9219-9A96-D2659BFE9731}"/>
              </a:ext>
            </a:extLst>
          </p:cNvPr>
          <p:cNvSpPr>
            <a:spLocks noGrp="1"/>
          </p:cNvSpPr>
          <p:nvPr>
            <p:ph type="title"/>
          </p:nvPr>
        </p:nvSpPr>
        <p:spPr/>
        <p:txBody>
          <a:bodyPr/>
          <a:lstStyle/>
          <a:p>
            <a:r>
              <a:rPr kumimoji="1" lang="en-US" altLang="ja-JP" dirty="0"/>
              <a:t>5. </a:t>
            </a:r>
            <a:r>
              <a:rPr kumimoji="1" lang="ja-JP" altLang="en-US" dirty="0"/>
              <a:t>分析結果</a:t>
            </a:r>
          </a:p>
        </p:txBody>
      </p:sp>
      <p:sp>
        <p:nvSpPr>
          <p:cNvPr id="6" name="テキスト ボックス 5">
            <a:extLst>
              <a:ext uri="{FF2B5EF4-FFF2-40B4-BE49-F238E27FC236}">
                <a16:creationId xmlns:a16="http://schemas.microsoft.com/office/drawing/2014/main" id="{7A425598-C60C-E88B-0807-FD789DF2C83D}"/>
              </a:ext>
            </a:extLst>
          </p:cNvPr>
          <p:cNvSpPr txBox="1"/>
          <p:nvPr/>
        </p:nvSpPr>
        <p:spPr>
          <a:xfrm>
            <a:off x="761248" y="4827167"/>
            <a:ext cx="8049768" cy="307777"/>
          </a:xfrm>
          <a:prstGeom prst="rect">
            <a:avLst/>
          </a:prstGeom>
          <a:noFill/>
        </p:spPr>
        <p:txBody>
          <a:bodyPr wrap="square">
            <a:spAutoFit/>
          </a:bodyPr>
          <a:lstStyle/>
          <a:p>
            <a:r>
              <a:rPr lang="en-US" altLang="ja-JP" sz="1400" dirty="0"/>
              <a:t>(</a:t>
            </a:r>
            <a:r>
              <a:rPr lang="ja-JP" altLang="en-US" sz="1400" dirty="0"/>
              <a:t>注</a:t>
            </a:r>
            <a:r>
              <a:rPr lang="en-US" altLang="ja-JP" sz="1400" dirty="0"/>
              <a:t>)***</a:t>
            </a:r>
            <a:r>
              <a:rPr lang="ja-JP" altLang="en-US" sz="1400" dirty="0"/>
              <a:t>、**、*はそれぞれ</a:t>
            </a:r>
            <a:r>
              <a:rPr lang="en-US" altLang="ja-JP" sz="1400" dirty="0"/>
              <a:t>1%</a:t>
            </a:r>
            <a:r>
              <a:rPr lang="ja-JP" altLang="en-US" sz="1400" dirty="0"/>
              <a:t>、</a:t>
            </a:r>
            <a:r>
              <a:rPr lang="en-US" altLang="ja-JP" sz="1400" dirty="0"/>
              <a:t>5%</a:t>
            </a:r>
            <a:r>
              <a:rPr lang="ja-JP" altLang="en-US" sz="1400" dirty="0"/>
              <a:t>、</a:t>
            </a:r>
            <a:r>
              <a:rPr lang="en-US" altLang="ja-JP" sz="1400" dirty="0"/>
              <a:t>10%</a:t>
            </a:r>
            <a:r>
              <a:rPr lang="ja-JP" altLang="en-US" sz="1400" dirty="0"/>
              <a:t>水準で統計的に有意であることを示す。</a:t>
            </a:r>
          </a:p>
        </p:txBody>
      </p:sp>
      <p:sp>
        <p:nvSpPr>
          <p:cNvPr id="9" name="テキスト ボックス 8">
            <a:extLst>
              <a:ext uri="{FF2B5EF4-FFF2-40B4-BE49-F238E27FC236}">
                <a16:creationId xmlns:a16="http://schemas.microsoft.com/office/drawing/2014/main" id="{B662905B-323D-944D-4EAC-E0D5E7461FD9}"/>
              </a:ext>
            </a:extLst>
          </p:cNvPr>
          <p:cNvSpPr txBox="1"/>
          <p:nvPr/>
        </p:nvSpPr>
        <p:spPr>
          <a:xfrm>
            <a:off x="7321533" y="1656211"/>
            <a:ext cx="4480607" cy="3416320"/>
          </a:xfrm>
          <a:prstGeom prst="rect">
            <a:avLst/>
          </a:prstGeom>
          <a:noFill/>
        </p:spPr>
        <p:txBody>
          <a:bodyPr wrap="square" rtlCol="0">
            <a:spAutoFit/>
          </a:bodyPr>
          <a:lstStyle/>
          <a:p>
            <a:r>
              <a:rPr lang="ja-JP" altLang="en-US" dirty="0"/>
              <a:t>・</a:t>
            </a:r>
            <a:r>
              <a:rPr lang="ja-JP" altLang="ja-JP" dirty="0"/>
              <a:t>企業規模</a:t>
            </a:r>
            <a:r>
              <a:rPr lang="en-US" altLang="ja-JP" dirty="0"/>
              <a:t>(</a:t>
            </a:r>
            <a:r>
              <a:rPr lang="en-US" altLang="ja-JP" i="1" dirty="0" err="1"/>
              <a:t>Size_std</a:t>
            </a:r>
            <a:r>
              <a:rPr lang="en-US" altLang="ja-JP" dirty="0"/>
              <a:t>)</a:t>
            </a:r>
            <a:r>
              <a:rPr lang="ja-JP" altLang="ja-JP" dirty="0"/>
              <a:t>の係数は</a:t>
            </a:r>
            <a:r>
              <a:rPr lang="en-US" altLang="ja-JP" dirty="0"/>
              <a:t>-0.935</a:t>
            </a:r>
            <a:r>
              <a:rPr lang="ja-JP" altLang="ja-JP" dirty="0"/>
              <a:t>で</a:t>
            </a:r>
            <a:r>
              <a:rPr lang="en-US" altLang="ja-JP" dirty="0"/>
              <a:t>1%</a:t>
            </a:r>
            <a:r>
              <a:rPr lang="ja-JP" altLang="ja-JP" dirty="0"/>
              <a:t>水準で有意であり、</a:t>
            </a:r>
            <a:r>
              <a:rPr lang="ja-JP" altLang="en-US" dirty="0"/>
              <a:t>予想</a:t>
            </a:r>
            <a:r>
              <a:rPr lang="ja-JP" altLang="ja-JP" dirty="0"/>
              <a:t>通り負の関係が確認された。</a:t>
            </a:r>
            <a:r>
              <a:rPr lang="ja-JP" altLang="en-US" dirty="0"/>
              <a:t>　</a:t>
            </a:r>
            <a:endParaRPr lang="en-US" altLang="ja-JP" dirty="0"/>
          </a:p>
          <a:p>
            <a:endParaRPr lang="en-US" altLang="ja-JP" dirty="0"/>
          </a:p>
          <a:p>
            <a:r>
              <a:rPr lang="ja-JP" altLang="en-US" dirty="0"/>
              <a:t>・</a:t>
            </a:r>
            <a:r>
              <a:rPr lang="ja-JP" altLang="ja-JP" dirty="0"/>
              <a:t>負債比率</a:t>
            </a:r>
            <a:r>
              <a:rPr lang="en-US" altLang="ja-JP" dirty="0"/>
              <a:t>(</a:t>
            </a:r>
            <a:r>
              <a:rPr lang="en-US" altLang="ja-JP" i="1" dirty="0" err="1"/>
              <a:t>Lev_std</a:t>
            </a:r>
            <a:r>
              <a:rPr lang="en-US" altLang="ja-JP" dirty="0"/>
              <a:t>)</a:t>
            </a:r>
            <a:r>
              <a:rPr lang="ja-JP" altLang="ja-JP" dirty="0"/>
              <a:t>の係数は</a:t>
            </a:r>
            <a:r>
              <a:rPr lang="en-US" altLang="ja-JP" dirty="0"/>
              <a:t>-0.219</a:t>
            </a:r>
            <a:r>
              <a:rPr lang="ja-JP" altLang="ja-JP" dirty="0"/>
              <a:t>で</a:t>
            </a:r>
            <a:r>
              <a:rPr lang="en-US" altLang="ja-JP" dirty="0"/>
              <a:t>1%</a:t>
            </a:r>
            <a:r>
              <a:rPr lang="ja-JP" altLang="ja-JP" dirty="0"/>
              <a:t>水準で有意となり、</a:t>
            </a:r>
            <a:r>
              <a:rPr lang="ja-JP" altLang="en-US" dirty="0"/>
              <a:t>予想</a:t>
            </a:r>
            <a:r>
              <a:rPr lang="ja-JP" altLang="ja-JP" dirty="0"/>
              <a:t>とは逆の、負の結果が得られた。</a:t>
            </a:r>
            <a:endParaRPr lang="en-US" altLang="ja-JP" dirty="0"/>
          </a:p>
          <a:p>
            <a:endParaRPr lang="en-US" altLang="ja-JP" dirty="0"/>
          </a:p>
          <a:p>
            <a:r>
              <a:rPr lang="ja-JP" altLang="en-US" dirty="0"/>
              <a:t>・</a:t>
            </a:r>
            <a:r>
              <a:rPr lang="ja-JP" altLang="ja-JP" dirty="0"/>
              <a:t>収益性</a:t>
            </a:r>
            <a:r>
              <a:rPr lang="en-US" altLang="ja-JP" dirty="0"/>
              <a:t>(</a:t>
            </a:r>
            <a:r>
              <a:rPr lang="en-US" altLang="ja-JP" i="1" dirty="0" err="1"/>
              <a:t>ROA_std</a:t>
            </a:r>
            <a:r>
              <a:rPr lang="en-US" altLang="ja-JP" dirty="0"/>
              <a:t>)</a:t>
            </a:r>
            <a:r>
              <a:rPr lang="ja-JP" altLang="ja-JP" dirty="0"/>
              <a:t>の係数は</a:t>
            </a:r>
            <a:r>
              <a:rPr lang="en-US" altLang="ja-JP" dirty="0"/>
              <a:t>0.520</a:t>
            </a:r>
            <a:r>
              <a:rPr lang="ja-JP" altLang="ja-JP" dirty="0"/>
              <a:t>で</a:t>
            </a:r>
            <a:r>
              <a:rPr lang="en-US" altLang="ja-JP" dirty="0"/>
              <a:t>1%</a:t>
            </a:r>
            <a:r>
              <a:rPr lang="ja-JP" altLang="ja-JP" dirty="0"/>
              <a:t>水準で有意となり、売上高成長率</a:t>
            </a:r>
            <a:r>
              <a:rPr lang="en-US" altLang="ja-JP" dirty="0"/>
              <a:t>(</a:t>
            </a:r>
            <a:r>
              <a:rPr lang="en-US" altLang="ja-JP" i="1" dirty="0" err="1"/>
              <a:t>Gr_std</a:t>
            </a:r>
            <a:r>
              <a:rPr lang="en-US" altLang="ja-JP" dirty="0"/>
              <a:t>)</a:t>
            </a:r>
            <a:r>
              <a:rPr lang="ja-JP" altLang="ja-JP" dirty="0"/>
              <a:t>の係数は</a:t>
            </a:r>
            <a:r>
              <a:rPr lang="en-US" altLang="ja-JP" dirty="0"/>
              <a:t>0.115</a:t>
            </a:r>
            <a:r>
              <a:rPr lang="ja-JP" altLang="ja-JP" dirty="0"/>
              <a:t>で</a:t>
            </a:r>
            <a:r>
              <a:rPr lang="en-US" altLang="ja-JP" dirty="0"/>
              <a:t>1%</a:t>
            </a:r>
            <a:r>
              <a:rPr lang="ja-JP" altLang="ja-JP" dirty="0"/>
              <a:t>水準で有意であり、共に正の値を示した。</a:t>
            </a:r>
            <a:endParaRPr kumimoji="1" lang="ja-JP" altLang="en-US" dirty="0"/>
          </a:p>
        </p:txBody>
      </p:sp>
      <p:pic>
        <p:nvPicPr>
          <p:cNvPr id="11" name="図 10">
            <a:extLst>
              <a:ext uri="{FF2B5EF4-FFF2-40B4-BE49-F238E27FC236}">
                <a16:creationId xmlns:a16="http://schemas.microsoft.com/office/drawing/2014/main" id="{0BEA0688-2C64-761B-B4EB-E6A784921E83}"/>
              </a:ext>
            </a:extLst>
          </p:cNvPr>
          <p:cNvPicPr>
            <a:picLocks noChangeAspect="1"/>
          </p:cNvPicPr>
          <p:nvPr/>
        </p:nvPicPr>
        <p:blipFill>
          <a:blip r:embed="rId3"/>
          <a:stretch>
            <a:fillRect/>
          </a:stretch>
        </p:blipFill>
        <p:spPr>
          <a:xfrm>
            <a:off x="871579" y="1753101"/>
            <a:ext cx="8420357" cy="3319430"/>
          </a:xfrm>
          <a:prstGeom prst="rect">
            <a:avLst/>
          </a:prstGeom>
        </p:spPr>
      </p:pic>
      <p:sp>
        <p:nvSpPr>
          <p:cNvPr id="13" name="テキスト ボックス 12">
            <a:extLst>
              <a:ext uri="{FF2B5EF4-FFF2-40B4-BE49-F238E27FC236}">
                <a16:creationId xmlns:a16="http://schemas.microsoft.com/office/drawing/2014/main" id="{584D12AB-B3CE-B079-80EB-16D39AD73E08}"/>
              </a:ext>
            </a:extLst>
          </p:cNvPr>
          <p:cNvSpPr txBox="1"/>
          <p:nvPr/>
        </p:nvSpPr>
        <p:spPr>
          <a:xfrm>
            <a:off x="838200" y="5534807"/>
            <a:ext cx="11408735" cy="923330"/>
          </a:xfrm>
          <a:prstGeom prst="rect">
            <a:avLst/>
          </a:prstGeom>
          <a:noFill/>
        </p:spPr>
        <p:txBody>
          <a:bodyPr wrap="square">
            <a:spAutoFit/>
          </a:bodyPr>
          <a:lstStyle/>
          <a:p>
            <a:r>
              <a:rPr lang="en-US" altLang="ja-JP" dirty="0"/>
              <a:t>H1</a:t>
            </a:r>
            <a:r>
              <a:rPr lang="ja-JP" altLang="en-US" dirty="0"/>
              <a:t>（支持）：大企業ほど監視機能が有効に働き、恣意的な回避が抑制されている。  </a:t>
            </a:r>
          </a:p>
          <a:p>
            <a:r>
              <a:rPr lang="en-US" altLang="ja-JP" dirty="0"/>
              <a:t>H2</a:t>
            </a:r>
            <a:r>
              <a:rPr lang="ja-JP" altLang="en-US" dirty="0"/>
              <a:t>（逆）：契約回避のための隠蔽は確認できなかった。  </a:t>
            </a:r>
          </a:p>
          <a:p>
            <a:r>
              <a:rPr lang="en-US" altLang="ja-JP" dirty="0"/>
              <a:t>H3</a:t>
            </a:r>
            <a:r>
              <a:rPr lang="ja-JP" altLang="en-US" dirty="0"/>
              <a:t>（逆）：業績不振企業は隠蔽せず、むしろ減損を計上している。</a:t>
            </a:r>
          </a:p>
        </p:txBody>
      </p:sp>
      <p:sp>
        <p:nvSpPr>
          <p:cNvPr id="15" name="コンテンツ プレースホルダー 14">
            <a:extLst>
              <a:ext uri="{FF2B5EF4-FFF2-40B4-BE49-F238E27FC236}">
                <a16:creationId xmlns:a16="http://schemas.microsoft.com/office/drawing/2014/main" id="{E8AD7283-5696-0057-2C37-C8D7ADC496FB}"/>
              </a:ext>
            </a:extLst>
          </p:cNvPr>
          <p:cNvSpPr>
            <a:spLocks noGrp="1"/>
          </p:cNvSpPr>
          <p:nvPr>
            <p:ph idx="1"/>
          </p:nvPr>
        </p:nvSpPr>
        <p:spPr/>
        <p:txBody>
          <a:bodyPr/>
          <a:lstStyle/>
          <a:p>
            <a:endParaRPr lang="ja-JP" altLang="en-US"/>
          </a:p>
        </p:txBody>
      </p:sp>
    </p:spTree>
    <p:extLst>
      <p:ext uri="{BB962C8B-B14F-4D97-AF65-F5344CB8AC3E}">
        <p14:creationId xmlns:p14="http://schemas.microsoft.com/office/powerpoint/2010/main" val="3639492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46B80-F2ED-BDCD-C599-CCA466B25995}"/>
              </a:ext>
            </a:extLst>
          </p:cNvPr>
          <p:cNvSpPr>
            <a:spLocks noGrp="1"/>
          </p:cNvSpPr>
          <p:nvPr>
            <p:ph type="title"/>
          </p:nvPr>
        </p:nvSpPr>
        <p:spPr/>
        <p:txBody>
          <a:bodyPr/>
          <a:lstStyle/>
          <a:p>
            <a:r>
              <a:rPr lang="en-US" altLang="ja-JP" dirty="0"/>
              <a:t>5. </a:t>
            </a:r>
            <a:r>
              <a:rPr lang="ja-JP" altLang="en-US" dirty="0"/>
              <a:t>分析結果</a:t>
            </a:r>
            <a:endParaRPr kumimoji="1" lang="ja-JP" altLang="en-US" dirty="0"/>
          </a:p>
        </p:txBody>
      </p:sp>
      <p:pic>
        <p:nvPicPr>
          <p:cNvPr id="12" name="コンテンツ プレースホルダー 11">
            <a:extLst>
              <a:ext uri="{FF2B5EF4-FFF2-40B4-BE49-F238E27FC236}">
                <a16:creationId xmlns:a16="http://schemas.microsoft.com/office/drawing/2014/main" id="{F9B723DA-30B0-5067-DE94-256325D09162}"/>
              </a:ext>
            </a:extLst>
          </p:cNvPr>
          <p:cNvPicPr>
            <a:picLocks noGrp="1" noChangeAspect="1"/>
          </p:cNvPicPr>
          <p:nvPr>
            <p:ph idx="1"/>
          </p:nvPr>
        </p:nvPicPr>
        <p:blipFill>
          <a:blip r:embed="rId2"/>
          <a:stretch>
            <a:fillRect/>
          </a:stretch>
        </p:blipFill>
        <p:spPr>
          <a:xfrm>
            <a:off x="1148212" y="1490523"/>
            <a:ext cx="4777740" cy="4130040"/>
          </a:xfrm>
          <a:prstGeom prst="rect">
            <a:avLst/>
          </a:prstGeom>
        </p:spPr>
      </p:pic>
      <p:pic>
        <p:nvPicPr>
          <p:cNvPr id="13" name="図 12">
            <a:extLst>
              <a:ext uri="{FF2B5EF4-FFF2-40B4-BE49-F238E27FC236}">
                <a16:creationId xmlns:a16="http://schemas.microsoft.com/office/drawing/2014/main" id="{064968BE-72CB-09AF-1FAD-830F878727EF}"/>
              </a:ext>
            </a:extLst>
          </p:cNvPr>
          <p:cNvPicPr>
            <a:picLocks noChangeAspect="1"/>
          </p:cNvPicPr>
          <p:nvPr/>
        </p:nvPicPr>
        <p:blipFill>
          <a:blip r:embed="rId3"/>
          <a:stretch>
            <a:fillRect/>
          </a:stretch>
        </p:blipFill>
        <p:spPr>
          <a:xfrm>
            <a:off x="5925952" y="1933505"/>
            <a:ext cx="4777740" cy="3444240"/>
          </a:xfrm>
          <a:prstGeom prst="rect">
            <a:avLst/>
          </a:prstGeom>
        </p:spPr>
      </p:pic>
      <p:sp>
        <p:nvSpPr>
          <p:cNvPr id="15" name="テキスト ボックス 14">
            <a:extLst>
              <a:ext uri="{FF2B5EF4-FFF2-40B4-BE49-F238E27FC236}">
                <a16:creationId xmlns:a16="http://schemas.microsoft.com/office/drawing/2014/main" id="{30B75EDD-C27F-6716-E242-69D5CC8BDC7A}"/>
              </a:ext>
            </a:extLst>
          </p:cNvPr>
          <p:cNvSpPr txBox="1"/>
          <p:nvPr/>
        </p:nvSpPr>
        <p:spPr>
          <a:xfrm>
            <a:off x="1038689" y="5822631"/>
            <a:ext cx="9561250" cy="923330"/>
          </a:xfrm>
          <a:prstGeom prst="rect">
            <a:avLst/>
          </a:prstGeom>
          <a:noFill/>
        </p:spPr>
        <p:txBody>
          <a:bodyPr wrap="square">
            <a:spAutoFit/>
          </a:bodyPr>
          <a:lstStyle/>
          <a:p>
            <a:r>
              <a:rPr lang="ja-JP" altLang="en-US" dirty="0"/>
              <a:t>減損回避傾向が強い業種（係数が有意な正）該当コード：</a:t>
            </a:r>
            <a:r>
              <a:rPr lang="en-US" altLang="ja-JP" dirty="0"/>
              <a:t>3450, 4050, 5150, 5200</a:t>
            </a:r>
          </a:p>
          <a:p>
            <a:endParaRPr lang="en-US" altLang="ja-JP" dirty="0"/>
          </a:p>
          <a:p>
            <a:r>
              <a:rPr lang="ja-JP" altLang="en-US" dirty="0"/>
              <a:t>減損計上傾向が強い業種（係数が有意な負）該当コード：</a:t>
            </a:r>
            <a:r>
              <a:rPr lang="en-US" altLang="ja-JP" dirty="0"/>
              <a:t>6100, 50, 9050, 3800, 3100</a:t>
            </a:r>
            <a:endParaRPr lang="ja-JP" altLang="en-US" dirty="0"/>
          </a:p>
        </p:txBody>
      </p:sp>
    </p:spTree>
    <p:extLst>
      <p:ext uri="{BB962C8B-B14F-4D97-AF65-F5344CB8AC3E}">
        <p14:creationId xmlns:p14="http://schemas.microsoft.com/office/powerpoint/2010/main" val="1934250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B3E991-89C9-B8FF-73AE-23DD5A29D94A}"/>
              </a:ext>
            </a:extLst>
          </p:cNvPr>
          <p:cNvSpPr>
            <a:spLocks noGrp="1"/>
          </p:cNvSpPr>
          <p:nvPr>
            <p:ph type="title"/>
          </p:nvPr>
        </p:nvSpPr>
        <p:spPr/>
        <p:txBody>
          <a:bodyPr/>
          <a:lstStyle/>
          <a:p>
            <a:r>
              <a:rPr kumimoji="1" lang="en-US" altLang="ja-JP" dirty="0"/>
              <a:t>Z</a:t>
            </a:r>
            <a:r>
              <a:rPr kumimoji="1" lang="ja-JP" altLang="en-US" dirty="0"/>
              <a:t>値と</a:t>
            </a:r>
            <a:r>
              <a:rPr kumimoji="1" lang="en-US" altLang="ja-JP" dirty="0"/>
              <a:t>P</a:t>
            </a:r>
            <a:r>
              <a:rPr kumimoji="1" lang="ja-JP" altLang="en-US" dirty="0"/>
              <a:t>値</a:t>
            </a:r>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7CFF38A9-20BA-868D-2702-428DDF8F8456}"/>
                  </a:ext>
                </a:extLst>
              </p:cNvPr>
              <p:cNvSpPr>
                <a:spLocks noGrp="1"/>
              </p:cNvSpPr>
              <p:nvPr>
                <p:ph idx="1"/>
              </p:nvPr>
            </p:nvSpPr>
            <p:spPr>
              <a:xfrm>
                <a:off x="815164" y="1690688"/>
                <a:ext cx="10515600" cy="4351338"/>
              </a:xfrm>
            </p:spPr>
            <p:txBody>
              <a:bodyPr>
                <a:normAutofit/>
              </a:bodyPr>
              <a:lstStyle/>
              <a:p>
                <a:r>
                  <a:rPr kumimoji="1" lang="en-US" altLang="ja-JP" dirty="0"/>
                  <a:t>Z</a:t>
                </a:r>
                <a:r>
                  <a:rPr kumimoji="1" lang="ja-JP" altLang="en-US" dirty="0"/>
                  <a:t>値は推定された回帰係数 </a:t>
                </a:r>
                <a14:m>
                  <m:oMath xmlns:m="http://schemas.openxmlformats.org/officeDocument/2006/math">
                    <m:acc>
                      <m:accPr>
                        <m:chr m:val="̂"/>
                        <m:ctrlPr>
                          <a:rPr kumimoji="1" lang="en-US" altLang="ja-JP" i="1" dirty="0" smtClean="0">
                            <a:latin typeface="Cambria Math" panose="02040503050406030204" pitchFamily="18" charset="0"/>
                          </a:rPr>
                        </m:ctrlPr>
                      </m:accPr>
                      <m:e>
                        <m:r>
                          <a:rPr kumimoji="1" lang="en-US" altLang="ja-JP" i="1" dirty="0" smtClean="0">
                            <a:latin typeface="Cambria Math" panose="02040503050406030204" pitchFamily="18" charset="0"/>
                          </a:rPr>
                          <m:t>𝛽</m:t>
                        </m:r>
                      </m:e>
                    </m:acc>
                  </m:oMath>
                </a14:m>
                <a:r>
                  <a:rPr kumimoji="1" lang="ja-JP" altLang="en-US" dirty="0"/>
                  <a:t>を、その標準誤差 </a:t>
                </a:r>
                <a14:m>
                  <m:oMath xmlns:m="http://schemas.openxmlformats.org/officeDocument/2006/math">
                    <m:r>
                      <a:rPr kumimoji="1" lang="en-US" altLang="ja-JP" i="1" dirty="0" smtClean="0">
                        <a:latin typeface="Cambria Math" panose="02040503050406030204" pitchFamily="18" charset="0"/>
                      </a:rPr>
                      <m:t>𝑆𝐸</m:t>
                    </m:r>
                  </m:oMath>
                </a14:m>
                <a:r>
                  <a:rPr kumimoji="1" lang="en-US" altLang="ja-JP" dirty="0"/>
                  <a:t> </a:t>
                </a:r>
                <a:r>
                  <a:rPr kumimoji="1" lang="ja-JP" altLang="en-US" dirty="0"/>
                  <a:t>で除した値。係数がゼロからどれだけ離れているかを示す</a:t>
                </a:r>
                <a:endParaRPr kumimoji="1" lang="en-US" altLang="ja-JP" dirty="0"/>
              </a:p>
              <a:p>
                <a:endParaRPr lang="en-US" altLang="ja-JP" dirty="0"/>
              </a:p>
              <a:p>
                <a:endParaRPr kumimoji="1" lang="en-US" altLang="ja-JP" dirty="0"/>
              </a:p>
              <a:p>
                <a:r>
                  <a:rPr kumimoji="1" lang="en-US" altLang="ja-JP" dirty="0"/>
                  <a:t>P</a:t>
                </a:r>
                <a:r>
                  <a:rPr kumimoji="1" lang="ja-JP" altLang="en-US" dirty="0"/>
                  <a:t>値は帰無仮説が正しいとした場合に、現在のデータが得られる確率。</a:t>
                </a:r>
                <a:r>
                  <a:rPr kumimoji="1" lang="en-US" altLang="ja-JP" dirty="0"/>
                  <a:t>P</a:t>
                </a:r>
                <a:r>
                  <a:rPr kumimoji="1" lang="ja-JP" altLang="en-US" dirty="0"/>
                  <a:t>値 </a:t>
                </a:r>
                <a:r>
                  <a:rPr kumimoji="1" lang="en-US" altLang="ja-JP" dirty="0"/>
                  <a:t>&lt; 0.05 </a:t>
                </a:r>
                <a:r>
                  <a:rPr kumimoji="1" lang="ja-JP" altLang="en-US" dirty="0"/>
                  <a:t>ならば、偶然ではないと判断し、帰無仮説を棄却する（＝統計的に有意）</a:t>
                </a:r>
              </a:p>
              <a:p>
                <a:pPr marL="0" indent="0">
                  <a:buNone/>
                </a:pPr>
                <a:endParaRPr kumimoji="1" lang="ja-JP" altLang="en-US" dirty="0"/>
              </a:p>
            </p:txBody>
          </p:sp>
        </mc:Choice>
        <mc:Fallback xmlns="">
          <p:sp>
            <p:nvSpPr>
              <p:cNvPr id="3" name="コンテンツ プレースホルダー 2">
                <a:extLst>
                  <a:ext uri="{FF2B5EF4-FFF2-40B4-BE49-F238E27FC236}">
                    <a16:creationId xmlns:a16="http://schemas.microsoft.com/office/drawing/2014/main" id="{7CFF38A9-20BA-868D-2702-428DDF8F8456}"/>
                  </a:ext>
                </a:extLst>
              </p:cNvPr>
              <p:cNvSpPr>
                <a:spLocks noGrp="1" noRot="1" noChangeAspect="1" noMove="1" noResize="1" noEditPoints="1" noAdjustHandles="1" noChangeArrowheads="1" noChangeShapeType="1" noTextEdit="1"/>
              </p:cNvSpPr>
              <p:nvPr>
                <p:ph idx="1"/>
              </p:nvPr>
            </p:nvSpPr>
            <p:spPr>
              <a:xfrm>
                <a:off x="815164" y="1690688"/>
                <a:ext cx="10515600" cy="4351338"/>
              </a:xfrm>
              <a:blipFill>
                <a:blip r:embed="rId2"/>
                <a:stretch>
                  <a:fillRect l="-1043" t="-1681" r="-69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47F30035-0DDE-1EE8-0DFE-ABBF159B5B73}"/>
                  </a:ext>
                </a:extLst>
              </p:cNvPr>
              <p:cNvSpPr txBox="1"/>
              <p:nvPr/>
            </p:nvSpPr>
            <p:spPr>
              <a:xfrm>
                <a:off x="3047114" y="5050714"/>
                <a:ext cx="6097772" cy="50917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sz="2400" i="1" dirty="0" smtClean="0">
                          <a:latin typeface="Cambria Math" panose="02040503050406030204" pitchFamily="18" charset="0"/>
                        </a:rPr>
                        <m:t>𝑃</m:t>
                      </m:r>
                      <m:r>
                        <a:rPr lang="en-US" altLang="ja-JP" sz="2400" i="1" dirty="0" smtClean="0">
                          <a:latin typeface="Cambria Math" panose="02040503050406030204" pitchFamily="18" charset="0"/>
                        </a:rPr>
                        <m:t>=2</m:t>
                      </m:r>
                      <m:d>
                        <m:dPr>
                          <m:ctrlPr>
                            <a:rPr lang="en-US" altLang="ja-JP" sz="2400" i="1" dirty="0" smtClean="0">
                              <a:latin typeface="Cambria Math" panose="02040503050406030204" pitchFamily="18" charset="0"/>
                            </a:rPr>
                          </m:ctrlPr>
                        </m:dPr>
                        <m:e>
                          <m:r>
                            <a:rPr lang="en-US" altLang="ja-JP" sz="2400" i="1" dirty="0" smtClean="0">
                              <a:latin typeface="Cambria Math" panose="02040503050406030204" pitchFamily="18" charset="0"/>
                            </a:rPr>
                            <m:t>1−</m:t>
                          </m:r>
                          <m:r>
                            <m:rPr>
                              <m:sty m:val="p"/>
                            </m:rPr>
                            <a:rPr lang="en-US" altLang="ja-JP" sz="2400" i="0" dirty="0" smtClean="0">
                              <a:latin typeface="Cambria Math" panose="02040503050406030204" pitchFamily="18" charset="0"/>
                            </a:rPr>
                            <m:t>Φ</m:t>
                          </m:r>
                          <m:d>
                            <m:dPr>
                              <m:ctrlPr>
                                <a:rPr lang="en-US" altLang="ja-JP" sz="2400" i="1" dirty="0" smtClean="0">
                                  <a:latin typeface="Cambria Math" panose="02040503050406030204" pitchFamily="18" charset="0"/>
                                </a:rPr>
                              </m:ctrlPr>
                            </m:dPr>
                            <m:e>
                              <m:d>
                                <m:dPr>
                                  <m:begChr m:val="|"/>
                                  <m:endChr m:val="|"/>
                                  <m:ctrlPr>
                                    <a:rPr lang="en-US" altLang="ja-JP" sz="2400" i="1" dirty="0" smtClean="0">
                                      <a:latin typeface="Cambria Math" panose="02040503050406030204" pitchFamily="18" charset="0"/>
                                    </a:rPr>
                                  </m:ctrlPr>
                                </m:dPr>
                                <m:e>
                                  <m:r>
                                    <a:rPr lang="en-US" altLang="ja-JP" sz="2400" i="1" dirty="0" smtClean="0">
                                      <a:latin typeface="Cambria Math" panose="02040503050406030204" pitchFamily="18" charset="0"/>
                                    </a:rPr>
                                    <m:t>𝑧</m:t>
                                  </m:r>
                                </m:e>
                              </m:d>
                            </m:e>
                          </m:d>
                        </m:e>
                      </m:d>
                    </m:oMath>
                  </m:oMathPara>
                </a14:m>
                <a:endParaRPr/>
              </a:p>
            </p:txBody>
          </p:sp>
        </mc:Choice>
        <mc:Fallback xmlns="">
          <p:sp>
            <p:nvSpPr>
              <p:cNvPr id="7" name="テキスト ボックス 6">
                <a:extLst>
                  <a:ext uri="{FF2B5EF4-FFF2-40B4-BE49-F238E27FC236}">
                    <a16:creationId xmlns:a16="http://schemas.microsoft.com/office/drawing/2014/main" id="{47F30035-0DDE-1EE8-0DFE-ABBF159B5B73}"/>
                  </a:ext>
                </a:extLst>
              </p:cNvPr>
              <p:cNvSpPr txBox="1">
                <a:spLocks noRot="1" noChangeAspect="1" noMove="1" noResize="1" noEditPoints="1" noAdjustHandles="1" noChangeArrowheads="1" noChangeShapeType="1" noTextEdit="1"/>
              </p:cNvSpPr>
              <p:nvPr/>
            </p:nvSpPr>
            <p:spPr>
              <a:xfrm>
                <a:off x="3047114" y="5050714"/>
                <a:ext cx="6097772" cy="509178"/>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5F82AD11-84D3-8BA1-4246-C33B8EAC45CB}"/>
                  </a:ext>
                </a:extLst>
              </p:cNvPr>
              <p:cNvSpPr txBox="1"/>
              <p:nvPr/>
            </p:nvSpPr>
            <p:spPr>
              <a:xfrm>
                <a:off x="3024078" y="2573060"/>
                <a:ext cx="6097772" cy="85594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sz="2400" i="1" dirty="0" smtClean="0">
                          <a:latin typeface="Cambria Math" panose="02040503050406030204" pitchFamily="18" charset="0"/>
                        </a:rPr>
                        <m:t>𝑧</m:t>
                      </m:r>
                      <m:r>
                        <a:rPr lang="en-US" altLang="ja-JP" sz="2400" i="1" dirty="0" smtClean="0">
                          <a:latin typeface="Cambria Math" panose="02040503050406030204" pitchFamily="18" charset="0"/>
                        </a:rPr>
                        <m:t>=</m:t>
                      </m:r>
                      <m:f>
                        <m:fPr>
                          <m:ctrlPr>
                            <a:rPr lang="en-US" altLang="ja-JP" sz="2400" i="1" dirty="0" smtClean="0">
                              <a:latin typeface="Cambria Math" panose="02040503050406030204" pitchFamily="18" charset="0"/>
                            </a:rPr>
                          </m:ctrlPr>
                        </m:fPr>
                        <m:num>
                          <m:r>
                            <a:rPr lang="en-US" altLang="ja-JP" sz="2400" i="1" dirty="0" smtClean="0">
                              <a:latin typeface="Cambria Math" panose="02040503050406030204" pitchFamily="18" charset="0"/>
                            </a:rPr>
                            <m:t>𝛽</m:t>
                          </m:r>
                        </m:num>
                        <m:den>
                          <m:r>
                            <a:rPr lang="en-US" altLang="ja-JP" sz="2400" i="1" dirty="0" smtClean="0">
                              <a:latin typeface="Cambria Math" panose="02040503050406030204" pitchFamily="18" charset="0"/>
                            </a:rPr>
                            <m:t>𝑆𝐸</m:t>
                          </m:r>
                          <m:d>
                            <m:dPr>
                              <m:ctrlPr>
                                <a:rPr lang="en-US" altLang="ja-JP" sz="2400" i="1" dirty="0" smtClean="0">
                                  <a:latin typeface="Cambria Math" panose="02040503050406030204" pitchFamily="18" charset="0"/>
                                </a:rPr>
                              </m:ctrlPr>
                            </m:dPr>
                            <m:e>
                              <m:r>
                                <a:rPr lang="en-US" altLang="ja-JP" sz="2400" i="1" dirty="0" smtClean="0">
                                  <a:latin typeface="Cambria Math" panose="02040503050406030204" pitchFamily="18" charset="0"/>
                                </a:rPr>
                                <m:t>𝛽</m:t>
                              </m:r>
                            </m:e>
                          </m:d>
                        </m:den>
                      </m:f>
                    </m:oMath>
                  </m:oMathPara>
                </a14:m>
                <a:endParaRPr/>
              </a:p>
            </p:txBody>
          </p:sp>
        </mc:Choice>
        <mc:Fallback xmlns="">
          <p:sp>
            <p:nvSpPr>
              <p:cNvPr id="9" name="テキスト ボックス 8">
                <a:extLst>
                  <a:ext uri="{FF2B5EF4-FFF2-40B4-BE49-F238E27FC236}">
                    <a16:creationId xmlns:a16="http://schemas.microsoft.com/office/drawing/2014/main" id="{5F82AD11-84D3-8BA1-4246-C33B8EAC45CB}"/>
                  </a:ext>
                </a:extLst>
              </p:cNvPr>
              <p:cNvSpPr txBox="1">
                <a:spLocks noRot="1" noChangeAspect="1" noMove="1" noResize="1" noEditPoints="1" noAdjustHandles="1" noChangeArrowheads="1" noChangeShapeType="1" noTextEdit="1"/>
              </p:cNvSpPr>
              <p:nvPr/>
            </p:nvSpPr>
            <p:spPr>
              <a:xfrm>
                <a:off x="3024078" y="2573060"/>
                <a:ext cx="6097772" cy="855940"/>
              </a:xfrm>
              <a:prstGeom prst="rect">
                <a:avLst/>
              </a:prstGeom>
              <a:blipFill>
                <a:blip r:embed="rId4"/>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17741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4C6EFC-AC76-1CA4-1557-3B405EEF45B9}"/>
              </a:ext>
            </a:extLst>
          </p:cNvPr>
          <p:cNvSpPr>
            <a:spLocks noGrp="1"/>
          </p:cNvSpPr>
          <p:nvPr>
            <p:ph type="title"/>
          </p:nvPr>
        </p:nvSpPr>
        <p:spPr/>
        <p:txBody>
          <a:bodyPr/>
          <a:lstStyle/>
          <a:p>
            <a:r>
              <a:rPr kumimoji="1" lang="en-US" altLang="ja-JP" dirty="0"/>
              <a:t>6. </a:t>
            </a:r>
            <a:r>
              <a:rPr kumimoji="1" lang="ja-JP" altLang="en-US" dirty="0"/>
              <a:t>考察</a:t>
            </a:r>
          </a:p>
        </p:txBody>
      </p:sp>
      <p:sp>
        <p:nvSpPr>
          <p:cNvPr id="3" name="コンテンツ プレースホルダー 2">
            <a:extLst>
              <a:ext uri="{FF2B5EF4-FFF2-40B4-BE49-F238E27FC236}">
                <a16:creationId xmlns:a16="http://schemas.microsoft.com/office/drawing/2014/main" id="{C51AD734-745B-357E-F4C1-493FB6593033}"/>
              </a:ext>
            </a:extLst>
          </p:cNvPr>
          <p:cNvSpPr>
            <a:spLocks noGrp="1"/>
          </p:cNvSpPr>
          <p:nvPr>
            <p:ph idx="1"/>
          </p:nvPr>
        </p:nvSpPr>
        <p:spPr>
          <a:xfrm>
            <a:off x="838200" y="1756614"/>
            <a:ext cx="10515600" cy="4851220"/>
          </a:xfrm>
        </p:spPr>
        <p:txBody>
          <a:bodyPr>
            <a:normAutofit/>
          </a:bodyPr>
          <a:lstStyle/>
          <a:p>
            <a:pPr marL="0" indent="0">
              <a:buNone/>
            </a:pPr>
            <a:r>
              <a:rPr kumimoji="1" lang="en-US" altLang="ja-JP" dirty="0"/>
              <a:t>1. </a:t>
            </a:r>
            <a:r>
              <a:rPr kumimoji="1" lang="ja-JP" altLang="en-US" dirty="0"/>
              <a:t>外部モニタリングの有効性 </a:t>
            </a:r>
            <a:r>
              <a:rPr kumimoji="1" lang="en-US" altLang="ja-JP" dirty="0"/>
              <a:t>(Size, Lev)</a:t>
            </a:r>
          </a:p>
          <a:p>
            <a:pPr marL="0" indent="0">
              <a:buNone/>
            </a:pPr>
            <a:endParaRPr kumimoji="1" lang="en-US" altLang="ja-JP" dirty="0"/>
          </a:p>
          <a:p>
            <a:pPr marL="0" indent="0">
              <a:buNone/>
            </a:pPr>
            <a:r>
              <a:rPr kumimoji="1" lang="ja-JP" altLang="en-US" dirty="0"/>
              <a:t>・大規模企業ほどアナリストや監査法人の監視が厳しく、情報の非対称性が緩和され、恣意的な回避が抑制されている。</a:t>
            </a:r>
          </a:p>
          <a:p>
            <a:pPr marL="0" indent="0">
              <a:buNone/>
            </a:pPr>
            <a:r>
              <a:rPr kumimoji="1" lang="ja-JP" altLang="en-US" dirty="0"/>
              <a:t>・当初の「隠蔽仮説」よりも、「債権者（メインバンク）による規律付け」の効果が上回った。</a:t>
            </a:r>
          </a:p>
          <a:p>
            <a:pPr marL="0" indent="0">
              <a:buNone/>
            </a:pPr>
            <a:r>
              <a:rPr lang="ja-JP" altLang="en-US" dirty="0"/>
              <a:t>・</a:t>
            </a:r>
            <a:r>
              <a:rPr kumimoji="1" lang="ja-JP" altLang="en-US" dirty="0"/>
              <a:t>日本企業においては、負債依存度が高いほど銀行等の監視が機能し、適時な損失処理が促されていると考えられる。</a:t>
            </a:r>
          </a:p>
          <a:p>
            <a:pPr marL="0" indent="0">
              <a:buNone/>
            </a:pPr>
            <a:endParaRPr kumimoji="1" lang="ja-JP" altLang="en-US" dirty="0"/>
          </a:p>
        </p:txBody>
      </p:sp>
    </p:spTree>
    <p:extLst>
      <p:ext uri="{BB962C8B-B14F-4D97-AF65-F5344CB8AC3E}">
        <p14:creationId xmlns:p14="http://schemas.microsoft.com/office/powerpoint/2010/main" val="2247581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C19B5-F196-FFEE-A7CE-020A065E10A3}"/>
              </a:ext>
            </a:extLst>
          </p:cNvPr>
          <p:cNvSpPr>
            <a:spLocks noGrp="1"/>
          </p:cNvSpPr>
          <p:nvPr>
            <p:ph type="title"/>
          </p:nvPr>
        </p:nvSpPr>
        <p:spPr/>
        <p:txBody>
          <a:bodyPr/>
          <a:lstStyle/>
          <a:p>
            <a:r>
              <a:rPr lang="en-US" altLang="ja-JP" dirty="0"/>
              <a:t>6. </a:t>
            </a:r>
            <a:r>
              <a:rPr lang="ja-JP" altLang="en-US" dirty="0"/>
              <a:t>考察</a:t>
            </a:r>
            <a:endParaRPr kumimoji="1" lang="ja-JP" altLang="en-US" dirty="0"/>
          </a:p>
        </p:txBody>
      </p:sp>
      <p:sp>
        <p:nvSpPr>
          <p:cNvPr id="3" name="コンテンツ プレースホルダー 2">
            <a:extLst>
              <a:ext uri="{FF2B5EF4-FFF2-40B4-BE49-F238E27FC236}">
                <a16:creationId xmlns:a16="http://schemas.microsoft.com/office/drawing/2014/main" id="{78F235A8-1838-2977-3262-5987D62B9B47}"/>
              </a:ext>
            </a:extLst>
          </p:cNvPr>
          <p:cNvSpPr>
            <a:spLocks noGrp="1"/>
          </p:cNvSpPr>
          <p:nvPr>
            <p:ph idx="1"/>
          </p:nvPr>
        </p:nvSpPr>
        <p:spPr/>
        <p:txBody>
          <a:bodyPr/>
          <a:lstStyle/>
          <a:p>
            <a:pPr marL="0" indent="0">
              <a:buNone/>
            </a:pPr>
            <a:r>
              <a:rPr lang="en-US" altLang="ja-JP" dirty="0"/>
              <a:t>2. </a:t>
            </a:r>
            <a:r>
              <a:rPr lang="ja-JP" altLang="en-US" dirty="0"/>
              <a:t>業績と減損の実態 </a:t>
            </a:r>
            <a:r>
              <a:rPr lang="en-US" altLang="ja-JP" dirty="0"/>
              <a:t>(ROA)</a:t>
            </a:r>
          </a:p>
          <a:p>
            <a:pPr marL="0" indent="0">
              <a:buNone/>
            </a:pPr>
            <a:endParaRPr lang="en-US" altLang="ja-JP" dirty="0"/>
          </a:p>
          <a:p>
            <a:pPr marL="0" indent="0">
              <a:buNone/>
            </a:pPr>
            <a:r>
              <a:rPr lang="ja-JP" altLang="en-US" dirty="0"/>
              <a:t>・低</a:t>
            </a:r>
            <a:r>
              <a:rPr lang="en-US" altLang="ja-JP" dirty="0"/>
              <a:t>ROA</a:t>
            </a:r>
            <a:r>
              <a:rPr lang="ja-JP" altLang="en-US" dirty="0"/>
              <a:t>企業が減損を回避するのではなく、むしろ積極的に計上している。</a:t>
            </a:r>
          </a:p>
          <a:p>
            <a:pPr marL="0" indent="0">
              <a:buNone/>
            </a:pPr>
            <a:r>
              <a:rPr lang="ja-JP" altLang="en-US" dirty="0"/>
              <a:t>・ビッグバス仮説や、経済的実態の忠実な反映（業績悪化＝減損）が、隠蔽インセンティブよりも強く表れている。</a:t>
            </a:r>
          </a:p>
          <a:p>
            <a:endParaRPr kumimoji="1" lang="ja-JP" altLang="en-US" dirty="0"/>
          </a:p>
        </p:txBody>
      </p:sp>
    </p:spTree>
    <p:extLst>
      <p:ext uri="{BB962C8B-B14F-4D97-AF65-F5344CB8AC3E}">
        <p14:creationId xmlns:p14="http://schemas.microsoft.com/office/powerpoint/2010/main" val="2219508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5455D0-DB19-990D-CDD8-8E824668BA22}"/>
              </a:ext>
            </a:extLst>
          </p:cNvPr>
          <p:cNvSpPr>
            <a:spLocks noGrp="1"/>
          </p:cNvSpPr>
          <p:nvPr>
            <p:ph type="title"/>
          </p:nvPr>
        </p:nvSpPr>
        <p:spPr/>
        <p:txBody>
          <a:bodyPr/>
          <a:lstStyle/>
          <a:p>
            <a:r>
              <a:rPr kumimoji="1" lang="ja-JP" altLang="en-US"/>
              <a:t>目次 </a:t>
            </a:r>
            <a:r>
              <a:rPr kumimoji="1" lang="en-US" altLang="ja-JP"/>
              <a:t>(Agenda)</a:t>
            </a:r>
            <a:endParaRPr kumimoji="1" lang="ja-JP" altLang="en-US"/>
          </a:p>
        </p:txBody>
      </p:sp>
      <p:sp>
        <p:nvSpPr>
          <p:cNvPr id="3" name="コンテンツ プレースホルダー 2">
            <a:extLst>
              <a:ext uri="{FF2B5EF4-FFF2-40B4-BE49-F238E27FC236}">
                <a16:creationId xmlns:a16="http://schemas.microsoft.com/office/drawing/2014/main" id="{5DABDE07-1BD4-AB72-F13D-6D045D6E9EAD}"/>
              </a:ext>
            </a:extLst>
          </p:cNvPr>
          <p:cNvSpPr>
            <a:spLocks noGrp="1"/>
          </p:cNvSpPr>
          <p:nvPr>
            <p:ph idx="1"/>
          </p:nvPr>
        </p:nvSpPr>
        <p:spPr>
          <a:xfrm>
            <a:off x="838200" y="1816747"/>
            <a:ext cx="10515600" cy="4351338"/>
          </a:xfrm>
        </p:spPr>
        <p:txBody>
          <a:bodyPr/>
          <a:lstStyle/>
          <a:p>
            <a:r>
              <a:rPr kumimoji="1" lang="en-US" altLang="ja-JP" dirty="0"/>
              <a:t>1. </a:t>
            </a:r>
            <a:r>
              <a:rPr kumimoji="1" lang="ja-JP" altLang="en-US" dirty="0"/>
              <a:t>のれんとは</a:t>
            </a:r>
            <a:endParaRPr kumimoji="1" lang="en-US" altLang="ja-JP" dirty="0"/>
          </a:p>
          <a:p>
            <a:r>
              <a:rPr kumimoji="1" lang="en-US" altLang="ja-JP" dirty="0"/>
              <a:t>2.</a:t>
            </a:r>
            <a:r>
              <a:rPr lang="ja-JP" altLang="en-US" dirty="0"/>
              <a:t>研究背景</a:t>
            </a:r>
            <a:endParaRPr kumimoji="1" lang="ja-JP" altLang="en-US" dirty="0"/>
          </a:p>
          <a:p>
            <a:r>
              <a:rPr kumimoji="1" lang="en-US" altLang="ja-JP" dirty="0"/>
              <a:t>3. </a:t>
            </a:r>
            <a:r>
              <a:rPr kumimoji="1" lang="ja-JP" altLang="en-US" dirty="0"/>
              <a:t>先行研究と目的</a:t>
            </a:r>
          </a:p>
          <a:p>
            <a:r>
              <a:rPr kumimoji="1" lang="en-US" altLang="ja-JP" dirty="0"/>
              <a:t>4. </a:t>
            </a:r>
            <a:r>
              <a:rPr kumimoji="1" lang="ja-JP" altLang="en-US" dirty="0"/>
              <a:t>仮説と分析方法</a:t>
            </a:r>
          </a:p>
          <a:p>
            <a:r>
              <a:rPr kumimoji="1" lang="en-US" altLang="ja-JP" dirty="0"/>
              <a:t>5.</a:t>
            </a:r>
            <a:r>
              <a:rPr kumimoji="1" lang="ja-JP" altLang="en-US" dirty="0"/>
              <a:t> </a:t>
            </a:r>
            <a:r>
              <a:rPr lang="ja-JP" altLang="en-US" dirty="0"/>
              <a:t>分析結果</a:t>
            </a:r>
            <a:endParaRPr kumimoji="1" lang="ja-JP" altLang="en-US" dirty="0"/>
          </a:p>
          <a:p>
            <a:r>
              <a:rPr kumimoji="1" lang="en-US" altLang="ja-JP" dirty="0"/>
              <a:t>6. </a:t>
            </a:r>
            <a:r>
              <a:rPr kumimoji="1" lang="ja-JP" altLang="en-US" dirty="0"/>
              <a:t>考察</a:t>
            </a:r>
            <a:endParaRPr kumimoji="1" lang="en-US" altLang="ja-JP" dirty="0"/>
          </a:p>
          <a:p>
            <a:r>
              <a:rPr kumimoji="1" lang="en-US" altLang="ja-JP" dirty="0"/>
              <a:t>7. </a:t>
            </a:r>
            <a:r>
              <a:rPr kumimoji="1" lang="ja-JP" altLang="en-US" dirty="0"/>
              <a:t>まとめ</a:t>
            </a:r>
            <a:endParaRPr kumimoji="1" lang="en-US" altLang="ja-JP" dirty="0"/>
          </a:p>
          <a:p>
            <a:r>
              <a:rPr lang="ja-JP" altLang="en-US" dirty="0"/>
              <a:t>参考文献</a:t>
            </a:r>
            <a:endParaRPr kumimoji="1" lang="ja-JP" altLang="en-US" dirty="0"/>
          </a:p>
        </p:txBody>
      </p:sp>
    </p:spTree>
    <p:extLst>
      <p:ext uri="{BB962C8B-B14F-4D97-AF65-F5344CB8AC3E}">
        <p14:creationId xmlns:p14="http://schemas.microsoft.com/office/powerpoint/2010/main" val="40137443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60B912-A53E-7E90-49F7-1BD3C4975188}"/>
              </a:ext>
            </a:extLst>
          </p:cNvPr>
          <p:cNvSpPr>
            <a:spLocks noGrp="1"/>
          </p:cNvSpPr>
          <p:nvPr>
            <p:ph type="title"/>
          </p:nvPr>
        </p:nvSpPr>
        <p:spPr/>
        <p:txBody>
          <a:bodyPr/>
          <a:lstStyle/>
          <a:p>
            <a:r>
              <a:rPr lang="en-US" altLang="ja-JP" dirty="0"/>
              <a:t>6. </a:t>
            </a:r>
            <a:r>
              <a:rPr lang="ja-JP" altLang="en-US" dirty="0"/>
              <a:t>考察</a:t>
            </a:r>
            <a:endParaRPr kumimoji="1" lang="ja-JP" altLang="en-US" dirty="0"/>
          </a:p>
        </p:txBody>
      </p:sp>
      <p:sp>
        <p:nvSpPr>
          <p:cNvPr id="3" name="コンテンツ プレースホルダー 2">
            <a:extLst>
              <a:ext uri="{FF2B5EF4-FFF2-40B4-BE49-F238E27FC236}">
                <a16:creationId xmlns:a16="http://schemas.microsoft.com/office/drawing/2014/main" id="{7AC568EF-0EB9-348E-5FEB-26540AE972CA}"/>
              </a:ext>
            </a:extLst>
          </p:cNvPr>
          <p:cNvSpPr>
            <a:spLocks noGrp="1"/>
          </p:cNvSpPr>
          <p:nvPr>
            <p:ph idx="1"/>
          </p:nvPr>
        </p:nvSpPr>
        <p:spPr/>
        <p:txBody>
          <a:bodyPr/>
          <a:lstStyle/>
          <a:p>
            <a:pPr marL="0" indent="0">
              <a:buNone/>
            </a:pPr>
            <a:r>
              <a:rPr kumimoji="1" lang="en-US" altLang="ja-JP" dirty="0"/>
              <a:t>3. </a:t>
            </a:r>
            <a:r>
              <a:rPr kumimoji="1" lang="ja-JP" altLang="en-US" dirty="0"/>
              <a:t>業種特性による裁量の差異</a:t>
            </a:r>
            <a:endParaRPr kumimoji="1" lang="en-US" altLang="ja-JP" dirty="0"/>
          </a:p>
          <a:p>
            <a:pPr marL="0" indent="0">
              <a:buNone/>
            </a:pPr>
            <a:endParaRPr kumimoji="1" lang="ja-JP" altLang="en-US" dirty="0"/>
          </a:p>
          <a:p>
            <a:pPr marL="0" indent="0">
              <a:buNone/>
            </a:pPr>
            <a:r>
              <a:rPr lang="ja-JP" altLang="en-US" dirty="0"/>
              <a:t>・</a:t>
            </a:r>
            <a:r>
              <a:rPr kumimoji="1" lang="ja-JP" altLang="en-US" dirty="0"/>
              <a:t>回避しやすい業種：化学・医薬品（研究開発型）</a:t>
            </a:r>
          </a:p>
          <a:p>
            <a:pPr marL="0" indent="0">
              <a:buNone/>
            </a:pPr>
            <a:r>
              <a:rPr kumimoji="1" lang="ja-JP" altLang="en-US" dirty="0"/>
              <a:t>資産価値（無形資産・技術）の評価が難しく、見積もりの裁量が入りやすい。</a:t>
            </a:r>
            <a:endParaRPr kumimoji="1" lang="en-US" altLang="ja-JP" dirty="0"/>
          </a:p>
          <a:p>
            <a:pPr marL="0" indent="0">
              <a:buNone/>
            </a:pPr>
            <a:endParaRPr kumimoji="1" lang="ja-JP" altLang="en-US" dirty="0"/>
          </a:p>
          <a:p>
            <a:pPr marL="0" indent="0">
              <a:buNone/>
            </a:pPr>
            <a:r>
              <a:rPr lang="ja-JP" altLang="en-US" dirty="0"/>
              <a:t>・</a:t>
            </a:r>
            <a:r>
              <a:rPr kumimoji="1" lang="ja-JP" altLang="en-US" dirty="0"/>
              <a:t>減損しやすい業種：小売・サービス</a:t>
            </a:r>
          </a:p>
          <a:p>
            <a:pPr marL="0" indent="0">
              <a:buNone/>
            </a:pPr>
            <a:r>
              <a:rPr kumimoji="1" lang="ja-JP" altLang="en-US" dirty="0"/>
              <a:t>店舗の赤字など、減損のトリガーが客観的に識別しやすいため、先送りが困難である。</a:t>
            </a:r>
          </a:p>
        </p:txBody>
      </p:sp>
    </p:spTree>
    <p:extLst>
      <p:ext uri="{BB962C8B-B14F-4D97-AF65-F5344CB8AC3E}">
        <p14:creationId xmlns:p14="http://schemas.microsoft.com/office/powerpoint/2010/main" val="187547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E526C4-996F-07BB-CFD3-66FA0207B22B}"/>
              </a:ext>
            </a:extLst>
          </p:cNvPr>
          <p:cNvSpPr>
            <a:spLocks noGrp="1"/>
          </p:cNvSpPr>
          <p:nvPr>
            <p:ph type="title"/>
          </p:nvPr>
        </p:nvSpPr>
        <p:spPr/>
        <p:txBody>
          <a:bodyPr/>
          <a:lstStyle/>
          <a:p>
            <a:r>
              <a:rPr kumimoji="1" lang="en-US" altLang="ja-JP" dirty="0"/>
              <a:t>7. </a:t>
            </a:r>
            <a:r>
              <a:rPr kumimoji="1" lang="ja-JP" altLang="en-US" dirty="0"/>
              <a:t>まとめ</a:t>
            </a:r>
          </a:p>
        </p:txBody>
      </p:sp>
      <p:sp>
        <p:nvSpPr>
          <p:cNvPr id="3" name="コンテンツ プレースホルダー 2">
            <a:extLst>
              <a:ext uri="{FF2B5EF4-FFF2-40B4-BE49-F238E27FC236}">
                <a16:creationId xmlns:a16="http://schemas.microsoft.com/office/drawing/2014/main" id="{EA3BE421-9AB1-5DA3-F412-C0800C519EC7}"/>
              </a:ext>
            </a:extLst>
          </p:cNvPr>
          <p:cNvSpPr>
            <a:spLocks noGrp="1"/>
          </p:cNvSpPr>
          <p:nvPr>
            <p:ph idx="1"/>
          </p:nvPr>
        </p:nvSpPr>
        <p:spPr>
          <a:xfrm>
            <a:off x="838200" y="1585927"/>
            <a:ext cx="10515600" cy="5032375"/>
          </a:xfrm>
        </p:spPr>
        <p:txBody>
          <a:bodyPr>
            <a:normAutofit/>
          </a:bodyPr>
          <a:lstStyle/>
          <a:p>
            <a:endParaRPr kumimoji="1" lang="ja-JP" altLang="en-US" dirty="0"/>
          </a:p>
          <a:p>
            <a:r>
              <a:rPr kumimoji="1" lang="ja-JP" altLang="en-US" dirty="0"/>
              <a:t>企業規模や負債比率によるモニタリング機能が、日本企業においても一定の規律付けとして機能していることを確認した。  </a:t>
            </a:r>
          </a:p>
          <a:p>
            <a:r>
              <a:rPr kumimoji="1" lang="ja-JP" altLang="en-US" dirty="0"/>
              <a:t>業績悪化企業は減損を隠蔽するのではなく、適切に処理を行っており、会計数値が経済的実態を反</a:t>
            </a:r>
            <a:r>
              <a:rPr lang="ja-JP" altLang="en-US" dirty="0"/>
              <a:t>映している傾向が示唆された</a:t>
            </a:r>
            <a:endParaRPr kumimoji="1" lang="en-US" altLang="ja-JP" dirty="0"/>
          </a:p>
          <a:p>
            <a:r>
              <a:rPr kumimoji="1" lang="ja-JP" altLang="en-US" dirty="0"/>
              <a:t>本研究では減損額ゼロを機械的に回避とみなしたため、正当な理由で減損しなかったケースと、恣意的な回避を完全に識別できていない。そのため、傾向スコアマッチング 等を用いた分析が必要である。 </a:t>
            </a:r>
          </a:p>
        </p:txBody>
      </p:sp>
    </p:spTree>
    <p:extLst>
      <p:ext uri="{BB962C8B-B14F-4D97-AF65-F5344CB8AC3E}">
        <p14:creationId xmlns:p14="http://schemas.microsoft.com/office/powerpoint/2010/main" val="1865192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7DBF8-F498-7AFD-D484-8D4844F9EC3C}"/>
              </a:ext>
            </a:extLst>
          </p:cNvPr>
          <p:cNvSpPr>
            <a:spLocks noGrp="1"/>
          </p:cNvSpPr>
          <p:nvPr>
            <p:ph type="title"/>
          </p:nvPr>
        </p:nvSpPr>
        <p:spPr/>
        <p:txBody>
          <a:bodyPr/>
          <a:lstStyle/>
          <a:p>
            <a:r>
              <a:rPr kumimoji="1" lang="ja-JP" altLang="en-US" dirty="0"/>
              <a:t>参考文献</a:t>
            </a:r>
          </a:p>
        </p:txBody>
      </p:sp>
      <p:sp>
        <p:nvSpPr>
          <p:cNvPr id="3" name="コンテンツ プレースホルダー 2">
            <a:extLst>
              <a:ext uri="{FF2B5EF4-FFF2-40B4-BE49-F238E27FC236}">
                <a16:creationId xmlns:a16="http://schemas.microsoft.com/office/drawing/2014/main" id="{B676667D-D0A9-1EF0-FD5A-3C1A666A6E01}"/>
              </a:ext>
            </a:extLst>
          </p:cNvPr>
          <p:cNvSpPr>
            <a:spLocks noGrp="1"/>
          </p:cNvSpPr>
          <p:nvPr>
            <p:ph idx="1"/>
          </p:nvPr>
        </p:nvSpPr>
        <p:spPr/>
        <p:txBody>
          <a:bodyPr>
            <a:normAutofit fontScale="55000" lnSpcReduction="20000"/>
          </a:bodyPr>
          <a:lstStyle/>
          <a:p>
            <a:pPr marL="0" indent="0">
              <a:buNone/>
            </a:pPr>
            <a:r>
              <a:rPr kumimoji="1" lang="en-US" altLang="ja-JP" dirty="0"/>
              <a:t>Han, H., &amp; Tang, Q. (2020). The potential harms of goodwill impairment avoidance: Evidence based on future stock price crash risk. China Journal of Accounting Research, 13(3), 271–289.</a:t>
            </a:r>
          </a:p>
          <a:p>
            <a:pPr marL="0" indent="0">
              <a:buNone/>
            </a:pPr>
            <a:endParaRPr kumimoji="1" lang="en-US" altLang="ja-JP" dirty="0"/>
          </a:p>
          <a:p>
            <a:pPr marL="0" indent="0">
              <a:buNone/>
            </a:pPr>
            <a:r>
              <a:rPr kumimoji="1" lang="en-US" altLang="ja-JP" dirty="0"/>
              <a:t>Beatty, A., &amp; Weber, J. (2006). Accounting discretion in fair value estimates: An examination of SFAS 142 goodwill impairments. Journal of Accounting Research, 44(2), 257–288.</a:t>
            </a:r>
          </a:p>
          <a:p>
            <a:pPr marL="0" indent="0">
              <a:buNone/>
            </a:pPr>
            <a:endParaRPr kumimoji="1" lang="en-US" altLang="ja-JP" dirty="0"/>
          </a:p>
          <a:p>
            <a:pPr marL="0" indent="0">
              <a:buNone/>
            </a:pPr>
            <a:r>
              <a:rPr kumimoji="1" lang="en-US" altLang="ja-JP" dirty="0"/>
              <a:t>IASB. (2020). Goodwill and impairment: An academic literature review. International Accounting Standards Board.</a:t>
            </a:r>
          </a:p>
          <a:p>
            <a:pPr marL="0" indent="0">
              <a:buNone/>
            </a:pPr>
            <a:endParaRPr kumimoji="1" lang="en-US" altLang="ja-JP" dirty="0"/>
          </a:p>
          <a:p>
            <a:pPr marL="0" indent="0">
              <a:buNone/>
            </a:pPr>
            <a:r>
              <a:rPr kumimoji="1" lang="en-US" altLang="ja-JP" dirty="0" err="1"/>
              <a:t>Ramanna</a:t>
            </a:r>
            <a:r>
              <a:rPr kumimoji="1" lang="en-US" altLang="ja-JP" dirty="0"/>
              <a:t>, K., &amp; Watts, R. L. (2012). Evidence on the use of unverifiable estimates in required goodwill impairment. Review of Accounting Studies, 17(4), 749–780.</a:t>
            </a:r>
          </a:p>
          <a:p>
            <a:pPr marL="0" indent="0">
              <a:buNone/>
            </a:pPr>
            <a:endParaRPr kumimoji="1" lang="en-US" altLang="ja-JP" dirty="0"/>
          </a:p>
          <a:p>
            <a:pPr marL="0" indent="0">
              <a:buNone/>
            </a:pPr>
            <a:r>
              <a:rPr kumimoji="1" lang="en-US" altLang="ja-JP" dirty="0"/>
              <a:t>IASB. (2020). Goodwill and Impairment: An Academic Literature Review. International Accounting Standards Board. https://www.ifrs.org/, (</a:t>
            </a:r>
            <a:r>
              <a:rPr kumimoji="1" lang="ja-JP" altLang="en-US" dirty="0"/>
              <a:t>参照 </a:t>
            </a:r>
            <a:r>
              <a:rPr kumimoji="1" lang="en-US" altLang="ja-JP" dirty="0"/>
              <a:t>2025-11-15).</a:t>
            </a:r>
          </a:p>
          <a:p>
            <a:pPr marL="0" indent="0">
              <a:buNone/>
            </a:pPr>
            <a:endParaRPr kumimoji="1" lang="en-US" altLang="ja-JP" dirty="0"/>
          </a:p>
          <a:p>
            <a:pPr marL="0" indent="0">
              <a:buNone/>
            </a:pPr>
            <a:r>
              <a:rPr kumimoji="1" lang="ja-JP" altLang="en-US"/>
              <a:t>企業</a:t>
            </a:r>
            <a:r>
              <a:rPr kumimoji="1" lang="ja-JP" altLang="en-US" dirty="0"/>
              <a:t>会計審議会</a:t>
            </a:r>
            <a:r>
              <a:rPr kumimoji="1" lang="en-US" altLang="ja-JP" dirty="0"/>
              <a:t>. (2002). 『</a:t>
            </a:r>
            <a:r>
              <a:rPr kumimoji="1" lang="ja-JP" altLang="en-US" dirty="0"/>
              <a:t>固定資産の減損に係る会計基準</a:t>
            </a:r>
            <a:r>
              <a:rPr kumimoji="1" lang="en-US" altLang="ja-JP" dirty="0"/>
              <a:t>』</a:t>
            </a:r>
            <a:r>
              <a:rPr kumimoji="1" lang="ja-JP" altLang="en-US" dirty="0"/>
              <a:t>金融庁</a:t>
            </a:r>
            <a:r>
              <a:rPr kumimoji="1" lang="en-US" altLang="ja-JP" dirty="0"/>
              <a:t>.</a:t>
            </a:r>
          </a:p>
          <a:p>
            <a:pPr marL="0" indent="0">
              <a:buNone/>
            </a:pPr>
            <a:endParaRPr kumimoji="1" lang="ja-JP" altLang="en-US" dirty="0"/>
          </a:p>
        </p:txBody>
      </p:sp>
    </p:spTree>
    <p:extLst>
      <p:ext uri="{BB962C8B-B14F-4D97-AF65-F5344CB8AC3E}">
        <p14:creationId xmlns:p14="http://schemas.microsoft.com/office/powerpoint/2010/main" val="96642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E4E123-5133-CE55-F120-5F4A3762F683}"/>
              </a:ext>
            </a:extLst>
          </p:cNvPr>
          <p:cNvSpPr>
            <a:spLocks noGrp="1"/>
          </p:cNvSpPr>
          <p:nvPr>
            <p:ph type="title"/>
          </p:nvPr>
        </p:nvSpPr>
        <p:spPr>
          <a:xfrm>
            <a:off x="838200" y="93373"/>
            <a:ext cx="10515600" cy="1325563"/>
          </a:xfrm>
        </p:spPr>
        <p:txBody>
          <a:bodyPr/>
          <a:lstStyle/>
          <a:p>
            <a:r>
              <a:rPr lang="en-US" altLang="ja-JP"/>
              <a:t>1. </a:t>
            </a:r>
            <a:r>
              <a:rPr kumimoji="1" lang="ja-JP" altLang="en-US"/>
              <a:t>のれんとは</a:t>
            </a:r>
          </a:p>
        </p:txBody>
      </p:sp>
      <p:sp>
        <p:nvSpPr>
          <p:cNvPr id="3" name="コンテンツ プレースホルダー 2">
            <a:extLst>
              <a:ext uri="{FF2B5EF4-FFF2-40B4-BE49-F238E27FC236}">
                <a16:creationId xmlns:a16="http://schemas.microsoft.com/office/drawing/2014/main" id="{954668C3-2E32-4EB6-70B0-92E228CB9FB4}"/>
              </a:ext>
            </a:extLst>
          </p:cNvPr>
          <p:cNvSpPr>
            <a:spLocks noGrp="1"/>
          </p:cNvSpPr>
          <p:nvPr>
            <p:ph idx="1"/>
          </p:nvPr>
        </p:nvSpPr>
        <p:spPr>
          <a:xfrm>
            <a:off x="919480" y="1167406"/>
            <a:ext cx="10515600" cy="4351338"/>
          </a:xfrm>
        </p:spPr>
        <p:txBody>
          <a:bodyPr>
            <a:normAutofit/>
          </a:bodyPr>
          <a:lstStyle/>
          <a:p>
            <a:r>
              <a:rPr kumimoji="1" lang="en-US" altLang="ja-JP" sz="2400"/>
              <a:t>M&amp;A</a:t>
            </a:r>
            <a:r>
              <a:rPr kumimoji="1" lang="ja-JP" altLang="en-US" sz="2400"/>
              <a:t>において、</a:t>
            </a:r>
            <a:r>
              <a:rPr kumimoji="1" lang="ja-JP" altLang="en-US" sz="2400" b="1"/>
              <a:t>買収額が対象企業の純資産額を上回った場合の差額</a:t>
            </a:r>
          </a:p>
          <a:p>
            <a:pPr marL="0" indent="0">
              <a:buNone/>
            </a:pPr>
            <a:r>
              <a:rPr lang="ja-JP" altLang="en-US" sz="2400"/>
              <a:t>　・</a:t>
            </a:r>
            <a:r>
              <a:rPr kumimoji="1" lang="ja-JP" altLang="en-US" sz="2400"/>
              <a:t>「目に見えない超過収益力」を資産計上したもの</a:t>
            </a:r>
          </a:p>
          <a:p>
            <a:r>
              <a:rPr kumimoji="1" lang="ja-JP" altLang="en-US" sz="2400"/>
              <a:t>日本の会計基準では、最長</a:t>
            </a:r>
            <a:r>
              <a:rPr kumimoji="1" lang="en-US" altLang="ja-JP" sz="2400"/>
              <a:t>20</a:t>
            </a:r>
            <a:r>
              <a:rPr kumimoji="1" lang="ja-JP" altLang="en-US" sz="2400"/>
              <a:t>年以内の期間で定額償却を行う</a:t>
            </a:r>
            <a:endParaRPr kumimoji="1" lang="en-US" altLang="ja-JP" sz="2400"/>
          </a:p>
          <a:p>
            <a:r>
              <a:rPr kumimoji="1" lang="ja-JP" altLang="en-US" sz="2400"/>
              <a:t>ただし、定期償却を行っている期間中であっても、減損の兆候がある場合には、資産価値を切り下げる処理（減損テスト）が必要となる。</a:t>
            </a:r>
          </a:p>
        </p:txBody>
      </p:sp>
      <p:sp>
        <p:nvSpPr>
          <p:cNvPr id="4" name="正方形/長方形 3">
            <a:extLst>
              <a:ext uri="{FF2B5EF4-FFF2-40B4-BE49-F238E27FC236}">
                <a16:creationId xmlns:a16="http://schemas.microsoft.com/office/drawing/2014/main" id="{4A063D55-C1E4-BDB4-95B4-7336D6D64305}"/>
              </a:ext>
            </a:extLst>
          </p:cNvPr>
          <p:cNvSpPr/>
          <p:nvPr/>
        </p:nvSpPr>
        <p:spPr>
          <a:xfrm>
            <a:off x="1610589" y="3883383"/>
            <a:ext cx="1984664" cy="2140527"/>
          </a:xfrm>
          <a:prstGeom prst="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資産</a:t>
            </a:r>
          </a:p>
        </p:txBody>
      </p:sp>
      <p:sp>
        <p:nvSpPr>
          <p:cNvPr id="5" name="正方形/長方形 4">
            <a:extLst>
              <a:ext uri="{FF2B5EF4-FFF2-40B4-BE49-F238E27FC236}">
                <a16:creationId xmlns:a16="http://schemas.microsoft.com/office/drawing/2014/main" id="{6802123F-2AB9-A22C-A74E-27F4508C8E74}"/>
              </a:ext>
            </a:extLst>
          </p:cNvPr>
          <p:cNvSpPr/>
          <p:nvPr/>
        </p:nvSpPr>
        <p:spPr>
          <a:xfrm>
            <a:off x="3595253" y="3883385"/>
            <a:ext cx="1984664" cy="74071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負債</a:t>
            </a:r>
            <a:endParaRPr kumimoji="1" lang="en-US" altLang="ja-JP" b="1">
              <a:solidFill>
                <a:schemeClr val="tx1"/>
              </a:solidFill>
            </a:endParaRPr>
          </a:p>
        </p:txBody>
      </p:sp>
      <p:sp>
        <p:nvSpPr>
          <p:cNvPr id="6" name="正方形/長方形 5">
            <a:extLst>
              <a:ext uri="{FF2B5EF4-FFF2-40B4-BE49-F238E27FC236}">
                <a16:creationId xmlns:a16="http://schemas.microsoft.com/office/drawing/2014/main" id="{5CABD9BD-5659-89EC-1E2E-668ABA0C45E5}"/>
              </a:ext>
            </a:extLst>
          </p:cNvPr>
          <p:cNvSpPr/>
          <p:nvPr/>
        </p:nvSpPr>
        <p:spPr>
          <a:xfrm>
            <a:off x="8336970" y="4624101"/>
            <a:ext cx="1984664" cy="1399810"/>
          </a:xfrm>
          <a:prstGeom prst="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37858A5-DAE4-D79C-4F3A-9CA5778EA4B3}"/>
              </a:ext>
            </a:extLst>
          </p:cNvPr>
          <p:cNvSpPr/>
          <p:nvPr/>
        </p:nvSpPr>
        <p:spPr>
          <a:xfrm>
            <a:off x="8336971" y="6023913"/>
            <a:ext cx="1984661" cy="740714"/>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77776AD2-321B-DAD7-EDBC-011EE0CA167A}"/>
              </a:ext>
            </a:extLst>
          </p:cNvPr>
          <p:cNvSpPr/>
          <p:nvPr/>
        </p:nvSpPr>
        <p:spPr>
          <a:xfrm>
            <a:off x="3595253" y="4624100"/>
            <a:ext cx="1984664" cy="1399814"/>
          </a:xfrm>
          <a:prstGeom prst="rect">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資本</a:t>
            </a:r>
          </a:p>
        </p:txBody>
      </p:sp>
      <p:sp>
        <p:nvSpPr>
          <p:cNvPr id="12" name="正方形/長方形 11">
            <a:extLst>
              <a:ext uri="{FF2B5EF4-FFF2-40B4-BE49-F238E27FC236}">
                <a16:creationId xmlns:a16="http://schemas.microsoft.com/office/drawing/2014/main" id="{50865FC3-05A6-6848-E7A7-8F7C9C143EB8}"/>
              </a:ext>
            </a:extLst>
          </p:cNvPr>
          <p:cNvSpPr/>
          <p:nvPr/>
        </p:nvSpPr>
        <p:spPr>
          <a:xfrm>
            <a:off x="5579917" y="4624096"/>
            <a:ext cx="2757051" cy="1399810"/>
          </a:xfrm>
          <a:prstGeom prst="rect">
            <a:avLst/>
          </a:prstGeom>
          <a:solidFill>
            <a:schemeClr val="bg1"/>
          </a:solidFill>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t>投資</a:t>
            </a:r>
          </a:p>
        </p:txBody>
      </p:sp>
      <p:cxnSp>
        <p:nvCxnSpPr>
          <p:cNvPr id="14" name="直線矢印コネクタ 13">
            <a:extLst>
              <a:ext uri="{FF2B5EF4-FFF2-40B4-BE49-F238E27FC236}">
                <a16:creationId xmlns:a16="http://schemas.microsoft.com/office/drawing/2014/main" id="{81D5CBB2-F6C8-BDFB-B3F7-F61C14E62A8D}"/>
              </a:ext>
            </a:extLst>
          </p:cNvPr>
          <p:cNvCxnSpPr/>
          <p:nvPr/>
        </p:nvCxnSpPr>
        <p:spPr>
          <a:xfrm>
            <a:off x="6177280" y="5344160"/>
            <a:ext cx="1584960" cy="0"/>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sp>
        <p:nvSpPr>
          <p:cNvPr id="15" name="テキスト ボックス 14">
            <a:extLst>
              <a:ext uri="{FF2B5EF4-FFF2-40B4-BE49-F238E27FC236}">
                <a16:creationId xmlns:a16="http://schemas.microsoft.com/office/drawing/2014/main" id="{0A377842-D9CB-1AD8-AE5C-CEC5E5CEFD9C}"/>
              </a:ext>
            </a:extLst>
          </p:cNvPr>
          <p:cNvSpPr txBox="1"/>
          <p:nvPr/>
        </p:nvSpPr>
        <p:spPr>
          <a:xfrm>
            <a:off x="5711947" y="4974828"/>
            <a:ext cx="2492990" cy="369332"/>
          </a:xfrm>
          <a:prstGeom prst="rect">
            <a:avLst/>
          </a:prstGeom>
          <a:noFill/>
        </p:spPr>
        <p:txBody>
          <a:bodyPr wrap="none" rtlCol="0">
            <a:spAutoFit/>
          </a:bodyPr>
          <a:lstStyle/>
          <a:p>
            <a:r>
              <a:rPr kumimoji="1" lang="ja-JP" altLang="en-US" b="1"/>
              <a:t>投資と資本の相殺消去</a:t>
            </a:r>
          </a:p>
        </p:txBody>
      </p:sp>
      <p:sp>
        <p:nvSpPr>
          <p:cNvPr id="32" name="右中かっこ 31">
            <a:extLst>
              <a:ext uri="{FF2B5EF4-FFF2-40B4-BE49-F238E27FC236}">
                <a16:creationId xmlns:a16="http://schemas.microsoft.com/office/drawing/2014/main" id="{BCA5BA53-2719-C8BA-082E-1D9660A03CF5}"/>
              </a:ext>
            </a:extLst>
          </p:cNvPr>
          <p:cNvSpPr/>
          <p:nvPr/>
        </p:nvSpPr>
        <p:spPr>
          <a:xfrm>
            <a:off x="10405457" y="4624096"/>
            <a:ext cx="351907" cy="2140531"/>
          </a:xfrm>
          <a:prstGeom prst="rightBrace">
            <a:avLst>
              <a:gd name="adj1" fmla="val 17648"/>
              <a:gd name="adj2" fmla="val 50000"/>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33" name="左中かっこ 32">
            <a:extLst>
              <a:ext uri="{FF2B5EF4-FFF2-40B4-BE49-F238E27FC236}">
                <a16:creationId xmlns:a16="http://schemas.microsoft.com/office/drawing/2014/main" id="{1283E981-A0E0-7096-D25D-506BEF77FC0E}"/>
              </a:ext>
            </a:extLst>
          </p:cNvPr>
          <p:cNvSpPr/>
          <p:nvPr/>
        </p:nvSpPr>
        <p:spPr>
          <a:xfrm>
            <a:off x="8115249" y="6023903"/>
            <a:ext cx="137897" cy="740714"/>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F040E4D8-75B5-C581-F076-778D941E1BA8}"/>
              </a:ext>
            </a:extLst>
          </p:cNvPr>
          <p:cNvSpPr txBox="1"/>
          <p:nvPr/>
        </p:nvSpPr>
        <p:spPr>
          <a:xfrm>
            <a:off x="7305040" y="6208572"/>
            <a:ext cx="914400" cy="369332"/>
          </a:xfrm>
          <a:prstGeom prst="rect">
            <a:avLst/>
          </a:prstGeom>
          <a:noFill/>
        </p:spPr>
        <p:txBody>
          <a:bodyPr wrap="square" rtlCol="0">
            <a:spAutoFit/>
          </a:bodyPr>
          <a:lstStyle/>
          <a:p>
            <a:r>
              <a:rPr kumimoji="1" lang="ja-JP" altLang="en-US" b="1" u="sng"/>
              <a:t>のれん</a:t>
            </a:r>
          </a:p>
        </p:txBody>
      </p:sp>
      <p:sp>
        <p:nvSpPr>
          <p:cNvPr id="36" name="テキスト ボックス 35">
            <a:extLst>
              <a:ext uri="{FF2B5EF4-FFF2-40B4-BE49-F238E27FC236}">
                <a16:creationId xmlns:a16="http://schemas.microsoft.com/office/drawing/2014/main" id="{12B721ED-21B5-6C70-7A28-0018F0BB7F76}"/>
              </a:ext>
            </a:extLst>
          </p:cNvPr>
          <p:cNvSpPr txBox="1"/>
          <p:nvPr/>
        </p:nvSpPr>
        <p:spPr>
          <a:xfrm>
            <a:off x="10685986" y="5518752"/>
            <a:ext cx="1290320" cy="369332"/>
          </a:xfrm>
          <a:prstGeom prst="rect">
            <a:avLst/>
          </a:prstGeom>
          <a:noFill/>
        </p:spPr>
        <p:txBody>
          <a:bodyPr wrap="square" rtlCol="0">
            <a:spAutoFit/>
          </a:bodyPr>
          <a:lstStyle/>
          <a:p>
            <a:r>
              <a:rPr kumimoji="1" lang="ja-JP" altLang="en-US" b="1"/>
              <a:t>取得原価</a:t>
            </a:r>
          </a:p>
        </p:txBody>
      </p:sp>
      <p:sp>
        <p:nvSpPr>
          <p:cNvPr id="39" name="テキスト ボックス 38">
            <a:extLst>
              <a:ext uri="{FF2B5EF4-FFF2-40B4-BE49-F238E27FC236}">
                <a16:creationId xmlns:a16="http://schemas.microsoft.com/office/drawing/2014/main" id="{E0FCA8E6-283B-28EA-3465-883239E464A6}"/>
              </a:ext>
            </a:extLst>
          </p:cNvPr>
          <p:cNvSpPr txBox="1"/>
          <p:nvPr/>
        </p:nvSpPr>
        <p:spPr>
          <a:xfrm>
            <a:off x="2602921" y="3478320"/>
            <a:ext cx="3780363" cy="369332"/>
          </a:xfrm>
          <a:prstGeom prst="rect">
            <a:avLst/>
          </a:prstGeom>
          <a:noFill/>
        </p:spPr>
        <p:txBody>
          <a:bodyPr wrap="square" rtlCol="0">
            <a:spAutoFit/>
          </a:bodyPr>
          <a:lstStyle/>
          <a:p>
            <a:r>
              <a:rPr kumimoji="1" lang="ja-JP" altLang="en-US" b="1"/>
              <a:t>子会社貸借対照表</a:t>
            </a:r>
          </a:p>
        </p:txBody>
      </p:sp>
      <p:sp>
        <p:nvSpPr>
          <p:cNvPr id="41" name="テキスト ボックス 40">
            <a:extLst>
              <a:ext uri="{FF2B5EF4-FFF2-40B4-BE49-F238E27FC236}">
                <a16:creationId xmlns:a16="http://schemas.microsoft.com/office/drawing/2014/main" id="{0F42241A-098A-A88F-774A-1C3814443D3F}"/>
              </a:ext>
            </a:extLst>
          </p:cNvPr>
          <p:cNvSpPr txBox="1"/>
          <p:nvPr/>
        </p:nvSpPr>
        <p:spPr>
          <a:xfrm>
            <a:off x="8544472" y="4254767"/>
            <a:ext cx="1569660" cy="369332"/>
          </a:xfrm>
          <a:prstGeom prst="rect">
            <a:avLst/>
          </a:prstGeom>
          <a:noFill/>
        </p:spPr>
        <p:txBody>
          <a:bodyPr wrap="none" rtlCol="0">
            <a:spAutoFit/>
          </a:bodyPr>
          <a:lstStyle/>
          <a:p>
            <a:r>
              <a:rPr kumimoji="1" lang="ja-JP" altLang="en-US" b="1"/>
              <a:t>関係会社株式</a:t>
            </a:r>
          </a:p>
        </p:txBody>
      </p:sp>
    </p:spTree>
    <p:extLst>
      <p:ext uri="{BB962C8B-B14F-4D97-AF65-F5344CB8AC3E}">
        <p14:creationId xmlns:p14="http://schemas.microsoft.com/office/powerpoint/2010/main" val="3317285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B2F00E-6472-F558-FFEC-FA73295B9C1D}"/>
              </a:ext>
            </a:extLst>
          </p:cNvPr>
          <p:cNvSpPr>
            <a:spLocks noGrp="1"/>
          </p:cNvSpPr>
          <p:nvPr>
            <p:ph type="title"/>
          </p:nvPr>
        </p:nvSpPr>
        <p:spPr>
          <a:xfrm>
            <a:off x="838200" y="183565"/>
            <a:ext cx="10515600" cy="1325563"/>
          </a:xfrm>
        </p:spPr>
        <p:txBody>
          <a:bodyPr/>
          <a:lstStyle/>
          <a:p>
            <a:r>
              <a:rPr kumimoji="1" lang="ja-JP" altLang="en-US"/>
              <a:t> </a:t>
            </a:r>
            <a:r>
              <a:rPr kumimoji="1" lang="en-US" altLang="ja-JP"/>
              <a:t>2. </a:t>
            </a:r>
            <a:r>
              <a:rPr kumimoji="1" lang="ja-JP" altLang="en-US"/>
              <a:t>研究背景</a:t>
            </a:r>
          </a:p>
        </p:txBody>
      </p:sp>
      <p:sp>
        <p:nvSpPr>
          <p:cNvPr id="3" name="コンテンツ プレースホルダー 2">
            <a:extLst>
              <a:ext uri="{FF2B5EF4-FFF2-40B4-BE49-F238E27FC236}">
                <a16:creationId xmlns:a16="http://schemas.microsoft.com/office/drawing/2014/main" id="{76CBBE78-9359-438D-D56C-0992B8F79600}"/>
              </a:ext>
            </a:extLst>
          </p:cNvPr>
          <p:cNvSpPr>
            <a:spLocks noGrp="1"/>
          </p:cNvSpPr>
          <p:nvPr>
            <p:ph idx="1"/>
          </p:nvPr>
        </p:nvSpPr>
        <p:spPr>
          <a:xfrm>
            <a:off x="838200" y="2395468"/>
            <a:ext cx="10515600" cy="4351338"/>
          </a:xfrm>
        </p:spPr>
        <p:txBody>
          <a:bodyPr>
            <a:noAutofit/>
          </a:bodyPr>
          <a:lstStyle/>
          <a:p>
            <a:r>
              <a:rPr kumimoji="1" lang="ja-JP" altLang="en-US" sz="2400"/>
              <a:t>のれんの事後測定</a:t>
            </a:r>
            <a:endParaRPr kumimoji="1" lang="en-US" altLang="ja-JP" sz="2400"/>
          </a:p>
          <a:p>
            <a:pPr marL="0" indent="0">
              <a:buNone/>
            </a:pPr>
            <a:r>
              <a:rPr lang="ja-JP" altLang="en-US" sz="2400"/>
              <a:t>　</a:t>
            </a:r>
            <a:r>
              <a:rPr kumimoji="1" lang="ja-JP" altLang="en-US" sz="2400"/>
              <a:t>将来キャッシュフローの見積もりに依存するため的な検証が困難</a:t>
            </a:r>
          </a:p>
          <a:p>
            <a:r>
              <a:rPr kumimoji="1" lang="en-US" altLang="ja-JP" sz="2400"/>
              <a:t> </a:t>
            </a:r>
            <a:r>
              <a:rPr kumimoji="1" lang="ja-JP" altLang="en-US" sz="2400"/>
              <a:t>経営者の裁量性</a:t>
            </a:r>
            <a:endParaRPr kumimoji="1" lang="en-US" altLang="ja-JP" sz="2400"/>
          </a:p>
          <a:p>
            <a:pPr marL="0" indent="0">
              <a:buNone/>
            </a:pPr>
            <a:r>
              <a:rPr kumimoji="1" lang="ja-JP" altLang="en-US" sz="2400"/>
              <a:t>この検証の困難性が、経営者に大きな裁量を与えていると指摘されている </a:t>
            </a:r>
            <a:r>
              <a:rPr kumimoji="1" lang="en-US" altLang="ja-JP" sz="2400"/>
              <a:t>(</a:t>
            </a:r>
            <a:r>
              <a:rPr kumimoji="1" lang="en-US" altLang="ja-JP" sz="2400" err="1"/>
              <a:t>Ramanna</a:t>
            </a:r>
            <a:r>
              <a:rPr kumimoji="1" lang="en-US" altLang="ja-JP" sz="2400"/>
              <a:t> and Watts, 2012)</a:t>
            </a:r>
            <a:r>
              <a:rPr kumimoji="1" lang="ja-JP" altLang="en-US" sz="2400"/>
              <a:t>。</a:t>
            </a:r>
            <a:endParaRPr kumimoji="1" lang="en-US" altLang="ja-JP" sz="2400"/>
          </a:p>
          <a:p>
            <a:r>
              <a:rPr kumimoji="1" lang="ja-JP" altLang="en-US" sz="2400"/>
              <a:t>エージェンシー問題</a:t>
            </a:r>
            <a:endParaRPr lang="en-US" altLang="ja-JP" sz="2400"/>
          </a:p>
          <a:p>
            <a:pPr marL="0" indent="0">
              <a:buNone/>
            </a:pPr>
            <a:r>
              <a:rPr kumimoji="1" lang="ja-JP" altLang="en-US" sz="2400"/>
              <a:t>　経営者は自身の報酬維持、解任リスクの低減、評判の維持を目的として、</a:t>
            </a:r>
            <a:endParaRPr kumimoji="1" lang="en-US" altLang="ja-JP" sz="2400"/>
          </a:p>
          <a:p>
            <a:pPr marL="0" indent="0">
              <a:buNone/>
            </a:pPr>
            <a:r>
              <a:rPr lang="ja-JP" altLang="en-US" sz="2400"/>
              <a:t>　</a:t>
            </a:r>
            <a:r>
              <a:rPr kumimoji="1" lang="ja-JP" altLang="en-US" sz="2400"/>
              <a:t>減損損失の計上を回避する動機を持つ </a:t>
            </a:r>
            <a:r>
              <a:rPr kumimoji="1" lang="en-US" altLang="ja-JP" sz="2400"/>
              <a:t>(Beatty and Weber, 2006)</a:t>
            </a:r>
            <a:r>
              <a:rPr kumimoji="1" lang="ja-JP" altLang="en-US" sz="2400"/>
              <a:t>。</a:t>
            </a:r>
          </a:p>
        </p:txBody>
      </p:sp>
      <p:sp>
        <p:nvSpPr>
          <p:cNvPr id="7" name="テキスト ボックス 6">
            <a:extLst>
              <a:ext uri="{FF2B5EF4-FFF2-40B4-BE49-F238E27FC236}">
                <a16:creationId xmlns:a16="http://schemas.microsoft.com/office/drawing/2014/main" id="{7A14EB75-586F-34A8-F672-B6807BA43517}"/>
              </a:ext>
            </a:extLst>
          </p:cNvPr>
          <p:cNvSpPr txBox="1"/>
          <p:nvPr/>
        </p:nvSpPr>
        <p:spPr>
          <a:xfrm>
            <a:off x="838200" y="1509128"/>
            <a:ext cx="9501808" cy="523220"/>
          </a:xfrm>
          <a:prstGeom prst="rect">
            <a:avLst/>
          </a:prstGeom>
          <a:noFill/>
        </p:spPr>
        <p:txBody>
          <a:bodyPr wrap="square">
            <a:spAutoFit/>
          </a:bodyPr>
          <a:lstStyle/>
          <a:p>
            <a:r>
              <a:rPr lang="ja-JP" altLang="en-US" sz="2800" b="1"/>
              <a:t>のれん減損会計における制度上の課題</a:t>
            </a:r>
          </a:p>
        </p:txBody>
      </p:sp>
    </p:spTree>
    <p:extLst>
      <p:ext uri="{BB962C8B-B14F-4D97-AF65-F5344CB8AC3E}">
        <p14:creationId xmlns:p14="http://schemas.microsoft.com/office/powerpoint/2010/main" val="384755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E63657-7A99-29DC-D7BF-8A02661F12D3}"/>
              </a:ext>
            </a:extLst>
          </p:cNvPr>
          <p:cNvSpPr>
            <a:spLocks noGrp="1"/>
          </p:cNvSpPr>
          <p:nvPr>
            <p:ph type="title"/>
          </p:nvPr>
        </p:nvSpPr>
        <p:spPr/>
        <p:txBody>
          <a:bodyPr/>
          <a:lstStyle/>
          <a:p>
            <a:r>
              <a:rPr kumimoji="1" lang="en-US" altLang="ja-JP" dirty="0"/>
              <a:t>3. </a:t>
            </a:r>
            <a:r>
              <a:rPr kumimoji="1" lang="ja-JP" altLang="en-US" dirty="0"/>
              <a:t>先行研究と目的</a:t>
            </a:r>
            <a:br>
              <a:rPr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9521AD24-E4AE-9163-9123-D72C7FD250FB}"/>
              </a:ext>
            </a:extLst>
          </p:cNvPr>
          <p:cNvSpPr>
            <a:spLocks noGrp="1"/>
          </p:cNvSpPr>
          <p:nvPr>
            <p:ph idx="1"/>
          </p:nvPr>
        </p:nvSpPr>
        <p:spPr>
          <a:xfrm>
            <a:off x="838200" y="1308790"/>
            <a:ext cx="10515600" cy="4932294"/>
          </a:xfrm>
        </p:spPr>
        <p:txBody>
          <a:bodyPr>
            <a:normAutofit/>
          </a:bodyPr>
          <a:lstStyle/>
          <a:p>
            <a:pPr marL="0" indent="0">
              <a:buNone/>
            </a:pPr>
            <a:r>
              <a:rPr kumimoji="1" lang="ja-JP" altLang="en-US" sz="2600" b="1" dirty="0"/>
              <a:t>減損会計における「裁量行動」</a:t>
            </a:r>
          </a:p>
          <a:p>
            <a:pPr marL="0" indent="0">
              <a:buNone/>
            </a:pPr>
            <a:r>
              <a:rPr kumimoji="1" lang="en-US" altLang="ja-JP" sz="2600" dirty="0"/>
              <a:t>• </a:t>
            </a:r>
            <a:r>
              <a:rPr kumimoji="1" lang="ja-JP" altLang="en-US" sz="2600" dirty="0"/>
              <a:t>企業規模（</a:t>
            </a:r>
            <a:r>
              <a:rPr kumimoji="1" lang="en-US" altLang="ja-JP" sz="2600" dirty="0"/>
              <a:t>Han and Tang (2020)</a:t>
            </a:r>
            <a:r>
              <a:rPr kumimoji="1" lang="ja-JP" altLang="en-US" sz="2600" dirty="0"/>
              <a:t>）</a:t>
            </a:r>
            <a:endParaRPr kumimoji="1" lang="en-US" altLang="ja-JP" sz="2600" dirty="0"/>
          </a:p>
          <a:p>
            <a:pPr marL="0" indent="0">
              <a:buNone/>
            </a:pPr>
            <a:r>
              <a:rPr kumimoji="1" lang="ja-JP" altLang="en-US" sz="2600" dirty="0"/>
              <a:t>情報の非対称性を背景に、監視の目が届きにくい小規模企業ほど回避行動をとりやすい。</a:t>
            </a:r>
          </a:p>
          <a:p>
            <a:pPr marL="0" indent="0">
              <a:buNone/>
            </a:pPr>
            <a:r>
              <a:rPr kumimoji="1" lang="en-US" altLang="ja-JP" sz="2600" dirty="0"/>
              <a:t>• </a:t>
            </a:r>
            <a:r>
              <a:rPr kumimoji="1" lang="ja-JP" altLang="en-US" sz="2600" dirty="0"/>
              <a:t>負債比率： 負債契約仮説 </a:t>
            </a:r>
            <a:endParaRPr kumimoji="1" lang="en-US" altLang="ja-JP" sz="2600" dirty="0"/>
          </a:p>
          <a:p>
            <a:pPr marL="0" indent="0">
              <a:buNone/>
            </a:pPr>
            <a:r>
              <a:rPr kumimoji="1" lang="ja-JP" altLang="en-US" sz="2600" dirty="0"/>
              <a:t>財務制限条項への抵触を避けるため、負債比率が高い企業ほど損失計上を回避するインセンティブが働く。</a:t>
            </a:r>
          </a:p>
          <a:p>
            <a:pPr marL="0" indent="0">
              <a:buNone/>
            </a:pPr>
            <a:r>
              <a:rPr kumimoji="1" lang="en-US" altLang="ja-JP" sz="2600" dirty="0"/>
              <a:t>• </a:t>
            </a:r>
            <a:r>
              <a:rPr kumimoji="1" lang="ja-JP" altLang="en-US" sz="2600" dirty="0"/>
              <a:t>収益性（</a:t>
            </a:r>
            <a:r>
              <a:rPr kumimoji="1" lang="en-US" altLang="ja-JP" sz="2600" dirty="0"/>
              <a:t>IASB (2021)</a:t>
            </a:r>
            <a:r>
              <a:rPr kumimoji="1" lang="ja-JP" altLang="en-US" sz="2600" dirty="0"/>
              <a:t>）</a:t>
            </a:r>
            <a:r>
              <a:rPr kumimoji="1" lang="en-US" altLang="ja-JP" sz="2600" dirty="0"/>
              <a:t>/</a:t>
            </a:r>
            <a:r>
              <a:rPr kumimoji="1" lang="ja-JP" altLang="en-US" sz="2600" dirty="0"/>
              <a:t>エージェンシー理論</a:t>
            </a:r>
          </a:p>
          <a:p>
            <a:pPr marL="0" indent="0">
              <a:buNone/>
            </a:pPr>
            <a:r>
              <a:rPr kumimoji="1" lang="ja-JP" altLang="en-US" sz="2600" dirty="0"/>
              <a:t>経営者は自身の報酬や地位を守るため、業績悪化時に損失を隠蔽する傾向がある。</a:t>
            </a:r>
          </a:p>
        </p:txBody>
      </p:sp>
      <p:sp>
        <p:nvSpPr>
          <p:cNvPr id="5" name="テキスト ボックス 4">
            <a:extLst>
              <a:ext uri="{FF2B5EF4-FFF2-40B4-BE49-F238E27FC236}">
                <a16:creationId xmlns:a16="http://schemas.microsoft.com/office/drawing/2014/main" id="{E649F9CD-ADE7-A5E4-D2D1-C03D46283EE1}"/>
              </a:ext>
            </a:extLst>
          </p:cNvPr>
          <p:cNvSpPr txBox="1"/>
          <p:nvPr/>
        </p:nvSpPr>
        <p:spPr>
          <a:xfrm>
            <a:off x="838199" y="6010251"/>
            <a:ext cx="10081591" cy="461665"/>
          </a:xfrm>
          <a:prstGeom prst="rect">
            <a:avLst/>
          </a:prstGeom>
          <a:noFill/>
        </p:spPr>
        <p:txBody>
          <a:bodyPr wrap="square">
            <a:spAutoFit/>
          </a:bodyPr>
          <a:lstStyle/>
          <a:p>
            <a:r>
              <a:rPr lang="ja-JP" altLang="en-US" sz="2400" b="1" dirty="0"/>
              <a:t>日本企業における減損回避の決定要因の解明を目的とする。</a:t>
            </a:r>
          </a:p>
        </p:txBody>
      </p:sp>
    </p:spTree>
    <p:extLst>
      <p:ext uri="{BB962C8B-B14F-4D97-AF65-F5344CB8AC3E}">
        <p14:creationId xmlns:p14="http://schemas.microsoft.com/office/powerpoint/2010/main" val="3933764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B32B45-E1FD-ABEC-3C3B-508E87E56567}"/>
              </a:ext>
            </a:extLst>
          </p:cNvPr>
          <p:cNvSpPr>
            <a:spLocks noGrp="1"/>
          </p:cNvSpPr>
          <p:nvPr>
            <p:ph type="title"/>
          </p:nvPr>
        </p:nvSpPr>
        <p:spPr/>
        <p:txBody>
          <a:bodyPr/>
          <a:lstStyle/>
          <a:p>
            <a:r>
              <a:rPr kumimoji="1" lang="en-US" altLang="ja-JP" dirty="0"/>
              <a:t>4.1 </a:t>
            </a:r>
            <a:r>
              <a:rPr kumimoji="1" lang="ja-JP" altLang="en-US" dirty="0"/>
              <a:t>仮説</a:t>
            </a:r>
          </a:p>
        </p:txBody>
      </p:sp>
      <p:graphicFrame>
        <p:nvGraphicFramePr>
          <p:cNvPr id="4" name="コンテンツ プレースホルダー 3">
            <a:extLst>
              <a:ext uri="{FF2B5EF4-FFF2-40B4-BE49-F238E27FC236}">
                <a16:creationId xmlns:a16="http://schemas.microsoft.com/office/drawing/2014/main" id="{05F22515-CF30-C487-B11E-8B801DE1E5D3}"/>
              </a:ext>
            </a:extLst>
          </p:cNvPr>
          <p:cNvGraphicFramePr>
            <a:graphicFrameLocks noGrp="1"/>
          </p:cNvGraphicFramePr>
          <p:nvPr>
            <p:ph idx="1"/>
            <p:extLst>
              <p:ext uri="{D42A27DB-BD31-4B8C-83A1-F6EECF244321}">
                <p14:modId xmlns:p14="http://schemas.microsoft.com/office/powerpoint/2010/main" val="11342701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図表 5">
            <a:extLst>
              <a:ext uri="{FF2B5EF4-FFF2-40B4-BE49-F238E27FC236}">
                <a16:creationId xmlns:a16="http://schemas.microsoft.com/office/drawing/2014/main" id="{E966DCFA-0417-479D-BDE2-FF5CB22ABA51}"/>
              </a:ext>
            </a:extLst>
          </p:cNvPr>
          <p:cNvGraphicFramePr/>
          <p:nvPr>
            <p:extLst>
              <p:ext uri="{D42A27DB-BD31-4B8C-83A1-F6EECF244321}">
                <p14:modId xmlns:p14="http://schemas.microsoft.com/office/powerpoint/2010/main" val="520641044"/>
              </p:ext>
            </p:extLst>
          </p:nvPr>
        </p:nvGraphicFramePr>
        <p:xfrm>
          <a:off x="2032000" y="758296"/>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図表 6">
            <a:extLst>
              <a:ext uri="{FF2B5EF4-FFF2-40B4-BE49-F238E27FC236}">
                <a16:creationId xmlns:a16="http://schemas.microsoft.com/office/drawing/2014/main" id="{4B9BCAE3-C0C1-1603-25DD-F0B44AB07034}"/>
              </a:ext>
            </a:extLst>
          </p:cNvPr>
          <p:cNvGraphicFramePr/>
          <p:nvPr>
            <p:extLst>
              <p:ext uri="{D42A27DB-BD31-4B8C-83A1-F6EECF244321}">
                <p14:modId xmlns:p14="http://schemas.microsoft.com/office/powerpoint/2010/main" val="277427600"/>
              </p:ext>
            </p:extLst>
          </p:nvPr>
        </p:nvGraphicFramePr>
        <p:xfrm>
          <a:off x="1565965" y="1632858"/>
          <a:ext cx="9060070" cy="446684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783052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8349B683-2C04-5A1A-15D3-2BC7CFCB5775}"/>
              </a:ext>
            </a:extLst>
          </p:cNvPr>
          <p:cNvSpPr>
            <a:spLocks noGrp="1"/>
          </p:cNvSpPr>
          <p:nvPr>
            <p:ph type="title"/>
          </p:nvPr>
        </p:nvSpPr>
        <p:spPr/>
        <p:txBody>
          <a:bodyPr/>
          <a:lstStyle/>
          <a:p>
            <a:r>
              <a:rPr lang="en-US" altLang="ja-JP" dirty="0"/>
              <a:t>4.2 </a:t>
            </a:r>
            <a:r>
              <a:rPr lang="ja-JP" altLang="en-US" dirty="0"/>
              <a:t>サンプルの選定</a:t>
            </a:r>
          </a:p>
        </p:txBody>
      </p:sp>
      <p:sp>
        <p:nvSpPr>
          <p:cNvPr id="6" name="コンテンツ プレースホルダー 5">
            <a:extLst>
              <a:ext uri="{FF2B5EF4-FFF2-40B4-BE49-F238E27FC236}">
                <a16:creationId xmlns:a16="http://schemas.microsoft.com/office/drawing/2014/main" id="{033522C2-3605-EABB-6F08-24A0B80045E4}"/>
              </a:ext>
            </a:extLst>
          </p:cNvPr>
          <p:cNvSpPr>
            <a:spLocks noGrp="1"/>
          </p:cNvSpPr>
          <p:nvPr>
            <p:ph idx="1"/>
          </p:nvPr>
        </p:nvSpPr>
        <p:spPr>
          <a:xfrm>
            <a:off x="838200" y="1690688"/>
            <a:ext cx="10515600" cy="4667250"/>
          </a:xfrm>
        </p:spPr>
        <p:txBody>
          <a:bodyPr>
            <a:noAutofit/>
          </a:bodyPr>
          <a:lstStyle/>
          <a:p>
            <a:r>
              <a:rPr lang="ja-JP" altLang="en-US" sz="2400" dirty="0"/>
              <a:t>財務・株価データ取得源：日経</a:t>
            </a:r>
            <a:r>
              <a:rPr lang="en-US" altLang="ja-JP" sz="2400" dirty="0"/>
              <a:t>NEEDS-</a:t>
            </a:r>
            <a:r>
              <a:rPr lang="en-US" altLang="ja-JP" sz="2400" dirty="0" err="1"/>
              <a:t>FinancialQUEST</a:t>
            </a:r>
            <a:endParaRPr lang="ja-JP" altLang="en-US" sz="2400" dirty="0"/>
          </a:p>
          <a:p>
            <a:r>
              <a:rPr lang="ja-JP" altLang="en-US" sz="2400" dirty="0"/>
              <a:t>対象期間：</a:t>
            </a:r>
            <a:r>
              <a:rPr lang="en-US" altLang="ja-JP" sz="2400" dirty="0"/>
              <a:t>2021</a:t>
            </a:r>
            <a:r>
              <a:rPr lang="ja-JP" altLang="en-US" sz="2400" dirty="0"/>
              <a:t>年 ～ </a:t>
            </a:r>
            <a:r>
              <a:rPr lang="en-US" altLang="ja-JP" sz="2400" dirty="0"/>
              <a:t>2025</a:t>
            </a:r>
            <a:r>
              <a:rPr lang="ja-JP" altLang="en-US" sz="2400" dirty="0"/>
              <a:t>年</a:t>
            </a:r>
          </a:p>
          <a:p>
            <a:pPr marL="0" indent="0">
              <a:buNone/>
            </a:pPr>
            <a:r>
              <a:rPr lang="en-US" altLang="ja-JP" sz="2400" dirty="0"/>
              <a:t>• </a:t>
            </a:r>
            <a:r>
              <a:rPr lang="ja-JP" altLang="en-US" sz="2400" dirty="0"/>
              <a:t>サンプル選定プロセス（フィルタリング）</a:t>
            </a:r>
          </a:p>
          <a:p>
            <a:pPr marL="0" indent="0">
              <a:buNone/>
            </a:pPr>
            <a:r>
              <a:rPr lang="en-US" altLang="ja-JP" sz="2400" dirty="0"/>
              <a:t>Han and Tang(2020)</a:t>
            </a:r>
            <a:r>
              <a:rPr lang="ja-JP" altLang="en-US" sz="2400" dirty="0"/>
              <a:t>を踏襲し、以下の基準でサンプルを選定した。</a:t>
            </a:r>
          </a:p>
          <a:p>
            <a:pPr marL="0" indent="0">
              <a:buNone/>
            </a:pPr>
            <a:r>
              <a:rPr lang="en-US" altLang="ja-JP" sz="2400" dirty="0"/>
              <a:t>1. </a:t>
            </a:r>
            <a:r>
              <a:rPr lang="ja-JP" altLang="en-US" sz="2400" dirty="0"/>
              <a:t>金融業の除外：銀行・保険などの金融業は、会計基準や資産構成が一般事業会社と大きく異なるため除外。</a:t>
            </a:r>
          </a:p>
          <a:p>
            <a:pPr marL="0" indent="0">
              <a:buNone/>
            </a:pPr>
            <a:r>
              <a:rPr lang="en-US" altLang="ja-JP" sz="2400" dirty="0"/>
              <a:t>2.</a:t>
            </a:r>
            <a:r>
              <a:rPr lang="ja-JP" altLang="en-US" sz="2400" dirty="0"/>
              <a:t>データ欠損の除外：分析に必要な財務項目および株価データが不足している企業を除外。</a:t>
            </a:r>
            <a:endParaRPr lang="en-US" altLang="ja-JP" sz="2400" dirty="0"/>
          </a:p>
          <a:p>
            <a:pPr marL="0" indent="0">
              <a:buNone/>
            </a:pPr>
            <a:r>
              <a:rPr lang="en-US" altLang="ja-JP" sz="2400" dirty="0"/>
              <a:t>3.</a:t>
            </a:r>
            <a:r>
              <a:rPr lang="ja-JP" altLang="en-US" sz="2400" dirty="0"/>
              <a:t>ウィンザー化処理の適用：財務変数の分布上位</a:t>
            </a:r>
            <a:r>
              <a:rPr lang="en-US" altLang="ja-JP" sz="2400" dirty="0"/>
              <a:t>1%</a:t>
            </a:r>
            <a:r>
              <a:rPr lang="ja-JP" altLang="en-US" sz="2400" dirty="0"/>
              <a:t>および下位</a:t>
            </a:r>
            <a:r>
              <a:rPr lang="en-US" altLang="ja-JP" sz="2400" dirty="0"/>
              <a:t>1%</a:t>
            </a:r>
            <a:r>
              <a:rPr lang="ja-JP" altLang="en-US" sz="2400" dirty="0"/>
              <a:t>の値を、それぞれの境界値に置き換え。</a:t>
            </a:r>
          </a:p>
          <a:p>
            <a:pPr marL="0" indent="0">
              <a:buNone/>
            </a:pPr>
            <a:r>
              <a:rPr lang="en-US" altLang="ja-JP" sz="2400" dirty="0"/>
              <a:t>4.</a:t>
            </a:r>
            <a:r>
              <a:rPr lang="ja-JP" altLang="en-US" sz="2400" dirty="0"/>
              <a:t>のれん残高が総資産の</a:t>
            </a:r>
            <a:r>
              <a:rPr lang="en-US" altLang="ja-JP" sz="2400" dirty="0"/>
              <a:t>0.01%</a:t>
            </a:r>
            <a:r>
              <a:rPr lang="ja-JP" altLang="en-US" sz="2400" dirty="0"/>
              <a:t>未満の企業を除外</a:t>
            </a:r>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D96D2A87-D903-1A8E-538F-ABE2B5EA17D9}"/>
                  </a:ext>
                </a:extLst>
              </p:cNvPr>
              <p:cNvSpPr txBox="1"/>
              <p:nvPr/>
            </p:nvSpPr>
            <p:spPr>
              <a:xfrm>
                <a:off x="838200" y="6964017"/>
                <a:ext cx="5544018" cy="573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𝑃𝑟𝑜𝑏</m:t>
                      </m:r>
                      <m:d>
                        <m:dPr>
                          <m:ctrlPr>
                            <a:rPr lang="en-US" altLang="ja-JP" i="1">
                              <a:latin typeface="Cambria Math" panose="02040503050406030204" pitchFamily="18" charset="0"/>
                            </a:rPr>
                          </m:ctrlPr>
                        </m:dPr>
                        <m:e>
                          <m:r>
                            <a:rPr lang="en-US" altLang="ja-JP" i="1">
                              <a:latin typeface="Cambria Math" panose="02040503050406030204" pitchFamily="18" charset="0"/>
                            </a:rPr>
                            <m:t>𝐺𝑊𝐼𝑀𝑃</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𝑖</m:t>
                              </m:r>
                              <m:r>
                                <a:rPr lang="en-US" altLang="ja-JP" i="1">
                                  <a:latin typeface="Cambria Math" panose="02040503050406030204" pitchFamily="18" charset="0"/>
                                </a:rPr>
                                <m:t>,</m:t>
                              </m:r>
                              <m:r>
                                <a:rPr lang="en-US" altLang="ja-JP" i="1">
                                  <a:latin typeface="Cambria Math" panose="02040503050406030204" pitchFamily="18" charset="0"/>
                                </a:rPr>
                                <m:t>𝑡</m:t>
                              </m:r>
                            </m:sub>
                          </m:sSub>
                          <m:r>
                            <a:rPr lang="en-US" altLang="ja-JP" i="1">
                              <a:latin typeface="Cambria Math" panose="02040503050406030204" pitchFamily="18" charset="0"/>
                            </a:rPr>
                            <m:t>=1</m:t>
                          </m:r>
                        </m:e>
                      </m:d>
                      <m:r>
                        <a:rPr lang="en-US" altLang="ja-JP" i="1">
                          <a:latin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1+</m:t>
                          </m:r>
                          <m:sSup>
                            <m:sSupPr>
                              <m:ctrlPr>
                                <a:rPr lang="en-US" altLang="ja-JP" i="1">
                                  <a:latin typeface="Cambria Math" panose="02040503050406030204" pitchFamily="18" charset="0"/>
                                </a:rPr>
                              </m:ctrlPr>
                            </m:sSupPr>
                            <m:e>
                              <m:r>
                                <a:rPr lang="en-US" altLang="ja-JP" i="1">
                                  <a:latin typeface="Cambria Math" panose="02040503050406030204" pitchFamily="18" charset="0"/>
                                </a:rPr>
                                <m:t>𝑒</m:t>
                              </m:r>
                            </m:e>
                            <m:sup>
                              <m:r>
                                <a:rPr lang="en-US" altLang="ja-JP" i="1">
                                  <a:latin typeface="Cambria Math" panose="02040503050406030204" pitchFamily="18" charset="0"/>
                                </a:rPr>
                                <m:t>−</m:t>
                              </m:r>
                              <m:d>
                                <m:dPr>
                                  <m:ctrlPr>
                                    <a:rPr lang="en-US" altLang="ja-JP" i="1">
                                      <a:latin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𝛾</m:t>
                                      </m:r>
                                    </m:e>
                                    <m:sub>
                                      <m:r>
                                        <a:rPr lang="en-US" altLang="ja-JP" i="1">
                                          <a:latin typeface="Cambria Math" panose="02040503050406030204" pitchFamily="18" charset="0"/>
                                        </a:rPr>
                                        <m:t>0</m:t>
                                      </m:r>
                                    </m:sub>
                                  </m:sSub>
                                  <m:r>
                                    <a:rPr lang="en-US" altLang="ja-JP" i="1">
                                      <a:latin typeface="Cambria Math" panose="02040503050406030204" pitchFamily="18" charset="0"/>
                                    </a:rPr>
                                    <m:t>+</m:t>
                                  </m:r>
                                  <m:nary>
                                    <m:naryPr>
                                      <m:chr m:val="∑"/>
                                      <m:subHide m:val="on"/>
                                      <m:supHide m:val="on"/>
                                      <m:ctrlPr>
                                        <a:rPr lang="en-US" altLang="ja-JP" i="1">
                                          <a:latin typeface="Cambria Math" panose="02040503050406030204" pitchFamily="18" charset="0"/>
                                        </a:rPr>
                                      </m:ctrlPr>
                                    </m:naryPr>
                                    <m:sub/>
                                    <m:sup/>
                                    <m:e>
                                      <m:sSub>
                                        <m:sSubPr>
                                          <m:ctrlPr>
                                            <a:rPr lang="en-US" altLang="ja-JP" i="1">
                                              <a:latin typeface="Cambria Math" panose="02040503050406030204" pitchFamily="18" charset="0"/>
                                            </a:rPr>
                                          </m:ctrlPr>
                                        </m:sSubPr>
                                        <m:e>
                                          <m:r>
                                            <a:rPr lang="en-US" altLang="ja-JP" i="1">
                                              <a:latin typeface="Cambria Math" panose="02040503050406030204" pitchFamily="18" charset="0"/>
                                            </a:rPr>
                                            <m:t>𝛾</m:t>
                                          </m:r>
                                        </m:e>
                                        <m:sub>
                                          <m:r>
                                            <a:rPr lang="en-US" altLang="ja-JP" i="1">
                                              <a:latin typeface="Cambria Math" panose="02040503050406030204" pitchFamily="18" charset="0"/>
                                            </a:rPr>
                                            <m:t>𝑘</m:t>
                                          </m:r>
                                        </m:sub>
                                      </m:sSub>
                                      <m:r>
                                        <a:rPr lang="en-US" altLang="ja-JP" i="1">
                                          <a:latin typeface="Cambria Math" panose="02040503050406030204" pitchFamily="18" charset="0"/>
                                        </a:rPr>
                                        <m:t>𝐷𝑒𝑡𝑒𝑟𝑚𝑖𝑛𝑎𝑛𝑡</m:t>
                                      </m:r>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𝑘</m:t>
                                          </m:r>
                                          <m:r>
                                            <a:rPr lang="en-US" altLang="ja-JP" i="1">
                                              <a:latin typeface="Cambria Math" panose="02040503050406030204" pitchFamily="18" charset="0"/>
                                            </a:rPr>
                                            <m:t>,</m:t>
                                          </m:r>
                                          <m:r>
                                            <a:rPr lang="en-US" altLang="ja-JP" i="1">
                                              <a:latin typeface="Cambria Math" panose="02040503050406030204" pitchFamily="18" charset="0"/>
                                            </a:rPr>
                                            <m:t>𝑖</m:t>
                                          </m:r>
                                          <m:r>
                                            <a:rPr lang="en-US" altLang="ja-JP" i="1">
                                              <a:latin typeface="Cambria Math" panose="02040503050406030204" pitchFamily="18" charset="0"/>
                                            </a:rPr>
                                            <m:t>,</m:t>
                                          </m:r>
                                          <m:r>
                                            <a:rPr lang="en-US" altLang="ja-JP" i="1">
                                              <a:latin typeface="Cambria Math" panose="02040503050406030204" pitchFamily="18" charset="0"/>
                                            </a:rPr>
                                            <m:t>𝑡</m:t>
                                          </m:r>
                                        </m:sub>
                                      </m:sSub>
                                    </m:e>
                                  </m:nary>
                                </m:e>
                              </m:d>
                            </m:sup>
                          </m:sSup>
                        </m:den>
                      </m:f>
                    </m:oMath>
                  </m:oMathPara>
                </a14:m>
                <a:endParaRPr kumimoji="1" lang="ja-JP" altLang="en-US"/>
              </a:p>
            </p:txBody>
          </p:sp>
        </mc:Choice>
        <mc:Fallback xmlns="">
          <p:sp>
            <p:nvSpPr>
              <p:cNvPr id="4" name="テキスト ボックス 3">
                <a:extLst>
                  <a:ext uri="{FF2B5EF4-FFF2-40B4-BE49-F238E27FC236}">
                    <a16:creationId xmlns:a16="http://schemas.microsoft.com/office/drawing/2014/main" id="{D96D2A87-D903-1A8E-538F-ABE2B5EA17D9}"/>
                  </a:ext>
                </a:extLst>
              </p:cNvPr>
              <p:cNvSpPr txBox="1">
                <a:spLocks noRot="1" noChangeAspect="1" noMove="1" noResize="1" noEditPoints="1" noAdjustHandles="1" noChangeArrowheads="1" noChangeShapeType="1" noTextEdit="1"/>
              </p:cNvSpPr>
              <p:nvPr/>
            </p:nvSpPr>
            <p:spPr>
              <a:xfrm>
                <a:off x="838200" y="6964017"/>
                <a:ext cx="5544018" cy="573106"/>
              </a:xfrm>
              <a:prstGeom prst="rect">
                <a:avLst/>
              </a:prstGeom>
              <a:blipFill>
                <a:blip r:embed="rId2"/>
                <a:stretch>
                  <a:fillRect l="-686" t="-6522" b="-8043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97688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B2A7F3-1E48-3D95-C71B-695CB72916FC}"/>
              </a:ext>
            </a:extLst>
          </p:cNvPr>
          <p:cNvSpPr>
            <a:spLocks noGrp="1"/>
          </p:cNvSpPr>
          <p:nvPr>
            <p:ph type="title"/>
          </p:nvPr>
        </p:nvSpPr>
        <p:spPr/>
        <p:txBody>
          <a:bodyPr/>
          <a:lstStyle/>
          <a:p>
            <a:r>
              <a:rPr lang="en-US" altLang="ja-JP" dirty="0"/>
              <a:t>4.3 </a:t>
            </a:r>
            <a:r>
              <a:rPr lang="ja-JP" altLang="en-US" dirty="0"/>
              <a:t>分析手法：ロジスティック回帰</a:t>
            </a:r>
            <a:endParaRPr kumimoji="1" lang="ja-JP" altLang="en-US" dirty="0"/>
          </a:p>
        </p:txBody>
      </p:sp>
      <p:pic>
        <p:nvPicPr>
          <p:cNvPr id="5" name="コンテンツ プレースホルダー 4" descr="グラフ&#10;&#10;AI 生成コンテンツは誤りを含む可能性があります。">
            <a:extLst>
              <a:ext uri="{FF2B5EF4-FFF2-40B4-BE49-F238E27FC236}">
                <a16:creationId xmlns:a16="http://schemas.microsoft.com/office/drawing/2014/main" id="{3761CF57-5C75-C41B-26CA-09772BEA921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030563"/>
            <a:ext cx="10515600" cy="3941462"/>
          </a:xfrm>
        </p:spPr>
      </p:pic>
      <p:sp>
        <p:nvSpPr>
          <p:cNvPr id="7" name="テキスト ボックス 6">
            <a:extLst>
              <a:ext uri="{FF2B5EF4-FFF2-40B4-BE49-F238E27FC236}">
                <a16:creationId xmlns:a16="http://schemas.microsoft.com/office/drawing/2014/main" id="{F7059193-7318-63F7-B378-86D96379B492}"/>
              </a:ext>
            </a:extLst>
          </p:cNvPr>
          <p:cNvSpPr txBox="1"/>
          <p:nvPr/>
        </p:nvSpPr>
        <p:spPr>
          <a:xfrm>
            <a:off x="2708910" y="5972025"/>
            <a:ext cx="6094476" cy="369332"/>
          </a:xfrm>
          <a:prstGeom prst="rect">
            <a:avLst/>
          </a:prstGeom>
          <a:noFill/>
        </p:spPr>
        <p:txBody>
          <a:bodyPr wrap="square">
            <a:spAutoFit/>
          </a:bodyPr>
          <a:lstStyle/>
          <a:p>
            <a:r>
              <a:rPr lang="ja-JP" altLang="en-US" dirty="0"/>
              <a:t>線形回帰</a:t>
            </a:r>
          </a:p>
        </p:txBody>
      </p:sp>
      <p:sp>
        <p:nvSpPr>
          <p:cNvPr id="10" name="テキスト ボックス 9">
            <a:extLst>
              <a:ext uri="{FF2B5EF4-FFF2-40B4-BE49-F238E27FC236}">
                <a16:creationId xmlns:a16="http://schemas.microsoft.com/office/drawing/2014/main" id="{9EAD6E4A-9BF0-E693-6B4F-970BEE0D7CF0}"/>
              </a:ext>
            </a:extLst>
          </p:cNvPr>
          <p:cNvSpPr txBox="1"/>
          <p:nvPr/>
        </p:nvSpPr>
        <p:spPr>
          <a:xfrm>
            <a:off x="7902702" y="5972025"/>
            <a:ext cx="6094476" cy="369332"/>
          </a:xfrm>
          <a:prstGeom prst="rect">
            <a:avLst/>
          </a:prstGeom>
          <a:noFill/>
        </p:spPr>
        <p:txBody>
          <a:bodyPr wrap="square">
            <a:spAutoFit/>
          </a:bodyPr>
          <a:lstStyle/>
          <a:p>
            <a:r>
              <a:rPr kumimoji="1" lang="ja-JP" altLang="en-US" dirty="0"/>
              <a:t>ロジスティック回帰</a:t>
            </a:r>
            <a:endParaRPr lang="ja-JP" altLang="en-US" dirty="0"/>
          </a:p>
        </p:txBody>
      </p:sp>
    </p:spTree>
    <p:extLst>
      <p:ext uri="{BB962C8B-B14F-4D97-AF65-F5344CB8AC3E}">
        <p14:creationId xmlns:p14="http://schemas.microsoft.com/office/powerpoint/2010/main" val="190433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2C1A6C-EB17-CB93-6693-A545FFB11E95}"/>
              </a:ext>
            </a:extLst>
          </p:cNvPr>
          <p:cNvSpPr>
            <a:spLocks noGrp="1"/>
          </p:cNvSpPr>
          <p:nvPr>
            <p:ph type="title"/>
          </p:nvPr>
        </p:nvSpPr>
        <p:spPr/>
        <p:txBody>
          <a:bodyPr/>
          <a:lstStyle/>
          <a:p>
            <a:endParaRPr kumimoji="1" lang="ja-JP" altLang="en-US" dirty="0"/>
          </a:p>
        </p:txBody>
      </p:sp>
      <p:sp>
        <p:nvSpPr>
          <p:cNvPr id="3" name="コンテンツ プレースホルダー 2">
            <a:extLst>
              <a:ext uri="{FF2B5EF4-FFF2-40B4-BE49-F238E27FC236}">
                <a16:creationId xmlns:a16="http://schemas.microsoft.com/office/drawing/2014/main" id="{4A6BDE08-959B-5CCE-F6CC-7A5EAA0FB0C2}"/>
              </a:ext>
            </a:extLst>
          </p:cNvPr>
          <p:cNvSpPr>
            <a:spLocks noGrp="1"/>
          </p:cNvSpPr>
          <p:nvPr>
            <p:ph sz="half" idx="1"/>
          </p:nvPr>
        </p:nvSpPr>
        <p:spPr>
          <a:xfrm>
            <a:off x="838201" y="1048766"/>
            <a:ext cx="5181600" cy="5333746"/>
          </a:xfrm>
        </p:spPr>
        <p:txBody>
          <a:bodyPr>
            <a:normAutofit lnSpcReduction="10000"/>
          </a:bodyPr>
          <a:lstStyle/>
          <a:p>
            <a:pPr marL="0" indent="0">
              <a:buNone/>
            </a:pPr>
            <a:r>
              <a:rPr lang="ja-JP" altLang="en-US" dirty="0"/>
              <a:t>課題（最小二乗法の限界）</a:t>
            </a:r>
            <a:endParaRPr kumimoji="1" lang="en-US" altLang="ja-JP" dirty="0"/>
          </a:p>
          <a:p>
            <a:endParaRPr kumimoji="1" lang="en-US" altLang="ja-JP" dirty="0"/>
          </a:p>
          <a:p>
            <a:endParaRPr lang="en-US" altLang="ja-JP" dirty="0"/>
          </a:p>
          <a:p>
            <a:r>
              <a:rPr kumimoji="1" lang="ja-JP" altLang="en-US" dirty="0"/>
              <a:t>説明変数の性質</a:t>
            </a:r>
            <a:endParaRPr lang="en-US" altLang="ja-JP" dirty="0"/>
          </a:p>
          <a:p>
            <a:pPr marL="0" indent="0">
              <a:buNone/>
            </a:pPr>
            <a:r>
              <a:rPr kumimoji="1" lang="ja-JP" altLang="en-US" dirty="0"/>
              <a:t>「減損回避した</a:t>
            </a:r>
            <a:r>
              <a:rPr kumimoji="1" lang="en-US" altLang="ja-JP" dirty="0"/>
              <a:t>(1) / </a:t>
            </a:r>
            <a:r>
              <a:rPr kumimoji="1" lang="ja-JP" altLang="en-US" dirty="0"/>
              <a:t>していない</a:t>
            </a:r>
            <a:r>
              <a:rPr kumimoji="1" lang="en-US" altLang="ja-JP" dirty="0"/>
              <a:t>(0)</a:t>
            </a:r>
            <a:r>
              <a:rPr kumimoji="1" lang="ja-JP" altLang="en-US" dirty="0"/>
              <a:t>」の二値変数</a:t>
            </a:r>
            <a:endParaRPr kumimoji="1" lang="en-US" altLang="ja-JP" dirty="0"/>
          </a:p>
          <a:p>
            <a:pPr marL="0" indent="0">
              <a:buNone/>
            </a:pPr>
            <a:endParaRPr lang="en-US" altLang="ja-JP" dirty="0"/>
          </a:p>
          <a:p>
            <a:endParaRPr lang="en-US" altLang="ja-JP" dirty="0"/>
          </a:p>
          <a:p>
            <a:r>
              <a:rPr lang="ja-JP" altLang="en-US" dirty="0"/>
              <a:t>線形回帰の問題点</a:t>
            </a:r>
            <a:endParaRPr lang="en-US" altLang="ja-JP" dirty="0"/>
          </a:p>
          <a:p>
            <a:pPr marL="0" indent="0">
              <a:buNone/>
            </a:pPr>
            <a:r>
              <a:rPr lang="ja-JP" altLang="en-US" dirty="0"/>
              <a:t>予測値が </a:t>
            </a:r>
            <a:r>
              <a:rPr lang="en-US" altLang="ja-JP" dirty="0"/>
              <a:t>[0, 1] </a:t>
            </a:r>
            <a:r>
              <a:rPr lang="ja-JP" altLang="en-US" dirty="0"/>
              <a:t>の範囲を超えてしまう</a:t>
            </a:r>
            <a:endParaRPr lang="en-US" altLang="ja-JP" dirty="0"/>
          </a:p>
        </p:txBody>
      </p:sp>
      <mc:AlternateContent xmlns:mc="http://schemas.openxmlformats.org/markup-compatibility/2006" xmlns:a14="http://schemas.microsoft.com/office/drawing/2010/main">
        <mc:Choice Requires="a14">
          <p:sp>
            <p:nvSpPr>
              <p:cNvPr id="4" name="コンテンツ プレースホルダー 3">
                <a:extLst>
                  <a:ext uri="{FF2B5EF4-FFF2-40B4-BE49-F238E27FC236}">
                    <a16:creationId xmlns:a16="http://schemas.microsoft.com/office/drawing/2014/main" id="{52BD16C1-FA2F-6E18-8F73-4C4A7963108F}"/>
                  </a:ext>
                </a:extLst>
              </p:cNvPr>
              <p:cNvSpPr>
                <a:spLocks noGrp="1"/>
              </p:cNvSpPr>
              <p:nvPr>
                <p:ph sz="half" idx="2"/>
              </p:nvPr>
            </p:nvSpPr>
            <p:spPr>
              <a:xfrm>
                <a:off x="6172200" y="1027906"/>
                <a:ext cx="5181600" cy="4351338"/>
              </a:xfrm>
            </p:spPr>
            <p:txBody>
              <a:bodyPr>
                <a:normAutofit lnSpcReduction="10000"/>
              </a:bodyPr>
              <a:lstStyle/>
              <a:p>
                <a:pPr marL="0" indent="0">
                  <a:buNone/>
                </a:pPr>
                <a:r>
                  <a:rPr kumimoji="1" lang="ja-JP" altLang="en-US" dirty="0"/>
                  <a:t>解決策</a:t>
                </a:r>
                <a:endParaRPr kumimoji="1" lang="en-US" altLang="ja-JP" dirty="0"/>
              </a:p>
              <a:p>
                <a:pPr marL="0" indent="0">
                  <a:buNone/>
                </a:pPr>
                <a:r>
                  <a:rPr kumimoji="1" lang="ja-JP" altLang="en-US" dirty="0"/>
                  <a:t>（ロジスティック回帰の採用）</a:t>
                </a:r>
                <a:endParaRPr kumimoji="1" lang="en-US" altLang="ja-JP" dirty="0"/>
              </a:p>
              <a:p>
                <a:pPr marL="0" indent="0">
                  <a:buNone/>
                </a:pPr>
                <a:endParaRPr kumimoji="1" lang="en-US" altLang="ja-JP" dirty="0"/>
              </a:p>
              <a:p>
                <a:r>
                  <a:rPr kumimoji="1" lang="ja-JP" altLang="en-US" dirty="0"/>
                  <a:t>ロジスティック回帰の利点</a:t>
                </a:r>
                <a:endParaRPr kumimoji="1" lang="en-US" altLang="ja-JP" dirty="0"/>
              </a:p>
              <a:p>
                <a:pPr marL="0" indent="0">
                  <a:buNone/>
                </a:pPr>
                <a:r>
                  <a:rPr kumimoji="1" lang="en-US" altLang="ja-JP" dirty="0"/>
                  <a:t>S</a:t>
                </a:r>
                <a:r>
                  <a:rPr kumimoji="1" lang="ja-JP" altLang="en-US" dirty="0"/>
                  <a:t>字カーブを用いることで、予測値を必ず </a:t>
                </a:r>
                <a14:m>
                  <m:oMath xmlns:m="http://schemas.openxmlformats.org/officeDocument/2006/math">
                    <m:r>
                      <a:rPr kumimoji="1" lang="en-US" altLang="ja-JP" i="1" dirty="0" smtClean="0">
                        <a:latin typeface="Cambria Math" panose="02040503050406030204" pitchFamily="18" charset="0"/>
                      </a:rPr>
                      <m:t>0 ∼1 </m:t>
                    </m:r>
                  </m:oMath>
                </a14:m>
                <a:r>
                  <a:rPr kumimoji="1" lang="ja-JP" altLang="en-US" dirty="0"/>
                  <a:t>の範囲に収めることができる。</a:t>
                </a:r>
                <a:endParaRPr kumimoji="1" lang="en-US" altLang="ja-JP" dirty="0"/>
              </a:p>
              <a:p>
                <a:pPr marL="0" indent="0">
                  <a:buNone/>
                </a:pPr>
                <a:endParaRPr lang="en-US" altLang="ja-JP" dirty="0"/>
              </a:p>
              <a:p>
                <a:pPr marL="0" indent="0">
                  <a:buNone/>
                </a:pPr>
                <a:r>
                  <a:rPr kumimoji="1" lang="ja-JP" altLang="en-US" dirty="0"/>
                  <a:t>結果を減損回避を行う確率として適切に解釈可能。</a:t>
                </a:r>
              </a:p>
            </p:txBody>
          </p:sp>
        </mc:Choice>
        <mc:Fallback xmlns="">
          <p:sp>
            <p:nvSpPr>
              <p:cNvPr id="4" name="コンテンツ プレースホルダー 3">
                <a:extLst>
                  <a:ext uri="{FF2B5EF4-FFF2-40B4-BE49-F238E27FC236}">
                    <a16:creationId xmlns:a16="http://schemas.microsoft.com/office/drawing/2014/main" id="{52BD16C1-FA2F-6E18-8F73-4C4A7963108F}"/>
                  </a:ext>
                </a:extLst>
              </p:cNvPr>
              <p:cNvSpPr>
                <a:spLocks noGrp="1" noRot="1" noChangeAspect="1" noMove="1" noResize="1" noEditPoints="1" noAdjustHandles="1" noChangeArrowheads="1" noChangeShapeType="1" noTextEdit="1"/>
              </p:cNvSpPr>
              <p:nvPr>
                <p:ph sz="half" idx="2"/>
              </p:nvPr>
            </p:nvSpPr>
            <p:spPr>
              <a:xfrm>
                <a:off x="6172200" y="1027906"/>
                <a:ext cx="5181600" cy="4351338"/>
              </a:xfrm>
              <a:blipFill>
                <a:blip r:embed="rId2"/>
                <a:stretch>
                  <a:fillRect l="-2471" t="-3086" r="-1412" b="-252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634242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999</TotalTime>
  <Words>2010</Words>
  <Application>Microsoft Macintosh PowerPoint</Application>
  <PresentationFormat>ワイド画面</PresentationFormat>
  <Paragraphs>189</Paragraphs>
  <Slides>22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22</vt:i4>
      </vt:variant>
    </vt:vector>
  </HeadingPairs>
  <TitlesOfParts>
    <vt:vector size="27" baseType="lpstr">
      <vt:lpstr>游ゴシック</vt:lpstr>
      <vt:lpstr>游ゴシック Light</vt:lpstr>
      <vt:lpstr>Arial</vt:lpstr>
      <vt:lpstr>Cambria Math</vt:lpstr>
      <vt:lpstr>Office テーマ</vt:lpstr>
      <vt:lpstr>日本企業におけるのれんの 減損回避行動の決定要因に関する実証分析 </vt:lpstr>
      <vt:lpstr>目次 (Agenda)</vt:lpstr>
      <vt:lpstr>1. のれんとは</vt:lpstr>
      <vt:lpstr> 2. 研究背景</vt:lpstr>
      <vt:lpstr>3. 先行研究と目的 </vt:lpstr>
      <vt:lpstr>4.1 仮説</vt:lpstr>
      <vt:lpstr>4.2 サンプルの選定</vt:lpstr>
      <vt:lpstr>4.3 分析手法：ロジスティック回帰</vt:lpstr>
      <vt:lpstr>PowerPoint プレゼンテーション</vt:lpstr>
      <vt:lpstr>PowerPoint プレゼンテーション</vt:lpstr>
      <vt:lpstr>ロジット変換とロジスティック関数</vt:lpstr>
      <vt:lpstr>最尤法</vt:lpstr>
      <vt:lpstr>PowerPoint プレゼンテーション</vt:lpstr>
      <vt:lpstr>最終的な分析モデル</vt:lpstr>
      <vt:lpstr>5. 分析結果</vt:lpstr>
      <vt:lpstr>5. 分析結果</vt:lpstr>
      <vt:lpstr>Z値とP値</vt:lpstr>
      <vt:lpstr>6. 考察</vt:lpstr>
      <vt:lpstr>6. 考察</vt:lpstr>
      <vt:lpstr>6. 考察</vt:lpstr>
      <vt:lpstr>7. まとめ</vt:lpstr>
      <vt:lpstr>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のれん減損回避行動が将来業績および株価暴落リスクに与える影響</dc:title>
  <dc:creator>凌輔 菊池</dc:creator>
  <cp:lastModifiedBy>山嵜　輝</cp:lastModifiedBy>
  <cp:revision>10</cp:revision>
  <dcterms:created xsi:type="dcterms:W3CDTF">2025-11-21T14:46:02Z</dcterms:created>
  <dcterms:modified xsi:type="dcterms:W3CDTF">2026-01-14T00:13:04Z</dcterms:modified>
</cp:coreProperties>
</file>