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71" r:id="rId6"/>
    <p:sldId id="273" r:id="rId7"/>
    <p:sldId id="272" r:id="rId8"/>
    <p:sldId id="269" r:id="rId9"/>
    <p:sldId id="266" r:id="rId10"/>
    <p:sldId id="268" r:id="rId11"/>
    <p:sldId id="262" r:id="rId12"/>
    <p:sldId id="260" r:id="rId13"/>
    <p:sldId id="263" r:id="rId14"/>
    <p:sldId id="264" r:id="rId15"/>
    <p:sldId id="265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6" r:id="rId24"/>
    <p:sldId id="288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709"/>
  </p:normalViewPr>
  <p:slideViewPr>
    <p:cSldViewPr snapToGrid="0">
      <p:cViewPr varScale="1">
        <p:scale>
          <a:sx n="110" d="100"/>
          <a:sy n="110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REIT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総分析データ!$B$19:$B$287</c:f>
              <c:numCache>
                <c:formatCode>mmm\-yy</c:formatCode>
                <c:ptCount val="269"/>
                <c:pt idx="0">
                  <c:v>37712</c:v>
                </c:pt>
                <c:pt idx="1">
                  <c:v>37742</c:v>
                </c:pt>
                <c:pt idx="2">
                  <c:v>37773</c:v>
                </c:pt>
                <c:pt idx="3">
                  <c:v>37803</c:v>
                </c:pt>
                <c:pt idx="4">
                  <c:v>37834</c:v>
                </c:pt>
                <c:pt idx="5">
                  <c:v>37865</c:v>
                </c:pt>
                <c:pt idx="6">
                  <c:v>37895</c:v>
                </c:pt>
                <c:pt idx="7">
                  <c:v>37926</c:v>
                </c:pt>
                <c:pt idx="8">
                  <c:v>37956</c:v>
                </c:pt>
                <c:pt idx="9">
                  <c:v>37987</c:v>
                </c:pt>
                <c:pt idx="10">
                  <c:v>38018</c:v>
                </c:pt>
                <c:pt idx="11">
                  <c:v>38047</c:v>
                </c:pt>
                <c:pt idx="12">
                  <c:v>38078</c:v>
                </c:pt>
                <c:pt idx="13">
                  <c:v>38108</c:v>
                </c:pt>
                <c:pt idx="14">
                  <c:v>38139</c:v>
                </c:pt>
                <c:pt idx="15">
                  <c:v>38169</c:v>
                </c:pt>
                <c:pt idx="16">
                  <c:v>38200</c:v>
                </c:pt>
                <c:pt idx="17">
                  <c:v>38231</c:v>
                </c:pt>
                <c:pt idx="18">
                  <c:v>38261</c:v>
                </c:pt>
                <c:pt idx="19">
                  <c:v>38292</c:v>
                </c:pt>
                <c:pt idx="20">
                  <c:v>38322</c:v>
                </c:pt>
                <c:pt idx="21">
                  <c:v>38353</c:v>
                </c:pt>
                <c:pt idx="22">
                  <c:v>38384</c:v>
                </c:pt>
                <c:pt idx="23">
                  <c:v>38412</c:v>
                </c:pt>
                <c:pt idx="24">
                  <c:v>38443</c:v>
                </c:pt>
                <c:pt idx="25">
                  <c:v>38473</c:v>
                </c:pt>
                <c:pt idx="26">
                  <c:v>38504</c:v>
                </c:pt>
                <c:pt idx="27">
                  <c:v>38534</c:v>
                </c:pt>
                <c:pt idx="28">
                  <c:v>38565</c:v>
                </c:pt>
                <c:pt idx="29">
                  <c:v>38596</c:v>
                </c:pt>
                <c:pt idx="30">
                  <c:v>38626</c:v>
                </c:pt>
                <c:pt idx="31">
                  <c:v>38657</c:v>
                </c:pt>
                <c:pt idx="32">
                  <c:v>38687</c:v>
                </c:pt>
                <c:pt idx="33">
                  <c:v>38718</c:v>
                </c:pt>
                <c:pt idx="34">
                  <c:v>38749</c:v>
                </c:pt>
                <c:pt idx="35">
                  <c:v>38777</c:v>
                </c:pt>
                <c:pt idx="36">
                  <c:v>38808</c:v>
                </c:pt>
                <c:pt idx="37">
                  <c:v>38838</c:v>
                </c:pt>
                <c:pt idx="38">
                  <c:v>38869</c:v>
                </c:pt>
                <c:pt idx="39">
                  <c:v>38899</c:v>
                </c:pt>
                <c:pt idx="40">
                  <c:v>38930</c:v>
                </c:pt>
                <c:pt idx="41">
                  <c:v>38961</c:v>
                </c:pt>
                <c:pt idx="42">
                  <c:v>38991</c:v>
                </c:pt>
                <c:pt idx="43">
                  <c:v>39022</c:v>
                </c:pt>
                <c:pt idx="44">
                  <c:v>39052</c:v>
                </c:pt>
                <c:pt idx="45">
                  <c:v>39083</c:v>
                </c:pt>
                <c:pt idx="46">
                  <c:v>39114</c:v>
                </c:pt>
                <c:pt idx="47">
                  <c:v>39142</c:v>
                </c:pt>
                <c:pt idx="48">
                  <c:v>39173</c:v>
                </c:pt>
                <c:pt idx="49">
                  <c:v>39203</c:v>
                </c:pt>
                <c:pt idx="50">
                  <c:v>39234</c:v>
                </c:pt>
                <c:pt idx="51">
                  <c:v>39264</c:v>
                </c:pt>
                <c:pt idx="52">
                  <c:v>39295</c:v>
                </c:pt>
                <c:pt idx="53">
                  <c:v>39326</c:v>
                </c:pt>
                <c:pt idx="54">
                  <c:v>39356</c:v>
                </c:pt>
                <c:pt idx="55">
                  <c:v>39387</c:v>
                </c:pt>
                <c:pt idx="56">
                  <c:v>39417</c:v>
                </c:pt>
                <c:pt idx="57">
                  <c:v>39448</c:v>
                </c:pt>
                <c:pt idx="58">
                  <c:v>39479</c:v>
                </c:pt>
                <c:pt idx="59">
                  <c:v>39508</c:v>
                </c:pt>
                <c:pt idx="60">
                  <c:v>39539</c:v>
                </c:pt>
                <c:pt idx="61">
                  <c:v>39569</c:v>
                </c:pt>
                <c:pt idx="62">
                  <c:v>39600</c:v>
                </c:pt>
                <c:pt idx="63">
                  <c:v>39630</c:v>
                </c:pt>
                <c:pt idx="64">
                  <c:v>39661</c:v>
                </c:pt>
                <c:pt idx="65">
                  <c:v>39692</c:v>
                </c:pt>
                <c:pt idx="66">
                  <c:v>39722</c:v>
                </c:pt>
                <c:pt idx="67">
                  <c:v>39753</c:v>
                </c:pt>
                <c:pt idx="68">
                  <c:v>39783</c:v>
                </c:pt>
                <c:pt idx="69">
                  <c:v>39814</c:v>
                </c:pt>
                <c:pt idx="70">
                  <c:v>39845</c:v>
                </c:pt>
                <c:pt idx="71">
                  <c:v>39873</c:v>
                </c:pt>
                <c:pt idx="72">
                  <c:v>39904</c:v>
                </c:pt>
                <c:pt idx="73">
                  <c:v>39934</c:v>
                </c:pt>
                <c:pt idx="74">
                  <c:v>39965</c:v>
                </c:pt>
                <c:pt idx="75">
                  <c:v>39995</c:v>
                </c:pt>
                <c:pt idx="76">
                  <c:v>40026</c:v>
                </c:pt>
                <c:pt idx="77">
                  <c:v>40057</c:v>
                </c:pt>
                <c:pt idx="78">
                  <c:v>40087</c:v>
                </c:pt>
                <c:pt idx="79">
                  <c:v>40118</c:v>
                </c:pt>
                <c:pt idx="80">
                  <c:v>40148</c:v>
                </c:pt>
                <c:pt idx="81">
                  <c:v>40179</c:v>
                </c:pt>
                <c:pt idx="82">
                  <c:v>40210</c:v>
                </c:pt>
                <c:pt idx="83">
                  <c:v>40238</c:v>
                </c:pt>
                <c:pt idx="84">
                  <c:v>40269</c:v>
                </c:pt>
                <c:pt idx="85">
                  <c:v>40299</c:v>
                </c:pt>
                <c:pt idx="86">
                  <c:v>40330</c:v>
                </c:pt>
                <c:pt idx="87">
                  <c:v>40360</c:v>
                </c:pt>
                <c:pt idx="88">
                  <c:v>40391</c:v>
                </c:pt>
                <c:pt idx="89">
                  <c:v>40422</c:v>
                </c:pt>
                <c:pt idx="90">
                  <c:v>40452</c:v>
                </c:pt>
                <c:pt idx="91">
                  <c:v>40483</c:v>
                </c:pt>
                <c:pt idx="92">
                  <c:v>40513</c:v>
                </c:pt>
                <c:pt idx="93">
                  <c:v>40544</c:v>
                </c:pt>
                <c:pt idx="94">
                  <c:v>40575</c:v>
                </c:pt>
                <c:pt idx="95">
                  <c:v>40603</c:v>
                </c:pt>
                <c:pt idx="96">
                  <c:v>40634</c:v>
                </c:pt>
                <c:pt idx="97">
                  <c:v>40664</c:v>
                </c:pt>
                <c:pt idx="98">
                  <c:v>40695</c:v>
                </c:pt>
                <c:pt idx="99">
                  <c:v>40725</c:v>
                </c:pt>
                <c:pt idx="100">
                  <c:v>40756</c:v>
                </c:pt>
                <c:pt idx="101">
                  <c:v>40787</c:v>
                </c:pt>
                <c:pt idx="102">
                  <c:v>40817</c:v>
                </c:pt>
                <c:pt idx="103">
                  <c:v>40848</c:v>
                </c:pt>
                <c:pt idx="104">
                  <c:v>40878</c:v>
                </c:pt>
                <c:pt idx="105">
                  <c:v>40909</c:v>
                </c:pt>
                <c:pt idx="106">
                  <c:v>40940</c:v>
                </c:pt>
                <c:pt idx="107">
                  <c:v>40969</c:v>
                </c:pt>
                <c:pt idx="108">
                  <c:v>41000</c:v>
                </c:pt>
                <c:pt idx="109">
                  <c:v>41030</c:v>
                </c:pt>
                <c:pt idx="110">
                  <c:v>41061</c:v>
                </c:pt>
                <c:pt idx="111">
                  <c:v>41091</c:v>
                </c:pt>
                <c:pt idx="112">
                  <c:v>41122</c:v>
                </c:pt>
                <c:pt idx="113">
                  <c:v>41153</c:v>
                </c:pt>
                <c:pt idx="114">
                  <c:v>41183</c:v>
                </c:pt>
                <c:pt idx="115">
                  <c:v>41214</c:v>
                </c:pt>
                <c:pt idx="116">
                  <c:v>41244</c:v>
                </c:pt>
                <c:pt idx="117">
                  <c:v>41275</c:v>
                </c:pt>
                <c:pt idx="118">
                  <c:v>41306</c:v>
                </c:pt>
                <c:pt idx="119">
                  <c:v>41334</c:v>
                </c:pt>
                <c:pt idx="120">
                  <c:v>41365</c:v>
                </c:pt>
                <c:pt idx="121">
                  <c:v>41395</c:v>
                </c:pt>
                <c:pt idx="122">
                  <c:v>41426</c:v>
                </c:pt>
                <c:pt idx="123">
                  <c:v>41456</c:v>
                </c:pt>
                <c:pt idx="124">
                  <c:v>41487</c:v>
                </c:pt>
                <c:pt idx="125">
                  <c:v>41518</c:v>
                </c:pt>
                <c:pt idx="126">
                  <c:v>41548</c:v>
                </c:pt>
                <c:pt idx="127">
                  <c:v>41579</c:v>
                </c:pt>
                <c:pt idx="128">
                  <c:v>41609</c:v>
                </c:pt>
                <c:pt idx="129">
                  <c:v>41640</c:v>
                </c:pt>
                <c:pt idx="130">
                  <c:v>41671</c:v>
                </c:pt>
                <c:pt idx="131">
                  <c:v>41699</c:v>
                </c:pt>
                <c:pt idx="132">
                  <c:v>41730</c:v>
                </c:pt>
                <c:pt idx="133">
                  <c:v>41760</c:v>
                </c:pt>
                <c:pt idx="134">
                  <c:v>41791</c:v>
                </c:pt>
                <c:pt idx="135">
                  <c:v>41821</c:v>
                </c:pt>
                <c:pt idx="136">
                  <c:v>41852</c:v>
                </c:pt>
                <c:pt idx="137">
                  <c:v>41883</c:v>
                </c:pt>
                <c:pt idx="138">
                  <c:v>41913</c:v>
                </c:pt>
                <c:pt idx="139">
                  <c:v>41944</c:v>
                </c:pt>
                <c:pt idx="140">
                  <c:v>41974</c:v>
                </c:pt>
                <c:pt idx="141">
                  <c:v>42005</c:v>
                </c:pt>
                <c:pt idx="142">
                  <c:v>42036</c:v>
                </c:pt>
                <c:pt idx="143">
                  <c:v>42064</c:v>
                </c:pt>
                <c:pt idx="144">
                  <c:v>42095</c:v>
                </c:pt>
                <c:pt idx="145">
                  <c:v>42125</c:v>
                </c:pt>
                <c:pt idx="146">
                  <c:v>42156</c:v>
                </c:pt>
                <c:pt idx="147">
                  <c:v>42186</c:v>
                </c:pt>
                <c:pt idx="148">
                  <c:v>42217</c:v>
                </c:pt>
                <c:pt idx="149">
                  <c:v>42248</c:v>
                </c:pt>
                <c:pt idx="150">
                  <c:v>42278</c:v>
                </c:pt>
                <c:pt idx="151">
                  <c:v>42309</c:v>
                </c:pt>
                <c:pt idx="152">
                  <c:v>42339</c:v>
                </c:pt>
                <c:pt idx="153">
                  <c:v>42370</c:v>
                </c:pt>
                <c:pt idx="154">
                  <c:v>42401</c:v>
                </c:pt>
                <c:pt idx="155">
                  <c:v>42430</c:v>
                </c:pt>
                <c:pt idx="156">
                  <c:v>42461</c:v>
                </c:pt>
                <c:pt idx="157">
                  <c:v>42491</c:v>
                </c:pt>
                <c:pt idx="158">
                  <c:v>42522</c:v>
                </c:pt>
                <c:pt idx="159">
                  <c:v>42552</c:v>
                </c:pt>
                <c:pt idx="160">
                  <c:v>42583</c:v>
                </c:pt>
                <c:pt idx="161">
                  <c:v>42614</c:v>
                </c:pt>
                <c:pt idx="162">
                  <c:v>42644</c:v>
                </c:pt>
                <c:pt idx="163">
                  <c:v>42675</c:v>
                </c:pt>
                <c:pt idx="164">
                  <c:v>42705</c:v>
                </c:pt>
                <c:pt idx="165">
                  <c:v>42736</c:v>
                </c:pt>
                <c:pt idx="166">
                  <c:v>42767</c:v>
                </c:pt>
                <c:pt idx="167">
                  <c:v>42795</c:v>
                </c:pt>
                <c:pt idx="168">
                  <c:v>42826</c:v>
                </c:pt>
                <c:pt idx="169">
                  <c:v>42856</c:v>
                </c:pt>
                <c:pt idx="170">
                  <c:v>42887</c:v>
                </c:pt>
                <c:pt idx="171">
                  <c:v>42917</c:v>
                </c:pt>
                <c:pt idx="172">
                  <c:v>42948</c:v>
                </c:pt>
                <c:pt idx="173">
                  <c:v>42979</c:v>
                </c:pt>
                <c:pt idx="174">
                  <c:v>43009</c:v>
                </c:pt>
                <c:pt idx="175">
                  <c:v>43040</c:v>
                </c:pt>
                <c:pt idx="176">
                  <c:v>43070</c:v>
                </c:pt>
                <c:pt idx="177">
                  <c:v>43101</c:v>
                </c:pt>
                <c:pt idx="178">
                  <c:v>43132</c:v>
                </c:pt>
                <c:pt idx="179">
                  <c:v>43160</c:v>
                </c:pt>
                <c:pt idx="180">
                  <c:v>43191</c:v>
                </c:pt>
                <c:pt idx="181">
                  <c:v>43221</c:v>
                </c:pt>
                <c:pt idx="182">
                  <c:v>43252</c:v>
                </c:pt>
                <c:pt idx="183">
                  <c:v>43282</c:v>
                </c:pt>
                <c:pt idx="184">
                  <c:v>43313</c:v>
                </c:pt>
                <c:pt idx="185">
                  <c:v>43344</c:v>
                </c:pt>
                <c:pt idx="186">
                  <c:v>43374</c:v>
                </c:pt>
                <c:pt idx="187">
                  <c:v>43405</c:v>
                </c:pt>
                <c:pt idx="188">
                  <c:v>43435</c:v>
                </c:pt>
                <c:pt idx="189">
                  <c:v>43466</c:v>
                </c:pt>
                <c:pt idx="190">
                  <c:v>43497</c:v>
                </c:pt>
                <c:pt idx="191">
                  <c:v>43525</c:v>
                </c:pt>
                <c:pt idx="192">
                  <c:v>43556</c:v>
                </c:pt>
                <c:pt idx="193">
                  <c:v>43586</c:v>
                </c:pt>
                <c:pt idx="194">
                  <c:v>43617</c:v>
                </c:pt>
                <c:pt idx="195">
                  <c:v>43647</c:v>
                </c:pt>
                <c:pt idx="196">
                  <c:v>43678</c:v>
                </c:pt>
                <c:pt idx="197">
                  <c:v>43709</c:v>
                </c:pt>
                <c:pt idx="198">
                  <c:v>43739</c:v>
                </c:pt>
                <c:pt idx="199">
                  <c:v>43770</c:v>
                </c:pt>
                <c:pt idx="200">
                  <c:v>43800</c:v>
                </c:pt>
                <c:pt idx="201">
                  <c:v>43831</c:v>
                </c:pt>
                <c:pt idx="202">
                  <c:v>43862</c:v>
                </c:pt>
                <c:pt idx="203">
                  <c:v>43891</c:v>
                </c:pt>
                <c:pt idx="204">
                  <c:v>43922</c:v>
                </c:pt>
                <c:pt idx="205">
                  <c:v>43952</c:v>
                </c:pt>
                <c:pt idx="206">
                  <c:v>43983</c:v>
                </c:pt>
                <c:pt idx="207">
                  <c:v>44013</c:v>
                </c:pt>
                <c:pt idx="208">
                  <c:v>44044</c:v>
                </c:pt>
                <c:pt idx="209">
                  <c:v>44075</c:v>
                </c:pt>
                <c:pt idx="210">
                  <c:v>44105</c:v>
                </c:pt>
                <c:pt idx="211">
                  <c:v>44136</c:v>
                </c:pt>
                <c:pt idx="212">
                  <c:v>44166</c:v>
                </c:pt>
                <c:pt idx="213">
                  <c:v>44197</c:v>
                </c:pt>
                <c:pt idx="214">
                  <c:v>44228</c:v>
                </c:pt>
                <c:pt idx="215">
                  <c:v>44256</c:v>
                </c:pt>
                <c:pt idx="216">
                  <c:v>44287</c:v>
                </c:pt>
                <c:pt idx="217">
                  <c:v>44317</c:v>
                </c:pt>
                <c:pt idx="218">
                  <c:v>44348</c:v>
                </c:pt>
                <c:pt idx="219">
                  <c:v>44378</c:v>
                </c:pt>
                <c:pt idx="220">
                  <c:v>44409</c:v>
                </c:pt>
                <c:pt idx="221">
                  <c:v>44440</c:v>
                </c:pt>
                <c:pt idx="222">
                  <c:v>44470</c:v>
                </c:pt>
                <c:pt idx="223">
                  <c:v>44501</c:v>
                </c:pt>
                <c:pt idx="224">
                  <c:v>44531</c:v>
                </c:pt>
                <c:pt idx="225">
                  <c:v>44562</c:v>
                </c:pt>
                <c:pt idx="226">
                  <c:v>44593</c:v>
                </c:pt>
                <c:pt idx="227">
                  <c:v>44621</c:v>
                </c:pt>
                <c:pt idx="228">
                  <c:v>44652</c:v>
                </c:pt>
                <c:pt idx="229">
                  <c:v>44682</c:v>
                </c:pt>
                <c:pt idx="230">
                  <c:v>44713</c:v>
                </c:pt>
                <c:pt idx="231">
                  <c:v>44743</c:v>
                </c:pt>
                <c:pt idx="232">
                  <c:v>44774</c:v>
                </c:pt>
                <c:pt idx="233">
                  <c:v>44805</c:v>
                </c:pt>
                <c:pt idx="234">
                  <c:v>44835</c:v>
                </c:pt>
                <c:pt idx="235">
                  <c:v>44866</c:v>
                </c:pt>
                <c:pt idx="236">
                  <c:v>44896</c:v>
                </c:pt>
                <c:pt idx="237">
                  <c:v>44927</c:v>
                </c:pt>
                <c:pt idx="238">
                  <c:v>44958</c:v>
                </c:pt>
                <c:pt idx="239">
                  <c:v>44986</c:v>
                </c:pt>
                <c:pt idx="240">
                  <c:v>45017</c:v>
                </c:pt>
                <c:pt idx="241">
                  <c:v>45047</c:v>
                </c:pt>
                <c:pt idx="242">
                  <c:v>45078</c:v>
                </c:pt>
                <c:pt idx="243">
                  <c:v>45108</c:v>
                </c:pt>
                <c:pt idx="244">
                  <c:v>45139</c:v>
                </c:pt>
                <c:pt idx="245">
                  <c:v>45170</c:v>
                </c:pt>
                <c:pt idx="246">
                  <c:v>45200</c:v>
                </c:pt>
                <c:pt idx="247">
                  <c:v>45231</c:v>
                </c:pt>
                <c:pt idx="248">
                  <c:v>45261</c:v>
                </c:pt>
                <c:pt idx="249">
                  <c:v>45292</c:v>
                </c:pt>
                <c:pt idx="250">
                  <c:v>45323</c:v>
                </c:pt>
                <c:pt idx="251">
                  <c:v>45352</c:v>
                </c:pt>
                <c:pt idx="252">
                  <c:v>45383</c:v>
                </c:pt>
                <c:pt idx="253">
                  <c:v>45413</c:v>
                </c:pt>
                <c:pt idx="254">
                  <c:v>45444</c:v>
                </c:pt>
                <c:pt idx="255">
                  <c:v>45474</c:v>
                </c:pt>
                <c:pt idx="256">
                  <c:v>45505</c:v>
                </c:pt>
                <c:pt idx="257">
                  <c:v>45536</c:v>
                </c:pt>
                <c:pt idx="258">
                  <c:v>45566</c:v>
                </c:pt>
                <c:pt idx="259">
                  <c:v>45597</c:v>
                </c:pt>
                <c:pt idx="260">
                  <c:v>45627</c:v>
                </c:pt>
                <c:pt idx="261">
                  <c:v>45658</c:v>
                </c:pt>
                <c:pt idx="262">
                  <c:v>45689</c:v>
                </c:pt>
                <c:pt idx="263">
                  <c:v>45717</c:v>
                </c:pt>
                <c:pt idx="264">
                  <c:v>45748</c:v>
                </c:pt>
                <c:pt idx="265">
                  <c:v>45778</c:v>
                </c:pt>
                <c:pt idx="266">
                  <c:v>45809</c:v>
                </c:pt>
                <c:pt idx="267">
                  <c:v>45839</c:v>
                </c:pt>
                <c:pt idx="268">
                  <c:v>45870</c:v>
                </c:pt>
              </c:numCache>
            </c:numRef>
          </c:cat>
          <c:val>
            <c:numRef>
              <c:f>総分析データ!$E$19:$E$287</c:f>
              <c:numCache>
                <c:formatCode>General</c:formatCode>
                <c:ptCount val="269"/>
                <c:pt idx="0">
                  <c:v>7.8358212785241937E-2</c:v>
                </c:pt>
                <c:pt idx="1">
                  <c:v>2.840431958767602E-2</c:v>
                </c:pt>
                <c:pt idx="2">
                  <c:v>6.1095589541119738E-4</c:v>
                </c:pt>
                <c:pt idx="3">
                  <c:v>1.128027930208058E-2</c:v>
                </c:pt>
                <c:pt idx="4">
                  <c:v>-1.617840998126777E-2</c:v>
                </c:pt>
                <c:pt idx="5">
                  <c:v>2.4835477422322786E-2</c:v>
                </c:pt>
                <c:pt idx="6">
                  <c:v>1.3641702671560911E-2</c:v>
                </c:pt>
                <c:pt idx="7">
                  <c:v>1.6649322820463882E-2</c:v>
                </c:pt>
                <c:pt idx="8">
                  <c:v>2.9864770997805209E-2</c:v>
                </c:pt>
                <c:pt idx="9">
                  <c:v>3.298530065392704E-2</c:v>
                </c:pt>
                <c:pt idx="10">
                  <c:v>1.1960529779302479E-2</c:v>
                </c:pt>
                <c:pt idx="11">
                  <c:v>0.13591828839990835</c:v>
                </c:pt>
                <c:pt idx="12">
                  <c:v>-3.849477075192926E-2</c:v>
                </c:pt>
                <c:pt idx="13">
                  <c:v>-7.3033059450289201E-3</c:v>
                </c:pt>
                <c:pt idx="14">
                  <c:v>8.33100725470853E-3</c:v>
                </c:pt>
                <c:pt idx="15">
                  <c:v>1.6230513889651545E-2</c:v>
                </c:pt>
                <c:pt idx="16">
                  <c:v>4.6102631432464347E-2</c:v>
                </c:pt>
                <c:pt idx="17">
                  <c:v>5.2193874766184631E-2</c:v>
                </c:pt>
                <c:pt idx="18">
                  <c:v>1.9217147185778351E-2</c:v>
                </c:pt>
                <c:pt idx="19">
                  <c:v>-7.0374421013626766E-3</c:v>
                </c:pt>
                <c:pt idx="20">
                  <c:v>6.6792004981397844E-3</c:v>
                </c:pt>
                <c:pt idx="21">
                  <c:v>1.7209005685306213E-3</c:v>
                </c:pt>
                <c:pt idx="22">
                  <c:v>-2.6359557061020106E-4</c:v>
                </c:pt>
                <c:pt idx="23">
                  <c:v>2.6675680240107864E-2</c:v>
                </c:pt>
                <c:pt idx="24">
                  <c:v>8.732032469720534E-3</c:v>
                </c:pt>
                <c:pt idx="25">
                  <c:v>3.2814056728649441E-2</c:v>
                </c:pt>
                <c:pt idx="26">
                  <c:v>4.8398664455263966E-2</c:v>
                </c:pt>
                <c:pt idx="27">
                  <c:v>-1.8562631829949965E-3</c:v>
                </c:pt>
                <c:pt idx="28">
                  <c:v>-3.0536290034849822E-2</c:v>
                </c:pt>
                <c:pt idx="29">
                  <c:v>2.1666030243592586E-2</c:v>
                </c:pt>
                <c:pt idx="30">
                  <c:v>-4.1666930076525048E-2</c:v>
                </c:pt>
                <c:pt idx="31">
                  <c:v>3.1520204805138334E-2</c:v>
                </c:pt>
                <c:pt idx="32">
                  <c:v>1.6865675520131827E-2</c:v>
                </c:pt>
                <c:pt idx="33">
                  <c:v>3.8070545848640287E-2</c:v>
                </c:pt>
                <c:pt idx="34">
                  <c:v>2.2691307377112512E-2</c:v>
                </c:pt>
                <c:pt idx="35">
                  <c:v>1.5823562348130038E-2</c:v>
                </c:pt>
                <c:pt idx="36">
                  <c:v>4.7575949395177999E-3</c:v>
                </c:pt>
                <c:pt idx="37">
                  <c:v>-3.9111824056999693E-3</c:v>
                </c:pt>
                <c:pt idx="38">
                  <c:v>-2.7857863577146647E-2</c:v>
                </c:pt>
                <c:pt idx="39">
                  <c:v>-1.694408433120189E-2</c:v>
                </c:pt>
                <c:pt idx="40">
                  <c:v>3.0698949016588151E-2</c:v>
                </c:pt>
                <c:pt idx="41">
                  <c:v>2.1018752360835627E-2</c:v>
                </c:pt>
                <c:pt idx="42">
                  <c:v>3.6496688578805891E-2</c:v>
                </c:pt>
                <c:pt idx="43">
                  <c:v>4.9304309263130799E-2</c:v>
                </c:pt>
                <c:pt idx="44">
                  <c:v>8.3170398989141608E-2</c:v>
                </c:pt>
                <c:pt idx="45">
                  <c:v>0.10718421260415228</c:v>
                </c:pt>
                <c:pt idx="46">
                  <c:v>5.815888093106112E-2</c:v>
                </c:pt>
                <c:pt idx="47">
                  <c:v>6.1700412669233783E-2</c:v>
                </c:pt>
                <c:pt idx="48">
                  <c:v>1.528550091360906E-2</c:v>
                </c:pt>
                <c:pt idx="49">
                  <c:v>4.046866575988986E-2</c:v>
                </c:pt>
                <c:pt idx="50">
                  <c:v>-0.12458301148865218</c:v>
                </c:pt>
                <c:pt idx="51">
                  <c:v>-8.9403486338022212E-2</c:v>
                </c:pt>
                <c:pt idx="52">
                  <c:v>-4.1830680929913509E-2</c:v>
                </c:pt>
                <c:pt idx="53">
                  <c:v>3.0497598205040576E-2</c:v>
                </c:pt>
                <c:pt idx="54">
                  <c:v>-4.1147779812132204E-2</c:v>
                </c:pt>
                <c:pt idx="55">
                  <c:v>-5.2202119866546992E-2</c:v>
                </c:pt>
                <c:pt idx="56">
                  <c:v>4.8749733624571107E-3</c:v>
                </c:pt>
                <c:pt idx="57">
                  <c:v>-0.16625266426182797</c:v>
                </c:pt>
                <c:pt idx="58">
                  <c:v>-4.9649262100211504E-3</c:v>
                </c:pt>
                <c:pt idx="59">
                  <c:v>-6.2776180975822021E-2</c:v>
                </c:pt>
                <c:pt idx="60">
                  <c:v>2.5042001802780642E-2</c:v>
                </c:pt>
                <c:pt idx="61">
                  <c:v>3.4221545038780131E-2</c:v>
                </c:pt>
                <c:pt idx="62">
                  <c:v>-9.1367589034715549E-2</c:v>
                </c:pt>
                <c:pt idx="63">
                  <c:v>-3.5679731139685436E-2</c:v>
                </c:pt>
                <c:pt idx="64">
                  <c:v>-5.8193008523930174E-2</c:v>
                </c:pt>
                <c:pt idx="65">
                  <c:v>-0.10281437215186676</c:v>
                </c:pt>
                <c:pt idx="66">
                  <c:v>-0.26357546317040143</c:v>
                </c:pt>
                <c:pt idx="67">
                  <c:v>1.4009177837269236E-3</c:v>
                </c:pt>
                <c:pt idx="68">
                  <c:v>5.8778514138212209E-2</c:v>
                </c:pt>
                <c:pt idx="69">
                  <c:v>-5.6720456095375529E-3</c:v>
                </c:pt>
                <c:pt idx="70">
                  <c:v>-0.1401026747331906</c:v>
                </c:pt>
                <c:pt idx="71">
                  <c:v>9.9782407887881591E-2</c:v>
                </c:pt>
                <c:pt idx="72">
                  <c:v>-2.3276496676226939E-3</c:v>
                </c:pt>
                <c:pt idx="73">
                  <c:v>6.4767287768225767E-2</c:v>
                </c:pt>
                <c:pt idx="74">
                  <c:v>9.7341450819849601E-2</c:v>
                </c:pt>
                <c:pt idx="75">
                  <c:v>2.0356544038398428E-2</c:v>
                </c:pt>
                <c:pt idx="76">
                  <c:v>2.2293110379996841E-2</c:v>
                </c:pt>
                <c:pt idx="77">
                  <c:v>-1.3813258088078751E-2</c:v>
                </c:pt>
                <c:pt idx="78">
                  <c:v>-5.1369894125233816E-2</c:v>
                </c:pt>
                <c:pt idx="79">
                  <c:v>-0.10592632968683985</c:v>
                </c:pt>
                <c:pt idx="80">
                  <c:v>7.5184593490966276E-2</c:v>
                </c:pt>
                <c:pt idx="81">
                  <c:v>2.0048163087319826E-2</c:v>
                </c:pt>
                <c:pt idx="82">
                  <c:v>7.8488483109105285E-3</c:v>
                </c:pt>
                <c:pt idx="83">
                  <c:v>4.9740066603540176E-2</c:v>
                </c:pt>
                <c:pt idx="84">
                  <c:v>5.5439583508119394E-2</c:v>
                </c:pt>
                <c:pt idx="85">
                  <c:v>-8.4673706282140659E-2</c:v>
                </c:pt>
                <c:pt idx="86">
                  <c:v>-3.6623485210479555E-2</c:v>
                </c:pt>
                <c:pt idx="87">
                  <c:v>5.113104389561432E-2</c:v>
                </c:pt>
                <c:pt idx="88">
                  <c:v>-8.1618539407406713E-3</c:v>
                </c:pt>
                <c:pt idx="89">
                  <c:v>3.7191114883455646E-2</c:v>
                </c:pt>
                <c:pt idx="90">
                  <c:v>3.405265624032737E-2</c:v>
                </c:pt>
                <c:pt idx="91">
                  <c:v>6.7765629269101318E-2</c:v>
                </c:pt>
                <c:pt idx="92">
                  <c:v>9.9835181522446664E-2</c:v>
                </c:pt>
                <c:pt idx="93">
                  <c:v>-9.3937918025944478E-3</c:v>
                </c:pt>
                <c:pt idx="94">
                  <c:v>-2.9335628449432792E-3</c:v>
                </c:pt>
                <c:pt idx="95">
                  <c:v>-4.3763409802244461E-2</c:v>
                </c:pt>
                <c:pt idx="96">
                  <c:v>2.0272396726645912E-2</c:v>
                </c:pt>
                <c:pt idx="97">
                  <c:v>-2.5340002353713277E-3</c:v>
                </c:pt>
                <c:pt idx="98">
                  <c:v>-3.2354086534911355E-2</c:v>
                </c:pt>
                <c:pt idx="99">
                  <c:v>-2.6048958656947591E-2</c:v>
                </c:pt>
                <c:pt idx="100">
                  <c:v>-8.0544634660514366E-3</c:v>
                </c:pt>
                <c:pt idx="101">
                  <c:v>-5.3929079048286359E-2</c:v>
                </c:pt>
                <c:pt idx="102">
                  <c:v>-2.5127370893722165E-2</c:v>
                </c:pt>
                <c:pt idx="103">
                  <c:v>-5.9076477783124706E-2</c:v>
                </c:pt>
                <c:pt idx="104">
                  <c:v>-7.7819571103028978E-3</c:v>
                </c:pt>
                <c:pt idx="105">
                  <c:v>2.2904590358686142E-2</c:v>
                </c:pt>
                <c:pt idx="106">
                  <c:v>0.12439917413302105</c:v>
                </c:pt>
                <c:pt idx="107">
                  <c:v>3.7601476386126834E-2</c:v>
                </c:pt>
                <c:pt idx="108">
                  <c:v>-1.6050542720014199E-2</c:v>
                </c:pt>
                <c:pt idx="109">
                  <c:v>-4.2179575735951838E-2</c:v>
                </c:pt>
                <c:pt idx="110">
                  <c:v>3.8931639520046774E-2</c:v>
                </c:pt>
                <c:pt idx="111">
                  <c:v>-9.949262035184564E-3</c:v>
                </c:pt>
                <c:pt idx="112">
                  <c:v>3.4873533763793658E-2</c:v>
                </c:pt>
                <c:pt idx="113">
                  <c:v>5.2866244148309184E-2</c:v>
                </c:pt>
                <c:pt idx="114">
                  <c:v>3.3234695670841086E-2</c:v>
                </c:pt>
                <c:pt idx="115">
                  <c:v>1.5888553296467208E-2</c:v>
                </c:pt>
                <c:pt idx="116">
                  <c:v>5.1215035316445688E-2</c:v>
                </c:pt>
                <c:pt idx="117">
                  <c:v>0.1083183586741984</c:v>
                </c:pt>
                <c:pt idx="118">
                  <c:v>6.97119471296892E-2</c:v>
                </c:pt>
                <c:pt idx="119">
                  <c:v>0.21899918667965168</c:v>
                </c:pt>
                <c:pt idx="120">
                  <c:v>-2.5090887888818997E-2</c:v>
                </c:pt>
                <c:pt idx="121">
                  <c:v>-0.15326148242496215</c:v>
                </c:pt>
                <c:pt idx="122">
                  <c:v>2.5177755681769998E-2</c:v>
                </c:pt>
                <c:pt idx="123">
                  <c:v>-5.9649352103348083E-2</c:v>
                </c:pt>
                <c:pt idx="124">
                  <c:v>-5.5812276674355741E-3</c:v>
                </c:pt>
                <c:pt idx="125">
                  <c:v>0.15281052364054368</c:v>
                </c:pt>
                <c:pt idx="126">
                  <c:v>-2.1864048588949678E-2</c:v>
                </c:pt>
                <c:pt idx="127">
                  <c:v>-1.5434825830610451E-3</c:v>
                </c:pt>
                <c:pt idx="128">
                  <c:v>3.6393613377998929E-2</c:v>
                </c:pt>
                <c:pt idx="129">
                  <c:v>-9.3927674260830679E-3</c:v>
                </c:pt>
                <c:pt idx="130">
                  <c:v>9.4284189679171102E-3</c:v>
                </c:pt>
                <c:pt idx="131">
                  <c:v>-2.3851407053113349E-2</c:v>
                </c:pt>
                <c:pt idx="132">
                  <c:v>2.239658457618985E-2</c:v>
                </c:pt>
                <c:pt idx="133">
                  <c:v>4.819286104793679E-2</c:v>
                </c:pt>
                <c:pt idx="134">
                  <c:v>2.4507543582940501E-2</c:v>
                </c:pt>
                <c:pt idx="135">
                  <c:v>1.3978351984969611E-2</c:v>
                </c:pt>
                <c:pt idx="136">
                  <c:v>2.3767167645499881E-2</c:v>
                </c:pt>
                <c:pt idx="137">
                  <c:v>1.5526155104409503E-2</c:v>
                </c:pt>
                <c:pt idx="138">
                  <c:v>2.8635831907613568E-2</c:v>
                </c:pt>
                <c:pt idx="139">
                  <c:v>6.4945434248548595E-2</c:v>
                </c:pt>
                <c:pt idx="140">
                  <c:v>4.175667280558755E-2</c:v>
                </c:pt>
                <c:pt idx="141">
                  <c:v>-3.9668016462059167E-3</c:v>
                </c:pt>
                <c:pt idx="142">
                  <c:v>1.3824578638859176E-2</c:v>
                </c:pt>
                <c:pt idx="143">
                  <c:v>-1.9674868921934593E-2</c:v>
                </c:pt>
                <c:pt idx="144">
                  <c:v>7.909114539724876E-3</c:v>
                </c:pt>
                <c:pt idx="145">
                  <c:v>-2.8780173512862597E-3</c:v>
                </c:pt>
                <c:pt idx="146">
                  <c:v>-3.1263554413772238E-2</c:v>
                </c:pt>
                <c:pt idx="147">
                  <c:v>-1.8309612195336181E-2</c:v>
                </c:pt>
                <c:pt idx="148">
                  <c:v>-7.3372853437640287E-2</c:v>
                </c:pt>
                <c:pt idx="149">
                  <c:v>2.8577087814602702E-2</c:v>
                </c:pt>
                <c:pt idx="150">
                  <c:v>3.2195752773827156E-2</c:v>
                </c:pt>
                <c:pt idx="151">
                  <c:v>1.5865221983107077E-2</c:v>
                </c:pt>
                <c:pt idx="152">
                  <c:v>1.4456486893469176E-3</c:v>
                </c:pt>
                <c:pt idx="153">
                  <c:v>2.1305648086782938E-2</c:v>
                </c:pt>
                <c:pt idx="154">
                  <c:v>5.4723635226818036E-2</c:v>
                </c:pt>
                <c:pt idx="155">
                  <c:v>1.440582349832142E-2</c:v>
                </c:pt>
                <c:pt idx="156">
                  <c:v>1.6191364594886321E-2</c:v>
                </c:pt>
                <c:pt idx="157">
                  <c:v>-1.2441673041270144E-2</c:v>
                </c:pt>
                <c:pt idx="158">
                  <c:v>-2.4351199696363436E-2</c:v>
                </c:pt>
                <c:pt idx="159">
                  <c:v>1.5936521266013408E-2</c:v>
                </c:pt>
                <c:pt idx="160">
                  <c:v>-2.0362004227361005E-2</c:v>
                </c:pt>
                <c:pt idx="161">
                  <c:v>3.2242888121036778E-3</c:v>
                </c:pt>
                <c:pt idx="162">
                  <c:v>-2.0267915933423676E-2</c:v>
                </c:pt>
                <c:pt idx="163">
                  <c:v>8.9068120278588837E-3</c:v>
                </c:pt>
                <c:pt idx="164">
                  <c:v>3.6729415059538584E-2</c:v>
                </c:pt>
                <c:pt idx="165">
                  <c:v>-4.2080665339471668E-3</c:v>
                </c:pt>
                <c:pt idx="166">
                  <c:v>-9.2068190125350093E-3</c:v>
                </c:pt>
                <c:pt idx="167">
                  <c:v>-2.0586832633422633E-2</c:v>
                </c:pt>
                <c:pt idx="168">
                  <c:v>-2.2335718038922425E-2</c:v>
                </c:pt>
                <c:pt idx="169">
                  <c:v>1.1257731310358626E-2</c:v>
                </c:pt>
                <c:pt idx="170">
                  <c:v>-2.8130875216396047E-2</c:v>
                </c:pt>
                <c:pt idx="171">
                  <c:v>1.235544191964809E-2</c:v>
                </c:pt>
                <c:pt idx="172">
                  <c:v>-9.7962132524389064E-3</c:v>
                </c:pt>
                <c:pt idx="173">
                  <c:v>-1.5409959675492671E-2</c:v>
                </c:pt>
                <c:pt idx="174">
                  <c:v>-1.2959947777712401E-2</c:v>
                </c:pt>
                <c:pt idx="175">
                  <c:v>2.8764983432080726E-2</c:v>
                </c:pt>
                <c:pt idx="176">
                  <c:v>-9.4051552860351166E-5</c:v>
                </c:pt>
                <c:pt idx="177">
                  <c:v>5.11821453992721E-2</c:v>
                </c:pt>
                <c:pt idx="178">
                  <c:v>-1.9749368301428864E-2</c:v>
                </c:pt>
                <c:pt idx="179">
                  <c:v>-5.0317176806278186E-3</c:v>
                </c:pt>
                <c:pt idx="180">
                  <c:v>2.5227801735322065E-2</c:v>
                </c:pt>
                <c:pt idx="181">
                  <c:v>6.1917313175271441E-3</c:v>
                </c:pt>
                <c:pt idx="182">
                  <c:v>2.0927887799906637E-2</c:v>
                </c:pt>
                <c:pt idx="183">
                  <c:v>5.1909131271227621E-3</c:v>
                </c:pt>
                <c:pt idx="184">
                  <c:v>-3.2252550483796751E-3</c:v>
                </c:pt>
                <c:pt idx="185">
                  <c:v>1.5974863107850977E-2</c:v>
                </c:pt>
                <c:pt idx="186">
                  <c:v>-1.5390832004605367E-2</c:v>
                </c:pt>
                <c:pt idx="187">
                  <c:v>4.2652945863088189E-2</c:v>
                </c:pt>
                <c:pt idx="188">
                  <c:v>-1.8635434010753002E-2</c:v>
                </c:pt>
                <c:pt idx="189">
                  <c:v>4.5583892462300102E-2</c:v>
                </c:pt>
                <c:pt idx="190">
                  <c:v>5.0799411660217069E-3</c:v>
                </c:pt>
                <c:pt idx="191">
                  <c:v>3.24869249535088E-2</c:v>
                </c:pt>
                <c:pt idx="192">
                  <c:v>-7.3861469562909949E-3</c:v>
                </c:pt>
                <c:pt idx="193">
                  <c:v>1.7325936854055108E-2</c:v>
                </c:pt>
                <c:pt idx="194">
                  <c:v>1.484971777525792E-2</c:v>
                </c:pt>
                <c:pt idx="195">
                  <c:v>4.2784927791337808E-2</c:v>
                </c:pt>
                <c:pt idx="196">
                  <c:v>3.7070704017713244E-2</c:v>
                </c:pt>
                <c:pt idx="197">
                  <c:v>4.6121193383278462E-2</c:v>
                </c:pt>
                <c:pt idx="198">
                  <c:v>3.2517688951333244E-2</c:v>
                </c:pt>
                <c:pt idx="199">
                  <c:v>-9.0054212963537831E-3</c:v>
                </c:pt>
                <c:pt idx="200">
                  <c:v>-2.9656924543328043E-2</c:v>
                </c:pt>
                <c:pt idx="201">
                  <c:v>3.4997870434302518E-2</c:v>
                </c:pt>
                <c:pt idx="202">
                  <c:v>-8.8522458954035863E-2</c:v>
                </c:pt>
                <c:pt idx="203">
                  <c:v>-0.23241082918410311</c:v>
                </c:pt>
                <c:pt idx="204">
                  <c:v>-9.1154992713688137E-3</c:v>
                </c:pt>
                <c:pt idx="205">
                  <c:v>7.9210968111259494E-2</c:v>
                </c:pt>
                <c:pt idx="206">
                  <c:v>-1.6979300993126126E-2</c:v>
                </c:pt>
                <c:pt idx="207">
                  <c:v>2.5803395947784202E-3</c:v>
                </c:pt>
                <c:pt idx="208">
                  <c:v>5.5046390929371081E-2</c:v>
                </c:pt>
                <c:pt idx="209">
                  <c:v>-9.7416863023345596E-3</c:v>
                </c:pt>
                <c:pt idx="210">
                  <c:v>-5.1738186482939756E-2</c:v>
                </c:pt>
                <c:pt idx="211">
                  <c:v>3.4526564503667222E-2</c:v>
                </c:pt>
                <c:pt idx="212">
                  <c:v>5.8474078128591893E-2</c:v>
                </c:pt>
                <c:pt idx="213">
                  <c:v>3.7985113185055291E-2</c:v>
                </c:pt>
                <c:pt idx="214">
                  <c:v>4.9512989305760778E-2</c:v>
                </c:pt>
                <c:pt idx="215">
                  <c:v>4.4629494203150939E-2</c:v>
                </c:pt>
                <c:pt idx="216">
                  <c:v>2.6852172585852877E-2</c:v>
                </c:pt>
                <c:pt idx="217">
                  <c:v>7.0584714867661883E-3</c:v>
                </c:pt>
                <c:pt idx="218">
                  <c:v>3.9051674307752082E-2</c:v>
                </c:pt>
                <c:pt idx="219">
                  <c:v>7.4024195762351112E-3</c:v>
                </c:pt>
                <c:pt idx="220">
                  <c:v>-2.6043869211384496E-3</c:v>
                </c:pt>
                <c:pt idx="221">
                  <c:v>-3.1899857935764109E-2</c:v>
                </c:pt>
                <c:pt idx="222">
                  <c:v>1.1834483190742427E-2</c:v>
                </c:pt>
                <c:pt idx="223">
                  <c:v>-4.1713830275700997E-2</c:v>
                </c:pt>
                <c:pt idx="224">
                  <c:v>3.4045906930634626E-2</c:v>
                </c:pt>
                <c:pt idx="225">
                  <c:v>-5.6187934314641738E-2</c:v>
                </c:pt>
                <c:pt idx="226">
                  <c:v>-2.9851715610192953E-2</c:v>
                </c:pt>
                <c:pt idx="227">
                  <c:v>6.6762901964698751E-2</c:v>
                </c:pt>
                <c:pt idx="228">
                  <c:v>-1.1867417342651518E-2</c:v>
                </c:pt>
                <c:pt idx="229">
                  <c:v>1.7731196182741275E-2</c:v>
                </c:pt>
                <c:pt idx="230">
                  <c:v>-1.6776959343679725E-2</c:v>
                </c:pt>
                <c:pt idx="231">
                  <c:v>3.1022025406718771E-2</c:v>
                </c:pt>
                <c:pt idx="232">
                  <c:v>1.1775820352545844E-2</c:v>
                </c:pt>
                <c:pt idx="233">
                  <c:v>-4.2472543236192754E-2</c:v>
                </c:pt>
                <c:pt idx="234">
                  <c:v>1.6758403945067821E-2</c:v>
                </c:pt>
                <c:pt idx="235">
                  <c:v>1.4457672997008291E-4</c:v>
                </c:pt>
                <c:pt idx="236">
                  <c:v>-3.602940655110129E-2</c:v>
                </c:pt>
                <c:pt idx="237">
                  <c:v>-3.2485133811165696E-2</c:v>
                </c:pt>
                <c:pt idx="238">
                  <c:v>1.5896676920605601E-2</c:v>
                </c:pt>
                <c:pt idx="239">
                  <c:v>-2.9673807111253513E-2</c:v>
                </c:pt>
                <c:pt idx="240">
                  <c:v>5.0006534119367216E-2</c:v>
                </c:pt>
                <c:pt idx="241">
                  <c:v>6.442506146185298E-3</c:v>
                </c:pt>
                <c:pt idx="242">
                  <c:v>-6.2298754283889079E-3</c:v>
                </c:pt>
                <c:pt idx="243">
                  <c:v>1.1603249532484148E-2</c:v>
                </c:pt>
                <c:pt idx="244">
                  <c:v>1.4718288614067515E-2</c:v>
                </c:pt>
                <c:pt idx="245">
                  <c:v>-1.5742761983483327E-2</c:v>
                </c:pt>
                <c:pt idx="246">
                  <c:v>-2.1755431329452249E-2</c:v>
                </c:pt>
                <c:pt idx="247">
                  <c:v>1.887771860277308E-2</c:v>
                </c:pt>
                <c:pt idx="248">
                  <c:v>-1.6431112646079053E-2</c:v>
                </c:pt>
                <c:pt idx="249">
                  <c:v>-9.7929450689983083E-4</c:v>
                </c:pt>
                <c:pt idx="250">
                  <c:v>-4.958594772404086E-2</c:v>
                </c:pt>
                <c:pt idx="251">
                  <c:v>5.6779281983337419E-2</c:v>
                </c:pt>
                <c:pt idx="252">
                  <c:v>1.0279915159615452E-2</c:v>
                </c:pt>
                <c:pt idx="253">
                  <c:v>-3.5092201499420723E-2</c:v>
                </c:pt>
                <c:pt idx="254">
                  <c:v>-5.7111842386387999E-3</c:v>
                </c:pt>
                <c:pt idx="255">
                  <c:v>3.0717759444499012E-3</c:v>
                </c:pt>
                <c:pt idx="256">
                  <c:v>2.7726022843342517E-2</c:v>
                </c:pt>
                <c:pt idx="257">
                  <c:v>-1.6469911869200923E-2</c:v>
                </c:pt>
                <c:pt idx="258">
                  <c:v>-2.2729946349643523E-2</c:v>
                </c:pt>
                <c:pt idx="259">
                  <c:v>-8.9108175835836845E-3</c:v>
                </c:pt>
                <c:pt idx="260">
                  <c:v>3.4959173036535907E-4</c:v>
                </c:pt>
                <c:pt idx="261">
                  <c:v>3.4634029533545961E-2</c:v>
                </c:pt>
                <c:pt idx="262">
                  <c:v>5.7621603036160114E-3</c:v>
                </c:pt>
                <c:pt idx="263">
                  <c:v>-3.2251009207535136E-3</c:v>
                </c:pt>
                <c:pt idx="264">
                  <c:v>1.5298504258310929E-2</c:v>
                </c:pt>
                <c:pt idx="265">
                  <c:v>1.7301295485284189E-2</c:v>
                </c:pt>
                <c:pt idx="266">
                  <c:v>2.8055682687104382E-2</c:v>
                </c:pt>
                <c:pt idx="267">
                  <c:v>4.8438339065392737E-2</c:v>
                </c:pt>
                <c:pt idx="268">
                  <c:v>3.844581598755379E-2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70-4BB7-AA0D-ACC063F2F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490944"/>
        <c:axId val="1473484704"/>
      </c:lineChart>
      <c:dateAx>
        <c:axId val="14734909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73484704"/>
        <c:crosses val="autoZero"/>
        <c:auto val="1"/>
        <c:lblOffset val="100"/>
        <c:baseTimeUnit val="months"/>
      </c:dateAx>
      <c:valAx>
        <c:axId val="14734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734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AC2D5-CB0D-4671-B669-0CC0C841A41A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8480-1F1C-475E-99F6-C6217F7F3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1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04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BD7B-A6A2-188C-B3DA-CF92F856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738056-97AF-6A98-7C55-1E3FE6EEF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F92610-1EA0-548C-A409-F7172058C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FB9F93-B71A-9064-9AA2-4547AEAC2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44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81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87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11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E858E-0C95-0EC6-1862-04D3D3369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8F9946F-45CC-83E5-0EFA-A1F5398E5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1558D1-A2B3-9F70-A7DC-BD1CB47DB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0561C-7406-DEC6-98A1-8261F3EF0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03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83F0-6F1B-01B5-D2F0-943CB088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013C6E-BADF-12F0-6CAA-A79D5D1D6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23DF50-644D-B114-6E74-739B109E2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400EB0-3ACB-2C55-367B-037B3826F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48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6C8C-4C41-8306-C270-F09A61FF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33022B-1E20-A2E2-6689-42AC56135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6CACE7-B573-B19E-C6E9-80CBD9FD2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115932-103C-A6EC-8CF6-D40244F25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35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6CACC-7238-9B19-564F-5D200F29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815A89-1CD2-D6F2-8B2F-5F452B931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B811D0-05E4-C387-DB6C-03C1175C2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F748E0-8BC5-807C-9616-6D7FE21E0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59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40B5-CB3D-992F-BA6F-0A54BE96E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5891C4-1AB1-5DFB-4958-278607980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538D1D-EDDA-0CA3-4405-D502F6BD8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E505AF-70FB-2D9A-E98D-2E3583B22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18480-1F1C-475E-99F6-C6217F7F3B5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9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26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9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73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14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60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35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27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1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26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1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28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01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41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A42A-444F-426C-BE85-94AB774553C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D0BB54-EDF2-42B3-872B-F4C1604E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8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apanknowledge.com/introduction/keyword.html?i=1784" TargetMode="External"/><Relationship Id="rId2" Type="http://schemas.openxmlformats.org/officeDocument/2006/relationships/hyperlink" Target="https://www.nomura.co.jp/terms/japan/i/inflationary-hedg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5BDAD-86E4-0E5B-0F46-14916E379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645920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+mj-ea"/>
              </a:rPr>
              <a:t>J-REIT</a:t>
            </a:r>
            <a:r>
              <a:rPr kumimoji="1" lang="ja-JP" altLang="en-US" sz="3600" dirty="0">
                <a:latin typeface="+mj-ea"/>
              </a:rPr>
              <a:t>はインフレヘッジ</a:t>
            </a:r>
            <a:r>
              <a:rPr lang="ja-JP" altLang="en-US" sz="3600" dirty="0">
                <a:latin typeface="+mj-ea"/>
              </a:rPr>
              <a:t>となり得るか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B0E1CE-596F-5A05-E8AD-D89591255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+mn-ea"/>
              </a:rPr>
              <a:t>卒業論文最終報告</a:t>
            </a:r>
            <a:endParaRPr kumimoji="1"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経営学部経営学科</a:t>
            </a:r>
            <a:r>
              <a:rPr kumimoji="1" lang="en-US" altLang="ja-JP" dirty="0">
                <a:latin typeface="+mn-ea"/>
              </a:rPr>
              <a:t>4</a:t>
            </a:r>
            <a:r>
              <a:rPr kumimoji="1" lang="ja-JP" altLang="en-US" dirty="0">
                <a:latin typeface="+mn-ea"/>
              </a:rPr>
              <a:t>年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22F0340</a:t>
            </a:r>
          </a:p>
          <a:p>
            <a:r>
              <a:rPr kumimoji="1" lang="ja-JP" altLang="en-US" dirty="0">
                <a:latin typeface="+mn-ea"/>
              </a:rPr>
              <a:t>小堤広太郎</a:t>
            </a:r>
            <a:endParaRPr kumimoji="1"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055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FD4B8-A7B7-6B42-05A7-76466791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4</a:t>
            </a:r>
            <a:r>
              <a:rPr kumimoji="1" lang="en-US" altLang="ja-JP" dirty="0">
                <a:latin typeface="+mn-ea"/>
                <a:ea typeface="+mn-ea"/>
              </a:rPr>
              <a:t>.</a:t>
            </a:r>
            <a:r>
              <a:rPr kumimoji="1" lang="ja-JP" altLang="en-US" dirty="0">
                <a:latin typeface="+mn-ea"/>
                <a:ea typeface="+mn-ea"/>
              </a:rPr>
              <a:t>　データ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8A6741-0795-B149-95F5-5911E9CC4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473200"/>
                <a:ext cx="8915400" cy="5125720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200" b="1" dirty="0">
                    <a:latin typeface="+mn-ea"/>
                  </a:rPr>
                  <a:t>CI</a:t>
                </a:r>
                <a:r>
                  <a:rPr lang="en-US" altLang="ja-JP" sz="2200" dirty="0">
                    <a:latin typeface="+mn-ea"/>
                  </a:rPr>
                  <a:t>…</a:t>
                </a:r>
                <a:r>
                  <a:rPr lang="ja-JP" altLang="en-US" sz="2200" dirty="0">
                    <a:latin typeface="+mn-ea"/>
                  </a:rPr>
                  <a:t>景気動向指数（</a:t>
                </a:r>
                <a:r>
                  <a:rPr lang="en-US" altLang="ja-JP" sz="2200" dirty="0">
                    <a:latin typeface="+mn-ea"/>
                  </a:rPr>
                  <a:t>CI</a:t>
                </a:r>
                <a:r>
                  <a:rPr lang="ja-JP" altLang="en-US" sz="2200" dirty="0">
                    <a:latin typeface="+mn-ea"/>
                  </a:rPr>
                  <a:t>一致）</a:t>
                </a:r>
                <a:endParaRPr lang="en-US" altLang="ja-JP" sz="22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200" dirty="0">
                    <a:latin typeface="+mn-ea"/>
                  </a:rPr>
                  <a:t>	2003/04</a:t>
                </a:r>
                <a:r>
                  <a:rPr lang="ja-JP" altLang="en-US" sz="2200" dirty="0">
                    <a:latin typeface="+mn-ea"/>
                  </a:rPr>
                  <a:t>～</a:t>
                </a:r>
                <a:r>
                  <a:rPr lang="en-US" altLang="ja-JP" sz="2200" dirty="0">
                    <a:latin typeface="+mn-ea"/>
                  </a:rPr>
                  <a:t>2025/08</a:t>
                </a:r>
                <a:endParaRPr kumimoji="1" lang="en-US" altLang="ja-JP" sz="2200" b="1" dirty="0">
                  <a:latin typeface="+mn-ea"/>
                </a:endParaRPr>
              </a:p>
              <a:p>
                <a:endParaRPr lang="en-US" altLang="ja-JP" sz="2000" b="1" dirty="0">
                  <a:latin typeface="+mn-ea"/>
                </a:endParaRPr>
              </a:p>
              <a:p>
                <a:r>
                  <a:rPr kumimoji="1" lang="ja-JP" altLang="en-US" sz="2200" b="1" dirty="0">
                    <a:latin typeface="+mn-ea"/>
                  </a:rPr>
                  <a:t>予想インフレ率及び予想外インフレ率</a:t>
                </a:r>
                <a:endParaRPr kumimoji="1" lang="en-US" altLang="ja-JP" sz="2200" b="1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𝑇𝐼𝐵𝑂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𝑇𝐼𝐵𝑂</m:t>
                              </m:r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𝐶𝑃</m:t>
                              </m:r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ja-JP" sz="2200" b="0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200" b="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𝑈𝐸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𝐶𝑃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8A6741-0795-B149-95F5-5911E9CC4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473200"/>
                <a:ext cx="8915400" cy="5125720"/>
              </a:xfrm>
              <a:blipFill>
                <a:blip r:embed="rId2"/>
                <a:stretch>
                  <a:fillRect l="-820" t="-1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37382E-FC1D-E4A3-F71D-875DC66FD111}"/>
                  </a:ext>
                </a:extLst>
              </p:cNvPr>
              <p:cNvSpPr txBox="1"/>
              <p:nvPr/>
            </p:nvSpPr>
            <p:spPr>
              <a:xfrm>
                <a:off x="2592925" y="5772225"/>
                <a:ext cx="89116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・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𝑇𝐼𝐵𝑂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dirty="0"/>
                  <a:t>: </a:t>
                </a:r>
                <a:r>
                  <a:rPr kumimoji="1" lang="en-US" altLang="ja-JP" dirty="0">
                    <a:latin typeface="+mn-ea"/>
                  </a:rPr>
                  <a:t>TIBOR</a:t>
                </a:r>
                <a:r>
                  <a:rPr kumimoji="1" lang="ja-JP" altLang="en-US" dirty="0">
                    <a:latin typeface="+mn-ea"/>
                  </a:rPr>
                  <a:t>一</a:t>
                </a:r>
                <a:r>
                  <a:rPr kumimoji="1" lang="ja-JP" altLang="en-US" dirty="0"/>
                  <a:t>ヵ月物　月次</a:t>
                </a:r>
                <a:r>
                  <a:rPr kumimoji="1" lang="ja-JP" altLang="en-US" dirty="0">
                    <a:latin typeface="+mn-ea"/>
                  </a:rPr>
                  <a:t>データ（</a:t>
                </a:r>
                <a:r>
                  <a:rPr kumimoji="1" lang="en-US" altLang="ja-JP" dirty="0">
                    <a:latin typeface="+mn-ea"/>
                  </a:rPr>
                  <a:t>2002/04</a:t>
                </a:r>
                <a:r>
                  <a:rPr kumimoji="1" lang="ja-JP" altLang="en-US" dirty="0">
                    <a:latin typeface="+mn-ea"/>
                  </a:rPr>
                  <a:t>～</a:t>
                </a:r>
                <a:r>
                  <a:rPr kumimoji="1" lang="en-US" altLang="ja-JP" dirty="0">
                    <a:latin typeface="+mn-ea"/>
                  </a:rPr>
                  <a:t>2025/08</a:t>
                </a:r>
                <a:r>
                  <a:rPr kumimoji="1" lang="ja-JP" altLang="en-US" dirty="0">
                    <a:latin typeface="+mn-ea"/>
                  </a:rPr>
                  <a:t>）</a:t>
                </a:r>
                <a:endParaRPr kumimoji="1" lang="en-US" altLang="ja-JP" dirty="0">
                  <a:latin typeface="+mn-ea"/>
                </a:endParaRPr>
              </a:p>
              <a:p>
                <a:r>
                  <a:rPr kumimoji="1" lang="ja-JP" altLang="en-US" dirty="0"/>
                  <a:t>・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dirty="0"/>
                  <a:t>:  </a:t>
                </a:r>
                <a:r>
                  <a:rPr kumimoji="1" lang="en-US" altLang="ja-JP" dirty="0">
                    <a:latin typeface="+mn-ea"/>
                  </a:rPr>
                  <a:t>CPI</a:t>
                </a:r>
                <a:r>
                  <a:rPr kumimoji="1" lang="ja-JP" altLang="en-US" dirty="0"/>
                  <a:t>月次データ対数差分（</a:t>
                </a:r>
                <a:r>
                  <a:rPr kumimoji="1" lang="en-US" altLang="ja-JP" dirty="0">
                    <a:latin typeface="+mn-ea"/>
                  </a:rPr>
                  <a:t>2002/04</a:t>
                </a:r>
                <a:r>
                  <a:rPr kumimoji="1" lang="ja-JP" altLang="en-US" dirty="0">
                    <a:latin typeface="+mn-ea"/>
                  </a:rPr>
                  <a:t>～</a:t>
                </a:r>
                <a:r>
                  <a:rPr kumimoji="1" lang="en-US" altLang="ja-JP" dirty="0">
                    <a:latin typeface="+mn-ea"/>
                  </a:rPr>
                  <a:t>2025/08</a:t>
                </a:r>
                <a:r>
                  <a:rPr kumimoji="1" lang="ja-JP" altLang="en-US" dirty="0">
                    <a:latin typeface="+mn-ea"/>
                  </a:rPr>
                  <a:t>）</a:t>
                </a:r>
                <a:endParaRPr kumimoji="1" lang="en-US" altLang="ja-JP" dirty="0">
                  <a:latin typeface="+mn-ea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37382E-FC1D-E4A3-F71D-875DC66FD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5772225"/>
                <a:ext cx="8911687" cy="923330"/>
              </a:xfrm>
              <a:prstGeom prst="rect">
                <a:avLst/>
              </a:prstGeom>
              <a:blipFill>
                <a:blip r:embed="rId3"/>
                <a:stretch>
                  <a:fillRect l="-547" t="-52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70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583659-3888-3ECE-4A17-0E663C2D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08437"/>
          </a:xfrm>
        </p:spPr>
        <p:txBody>
          <a:bodyPr/>
          <a:lstStyle/>
          <a:p>
            <a:r>
              <a:rPr lang="en-US" altLang="ja-JP" dirty="0">
                <a:latin typeface="+mj-ea"/>
              </a:rPr>
              <a:t>5</a:t>
            </a:r>
            <a:r>
              <a:rPr kumimoji="1" lang="en-US" altLang="ja-JP" dirty="0">
                <a:latin typeface="+mj-ea"/>
              </a:rPr>
              <a:t>.</a:t>
            </a:r>
            <a:r>
              <a:rPr kumimoji="1" lang="ja-JP" altLang="en-US" dirty="0">
                <a:latin typeface="+mj-ea"/>
              </a:rPr>
              <a:t>　分析手法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444C54-DFF2-22D2-0351-97E37607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32547"/>
            <a:ext cx="8911688" cy="4820652"/>
          </a:xfrm>
        </p:spPr>
        <p:txBody>
          <a:bodyPr>
            <a:normAutofit/>
          </a:bodyPr>
          <a:lstStyle/>
          <a:p>
            <a:r>
              <a:rPr lang="ja-JP" altLang="en-US" sz="2000" b="1" dirty="0">
                <a:latin typeface="+mn-ea"/>
              </a:rPr>
              <a:t>グレンジャー因果性検定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Granger causality test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kumimoji="1" lang="ja-JP" altLang="en-US" sz="2000" dirty="0">
                <a:latin typeface="+mn-ea"/>
              </a:rPr>
              <a:t>ある時系列データが、他の時系列データを予測できるか、統計的に検定する手法</a:t>
            </a: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→相関関係だけでは</a:t>
            </a:r>
            <a:r>
              <a:rPr lang="ja-JP" altLang="en-US" sz="2000" b="1" dirty="0">
                <a:latin typeface="+mn-ea"/>
              </a:rPr>
              <a:t>定常性*</a:t>
            </a:r>
            <a:r>
              <a:rPr lang="ja-JP" altLang="en-US" sz="2000" dirty="0">
                <a:latin typeface="+mn-ea"/>
              </a:rPr>
              <a:t>を持ったデータ同士の時系列的な関係を説明することができないため、</a:t>
            </a:r>
            <a:r>
              <a:rPr lang="ja-JP" altLang="en-US" sz="2000" b="1" dirty="0">
                <a:latin typeface="+mn-ea"/>
              </a:rPr>
              <a:t>自己回帰分析</a:t>
            </a:r>
            <a:r>
              <a:rPr lang="ja-JP" altLang="en-US" sz="2000" dirty="0">
                <a:latin typeface="+mn-ea"/>
              </a:rPr>
              <a:t>を通して</a:t>
            </a:r>
            <a:r>
              <a:rPr lang="en-US" altLang="ja-JP" sz="2000" b="1" dirty="0">
                <a:latin typeface="+mn-ea"/>
              </a:rPr>
              <a:t>F</a:t>
            </a:r>
            <a:r>
              <a:rPr lang="ja-JP" altLang="en-US" sz="2000" b="1" dirty="0">
                <a:latin typeface="+mn-ea"/>
              </a:rPr>
              <a:t>検定</a:t>
            </a:r>
            <a:r>
              <a:rPr lang="ja-JP" altLang="en-US" sz="2000" dirty="0">
                <a:latin typeface="+mn-ea"/>
              </a:rPr>
              <a:t>を行う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＊定常性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データの期待値が一定で、長期的なトレンドがないこと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866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F0B08D-0A2C-BABF-5C00-F8EC459A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58390"/>
          </a:xfrm>
        </p:spPr>
        <p:txBody>
          <a:bodyPr/>
          <a:lstStyle/>
          <a:p>
            <a:r>
              <a:rPr lang="en-US" altLang="ja-JP" dirty="0">
                <a:latin typeface="+mj-ea"/>
              </a:rPr>
              <a:t>5</a:t>
            </a:r>
            <a:r>
              <a:rPr kumimoji="1" lang="en-US" altLang="ja-JP" dirty="0">
                <a:latin typeface="+mj-ea"/>
              </a:rPr>
              <a:t>.</a:t>
            </a:r>
            <a:r>
              <a:rPr kumimoji="1" lang="ja-JP" altLang="en-US" dirty="0">
                <a:latin typeface="+mj-ea"/>
              </a:rPr>
              <a:t>　分析手法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663391-2608-F3E0-6647-8A4343212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782500"/>
                <a:ext cx="8915400" cy="4451390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b="1" dirty="0">
                    <a:latin typeface="+mn-ea"/>
                  </a:rPr>
                  <a:t>自己回帰分析</a:t>
                </a:r>
                <a:r>
                  <a:rPr lang="ja-JP" altLang="en-US" sz="2000" dirty="0">
                    <a:latin typeface="+mn-ea"/>
                  </a:rPr>
                  <a:t>（</a:t>
                </a:r>
                <a:r>
                  <a:rPr lang="en-US" altLang="ja-JP" sz="2000" dirty="0">
                    <a:latin typeface="+mn-ea"/>
                  </a:rPr>
                  <a:t>Autoregressive Model, AR</a:t>
                </a:r>
                <a:r>
                  <a:rPr lang="ja-JP" altLang="en-US" sz="2000" dirty="0">
                    <a:latin typeface="+mn-ea"/>
                  </a:rPr>
                  <a:t>）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dirty="0">
                    <a:latin typeface="+mn-ea"/>
                  </a:rPr>
                  <a:t>　現在または過去のデータから未来のデータを予測するモデル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000" dirty="0">
                    <a:latin typeface="+mn-ea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000" b="0" dirty="0">
                    <a:latin typeface="+mn-ea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000" b="0" dirty="0">
                  <a:latin typeface="+mn-ea"/>
                </a:endParaRPr>
              </a:p>
              <a:p>
                <a:pPr marL="0" indent="0" algn="ctr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b="0" dirty="0">
                    <a:latin typeface="+mn-ea"/>
                  </a:rPr>
                  <a:t>　</a:t>
                </a:r>
                <a:r>
                  <a:rPr lang="en-US" altLang="ja-JP" sz="20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ja-JP" altLang="en-US" sz="2000" b="0" dirty="0">
                    <a:latin typeface="+mn-ea"/>
                  </a:rPr>
                  <a:t>：現在の値　</a:t>
                </a:r>
                <a:r>
                  <a:rPr lang="en-US" altLang="ja-JP" sz="20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ja-JP" altLang="en-US" sz="2000" b="0" dirty="0">
                    <a:latin typeface="+mn-ea"/>
                  </a:rPr>
                  <a:t>：</a:t>
                </a:r>
                <a:r>
                  <a:rPr lang="en-US" altLang="ja-JP" sz="2000" b="0" dirty="0">
                    <a:latin typeface="+mn-ea"/>
                  </a:rPr>
                  <a:t>1</a:t>
                </a:r>
                <a:r>
                  <a:rPr lang="ja-JP" altLang="en-US" sz="2000" b="0" dirty="0">
                    <a:latin typeface="+mn-ea"/>
                  </a:rPr>
                  <a:t>期前の値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b="0" dirty="0">
                    <a:latin typeface="+mn-ea"/>
                  </a:rPr>
                  <a:t>　</a:t>
                </a:r>
                <a:r>
                  <a:rPr lang="en-US" altLang="ja-JP" sz="20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2000" b="0" dirty="0">
                    <a:latin typeface="+mn-ea"/>
                  </a:rPr>
                  <a:t>：定数項　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ja-JP" altLang="en-US" sz="2000" b="0" dirty="0">
                    <a:latin typeface="+mn-ea"/>
                  </a:rPr>
                  <a:t>：自己回帰係数　</a:t>
                </a:r>
                <a:r>
                  <a:rPr lang="en-US" altLang="ja-JP" sz="20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ja-JP" altLang="en-US" sz="2000" b="0" dirty="0">
                    <a:latin typeface="+mn-ea"/>
                  </a:rPr>
                  <a:t>：誤差項</a:t>
                </a:r>
                <a:endParaRPr lang="en-US" altLang="ja-JP" sz="2000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663391-2608-F3E0-6647-8A4343212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782500"/>
                <a:ext cx="8915400" cy="4451390"/>
              </a:xfrm>
              <a:blipFill>
                <a:blip r:embed="rId2"/>
                <a:stretch>
                  <a:fillRect l="-615" t="-1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99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9DF73-0886-D0B1-6A29-CB97438E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5</a:t>
            </a:r>
            <a:r>
              <a:rPr kumimoji="1" lang="en-US" altLang="ja-JP" dirty="0">
                <a:latin typeface="+mj-ea"/>
              </a:rPr>
              <a:t>.</a:t>
            </a:r>
            <a:r>
              <a:rPr kumimoji="1" lang="ja-JP" altLang="en-US" dirty="0">
                <a:latin typeface="+mj-ea"/>
              </a:rPr>
              <a:t>　分析手法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485E0E0-8DE0-F255-AF05-DEE659D77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632285"/>
                <a:ext cx="8911687" cy="4447674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000" b="1" dirty="0">
                    <a:latin typeface="+mn-ea"/>
                  </a:rPr>
                  <a:t>F</a:t>
                </a:r>
                <a:r>
                  <a:rPr kumimoji="1" lang="ja-JP" altLang="en-US" sz="2000" b="1" dirty="0">
                    <a:latin typeface="+mn-ea"/>
                  </a:rPr>
                  <a:t>検定</a:t>
                </a:r>
                <a:endParaRPr lang="en-US" altLang="ja-JP" sz="2000" b="1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sz="2000" dirty="0">
                    <a:latin typeface="+mn-ea"/>
                  </a:rPr>
                  <a:t>　帰無仮説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2000" dirty="0">
                    <a:latin typeface="+mn-ea"/>
                  </a:rPr>
                  <a:t>の下で、Ｆ</a:t>
                </a:r>
                <a14:m>
                  <m:oMath xmlns:m="http://schemas.openxmlformats.org/officeDocument/2006/math">
                    <m:r>
                      <a:rPr lang="ja-JP" altLang="en-US" sz="2000" i="1" dirty="0">
                        <a:latin typeface="Cambria Math" panose="02040503050406030204" pitchFamily="18" charset="0"/>
                      </a:rPr>
                      <m:t>値</m:t>
                    </m:r>
                    <m:r>
                      <a:rPr lang="ja-JP" altLang="en-US" sz="2000" i="1" dirty="0" smtClean="0">
                        <a:latin typeface="Cambria Math" panose="02040503050406030204" pitchFamily="18" charset="0"/>
                      </a:rPr>
                      <m:t>：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en-US" altLang="ja-JP" sz="2000" dirty="0">
                    <a:latin typeface="+mn-ea"/>
                  </a:rPr>
                  <a:t>F</a:t>
                </a:r>
                <a:r>
                  <a:rPr kumimoji="1" lang="ja-JP" altLang="en-US" sz="2000" dirty="0">
                    <a:latin typeface="+mn-ea"/>
                  </a:rPr>
                  <a:t>分布に従うことを利用して行う仮説検定</a:t>
                </a:r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sz="2000" dirty="0">
                    <a:latin typeface="+mn-ea"/>
                  </a:rPr>
                  <a:t>→ｔ検定では</a:t>
                </a:r>
                <a:r>
                  <a:rPr kumimoji="1" lang="ja-JP" altLang="en-US" sz="2000" b="1" dirty="0">
                    <a:latin typeface="+mn-ea"/>
                  </a:rPr>
                  <a:t>平均</a:t>
                </a:r>
                <a:r>
                  <a:rPr kumimoji="1" lang="ja-JP" altLang="en-US" sz="2000" dirty="0">
                    <a:latin typeface="+mn-ea"/>
                  </a:rPr>
                  <a:t>が等しいかを検定したが、</a:t>
                </a:r>
                <a:r>
                  <a:rPr kumimoji="1" lang="en-US" altLang="ja-JP" sz="2000" dirty="0">
                    <a:latin typeface="+mn-ea"/>
                  </a:rPr>
                  <a:t>F</a:t>
                </a:r>
                <a:r>
                  <a:rPr kumimoji="1" lang="ja-JP" altLang="en-US" sz="2000" dirty="0">
                    <a:latin typeface="+mn-ea"/>
                  </a:rPr>
                  <a:t>検定では</a:t>
                </a:r>
                <a:r>
                  <a:rPr kumimoji="1" lang="ja-JP" altLang="en-US" sz="2000" b="1" dirty="0">
                    <a:latin typeface="+mn-ea"/>
                  </a:rPr>
                  <a:t>分散</a:t>
                </a:r>
                <a:r>
                  <a:rPr kumimoji="1" lang="ja-JP" altLang="en-US" sz="2000" dirty="0">
                    <a:latin typeface="+mn-ea"/>
                  </a:rPr>
                  <a:t>が等しいかを検定する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485E0E0-8DE0-F255-AF05-DEE659D77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632285"/>
                <a:ext cx="8911687" cy="4447674"/>
              </a:xfrm>
              <a:blipFill>
                <a:blip r:embed="rId3"/>
                <a:stretch>
                  <a:fillRect l="-684" t="-1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F検定を知る上で重要なF分布をわかりやすく！">
            <a:extLst>
              <a:ext uri="{FF2B5EF4-FFF2-40B4-BE49-F238E27FC236}">
                <a16:creationId xmlns:a16="http://schemas.microsoft.com/office/drawing/2014/main" id="{DFD51369-04D3-B286-96B1-C4ECAEEC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3954545"/>
            <a:ext cx="3529263" cy="25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73C306-C92C-2E2A-8450-ABAF8A92CEF1}"/>
              </a:ext>
            </a:extLst>
          </p:cNvPr>
          <p:cNvSpPr txBox="1"/>
          <p:nvPr/>
        </p:nvSpPr>
        <p:spPr>
          <a:xfrm>
            <a:off x="2592926" y="5802960"/>
            <a:ext cx="3529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引用：いちばんやさしい、医療統計</a:t>
            </a:r>
            <a:r>
              <a:rPr kumimoji="1" lang="en-US" altLang="ja-JP" sz="1000" dirty="0"/>
              <a:t>. </a:t>
            </a:r>
            <a:r>
              <a:rPr kumimoji="1" lang="ja-JP" altLang="en-US" sz="1000" dirty="0"/>
              <a:t>「</a:t>
            </a:r>
            <a:r>
              <a:rPr kumimoji="1" lang="en-US" altLang="ja-JP" sz="1000" dirty="0"/>
              <a:t>F</a:t>
            </a:r>
            <a:r>
              <a:rPr kumimoji="1" lang="ja-JP" altLang="en-US" sz="1000" dirty="0"/>
              <a:t>検定とは？わかりやすく</a:t>
            </a:r>
            <a:r>
              <a:rPr kumimoji="1" lang="en-US" altLang="ja-JP" sz="1000" dirty="0"/>
              <a:t>F</a:t>
            </a:r>
            <a:r>
              <a:rPr kumimoji="1" lang="ja-JP" altLang="en-US" sz="1000" dirty="0"/>
              <a:t>分布のグラフから</a:t>
            </a:r>
            <a:r>
              <a:rPr kumimoji="1" lang="en-US" altLang="ja-JP" sz="1000" dirty="0"/>
              <a:t>P</a:t>
            </a:r>
            <a:r>
              <a:rPr kumimoji="1" lang="ja-JP" altLang="en-US" sz="1000" dirty="0"/>
              <a:t>値の読み取り方まで」</a:t>
            </a:r>
            <a:r>
              <a:rPr kumimoji="1" lang="en-US" altLang="ja-JP" sz="1000" dirty="0"/>
              <a:t>. https://best-biostatistics.com/stat-test/f-test.html.</a:t>
            </a:r>
            <a:endParaRPr kumimoji="1" lang="ja-JP" altLang="en-US" sz="10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F02F059-0F1F-EE09-19D3-3468452ED4DA}"/>
              </a:ext>
            </a:extLst>
          </p:cNvPr>
          <p:cNvSpPr/>
          <p:nvPr/>
        </p:nvSpPr>
        <p:spPr>
          <a:xfrm>
            <a:off x="7818120" y="6174808"/>
            <a:ext cx="396240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6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1CC72-1411-8DAC-032D-DEE0C9D6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5</a:t>
            </a:r>
            <a:r>
              <a:rPr kumimoji="1" lang="en-US" altLang="ja-JP" dirty="0">
                <a:latin typeface="+mj-ea"/>
              </a:rPr>
              <a:t>.</a:t>
            </a:r>
            <a:r>
              <a:rPr kumimoji="1" lang="ja-JP" altLang="en-US" dirty="0">
                <a:latin typeface="+mj-ea"/>
              </a:rPr>
              <a:t>　分析手法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CA5B07B-91EE-3BB4-3B30-893B10EFA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508760"/>
                <a:ext cx="8911687" cy="5349240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000" b="1" dirty="0">
                    <a:latin typeface="+mn-ea"/>
                  </a:rPr>
                  <a:t>グレンジャー因果性</a:t>
                </a:r>
                <a:r>
                  <a:rPr lang="ja-JP" altLang="en-US" sz="2000" b="1" dirty="0">
                    <a:latin typeface="+mn-ea"/>
                  </a:rPr>
                  <a:t>検定</a:t>
                </a:r>
                <a:endParaRPr kumimoji="1" lang="en-US" altLang="ja-JP" sz="2000" b="1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dirty="0">
                    <a:latin typeface="+mn-ea"/>
                  </a:rPr>
                  <a:t>　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en-US" altLang="ja-JP" sz="2000" dirty="0">
                    <a:latin typeface="+mn-ea"/>
                  </a:rPr>
                  <a:t>(a)</a:t>
                </a:r>
                <a:r>
                  <a:rPr kumimoji="1" lang="ja-JP" altLang="en-US" sz="2000" dirty="0">
                    <a:latin typeface="+mn-ea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000" dirty="0">
                    <a:latin typeface="+mn-ea"/>
                  </a:rPr>
                  <a:t>(b)</a:t>
                </a:r>
                <a:r>
                  <a:rPr lang="ja-JP" altLang="en-US" sz="2000" dirty="0">
                    <a:latin typeface="+mn-ea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dirty="0">
                    <a:latin typeface="+mn-ea"/>
                  </a:rPr>
                  <a:t>→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000" dirty="0">
                    <a:latin typeface="+mn-ea"/>
                  </a:rPr>
                  <a:t> </a:t>
                </a:r>
                <a:r>
                  <a:rPr lang="en-US" altLang="ja-JP" sz="2000" dirty="0">
                    <a:latin typeface="+mn-ea"/>
                  </a:rPr>
                  <a:t>(a)</a:t>
                </a:r>
                <a:r>
                  <a:rPr lang="ja-JP" altLang="en-US" sz="2000" dirty="0">
                    <a:latin typeface="+mn-ea"/>
                  </a:rPr>
                  <a:t>と</a:t>
                </a:r>
                <a:r>
                  <a:rPr lang="en-US" altLang="ja-JP" sz="2000" dirty="0">
                    <a:latin typeface="+mn-ea"/>
                  </a:rPr>
                  <a:t>(b)</a:t>
                </a:r>
                <a:r>
                  <a:rPr lang="ja-JP" altLang="en-US" sz="2000" dirty="0">
                    <a:latin typeface="+mn-ea"/>
                  </a:rPr>
                  <a:t>に予測力の差はない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ja-JP" altLang="en-US" sz="2000" dirty="0">
                    <a:latin typeface="+mn-ea"/>
                  </a:rPr>
                  <a:t>差がある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000" i="1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i="1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∑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000" b="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CA5B07B-91EE-3BB4-3B30-893B10EFA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508760"/>
                <a:ext cx="8911687" cy="5349240"/>
              </a:xfrm>
              <a:blipFill>
                <a:blip r:embed="rId3"/>
                <a:stretch>
                  <a:fillRect l="-684" t="-1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CD2702-3E02-467F-33CD-BDD8A3310784}"/>
              </a:ext>
            </a:extLst>
          </p:cNvPr>
          <p:cNvSpPr txBox="1"/>
          <p:nvPr/>
        </p:nvSpPr>
        <p:spPr>
          <a:xfrm>
            <a:off x="7796213" y="1463671"/>
            <a:ext cx="3708399" cy="132343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誤差項＝モデルが説明できなかった値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→</a:t>
            </a:r>
            <a:r>
              <a:rPr kumimoji="1" lang="en-US" altLang="ja-JP" sz="1600" dirty="0">
                <a:latin typeface="+mn-ea"/>
              </a:rPr>
              <a:t>(b)</a:t>
            </a:r>
            <a:r>
              <a:rPr kumimoji="1" lang="ja-JP" altLang="en-US" sz="1600" dirty="0">
                <a:latin typeface="+mn-ea"/>
              </a:rPr>
              <a:t>において説明変数を追加したことで、誤差の総量が減少すると？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→予測力が高くなった、つまり差があることがわかる</a:t>
            </a:r>
          </a:p>
        </p:txBody>
      </p:sp>
    </p:spTree>
    <p:extLst>
      <p:ext uri="{BB962C8B-B14F-4D97-AF65-F5344CB8AC3E}">
        <p14:creationId xmlns:p14="http://schemas.microsoft.com/office/powerpoint/2010/main" val="50845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39AFE4-4D9A-2684-6E57-B8CE960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5</a:t>
            </a:r>
            <a:r>
              <a:rPr kumimoji="1" lang="en-US" altLang="ja-JP" dirty="0">
                <a:latin typeface="+mj-ea"/>
              </a:rPr>
              <a:t>.</a:t>
            </a:r>
            <a:r>
              <a:rPr kumimoji="1" lang="ja-JP" altLang="en-US" dirty="0">
                <a:latin typeface="+mj-ea"/>
              </a:rPr>
              <a:t>　分析手法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6E0440-CA54-CEBB-8CBB-ECA7379961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449479"/>
                <a:ext cx="8915400" cy="483013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b="1" dirty="0">
                    <a:latin typeface="+mn-ea"/>
                  </a:rPr>
                  <a:t>F</a:t>
                </a:r>
                <a:r>
                  <a:rPr lang="ja-JP" altLang="en-US" sz="2000" b="1" dirty="0">
                    <a:latin typeface="+mn-ea"/>
                  </a:rPr>
                  <a:t>値の調整</a:t>
                </a:r>
                <a:endParaRPr lang="en-US" altLang="ja-JP" sz="2000" b="1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dirty="0">
                    <a:latin typeface="+mn-ea"/>
                  </a:rPr>
                  <a:t>→分子に着目すると、もし予測力に差があるなら大きい正の値を取ることがわかる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sz="2000" dirty="0">
                    <a:latin typeface="+mn-ea"/>
                  </a:rPr>
                  <a:t>→明らかに分子＞分母となり、</a:t>
                </a:r>
                <a:r>
                  <a:rPr kumimoji="1" lang="en-US" altLang="ja-JP" sz="2000" dirty="0">
                    <a:latin typeface="+mn-ea"/>
                  </a:rPr>
                  <a:t>F</a:t>
                </a:r>
                <a:r>
                  <a:rPr kumimoji="1" lang="ja-JP" altLang="en-US" sz="2000" dirty="0">
                    <a:latin typeface="+mn-ea"/>
                  </a:rPr>
                  <a:t>値は</a:t>
                </a:r>
                <a:r>
                  <a:rPr kumimoji="1" lang="en-US" altLang="ja-JP" sz="2000" b="1" dirty="0">
                    <a:latin typeface="+mn-ea"/>
                  </a:rPr>
                  <a:t>1</a:t>
                </a:r>
                <a:r>
                  <a:rPr kumimoji="1" lang="ja-JP" altLang="en-US" sz="2000" dirty="0">
                    <a:latin typeface="+mn-ea"/>
                  </a:rPr>
                  <a:t>を大きく上回る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sz="2000" dirty="0">
                    <a:latin typeface="+mn-ea"/>
                  </a:rPr>
                  <a:t>→定めた有意水準より大きければ帰無仮説は棄却される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6E0440-CA54-CEBB-8CBB-ECA737996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449479"/>
                <a:ext cx="8915400" cy="4830131"/>
              </a:xfrm>
              <a:blipFill>
                <a:blip r:embed="rId2"/>
                <a:stretch>
                  <a:fillRect l="-684" t="-1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57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A1320-2F60-8F28-FA35-4A5A92A0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36616E9-1527-7770-F525-7E0769DBC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40189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000" dirty="0"/>
                  <a:t>基本分析</a:t>
                </a:r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r>
                  <a:rPr lang="ja-JP" altLang="en-US" sz="2000" dirty="0"/>
                  <a:t>相関行列（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000" dirty="0"/>
                  <a:t>期）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36616E9-1527-7770-F525-7E0769DBC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40189"/>
                <a:ext cx="8915400" cy="3777622"/>
              </a:xfrm>
              <a:blipFill>
                <a:blip r:embed="rId2"/>
                <a:stretch>
                  <a:fillRect l="-684" t="-1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E41068A2-5341-4619-9D7B-1FFD1B3099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276508"/>
                  </p:ext>
                </p:extLst>
              </p:nvPr>
            </p:nvGraphicFramePr>
            <p:xfrm>
              <a:off x="2585498" y="1981123"/>
              <a:ext cx="8919112" cy="1985738"/>
            </p:xfrm>
            <a:graphic>
              <a:graphicData uri="http://schemas.openxmlformats.org/drawingml/2006/table">
                <a:tbl>
                  <a:tblPr/>
                  <a:tblGrid>
                    <a:gridCol w="1240716">
                      <a:extLst>
                        <a:ext uri="{9D8B030D-6E8A-4147-A177-3AD203B41FA5}">
                          <a16:colId xmlns:a16="http://schemas.microsoft.com/office/drawing/2014/main" val="572299195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2194144736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2302386118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1136386691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540445257"/>
                        </a:ext>
                      </a:extLst>
                    </a:gridCol>
                  </a:tblGrid>
                  <a:tr h="38348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平均値</a:t>
                          </a: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標準偏差</a:t>
                          </a: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最小値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最大値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4253539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𝑅𝐸𝐼𝑇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0.603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4.984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-0.264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0.219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1397623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𝐶𝑃𝐼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0.256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2641436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𝑇𝑂𝑁𝐴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0.177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2.714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-0.186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0.185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936183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𝑀𝐵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0.709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1.785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-0.090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8543434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𝑌𝐶𝐶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0.313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8.330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-0.213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0.439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411302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𝐶𝐼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0.028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1.780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14105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E41068A2-5341-4619-9D7B-1FFD1B3099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276508"/>
                  </p:ext>
                </p:extLst>
              </p:nvPr>
            </p:nvGraphicFramePr>
            <p:xfrm>
              <a:off x="2585498" y="1981123"/>
              <a:ext cx="8919112" cy="1985738"/>
            </p:xfrm>
            <a:graphic>
              <a:graphicData uri="http://schemas.openxmlformats.org/drawingml/2006/table">
                <a:tbl>
                  <a:tblPr/>
                  <a:tblGrid>
                    <a:gridCol w="1240716">
                      <a:extLst>
                        <a:ext uri="{9D8B030D-6E8A-4147-A177-3AD203B41FA5}">
                          <a16:colId xmlns:a16="http://schemas.microsoft.com/office/drawing/2014/main" val="572299195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2194144736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2302386118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1136386691"/>
                        </a:ext>
                      </a:extLst>
                    </a:gridCol>
                    <a:gridCol w="1919599">
                      <a:extLst>
                        <a:ext uri="{9D8B030D-6E8A-4147-A177-3AD203B41FA5}">
                          <a16:colId xmlns:a16="http://schemas.microsoft.com/office/drawing/2014/main" val="540445257"/>
                        </a:ext>
                      </a:extLst>
                    </a:gridCol>
                  </a:tblGrid>
                  <a:tr h="38348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762" r="-300317" b="-449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4762" r="-200317" b="-449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最小値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最大値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4253539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43182" r="-618137" b="-5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0.603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4.984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-0.264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0.219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1397623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243182" r="-618137" b="-4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0.256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2641436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343182" r="-618137" b="-3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0.177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2.714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-0.186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0.185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936183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43182" r="-618137" b="-2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0.709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1.785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-0.090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8543434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543182" r="-618137" b="-1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0.313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8.330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-0.213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0.439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411302"/>
                      </a:ext>
                    </a:extLst>
                  </a:tr>
                  <a:tr h="26704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643182" r="-618137" b="-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0.028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1.780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14105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4E342FAD-C6E0-ED48-C433-959E7B58A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482587"/>
                  </p:ext>
                </p:extLst>
              </p:nvPr>
            </p:nvGraphicFramePr>
            <p:xfrm>
              <a:off x="2581788" y="4483742"/>
              <a:ext cx="8922822" cy="2233380"/>
            </p:xfrm>
            <a:graphic>
              <a:graphicData uri="http://schemas.openxmlformats.org/drawingml/2006/table">
                <a:tbl>
                  <a:tblPr/>
                  <a:tblGrid>
                    <a:gridCol w="1487137">
                      <a:extLst>
                        <a:ext uri="{9D8B030D-6E8A-4147-A177-3AD203B41FA5}">
                          <a16:colId xmlns:a16="http://schemas.microsoft.com/office/drawing/2014/main" val="3666071804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3972125299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2312276274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4195148693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3072634746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3200668311"/>
                        </a:ext>
                      </a:extLst>
                    </a:gridCol>
                  </a:tblGrid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422953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223551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0.095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6797231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0.030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-0.035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-0.137*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609608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-0.096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-0.096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3007210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0.202**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-0.084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0.085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61379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4E342FAD-C6E0-ED48-C433-959E7B58A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482587"/>
                  </p:ext>
                </p:extLst>
              </p:nvPr>
            </p:nvGraphicFramePr>
            <p:xfrm>
              <a:off x="2581788" y="4483742"/>
              <a:ext cx="8922822" cy="2233380"/>
            </p:xfrm>
            <a:graphic>
              <a:graphicData uri="http://schemas.openxmlformats.org/drawingml/2006/table">
                <a:tbl>
                  <a:tblPr/>
                  <a:tblGrid>
                    <a:gridCol w="1487137">
                      <a:extLst>
                        <a:ext uri="{9D8B030D-6E8A-4147-A177-3AD203B41FA5}">
                          <a16:colId xmlns:a16="http://schemas.microsoft.com/office/drawing/2014/main" val="3666071804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3972125299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2312276274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4195148693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3072634746"/>
                        </a:ext>
                      </a:extLst>
                    </a:gridCol>
                    <a:gridCol w="1487137">
                      <a:extLst>
                        <a:ext uri="{9D8B030D-6E8A-4147-A177-3AD203B41FA5}">
                          <a16:colId xmlns:a16="http://schemas.microsoft.com/office/drawing/2014/main" val="3200668311"/>
                        </a:ext>
                      </a:extLst>
                    </a:gridCol>
                  </a:tblGrid>
                  <a:tr h="37223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400820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9184" r="-299184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410" r="-200410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410" r="-100410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410" r="-410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422953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00000" r="-500820" b="-4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5223551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96774" r="-500820" b="-3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0.095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6797231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301639" r="-500820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0.030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-0.035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-0.137*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609608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401639" r="-500820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-0.096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-0.096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3007210"/>
                      </a:ext>
                    </a:extLst>
                  </a:tr>
                  <a:tr h="37223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501639" r="-500820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0.202**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-0.084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0.085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613798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BDFA4AC-1ECD-9529-5B5A-1FD647AED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27725"/>
              </p:ext>
            </p:extLst>
          </p:nvPr>
        </p:nvGraphicFramePr>
        <p:xfrm>
          <a:off x="10437810" y="5089211"/>
          <a:ext cx="1066800" cy="4572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43201093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有意水準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287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有意水準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％**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9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31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B1FA-D524-0FC0-8BC8-57F7EA54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0DFA3-7271-E08D-8CED-11CC40FF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81948-E5EA-790F-B903-DFB337BFC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各変数の相関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E811D82D-602C-03F7-96A6-E22D204803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817155"/>
                  </p:ext>
                </p:extLst>
              </p:nvPr>
            </p:nvGraphicFramePr>
            <p:xfrm>
              <a:off x="2589212" y="2172540"/>
              <a:ext cx="8911686" cy="2095506"/>
            </p:xfrm>
            <a:graphic>
              <a:graphicData uri="http://schemas.openxmlformats.org/drawingml/2006/table">
                <a:tbl>
                  <a:tblPr/>
                  <a:tblGrid>
                    <a:gridCol w="1273098">
                      <a:extLst>
                        <a:ext uri="{9D8B030D-6E8A-4147-A177-3AD203B41FA5}">
                          <a16:colId xmlns:a16="http://schemas.microsoft.com/office/drawing/2014/main" val="2040734960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71493504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292474491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4178289053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784796675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3643328897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4093079797"/>
                        </a:ext>
                      </a:extLst>
                    </a:gridCol>
                  </a:tblGrid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2055126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-0.031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0.164**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0.070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0.269**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9637465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-0.020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2807576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0.121*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-0.081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0.123*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0.211**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3249064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-0.133*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165010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-0.049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0.084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0.121*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-0.119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8555769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0.093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0.203**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9283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E811D82D-602C-03F7-96A6-E22D204803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817155"/>
                  </p:ext>
                </p:extLst>
              </p:nvPr>
            </p:nvGraphicFramePr>
            <p:xfrm>
              <a:off x="2589212" y="2172540"/>
              <a:ext cx="8911686" cy="2095506"/>
            </p:xfrm>
            <a:graphic>
              <a:graphicData uri="http://schemas.openxmlformats.org/drawingml/2006/table">
                <a:tbl>
                  <a:tblPr/>
                  <a:tblGrid>
                    <a:gridCol w="1273098">
                      <a:extLst>
                        <a:ext uri="{9D8B030D-6E8A-4147-A177-3AD203B41FA5}">
                          <a16:colId xmlns:a16="http://schemas.microsoft.com/office/drawing/2014/main" val="2040734960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71493504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292474491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4178289053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784796675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3643328897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4093079797"/>
                        </a:ext>
                      </a:extLst>
                    </a:gridCol>
                  </a:tblGrid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500478" b="-6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400478" b="-6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r="-300478" b="-6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r="-200478" b="-6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r="-100478" b="-6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r="-478" b="-636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2055126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98000" r="-600478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-0.031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0.164**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0.070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0.269**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9637465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202041" r="-600478" b="-4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-0.020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2807576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302041" r="-600478" b="-3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0.121*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-0.081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0.123*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0.211**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3249064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02041" r="-600478" b="-2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-0.133*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165010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92000" r="-600478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-0.049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0.084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0.121*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-0.119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8555769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604082" r="-600478" b="-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0.093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0.203**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92831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8CBFC5AB-9E91-AE18-AC9E-30D96657E6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554566"/>
                  </p:ext>
                </p:extLst>
              </p:nvPr>
            </p:nvGraphicFramePr>
            <p:xfrm>
              <a:off x="2589212" y="4517710"/>
              <a:ext cx="8911686" cy="2095506"/>
            </p:xfrm>
            <a:graphic>
              <a:graphicData uri="http://schemas.openxmlformats.org/drawingml/2006/table">
                <a:tbl>
                  <a:tblPr/>
                  <a:tblGrid>
                    <a:gridCol w="1273098">
                      <a:extLst>
                        <a:ext uri="{9D8B030D-6E8A-4147-A177-3AD203B41FA5}">
                          <a16:colId xmlns:a16="http://schemas.microsoft.com/office/drawing/2014/main" val="3407633884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3090541517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891089735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392826557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62863021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026177273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306779788"/>
                        </a:ext>
                      </a:extLst>
                    </a:gridCol>
                  </a:tblGrid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6555730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-0.046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0.155*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0.078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0.237**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340662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-0.152*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-0.043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-0.050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-0.069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0716555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0.190**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-0.121*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0.198**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246199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-0.172**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-0.073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673554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0.072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7516459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8730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8CBFC5AB-9E91-AE18-AC9E-30D96657E6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554566"/>
                  </p:ext>
                </p:extLst>
              </p:nvPr>
            </p:nvGraphicFramePr>
            <p:xfrm>
              <a:off x="2589212" y="4517710"/>
              <a:ext cx="8911686" cy="2095506"/>
            </p:xfrm>
            <a:graphic>
              <a:graphicData uri="http://schemas.openxmlformats.org/drawingml/2006/table">
                <a:tbl>
                  <a:tblPr/>
                  <a:tblGrid>
                    <a:gridCol w="1273098">
                      <a:extLst>
                        <a:ext uri="{9D8B030D-6E8A-4147-A177-3AD203B41FA5}">
                          <a16:colId xmlns:a16="http://schemas.microsoft.com/office/drawing/2014/main" val="3407633884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3090541517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891089735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392826557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62863021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1026177273"/>
                        </a:ext>
                      </a:extLst>
                    </a:gridCol>
                    <a:gridCol w="1273098">
                      <a:extLst>
                        <a:ext uri="{9D8B030D-6E8A-4147-A177-3AD203B41FA5}">
                          <a16:colId xmlns:a16="http://schemas.microsoft.com/office/drawing/2014/main" val="306779788"/>
                        </a:ext>
                      </a:extLst>
                    </a:gridCol>
                  </a:tblGrid>
                  <a:tr h="299358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500478" b="-6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r="-400478" b="-6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r="-300478" b="-6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r="-200478" b="-6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000" r="-100478" b="-6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0000" r="-478" b="-634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6555730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00000" r="-600478" b="-5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-0.046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0.155*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0.078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0.237**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340662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00000" r="-600478" b="-4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-0.152*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-0.043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-0.050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-0.069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0716555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94000" r="-600478" b="-3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0.190**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-0.121*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0.198**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246199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402041" r="-600478" b="-2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0.043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-0.172**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-0.073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0.101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673554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502041" r="-600478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0.037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-0.077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0.072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7516459"/>
                      </a:ext>
                    </a:extLst>
                  </a:tr>
                  <a:tr h="29935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602041" r="-600478" b="-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BlToT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8730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518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C987-C006-D457-96C6-76E76820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47AC5-7863-BAFA-8365-97A4B31D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C239C6A-A453-E9AF-8E32-39A4DA50C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/>
                  <a:t>定常性の確認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kumimoji="1" lang="en-US" altLang="ja-JP" sz="2000" dirty="0"/>
                  <a:t>	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𝐴𝑅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000" dirty="0"/>
              </a:p>
              <a:p>
                <a:pPr marL="0" indent="0">
                  <a:buNone/>
                </a:pPr>
                <a:r>
                  <a:rPr kumimoji="1" lang="en-US" altLang="ja-JP" sz="2000" dirty="0"/>
                  <a:t>	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ja-JP" altLang="en-US" sz="2000" dirty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kumimoji="1" lang="ja-JP" altLang="en-US" sz="2000" dirty="0"/>
                  <a:t>定常性の条件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C239C6A-A453-E9AF-8E32-39A4DA50C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  <a:blipFill>
                <a:blip r:embed="rId3"/>
                <a:stretch>
                  <a:fillRect l="-684" t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1DE7894-F5C7-456E-A5B6-15C13D272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226623"/>
              </p:ext>
            </p:extLst>
          </p:nvPr>
        </p:nvGraphicFramePr>
        <p:xfrm>
          <a:off x="7045055" y="4154578"/>
          <a:ext cx="4455844" cy="245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7F746D21-22B2-E227-21FB-6A07B7DF8D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468807"/>
                  </p:ext>
                </p:extLst>
              </p:nvPr>
            </p:nvGraphicFramePr>
            <p:xfrm>
              <a:off x="2589212" y="2057398"/>
              <a:ext cx="7013575" cy="2097180"/>
            </p:xfrm>
            <a:graphic>
              <a:graphicData uri="http://schemas.openxmlformats.org/drawingml/2006/table">
                <a:tbl>
                  <a:tblPr/>
                  <a:tblGrid>
                    <a:gridCol w="1041231">
                      <a:extLst>
                        <a:ext uri="{9D8B030D-6E8A-4147-A177-3AD203B41FA5}">
                          <a16:colId xmlns:a16="http://schemas.microsoft.com/office/drawing/2014/main" val="2232486680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663798236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3135451507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2791543495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3965982439"/>
                        </a:ext>
                      </a:extLst>
                    </a:gridCol>
                  </a:tblGrid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l-GR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l-GR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定常性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2797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𝑅𝐸𝐼𝑇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3.338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879943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𝐶𝑃𝐼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0.255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4.376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381617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𝐸𝐼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-4.597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482983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𝑈𝐸𝐼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0.281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-4.771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078290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𝑇𝑂𝑁𝐴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0.341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5.923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6632404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𝑀𝐵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0.423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7.704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2643561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𝑌𝐶𝐶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2.778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3232300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𝐶𝐼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0.394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6.986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3786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7F746D21-22B2-E227-21FB-6A07B7DF8D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468807"/>
                  </p:ext>
                </p:extLst>
              </p:nvPr>
            </p:nvGraphicFramePr>
            <p:xfrm>
              <a:off x="2589212" y="2057398"/>
              <a:ext cx="7013575" cy="2097180"/>
            </p:xfrm>
            <a:graphic>
              <a:graphicData uri="http://schemas.openxmlformats.org/drawingml/2006/table">
                <a:tbl>
                  <a:tblPr/>
                  <a:tblGrid>
                    <a:gridCol w="1041231">
                      <a:extLst>
                        <a:ext uri="{9D8B030D-6E8A-4147-A177-3AD203B41FA5}">
                          <a16:colId xmlns:a16="http://schemas.microsoft.com/office/drawing/2014/main" val="2232486680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663798236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3135451507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2791543495"/>
                        </a:ext>
                      </a:extLst>
                    </a:gridCol>
                    <a:gridCol w="1493086">
                      <a:extLst>
                        <a:ext uri="{9D8B030D-6E8A-4147-A177-3AD203B41FA5}">
                          <a16:colId xmlns:a16="http://schemas.microsoft.com/office/drawing/2014/main" val="3965982439"/>
                        </a:ext>
                      </a:extLst>
                    </a:gridCol>
                  </a:tblGrid>
                  <a:tr h="2330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796" t="-18421" r="-300408" b="-8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9106" t="-18421" r="-199187" b="-8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0204" t="-18421" r="-100000" b="-8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定常性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42797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115385" r="-573684" b="-7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3.338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879943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21053" r="-573684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0.255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4.376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381617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321053" r="-573684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-4.597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482983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410256" r="-573684" b="-4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0.281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-4.771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0782903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523684" r="-573684" b="-3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0.341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5.923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6632404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623684" r="-573684" b="-2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0.423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7.704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2643561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705128" r="-573684" b="-1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2.778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3232300"/>
                      </a:ext>
                    </a:extLst>
                  </a:tr>
                  <a:tr h="2330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826316" r="-573684" b="-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0.394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6.986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○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37864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032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C266-D00D-314F-776B-5BFCF858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734D93-7E18-9EB2-1E90-039033DD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A2741DC-6FF6-64F9-8F8E-215D5AA8D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/>
                  <a:t>回帰分析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𝑅𝐸𝐼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b="0" dirty="0"/>
                  <a:t>・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𝑅𝐸𝐼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𝑈𝐸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b="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A2741DC-6FF6-64F9-8F8E-215D5AA8D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  <a:blipFill>
                <a:blip r:embed="rId3"/>
                <a:stretch>
                  <a:fillRect l="-752" t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6AC638E8-6561-3E6A-CCFC-A54A8A6CB9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85691"/>
                  </p:ext>
                </p:extLst>
              </p:nvPr>
            </p:nvGraphicFramePr>
            <p:xfrm>
              <a:off x="2589211" y="2559956"/>
              <a:ext cx="8911685" cy="1280889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289614805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411363557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410304677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13158562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813600517"/>
                        </a:ext>
                      </a:extLst>
                    </a:gridCol>
                  </a:tblGrid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0167746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1.915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8244077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0.223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1.191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0.187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0.852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165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6AC638E8-6561-3E6A-CCFC-A54A8A6CB9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85691"/>
                  </p:ext>
                </p:extLst>
              </p:nvPr>
            </p:nvGraphicFramePr>
            <p:xfrm>
              <a:off x="2589211" y="2559956"/>
              <a:ext cx="8911685" cy="1280889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289614805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411363557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410304677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13158562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813600517"/>
                        </a:ext>
                      </a:extLst>
                    </a:gridCol>
                  </a:tblGrid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85" r="-100685" b="-2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317" r="-341" b="-205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0167746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01429" r="-399659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1.915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8244077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98592" r="-399659" b="-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0.223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1.191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0.187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0.852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165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F73C29A5-B9E6-100D-028C-B6CF309CFF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936196"/>
                  </p:ext>
                </p:extLst>
              </p:nvPr>
            </p:nvGraphicFramePr>
            <p:xfrm>
              <a:off x="2589211" y="4860613"/>
              <a:ext cx="8911685" cy="1654488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310979360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65468096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081349429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71973912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35645094"/>
                        </a:ext>
                      </a:extLst>
                    </a:gridCol>
                  </a:tblGrid>
                  <a:tr h="41362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4168330"/>
                      </a:ext>
                    </a:extLst>
                  </a:tr>
                  <a:tr h="41362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1.977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0071388"/>
                      </a:ext>
                    </a:extLst>
                  </a:tr>
                  <a:tr h="41362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0.248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0.995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0.249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0.804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987605"/>
                      </a:ext>
                    </a:extLst>
                  </a:tr>
                  <a:tr h="41362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0.254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0.985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0.797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2519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F73C29A5-B9E6-100D-028C-B6CF309CFF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936196"/>
                  </p:ext>
                </p:extLst>
              </p:nvPr>
            </p:nvGraphicFramePr>
            <p:xfrm>
              <a:off x="2589211" y="4860613"/>
              <a:ext cx="8911685" cy="1654488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310979360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65468096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081349429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71973912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35645094"/>
                        </a:ext>
                      </a:extLst>
                    </a:gridCol>
                  </a:tblGrid>
                  <a:tr h="413622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685" r="-100685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317" r="-341" b="-310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168330"/>
                      </a:ext>
                    </a:extLst>
                  </a:tr>
                  <a:tr h="41362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100000" r="-399659" b="-2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1.977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0071388"/>
                      </a:ext>
                    </a:extLst>
                  </a:tr>
                  <a:tr h="41362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00000" r="-399659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0.248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0.995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0.249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0.804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987605"/>
                      </a:ext>
                    </a:extLst>
                  </a:tr>
                  <a:tr h="41362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300000" r="-399659" b="-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0.254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0.985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0.797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25192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569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BA89-9E4B-FC98-C234-BC40517D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j-ea"/>
              </a:rPr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1E0FD2-A020-E426-20BF-F249861D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kumimoji="1" lang="ja-JP" altLang="en-US" sz="2000" dirty="0">
                <a:latin typeface="+mn-ea"/>
              </a:rPr>
              <a:t>はじめに</a:t>
            </a:r>
            <a:endParaRPr kumimoji="1"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ja-JP" altLang="en-US" sz="2000" dirty="0">
                <a:latin typeface="+mn-ea"/>
              </a:rPr>
              <a:t>フィッシャー方程式</a:t>
            </a:r>
            <a:endParaRPr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ja-JP" altLang="en-US" sz="2000" dirty="0">
                <a:latin typeface="+mn-ea"/>
              </a:rPr>
              <a:t>研究目的</a:t>
            </a:r>
            <a:endParaRPr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kumimoji="1" lang="ja-JP" altLang="en-US" sz="2000" dirty="0">
                <a:latin typeface="+mn-ea"/>
              </a:rPr>
              <a:t>データ</a:t>
            </a:r>
            <a:endParaRPr kumimoji="1"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ja-JP" altLang="en-US" sz="2000" dirty="0">
                <a:latin typeface="+mn-ea"/>
              </a:rPr>
              <a:t>分析手法</a:t>
            </a:r>
            <a:endParaRPr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ja-JP" altLang="en-US" sz="2000" dirty="0">
                <a:latin typeface="+mn-ea"/>
              </a:rPr>
              <a:t>結果</a:t>
            </a:r>
            <a:endParaRPr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ja-JP" altLang="en-US" sz="2000" dirty="0">
                <a:latin typeface="+mn-ea"/>
              </a:rPr>
              <a:t>考察</a:t>
            </a:r>
            <a:endParaRPr lang="en-US" altLang="ja-JP" sz="2000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ja-JP" altLang="en-US" sz="2000" dirty="0">
                <a:latin typeface="+mn-ea"/>
              </a:rPr>
              <a:t>参考文献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728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599D-2B1E-B98C-B0A1-8645BCBA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367D6A-E8E6-6345-61C6-105BD83A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0F385C-63CB-596F-59B9-9E148AF65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/>
                  <a:t>回帰分析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𝑅𝐸𝐼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b="0" dirty="0"/>
                  <a:t>・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𝑅𝐸𝐼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𝑈𝐸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b="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0F385C-63CB-596F-59B9-9E148AF65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  <a:blipFill>
                <a:blip r:embed="rId3"/>
                <a:stretch>
                  <a:fillRect l="-752" t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E4B13E0B-BEF9-DCBE-F6BE-AF16313E3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90489"/>
                  </p:ext>
                </p:extLst>
              </p:nvPr>
            </p:nvGraphicFramePr>
            <p:xfrm>
              <a:off x="2589209" y="2547190"/>
              <a:ext cx="8911685" cy="1280889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259389854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232472612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16225108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35677859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756635828"/>
                        </a:ext>
                      </a:extLst>
                    </a:gridCol>
                  </a:tblGrid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2001294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1.903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4296699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-0.276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1.192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-0.231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0.817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4754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E4B13E0B-BEF9-DCBE-F6BE-AF16313E3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90489"/>
                  </p:ext>
                </p:extLst>
              </p:nvPr>
            </p:nvGraphicFramePr>
            <p:xfrm>
              <a:off x="2589209" y="2547190"/>
              <a:ext cx="8911685" cy="1280889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259389854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232472612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16225108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35677859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756635828"/>
                        </a:ext>
                      </a:extLst>
                    </a:gridCol>
                  </a:tblGrid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85" r="-100685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317" r="-341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2001294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98592" r="-399659" b="-1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1.903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4296699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01429" r="-399659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-0.276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1.192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-0.231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0.817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47549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F01BF44A-07EA-1012-59A0-2349B0200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536807"/>
                  </p:ext>
                </p:extLst>
              </p:nvPr>
            </p:nvGraphicFramePr>
            <p:xfrm>
              <a:off x="2589208" y="4835081"/>
              <a:ext cx="8911685" cy="1625600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3691783465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66594302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33082635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58644789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992526476"/>
                        </a:ext>
                      </a:extLst>
                    </a:gridCol>
                  </a:tblGrid>
                  <a:tr h="4064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612193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1.912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2933804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1.677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0.987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1.699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7115456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1.717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1.758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9085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F01BF44A-07EA-1012-59A0-2349B0200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536807"/>
                  </p:ext>
                </p:extLst>
              </p:nvPr>
            </p:nvGraphicFramePr>
            <p:xfrm>
              <a:off x="2589208" y="4835081"/>
              <a:ext cx="8911685" cy="1625600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3691783465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66594302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33082635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58644789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992526476"/>
                        </a:ext>
                      </a:extLst>
                    </a:gridCol>
                  </a:tblGrid>
                  <a:tr h="4064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685" r="-100685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317" r="-341" b="-310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612193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100000" r="-399659" b="-2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1.912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2933804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03030" r="-399659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1.677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0.987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1.699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7115456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98507" r="-399659" b="-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1.717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0.977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1.758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90850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794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D74E-BF1F-1A5A-F958-31E20AB7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01451-BB29-5E2C-99E2-03C551DA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32906F6-35A2-BA92-869C-EC557993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/>
                  <a:t>回帰分析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dirty="0"/>
                  <a:t>・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𝑅𝐸𝐼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 b="0" dirty="0"/>
                  <a:t>・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𝑅𝐸𝐼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𝑈𝐸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b="0" dirty="0"/>
              </a:p>
              <a:p>
                <a:pPr marL="0" indent="0">
                  <a:buNone/>
                </a:pPr>
                <a:endParaRPr lang="en-US" altLang="ja-JP" sz="2000" b="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32906F6-35A2-BA92-869C-EC557993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40188"/>
                <a:ext cx="8915400" cy="4784411"/>
              </a:xfrm>
              <a:blipFill>
                <a:blip r:embed="rId3"/>
                <a:stretch>
                  <a:fillRect l="-752" t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A934A148-534F-05FC-9F28-4470586AB7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916609"/>
                  </p:ext>
                </p:extLst>
              </p:nvPr>
            </p:nvGraphicFramePr>
            <p:xfrm>
              <a:off x="2589211" y="2478178"/>
              <a:ext cx="8911685" cy="1280889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166598230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62489807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94177558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04870035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822292698"/>
                        </a:ext>
                      </a:extLst>
                    </a:gridCol>
                  </a:tblGrid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9345557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2.278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8706787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-2.953*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1.181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-2.501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68574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A934A148-534F-05FC-9F28-4470586AB7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916609"/>
                  </p:ext>
                </p:extLst>
              </p:nvPr>
            </p:nvGraphicFramePr>
            <p:xfrm>
              <a:off x="2589211" y="2478178"/>
              <a:ext cx="8911685" cy="1280889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166598230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62489807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94177558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048700353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822292698"/>
                        </a:ext>
                      </a:extLst>
                    </a:gridCol>
                  </a:tblGrid>
                  <a:tr h="42696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85" r="-100685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317" r="-341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9345557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98592" r="-399659" b="-1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2.278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0.024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8706787"/>
                      </a:ext>
                    </a:extLst>
                  </a:tr>
                  <a:tr h="426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01429" r="-399659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-2.953*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1.181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-2.501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0.013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68574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B50B5515-0B1F-9734-E756-FBBE3D315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159807"/>
                  </p:ext>
                </p:extLst>
              </p:nvPr>
            </p:nvGraphicFramePr>
            <p:xfrm>
              <a:off x="2589211" y="4860611"/>
              <a:ext cx="8911685" cy="1463988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63846418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637073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579632315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67467573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677935366"/>
                        </a:ext>
                      </a:extLst>
                    </a:gridCol>
                  </a:tblGrid>
                  <a:tr h="3659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6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oMath>
                          </a14:m>
                          <a:r>
                            <a:rPr lang="ja-JP" alt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値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781674"/>
                      </a:ext>
                    </a:extLst>
                  </a:tr>
                  <a:tr h="3659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1.839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051965"/>
                      </a:ext>
                    </a:extLst>
                  </a:tr>
                  <a:tr h="3659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-0.952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0.990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-0.962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0.337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136632"/>
                      </a:ext>
                    </a:extLst>
                  </a:tr>
                  <a:tr h="3659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-1.041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0.980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-1.063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0.289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6196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B50B5515-0B1F-9734-E756-FBBE3D315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159807"/>
                  </p:ext>
                </p:extLst>
              </p:nvPr>
            </p:nvGraphicFramePr>
            <p:xfrm>
              <a:off x="2589211" y="4860611"/>
              <a:ext cx="8911685" cy="1463988"/>
            </p:xfrm>
            <a:graphic>
              <a:graphicData uri="http://schemas.openxmlformats.org/drawingml/2006/table">
                <a:tbl>
                  <a:tblPr/>
                  <a:tblGrid>
                    <a:gridCol w="1782337">
                      <a:extLst>
                        <a:ext uri="{9D8B030D-6E8A-4147-A177-3AD203B41FA5}">
                          <a16:colId xmlns:a16="http://schemas.microsoft.com/office/drawing/2014/main" val="638464188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36370734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579632315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2674675730"/>
                        </a:ext>
                      </a:extLst>
                    </a:gridCol>
                    <a:gridCol w="1782337">
                      <a:extLst>
                        <a:ext uri="{9D8B030D-6E8A-4147-A177-3AD203B41FA5}">
                          <a16:colId xmlns:a16="http://schemas.microsoft.com/office/drawing/2014/main" val="1677935366"/>
                        </a:ext>
                      </a:extLst>
                    </a:gridCol>
                  </a:tblGrid>
                  <a:tr h="36599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係数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標準誤差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685" r="-100685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317" r="-341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7781674"/>
                      </a:ext>
                    </a:extLst>
                  </a:tr>
                  <a:tr h="36599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98361" r="-399659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1.839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051965"/>
                      </a:ext>
                    </a:extLst>
                  </a:tr>
                  <a:tr h="36599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01667" r="-399659" b="-1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-0.952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0.990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-0.962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0.337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7136632"/>
                      </a:ext>
                    </a:extLst>
                  </a:tr>
                  <a:tr h="36599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301667" r="-399659" b="-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-1.041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0.980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-1.063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0.289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61967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35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DAEC-6499-7C18-452E-D0F52871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61565-94D7-3F82-9E93-30CDF8FD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1A352-481F-3780-D6E5-9B9B3614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8"/>
            <a:ext cx="8915400" cy="4784411"/>
          </a:xfrm>
        </p:spPr>
        <p:txBody>
          <a:bodyPr>
            <a:normAutofit/>
          </a:bodyPr>
          <a:lstStyle/>
          <a:p>
            <a:r>
              <a:rPr lang="ja-JP" altLang="en-US" sz="2000" b="0" dirty="0"/>
              <a:t>グレンジャー因果性検定</a:t>
            </a:r>
            <a:endParaRPr lang="en-US" altLang="ja-JP" sz="2000" b="0" dirty="0"/>
          </a:p>
          <a:p>
            <a:pPr marL="0" indent="0">
              <a:buNone/>
            </a:pPr>
            <a:endParaRPr lang="en-US" altLang="ja-JP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66D3F364-2CA2-D5CF-525F-A83234E35A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873675"/>
                  </p:ext>
                </p:extLst>
              </p:nvPr>
            </p:nvGraphicFramePr>
            <p:xfrm>
              <a:off x="2428874" y="2012035"/>
              <a:ext cx="4067175" cy="4521192"/>
            </p:xfrm>
            <a:graphic>
              <a:graphicData uri="http://schemas.openxmlformats.org/drawingml/2006/table">
                <a:tbl>
                  <a:tblPr/>
                  <a:tblGrid>
                    <a:gridCol w="813435">
                      <a:extLst>
                        <a:ext uri="{9D8B030D-6E8A-4147-A177-3AD203B41FA5}">
                          <a16:colId xmlns:a16="http://schemas.microsoft.com/office/drawing/2014/main" val="3404393651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4004053738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3420258166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1703426216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470746179"/>
                        </a:ext>
                      </a:extLst>
                    </a:gridCol>
                  </a:tblGrid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𝑈𝐸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6124925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-0.095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8017801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539334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-0.060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1207938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-0.309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456595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𝐶𝑃</m:t>
                              </m:r>
                              <m:sSub>
                                <m:sSubPr>
                                  <m:ctrlP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𝑡</m:t>
                                  </m:r>
                                  <m:r>
                                    <a:rPr lang="en-US" altLang="ja-JP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−2</m:t>
                                  </m:r>
                                </m:sub>
                              </m:sSub>
                            </m:oMath>
                          </a14:m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-2.959*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46997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-1.225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086056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1771046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812967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-0.072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39647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𝑈𝐸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5849902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𝑈𝐸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-0.101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6668996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𝑈𝐸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7179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66D3F364-2CA2-D5CF-525F-A83234E35A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873675"/>
                  </p:ext>
                </p:extLst>
              </p:nvPr>
            </p:nvGraphicFramePr>
            <p:xfrm>
              <a:off x="2428874" y="2012035"/>
              <a:ext cx="4067175" cy="4521192"/>
            </p:xfrm>
            <a:graphic>
              <a:graphicData uri="http://schemas.openxmlformats.org/drawingml/2006/table">
                <a:tbl>
                  <a:tblPr/>
                  <a:tblGrid>
                    <a:gridCol w="813435">
                      <a:extLst>
                        <a:ext uri="{9D8B030D-6E8A-4147-A177-3AD203B41FA5}">
                          <a16:colId xmlns:a16="http://schemas.microsoft.com/office/drawing/2014/main" val="3404393651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4004053738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3420258166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1703426216"/>
                        </a:ext>
                      </a:extLst>
                    </a:gridCol>
                    <a:gridCol w="813435">
                      <a:extLst>
                        <a:ext uri="{9D8B030D-6E8A-4147-A177-3AD203B41FA5}">
                          <a16:colId xmlns:a16="http://schemas.microsoft.com/office/drawing/2014/main" val="470746179"/>
                        </a:ext>
                      </a:extLst>
                    </a:gridCol>
                  </a:tblGrid>
                  <a:tr h="34778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52" r="-302256" b="-12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254" r="-200000" b="-12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04" r="-101504" b="-12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8507" r="-746" b="-12140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124925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00000" r="-399254" b="-11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-0.095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8017801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200000" r="-399254" b="-10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0.057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539334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300000" r="-399254" b="-9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-0.060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0.063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1207938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00000" r="-399254" b="-8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-0.309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456595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500000" r="-399254" b="-7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-2.959*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46997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589655" r="-399254" b="-6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-1.225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086056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701754" r="-399254" b="-5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1771046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801754" r="-399254" b="-4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8129679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901754" r="-399254" b="-3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-0.072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39647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001754" r="-399254" b="-2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5849902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101754" r="-399254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-0.101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6668996"/>
                      </a:ext>
                    </a:extLst>
                  </a:tr>
                  <a:tr h="34778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18" marR="6818" marT="6818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201754" r="-399254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7179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2895161C-B6ED-9A67-CCCE-AB743A7563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7554290"/>
                  </p:ext>
                </p:extLst>
              </p:nvPr>
            </p:nvGraphicFramePr>
            <p:xfrm>
              <a:off x="6656386" y="2012036"/>
              <a:ext cx="5192712" cy="4695632"/>
            </p:xfrm>
            <a:graphic>
              <a:graphicData uri="http://schemas.openxmlformats.org/drawingml/2006/table">
                <a:tbl>
                  <a:tblPr/>
                  <a:tblGrid>
                    <a:gridCol w="865452">
                      <a:extLst>
                        <a:ext uri="{9D8B030D-6E8A-4147-A177-3AD203B41FA5}">
                          <a16:colId xmlns:a16="http://schemas.microsoft.com/office/drawing/2014/main" val="507530407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1903783652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1837079165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2849569519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931632970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2053317548"/>
                        </a:ext>
                      </a:extLst>
                    </a:gridCol>
                  </a:tblGrid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8233011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0.078*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0.051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0.082**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47593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0.080*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0.226*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0.078**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23180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7277588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5901504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303607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153762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2418738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0.117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6185866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326111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338129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6195455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0679272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0.199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8690515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4877444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0075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2895161C-B6ED-9A67-CCCE-AB743A7563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7554290"/>
                  </p:ext>
                </p:extLst>
              </p:nvPr>
            </p:nvGraphicFramePr>
            <p:xfrm>
              <a:off x="6656386" y="2012036"/>
              <a:ext cx="5192712" cy="4695632"/>
            </p:xfrm>
            <a:graphic>
              <a:graphicData uri="http://schemas.openxmlformats.org/drawingml/2006/table">
                <a:tbl>
                  <a:tblPr/>
                  <a:tblGrid>
                    <a:gridCol w="865452">
                      <a:extLst>
                        <a:ext uri="{9D8B030D-6E8A-4147-A177-3AD203B41FA5}">
                          <a16:colId xmlns:a16="http://schemas.microsoft.com/office/drawing/2014/main" val="507530407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1903783652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1837079165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2849569519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931632970"/>
                        </a:ext>
                      </a:extLst>
                    </a:gridCol>
                    <a:gridCol w="865452">
                      <a:extLst>
                        <a:ext uri="{9D8B030D-6E8A-4147-A177-3AD203B41FA5}">
                          <a16:colId xmlns:a16="http://schemas.microsoft.com/office/drawing/2014/main" val="2053317548"/>
                        </a:ext>
                      </a:extLst>
                    </a:gridCol>
                  </a:tblGrid>
                  <a:tr h="29347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401408" b="-1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601" r="-298601" b="-1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704" r="-200704" b="-1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704" r="-100704" b="-1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704" r="-704" b="-152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33011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00000" r="-501408" b="-1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0.078*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0.020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0.051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0.082**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47593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95918" r="-501408" b="-1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0.080*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0.226*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0.078**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23180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302083" r="-501408" b="-12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0.071*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0.015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0.134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0.038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7277588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402083" r="-501408" b="-11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5901504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502083" r="-501408" b="-10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4303607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602083" r="-501408" b="-9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153762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687755" r="-501408" b="-8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2418738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804167" r="-501408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0.117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6185866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904167" r="-501408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0.171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326111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004167" r="-501408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3338129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104167" r="-501408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6195455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204167" r="-501408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0679272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277551" r="-501408" b="-2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0.199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8690515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406250" r="-501408" b="-1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4877444"/>
                      </a:ext>
                    </a:extLst>
                  </a:tr>
                  <a:tr h="293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506250" r="-501408" b="-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00750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272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0B88-A15F-E910-86EF-640C53D5F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216396-95FB-95E9-0923-0BDF0B59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6.</a:t>
            </a:r>
            <a:r>
              <a:rPr kumimoji="1" lang="ja-JP" altLang="en-US" dirty="0">
                <a:latin typeface="+mj-ea"/>
              </a:rPr>
              <a:t>　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7FAC4B-2AF4-0FD4-BEF0-0074E0D5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8"/>
            <a:ext cx="8915400" cy="4784411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+mn-ea"/>
              </a:rPr>
              <a:t>サブサンプル分析</a:t>
            </a:r>
            <a:endParaRPr lang="en-US" altLang="ja-JP" sz="2000" b="0" dirty="0">
              <a:latin typeface="+mn-ea"/>
            </a:endParaRPr>
          </a:p>
          <a:p>
            <a:pPr marL="0" indent="0">
              <a:buNone/>
            </a:pPr>
            <a:endParaRPr lang="en-US" altLang="ja-JP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777B14CB-5B3A-722C-2AA6-09B70A7CCD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288078"/>
                  </p:ext>
                </p:extLst>
              </p:nvPr>
            </p:nvGraphicFramePr>
            <p:xfrm>
              <a:off x="1636178" y="2074277"/>
              <a:ext cx="4991634" cy="4250317"/>
            </p:xfrm>
            <a:graphic>
              <a:graphicData uri="http://schemas.openxmlformats.org/drawingml/2006/table">
                <a:tbl>
                  <a:tblPr/>
                  <a:tblGrid>
                    <a:gridCol w="831939">
                      <a:extLst>
                        <a:ext uri="{9D8B030D-6E8A-4147-A177-3AD203B41FA5}">
                          <a16:colId xmlns:a16="http://schemas.microsoft.com/office/drawing/2014/main" val="1502272113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602750041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2503858634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965468234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2527921059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336621385"/>
                        </a:ext>
                      </a:extLst>
                    </a:gridCol>
                  </a:tblGrid>
                  <a:tr h="411321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被説明変数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説明変数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期間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𝑘</m:t>
                                </m:r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𝑘</m:t>
                                </m:r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𝑘</m:t>
                                </m:r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357723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ja-JP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-4.485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-9.597**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-4.597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366889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1.696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-0.248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0.372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461547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0.114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-0.095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8914852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-0.204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-0.085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9277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𝑈𝐸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−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645854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0.245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909491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−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0.170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394444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-0.078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-0.141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255218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−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0.110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353863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0.334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0.501*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46849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−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425673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35003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−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804013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0.193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824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777B14CB-5B3A-722C-2AA6-09B70A7CCD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288078"/>
                  </p:ext>
                </p:extLst>
              </p:nvPr>
            </p:nvGraphicFramePr>
            <p:xfrm>
              <a:off x="1636178" y="2074277"/>
              <a:ext cx="4991634" cy="4250317"/>
            </p:xfrm>
            <a:graphic>
              <a:graphicData uri="http://schemas.openxmlformats.org/drawingml/2006/table">
                <a:tbl>
                  <a:tblPr/>
                  <a:tblGrid>
                    <a:gridCol w="831939">
                      <a:extLst>
                        <a:ext uri="{9D8B030D-6E8A-4147-A177-3AD203B41FA5}">
                          <a16:colId xmlns:a16="http://schemas.microsoft.com/office/drawing/2014/main" val="1502272113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602750041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2503858634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965468234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2527921059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336621385"/>
                        </a:ext>
                      </a:extLst>
                    </a:gridCol>
                  </a:tblGrid>
                  <a:tr h="411321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被説明変数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説明変数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期間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270" r="-199270" b="-94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206" r="-100735" b="-94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540" b="-94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57723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51111" r="-498540" b="-1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151111" r="-402206" b="-1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-4.485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-9.597**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-4.597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366889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1.696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-0.248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0.372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461547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351111" r="-402206" b="-11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0.114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-0.095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8914852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-0.204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-0.085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9277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551111" r="-402206" b="-9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0.091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645854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0.245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909491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751111" r="-402206" b="-7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0.170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394444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-0.078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-0.141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255218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951111" r="-402206" b="-5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0.062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0.110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353863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0.334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0.501*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46849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1151111" r="-402206" b="-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425673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35003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735" t="-1351111" r="-402206" b="-1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804013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0.193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82401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2C517E5D-DD01-A78E-0E31-CCD745668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848755"/>
                  </p:ext>
                </p:extLst>
              </p:nvPr>
            </p:nvGraphicFramePr>
            <p:xfrm>
              <a:off x="6875462" y="2074277"/>
              <a:ext cx="4991634" cy="4250317"/>
            </p:xfrm>
            <a:graphic>
              <a:graphicData uri="http://schemas.openxmlformats.org/drawingml/2006/table">
                <a:tbl>
                  <a:tblPr/>
                  <a:tblGrid>
                    <a:gridCol w="831939">
                      <a:extLst>
                        <a:ext uri="{9D8B030D-6E8A-4147-A177-3AD203B41FA5}">
                          <a16:colId xmlns:a16="http://schemas.microsoft.com/office/drawing/2014/main" val="3484137140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623141623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764714307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2831850722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900722026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868405214"/>
                        </a:ext>
                      </a:extLst>
                    </a:gridCol>
                  </a:tblGrid>
                  <a:tr h="411321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被説明変数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説明変数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期間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𝑘</m:t>
                                </m:r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𝑘</m:t>
                                </m:r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𝑘</m:t>
                                </m:r>
                                <m:r>
                                  <a:rPr lang="en-US" sz="12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891902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𝑅𝐸𝐼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42246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195438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-0.079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-0.084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074343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-0.011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560770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𝑈𝐸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-0.142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794707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647813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𝑇𝑂𝑁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0.125**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0.132**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0.148**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56493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-0.016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5954587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18383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-0.041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-0.056*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850242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𝑌𝐶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0.331*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0.208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16660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-0.130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37124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游ゴシック" panose="020B0400000000000000" pitchFamily="50" charset="-128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游ゴシック" panose="020B0400000000000000" pitchFamily="50" charset="-128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游ゴシック" panose="020B0400000000000000" pitchFamily="50" charset="-128"/>
                          </a:endParaRP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0.075**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86661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0.180**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0.145**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4362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2C517E5D-DD01-A78E-0E31-CCD745668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848755"/>
                  </p:ext>
                </p:extLst>
              </p:nvPr>
            </p:nvGraphicFramePr>
            <p:xfrm>
              <a:off x="6875462" y="2074277"/>
              <a:ext cx="4991634" cy="4250317"/>
            </p:xfrm>
            <a:graphic>
              <a:graphicData uri="http://schemas.openxmlformats.org/drawingml/2006/table">
                <a:tbl>
                  <a:tblPr/>
                  <a:tblGrid>
                    <a:gridCol w="831939">
                      <a:extLst>
                        <a:ext uri="{9D8B030D-6E8A-4147-A177-3AD203B41FA5}">
                          <a16:colId xmlns:a16="http://schemas.microsoft.com/office/drawing/2014/main" val="3484137140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623141623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764714307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2831850722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900722026"/>
                        </a:ext>
                      </a:extLst>
                    </a:gridCol>
                    <a:gridCol w="831939">
                      <a:extLst>
                        <a:ext uri="{9D8B030D-6E8A-4147-A177-3AD203B41FA5}">
                          <a16:colId xmlns:a16="http://schemas.microsoft.com/office/drawing/2014/main" val="1868405214"/>
                        </a:ext>
                      </a:extLst>
                    </a:gridCol>
                  </a:tblGrid>
                  <a:tr h="411321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被説明変数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説明変数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期間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270" r="-200000" b="-94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2206" r="-101471" b="-94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8540" r="-730" b="-94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891902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51111" r="-499270" b="-1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100735" t="-151111" r="-402941" b="-1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42246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ja-JP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-0.004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195438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351111" r="-499270" b="-11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-0.079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-0.084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074343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-0.011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5607700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551111" r="-499270" b="-9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-0.142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0.089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794707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647813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751111" r="-499270" b="-7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0.125**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0.132**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0.148**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564938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-0.016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5954587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951111" r="-499270" b="-5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0.045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18383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0.000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-0.041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-0.056*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8502425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151111" r="-499270" b="-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0.331*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0.208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166606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-0.130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-0.025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37124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1351111" r="-499270" b="-1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前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0.035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0.075**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86661"/>
                      </a:ext>
                    </a:extLst>
                  </a:tr>
                  <a:tr h="27421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　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ja-JP" alt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後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0.180**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0.145**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ja-JP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游ゴシック" panose="020B0400000000000000" pitchFamily="50" charset="-128"/>
                            </a:rPr>
                            <a:t>-0.032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4362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914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D4C70-2A9F-D3E4-B9FE-3A517766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7.</a:t>
            </a:r>
            <a:r>
              <a:rPr lang="ja-JP" altLang="en-US" dirty="0">
                <a:latin typeface="+mj-ea"/>
              </a:rPr>
              <a:t>　考察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510CDC-F651-900C-FC07-C9AD5D1B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2575"/>
            <a:ext cx="9164638" cy="5048250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+mn-ea"/>
              </a:rPr>
              <a:t>J-REIT</a:t>
            </a:r>
            <a:r>
              <a:rPr kumimoji="1" lang="ja-JP" altLang="en-US" sz="2000" dirty="0">
                <a:latin typeface="+mn-ea"/>
              </a:rPr>
              <a:t>は</a:t>
            </a:r>
            <a:r>
              <a:rPr lang="ja-JP" altLang="en-US" sz="2000" dirty="0">
                <a:latin typeface="+mn-ea"/>
              </a:rPr>
              <a:t>インフレヘッジとなり得なかった</a:t>
            </a:r>
            <a:endParaRPr kumimoji="1" lang="en-US" altLang="ja-JP" sz="2000" u="sng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インフレヘッジとして機能する有意な正の因果関係はなく、金融政策が　</a:t>
            </a:r>
            <a:r>
              <a:rPr lang="en-US" altLang="ja-JP" sz="2000" dirty="0">
                <a:latin typeface="+mn-ea"/>
              </a:rPr>
              <a:t>	J-REIT</a:t>
            </a:r>
            <a:r>
              <a:rPr lang="ja-JP" altLang="en-US" sz="2000" dirty="0">
                <a:latin typeface="+mn-ea"/>
              </a:rPr>
              <a:t>に与える影響も直接的には観察できなかった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→非伝統的な金融政策による分析の難しさ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J-REIT</a:t>
            </a:r>
            <a:r>
              <a:rPr lang="ja-JP" altLang="en-US" sz="2000" dirty="0">
                <a:latin typeface="+mn-ea"/>
              </a:rPr>
              <a:t>と消費者物価指数との負の関係（</a:t>
            </a:r>
            <a:r>
              <a:rPr lang="en-US" altLang="ja-JP" sz="2000" dirty="0">
                <a:latin typeface="+mn-ea"/>
              </a:rPr>
              <a:t>perverse inflation hedge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アベノミクス以前において、強い負の因果関係があった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→日本のデフレ環境と</a:t>
            </a:r>
            <a:r>
              <a:rPr lang="en-US" altLang="ja-JP" sz="2000" dirty="0">
                <a:latin typeface="+mn-ea"/>
              </a:rPr>
              <a:t>J-REIT</a:t>
            </a:r>
            <a:r>
              <a:rPr lang="ja-JP" altLang="en-US" sz="2000" dirty="0">
                <a:latin typeface="+mn-ea"/>
              </a:rPr>
              <a:t>の持つ債券的な特徴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>
                <a:latin typeface="+mn-ea"/>
              </a:rPr>
              <a:t>J-REIT</a:t>
            </a:r>
            <a:r>
              <a:rPr lang="ja-JP" altLang="en-US" sz="2000" dirty="0">
                <a:latin typeface="+mn-ea"/>
              </a:rPr>
              <a:t>は実体経済の先行指標となっている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前期から後期にかけて有意な影響を持つラグの早期化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</a:t>
            </a:r>
            <a:r>
              <a:rPr lang="en-US" altLang="ja-JP" sz="2000" dirty="0">
                <a:latin typeface="+mn-ea"/>
              </a:rPr>
              <a:t>J-REIT</a:t>
            </a:r>
            <a:r>
              <a:rPr lang="ja-JP" altLang="en-US" sz="2000" dirty="0">
                <a:latin typeface="+mn-ea"/>
              </a:rPr>
              <a:t>市場の成熟化や異次元緩和による高い流動性が要因？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9995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CC12C-42AD-DB4A-EB8F-7EDFA31A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8.</a:t>
            </a:r>
            <a:r>
              <a:rPr kumimoji="1" lang="ja-JP" altLang="en-US" dirty="0">
                <a:latin typeface="+mj-ea"/>
              </a:rPr>
              <a:t>　参考文献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502A1-DA6C-358C-97D3-D7435E8A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37360"/>
            <a:ext cx="8915400" cy="4173862"/>
          </a:xfrm>
        </p:spPr>
        <p:txBody>
          <a:bodyPr>
            <a:normAutofit/>
          </a:bodyPr>
          <a:lstStyle/>
          <a:p>
            <a:r>
              <a:rPr kumimoji="1" lang="en-US" altLang="ja-JP" sz="2000" dirty="0">
                <a:latin typeface="+mn-ea"/>
              </a:rPr>
              <a:t>John L. Glascock, </a:t>
            </a:r>
            <a:r>
              <a:rPr kumimoji="1" lang="en-US" altLang="ja-JP" sz="2000" dirty="0" err="1">
                <a:latin typeface="+mn-ea"/>
              </a:rPr>
              <a:t>Chiuling</a:t>
            </a:r>
            <a:r>
              <a:rPr kumimoji="1" lang="en-US" altLang="ja-JP" sz="2000" dirty="0">
                <a:latin typeface="+mn-ea"/>
              </a:rPr>
              <a:t> Lu and Raymond W. So.</a:t>
            </a:r>
            <a:r>
              <a:rPr kumimoji="1" lang="ja-JP" altLang="en-US" sz="2000" dirty="0">
                <a:latin typeface="+mn-ea"/>
              </a:rPr>
              <a:t>「</a:t>
            </a:r>
            <a:r>
              <a:rPr kumimoji="1" lang="en-US" altLang="ja-JP" sz="2000" dirty="0">
                <a:latin typeface="+mn-ea"/>
              </a:rPr>
              <a:t>REIT Returns and Inflation: Perverse or Reverse Causality Effects?</a:t>
            </a:r>
            <a:r>
              <a:rPr kumimoji="1" lang="ja-JP" altLang="en-US" sz="2000" dirty="0">
                <a:latin typeface="+mn-ea"/>
              </a:rPr>
              <a:t>」</a:t>
            </a:r>
            <a:r>
              <a:rPr kumimoji="1" lang="en-US" altLang="ja-JP" sz="2000" dirty="0">
                <a:latin typeface="+mn-ea"/>
              </a:rPr>
              <a:t>.『Journal of Real Estate Finance and Economics』. 2002</a:t>
            </a:r>
            <a:r>
              <a:rPr lang="en-US" altLang="ja-JP" sz="2000" dirty="0">
                <a:latin typeface="+mn-ea"/>
              </a:rPr>
              <a:t>, </a:t>
            </a:r>
            <a:r>
              <a:rPr kumimoji="1" lang="en-US" altLang="ja-JP" sz="2000" dirty="0">
                <a:latin typeface="+mn-ea"/>
              </a:rPr>
              <a:t>24:3, 301-317.</a:t>
            </a:r>
          </a:p>
          <a:p>
            <a:r>
              <a:rPr lang="ja-JP" altLang="en-US" sz="2000" dirty="0">
                <a:latin typeface="+mn-ea"/>
              </a:rPr>
              <a:t>野村證券</a:t>
            </a:r>
            <a:r>
              <a:rPr lang="en-US" altLang="ja-JP" sz="2000" dirty="0">
                <a:latin typeface="+mn-ea"/>
              </a:rPr>
              <a:t>. </a:t>
            </a:r>
            <a:r>
              <a:rPr lang="ja-JP" altLang="en-US" sz="2000" dirty="0">
                <a:latin typeface="+mn-ea"/>
              </a:rPr>
              <a:t>「インフレヘッジ」</a:t>
            </a:r>
            <a:r>
              <a:rPr lang="en-US" altLang="ja-JP" sz="2000" dirty="0">
                <a:latin typeface="+mn-ea"/>
              </a:rPr>
              <a:t>. </a:t>
            </a:r>
            <a:r>
              <a:rPr lang="en-US" altLang="ja-JP" sz="2000" dirty="0">
                <a:latin typeface="+mn-ea"/>
                <a:hlinkClick r:id="rId2"/>
              </a:rPr>
              <a:t>https://www.nomura.co.jp/terms/japan/i/inflationary-hedge.html</a:t>
            </a:r>
            <a:r>
              <a:rPr lang="en-US" altLang="ja-JP" sz="2000" dirty="0">
                <a:latin typeface="+mn-ea"/>
              </a:rPr>
              <a:t>, (2025/10/07</a:t>
            </a:r>
            <a:r>
              <a:rPr lang="ja-JP" altLang="en-US" sz="2000" dirty="0">
                <a:latin typeface="+mn-ea"/>
              </a:rPr>
              <a:t>閲覧</a:t>
            </a:r>
            <a:r>
              <a:rPr lang="en-US" altLang="ja-JP" sz="2000" dirty="0">
                <a:latin typeface="+mn-ea"/>
              </a:rPr>
              <a:t>)</a:t>
            </a:r>
          </a:p>
          <a:p>
            <a:r>
              <a:rPr kumimoji="1" lang="ja-JP" altLang="en-US" sz="2000" dirty="0">
                <a:latin typeface="+mn-ea"/>
              </a:rPr>
              <a:t>日本大百科全書</a:t>
            </a:r>
            <a:r>
              <a:rPr kumimoji="1" lang="en-US" altLang="ja-JP" sz="2000" dirty="0">
                <a:latin typeface="+mn-ea"/>
              </a:rPr>
              <a:t>. </a:t>
            </a:r>
            <a:r>
              <a:rPr kumimoji="1" lang="ja-JP" altLang="en-US" sz="2000" dirty="0">
                <a:latin typeface="+mn-ea"/>
              </a:rPr>
              <a:t>「フィッシャー効果」</a:t>
            </a:r>
            <a:r>
              <a:rPr kumimoji="1" lang="en-US" altLang="ja-JP" sz="2000" dirty="0">
                <a:latin typeface="+mn-ea"/>
              </a:rPr>
              <a:t>. </a:t>
            </a:r>
            <a:r>
              <a:rPr kumimoji="1" lang="en-US" altLang="ja-JP" sz="2000" dirty="0">
                <a:latin typeface="+mn-ea"/>
                <a:hlinkClick r:id="rId3"/>
              </a:rPr>
              <a:t>https://japanknowledge.com/introduction/keyword.html?i=1784</a:t>
            </a:r>
            <a:r>
              <a:rPr kumimoji="1" lang="en-US" altLang="ja-JP" sz="2000" dirty="0">
                <a:latin typeface="+mn-ea"/>
              </a:rPr>
              <a:t>, (2025/10/07</a:t>
            </a:r>
            <a:r>
              <a:rPr kumimoji="1" lang="ja-JP" altLang="en-US" sz="2000" dirty="0">
                <a:latin typeface="+mn-ea"/>
              </a:rPr>
              <a:t>閲覧</a:t>
            </a:r>
            <a:r>
              <a:rPr kumimoji="1" lang="en-US" altLang="ja-JP" sz="2000" dirty="0">
                <a:latin typeface="+mn-ea"/>
              </a:rPr>
              <a:t>)</a:t>
            </a:r>
          </a:p>
          <a:p>
            <a:endParaRPr kumimoji="1"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881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C9D8DE-AD90-C792-6DF9-9A902B01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1.</a:t>
            </a:r>
            <a:r>
              <a:rPr kumimoji="1" lang="ja-JP" altLang="en-US" dirty="0">
                <a:latin typeface="+mj-ea"/>
              </a:rPr>
              <a:t>　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386EF7-320F-D923-BE06-403CA1E2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66874"/>
            <a:ext cx="8915400" cy="4746626"/>
          </a:xfrm>
        </p:spPr>
        <p:txBody>
          <a:bodyPr>
            <a:normAutofit/>
          </a:bodyPr>
          <a:lstStyle/>
          <a:p>
            <a:r>
              <a:rPr lang="ja-JP" altLang="en-US" sz="2000" b="1" dirty="0">
                <a:latin typeface="+mn-ea"/>
              </a:rPr>
              <a:t>インフレヘッジとは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　</a:t>
            </a:r>
            <a:r>
              <a:rPr lang="ja-JP" altLang="en-US" sz="2000" dirty="0">
                <a:latin typeface="+mn-ea"/>
              </a:rPr>
              <a:t>インフレーションによる貨幣の相対的価値の減少</a:t>
            </a:r>
            <a:r>
              <a:rPr lang="en-US" altLang="ja-JP" sz="2000" dirty="0">
                <a:latin typeface="+mn-ea"/>
              </a:rPr>
              <a:t>(</a:t>
            </a:r>
            <a:r>
              <a:rPr lang="ja-JP" altLang="en-US" sz="2000" dirty="0">
                <a:latin typeface="+mn-ea"/>
              </a:rPr>
              <a:t>保有資産の目減り</a:t>
            </a:r>
            <a:r>
              <a:rPr lang="en-US" altLang="ja-JP" sz="2000" dirty="0">
                <a:latin typeface="+mn-ea"/>
              </a:rPr>
              <a:t>)</a:t>
            </a:r>
            <a:r>
              <a:rPr lang="ja-JP" altLang="en-US" sz="2000" dirty="0">
                <a:latin typeface="+mn-ea"/>
              </a:rPr>
              <a:t>を回避する行動</a:t>
            </a:r>
            <a:r>
              <a:rPr lang="en-US" altLang="ja-JP" sz="2000" dirty="0">
                <a:latin typeface="+mn-ea"/>
              </a:rPr>
              <a:t>(</a:t>
            </a:r>
            <a:r>
              <a:rPr lang="ja-JP" altLang="en-US" sz="2000" dirty="0">
                <a:latin typeface="+mn-ea"/>
              </a:rPr>
              <a:t>ヘッジ</a:t>
            </a:r>
            <a:r>
              <a:rPr lang="en-US" altLang="ja-JP" sz="2000" dirty="0">
                <a:latin typeface="+mn-ea"/>
              </a:rPr>
              <a:t>)</a:t>
            </a:r>
            <a:r>
              <a:rPr lang="ja-JP" altLang="en-US" sz="2000" dirty="0">
                <a:latin typeface="+mn-ea"/>
              </a:rPr>
              <a:t>のこと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→不動産、金などはインフレヘッジの役割を果たす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+mn-ea"/>
              </a:rPr>
              <a:t>　</a:t>
            </a:r>
            <a:r>
              <a:rPr kumimoji="1" lang="en-US" altLang="ja-JP" sz="2000" dirty="0">
                <a:latin typeface="+mn-ea"/>
              </a:rPr>
              <a:t>Glascock</a:t>
            </a:r>
            <a:r>
              <a:rPr kumimoji="1" lang="ja-JP" altLang="en-US" sz="2000" dirty="0">
                <a:latin typeface="+mn-ea"/>
              </a:rPr>
              <a:t>他（</a:t>
            </a:r>
            <a:r>
              <a:rPr kumimoji="1" lang="en-US" altLang="ja-JP" sz="2000" dirty="0">
                <a:latin typeface="+mn-ea"/>
              </a:rPr>
              <a:t>2002</a:t>
            </a:r>
            <a:r>
              <a:rPr kumimoji="1" lang="ja-JP" altLang="en-US" sz="2000" dirty="0">
                <a:latin typeface="+mn-ea"/>
              </a:rPr>
              <a:t>）によると</a:t>
            </a:r>
            <a:r>
              <a:rPr lang="ja-JP" altLang="en-US" sz="2000" dirty="0">
                <a:latin typeface="+mn-ea"/>
              </a:rPr>
              <a:t>、</a:t>
            </a:r>
            <a:r>
              <a:rPr kumimoji="1" lang="ja-JP" altLang="en-US" sz="2000" dirty="0">
                <a:latin typeface="+mn-ea"/>
              </a:rPr>
              <a:t>不動産を証券化したものである</a:t>
            </a:r>
            <a:r>
              <a:rPr kumimoji="1" lang="en-US" altLang="ja-JP" sz="2000" b="1" dirty="0">
                <a:latin typeface="+mn-ea"/>
              </a:rPr>
              <a:t>REIT</a:t>
            </a:r>
            <a:r>
              <a:rPr lang="ja-JP" altLang="en-US" sz="2000" dirty="0">
                <a:latin typeface="+mn-ea"/>
              </a:rPr>
              <a:t>は、リターンがインフレによって悪化する傾向にあり、インフレヘッジになっていない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</a:t>
            </a:r>
            <a:r>
              <a:rPr lang="ja-JP" altLang="en-US" sz="2000" b="1" dirty="0">
                <a:latin typeface="+mn-ea"/>
              </a:rPr>
              <a:t>フィッシャー方程式</a:t>
            </a:r>
            <a:r>
              <a:rPr lang="ja-JP" altLang="en-US" sz="2000" dirty="0">
                <a:latin typeface="+mn-ea"/>
              </a:rPr>
              <a:t>に基づいて考えると、理論に反した結果である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→なぜか？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608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71C2E-7F46-BC57-6648-BB89C3F0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7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+mj-ea"/>
              </a:rPr>
              <a:t>1.</a:t>
            </a:r>
            <a:r>
              <a:rPr kumimoji="1" lang="ja-JP" altLang="en-US" dirty="0">
                <a:latin typeface="+mj-ea"/>
              </a:rPr>
              <a:t>　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BE2BF0-255A-F998-BF79-45EEB669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6084"/>
            <a:ext cx="8915400" cy="3777622"/>
          </a:xfrm>
        </p:spPr>
        <p:txBody>
          <a:bodyPr>
            <a:normAutofit/>
          </a:bodyPr>
          <a:lstStyle/>
          <a:p>
            <a:r>
              <a:rPr kumimoji="1" lang="en-US" altLang="ja-JP" sz="2000" b="1" dirty="0">
                <a:latin typeface="+mn-ea"/>
              </a:rPr>
              <a:t>REIT</a:t>
            </a:r>
            <a:r>
              <a:rPr kumimoji="1" lang="ja-JP" altLang="en-US" sz="2000" b="1" dirty="0">
                <a:latin typeface="+mn-ea"/>
              </a:rPr>
              <a:t>（不動産投資信託証券）とは</a:t>
            </a:r>
            <a:endParaRPr kumimoji="1"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　</a:t>
            </a:r>
            <a:r>
              <a:rPr kumimoji="1" lang="ja-JP" altLang="en-US" sz="2000" dirty="0">
                <a:latin typeface="+mn-ea"/>
              </a:rPr>
              <a:t>投資者から集めた資金で不動産への投資を行い、そこから得られる賃貸料収入や不動産の売買益を原資として、投資者に配当する商品</a:t>
            </a: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/>
              <a:t>　</a:t>
            </a:r>
            <a:endParaRPr kumimoji="1" lang="en-US" altLang="ja-JP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8C77CF-9200-898E-EB7B-D7F9D11D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58" y="3260347"/>
            <a:ext cx="4923085" cy="29735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30C4F3-8C1D-ED57-5F95-0D1A049900C5}"/>
              </a:ext>
            </a:extLst>
          </p:cNvPr>
          <p:cNvSpPr txBox="1"/>
          <p:nvPr/>
        </p:nvSpPr>
        <p:spPr>
          <a:xfrm>
            <a:off x="3577390" y="6362227"/>
            <a:ext cx="7927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引用：三井住友トラスト・アセットマネジメント</a:t>
            </a:r>
            <a:r>
              <a:rPr kumimoji="1" lang="en-US" altLang="ja-JP" sz="1000" dirty="0"/>
              <a:t>.</a:t>
            </a:r>
            <a:r>
              <a:rPr kumimoji="1" lang="ja-JP" altLang="en-US" sz="1000" dirty="0"/>
              <a:t>「</a:t>
            </a:r>
            <a:r>
              <a:rPr kumimoji="1" lang="en-US" altLang="ja-JP" sz="1000" dirty="0"/>
              <a:t>REIT</a:t>
            </a:r>
            <a:r>
              <a:rPr kumimoji="1" lang="ja-JP" altLang="en-US" sz="1000" dirty="0"/>
              <a:t>（リート）とは」</a:t>
            </a:r>
            <a:r>
              <a:rPr kumimoji="1" lang="en-US" altLang="ja-JP" sz="1000" dirty="0"/>
              <a:t>. https://www.smtam.jp/pickup/reit/outline/.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415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C5EAF-325B-7117-B564-957F1386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2.</a:t>
            </a:r>
            <a:r>
              <a:rPr kumimoji="1" lang="ja-JP" altLang="en-US" dirty="0">
                <a:latin typeface="+mj-ea"/>
              </a:rPr>
              <a:t>　フィッシャー方程式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66DACA-4C60-89F8-40F6-AA12FDDD8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663700"/>
                <a:ext cx="8915400" cy="5003800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b="1" dirty="0">
                    <a:latin typeface="+mn-ea"/>
                  </a:rPr>
                  <a:t>フィッシャー方程式（</a:t>
                </a:r>
                <a:r>
                  <a:rPr lang="en-US" altLang="ja-JP" sz="2000" b="1" dirty="0">
                    <a:latin typeface="+mn-ea"/>
                  </a:rPr>
                  <a:t>The Fisher equation</a:t>
                </a:r>
                <a:r>
                  <a:rPr lang="ja-JP" altLang="en-US" sz="2000" b="1" dirty="0">
                    <a:latin typeface="+mn-ea"/>
                  </a:rPr>
                  <a:t>）</a:t>
                </a:r>
                <a:endParaRPr lang="en-US" altLang="ja-JP" sz="2000" b="1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sz="2000" dirty="0">
                    <a:latin typeface="+mn-ea"/>
                  </a:rPr>
                  <a:t>　経済学者 </a:t>
                </a:r>
                <a:r>
                  <a:rPr kumimoji="1" lang="en-US" altLang="ja-JP" sz="2000" dirty="0">
                    <a:latin typeface="+mn-ea"/>
                  </a:rPr>
                  <a:t>Irving Fisher</a:t>
                </a:r>
                <a:r>
                  <a:rPr kumimoji="1" lang="ja-JP" altLang="en-US" sz="2000" dirty="0">
                    <a:latin typeface="+mn-ea"/>
                  </a:rPr>
                  <a:t>が提唱した方程式</a:t>
                </a:r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 algn="ctr">
                  <a:buNone/>
                </a:pPr>
                <a:r>
                  <a:rPr kumimoji="1" lang="ja-JP" altLang="en-US" sz="2000" b="1" dirty="0">
                    <a:latin typeface="+mn-ea"/>
                  </a:rPr>
                  <a:t>名目金利＝実質金利</a:t>
                </a:r>
                <a:r>
                  <a:rPr kumimoji="1" lang="en-US" altLang="ja-JP" sz="2000" b="1" dirty="0">
                    <a:latin typeface="+mn-ea"/>
                  </a:rPr>
                  <a:t>+</a:t>
                </a:r>
                <a:r>
                  <a:rPr kumimoji="1" lang="ja-JP" altLang="en-US" sz="2000" b="1" dirty="0">
                    <a:latin typeface="+mn-ea"/>
                  </a:rPr>
                  <a:t>予想インフレ率</a:t>
                </a:r>
                <a:endParaRPr kumimoji="1" lang="en-US" altLang="ja-JP" sz="2000" b="1" dirty="0">
                  <a:latin typeface="+mn-ea"/>
                </a:endParaRPr>
              </a:p>
              <a:p>
                <a:pPr marL="0" indent="0" algn="ctr">
                  <a:buNone/>
                </a:pPr>
                <a:endParaRPr kumimoji="1" lang="en-US" altLang="ja-JP" sz="2000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altLang="ja-JP" sz="2000" dirty="0">
                  <a:latin typeface="+mn-ea"/>
                </a:endParaRPr>
              </a:p>
              <a:p>
                <a:pPr marL="0" indent="0" algn="ctr">
                  <a:buNone/>
                </a:pPr>
                <a:r>
                  <a:rPr kumimoji="1" lang="ja-JP" altLang="en-US" sz="2000" dirty="0">
                    <a:latin typeface="+mn-ea"/>
                  </a:rPr>
                  <a:t>厳密には、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=(1+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)×(1+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+mn-ea"/>
                </a:endParaRPr>
              </a:p>
              <a:p>
                <a:r>
                  <a:rPr kumimoji="1" lang="ja-JP" altLang="en-US" sz="2000" b="1" dirty="0">
                    <a:latin typeface="+mn-ea"/>
                  </a:rPr>
                  <a:t>フィッシャー効果</a:t>
                </a:r>
                <a:endParaRPr kumimoji="1" lang="en-US" altLang="ja-JP" sz="2000" b="1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dirty="0">
                    <a:latin typeface="+mn-ea"/>
                  </a:rPr>
                  <a:t>　予想インフレ率が変化すると、名目金利も同様に変化するため、実質金利には影響しないという効果</a:t>
                </a:r>
                <a:endParaRPr lang="en-US" altLang="ja-JP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sz="2000" dirty="0">
                    <a:latin typeface="+mn-ea"/>
                  </a:rPr>
                  <a:t>　→実際に、長期的にみた実質金利は安定している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66DACA-4C60-89F8-40F6-AA12FDDD8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663700"/>
                <a:ext cx="8915400" cy="5003800"/>
              </a:xfrm>
              <a:blipFill>
                <a:blip r:embed="rId2"/>
                <a:stretch>
                  <a:fillRect l="-752" t="-10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7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27C9E-69D7-E098-26CD-93AB3079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2.</a:t>
            </a:r>
            <a:r>
              <a:rPr kumimoji="1" lang="ja-JP" altLang="en-US" dirty="0">
                <a:latin typeface="+mj-ea"/>
              </a:rPr>
              <a:t>　フィッシャー方程式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A93063-B11F-E28E-82E1-24C313A8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76400"/>
            <a:ext cx="8915400" cy="5295900"/>
          </a:xfrm>
        </p:spPr>
        <p:txBody>
          <a:bodyPr>
            <a:normAutofit/>
          </a:bodyPr>
          <a:lstStyle/>
          <a:p>
            <a:r>
              <a:rPr kumimoji="1" lang="ja-JP" altLang="en-US" sz="2000" b="1" dirty="0">
                <a:latin typeface="+mn-ea"/>
              </a:rPr>
              <a:t>フィッシャー方程式の枠組み</a:t>
            </a:r>
            <a:endParaRPr kumimoji="1" lang="en-US" altLang="ja-JP" sz="2000" b="1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 algn="ctr">
              <a:buNone/>
            </a:pPr>
            <a:r>
              <a:rPr kumimoji="1" lang="ja-JP" altLang="en-US" sz="2000" b="1" dirty="0">
                <a:latin typeface="+mn-ea"/>
              </a:rPr>
              <a:t>期待名目リターン＝期待実質リターン</a:t>
            </a:r>
            <a:r>
              <a:rPr kumimoji="1" lang="en-US" altLang="ja-JP" sz="2000" b="1" dirty="0">
                <a:latin typeface="+mn-ea"/>
              </a:rPr>
              <a:t>+</a:t>
            </a:r>
            <a:r>
              <a:rPr kumimoji="1" lang="ja-JP" altLang="en-US" sz="2000" b="1" dirty="0">
                <a:latin typeface="+mn-ea"/>
              </a:rPr>
              <a:t>期待</a:t>
            </a:r>
            <a:r>
              <a:rPr lang="ja-JP" altLang="en-US" sz="2000" b="1" dirty="0">
                <a:latin typeface="+mn-ea"/>
              </a:rPr>
              <a:t>（</a:t>
            </a:r>
            <a:r>
              <a:rPr kumimoji="1" lang="ja-JP" altLang="en-US" sz="2000" b="1" dirty="0">
                <a:latin typeface="+mn-ea"/>
              </a:rPr>
              <a:t>予想）インフレ率</a:t>
            </a: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→これはどの資産にも応用できる基本的な枠組み</a:t>
            </a: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→ただ実際には理論通りこうなっていない例が多い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r>
              <a:rPr lang="ja-JP" altLang="en-US" sz="2000" b="1" dirty="0">
                <a:latin typeface="+mn-ea"/>
              </a:rPr>
              <a:t>先行研究での取り組み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REIT</a:t>
            </a:r>
            <a:r>
              <a:rPr lang="ja-JP" altLang="en-US" sz="2000" dirty="0">
                <a:latin typeface="+mn-ea"/>
              </a:rPr>
              <a:t>リターンの変化と予想インフレ率・予想外インフレ率の変化を、統計的な手法を用いて相互に検証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→この予想インフレ率の導出にも</a:t>
            </a:r>
            <a:r>
              <a:rPr lang="ja-JP" altLang="en-US" sz="2000" b="1" dirty="0">
                <a:latin typeface="+mn-ea"/>
              </a:rPr>
              <a:t>フィッシャー方程式</a:t>
            </a:r>
            <a:r>
              <a:rPr lang="ja-JP" altLang="en-US" sz="2000" dirty="0">
                <a:latin typeface="+mn-ea"/>
              </a:rPr>
              <a:t>を応用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・金融政策や実体経済も考慮して因果関係を検証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99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B0110-16AE-2540-562B-523CBB06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2.</a:t>
            </a:r>
            <a:r>
              <a:rPr kumimoji="1" lang="ja-JP" altLang="en-US" dirty="0">
                <a:latin typeface="+mj-ea"/>
              </a:rPr>
              <a:t>　フィッシャー方程式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633D38-ADAD-9BF2-6205-11D40775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38300"/>
            <a:ext cx="9040276" cy="5054600"/>
          </a:xfrm>
        </p:spPr>
        <p:txBody>
          <a:bodyPr>
            <a:normAutofit/>
          </a:bodyPr>
          <a:lstStyle/>
          <a:p>
            <a:r>
              <a:rPr kumimoji="1" lang="en-US" altLang="ja-JP" sz="2000" b="1" dirty="0">
                <a:latin typeface="+mn-ea"/>
              </a:rPr>
              <a:t>REIT</a:t>
            </a:r>
            <a:r>
              <a:rPr kumimoji="1" lang="ja-JP" altLang="en-US" sz="2000" b="1" dirty="0">
                <a:latin typeface="+mn-ea"/>
              </a:rPr>
              <a:t>とインフレの関係</a:t>
            </a:r>
            <a:endParaRPr kumimoji="1" lang="en-US" altLang="ja-JP" sz="2000" b="1" dirty="0">
              <a:latin typeface="+mn-ea"/>
            </a:endParaRPr>
          </a:p>
          <a:p>
            <a:pPr marL="0" indent="0">
              <a:buNone/>
            </a:pP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+mn-ea"/>
              </a:rPr>
              <a:t>　投資家は実質リターンの減少を嫌う</a:t>
            </a: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→インフレが進む場合、実質リターンを一定に保つため高い名目リターン　　　　を求める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→不動産を証券化した</a:t>
            </a:r>
            <a:r>
              <a:rPr lang="en-US" altLang="ja-JP" sz="2000" b="1" dirty="0">
                <a:latin typeface="+mn-ea"/>
              </a:rPr>
              <a:t>REIT</a:t>
            </a:r>
            <a:r>
              <a:rPr lang="ja-JP" altLang="en-US" sz="2000" dirty="0">
                <a:latin typeface="+mn-ea"/>
              </a:rPr>
              <a:t>はその役割を果たすのでは？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u="sng" dirty="0">
                <a:latin typeface="+mn-ea"/>
              </a:rPr>
              <a:t>ところが多くの実証研究でインフレと</a:t>
            </a:r>
            <a:r>
              <a:rPr lang="en-US" altLang="ja-JP" sz="2000" u="sng" dirty="0">
                <a:latin typeface="+mn-ea"/>
              </a:rPr>
              <a:t>REIT</a:t>
            </a:r>
            <a:r>
              <a:rPr lang="ja-JP" altLang="en-US" sz="2000" u="sng" dirty="0">
                <a:latin typeface="+mn-ea"/>
              </a:rPr>
              <a:t>リターンには</a:t>
            </a:r>
            <a:r>
              <a:rPr lang="ja-JP" altLang="en-US" sz="2000" b="1" u="sng" dirty="0">
                <a:latin typeface="+mn-ea"/>
              </a:rPr>
              <a:t>負の関係</a:t>
            </a:r>
            <a:r>
              <a:rPr lang="ja-JP" altLang="en-US" sz="2000" u="sng" dirty="0">
                <a:latin typeface="+mn-ea"/>
              </a:rPr>
              <a:t>が</a:t>
            </a:r>
            <a:r>
              <a:rPr lang="en-US" altLang="ja-JP" sz="2000" u="sng" dirty="0">
                <a:latin typeface="+mn-ea"/>
              </a:rPr>
              <a:t>……</a:t>
            </a: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・</a:t>
            </a:r>
            <a:r>
              <a:rPr lang="ja-JP" altLang="en-US" sz="2000" b="1" dirty="0">
                <a:latin typeface="+mn-ea"/>
              </a:rPr>
              <a:t>フィッシャー方程式</a:t>
            </a:r>
            <a:r>
              <a:rPr lang="ja-JP" altLang="en-US" sz="2000" dirty="0">
                <a:latin typeface="+mn-ea"/>
              </a:rPr>
              <a:t>の直感と反している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→このような</a:t>
            </a:r>
            <a:r>
              <a:rPr lang="ja-JP" altLang="en-US" sz="2000" b="1" dirty="0">
                <a:latin typeface="+mn-ea"/>
              </a:rPr>
              <a:t>理論との乖離</a:t>
            </a:r>
            <a:r>
              <a:rPr lang="ja-JP" altLang="en-US" sz="2000" dirty="0">
                <a:latin typeface="+mn-ea"/>
              </a:rPr>
              <a:t>が先行研究の軸に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Glascock</a:t>
            </a:r>
            <a:r>
              <a:rPr lang="ja-JP" altLang="en-US" sz="2000" dirty="0">
                <a:latin typeface="+mn-ea"/>
              </a:rPr>
              <a:t>他（</a:t>
            </a:r>
            <a:r>
              <a:rPr lang="en-US" altLang="ja-JP" sz="2000" dirty="0">
                <a:latin typeface="+mn-ea"/>
              </a:rPr>
              <a:t>2002</a:t>
            </a:r>
            <a:r>
              <a:rPr lang="ja-JP" altLang="en-US" sz="2000" dirty="0">
                <a:latin typeface="+mn-ea"/>
              </a:rPr>
              <a:t>）によると、これは見せかけの因果関係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　</a:t>
            </a:r>
            <a:r>
              <a:rPr lang="ja-JP" altLang="en-US" sz="2000" dirty="0">
                <a:latin typeface="+mn-ea"/>
              </a:rPr>
              <a:t>→</a:t>
            </a:r>
            <a:r>
              <a:rPr lang="ja-JP" altLang="en-US" sz="2000" b="1" dirty="0">
                <a:latin typeface="+mn-ea"/>
              </a:rPr>
              <a:t>金融政策</a:t>
            </a:r>
            <a:r>
              <a:rPr lang="ja-JP" altLang="en-US" sz="2000" dirty="0">
                <a:latin typeface="+mn-ea"/>
              </a:rPr>
              <a:t>が背景にある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269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A45A0-D0A2-038A-F875-8F4D20BD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j-ea"/>
              </a:rPr>
              <a:t>3.</a:t>
            </a:r>
            <a:r>
              <a:rPr kumimoji="1" lang="ja-JP" altLang="en-US" dirty="0">
                <a:latin typeface="+mj-ea"/>
              </a:rPr>
              <a:t>　</a:t>
            </a:r>
            <a:r>
              <a:rPr lang="ja-JP" altLang="en-US" dirty="0">
                <a:latin typeface="+mj-ea"/>
              </a:rPr>
              <a:t>研究目的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8D9BF4-C970-A25A-4335-83124960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52600"/>
            <a:ext cx="891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・先行研究の手法に倣い、現在の日本における</a:t>
            </a:r>
            <a:r>
              <a:rPr lang="en-US" altLang="ja-JP" sz="2000" b="1" dirty="0">
                <a:latin typeface="+mn-ea"/>
              </a:rPr>
              <a:t>J-REIT</a:t>
            </a:r>
            <a:r>
              <a:rPr lang="ja-JP" altLang="en-US" sz="2000" dirty="0">
                <a:latin typeface="+mn-ea"/>
              </a:rPr>
              <a:t>がインフレヘッジとなり得るのか、金融政策や経済活動を考慮し総合的に検証する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→回帰分析、グレンジャー因果性検定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+mn-ea"/>
              </a:rPr>
              <a:t>・</a:t>
            </a:r>
            <a:r>
              <a:rPr lang="ja-JP" altLang="en-US" sz="2000" dirty="0">
                <a:latin typeface="+mn-ea"/>
              </a:rPr>
              <a:t>分析期間内での重要な転換点を仮定し、それ以前と以後でのグレンジャー因果性を調査する</a:t>
            </a:r>
            <a:r>
              <a:rPr lang="ja-JP" altLang="en-US" sz="2000" b="1" dirty="0">
                <a:latin typeface="+mn-ea"/>
              </a:rPr>
              <a:t>サブサンプル分析</a:t>
            </a:r>
            <a:r>
              <a:rPr lang="ja-JP" altLang="en-US" sz="2000" dirty="0">
                <a:latin typeface="+mn-ea"/>
              </a:rPr>
              <a:t>を行う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+mn-ea"/>
              </a:rPr>
              <a:t>→大規模な金融政策の変化が生じた</a:t>
            </a:r>
            <a:r>
              <a:rPr kumimoji="1" lang="ja-JP" altLang="en-US" sz="2000" b="1" dirty="0">
                <a:latin typeface="+mn-ea"/>
              </a:rPr>
              <a:t>アベノミクス</a:t>
            </a:r>
            <a:r>
              <a:rPr kumimoji="1" lang="ja-JP" altLang="en-US" sz="2000" dirty="0">
                <a:latin typeface="+mn-ea"/>
              </a:rPr>
              <a:t>前後をサンプル期間の境目とし、グレンジャー因果性検定を行う</a:t>
            </a:r>
            <a:endParaRPr kumimoji="1"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（前期：</a:t>
            </a:r>
            <a:r>
              <a:rPr lang="en-US" altLang="ja-JP" sz="2000" dirty="0">
                <a:latin typeface="+mn-ea"/>
              </a:rPr>
              <a:t>2003</a:t>
            </a:r>
            <a:r>
              <a:rPr lang="ja-JP" altLang="en-US" sz="2000" dirty="0">
                <a:latin typeface="+mn-ea"/>
              </a:rPr>
              <a:t>年</a:t>
            </a:r>
            <a:r>
              <a:rPr lang="en-US" altLang="ja-JP" sz="2000" dirty="0">
                <a:latin typeface="+mn-ea"/>
              </a:rPr>
              <a:t>4</a:t>
            </a:r>
            <a:r>
              <a:rPr lang="ja-JP" altLang="en-US" sz="2000" dirty="0">
                <a:latin typeface="+mn-ea"/>
              </a:rPr>
              <a:t>月～</a:t>
            </a:r>
            <a:r>
              <a:rPr lang="en-US" altLang="ja-JP" sz="2000" dirty="0">
                <a:latin typeface="+mn-ea"/>
              </a:rPr>
              <a:t>2013</a:t>
            </a:r>
            <a:r>
              <a:rPr lang="ja-JP" altLang="en-US" sz="2000" dirty="0">
                <a:latin typeface="+mn-ea"/>
              </a:rPr>
              <a:t>年</a:t>
            </a:r>
            <a:r>
              <a:rPr lang="en-US" altLang="ja-JP" sz="2000" dirty="0">
                <a:latin typeface="+mn-ea"/>
              </a:rPr>
              <a:t>5</a:t>
            </a:r>
            <a:r>
              <a:rPr lang="ja-JP" altLang="en-US" sz="2000" dirty="0">
                <a:latin typeface="+mn-ea"/>
              </a:rPr>
              <a:t>月　後期：</a:t>
            </a:r>
            <a:r>
              <a:rPr lang="en-US" altLang="ja-JP" sz="2000" dirty="0">
                <a:latin typeface="+mn-ea"/>
              </a:rPr>
              <a:t>2013</a:t>
            </a:r>
            <a:r>
              <a:rPr lang="ja-JP" altLang="en-US" sz="2000" dirty="0">
                <a:latin typeface="+mn-ea"/>
              </a:rPr>
              <a:t>年</a:t>
            </a:r>
            <a:r>
              <a:rPr lang="en-US" altLang="ja-JP" sz="2000" dirty="0">
                <a:latin typeface="+mn-ea"/>
              </a:rPr>
              <a:t>6</a:t>
            </a:r>
            <a:r>
              <a:rPr lang="ja-JP" altLang="en-US" sz="2000" dirty="0">
                <a:latin typeface="+mn-ea"/>
              </a:rPr>
              <a:t>月～</a:t>
            </a:r>
            <a:r>
              <a:rPr lang="en-US" altLang="ja-JP" sz="2000" dirty="0">
                <a:latin typeface="+mn-ea"/>
              </a:rPr>
              <a:t>2025</a:t>
            </a:r>
            <a:r>
              <a:rPr lang="ja-JP" altLang="en-US" sz="2000" dirty="0">
                <a:latin typeface="+mn-ea"/>
              </a:rPr>
              <a:t>年</a:t>
            </a:r>
            <a:r>
              <a:rPr lang="en-US" altLang="ja-JP" sz="2000" dirty="0">
                <a:latin typeface="+mn-ea"/>
              </a:rPr>
              <a:t>8</a:t>
            </a:r>
            <a:r>
              <a:rPr lang="ja-JP" altLang="en-US" sz="2000" dirty="0">
                <a:latin typeface="+mn-ea"/>
              </a:rPr>
              <a:t>月）</a:t>
            </a:r>
            <a:endParaRPr kumimoji="1"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490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5AACD-9D7D-3FD5-5A63-13C54AF6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4</a:t>
            </a:r>
            <a:r>
              <a:rPr kumimoji="1" lang="en-US" altLang="ja-JP" dirty="0">
                <a:latin typeface="+mj-ea"/>
              </a:rPr>
              <a:t>.</a:t>
            </a:r>
            <a:r>
              <a:rPr kumimoji="1" lang="ja-JP" altLang="en-US" dirty="0">
                <a:latin typeface="+mj-ea"/>
              </a:rPr>
              <a:t>　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72AEB-A972-ADFE-9914-D033DCCC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8280"/>
            <a:ext cx="9183688" cy="5379720"/>
          </a:xfrm>
        </p:spPr>
        <p:txBody>
          <a:bodyPr>
            <a:normAutofit/>
          </a:bodyPr>
          <a:lstStyle/>
          <a:p>
            <a:r>
              <a:rPr kumimoji="1" lang="en-US" altLang="ja-JP" sz="2000" b="1" dirty="0">
                <a:latin typeface="+mn-ea"/>
              </a:rPr>
              <a:t>REIT</a:t>
            </a:r>
            <a:r>
              <a:rPr kumimoji="1" lang="en-US" altLang="ja-JP" sz="2000" dirty="0">
                <a:latin typeface="+mn-ea"/>
              </a:rPr>
              <a:t>…</a:t>
            </a:r>
            <a:r>
              <a:rPr kumimoji="1" lang="ja-JP" altLang="en-US" sz="2000" dirty="0">
                <a:latin typeface="+mn-ea"/>
              </a:rPr>
              <a:t>東証</a:t>
            </a:r>
            <a:r>
              <a:rPr kumimoji="1" lang="en-US" altLang="ja-JP" sz="2000" dirty="0">
                <a:latin typeface="+mn-ea"/>
              </a:rPr>
              <a:t>REIT</a:t>
            </a:r>
            <a:r>
              <a:rPr kumimoji="1" lang="ja-JP" altLang="en-US" sz="2000" dirty="0">
                <a:latin typeface="+mn-ea"/>
              </a:rPr>
              <a:t>指数月次データ（配当込み）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	2003/04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2025/08</a:t>
            </a:r>
          </a:p>
          <a:p>
            <a:r>
              <a:rPr lang="en-US" altLang="ja-JP" sz="2000" b="1" dirty="0">
                <a:latin typeface="+mn-ea"/>
              </a:rPr>
              <a:t>CPI</a:t>
            </a:r>
            <a:r>
              <a:rPr lang="en-US" altLang="ja-JP" sz="2000" dirty="0">
                <a:latin typeface="+mn-ea"/>
              </a:rPr>
              <a:t>…2020</a:t>
            </a:r>
            <a:r>
              <a:rPr lang="ja-JP" altLang="en-US" sz="2000" dirty="0">
                <a:latin typeface="+mn-ea"/>
              </a:rPr>
              <a:t>年基準消費者物価指数（生鮮食品及びエネルギーを除く総合）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	2003/04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2025/08</a:t>
            </a:r>
          </a:p>
          <a:p>
            <a:r>
              <a:rPr lang="ja-JP" altLang="en-US" sz="2000" b="1" dirty="0">
                <a:latin typeface="+mn-ea"/>
              </a:rPr>
              <a:t>金融政策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・</a:t>
            </a:r>
            <a:r>
              <a:rPr lang="en-US" altLang="ja-JP" sz="2000" b="1" dirty="0">
                <a:latin typeface="+mn-ea"/>
              </a:rPr>
              <a:t>TONA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無担保コール</a:t>
            </a:r>
            <a:r>
              <a:rPr lang="en-US" altLang="ja-JP" sz="2000" dirty="0">
                <a:latin typeface="+mn-ea"/>
              </a:rPr>
              <a:t>O</a:t>
            </a:r>
            <a:r>
              <a:rPr lang="ja-JP" altLang="en-US" sz="2000" dirty="0">
                <a:latin typeface="+mn-ea"/>
              </a:rPr>
              <a:t>／</a:t>
            </a:r>
            <a:r>
              <a:rPr lang="en-US" altLang="ja-JP" sz="2000" dirty="0">
                <a:latin typeface="+mn-ea"/>
              </a:rPr>
              <a:t>N</a:t>
            </a:r>
            <a:r>
              <a:rPr lang="ja-JP" altLang="en-US" sz="2000" dirty="0">
                <a:latin typeface="+mn-ea"/>
              </a:rPr>
              <a:t>物レート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	2003/04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2025/08</a:t>
            </a: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・</a:t>
            </a:r>
            <a:r>
              <a:rPr lang="en-US" altLang="ja-JP" sz="2000" b="1" dirty="0">
                <a:latin typeface="+mn-ea"/>
              </a:rPr>
              <a:t>MB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マネタリーベース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	2003/04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2025/08</a:t>
            </a: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・</a:t>
            </a:r>
            <a:r>
              <a:rPr lang="en-US" altLang="ja-JP" sz="2000" b="1" dirty="0">
                <a:latin typeface="+mn-ea"/>
              </a:rPr>
              <a:t>YCC</a:t>
            </a:r>
            <a:r>
              <a:rPr lang="en-US" altLang="ja-JP" sz="2000" dirty="0">
                <a:latin typeface="+mn-ea"/>
              </a:rPr>
              <a:t>…</a:t>
            </a:r>
            <a:r>
              <a:rPr lang="ja-JP" altLang="en-US" sz="2000" dirty="0">
                <a:latin typeface="+mn-ea"/>
              </a:rPr>
              <a:t>イールドカーブコントロール（</a:t>
            </a:r>
            <a:r>
              <a:rPr lang="en-US" altLang="ja-JP" sz="2000" dirty="0">
                <a:latin typeface="+mn-ea"/>
              </a:rPr>
              <a:t>10</a:t>
            </a:r>
            <a:r>
              <a:rPr lang="ja-JP" altLang="en-US" sz="2000" dirty="0">
                <a:latin typeface="+mn-ea"/>
              </a:rPr>
              <a:t>年物国債利回り）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	2003/04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2025/08</a:t>
            </a:r>
          </a:p>
        </p:txBody>
      </p:sp>
    </p:spTree>
    <p:extLst>
      <p:ext uri="{BB962C8B-B14F-4D97-AF65-F5344CB8AC3E}">
        <p14:creationId xmlns:p14="http://schemas.microsoft.com/office/powerpoint/2010/main" val="2192721238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10886</TotalTime>
  <Words>2466</Words>
  <Application>Microsoft Macintosh PowerPoint</Application>
  <PresentationFormat>ワイド画面</PresentationFormat>
  <Paragraphs>793</Paragraphs>
  <Slides>25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游ゴシック</vt:lpstr>
      <vt:lpstr>Arial</vt:lpstr>
      <vt:lpstr>Calibri</vt:lpstr>
      <vt:lpstr>Cambria Math</vt:lpstr>
      <vt:lpstr>Wingdings 3</vt:lpstr>
      <vt:lpstr>ウィスプ</vt:lpstr>
      <vt:lpstr>J-REITはインフレヘッジとなり得るか</vt:lpstr>
      <vt:lpstr>目次</vt:lpstr>
      <vt:lpstr>1.　はじめに</vt:lpstr>
      <vt:lpstr>1.　はじめに</vt:lpstr>
      <vt:lpstr>2.　フィッシャー方程式</vt:lpstr>
      <vt:lpstr>2.　フィッシャー方程式</vt:lpstr>
      <vt:lpstr>2.　フィッシャー方程式</vt:lpstr>
      <vt:lpstr>3.　研究目的</vt:lpstr>
      <vt:lpstr>4.　データ</vt:lpstr>
      <vt:lpstr>4.　データ</vt:lpstr>
      <vt:lpstr>5.　分析手法</vt:lpstr>
      <vt:lpstr>5.　分析手法</vt:lpstr>
      <vt:lpstr>5.　分析手法</vt:lpstr>
      <vt:lpstr>5.　分析手法</vt:lpstr>
      <vt:lpstr>5.　分析手法</vt:lpstr>
      <vt:lpstr>6.　結果</vt:lpstr>
      <vt:lpstr>6.　結果</vt:lpstr>
      <vt:lpstr>6.　結果</vt:lpstr>
      <vt:lpstr>6.　結果</vt:lpstr>
      <vt:lpstr>6.　結果</vt:lpstr>
      <vt:lpstr>6.　結果</vt:lpstr>
      <vt:lpstr>6.　結果</vt:lpstr>
      <vt:lpstr>6.　結果</vt:lpstr>
      <vt:lpstr>7.　考察</vt:lpstr>
      <vt:lpstr>8.　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kotaro kozutsumi</dc:creator>
  <cp:lastModifiedBy>山嵜　輝</cp:lastModifiedBy>
  <cp:revision>5</cp:revision>
  <dcterms:created xsi:type="dcterms:W3CDTF">2025-09-24T08:20:56Z</dcterms:created>
  <dcterms:modified xsi:type="dcterms:W3CDTF">2026-01-12T10:34:55Z</dcterms:modified>
</cp:coreProperties>
</file>