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sldIdLst>
    <p:sldId id="256" r:id="rId2"/>
    <p:sldId id="274" r:id="rId3"/>
    <p:sldId id="283" r:id="rId4"/>
    <p:sldId id="282" r:id="rId5"/>
    <p:sldId id="284" r:id="rId6"/>
    <p:sldId id="285" r:id="rId7"/>
    <p:sldId id="294" r:id="rId8"/>
    <p:sldId id="286" r:id="rId9"/>
    <p:sldId id="287" r:id="rId10"/>
    <p:sldId id="295" r:id="rId11"/>
    <p:sldId id="288" r:id="rId12"/>
    <p:sldId id="293" r:id="rId13"/>
    <p:sldId id="296" r:id="rId14"/>
    <p:sldId id="289" r:id="rId15"/>
    <p:sldId id="292" r:id="rId16"/>
    <p:sldId id="297" r:id="rId17"/>
    <p:sldId id="298" r:id="rId18"/>
    <p:sldId id="290" r:id="rId19"/>
    <p:sldId id="291"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36585-03AB-3814-E74A-EB8695CE2930}" name="白井　美貴" initials="白井　美貴" userId="S::miki.shirai.2j@stu.hosei.ac.jp::2369ca7f-6f01-4669-8da0-e70fd588e7e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8"/>
    <p:restoredTop sz="94560"/>
  </p:normalViewPr>
  <p:slideViewPr>
    <p:cSldViewPr snapToGrid="0">
      <p:cViewPr varScale="1">
        <p:scale>
          <a:sx n="110" d="100"/>
          <a:sy n="110" d="100"/>
        </p:scale>
        <p:origin x="3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c:v>
                </c:pt>
              </c:strCache>
            </c:strRef>
          </c:tx>
          <c:spPr>
            <a:ln w="38100" cap="rnd">
              <a:noFill/>
              <a:round/>
            </a:ln>
            <a:effectLst/>
          </c:spPr>
          <c:marker>
            <c:symbol val="circle"/>
            <c:size val="5"/>
            <c:spPr>
              <a:solidFill>
                <a:schemeClr val="accent1"/>
              </a:solidFill>
              <a:ln w="9525">
                <a:solidFill>
                  <a:schemeClr val="accent1"/>
                </a:solidFill>
              </a:ln>
              <a:effectLst/>
            </c:spPr>
          </c:marker>
          <c:xVal>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5</c:v>
                </c:pt>
                <c:pt idx="16">
                  <c:v>7</c:v>
                </c:pt>
                <c:pt idx="17">
                  <c:v>10</c:v>
                </c:pt>
                <c:pt idx="18">
                  <c:v>12</c:v>
                </c:pt>
                <c:pt idx="19">
                  <c:v>14</c:v>
                </c:pt>
              </c:numCache>
            </c:numRef>
          </c:xVal>
          <c:yVal>
            <c:numRef>
              <c:f>Sheet1!$B$2:$B$21</c:f>
              <c:numCache>
                <c:formatCode>General</c:formatCode>
                <c:ptCount val="20"/>
                <c:pt idx="0">
                  <c:v>2</c:v>
                </c:pt>
                <c:pt idx="1">
                  <c:v>4</c:v>
                </c:pt>
                <c:pt idx="2">
                  <c:v>3</c:v>
                </c:pt>
                <c:pt idx="3">
                  <c:v>6</c:v>
                </c:pt>
                <c:pt idx="4">
                  <c:v>5</c:v>
                </c:pt>
                <c:pt idx="5">
                  <c:v>8</c:v>
                </c:pt>
                <c:pt idx="6">
                  <c:v>6</c:v>
                </c:pt>
                <c:pt idx="7">
                  <c:v>9</c:v>
                </c:pt>
                <c:pt idx="8">
                  <c:v>7</c:v>
                </c:pt>
                <c:pt idx="9">
                  <c:v>11</c:v>
                </c:pt>
                <c:pt idx="10">
                  <c:v>8</c:v>
                </c:pt>
                <c:pt idx="11">
                  <c:v>13</c:v>
                </c:pt>
                <c:pt idx="12">
                  <c:v>10</c:v>
                </c:pt>
                <c:pt idx="13">
                  <c:v>15</c:v>
                </c:pt>
                <c:pt idx="14">
                  <c:v>12</c:v>
                </c:pt>
                <c:pt idx="15">
                  <c:v>9</c:v>
                </c:pt>
                <c:pt idx="16">
                  <c:v>11</c:v>
                </c:pt>
                <c:pt idx="17">
                  <c:v>4</c:v>
                </c:pt>
                <c:pt idx="18">
                  <c:v>7</c:v>
                </c:pt>
                <c:pt idx="19">
                  <c:v>11</c:v>
                </c:pt>
              </c:numCache>
            </c:numRef>
          </c:yVal>
          <c:smooth val="0"/>
          <c:extLst>
            <c:ext xmlns:c16="http://schemas.microsoft.com/office/drawing/2014/chart" uri="{C3380CC4-5D6E-409C-BE32-E72D297353CC}">
              <c16:uniqueId val="{00000000-7E4B-1D49-9E06-FBDDB363EC24}"/>
            </c:ext>
          </c:extLst>
        </c:ser>
        <c:dLbls>
          <c:showLegendKey val="0"/>
          <c:showVal val="0"/>
          <c:showCatName val="0"/>
          <c:showSerName val="0"/>
          <c:showPercent val="0"/>
          <c:showBubbleSize val="0"/>
        </c:dLbls>
        <c:axId val="1249313360"/>
        <c:axId val="1249315072"/>
      </c:scatterChart>
      <c:valAx>
        <c:axId val="124931336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9315072"/>
        <c:crosses val="autoZero"/>
        <c:crossBetween val="midCat"/>
      </c:valAx>
      <c:valAx>
        <c:axId val="1249315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931336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1516C5-7754-473B-2314-5B3A4D68020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00A5B59-F873-CB89-4ABD-62B4475C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A34ADE-B954-8DB3-986C-62D71F8E5102}"/>
              </a:ext>
            </a:extLst>
          </p:cNvPr>
          <p:cNvSpPr>
            <a:spLocks noGrp="1"/>
          </p:cNvSpPr>
          <p:nvPr>
            <p:ph type="dt" sz="half" idx="10"/>
          </p:nvPr>
        </p:nvSpPr>
        <p:spPr/>
        <p:txBody>
          <a:bodyPr/>
          <a:lstStyle/>
          <a:p>
            <a:fld id="{5DBDDF98-C922-483F-97E9-3E76B0201B42}" type="datetimeFigureOut">
              <a:rPr lang="en-US" smtClean="0"/>
              <a:pPr/>
              <a:t>1/12/26</a:t>
            </a:fld>
            <a:endParaRPr lang="en-US"/>
          </a:p>
        </p:txBody>
      </p:sp>
      <p:sp>
        <p:nvSpPr>
          <p:cNvPr id="5" name="フッター プレースホルダー 4">
            <a:extLst>
              <a:ext uri="{FF2B5EF4-FFF2-40B4-BE49-F238E27FC236}">
                <a16:creationId xmlns:a16="http://schemas.microsoft.com/office/drawing/2014/main" id="{0B3E1A78-257B-7CD3-9DD6-D70DBD988C3D}"/>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D0B9CF05-F5EA-D8DA-EFFD-A2AB9D4C5B42}"/>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338449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1D6DC-CD05-C7F7-8A4E-43DBDEE292F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B26AF45-324A-D781-836C-4166E32C8E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F8E6A0-9F64-4663-20FC-3385612B77EE}"/>
              </a:ext>
            </a:extLst>
          </p:cNvPr>
          <p:cNvSpPr>
            <a:spLocks noGrp="1"/>
          </p:cNvSpPr>
          <p:nvPr>
            <p:ph type="dt" sz="half" idx="10"/>
          </p:nvPr>
        </p:nvSpPr>
        <p:spPr/>
        <p:txBody>
          <a:bodyPr/>
          <a:lstStyle/>
          <a:p>
            <a:fld id="{5DBDDF98-C922-483F-97E9-3E76B0201B42}" type="datetimeFigureOut">
              <a:rPr lang="en-US" smtClean="0"/>
              <a:pPr/>
              <a:t>1/12/26</a:t>
            </a:fld>
            <a:endParaRPr lang="en-US"/>
          </a:p>
        </p:txBody>
      </p:sp>
      <p:sp>
        <p:nvSpPr>
          <p:cNvPr id="5" name="フッター プレースホルダー 4">
            <a:extLst>
              <a:ext uri="{FF2B5EF4-FFF2-40B4-BE49-F238E27FC236}">
                <a16:creationId xmlns:a16="http://schemas.microsoft.com/office/drawing/2014/main" id="{EBB39D2C-F215-AFD9-078F-6B74648EAC6A}"/>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0A25541-4BB9-0DFD-C874-9BECFF4B7543}"/>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344339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D2BB2A4-EF10-6DC9-766B-24FFBCA988E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4E5B010-556C-916B-BDB7-7AA690819E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F983AA-33BE-05B2-3479-876E8283FACD}"/>
              </a:ext>
            </a:extLst>
          </p:cNvPr>
          <p:cNvSpPr>
            <a:spLocks noGrp="1"/>
          </p:cNvSpPr>
          <p:nvPr>
            <p:ph type="dt" sz="half" idx="10"/>
          </p:nvPr>
        </p:nvSpPr>
        <p:spPr/>
        <p:txBody>
          <a:bodyPr/>
          <a:lstStyle/>
          <a:p>
            <a:fld id="{5DBDDF98-C922-483F-97E9-3E76B0201B42}" type="datetimeFigureOut">
              <a:rPr lang="en-US" smtClean="0"/>
              <a:pPr/>
              <a:t>1/12/26</a:t>
            </a:fld>
            <a:endParaRPr lang="en-US"/>
          </a:p>
        </p:txBody>
      </p:sp>
      <p:sp>
        <p:nvSpPr>
          <p:cNvPr id="5" name="フッター プレースホルダー 4">
            <a:extLst>
              <a:ext uri="{FF2B5EF4-FFF2-40B4-BE49-F238E27FC236}">
                <a16:creationId xmlns:a16="http://schemas.microsoft.com/office/drawing/2014/main" id="{9A3CB214-3D36-A2B4-E30F-E35146929559}"/>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D06438CF-1623-A66B-577D-6D30449D5A25}"/>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408552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60986-B71F-3164-DDDB-5EADC274E1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E276F94-F726-0788-2693-3854020FB95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899CBB-5DFC-973D-B14F-6DB9FCB6F430}"/>
              </a:ext>
            </a:extLst>
          </p:cNvPr>
          <p:cNvSpPr>
            <a:spLocks noGrp="1"/>
          </p:cNvSpPr>
          <p:nvPr>
            <p:ph type="dt" sz="half" idx="10"/>
          </p:nvPr>
        </p:nvSpPr>
        <p:spPr/>
        <p:txBody>
          <a:bodyPr/>
          <a:lstStyle/>
          <a:p>
            <a:fld id="{5DBDDF98-C922-483F-97E9-3E76B0201B42}" type="datetimeFigureOut">
              <a:rPr lang="en-US" smtClean="0"/>
              <a:pPr/>
              <a:t>1/12/26</a:t>
            </a:fld>
            <a:endParaRPr lang="en-US"/>
          </a:p>
        </p:txBody>
      </p:sp>
      <p:sp>
        <p:nvSpPr>
          <p:cNvPr id="5" name="フッター プレースホルダー 4">
            <a:extLst>
              <a:ext uri="{FF2B5EF4-FFF2-40B4-BE49-F238E27FC236}">
                <a16:creationId xmlns:a16="http://schemas.microsoft.com/office/drawing/2014/main" id="{86FFA59A-0066-4F19-7C0A-FFD2BB42DAC4}"/>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944A84D4-9A32-B7FA-D9F0-51370FD936BD}"/>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249005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66B6BC-0369-689D-5E6A-D956DF3A216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A47C77B-8917-48CF-1E79-36C792BBEF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35E3E01-B93F-394D-8A42-2746012085B5}"/>
              </a:ext>
            </a:extLst>
          </p:cNvPr>
          <p:cNvSpPr>
            <a:spLocks noGrp="1"/>
          </p:cNvSpPr>
          <p:nvPr>
            <p:ph type="dt" sz="half" idx="10"/>
          </p:nvPr>
        </p:nvSpPr>
        <p:spPr/>
        <p:txBody>
          <a:bodyPr/>
          <a:lstStyle/>
          <a:p>
            <a:fld id="{5DBDDF98-C922-483F-97E9-3E76B0201B42}" type="datetimeFigureOut">
              <a:rPr lang="en-US" smtClean="0"/>
              <a:pPr/>
              <a:t>1/12/26</a:t>
            </a:fld>
            <a:endParaRPr lang="en-US"/>
          </a:p>
        </p:txBody>
      </p:sp>
      <p:sp>
        <p:nvSpPr>
          <p:cNvPr id="5" name="フッター プレースホルダー 4">
            <a:extLst>
              <a:ext uri="{FF2B5EF4-FFF2-40B4-BE49-F238E27FC236}">
                <a16:creationId xmlns:a16="http://schemas.microsoft.com/office/drawing/2014/main" id="{B2FFE639-63F4-6171-50AE-D54B1EFE9E29}"/>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FBFBA501-170B-54C9-7375-E8A70B1A7AFC}"/>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175906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BBA4EC-CCD5-BCBE-1697-17096D9A18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C7DA82-9BC6-8E87-11CC-266A5F7ABC9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2C43F22-FF83-E530-9EEA-FB4A1F68766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4FE0B60-60EB-BF90-E541-B49D4D4BF14F}"/>
              </a:ext>
            </a:extLst>
          </p:cNvPr>
          <p:cNvSpPr>
            <a:spLocks noGrp="1"/>
          </p:cNvSpPr>
          <p:nvPr>
            <p:ph type="dt" sz="half" idx="10"/>
          </p:nvPr>
        </p:nvSpPr>
        <p:spPr/>
        <p:txBody>
          <a:bodyPr/>
          <a:lstStyle/>
          <a:p>
            <a:fld id="{5DBDDF98-C922-483F-97E9-3E76B0201B42}" type="datetimeFigureOut">
              <a:rPr lang="en-US" smtClean="0"/>
              <a:pPr/>
              <a:t>1/12/26</a:t>
            </a:fld>
            <a:endParaRPr lang="en-US"/>
          </a:p>
        </p:txBody>
      </p:sp>
      <p:sp>
        <p:nvSpPr>
          <p:cNvPr id="6" name="フッター プレースホルダー 5">
            <a:extLst>
              <a:ext uri="{FF2B5EF4-FFF2-40B4-BE49-F238E27FC236}">
                <a16:creationId xmlns:a16="http://schemas.microsoft.com/office/drawing/2014/main" id="{80D55676-5DFC-612B-5D46-E8CDA193A66E}"/>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D3814A86-FD38-41C6-79BF-9252393C12EB}"/>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39603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FC8D2F-3EE5-159C-E31F-963A9BE1EB1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BBAF52-8EE6-33D3-B30C-B92E29496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C7451C6-4BD8-2754-F0FB-F9F66512C99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5E273F-45ED-D1E8-5658-CD539A76E7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5CE8885-C73D-9DFE-6F63-3AA88AAC97A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25F0DD6-CBF1-B750-28EB-A6A67D8916D2}"/>
              </a:ext>
            </a:extLst>
          </p:cNvPr>
          <p:cNvSpPr>
            <a:spLocks noGrp="1"/>
          </p:cNvSpPr>
          <p:nvPr>
            <p:ph type="dt" sz="half" idx="10"/>
          </p:nvPr>
        </p:nvSpPr>
        <p:spPr/>
        <p:txBody>
          <a:bodyPr/>
          <a:lstStyle/>
          <a:p>
            <a:fld id="{5DBDDF98-C922-483F-97E9-3E76B0201B42}" type="datetimeFigureOut">
              <a:rPr lang="en-US" smtClean="0"/>
              <a:pPr/>
              <a:t>1/12/26</a:t>
            </a:fld>
            <a:endParaRPr lang="en-US"/>
          </a:p>
        </p:txBody>
      </p:sp>
      <p:sp>
        <p:nvSpPr>
          <p:cNvPr id="8" name="フッター プレースホルダー 7">
            <a:extLst>
              <a:ext uri="{FF2B5EF4-FFF2-40B4-BE49-F238E27FC236}">
                <a16:creationId xmlns:a16="http://schemas.microsoft.com/office/drawing/2014/main" id="{AA63C1F9-E98C-93ED-80D4-E8369EA63AAF}"/>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FC476DDD-8497-1368-6CC8-B9B70A6AF6CB}"/>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237007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641BC-2ACE-1EF5-9ED0-B12C7C685DB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FB51F58-E9DD-2350-214E-04B64EE24524}"/>
              </a:ext>
            </a:extLst>
          </p:cNvPr>
          <p:cNvSpPr>
            <a:spLocks noGrp="1"/>
          </p:cNvSpPr>
          <p:nvPr>
            <p:ph type="dt" sz="half" idx="10"/>
          </p:nvPr>
        </p:nvSpPr>
        <p:spPr/>
        <p:txBody>
          <a:bodyPr/>
          <a:lstStyle/>
          <a:p>
            <a:fld id="{5DBDDF98-C922-483F-97E9-3E76B0201B42}" type="datetimeFigureOut">
              <a:rPr lang="en-US" smtClean="0"/>
              <a:pPr/>
              <a:t>1/12/26</a:t>
            </a:fld>
            <a:endParaRPr lang="en-US"/>
          </a:p>
        </p:txBody>
      </p:sp>
      <p:sp>
        <p:nvSpPr>
          <p:cNvPr id="4" name="フッター プレースホルダー 3">
            <a:extLst>
              <a:ext uri="{FF2B5EF4-FFF2-40B4-BE49-F238E27FC236}">
                <a16:creationId xmlns:a16="http://schemas.microsoft.com/office/drawing/2014/main" id="{1E12BCED-6900-08AB-9700-E32127C6CA3F}"/>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86064203-616F-0498-3036-B936A506218D}"/>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107758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C0D53FA-AFFB-097A-8EE8-C1F40D588EFE}"/>
              </a:ext>
            </a:extLst>
          </p:cNvPr>
          <p:cNvSpPr>
            <a:spLocks noGrp="1"/>
          </p:cNvSpPr>
          <p:nvPr>
            <p:ph type="dt" sz="half" idx="10"/>
          </p:nvPr>
        </p:nvSpPr>
        <p:spPr/>
        <p:txBody>
          <a:bodyPr/>
          <a:lstStyle/>
          <a:p>
            <a:fld id="{5DBDDF98-C922-483F-97E9-3E76B0201B42}" type="datetimeFigureOut">
              <a:rPr lang="en-US" smtClean="0"/>
              <a:pPr/>
              <a:t>1/12/26</a:t>
            </a:fld>
            <a:endParaRPr lang="en-US"/>
          </a:p>
        </p:txBody>
      </p:sp>
      <p:sp>
        <p:nvSpPr>
          <p:cNvPr id="3" name="フッター プレースホルダー 2">
            <a:extLst>
              <a:ext uri="{FF2B5EF4-FFF2-40B4-BE49-F238E27FC236}">
                <a16:creationId xmlns:a16="http://schemas.microsoft.com/office/drawing/2014/main" id="{E259A288-B7BD-9D21-59FF-E114AD7C9F22}"/>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46FEF5B4-F067-CE7D-66A5-D85759E56B75}"/>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30462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6FCEE-F2B6-1581-5EEF-3E68A68E49C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AE5F25-1ACA-85B9-61F1-0B2B82248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8702638-F783-5ED8-7F82-869D0EC90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D44F8F-21BD-6B0A-6930-6FE16A13547D}"/>
              </a:ext>
            </a:extLst>
          </p:cNvPr>
          <p:cNvSpPr>
            <a:spLocks noGrp="1"/>
          </p:cNvSpPr>
          <p:nvPr>
            <p:ph type="dt" sz="half" idx="10"/>
          </p:nvPr>
        </p:nvSpPr>
        <p:spPr/>
        <p:txBody>
          <a:bodyPr/>
          <a:lstStyle/>
          <a:p>
            <a:fld id="{5DBDDF98-C922-483F-97E9-3E76B0201B42}" type="datetimeFigureOut">
              <a:rPr lang="en-US" smtClean="0"/>
              <a:pPr/>
              <a:t>1/12/26</a:t>
            </a:fld>
            <a:endParaRPr lang="en-US"/>
          </a:p>
        </p:txBody>
      </p:sp>
      <p:sp>
        <p:nvSpPr>
          <p:cNvPr id="6" name="フッター プレースホルダー 5">
            <a:extLst>
              <a:ext uri="{FF2B5EF4-FFF2-40B4-BE49-F238E27FC236}">
                <a16:creationId xmlns:a16="http://schemas.microsoft.com/office/drawing/2014/main" id="{41F534BC-4B32-C797-535C-4431996DB71E}"/>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5534AE0D-9A66-AF67-85D7-66C8533DE170}"/>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182471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8EECC6-E0F1-2B9D-4011-9F839B7A717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4C5814A-97A0-D0AD-4C1C-4A3E8E9EB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AD6382D-4F5C-9B6C-A5C3-619BE52D8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0020D35-60B6-5532-271F-33835F6EAA29}"/>
              </a:ext>
            </a:extLst>
          </p:cNvPr>
          <p:cNvSpPr>
            <a:spLocks noGrp="1"/>
          </p:cNvSpPr>
          <p:nvPr>
            <p:ph type="dt" sz="half" idx="10"/>
          </p:nvPr>
        </p:nvSpPr>
        <p:spPr/>
        <p:txBody>
          <a:bodyPr/>
          <a:lstStyle/>
          <a:p>
            <a:fld id="{5DBDDF98-C922-483F-97E9-3E76B0201B42}" type="datetimeFigureOut">
              <a:rPr lang="en-US" smtClean="0"/>
              <a:pPr/>
              <a:t>1/12/26</a:t>
            </a:fld>
            <a:endParaRPr lang="en-US"/>
          </a:p>
        </p:txBody>
      </p:sp>
      <p:sp>
        <p:nvSpPr>
          <p:cNvPr id="6" name="フッター プレースホルダー 5">
            <a:extLst>
              <a:ext uri="{FF2B5EF4-FFF2-40B4-BE49-F238E27FC236}">
                <a16:creationId xmlns:a16="http://schemas.microsoft.com/office/drawing/2014/main" id="{2EBE6EED-766B-A4E8-E177-218E8FCB499A}"/>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175DD022-9E3B-4F18-9DD7-79A9BD24A299}"/>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415400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BED736-96BB-4B4C-FAC7-2D2CCD0AF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3178F4-F799-AD88-EADA-2C6EB5938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F12443-1DDA-A151-388F-15986D549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BDDF98-C922-483F-97E9-3E76B0201B42}" type="datetimeFigureOut">
              <a:rPr lang="en-US" smtClean="0"/>
              <a:pPr/>
              <a:t>1/12/26</a:t>
            </a:fld>
            <a:endParaRPr lang="en-US"/>
          </a:p>
        </p:txBody>
      </p:sp>
      <p:sp>
        <p:nvSpPr>
          <p:cNvPr id="5" name="フッター プレースホルダー 4">
            <a:extLst>
              <a:ext uri="{FF2B5EF4-FFF2-40B4-BE49-F238E27FC236}">
                <a16:creationId xmlns:a16="http://schemas.microsoft.com/office/drawing/2014/main" id="{9B970399-901C-76E8-B7A9-089D019B3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03AE40F4-A4D7-9754-AC75-801817E2D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355609486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md-am.co.jp/glossary/YST2413/" TargetMode="External"/><Relationship Id="rId7" Type="http://schemas.openxmlformats.org/officeDocument/2006/relationships/hyperlink" Target="https://www.mof.go.jp/jgbs/reference/interest_rate/index.htm" TargetMode="External"/><Relationship Id="rId2" Type="http://schemas.openxmlformats.org/officeDocument/2006/relationships/hyperlink" Target="https://www.smd-am.co.jp/glossary/YST3565/" TargetMode="External"/><Relationship Id="rId1" Type="http://schemas.openxmlformats.org/officeDocument/2006/relationships/slideLayout" Target="../slideLayouts/slideLayout2.xml"/><Relationship Id="rId6" Type="http://schemas.openxmlformats.org/officeDocument/2006/relationships/hyperlink" Target="https://datascience-lab.sakura.ne.jp/scaling/" TargetMode="External"/><Relationship Id="rId5" Type="http://schemas.openxmlformats.org/officeDocument/2006/relationships/hyperlink" Target="https://bellcurve.jp/statistics/course/19647.html?srsltid=AfmBOopCLeLxGvJMYKPHVeg2KarzWEX82_9DO8_m3U1JRVSAwsRQkr-d" TargetMode="External"/><Relationship Id="rId4" Type="http://schemas.openxmlformats.org/officeDocument/2006/relationships/hyperlink" Target="https://statistics.co.jp/reference/software_R/statR_9_principal.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木製のテーブルの上にある鉛筆ホルダー内の色鉛筆">
            <a:extLst>
              <a:ext uri="{FF2B5EF4-FFF2-40B4-BE49-F238E27FC236}">
                <a16:creationId xmlns:a16="http://schemas.microsoft.com/office/drawing/2014/main" id="{6E378607-8504-BFF8-99A8-4FEA022C9323}"/>
              </a:ext>
            </a:extLst>
          </p:cNvPr>
          <p:cNvPicPr>
            <a:picLocks noChangeAspect="1"/>
          </p:cNvPicPr>
          <p:nvPr/>
        </p:nvPicPr>
        <p:blipFill>
          <a:blip r:embed="rId2">
            <a:alphaModFix amt="50000"/>
          </a:blip>
          <a:srcRect t="15730"/>
          <a:stretch>
            <a:fillRect/>
          </a:stretch>
        </p:blipFill>
        <p:spPr>
          <a:xfrm>
            <a:off x="1" y="10"/>
            <a:ext cx="12191998" cy="6857990"/>
          </a:xfrm>
          <a:prstGeom prst="rect">
            <a:avLst/>
          </a:prstGeom>
        </p:spPr>
      </p:pic>
      <p:sp>
        <p:nvSpPr>
          <p:cNvPr id="2" name="タイトル 1">
            <a:extLst>
              <a:ext uri="{FF2B5EF4-FFF2-40B4-BE49-F238E27FC236}">
                <a16:creationId xmlns:a16="http://schemas.microsoft.com/office/drawing/2014/main" id="{B9BEA443-4D1C-7E9D-BC35-9B191195DF65}"/>
              </a:ext>
            </a:extLst>
          </p:cNvPr>
          <p:cNvSpPr>
            <a:spLocks noGrp="1"/>
          </p:cNvSpPr>
          <p:nvPr>
            <p:ph type="ctrTitle"/>
          </p:nvPr>
        </p:nvSpPr>
        <p:spPr>
          <a:xfrm>
            <a:off x="6555692" y="2539271"/>
            <a:ext cx="4954137" cy="1586781"/>
          </a:xfrm>
          <a:noFill/>
        </p:spPr>
        <p:txBody>
          <a:bodyPr anchor="b">
            <a:normAutofit/>
          </a:bodyPr>
          <a:lstStyle/>
          <a:p>
            <a:pPr algn="r"/>
            <a:r>
              <a:rPr kumimoji="1" lang="ja-JP" altLang="en-US" b="1">
                <a:solidFill>
                  <a:schemeClr val="bg1"/>
                </a:solidFill>
              </a:rPr>
              <a:t>主成分分析</a:t>
            </a:r>
          </a:p>
        </p:txBody>
      </p:sp>
      <p:sp>
        <p:nvSpPr>
          <p:cNvPr id="3" name="字幕 2">
            <a:extLst>
              <a:ext uri="{FF2B5EF4-FFF2-40B4-BE49-F238E27FC236}">
                <a16:creationId xmlns:a16="http://schemas.microsoft.com/office/drawing/2014/main" id="{931AE143-0D63-57FD-52E6-A4DE99584845}"/>
              </a:ext>
            </a:extLst>
          </p:cNvPr>
          <p:cNvSpPr>
            <a:spLocks noGrp="1"/>
          </p:cNvSpPr>
          <p:nvPr>
            <p:ph type="subTitle" idx="1"/>
          </p:nvPr>
        </p:nvSpPr>
        <p:spPr>
          <a:xfrm>
            <a:off x="6095999" y="4222391"/>
            <a:ext cx="5312229" cy="952489"/>
          </a:xfrm>
          <a:noFill/>
        </p:spPr>
        <p:txBody>
          <a:bodyPr anchor="t">
            <a:normAutofit/>
          </a:bodyPr>
          <a:lstStyle/>
          <a:p>
            <a:pPr algn="r"/>
            <a:r>
              <a:rPr kumimoji="1" lang="ja-JP" altLang="en-US">
                <a:solidFill>
                  <a:srgbClr val="FFFFFF"/>
                </a:solidFill>
              </a:rPr>
              <a:t>法政大学　経営学部経営学科　</a:t>
            </a:r>
            <a:endParaRPr kumimoji="1" lang="en-US" altLang="ja-JP" dirty="0">
              <a:solidFill>
                <a:srgbClr val="FFFFFF"/>
              </a:solidFill>
            </a:endParaRPr>
          </a:p>
          <a:p>
            <a:pPr algn="r"/>
            <a:r>
              <a:rPr kumimoji="1" lang="en-US" altLang="ja-JP" dirty="0">
                <a:solidFill>
                  <a:srgbClr val="FFFFFF"/>
                </a:solidFill>
              </a:rPr>
              <a:t>22F0614</a:t>
            </a:r>
            <a:r>
              <a:rPr kumimoji="1" lang="ja-JP" altLang="en-US">
                <a:solidFill>
                  <a:srgbClr val="FFFFFF"/>
                </a:solidFill>
              </a:rPr>
              <a:t>　白井　美貴</a:t>
            </a:r>
          </a:p>
        </p:txBody>
      </p:sp>
    </p:spTree>
    <p:extLst>
      <p:ext uri="{BB962C8B-B14F-4D97-AF65-F5344CB8AC3E}">
        <p14:creationId xmlns:p14="http://schemas.microsoft.com/office/powerpoint/2010/main" val="2532874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22217-4E8B-E745-EE5B-BF4EDF7644A7}"/>
              </a:ext>
            </a:extLst>
          </p:cNvPr>
          <p:cNvSpPr>
            <a:spLocks noGrp="1"/>
          </p:cNvSpPr>
          <p:nvPr>
            <p:ph type="title"/>
          </p:nvPr>
        </p:nvSpPr>
        <p:spPr/>
        <p:txBody>
          <a:bodyPr/>
          <a:lstStyle/>
          <a:p>
            <a:r>
              <a:rPr lang="en-US" altLang="ja-JP" dirty="0"/>
              <a:t>3, </a:t>
            </a:r>
            <a:r>
              <a:rPr lang="ja-JP" altLang="en-US"/>
              <a:t>分析対象・方法</a:t>
            </a:r>
            <a:endParaRPr kumimoji="1" lang="ja-JP" altLang="en-US"/>
          </a:p>
        </p:txBody>
      </p:sp>
      <p:sp>
        <p:nvSpPr>
          <p:cNvPr id="3" name="コンテンツ プレースホルダー 2">
            <a:extLst>
              <a:ext uri="{FF2B5EF4-FFF2-40B4-BE49-F238E27FC236}">
                <a16:creationId xmlns:a16="http://schemas.microsoft.com/office/drawing/2014/main" id="{957AA309-5538-108C-3D5A-3472C2F94313}"/>
              </a:ext>
            </a:extLst>
          </p:cNvPr>
          <p:cNvSpPr>
            <a:spLocks noGrp="1"/>
          </p:cNvSpPr>
          <p:nvPr>
            <p:ph idx="1"/>
          </p:nvPr>
        </p:nvSpPr>
        <p:spPr/>
        <p:txBody>
          <a:bodyPr>
            <a:normAutofit/>
          </a:bodyPr>
          <a:lstStyle/>
          <a:p>
            <a:pPr marL="0" indent="0">
              <a:buNone/>
            </a:pPr>
            <a:r>
              <a:rPr lang="en-US" altLang="ja-JP" sz="2400" dirty="0"/>
              <a:t>3-2 </a:t>
            </a:r>
            <a:r>
              <a:rPr lang="ja-JP" altLang="en-US" sz="2400"/>
              <a:t>分析方法</a:t>
            </a:r>
            <a:endParaRPr lang="en-US" altLang="ja-JP" sz="2400" dirty="0"/>
          </a:p>
          <a:p>
            <a:pPr marL="0" indent="0">
              <a:buNone/>
            </a:pPr>
            <a:r>
              <a:rPr kumimoji="1" lang="en-US" altLang="ja-JP" sz="2000" dirty="0"/>
              <a:t>Google </a:t>
            </a:r>
            <a:r>
              <a:rPr kumimoji="1" lang="en-US" altLang="ja-JP" sz="2000" dirty="0" err="1"/>
              <a:t>Colaboratory</a:t>
            </a:r>
            <a:r>
              <a:rPr lang="en-US" altLang="ja-JP" sz="2000" dirty="0"/>
              <a:t> </a:t>
            </a:r>
            <a:r>
              <a:rPr kumimoji="1" lang="ja-JP" altLang="en-US" sz="2000"/>
              <a:t>を用い、プログラミング言語</a:t>
            </a:r>
            <a:r>
              <a:rPr kumimoji="1" lang="en-US" altLang="ja-JP" sz="2000" dirty="0"/>
              <a:t>R</a:t>
            </a:r>
            <a:r>
              <a:rPr kumimoji="1" lang="ja-JP" altLang="en-US" sz="2000"/>
              <a:t>を使用して分析を行った。</a:t>
            </a:r>
            <a:endParaRPr kumimoji="1" lang="en-US" altLang="ja-JP" sz="2000" dirty="0"/>
          </a:p>
          <a:p>
            <a:pPr marL="0" indent="0">
              <a:buNone/>
            </a:pPr>
            <a:r>
              <a:rPr lang="ja-JP" altLang="ja-JP" sz="2000"/>
              <a:t>主成分分析を用いて算出された因子負荷量を、横軸を債券の残存年数にしたグラフにプロットし、</a:t>
            </a:r>
            <a:r>
              <a:rPr lang="ja-JP" altLang="ja-JP" sz="2400" b="1"/>
              <a:t>イールドカーブ</a:t>
            </a:r>
            <a:r>
              <a:rPr lang="ja-JP" altLang="ja-JP" sz="2000"/>
              <a:t>を作成した上で、その形状について分析を行った。</a:t>
            </a:r>
            <a:endParaRPr lang="en-US" altLang="ja-JP" sz="2000" dirty="0"/>
          </a:p>
          <a:p>
            <a:pPr marL="0" indent="0">
              <a:buNone/>
            </a:pPr>
            <a:r>
              <a:rPr lang="ja-JP" altLang="ja-JP" sz="2000"/>
              <a:t>また、第</a:t>
            </a:r>
            <a:r>
              <a:rPr lang="en-US" altLang="ja-JP" sz="2000" dirty="0"/>
              <a:t>1</a:t>
            </a:r>
            <a:r>
              <a:rPr lang="ja-JP" altLang="ja-JP" sz="2000"/>
              <a:t>主成分から第</a:t>
            </a:r>
            <a:r>
              <a:rPr lang="en-US" altLang="ja-JP" sz="2000" dirty="0"/>
              <a:t>3</a:t>
            </a:r>
            <a:r>
              <a:rPr lang="ja-JP" altLang="ja-JP" sz="2000"/>
              <a:t>主成分までの</a:t>
            </a:r>
            <a:r>
              <a:rPr lang="ja-JP" altLang="ja-JP" sz="2400" b="1"/>
              <a:t>標準偏差</a:t>
            </a:r>
            <a:r>
              <a:rPr lang="ja-JP" altLang="ja-JP" sz="2000"/>
              <a:t>（分散の平方根）、</a:t>
            </a:r>
            <a:r>
              <a:rPr lang="ja-JP" altLang="ja-JP" sz="2400" b="1"/>
              <a:t>寄与率</a:t>
            </a:r>
            <a:r>
              <a:rPr lang="ja-JP" altLang="ja-JP" sz="2000"/>
              <a:t>、</a:t>
            </a:r>
            <a:r>
              <a:rPr lang="ja-JP" altLang="ja-JP" sz="2400" b="1"/>
              <a:t>累積寄与率</a:t>
            </a:r>
            <a:r>
              <a:rPr lang="ja-JP" altLang="ja-JP" sz="2000"/>
              <a:t>も記載し、分析期間ごとにこれらの指標がどのように異なるかについても考察した。 </a:t>
            </a:r>
            <a:endParaRPr lang="en-US" altLang="ja-JP" sz="2000" dirty="0"/>
          </a:p>
          <a:p>
            <a:pPr marL="0" indent="0">
              <a:buNone/>
            </a:pPr>
            <a:endParaRPr lang="en-US" altLang="ja-JP" sz="2000" dirty="0"/>
          </a:p>
          <a:p>
            <a:pPr marL="0" indent="0">
              <a:buNone/>
            </a:pPr>
            <a:r>
              <a:rPr lang="en-US" altLang="ja-JP" sz="1800" dirty="0"/>
              <a:t>※</a:t>
            </a:r>
            <a:r>
              <a:rPr lang="ja-JP" altLang="en-US" sz="1800"/>
              <a:t>寄与率</a:t>
            </a:r>
            <a:r>
              <a:rPr lang="en-US" altLang="ja-JP" sz="1800" dirty="0"/>
              <a:t>…</a:t>
            </a:r>
            <a:r>
              <a:rPr lang="ja-JP" altLang="en-US" sz="1800"/>
              <a:t>各主成分の分散が、主成分の分析全体の中でどの程度の割合を占めているかを示す指標。この値が大きいほどその主成分がそのデータをより説明していることになる。</a:t>
            </a:r>
            <a:endParaRPr lang="en-US" altLang="ja-JP" sz="1800" dirty="0"/>
          </a:p>
          <a:p>
            <a:pPr marL="0" indent="0">
              <a:buNone/>
            </a:pPr>
            <a:endParaRPr kumimoji="1" lang="ja-JP" altLang="en-US" sz="2000"/>
          </a:p>
        </p:txBody>
      </p:sp>
    </p:spTree>
    <p:extLst>
      <p:ext uri="{BB962C8B-B14F-4D97-AF65-F5344CB8AC3E}">
        <p14:creationId xmlns:p14="http://schemas.microsoft.com/office/powerpoint/2010/main" val="154001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83594B-2D4A-125A-E736-71D51BF35174}"/>
              </a:ext>
            </a:extLst>
          </p:cNvPr>
          <p:cNvSpPr>
            <a:spLocks noGrp="1"/>
          </p:cNvSpPr>
          <p:nvPr>
            <p:ph type="title"/>
          </p:nvPr>
        </p:nvSpPr>
        <p:spPr>
          <a:xfrm>
            <a:off x="155293" y="-66470"/>
            <a:ext cx="10515600" cy="1325563"/>
          </a:xfrm>
        </p:spPr>
        <p:txBody>
          <a:bodyPr/>
          <a:lstStyle/>
          <a:p>
            <a:r>
              <a:rPr kumimoji="1" lang="en-US" altLang="ja-JP" dirty="0"/>
              <a:t>4, </a:t>
            </a:r>
            <a:r>
              <a:rPr kumimoji="1" lang="ja-JP" altLang="en-US"/>
              <a:t>考察</a:t>
            </a:r>
          </a:p>
        </p:txBody>
      </p:sp>
      <p:graphicFrame>
        <p:nvGraphicFramePr>
          <p:cNvPr id="5" name="表 4">
            <a:extLst>
              <a:ext uri="{FF2B5EF4-FFF2-40B4-BE49-F238E27FC236}">
                <a16:creationId xmlns:a16="http://schemas.microsoft.com/office/drawing/2014/main" id="{F831A996-1473-4839-20A1-FDA0234C03F6}"/>
              </a:ext>
            </a:extLst>
          </p:cNvPr>
          <p:cNvGraphicFramePr>
            <a:graphicFrameLocks noGrp="1"/>
          </p:cNvGraphicFramePr>
          <p:nvPr>
            <p:extLst>
              <p:ext uri="{D42A27DB-BD31-4B8C-83A1-F6EECF244321}">
                <p14:modId xmlns:p14="http://schemas.microsoft.com/office/powerpoint/2010/main" val="3237507131"/>
              </p:ext>
            </p:extLst>
          </p:nvPr>
        </p:nvGraphicFramePr>
        <p:xfrm>
          <a:off x="4535407" y="1873663"/>
          <a:ext cx="5975916" cy="1004848"/>
        </p:xfrm>
        <a:graphic>
          <a:graphicData uri="http://schemas.openxmlformats.org/drawingml/2006/table">
            <a:tbl>
              <a:tblPr firstRow="1" firstCol="1" bandRow="1">
                <a:tableStyleId>{BC89EF96-8CEA-46FF-86C4-4CE0E7609802}</a:tableStyleId>
              </a:tblPr>
              <a:tblGrid>
                <a:gridCol w="1493979">
                  <a:extLst>
                    <a:ext uri="{9D8B030D-6E8A-4147-A177-3AD203B41FA5}">
                      <a16:colId xmlns:a16="http://schemas.microsoft.com/office/drawing/2014/main" val="2754991457"/>
                    </a:ext>
                  </a:extLst>
                </a:gridCol>
                <a:gridCol w="1493979">
                  <a:extLst>
                    <a:ext uri="{9D8B030D-6E8A-4147-A177-3AD203B41FA5}">
                      <a16:colId xmlns:a16="http://schemas.microsoft.com/office/drawing/2014/main" val="2233894933"/>
                    </a:ext>
                  </a:extLst>
                </a:gridCol>
                <a:gridCol w="1493979">
                  <a:extLst>
                    <a:ext uri="{9D8B030D-6E8A-4147-A177-3AD203B41FA5}">
                      <a16:colId xmlns:a16="http://schemas.microsoft.com/office/drawing/2014/main" val="3753967770"/>
                    </a:ext>
                  </a:extLst>
                </a:gridCol>
                <a:gridCol w="1493979">
                  <a:extLst>
                    <a:ext uri="{9D8B030D-6E8A-4147-A177-3AD203B41FA5}">
                      <a16:colId xmlns:a16="http://schemas.microsoft.com/office/drawing/2014/main" val="1405254437"/>
                    </a:ext>
                  </a:extLst>
                </a:gridCol>
              </a:tblGrid>
              <a:tr h="251212">
                <a:tc>
                  <a:txBody>
                    <a:bodyPr/>
                    <a:lstStyle/>
                    <a:p>
                      <a:pPr>
                        <a:buNone/>
                      </a:pPr>
                      <a:endParaRPr lang="ja-JP" sz="1100" kern="100">
                        <a:effectLst/>
                        <a:latin typeface="游明朝" panose="02020400000000000000" pitchFamily="18" charset="-128"/>
                        <a:ea typeface="游明朝" panose="02020400000000000000" pitchFamily="18" charset="-128"/>
                      </a:endParaRPr>
                    </a:p>
                  </a:txBody>
                  <a:tcPr marL="68580" marR="68580" marT="0" marB="0" anchor="ctr"/>
                </a:tc>
                <a:tc>
                  <a:txBody>
                    <a:bodyPr/>
                    <a:lstStyle/>
                    <a:p>
                      <a:pPr algn="ctr">
                        <a:buNone/>
                      </a:pPr>
                      <a:r>
                        <a:rPr lang="ja-JP" sz="1100" kern="100">
                          <a:effectLst/>
                        </a:rPr>
                        <a:t>第</a:t>
                      </a:r>
                      <a:r>
                        <a:rPr lang="en-US" sz="1100" kern="100" dirty="0">
                          <a:effectLst/>
                        </a:rPr>
                        <a:t>1</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ja-JP" sz="1100" kern="100">
                          <a:effectLst/>
                        </a:rPr>
                        <a:t>第</a:t>
                      </a:r>
                      <a:r>
                        <a:rPr lang="en-US" sz="1100" kern="100">
                          <a:effectLst/>
                        </a:rPr>
                        <a:t>2</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ja-JP" sz="1100" kern="100">
                          <a:effectLst/>
                        </a:rPr>
                        <a:t>第</a:t>
                      </a:r>
                      <a:r>
                        <a:rPr lang="en-US" sz="1100" kern="100">
                          <a:effectLst/>
                        </a:rPr>
                        <a:t>3</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2483082914"/>
                  </a:ext>
                </a:extLst>
              </a:tr>
              <a:tr h="251212">
                <a:tc>
                  <a:txBody>
                    <a:bodyPr/>
                    <a:lstStyle/>
                    <a:p>
                      <a:pPr algn="ctr">
                        <a:buNone/>
                      </a:pPr>
                      <a:r>
                        <a:rPr lang="ja-JP" sz="1100" kern="100">
                          <a:effectLst/>
                        </a:rPr>
                        <a:t>標準偏差</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3.20</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1.89</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0.37</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2568392475"/>
                  </a:ext>
                </a:extLst>
              </a:tr>
              <a:tr h="251212">
                <a:tc>
                  <a:txBody>
                    <a:bodyPr/>
                    <a:lstStyle/>
                    <a:p>
                      <a:pPr algn="ctr">
                        <a:buNone/>
                      </a:pPr>
                      <a:r>
                        <a:rPr lang="ja-JP" sz="1100" kern="100">
                          <a:effectLst/>
                        </a:rPr>
                        <a:t>寄与率</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73.0%</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25.5%</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0.96%</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4005940436"/>
                  </a:ext>
                </a:extLst>
              </a:tr>
              <a:tr h="251212">
                <a:tc>
                  <a:txBody>
                    <a:bodyPr/>
                    <a:lstStyle/>
                    <a:p>
                      <a:pPr algn="ctr">
                        <a:buNone/>
                      </a:pPr>
                      <a:r>
                        <a:rPr lang="ja-JP" sz="1100" kern="100">
                          <a:effectLst/>
                        </a:rPr>
                        <a:t>累積寄与率</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73.0%</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98.4%</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99.4%</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1377307762"/>
                  </a:ext>
                </a:extLst>
              </a:tr>
            </a:tbl>
          </a:graphicData>
        </a:graphic>
      </p:graphicFrame>
      <p:graphicFrame>
        <p:nvGraphicFramePr>
          <p:cNvPr id="6" name="表 5">
            <a:extLst>
              <a:ext uri="{FF2B5EF4-FFF2-40B4-BE49-F238E27FC236}">
                <a16:creationId xmlns:a16="http://schemas.microsoft.com/office/drawing/2014/main" id="{0F13B3DA-EECA-0DEB-21E2-2CF1E041EAC0}"/>
              </a:ext>
            </a:extLst>
          </p:cNvPr>
          <p:cNvGraphicFramePr>
            <a:graphicFrameLocks noGrp="1"/>
          </p:cNvGraphicFramePr>
          <p:nvPr>
            <p:extLst>
              <p:ext uri="{D42A27DB-BD31-4B8C-83A1-F6EECF244321}">
                <p14:modId xmlns:p14="http://schemas.microsoft.com/office/powerpoint/2010/main" val="4116770602"/>
              </p:ext>
            </p:extLst>
          </p:nvPr>
        </p:nvGraphicFramePr>
        <p:xfrm>
          <a:off x="4545173" y="675407"/>
          <a:ext cx="5956384" cy="1004848"/>
        </p:xfrm>
        <a:graphic>
          <a:graphicData uri="http://schemas.openxmlformats.org/drawingml/2006/table">
            <a:tbl>
              <a:tblPr firstRow="1" firstCol="1" bandRow="1">
                <a:tableStyleId>{BC89EF96-8CEA-46FF-86C4-4CE0E7609802}</a:tableStyleId>
              </a:tblPr>
              <a:tblGrid>
                <a:gridCol w="1489096">
                  <a:extLst>
                    <a:ext uri="{9D8B030D-6E8A-4147-A177-3AD203B41FA5}">
                      <a16:colId xmlns:a16="http://schemas.microsoft.com/office/drawing/2014/main" val="2704011191"/>
                    </a:ext>
                  </a:extLst>
                </a:gridCol>
                <a:gridCol w="1489096">
                  <a:extLst>
                    <a:ext uri="{9D8B030D-6E8A-4147-A177-3AD203B41FA5}">
                      <a16:colId xmlns:a16="http://schemas.microsoft.com/office/drawing/2014/main" val="145944814"/>
                    </a:ext>
                  </a:extLst>
                </a:gridCol>
                <a:gridCol w="1489096">
                  <a:extLst>
                    <a:ext uri="{9D8B030D-6E8A-4147-A177-3AD203B41FA5}">
                      <a16:colId xmlns:a16="http://schemas.microsoft.com/office/drawing/2014/main" val="1653237716"/>
                    </a:ext>
                  </a:extLst>
                </a:gridCol>
                <a:gridCol w="1489096">
                  <a:extLst>
                    <a:ext uri="{9D8B030D-6E8A-4147-A177-3AD203B41FA5}">
                      <a16:colId xmlns:a16="http://schemas.microsoft.com/office/drawing/2014/main" val="979329819"/>
                    </a:ext>
                  </a:extLst>
                </a:gridCol>
              </a:tblGrid>
              <a:tr h="251212">
                <a:tc>
                  <a:txBody>
                    <a:bodyPr/>
                    <a:lstStyle/>
                    <a:p>
                      <a:pPr algn="ctr">
                        <a:buNone/>
                      </a:pPr>
                      <a:endParaRPr lang="ja-JP" sz="1100" kern="100">
                        <a:effectLst/>
                        <a:latin typeface="游明朝" panose="02020400000000000000" pitchFamily="18" charset="-128"/>
                        <a:ea typeface="游明朝" panose="02020400000000000000" pitchFamily="18" charset="-128"/>
                      </a:endParaRPr>
                    </a:p>
                  </a:txBody>
                  <a:tcPr marL="68580" marR="68580" marT="0" marB="0" anchor="ctr"/>
                </a:tc>
                <a:tc>
                  <a:txBody>
                    <a:bodyPr/>
                    <a:lstStyle/>
                    <a:p>
                      <a:pPr algn="ctr">
                        <a:buNone/>
                      </a:pPr>
                      <a:r>
                        <a:rPr lang="ja-JP" sz="1100" kern="100">
                          <a:effectLst/>
                        </a:rPr>
                        <a:t>第</a:t>
                      </a:r>
                      <a:r>
                        <a:rPr lang="en-US" sz="1100" kern="100" dirty="0">
                          <a:effectLst/>
                        </a:rPr>
                        <a:t>1</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ja-JP" sz="1100" kern="100">
                          <a:effectLst/>
                        </a:rPr>
                        <a:t>第</a:t>
                      </a:r>
                      <a:r>
                        <a:rPr lang="en-US" sz="1100" kern="100" dirty="0">
                          <a:effectLst/>
                        </a:rPr>
                        <a:t>2</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ja-JP" sz="1100" kern="100">
                          <a:effectLst/>
                        </a:rPr>
                        <a:t>第</a:t>
                      </a:r>
                      <a:r>
                        <a:rPr lang="en-US" sz="1100" kern="100" dirty="0">
                          <a:effectLst/>
                        </a:rPr>
                        <a:t>3</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259118551"/>
                  </a:ext>
                </a:extLst>
              </a:tr>
              <a:tr h="251212">
                <a:tc>
                  <a:txBody>
                    <a:bodyPr/>
                    <a:lstStyle/>
                    <a:p>
                      <a:pPr algn="ctr">
                        <a:buNone/>
                      </a:pPr>
                      <a:r>
                        <a:rPr lang="ja-JP" sz="1100" kern="100">
                          <a:effectLst/>
                        </a:rPr>
                        <a:t>標準偏差</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3.62</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0.80</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0.44</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1607017550"/>
                  </a:ext>
                </a:extLst>
              </a:tr>
              <a:tr h="251212">
                <a:tc>
                  <a:txBody>
                    <a:bodyPr/>
                    <a:lstStyle/>
                    <a:p>
                      <a:pPr algn="ctr">
                        <a:buNone/>
                      </a:pPr>
                      <a:r>
                        <a:rPr lang="ja-JP" sz="1100" kern="100">
                          <a:effectLst/>
                        </a:rPr>
                        <a:t>寄与率</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93.7%</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4.6%</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1.4%</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690813274"/>
                  </a:ext>
                </a:extLst>
              </a:tr>
              <a:tr h="251212">
                <a:tc>
                  <a:txBody>
                    <a:bodyPr/>
                    <a:lstStyle/>
                    <a:p>
                      <a:pPr algn="ctr">
                        <a:buNone/>
                      </a:pPr>
                      <a:r>
                        <a:rPr lang="ja-JP" sz="1100" kern="100">
                          <a:effectLst/>
                        </a:rPr>
                        <a:t>累積寄与率</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93.7%</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98.3%</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99.7%</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2493469520"/>
                  </a:ext>
                </a:extLst>
              </a:tr>
            </a:tbl>
          </a:graphicData>
        </a:graphic>
      </p:graphicFrame>
      <p:graphicFrame>
        <p:nvGraphicFramePr>
          <p:cNvPr id="9" name="表 8">
            <a:extLst>
              <a:ext uri="{FF2B5EF4-FFF2-40B4-BE49-F238E27FC236}">
                <a16:creationId xmlns:a16="http://schemas.microsoft.com/office/drawing/2014/main" id="{DD88B2AE-F98F-1815-91BF-659238007A5F}"/>
              </a:ext>
            </a:extLst>
          </p:cNvPr>
          <p:cNvGraphicFramePr>
            <a:graphicFrameLocks noGrp="1"/>
          </p:cNvGraphicFramePr>
          <p:nvPr>
            <p:extLst>
              <p:ext uri="{D42A27DB-BD31-4B8C-83A1-F6EECF244321}">
                <p14:modId xmlns:p14="http://schemas.microsoft.com/office/powerpoint/2010/main" val="1641669169"/>
              </p:ext>
            </p:extLst>
          </p:nvPr>
        </p:nvGraphicFramePr>
        <p:xfrm>
          <a:off x="4545173" y="4356488"/>
          <a:ext cx="5956384" cy="1004848"/>
        </p:xfrm>
        <a:graphic>
          <a:graphicData uri="http://schemas.openxmlformats.org/drawingml/2006/table">
            <a:tbl>
              <a:tblPr firstRow="1" firstCol="1" bandRow="1">
                <a:tableStyleId>{BC89EF96-8CEA-46FF-86C4-4CE0E7609802}</a:tableStyleId>
              </a:tblPr>
              <a:tblGrid>
                <a:gridCol w="1489096">
                  <a:extLst>
                    <a:ext uri="{9D8B030D-6E8A-4147-A177-3AD203B41FA5}">
                      <a16:colId xmlns:a16="http://schemas.microsoft.com/office/drawing/2014/main" val="3608447396"/>
                    </a:ext>
                  </a:extLst>
                </a:gridCol>
                <a:gridCol w="1489096">
                  <a:extLst>
                    <a:ext uri="{9D8B030D-6E8A-4147-A177-3AD203B41FA5}">
                      <a16:colId xmlns:a16="http://schemas.microsoft.com/office/drawing/2014/main" val="2457848093"/>
                    </a:ext>
                  </a:extLst>
                </a:gridCol>
                <a:gridCol w="1489096">
                  <a:extLst>
                    <a:ext uri="{9D8B030D-6E8A-4147-A177-3AD203B41FA5}">
                      <a16:colId xmlns:a16="http://schemas.microsoft.com/office/drawing/2014/main" val="955493286"/>
                    </a:ext>
                  </a:extLst>
                </a:gridCol>
                <a:gridCol w="1489096">
                  <a:extLst>
                    <a:ext uri="{9D8B030D-6E8A-4147-A177-3AD203B41FA5}">
                      <a16:colId xmlns:a16="http://schemas.microsoft.com/office/drawing/2014/main" val="2675296624"/>
                    </a:ext>
                  </a:extLst>
                </a:gridCol>
              </a:tblGrid>
              <a:tr h="251212">
                <a:tc>
                  <a:txBody>
                    <a:bodyPr/>
                    <a:lstStyle/>
                    <a:p>
                      <a:pPr>
                        <a:buNone/>
                      </a:pPr>
                      <a:endParaRPr lang="ja-JP" sz="1100" kern="100">
                        <a:effectLst/>
                        <a:latin typeface="游明朝" panose="02020400000000000000" pitchFamily="18" charset="-128"/>
                        <a:ea typeface="游明朝" panose="02020400000000000000" pitchFamily="18" charset="-128"/>
                      </a:endParaRPr>
                    </a:p>
                  </a:txBody>
                  <a:tcPr marL="68580" marR="68580" marT="0" marB="0" anchor="ctr"/>
                </a:tc>
                <a:tc>
                  <a:txBody>
                    <a:bodyPr/>
                    <a:lstStyle/>
                    <a:p>
                      <a:pPr algn="ctr">
                        <a:buNone/>
                      </a:pPr>
                      <a:r>
                        <a:rPr lang="ja-JP" sz="1100" kern="100">
                          <a:effectLst/>
                        </a:rPr>
                        <a:t>第１主成分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ja-JP" sz="1100" kern="100">
                          <a:effectLst/>
                        </a:rPr>
                        <a:t>第</a:t>
                      </a:r>
                      <a:r>
                        <a:rPr lang="en-US" sz="1100" kern="100" dirty="0">
                          <a:effectLst/>
                        </a:rPr>
                        <a:t>2</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ja-JP" sz="1100" kern="100">
                          <a:effectLst/>
                        </a:rPr>
                        <a:t>第</a:t>
                      </a:r>
                      <a:r>
                        <a:rPr lang="en-US" sz="1100" kern="100" dirty="0">
                          <a:effectLst/>
                        </a:rPr>
                        <a:t>3</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226793685"/>
                  </a:ext>
                </a:extLst>
              </a:tr>
              <a:tr h="251212">
                <a:tc>
                  <a:txBody>
                    <a:bodyPr/>
                    <a:lstStyle/>
                    <a:p>
                      <a:pPr algn="ctr">
                        <a:buNone/>
                      </a:pPr>
                      <a:r>
                        <a:rPr lang="ja-JP" sz="1100" kern="100">
                          <a:effectLst/>
                        </a:rPr>
                        <a:t>標準偏差</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3.60</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0.85</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0.42</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1927136523"/>
                  </a:ext>
                </a:extLst>
              </a:tr>
              <a:tr h="251212">
                <a:tc>
                  <a:txBody>
                    <a:bodyPr/>
                    <a:lstStyle/>
                    <a:p>
                      <a:pPr algn="ctr">
                        <a:buNone/>
                      </a:pPr>
                      <a:r>
                        <a:rPr lang="ja-JP" sz="1100" kern="100">
                          <a:effectLst/>
                        </a:rPr>
                        <a:t>寄与率</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92.4%</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5.2%</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1.3%</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1492698884"/>
                  </a:ext>
                </a:extLst>
              </a:tr>
              <a:tr h="251212">
                <a:tc>
                  <a:txBody>
                    <a:bodyPr/>
                    <a:lstStyle/>
                    <a:p>
                      <a:pPr algn="ctr">
                        <a:buNone/>
                      </a:pPr>
                      <a:r>
                        <a:rPr lang="ja-JP" sz="1100" kern="100">
                          <a:effectLst/>
                        </a:rPr>
                        <a:t>累積寄与率</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92.4%</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97.6%</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98.8%</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1277145977"/>
                  </a:ext>
                </a:extLst>
              </a:tr>
            </a:tbl>
          </a:graphicData>
        </a:graphic>
      </p:graphicFrame>
      <p:graphicFrame>
        <p:nvGraphicFramePr>
          <p:cNvPr id="10" name="表 9">
            <a:extLst>
              <a:ext uri="{FF2B5EF4-FFF2-40B4-BE49-F238E27FC236}">
                <a16:creationId xmlns:a16="http://schemas.microsoft.com/office/drawing/2014/main" id="{7EF21B74-EAF7-73FB-5ABE-C667039F9123}"/>
              </a:ext>
            </a:extLst>
          </p:cNvPr>
          <p:cNvGraphicFramePr>
            <a:graphicFrameLocks noGrp="1"/>
          </p:cNvGraphicFramePr>
          <p:nvPr>
            <p:extLst>
              <p:ext uri="{D42A27DB-BD31-4B8C-83A1-F6EECF244321}">
                <p14:modId xmlns:p14="http://schemas.microsoft.com/office/powerpoint/2010/main" val="1434912198"/>
              </p:ext>
            </p:extLst>
          </p:nvPr>
        </p:nvGraphicFramePr>
        <p:xfrm>
          <a:off x="4564705" y="5569777"/>
          <a:ext cx="5956384" cy="1004848"/>
        </p:xfrm>
        <a:graphic>
          <a:graphicData uri="http://schemas.openxmlformats.org/drawingml/2006/table">
            <a:tbl>
              <a:tblPr firstRow="1" firstCol="1" bandRow="1">
                <a:tableStyleId>{BC89EF96-8CEA-46FF-86C4-4CE0E7609802}</a:tableStyleId>
              </a:tblPr>
              <a:tblGrid>
                <a:gridCol w="1489096">
                  <a:extLst>
                    <a:ext uri="{9D8B030D-6E8A-4147-A177-3AD203B41FA5}">
                      <a16:colId xmlns:a16="http://schemas.microsoft.com/office/drawing/2014/main" val="2605032750"/>
                    </a:ext>
                  </a:extLst>
                </a:gridCol>
                <a:gridCol w="1489096">
                  <a:extLst>
                    <a:ext uri="{9D8B030D-6E8A-4147-A177-3AD203B41FA5}">
                      <a16:colId xmlns:a16="http://schemas.microsoft.com/office/drawing/2014/main" val="2570713796"/>
                    </a:ext>
                  </a:extLst>
                </a:gridCol>
                <a:gridCol w="1489096">
                  <a:extLst>
                    <a:ext uri="{9D8B030D-6E8A-4147-A177-3AD203B41FA5}">
                      <a16:colId xmlns:a16="http://schemas.microsoft.com/office/drawing/2014/main" val="3787811570"/>
                    </a:ext>
                  </a:extLst>
                </a:gridCol>
                <a:gridCol w="1489096">
                  <a:extLst>
                    <a:ext uri="{9D8B030D-6E8A-4147-A177-3AD203B41FA5}">
                      <a16:colId xmlns:a16="http://schemas.microsoft.com/office/drawing/2014/main" val="247073933"/>
                    </a:ext>
                  </a:extLst>
                </a:gridCol>
              </a:tblGrid>
              <a:tr h="251212">
                <a:tc>
                  <a:txBody>
                    <a:bodyPr/>
                    <a:lstStyle/>
                    <a:p>
                      <a:pPr>
                        <a:buNone/>
                      </a:pPr>
                      <a:endParaRPr lang="ja-JP" sz="1100" kern="100">
                        <a:effectLst/>
                        <a:latin typeface="游明朝" panose="02020400000000000000" pitchFamily="18" charset="-128"/>
                        <a:ea typeface="游明朝" panose="02020400000000000000" pitchFamily="18" charset="-128"/>
                      </a:endParaRPr>
                    </a:p>
                  </a:txBody>
                  <a:tcPr marL="68580" marR="68580" marT="0" marB="0" anchor="ctr"/>
                </a:tc>
                <a:tc>
                  <a:txBody>
                    <a:bodyPr/>
                    <a:lstStyle/>
                    <a:p>
                      <a:pPr algn="ctr">
                        <a:buNone/>
                      </a:pPr>
                      <a:r>
                        <a:rPr lang="ja-JP" sz="1100" kern="100">
                          <a:effectLst/>
                        </a:rPr>
                        <a:t>第</a:t>
                      </a:r>
                      <a:r>
                        <a:rPr lang="en-US" sz="1100" kern="100" dirty="0">
                          <a:effectLst/>
                        </a:rPr>
                        <a:t>1</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ja-JP" sz="1100" kern="100">
                          <a:effectLst/>
                        </a:rPr>
                        <a:t>第</a:t>
                      </a:r>
                      <a:r>
                        <a:rPr lang="en-US" sz="1100" kern="100">
                          <a:effectLst/>
                        </a:rPr>
                        <a:t>2</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ja-JP" sz="1100" kern="100">
                          <a:effectLst/>
                        </a:rPr>
                        <a:t>第</a:t>
                      </a:r>
                      <a:r>
                        <a:rPr lang="en-US" sz="1100" kern="100">
                          <a:effectLst/>
                        </a:rPr>
                        <a:t>3</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2515295906"/>
                  </a:ext>
                </a:extLst>
              </a:tr>
              <a:tr h="251212">
                <a:tc>
                  <a:txBody>
                    <a:bodyPr/>
                    <a:lstStyle/>
                    <a:p>
                      <a:pPr algn="ctr">
                        <a:buNone/>
                      </a:pPr>
                      <a:r>
                        <a:rPr lang="ja-JP" sz="1100" kern="100">
                          <a:effectLst/>
                        </a:rPr>
                        <a:t>標準偏差</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3.67</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0.62</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0.33</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3824512026"/>
                  </a:ext>
                </a:extLst>
              </a:tr>
              <a:tr h="251212">
                <a:tc>
                  <a:txBody>
                    <a:bodyPr/>
                    <a:lstStyle/>
                    <a:p>
                      <a:pPr algn="ctr">
                        <a:buNone/>
                      </a:pPr>
                      <a:r>
                        <a:rPr lang="ja-JP" sz="1100" kern="100">
                          <a:effectLst/>
                        </a:rPr>
                        <a:t>寄与率</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96.3%</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2.8%</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0.8%</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2291508608"/>
                  </a:ext>
                </a:extLst>
              </a:tr>
              <a:tr h="251212">
                <a:tc>
                  <a:txBody>
                    <a:bodyPr/>
                    <a:lstStyle/>
                    <a:p>
                      <a:pPr algn="ctr">
                        <a:buNone/>
                      </a:pPr>
                      <a:r>
                        <a:rPr lang="ja-JP" sz="1100" kern="100">
                          <a:effectLst/>
                        </a:rPr>
                        <a:t>累積寄与率</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96.3%</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99.1%</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99.9%</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2800576989"/>
                  </a:ext>
                </a:extLst>
              </a:tr>
            </a:tbl>
          </a:graphicData>
        </a:graphic>
      </p:graphicFrame>
      <p:graphicFrame>
        <p:nvGraphicFramePr>
          <p:cNvPr id="13" name="表 12">
            <a:extLst>
              <a:ext uri="{FF2B5EF4-FFF2-40B4-BE49-F238E27FC236}">
                <a16:creationId xmlns:a16="http://schemas.microsoft.com/office/drawing/2014/main" id="{D08C5E06-2315-298A-E6A9-BCFBBBEC370D}"/>
              </a:ext>
            </a:extLst>
          </p:cNvPr>
          <p:cNvGraphicFramePr>
            <a:graphicFrameLocks noGrp="1"/>
          </p:cNvGraphicFramePr>
          <p:nvPr>
            <p:extLst>
              <p:ext uri="{D42A27DB-BD31-4B8C-83A1-F6EECF244321}">
                <p14:modId xmlns:p14="http://schemas.microsoft.com/office/powerpoint/2010/main" val="1527276958"/>
              </p:ext>
            </p:extLst>
          </p:nvPr>
        </p:nvGraphicFramePr>
        <p:xfrm>
          <a:off x="4545173" y="3105701"/>
          <a:ext cx="5956384" cy="1004848"/>
        </p:xfrm>
        <a:graphic>
          <a:graphicData uri="http://schemas.openxmlformats.org/drawingml/2006/table">
            <a:tbl>
              <a:tblPr firstRow="1" firstCol="1" bandRow="1">
                <a:tableStyleId>{BC89EF96-8CEA-46FF-86C4-4CE0E7609802}</a:tableStyleId>
              </a:tblPr>
              <a:tblGrid>
                <a:gridCol w="1489096">
                  <a:extLst>
                    <a:ext uri="{9D8B030D-6E8A-4147-A177-3AD203B41FA5}">
                      <a16:colId xmlns:a16="http://schemas.microsoft.com/office/drawing/2014/main" val="256066287"/>
                    </a:ext>
                  </a:extLst>
                </a:gridCol>
                <a:gridCol w="1489096">
                  <a:extLst>
                    <a:ext uri="{9D8B030D-6E8A-4147-A177-3AD203B41FA5}">
                      <a16:colId xmlns:a16="http://schemas.microsoft.com/office/drawing/2014/main" val="1635736429"/>
                    </a:ext>
                  </a:extLst>
                </a:gridCol>
                <a:gridCol w="1489096">
                  <a:extLst>
                    <a:ext uri="{9D8B030D-6E8A-4147-A177-3AD203B41FA5}">
                      <a16:colId xmlns:a16="http://schemas.microsoft.com/office/drawing/2014/main" val="4120823786"/>
                    </a:ext>
                  </a:extLst>
                </a:gridCol>
                <a:gridCol w="1489096">
                  <a:extLst>
                    <a:ext uri="{9D8B030D-6E8A-4147-A177-3AD203B41FA5}">
                      <a16:colId xmlns:a16="http://schemas.microsoft.com/office/drawing/2014/main" val="1700309078"/>
                    </a:ext>
                  </a:extLst>
                </a:gridCol>
              </a:tblGrid>
              <a:tr h="251212">
                <a:tc>
                  <a:txBody>
                    <a:bodyPr/>
                    <a:lstStyle/>
                    <a:p>
                      <a:pPr>
                        <a:buNone/>
                      </a:pPr>
                      <a:endParaRPr lang="ja-JP" sz="1100" kern="100">
                        <a:effectLst/>
                        <a:latin typeface="游明朝" panose="02020400000000000000" pitchFamily="18" charset="-128"/>
                        <a:ea typeface="游明朝" panose="02020400000000000000" pitchFamily="18" charset="-128"/>
                      </a:endParaRPr>
                    </a:p>
                  </a:txBody>
                  <a:tcPr marL="68580" marR="68580" marT="0" marB="0" anchor="ctr"/>
                </a:tc>
                <a:tc>
                  <a:txBody>
                    <a:bodyPr/>
                    <a:lstStyle/>
                    <a:p>
                      <a:pPr algn="ctr">
                        <a:buNone/>
                      </a:pPr>
                      <a:r>
                        <a:rPr lang="ja-JP" sz="1100" kern="100">
                          <a:effectLst/>
                        </a:rPr>
                        <a:t>第</a:t>
                      </a:r>
                      <a:r>
                        <a:rPr lang="en-US" sz="1100" kern="100" dirty="0">
                          <a:effectLst/>
                        </a:rPr>
                        <a:t>1</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ja-JP" sz="1100" kern="100">
                          <a:effectLst/>
                        </a:rPr>
                        <a:t>第</a:t>
                      </a:r>
                      <a:r>
                        <a:rPr lang="en-US" sz="1100" kern="100">
                          <a:effectLst/>
                        </a:rPr>
                        <a:t>2</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ja-JP" sz="1100" kern="100">
                          <a:effectLst/>
                        </a:rPr>
                        <a:t>第</a:t>
                      </a:r>
                      <a:r>
                        <a:rPr lang="en-US" sz="1100" kern="100">
                          <a:effectLst/>
                        </a:rPr>
                        <a:t>3</a:t>
                      </a:r>
                      <a:r>
                        <a:rPr lang="ja-JP" sz="1100" kern="100">
                          <a:effectLst/>
                        </a:rPr>
                        <a:t>主成分</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1641924739"/>
                  </a:ext>
                </a:extLst>
              </a:tr>
              <a:tr h="251212">
                <a:tc>
                  <a:txBody>
                    <a:bodyPr/>
                    <a:lstStyle/>
                    <a:p>
                      <a:pPr algn="ctr">
                        <a:buNone/>
                      </a:pPr>
                      <a:r>
                        <a:rPr lang="ja-JP" sz="1100" kern="100">
                          <a:effectLst/>
                        </a:rPr>
                        <a:t>標準偏差</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3.62</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0.81</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0.38</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3304693295"/>
                  </a:ext>
                </a:extLst>
              </a:tr>
              <a:tr h="251212">
                <a:tc>
                  <a:txBody>
                    <a:bodyPr/>
                    <a:lstStyle/>
                    <a:p>
                      <a:pPr algn="ctr">
                        <a:buNone/>
                      </a:pPr>
                      <a:r>
                        <a:rPr lang="ja-JP" sz="1100" kern="100">
                          <a:effectLst/>
                        </a:rPr>
                        <a:t>寄与率</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93.5%</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47.0%</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1.0%</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4286451093"/>
                  </a:ext>
                </a:extLst>
              </a:tr>
              <a:tr h="251212">
                <a:tc>
                  <a:txBody>
                    <a:bodyPr/>
                    <a:lstStyle/>
                    <a:p>
                      <a:pPr algn="ctr">
                        <a:buNone/>
                      </a:pPr>
                      <a:r>
                        <a:rPr lang="ja-JP" sz="1100" kern="100">
                          <a:effectLst/>
                        </a:rPr>
                        <a:t>累積寄与率</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93.5%</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a:effectLst/>
                        </a:rPr>
                        <a:t>98.2%</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tc>
                  <a:txBody>
                    <a:bodyPr/>
                    <a:lstStyle/>
                    <a:p>
                      <a:pPr algn="ctr">
                        <a:buNone/>
                      </a:pPr>
                      <a:r>
                        <a:rPr lang="en-US" sz="1100" kern="100" dirty="0">
                          <a:effectLst/>
                        </a:rPr>
                        <a:t>99.2%</a:t>
                      </a:r>
                      <a:endParaRPr lang="ja-JP" sz="1100" kern="100">
                        <a:effectLst/>
                        <a:latin typeface="Times New Roman" panose="02020603050405020304" pitchFamily="18" charset="0"/>
                        <a:ea typeface="ＭＳ 明朝" panose="02020609040205080304" pitchFamily="49" charset="-128"/>
                        <a:cs typeface="ＭＳ Ｐゴシック" panose="020B0600070205080204" pitchFamily="34" charset="-128"/>
                      </a:endParaRPr>
                    </a:p>
                  </a:txBody>
                  <a:tcPr marL="68580" marR="68580" marT="0" marB="0" anchor="ctr"/>
                </a:tc>
                <a:extLst>
                  <a:ext uri="{0D108BD9-81ED-4DB2-BD59-A6C34878D82A}">
                    <a16:rowId xmlns:a16="http://schemas.microsoft.com/office/drawing/2014/main" val="4233522028"/>
                  </a:ext>
                </a:extLst>
              </a:tr>
            </a:tbl>
          </a:graphicData>
        </a:graphic>
      </p:graphicFrame>
      <p:sp>
        <p:nvSpPr>
          <p:cNvPr id="14" name="テキスト ボックス 13">
            <a:extLst>
              <a:ext uri="{FF2B5EF4-FFF2-40B4-BE49-F238E27FC236}">
                <a16:creationId xmlns:a16="http://schemas.microsoft.com/office/drawing/2014/main" id="{484C6AF1-99C1-2551-9132-82E7642F60E2}"/>
              </a:ext>
            </a:extLst>
          </p:cNvPr>
          <p:cNvSpPr txBox="1"/>
          <p:nvPr/>
        </p:nvSpPr>
        <p:spPr>
          <a:xfrm>
            <a:off x="1073223" y="854666"/>
            <a:ext cx="3081293" cy="646331"/>
          </a:xfrm>
          <a:prstGeom prst="rect">
            <a:avLst/>
          </a:prstGeom>
          <a:noFill/>
        </p:spPr>
        <p:txBody>
          <a:bodyPr wrap="none" rtlCol="0">
            <a:spAutoFit/>
          </a:bodyPr>
          <a:lstStyle/>
          <a:p>
            <a:r>
              <a:rPr lang="en-US" altLang="ja-JP" dirty="0"/>
              <a:t>1, </a:t>
            </a:r>
            <a:r>
              <a:rPr lang="ja-JP" altLang="ja-JP"/>
              <a:t>フルサンプル</a:t>
            </a:r>
            <a:endParaRPr lang="en-US" altLang="ja-JP" dirty="0"/>
          </a:p>
          <a:p>
            <a:r>
              <a:rPr lang="ja-JP" altLang="ja-JP"/>
              <a:t>（</a:t>
            </a:r>
            <a:r>
              <a:rPr lang="en-US" altLang="ja-JP" dirty="0"/>
              <a:t>2004</a:t>
            </a:r>
            <a:r>
              <a:rPr lang="ja-JP" altLang="ja-JP"/>
              <a:t>年</a:t>
            </a:r>
            <a:r>
              <a:rPr lang="en-US" altLang="ja-JP" dirty="0"/>
              <a:t>4</a:t>
            </a:r>
            <a:r>
              <a:rPr lang="ja-JP" altLang="ja-JP"/>
              <a:t>月</a:t>
            </a:r>
            <a:r>
              <a:rPr lang="en-US" altLang="ja-JP" dirty="0"/>
              <a:t>-2025</a:t>
            </a:r>
            <a:r>
              <a:rPr lang="ja-JP" altLang="ja-JP"/>
              <a:t>年</a:t>
            </a:r>
            <a:r>
              <a:rPr lang="en-US" altLang="ja-JP" dirty="0"/>
              <a:t>11</a:t>
            </a:r>
            <a:r>
              <a:rPr lang="ja-JP" altLang="ja-JP"/>
              <a:t>月）</a:t>
            </a:r>
          </a:p>
        </p:txBody>
      </p:sp>
      <p:sp>
        <p:nvSpPr>
          <p:cNvPr id="15" name="テキスト ボックス 14">
            <a:extLst>
              <a:ext uri="{FF2B5EF4-FFF2-40B4-BE49-F238E27FC236}">
                <a16:creationId xmlns:a16="http://schemas.microsoft.com/office/drawing/2014/main" id="{F448BFF4-0A35-D3EB-D8D5-965D02552F0F}"/>
              </a:ext>
            </a:extLst>
          </p:cNvPr>
          <p:cNvSpPr txBox="1"/>
          <p:nvPr/>
        </p:nvSpPr>
        <p:spPr>
          <a:xfrm>
            <a:off x="1137342" y="2086704"/>
            <a:ext cx="2953053" cy="646331"/>
          </a:xfrm>
          <a:prstGeom prst="rect">
            <a:avLst/>
          </a:prstGeom>
          <a:noFill/>
        </p:spPr>
        <p:txBody>
          <a:bodyPr wrap="none" rtlCol="0">
            <a:spAutoFit/>
          </a:bodyPr>
          <a:lstStyle/>
          <a:p>
            <a:r>
              <a:rPr lang="en-US" altLang="ja-JP" dirty="0"/>
              <a:t>2, </a:t>
            </a:r>
            <a:r>
              <a:rPr lang="ja-JP" altLang="ja-JP"/>
              <a:t>量的金融緩和政策期間</a:t>
            </a:r>
            <a:endParaRPr lang="en-US" altLang="ja-JP" dirty="0"/>
          </a:p>
          <a:p>
            <a:r>
              <a:rPr lang="ja-JP" altLang="ja-JP"/>
              <a:t>（</a:t>
            </a:r>
            <a:r>
              <a:rPr lang="en-US" altLang="ja-JP" dirty="0"/>
              <a:t>2001</a:t>
            </a:r>
            <a:r>
              <a:rPr lang="ja-JP" altLang="ja-JP"/>
              <a:t>年</a:t>
            </a:r>
            <a:r>
              <a:rPr lang="en-US" altLang="ja-JP" dirty="0"/>
              <a:t>1</a:t>
            </a:r>
            <a:r>
              <a:rPr lang="ja-JP" altLang="ja-JP"/>
              <a:t>月</a:t>
            </a:r>
            <a:r>
              <a:rPr lang="en-US" altLang="ja-JP" dirty="0"/>
              <a:t>-2006</a:t>
            </a:r>
            <a:r>
              <a:rPr lang="ja-JP" altLang="ja-JP"/>
              <a:t>年</a:t>
            </a:r>
            <a:r>
              <a:rPr lang="en-US" altLang="ja-JP" dirty="0"/>
              <a:t>3</a:t>
            </a:r>
            <a:r>
              <a:rPr lang="ja-JP" altLang="ja-JP"/>
              <a:t>月）</a:t>
            </a:r>
          </a:p>
        </p:txBody>
      </p:sp>
      <p:sp>
        <p:nvSpPr>
          <p:cNvPr id="16" name="テキスト ボックス 15">
            <a:extLst>
              <a:ext uri="{FF2B5EF4-FFF2-40B4-BE49-F238E27FC236}">
                <a16:creationId xmlns:a16="http://schemas.microsoft.com/office/drawing/2014/main" id="{98476B02-A0DB-7130-859E-AB2EA9F35EE4}"/>
              </a:ext>
            </a:extLst>
          </p:cNvPr>
          <p:cNvSpPr txBox="1"/>
          <p:nvPr/>
        </p:nvSpPr>
        <p:spPr>
          <a:xfrm>
            <a:off x="1249170" y="3284959"/>
            <a:ext cx="2953053" cy="646331"/>
          </a:xfrm>
          <a:prstGeom prst="rect">
            <a:avLst/>
          </a:prstGeom>
          <a:noFill/>
        </p:spPr>
        <p:txBody>
          <a:bodyPr wrap="none" rtlCol="0">
            <a:spAutoFit/>
          </a:bodyPr>
          <a:lstStyle/>
          <a:p>
            <a:r>
              <a:rPr lang="en-US" altLang="ja-JP" dirty="0"/>
              <a:t>3, </a:t>
            </a:r>
            <a:r>
              <a:rPr lang="ja-JP" altLang="ja-JP"/>
              <a:t>マイナス金利政策期間</a:t>
            </a:r>
            <a:endParaRPr lang="en-US" altLang="ja-JP" dirty="0"/>
          </a:p>
          <a:p>
            <a:r>
              <a:rPr lang="ja-JP" altLang="ja-JP"/>
              <a:t>（</a:t>
            </a:r>
            <a:r>
              <a:rPr lang="en-US" altLang="ja-JP" dirty="0"/>
              <a:t>2016</a:t>
            </a:r>
            <a:r>
              <a:rPr lang="ja-JP" altLang="ja-JP"/>
              <a:t>年</a:t>
            </a:r>
            <a:r>
              <a:rPr lang="en-US" altLang="ja-JP" dirty="0"/>
              <a:t>2</a:t>
            </a:r>
            <a:r>
              <a:rPr lang="ja-JP" altLang="ja-JP"/>
              <a:t>月</a:t>
            </a:r>
            <a:r>
              <a:rPr lang="en-US" altLang="ja-JP" dirty="0"/>
              <a:t>-2024</a:t>
            </a:r>
            <a:r>
              <a:rPr lang="ja-JP" altLang="ja-JP"/>
              <a:t>年</a:t>
            </a:r>
            <a:r>
              <a:rPr lang="en-US" altLang="ja-JP" dirty="0"/>
              <a:t>3</a:t>
            </a:r>
            <a:r>
              <a:rPr lang="ja-JP" altLang="ja-JP"/>
              <a:t>月）</a:t>
            </a:r>
          </a:p>
        </p:txBody>
      </p:sp>
      <p:sp>
        <p:nvSpPr>
          <p:cNvPr id="18" name="テキスト ボックス 17">
            <a:extLst>
              <a:ext uri="{FF2B5EF4-FFF2-40B4-BE49-F238E27FC236}">
                <a16:creationId xmlns:a16="http://schemas.microsoft.com/office/drawing/2014/main" id="{8789EB3B-840E-6FDC-9519-B05FBF18762F}"/>
              </a:ext>
            </a:extLst>
          </p:cNvPr>
          <p:cNvSpPr txBox="1"/>
          <p:nvPr/>
        </p:nvSpPr>
        <p:spPr>
          <a:xfrm>
            <a:off x="1249169" y="4545494"/>
            <a:ext cx="2953053" cy="646331"/>
          </a:xfrm>
          <a:prstGeom prst="rect">
            <a:avLst/>
          </a:prstGeom>
          <a:noFill/>
        </p:spPr>
        <p:txBody>
          <a:bodyPr wrap="none" rtlCol="0">
            <a:spAutoFit/>
          </a:bodyPr>
          <a:lstStyle/>
          <a:p>
            <a:r>
              <a:rPr lang="en-US" altLang="ja-JP" dirty="0"/>
              <a:t>4, </a:t>
            </a:r>
            <a:r>
              <a:rPr lang="ja-JP" altLang="ja-JP"/>
              <a:t>コロナ禍</a:t>
            </a:r>
            <a:endParaRPr lang="en-US" altLang="ja-JP" dirty="0"/>
          </a:p>
          <a:p>
            <a:r>
              <a:rPr lang="ja-JP" altLang="ja-JP"/>
              <a:t>（</a:t>
            </a:r>
            <a:r>
              <a:rPr lang="en-US" altLang="ja-JP" dirty="0"/>
              <a:t>2020</a:t>
            </a:r>
            <a:r>
              <a:rPr lang="ja-JP" altLang="ja-JP"/>
              <a:t>年</a:t>
            </a:r>
            <a:r>
              <a:rPr lang="en-US" altLang="ja-JP" dirty="0"/>
              <a:t>2</a:t>
            </a:r>
            <a:r>
              <a:rPr lang="ja-JP" altLang="ja-JP"/>
              <a:t>月</a:t>
            </a:r>
            <a:r>
              <a:rPr lang="en-US" altLang="ja-JP" dirty="0"/>
              <a:t>-2023</a:t>
            </a:r>
            <a:r>
              <a:rPr lang="ja-JP" altLang="ja-JP"/>
              <a:t>年</a:t>
            </a:r>
            <a:r>
              <a:rPr lang="en-US" altLang="ja-JP" dirty="0"/>
              <a:t>5</a:t>
            </a:r>
            <a:r>
              <a:rPr lang="ja-JP" altLang="ja-JP"/>
              <a:t>月）</a:t>
            </a:r>
          </a:p>
        </p:txBody>
      </p:sp>
      <p:sp>
        <p:nvSpPr>
          <p:cNvPr id="19" name="テキスト ボックス 18">
            <a:extLst>
              <a:ext uri="{FF2B5EF4-FFF2-40B4-BE49-F238E27FC236}">
                <a16:creationId xmlns:a16="http://schemas.microsoft.com/office/drawing/2014/main" id="{860111F0-1854-3410-9023-EFD32A32294E}"/>
              </a:ext>
            </a:extLst>
          </p:cNvPr>
          <p:cNvSpPr txBox="1"/>
          <p:nvPr/>
        </p:nvSpPr>
        <p:spPr>
          <a:xfrm>
            <a:off x="1249169" y="5715252"/>
            <a:ext cx="2977097" cy="646331"/>
          </a:xfrm>
          <a:prstGeom prst="rect">
            <a:avLst/>
          </a:prstGeom>
          <a:noFill/>
        </p:spPr>
        <p:txBody>
          <a:bodyPr wrap="none" rtlCol="0">
            <a:spAutoFit/>
          </a:bodyPr>
          <a:lstStyle/>
          <a:p>
            <a:r>
              <a:rPr lang="en-US" altLang="ja-JP" dirty="0"/>
              <a:t>5, </a:t>
            </a:r>
            <a:r>
              <a:rPr lang="ja-JP" altLang="ja-JP"/>
              <a:t>マイナス金利政策解除後</a:t>
            </a:r>
            <a:endParaRPr lang="en-US" altLang="ja-JP" dirty="0"/>
          </a:p>
          <a:p>
            <a:r>
              <a:rPr lang="en-US" altLang="ja-JP" dirty="0"/>
              <a:t>(2024</a:t>
            </a:r>
            <a:r>
              <a:rPr lang="ja-JP" altLang="ja-JP"/>
              <a:t>年</a:t>
            </a:r>
            <a:r>
              <a:rPr lang="en-US" altLang="ja-JP" dirty="0"/>
              <a:t>4</a:t>
            </a:r>
            <a:r>
              <a:rPr lang="ja-JP" altLang="ja-JP"/>
              <a:t>月</a:t>
            </a:r>
            <a:r>
              <a:rPr lang="en-US" altLang="ja-JP" dirty="0"/>
              <a:t>-2025</a:t>
            </a:r>
            <a:r>
              <a:rPr lang="ja-JP" altLang="ja-JP"/>
              <a:t>年</a:t>
            </a:r>
            <a:r>
              <a:rPr lang="en-US" altLang="ja-JP" dirty="0"/>
              <a:t>11</a:t>
            </a:r>
            <a:r>
              <a:rPr lang="ja-JP" altLang="ja-JP"/>
              <a:t>月</a:t>
            </a:r>
            <a:r>
              <a:rPr lang="en-US" altLang="ja-JP" dirty="0"/>
              <a:t>)</a:t>
            </a:r>
            <a:endParaRPr lang="ja-JP" altLang="ja-JP"/>
          </a:p>
        </p:txBody>
      </p:sp>
    </p:spTree>
    <p:extLst>
      <p:ext uri="{BB962C8B-B14F-4D97-AF65-F5344CB8AC3E}">
        <p14:creationId xmlns:p14="http://schemas.microsoft.com/office/powerpoint/2010/main" val="97931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CB7B54-E64A-142E-F2B2-62767A2E2ADA}"/>
              </a:ext>
            </a:extLst>
          </p:cNvPr>
          <p:cNvSpPr>
            <a:spLocks noGrp="1"/>
          </p:cNvSpPr>
          <p:nvPr>
            <p:ph type="title"/>
          </p:nvPr>
        </p:nvSpPr>
        <p:spPr/>
        <p:txBody>
          <a:bodyPr/>
          <a:lstStyle/>
          <a:p>
            <a:r>
              <a:rPr lang="en-US" altLang="ja-JP" dirty="0"/>
              <a:t>4, </a:t>
            </a:r>
            <a:r>
              <a:rPr lang="ja-JP" altLang="en-US"/>
              <a:t>考察</a:t>
            </a:r>
            <a:endParaRPr kumimoji="1" lang="ja-JP" altLang="en-US"/>
          </a:p>
        </p:txBody>
      </p:sp>
      <p:sp>
        <p:nvSpPr>
          <p:cNvPr id="3" name="コンテンツ プレースホルダー 2">
            <a:extLst>
              <a:ext uri="{FF2B5EF4-FFF2-40B4-BE49-F238E27FC236}">
                <a16:creationId xmlns:a16="http://schemas.microsoft.com/office/drawing/2014/main" id="{29FF8479-2011-E6CE-714B-B37BBA2EDBCB}"/>
              </a:ext>
            </a:extLst>
          </p:cNvPr>
          <p:cNvSpPr>
            <a:spLocks noGrp="1"/>
          </p:cNvSpPr>
          <p:nvPr>
            <p:ph idx="1"/>
          </p:nvPr>
        </p:nvSpPr>
        <p:spPr/>
        <p:txBody>
          <a:bodyPr>
            <a:normAutofit/>
          </a:bodyPr>
          <a:lstStyle/>
          <a:p>
            <a:pPr marL="0" indent="0">
              <a:buNone/>
            </a:pPr>
            <a:r>
              <a:rPr kumimoji="1" lang="en-US" altLang="ja-JP" sz="2400" dirty="0"/>
              <a:t>4-1 </a:t>
            </a:r>
            <a:r>
              <a:rPr kumimoji="1" lang="ja-JP" altLang="en-US" sz="2400"/>
              <a:t>寄与率</a:t>
            </a:r>
            <a:endParaRPr kumimoji="1" lang="en-US" altLang="ja-JP" sz="2400" dirty="0"/>
          </a:p>
          <a:p>
            <a:pPr marL="0" indent="0">
              <a:buNone/>
            </a:pPr>
            <a:r>
              <a:rPr lang="ja-JP" altLang="en-US" sz="2000"/>
              <a:t>どの期間においても、第１主成分の寄与率と第２主成分の寄与率を足し合わせた累積寄与率は</a:t>
            </a:r>
            <a:r>
              <a:rPr lang="en-US" altLang="ja-JP" sz="2000" dirty="0"/>
              <a:t>97</a:t>
            </a:r>
            <a:r>
              <a:rPr lang="ja-JP" altLang="en-US" sz="2000"/>
              <a:t>％以上であった。</a:t>
            </a:r>
            <a:endParaRPr lang="en-US" altLang="ja-JP" sz="2000" dirty="0"/>
          </a:p>
          <a:p>
            <a:pPr marL="0" indent="0">
              <a:buNone/>
            </a:pPr>
            <a:r>
              <a:rPr lang="ja-JP" altLang="en-US" sz="2000"/>
              <a:t>期間を問わず、第１主成分と第２主成分のみで金利の動きを説明することができることがわかる。</a:t>
            </a:r>
            <a:endParaRPr kumimoji="1" lang="en-US" altLang="ja-JP" sz="2000" dirty="0"/>
          </a:p>
        </p:txBody>
      </p:sp>
    </p:spTree>
    <p:extLst>
      <p:ext uri="{BB962C8B-B14F-4D97-AF65-F5344CB8AC3E}">
        <p14:creationId xmlns:p14="http://schemas.microsoft.com/office/powerpoint/2010/main" val="64159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3E530-AA66-10FB-107B-B4B00662E0ED}"/>
              </a:ext>
            </a:extLst>
          </p:cNvPr>
          <p:cNvSpPr>
            <a:spLocks noGrp="1"/>
          </p:cNvSpPr>
          <p:nvPr>
            <p:ph type="title"/>
          </p:nvPr>
        </p:nvSpPr>
        <p:spPr/>
        <p:txBody>
          <a:bodyPr/>
          <a:lstStyle/>
          <a:p>
            <a:r>
              <a:rPr lang="en-US" altLang="ja-JP" dirty="0"/>
              <a:t>4, </a:t>
            </a:r>
            <a:r>
              <a:rPr lang="ja-JP" altLang="en-US"/>
              <a:t>考察</a:t>
            </a:r>
            <a:endParaRPr kumimoji="1" lang="ja-JP" altLang="en-US"/>
          </a:p>
        </p:txBody>
      </p:sp>
      <p:sp>
        <p:nvSpPr>
          <p:cNvPr id="3" name="コンテンツ プレースホルダー 2">
            <a:extLst>
              <a:ext uri="{FF2B5EF4-FFF2-40B4-BE49-F238E27FC236}">
                <a16:creationId xmlns:a16="http://schemas.microsoft.com/office/drawing/2014/main" id="{2DCDD9F8-BDEA-C418-62A7-38F0492BD643}"/>
              </a:ext>
            </a:extLst>
          </p:cNvPr>
          <p:cNvSpPr>
            <a:spLocks noGrp="1"/>
          </p:cNvSpPr>
          <p:nvPr>
            <p:ph idx="1"/>
          </p:nvPr>
        </p:nvSpPr>
        <p:spPr/>
        <p:txBody>
          <a:bodyPr/>
          <a:lstStyle/>
          <a:p>
            <a:pPr marL="0" indent="0">
              <a:buNone/>
            </a:pPr>
            <a:r>
              <a:rPr lang="en-US" altLang="ja-JP" sz="2400" dirty="0"/>
              <a:t>4-2 </a:t>
            </a:r>
            <a:r>
              <a:rPr lang="ja-JP" altLang="en-US" sz="2400"/>
              <a:t>期間別の標準偏差</a:t>
            </a:r>
            <a:endParaRPr lang="en-US" altLang="ja-JP" sz="2400" dirty="0"/>
          </a:p>
          <a:p>
            <a:pPr marL="0" indent="0">
              <a:buNone/>
            </a:pPr>
            <a:r>
              <a:rPr lang="ja-JP" altLang="ja-JP" sz="2000"/>
              <a:t>マイナス金利政策期間とコロナ禍では、金利水準を表す</a:t>
            </a:r>
            <a:r>
              <a:rPr lang="ja-JP" altLang="ja-JP" sz="2400" b="1"/>
              <a:t>第１主成分の寄与率</a:t>
            </a:r>
            <a:r>
              <a:rPr lang="ja-JP" altLang="ja-JP" sz="2000"/>
              <a:t>が</a:t>
            </a:r>
            <a:r>
              <a:rPr lang="ja-JP" altLang="ja-JP" sz="2400" b="1">
                <a:solidFill>
                  <a:schemeClr val="accent1"/>
                </a:solidFill>
              </a:rPr>
              <a:t>低く</a:t>
            </a:r>
            <a:r>
              <a:rPr lang="ja-JP" altLang="ja-JP" sz="2000"/>
              <a:t>、反対に短期金利と長期金利の非対称性を示す</a:t>
            </a:r>
            <a:r>
              <a:rPr lang="ja-JP" altLang="ja-JP" sz="2400" b="1"/>
              <a:t>第</a:t>
            </a:r>
            <a:r>
              <a:rPr lang="en-US" altLang="ja-JP" sz="2400" b="1" dirty="0"/>
              <a:t>2</a:t>
            </a:r>
            <a:r>
              <a:rPr lang="ja-JP" altLang="ja-JP" sz="2400" b="1"/>
              <a:t>主成分の寄与率</a:t>
            </a:r>
            <a:r>
              <a:rPr lang="ja-JP" altLang="ja-JP" sz="2000"/>
              <a:t>が</a:t>
            </a:r>
            <a:r>
              <a:rPr lang="ja-JP" altLang="ja-JP" sz="2400" b="1">
                <a:solidFill>
                  <a:srgbClr val="FF0000"/>
                </a:solidFill>
              </a:rPr>
              <a:t>高く</a:t>
            </a:r>
            <a:r>
              <a:rPr lang="ja-JP" altLang="en-US" sz="2000"/>
              <a:t>なっていた。</a:t>
            </a:r>
            <a:endParaRPr lang="en-US" altLang="ja-JP" sz="2000" dirty="0"/>
          </a:p>
          <a:p>
            <a:pPr marL="0" indent="0">
              <a:buNone/>
            </a:pPr>
            <a:endParaRPr lang="en-US" altLang="ja-JP" sz="2000" dirty="0"/>
          </a:p>
          <a:p>
            <a:pPr marL="0" indent="0">
              <a:buNone/>
            </a:pPr>
            <a:r>
              <a:rPr lang="ja-JP" altLang="en-US" sz="2000"/>
              <a:t>上記の期間中は</a:t>
            </a:r>
            <a:r>
              <a:rPr lang="ja-JP" altLang="ja-JP" sz="2000"/>
              <a:t>イールドカーブ・コントロールが行われていたため、日銀による国債の買いが多く行われ、短期金利が誘導されていた</a:t>
            </a:r>
            <a:r>
              <a:rPr lang="ja-JP" altLang="en-US" sz="2000"/>
              <a:t>ことが理由であると考えられる。</a:t>
            </a:r>
            <a:endParaRPr lang="en-US" altLang="ja-JP" sz="2000" dirty="0"/>
          </a:p>
          <a:p>
            <a:pPr marL="0" indent="0">
              <a:buNone/>
            </a:pPr>
            <a:endParaRPr kumimoji="1" lang="ja-JP" altLang="en-US"/>
          </a:p>
        </p:txBody>
      </p:sp>
    </p:spTree>
    <p:extLst>
      <p:ext uri="{BB962C8B-B14F-4D97-AF65-F5344CB8AC3E}">
        <p14:creationId xmlns:p14="http://schemas.microsoft.com/office/powerpoint/2010/main" val="726197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散布図&#10;&#10;AI 生成コンテンツは誤りを含む可能性があります。">
            <a:extLst>
              <a:ext uri="{FF2B5EF4-FFF2-40B4-BE49-F238E27FC236}">
                <a16:creationId xmlns:a16="http://schemas.microsoft.com/office/drawing/2014/main" id="{D93BC2C2-9318-6042-63D1-1CF3E8EFFC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19" b="8505"/>
          <a:stretch>
            <a:fillRect/>
          </a:stretch>
        </p:blipFill>
        <p:spPr bwMode="auto">
          <a:xfrm>
            <a:off x="204427" y="1971477"/>
            <a:ext cx="3579244" cy="3077826"/>
          </a:xfrm>
          <a:prstGeom prst="rect">
            <a:avLst/>
          </a:prstGeom>
          <a:ln>
            <a:noFill/>
          </a:ln>
          <a:extLst>
            <a:ext uri="{53640926-AAD7-44D8-BBD7-CCE9431645EC}">
              <a14:shadowObscured xmlns:a14="http://schemas.microsoft.com/office/drawing/2010/main"/>
            </a:ext>
          </a:extLst>
        </p:spPr>
      </p:pic>
      <p:pic>
        <p:nvPicPr>
          <p:cNvPr id="5" name="図 4" descr="グラフ, 散布図&#10;&#10;AI 生成コンテンツは誤りを含む可能性があります。">
            <a:extLst>
              <a:ext uri="{FF2B5EF4-FFF2-40B4-BE49-F238E27FC236}">
                <a16:creationId xmlns:a16="http://schemas.microsoft.com/office/drawing/2014/main" id="{50882240-38ED-9A03-9D35-851CB7DF1B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07"/>
          <a:stretch>
            <a:fillRect/>
          </a:stretch>
        </p:blipFill>
        <p:spPr bwMode="auto">
          <a:xfrm>
            <a:off x="4161292" y="581082"/>
            <a:ext cx="3116661" cy="2780790"/>
          </a:xfrm>
          <a:prstGeom prst="rect">
            <a:avLst/>
          </a:prstGeom>
          <a:ln>
            <a:noFill/>
          </a:ln>
          <a:extLst>
            <a:ext uri="{53640926-AAD7-44D8-BBD7-CCE9431645EC}">
              <a14:shadowObscured xmlns:a14="http://schemas.microsoft.com/office/drawing/2010/main"/>
            </a:ext>
          </a:extLst>
        </p:spPr>
      </p:pic>
      <p:pic>
        <p:nvPicPr>
          <p:cNvPr id="6" name="図 5" descr="グラフ, 散布図&#10;&#10;AI 生成コンテンツは誤りを含む可能性があります。">
            <a:extLst>
              <a:ext uri="{FF2B5EF4-FFF2-40B4-BE49-F238E27FC236}">
                <a16:creationId xmlns:a16="http://schemas.microsoft.com/office/drawing/2014/main" id="{C5053F14-1859-FA11-5838-6F88E0DA3A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71" b="1620"/>
          <a:stretch>
            <a:fillRect/>
          </a:stretch>
        </p:blipFill>
        <p:spPr bwMode="auto">
          <a:xfrm>
            <a:off x="8050970" y="650898"/>
            <a:ext cx="3190718" cy="2710974"/>
          </a:xfrm>
          <a:prstGeom prst="rect">
            <a:avLst/>
          </a:prstGeom>
          <a:ln>
            <a:noFill/>
          </a:ln>
          <a:extLst>
            <a:ext uri="{53640926-AAD7-44D8-BBD7-CCE9431645EC}">
              <a14:shadowObscured xmlns:a14="http://schemas.microsoft.com/office/drawing/2010/main"/>
            </a:ext>
          </a:extLst>
        </p:spPr>
      </p:pic>
      <p:pic>
        <p:nvPicPr>
          <p:cNvPr id="7" name="図 6" descr="グラフ, 折れ線グラフ, 散布図&#10;&#10;AI 生成コンテンツは誤りを含む可能性があります。">
            <a:extLst>
              <a:ext uri="{FF2B5EF4-FFF2-40B4-BE49-F238E27FC236}">
                <a16:creationId xmlns:a16="http://schemas.microsoft.com/office/drawing/2014/main" id="{0FB50378-F5D4-A50C-AF9A-5B3BF1F8EA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28" b="1900"/>
          <a:stretch>
            <a:fillRect/>
          </a:stretch>
        </p:blipFill>
        <p:spPr bwMode="auto">
          <a:xfrm>
            <a:off x="4157826" y="3883671"/>
            <a:ext cx="3165512" cy="2780790"/>
          </a:xfrm>
          <a:prstGeom prst="rect">
            <a:avLst/>
          </a:prstGeom>
          <a:ln>
            <a:noFill/>
          </a:ln>
          <a:extLst>
            <a:ext uri="{53640926-AAD7-44D8-BBD7-CCE9431645EC}">
              <a14:shadowObscured xmlns:a14="http://schemas.microsoft.com/office/drawing/2010/main"/>
            </a:ext>
          </a:extLst>
        </p:spPr>
      </p:pic>
      <p:pic>
        <p:nvPicPr>
          <p:cNvPr id="8" name="図 7" descr="グラフ, 散布図&#10;&#10;AI 生成コンテンツは誤りを含む可能性があります。">
            <a:extLst>
              <a:ext uri="{FF2B5EF4-FFF2-40B4-BE49-F238E27FC236}">
                <a16:creationId xmlns:a16="http://schemas.microsoft.com/office/drawing/2014/main" id="{72D4B981-1555-86AA-7740-A93D4B181A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962" b="1690"/>
          <a:stretch>
            <a:fillRect/>
          </a:stretch>
        </p:blipFill>
        <p:spPr bwMode="auto">
          <a:xfrm>
            <a:off x="8050970" y="3871672"/>
            <a:ext cx="3190718" cy="2792789"/>
          </a:xfrm>
          <a:prstGeom prst="rect">
            <a:avLst/>
          </a:prstGeom>
          <a:ln>
            <a:noFill/>
          </a:ln>
          <a:extLst>
            <a:ext uri="{53640926-AAD7-44D8-BBD7-CCE9431645EC}">
              <a14:shadowObscured xmlns:a14="http://schemas.microsoft.com/office/drawing/2010/main"/>
            </a:ext>
          </a:extLst>
        </p:spPr>
      </p:pic>
      <p:sp>
        <p:nvSpPr>
          <p:cNvPr id="10" name="テキスト ボックス 9">
            <a:extLst>
              <a:ext uri="{FF2B5EF4-FFF2-40B4-BE49-F238E27FC236}">
                <a16:creationId xmlns:a16="http://schemas.microsoft.com/office/drawing/2014/main" id="{08BDD138-EEB0-7906-E94F-47C8577158F8}"/>
              </a:ext>
            </a:extLst>
          </p:cNvPr>
          <p:cNvSpPr txBox="1"/>
          <p:nvPr/>
        </p:nvSpPr>
        <p:spPr>
          <a:xfrm>
            <a:off x="204427" y="284114"/>
            <a:ext cx="2019782" cy="769441"/>
          </a:xfrm>
          <a:prstGeom prst="rect">
            <a:avLst/>
          </a:prstGeom>
          <a:noFill/>
        </p:spPr>
        <p:txBody>
          <a:bodyPr wrap="square">
            <a:spAutoFit/>
          </a:bodyPr>
          <a:lstStyle/>
          <a:p>
            <a:r>
              <a:rPr kumimoji="1" lang="en-US" altLang="ja-JP" sz="4400" dirty="0"/>
              <a:t>4, </a:t>
            </a:r>
            <a:r>
              <a:rPr kumimoji="1" lang="ja-JP" altLang="en-US" sz="4400"/>
              <a:t>考察</a:t>
            </a:r>
            <a:endParaRPr lang="ja-JP" altLang="en-US" sz="4400"/>
          </a:p>
        </p:txBody>
      </p:sp>
      <p:sp>
        <p:nvSpPr>
          <p:cNvPr id="11" name="テキスト ボックス 10">
            <a:extLst>
              <a:ext uri="{FF2B5EF4-FFF2-40B4-BE49-F238E27FC236}">
                <a16:creationId xmlns:a16="http://schemas.microsoft.com/office/drawing/2014/main" id="{F1E341EF-EEF9-6229-27CE-A1DD7ED16DA7}"/>
              </a:ext>
            </a:extLst>
          </p:cNvPr>
          <p:cNvSpPr txBox="1"/>
          <p:nvPr/>
        </p:nvSpPr>
        <p:spPr>
          <a:xfrm>
            <a:off x="464790" y="1602145"/>
            <a:ext cx="3278462" cy="369332"/>
          </a:xfrm>
          <a:prstGeom prst="rect">
            <a:avLst/>
          </a:prstGeom>
          <a:noFill/>
        </p:spPr>
        <p:txBody>
          <a:bodyPr wrap="none" rtlCol="0">
            <a:spAutoFit/>
          </a:bodyPr>
          <a:lstStyle/>
          <a:p>
            <a:r>
              <a:rPr lang="en-US" altLang="ja-JP" sz="1200" dirty="0"/>
              <a:t>1, </a:t>
            </a:r>
            <a:r>
              <a:rPr lang="ja-JP" altLang="ja-JP" sz="1200"/>
              <a:t>フルサンプル（</a:t>
            </a:r>
            <a:r>
              <a:rPr lang="en-US" altLang="ja-JP" sz="1200" dirty="0"/>
              <a:t>2004</a:t>
            </a:r>
            <a:r>
              <a:rPr lang="ja-JP" altLang="ja-JP" sz="1200"/>
              <a:t>年</a:t>
            </a:r>
            <a:r>
              <a:rPr lang="en-US" altLang="ja-JP" sz="1200" dirty="0"/>
              <a:t>4</a:t>
            </a:r>
            <a:r>
              <a:rPr lang="ja-JP" altLang="ja-JP" sz="1200"/>
              <a:t>月</a:t>
            </a:r>
            <a:r>
              <a:rPr lang="en-US" altLang="ja-JP" sz="1200" dirty="0"/>
              <a:t>-2025</a:t>
            </a:r>
            <a:r>
              <a:rPr lang="ja-JP" altLang="ja-JP" sz="1200"/>
              <a:t>年</a:t>
            </a:r>
            <a:r>
              <a:rPr lang="en-US" altLang="ja-JP" sz="1200" dirty="0"/>
              <a:t>11</a:t>
            </a:r>
            <a:r>
              <a:rPr lang="ja-JP" altLang="ja-JP" sz="1200"/>
              <a:t>月</a:t>
            </a:r>
            <a:r>
              <a:rPr lang="ja-JP" altLang="ja-JP"/>
              <a:t>）</a:t>
            </a:r>
          </a:p>
        </p:txBody>
      </p:sp>
      <p:sp>
        <p:nvSpPr>
          <p:cNvPr id="13" name="テキスト ボックス 12">
            <a:extLst>
              <a:ext uri="{FF2B5EF4-FFF2-40B4-BE49-F238E27FC236}">
                <a16:creationId xmlns:a16="http://schemas.microsoft.com/office/drawing/2014/main" id="{87E55E00-2321-6679-517B-8C5AFDFB3341}"/>
              </a:ext>
            </a:extLst>
          </p:cNvPr>
          <p:cNvSpPr txBox="1"/>
          <p:nvPr/>
        </p:nvSpPr>
        <p:spPr>
          <a:xfrm>
            <a:off x="3846458" y="373899"/>
            <a:ext cx="3906148" cy="276999"/>
          </a:xfrm>
          <a:prstGeom prst="rect">
            <a:avLst/>
          </a:prstGeom>
          <a:noFill/>
        </p:spPr>
        <p:txBody>
          <a:bodyPr wrap="square">
            <a:spAutoFit/>
          </a:bodyPr>
          <a:lstStyle/>
          <a:p>
            <a:r>
              <a:rPr lang="en-US" altLang="ja-JP" sz="1200" dirty="0"/>
              <a:t>2, </a:t>
            </a:r>
            <a:r>
              <a:rPr lang="ja-JP" altLang="ja-JP" sz="1200"/>
              <a:t>量的金融緩和政策期間（</a:t>
            </a:r>
            <a:r>
              <a:rPr lang="en-US" altLang="ja-JP" sz="1200" dirty="0"/>
              <a:t>2001</a:t>
            </a:r>
            <a:r>
              <a:rPr lang="ja-JP" altLang="ja-JP" sz="1200"/>
              <a:t>年</a:t>
            </a:r>
            <a:r>
              <a:rPr lang="en-US" altLang="ja-JP" sz="1200" dirty="0"/>
              <a:t>1</a:t>
            </a:r>
            <a:r>
              <a:rPr lang="ja-JP" altLang="ja-JP" sz="1200"/>
              <a:t>月</a:t>
            </a:r>
            <a:r>
              <a:rPr lang="en-US" altLang="ja-JP" sz="1200" dirty="0"/>
              <a:t>-2006</a:t>
            </a:r>
            <a:r>
              <a:rPr lang="ja-JP" altLang="ja-JP" sz="1200"/>
              <a:t>年</a:t>
            </a:r>
            <a:r>
              <a:rPr lang="en-US" altLang="ja-JP" sz="1200" dirty="0"/>
              <a:t>3</a:t>
            </a:r>
            <a:r>
              <a:rPr lang="ja-JP" altLang="ja-JP" sz="1200"/>
              <a:t>月）</a:t>
            </a:r>
          </a:p>
        </p:txBody>
      </p:sp>
      <p:sp>
        <p:nvSpPr>
          <p:cNvPr id="15" name="テキスト ボックス 14">
            <a:extLst>
              <a:ext uri="{FF2B5EF4-FFF2-40B4-BE49-F238E27FC236}">
                <a16:creationId xmlns:a16="http://schemas.microsoft.com/office/drawing/2014/main" id="{DFC11E77-E456-ECD1-3D86-9C8C99BE2CA6}"/>
              </a:ext>
            </a:extLst>
          </p:cNvPr>
          <p:cNvSpPr txBox="1"/>
          <p:nvPr/>
        </p:nvSpPr>
        <p:spPr>
          <a:xfrm>
            <a:off x="3846458" y="3606671"/>
            <a:ext cx="3954999" cy="276999"/>
          </a:xfrm>
          <a:prstGeom prst="rect">
            <a:avLst/>
          </a:prstGeom>
          <a:noFill/>
        </p:spPr>
        <p:txBody>
          <a:bodyPr wrap="square">
            <a:spAutoFit/>
          </a:bodyPr>
          <a:lstStyle/>
          <a:p>
            <a:r>
              <a:rPr lang="en-US" altLang="ja-JP" sz="1200" dirty="0"/>
              <a:t>3, </a:t>
            </a:r>
            <a:r>
              <a:rPr lang="ja-JP" altLang="ja-JP" sz="1200"/>
              <a:t>マイナス金利政策期間（</a:t>
            </a:r>
            <a:r>
              <a:rPr lang="en-US" altLang="ja-JP" sz="1200" dirty="0"/>
              <a:t>2016</a:t>
            </a:r>
            <a:r>
              <a:rPr lang="ja-JP" altLang="ja-JP" sz="1200"/>
              <a:t>年</a:t>
            </a:r>
            <a:r>
              <a:rPr lang="en-US" altLang="ja-JP" sz="1200" dirty="0"/>
              <a:t>2</a:t>
            </a:r>
            <a:r>
              <a:rPr lang="ja-JP" altLang="ja-JP" sz="1200"/>
              <a:t>月</a:t>
            </a:r>
            <a:r>
              <a:rPr lang="en-US" altLang="ja-JP" sz="1200" dirty="0"/>
              <a:t>-2024</a:t>
            </a:r>
            <a:r>
              <a:rPr lang="ja-JP" altLang="ja-JP" sz="1200"/>
              <a:t>年</a:t>
            </a:r>
            <a:r>
              <a:rPr lang="en-US" altLang="ja-JP" sz="1200" dirty="0"/>
              <a:t>3</a:t>
            </a:r>
            <a:r>
              <a:rPr lang="ja-JP" altLang="ja-JP" sz="1200"/>
              <a:t>月）</a:t>
            </a:r>
          </a:p>
        </p:txBody>
      </p:sp>
      <p:sp>
        <p:nvSpPr>
          <p:cNvPr id="17" name="テキスト ボックス 16">
            <a:extLst>
              <a:ext uri="{FF2B5EF4-FFF2-40B4-BE49-F238E27FC236}">
                <a16:creationId xmlns:a16="http://schemas.microsoft.com/office/drawing/2014/main" id="{E781D475-A329-8DD1-158D-2267490D2AC3}"/>
              </a:ext>
            </a:extLst>
          </p:cNvPr>
          <p:cNvSpPr txBox="1"/>
          <p:nvPr/>
        </p:nvSpPr>
        <p:spPr>
          <a:xfrm>
            <a:off x="7801457" y="373899"/>
            <a:ext cx="3116661" cy="276999"/>
          </a:xfrm>
          <a:prstGeom prst="rect">
            <a:avLst/>
          </a:prstGeom>
          <a:noFill/>
        </p:spPr>
        <p:txBody>
          <a:bodyPr wrap="square">
            <a:spAutoFit/>
          </a:bodyPr>
          <a:lstStyle/>
          <a:p>
            <a:r>
              <a:rPr lang="en-US" altLang="ja-JP" sz="1200" dirty="0"/>
              <a:t>4, </a:t>
            </a:r>
            <a:r>
              <a:rPr lang="ja-JP" altLang="ja-JP" sz="1200"/>
              <a:t>コロナ禍（</a:t>
            </a:r>
            <a:r>
              <a:rPr lang="en-US" altLang="ja-JP" sz="1200" dirty="0"/>
              <a:t>2020</a:t>
            </a:r>
            <a:r>
              <a:rPr lang="ja-JP" altLang="ja-JP" sz="1200"/>
              <a:t>年</a:t>
            </a:r>
            <a:r>
              <a:rPr lang="en-US" altLang="ja-JP" sz="1200" dirty="0"/>
              <a:t>2</a:t>
            </a:r>
            <a:r>
              <a:rPr lang="ja-JP" altLang="ja-JP" sz="1200"/>
              <a:t>月</a:t>
            </a:r>
            <a:r>
              <a:rPr lang="en-US" altLang="ja-JP" sz="1200" dirty="0"/>
              <a:t>-2023</a:t>
            </a:r>
            <a:r>
              <a:rPr lang="ja-JP" altLang="ja-JP" sz="1200"/>
              <a:t>年</a:t>
            </a:r>
            <a:r>
              <a:rPr lang="en-US" altLang="ja-JP" sz="1200" dirty="0"/>
              <a:t>5</a:t>
            </a:r>
            <a:r>
              <a:rPr lang="ja-JP" altLang="ja-JP" sz="1200"/>
              <a:t>月）</a:t>
            </a:r>
          </a:p>
        </p:txBody>
      </p:sp>
      <p:sp>
        <p:nvSpPr>
          <p:cNvPr id="19" name="テキスト ボックス 18">
            <a:extLst>
              <a:ext uri="{FF2B5EF4-FFF2-40B4-BE49-F238E27FC236}">
                <a16:creationId xmlns:a16="http://schemas.microsoft.com/office/drawing/2014/main" id="{077F6906-E8FA-8D9E-D4AD-982452CE160E}"/>
              </a:ext>
            </a:extLst>
          </p:cNvPr>
          <p:cNvSpPr txBox="1"/>
          <p:nvPr/>
        </p:nvSpPr>
        <p:spPr>
          <a:xfrm>
            <a:off x="7801457" y="3606672"/>
            <a:ext cx="3954999" cy="276999"/>
          </a:xfrm>
          <a:prstGeom prst="rect">
            <a:avLst/>
          </a:prstGeom>
          <a:noFill/>
        </p:spPr>
        <p:txBody>
          <a:bodyPr wrap="square">
            <a:spAutoFit/>
          </a:bodyPr>
          <a:lstStyle/>
          <a:p>
            <a:r>
              <a:rPr lang="en-US" altLang="ja-JP" sz="1200" dirty="0"/>
              <a:t>5, </a:t>
            </a:r>
            <a:r>
              <a:rPr lang="ja-JP" altLang="ja-JP" sz="1200"/>
              <a:t>マイナス金利政策解除後</a:t>
            </a:r>
            <a:r>
              <a:rPr lang="en-US" altLang="ja-JP" sz="1200" dirty="0"/>
              <a:t>(2024</a:t>
            </a:r>
            <a:r>
              <a:rPr lang="ja-JP" altLang="ja-JP" sz="1200"/>
              <a:t>年</a:t>
            </a:r>
            <a:r>
              <a:rPr lang="en-US" altLang="ja-JP" sz="1200" dirty="0"/>
              <a:t>4</a:t>
            </a:r>
            <a:r>
              <a:rPr lang="ja-JP" altLang="ja-JP" sz="1200"/>
              <a:t>月</a:t>
            </a:r>
            <a:r>
              <a:rPr lang="en-US" altLang="ja-JP" sz="1200" dirty="0"/>
              <a:t>-2025</a:t>
            </a:r>
            <a:r>
              <a:rPr lang="ja-JP" altLang="ja-JP" sz="1200"/>
              <a:t>年</a:t>
            </a:r>
            <a:r>
              <a:rPr lang="en-US" altLang="ja-JP" sz="1200" dirty="0"/>
              <a:t>11</a:t>
            </a:r>
            <a:r>
              <a:rPr lang="ja-JP" altLang="ja-JP" sz="1200"/>
              <a:t>月</a:t>
            </a:r>
            <a:r>
              <a:rPr lang="en-US" altLang="ja-JP" sz="1200" dirty="0"/>
              <a:t>)</a:t>
            </a:r>
            <a:endParaRPr lang="ja-JP" altLang="en-US" sz="1200"/>
          </a:p>
        </p:txBody>
      </p:sp>
      <p:cxnSp>
        <p:nvCxnSpPr>
          <p:cNvPr id="21" name="直線コネクタ 20">
            <a:extLst>
              <a:ext uri="{FF2B5EF4-FFF2-40B4-BE49-F238E27FC236}">
                <a16:creationId xmlns:a16="http://schemas.microsoft.com/office/drawing/2014/main" id="{458320DF-4B19-FA78-114A-5565A4754CD3}"/>
              </a:ext>
            </a:extLst>
          </p:cNvPr>
          <p:cNvCxnSpPr>
            <a:cxnSpLocks/>
          </p:cNvCxnSpPr>
          <p:nvPr/>
        </p:nvCxnSpPr>
        <p:spPr>
          <a:xfrm>
            <a:off x="5069714" y="694479"/>
            <a:ext cx="0" cy="24654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直線コネクタ 24">
            <a:extLst>
              <a:ext uri="{FF2B5EF4-FFF2-40B4-BE49-F238E27FC236}">
                <a16:creationId xmlns:a16="http://schemas.microsoft.com/office/drawing/2014/main" id="{EF8D3026-3AB5-D87F-D025-F502A082213C}"/>
              </a:ext>
            </a:extLst>
          </p:cNvPr>
          <p:cNvCxnSpPr>
            <a:cxnSpLocks/>
          </p:cNvCxnSpPr>
          <p:nvPr/>
        </p:nvCxnSpPr>
        <p:spPr>
          <a:xfrm>
            <a:off x="4806549" y="3937000"/>
            <a:ext cx="0" cy="25236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93DCFD7E-A101-9126-87DB-4D9F4B43D764}"/>
              </a:ext>
            </a:extLst>
          </p:cNvPr>
          <p:cNvCxnSpPr>
            <a:cxnSpLocks/>
          </p:cNvCxnSpPr>
          <p:nvPr/>
        </p:nvCxnSpPr>
        <p:spPr>
          <a:xfrm>
            <a:off x="8798691" y="694479"/>
            <a:ext cx="0" cy="24654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直線コネクタ 26">
            <a:extLst>
              <a:ext uri="{FF2B5EF4-FFF2-40B4-BE49-F238E27FC236}">
                <a16:creationId xmlns:a16="http://schemas.microsoft.com/office/drawing/2014/main" id="{EE613BB1-7E45-3D57-2E75-C40EA6195171}"/>
              </a:ext>
            </a:extLst>
          </p:cNvPr>
          <p:cNvCxnSpPr>
            <a:cxnSpLocks/>
          </p:cNvCxnSpPr>
          <p:nvPr/>
        </p:nvCxnSpPr>
        <p:spPr>
          <a:xfrm>
            <a:off x="9069410" y="3937000"/>
            <a:ext cx="0" cy="25236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1" name="右矢印 30">
            <a:extLst>
              <a:ext uri="{FF2B5EF4-FFF2-40B4-BE49-F238E27FC236}">
                <a16:creationId xmlns:a16="http://schemas.microsoft.com/office/drawing/2014/main" id="{ED266B00-36AA-0619-C8BF-AE9E4358C3CD}"/>
              </a:ext>
            </a:extLst>
          </p:cNvPr>
          <p:cNvSpPr/>
          <p:nvPr/>
        </p:nvSpPr>
        <p:spPr>
          <a:xfrm rot="16200000">
            <a:off x="4965544" y="3326947"/>
            <a:ext cx="196850" cy="2667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a:extLst>
              <a:ext uri="{FF2B5EF4-FFF2-40B4-BE49-F238E27FC236}">
                <a16:creationId xmlns:a16="http://schemas.microsoft.com/office/drawing/2014/main" id="{E867FE17-54FD-B24D-1794-41BE38A6ECD7}"/>
              </a:ext>
            </a:extLst>
          </p:cNvPr>
          <p:cNvSpPr/>
          <p:nvPr/>
        </p:nvSpPr>
        <p:spPr>
          <a:xfrm rot="16200000">
            <a:off x="8700266" y="3350922"/>
            <a:ext cx="196850" cy="2667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a:extLst>
              <a:ext uri="{FF2B5EF4-FFF2-40B4-BE49-F238E27FC236}">
                <a16:creationId xmlns:a16="http://schemas.microsoft.com/office/drawing/2014/main" id="{78A928EB-77B6-9D03-9F5B-DE4181D5D227}"/>
              </a:ext>
            </a:extLst>
          </p:cNvPr>
          <p:cNvSpPr/>
          <p:nvPr/>
        </p:nvSpPr>
        <p:spPr>
          <a:xfrm rot="16200000">
            <a:off x="4708124" y="6584440"/>
            <a:ext cx="196850" cy="2667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a:extLst>
              <a:ext uri="{FF2B5EF4-FFF2-40B4-BE49-F238E27FC236}">
                <a16:creationId xmlns:a16="http://schemas.microsoft.com/office/drawing/2014/main" id="{C1AE86EA-A644-BAA2-D14F-E230E3A3D003}"/>
              </a:ext>
            </a:extLst>
          </p:cNvPr>
          <p:cNvSpPr/>
          <p:nvPr/>
        </p:nvSpPr>
        <p:spPr>
          <a:xfrm rot="16200000">
            <a:off x="8975423" y="6584439"/>
            <a:ext cx="196850" cy="2667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2366A5DB-92F4-3799-D289-AB186D447D40}"/>
              </a:ext>
            </a:extLst>
          </p:cNvPr>
          <p:cNvCxnSpPr>
            <a:cxnSpLocks/>
          </p:cNvCxnSpPr>
          <p:nvPr/>
        </p:nvCxnSpPr>
        <p:spPr>
          <a:xfrm>
            <a:off x="1193325" y="2006385"/>
            <a:ext cx="0" cy="28100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右矢印 36">
            <a:extLst>
              <a:ext uri="{FF2B5EF4-FFF2-40B4-BE49-F238E27FC236}">
                <a16:creationId xmlns:a16="http://schemas.microsoft.com/office/drawing/2014/main" id="{A8D1B52A-26AA-F5AF-F144-0D56362CD74A}"/>
              </a:ext>
            </a:extLst>
          </p:cNvPr>
          <p:cNvSpPr/>
          <p:nvPr/>
        </p:nvSpPr>
        <p:spPr>
          <a:xfrm rot="16200000">
            <a:off x="1102992" y="4915953"/>
            <a:ext cx="196850" cy="2667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949788E2-FE29-F9D0-5A3C-4CFD0AA6D018}"/>
              </a:ext>
            </a:extLst>
          </p:cNvPr>
          <p:cNvCxnSpPr>
            <a:cxnSpLocks/>
          </p:cNvCxnSpPr>
          <p:nvPr/>
        </p:nvCxnSpPr>
        <p:spPr>
          <a:xfrm>
            <a:off x="500196" y="3419506"/>
            <a:ext cx="3114273"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6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AF0C09-CDDE-0D73-D2F5-084B53892368}"/>
              </a:ext>
            </a:extLst>
          </p:cNvPr>
          <p:cNvSpPr>
            <a:spLocks noGrp="1"/>
          </p:cNvSpPr>
          <p:nvPr>
            <p:ph type="title"/>
          </p:nvPr>
        </p:nvSpPr>
        <p:spPr/>
        <p:txBody>
          <a:bodyPr/>
          <a:lstStyle/>
          <a:p>
            <a:r>
              <a:rPr lang="en-US" altLang="ja-JP" dirty="0"/>
              <a:t>4, </a:t>
            </a:r>
            <a:r>
              <a:rPr lang="ja-JP" altLang="en-US"/>
              <a:t>考察</a:t>
            </a:r>
            <a:endParaRPr kumimoji="1" lang="ja-JP" altLang="en-US"/>
          </a:p>
        </p:txBody>
      </p:sp>
      <p:sp>
        <p:nvSpPr>
          <p:cNvPr id="3" name="コンテンツ プレースホルダー 2">
            <a:extLst>
              <a:ext uri="{FF2B5EF4-FFF2-40B4-BE49-F238E27FC236}">
                <a16:creationId xmlns:a16="http://schemas.microsoft.com/office/drawing/2014/main" id="{0E1F46F1-BF1A-36B3-E0B8-59B28B097C25}"/>
              </a:ext>
            </a:extLst>
          </p:cNvPr>
          <p:cNvSpPr>
            <a:spLocks noGrp="1"/>
          </p:cNvSpPr>
          <p:nvPr>
            <p:ph idx="1"/>
          </p:nvPr>
        </p:nvSpPr>
        <p:spPr/>
        <p:txBody>
          <a:bodyPr>
            <a:normAutofit/>
          </a:bodyPr>
          <a:lstStyle/>
          <a:p>
            <a:pPr marL="0" indent="0">
              <a:buNone/>
            </a:pPr>
            <a:r>
              <a:rPr kumimoji="1" lang="en-US" altLang="ja-JP" sz="2400" dirty="0"/>
              <a:t>4-2</a:t>
            </a:r>
            <a:r>
              <a:rPr lang="en-US" altLang="ja-JP" sz="2400" dirty="0"/>
              <a:t> </a:t>
            </a:r>
            <a:r>
              <a:rPr lang="ja-JP" altLang="en-US" sz="2400"/>
              <a:t>第１主成分</a:t>
            </a:r>
            <a:endParaRPr lang="en-US" altLang="ja-JP" sz="2400" dirty="0"/>
          </a:p>
          <a:p>
            <a:pPr marL="0" indent="0">
              <a:buNone/>
            </a:pPr>
            <a:r>
              <a:rPr lang="ja-JP" altLang="ja-JP" sz="2000"/>
              <a:t>第</a:t>
            </a:r>
            <a:r>
              <a:rPr lang="en-US" altLang="ja-JP" sz="2000" dirty="0"/>
              <a:t>1</a:t>
            </a:r>
            <a:r>
              <a:rPr lang="ja-JP" altLang="ja-JP" sz="2000"/>
              <a:t>主成分のグラフを見ると</a:t>
            </a:r>
            <a:r>
              <a:rPr lang="ja-JP" altLang="ja-JP" sz="2400" b="1"/>
              <a:t>パラレルシフト</a:t>
            </a:r>
            <a:r>
              <a:rPr lang="ja-JP" altLang="ja-JP" sz="2000"/>
              <a:t>（平行移動）の形状を示している。</a:t>
            </a:r>
            <a:endParaRPr lang="en-US" altLang="ja-JP" sz="2000" dirty="0"/>
          </a:p>
          <a:p>
            <a:pPr marL="0" indent="0">
              <a:buNone/>
            </a:pPr>
            <a:endParaRPr lang="en-US" altLang="ja-JP" sz="2000" dirty="0"/>
          </a:p>
          <a:p>
            <a:pPr marL="0" indent="0">
              <a:buNone/>
            </a:pPr>
            <a:r>
              <a:rPr lang="ja-JP" altLang="ja-JP" sz="2000"/>
              <a:t>このことから、第</a:t>
            </a:r>
            <a:r>
              <a:rPr lang="en-US" altLang="ja-JP" sz="2000" dirty="0"/>
              <a:t>1</a:t>
            </a:r>
            <a:r>
              <a:rPr lang="ja-JP" altLang="ja-JP" sz="2000"/>
              <a:t>主成分は金利の「</a:t>
            </a:r>
            <a:r>
              <a:rPr lang="ja-JP" altLang="ja-JP" sz="2400" b="1"/>
              <a:t>水準</a:t>
            </a:r>
            <a:r>
              <a:rPr lang="ja-JP" altLang="ja-JP" sz="2000"/>
              <a:t>（</a:t>
            </a:r>
            <a:r>
              <a:rPr lang="en-US" altLang="ja-JP" sz="2000" dirty="0"/>
              <a:t>level</a:t>
            </a:r>
            <a:r>
              <a:rPr lang="ja-JP" altLang="ja-JP" sz="2000"/>
              <a:t>）」を表していると解釈できる。</a:t>
            </a:r>
            <a:endParaRPr lang="en-US" altLang="ja-JP" sz="2000" dirty="0"/>
          </a:p>
          <a:p>
            <a:pPr marL="0" indent="0">
              <a:buNone/>
            </a:pPr>
            <a:r>
              <a:rPr lang="ja-JP" altLang="en-US" sz="2000"/>
              <a:t>他のグラフを見たときにも第１主成分は</a:t>
            </a:r>
            <a:r>
              <a:rPr lang="ja-JP" altLang="ja-JP" sz="2000"/>
              <a:t>期間を分けても一貫して金利水準を表していることがわかる。 </a:t>
            </a:r>
            <a:endParaRPr lang="en-US" altLang="ja-JP" sz="2000" dirty="0"/>
          </a:p>
        </p:txBody>
      </p:sp>
    </p:spTree>
    <p:extLst>
      <p:ext uri="{BB962C8B-B14F-4D97-AF65-F5344CB8AC3E}">
        <p14:creationId xmlns:p14="http://schemas.microsoft.com/office/powerpoint/2010/main" val="2151963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5492B9-0F93-6270-0A57-FE67A3F5F383}"/>
              </a:ext>
            </a:extLst>
          </p:cNvPr>
          <p:cNvSpPr>
            <a:spLocks noGrp="1"/>
          </p:cNvSpPr>
          <p:nvPr>
            <p:ph type="title"/>
          </p:nvPr>
        </p:nvSpPr>
        <p:spPr/>
        <p:txBody>
          <a:bodyPr/>
          <a:lstStyle/>
          <a:p>
            <a:r>
              <a:rPr lang="en-US" altLang="ja-JP" dirty="0"/>
              <a:t>4, </a:t>
            </a:r>
            <a:r>
              <a:rPr lang="ja-JP" altLang="en-US"/>
              <a:t>考察</a:t>
            </a:r>
            <a:endParaRPr kumimoji="1" lang="ja-JP" altLang="en-US"/>
          </a:p>
        </p:txBody>
      </p:sp>
      <p:sp>
        <p:nvSpPr>
          <p:cNvPr id="3" name="コンテンツ プレースホルダー 2">
            <a:extLst>
              <a:ext uri="{FF2B5EF4-FFF2-40B4-BE49-F238E27FC236}">
                <a16:creationId xmlns:a16="http://schemas.microsoft.com/office/drawing/2014/main" id="{555B981F-70E6-D4D3-BF37-DC1DD358E143}"/>
              </a:ext>
            </a:extLst>
          </p:cNvPr>
          <p:cNvSpPr>
            <a:spLocks noGrp="1"/>
          </p:cNvSpPr>
          <p:nvPr>
            <p:ph idx="1"/>
          </p:nvPr>
        </p:nvSpPr>
        <p:spPr/>
        <p:txBody>
          <a:bodyPr>
            <a:normAutofit/>
          </a:bodyPr>
          <a:lstStyle/>
          <a:p>
            <a:pPr marL="0" indent="0">
              <a:buNone/>
            </a:pPr>
            <a:r>
              <a:rPr lang="en-US" altLang="ja-JP" sz="2400" dirty="0"/>
              <a:t>4-3 </a:t>
            </a:r>
            <a:r>
              <a:rPr lang="ja-JP" altLang="en-US" sz="2400"/>
              <a:t>第２主成分</a:t>
            </a:r>
          </a:p>
          <a:p>
            <a:pPr marL="0" indent="0">
              <a:buNone/>
            </a:pPr>
            <a:r>
              <a:rPr lang="ja-JP" altLang="ja-JP" sz="2000"/>
              <a:t>第</a:t>
            </a:r>
            <a:r>
              <a:rPr lang="en-US" altLang="ja-JP" sz="2000" dirty="0"/>
              <a:t>2</a:t>
            </a:r>
            <a:r>
              <a:rPr lang="ja-JP" altLang="ja-JP" sz="2000"/>
              <a:t>主成分の因子負荷量のグラフを見ると、フルサンプルでは残存年数が短いほどで正の値を取り、残存年数が長くなるにつれて負の値をとる、</a:t>
            </a:r>
            <a:r>
              <a:rPr lang="ja-JP" altLang="ja-JP" sz="2000" u="sng"/>
              <a:t>右肩下がり</a:t>
            </a:r>
            <a:r>
              <a:rPr lang="ja-JP" altLang="ja-JP" sz="2000"/>
              <a:t>の形状となっている。</a:t>
            </a:r>
            <a:endParaRPr lang="en-US" altLang="ja-JP" sz="2000" dirty="0"/>
          </a:p>
          <a:p>
            <a:pPr marL="0" indent="0">
              <a:buNone/>
            </a:pPr>
            <a:r>
              <a:rPr lang="ja-JP" altLang="ja-JP" sz="2000"/>
              <a:t>このことから、第</a:t>
            </a:r>
            <a:r>
              <a:rPr lang="en-US" altLang="ja-JP" sz="2000" dirty="0"/>
              <a:t>2</a:t>
            </a:r>
            <a:r>
              <a:rPr lang="ja-JP" altLang="ja-JP" sz="2000"/>
              <a:t>主成分は</a:t>
            </a:r>
            <a:r>
              <a:rPr lang="ja-JP" altLang="ja-JP" sz="2000" u="sng"/>
              <a:t>短期金利と長期金利の動きが逆方向</a:t>
            </a:r>
            <a:r>
              <a:rPr lang="ja-JP" altLang="ja-JP" sz="2000"/>
              <a:t>になる、すなわちイールドカーブの</a:t>
            </a:r>
            <a:r>
              <a:rPr lang="ja-JP" altLang="ja-JP" sz="2400" b="1"/>
              <a:t>スティープ化</a:t>
            </a:r>
            <a:r>
              <a:rPr lang="ja-JP" altLang="ja-JP" sz="2000"/>
              <a:t>が確認できる。他の期間においても、第</a:t>
            </a:r>
            <a:r>
              <a:rPr lang="en-US" altLang="ja-JP" sz="2000" dirty="0"/>
              <a:t>2</a:t>
            </a:r>
            <a:r>
              <a:rPr lang="ja-JP" altLang="ja-JP" sz="2000"/>
              <a:t>主成分のスティープ化を確認することができる。 </a:t>
            </a:r>
          </a:p>
          <a:p>
            <a:pPr marL="0" indent="0">
              <a:buNone/>
            </a:pPr>
            <a:r>
              <a:rPr lang="en-US" altLang="ja-JP" sz="1800" dirty="0"/>
              <a:t>※</a:t>
            </a:r>
            <a:r>
              <a:rPr lang="ja-JP" altLang="ja-JP" sz="1800"/>
              <a:t>スティープ化</a:t>
            </a:r>
            <a:r>
              <a:rPr lang="en-US" altLang="ja-JP" sz="1800" dirty="0"/>
              <a:t>…</a:t>
            </a:r>
            <a:r>
              <a:rPr lang="ja-JP" altLang="ja-JP" sz="1800"/>
              <a:t>短期金利と長期金利の金利差が大きくなることで生じる、イールドカーブ（利回り曲線）の傾きが激しくなることである。</a:t>
            </a:r>
          </a:p>
        </p:txBody>
      </p:sp>
    </p:spTree>
    <p:extLst>
      <p:ext uri="{BB962C8B-B14F-4D97-AF65-F5344CB8AC3E}">
        <p14:creationId xmlns:p14="http://schemas.microsoft.com/office/powerpoint/2010/main" val="206000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70D8F-73D2-FB3D-328F-9C1751E9F5E2}"/>
              </a:ext>
            </a:extLst>
          </p:cNvPr>
          <p:cNvSpPr>
            <a:spLocks noGrp="1"/>
          </p:cNvSpPr>
          <p:nvPr>
            <p:ph type="title"/>
          </p:nvPr>
        </p:nvSpPr>
        <p:spPr/>
        <p:txBody>
          <a:bodyPr/>
          <a:lstStyle/>
          <a:p>
            <a:r>
              <a:rPr lang="en-US" altLang="ja-JP" dirty="0"/>
              <a:t>4, </a:t>
            </a:r>
            <a:r>
              <a:rPr lang="ja-JP" altLang="en-US"/>
              <a:t>考察</a:t>
            </a:r>
            <a:endParaRPr kumimoji="1" lang="ja-JP" altLang="en-US"/>
          </a:p>
        </p:txBody>
      </p:sp>
      <p:sp>
        <p:nvSpPr>
          <p:cNvPr id="3" name="コンテンツ プレースホルダー 2">
            <a:extLst>
              <a:ext uri="{FF2B5EF4-FFF2-40B4-BE49-F238E27FC236}">
                <a16:creationId xmlns:a16="http://schemas.microsoft.com/office/drawing/2014/main" id="{C4C40B24-9C3A-FEC8-FF4E-4BB56517D31F}"/>
              </a:ext>
            </a:extLst>
          </p:cNvPr>
          <p:cNvSpPr>
            <a:spLocks noGrp="1"/>
          </p:cNvSpPr>
          <p:nvPr>
            <p:ph idx="1"/>
          </p:nvPr>
        </p:nvSpPr>
        <p:spPr/>
        <p:txBody>
          <a:bodyPr>
            <a:normAutofit/>
          </a:bodyPr>
          <a:lstStyle/>
          <a:p>
            <a:pPr marL="0" indent="0">
              <a:buNone/>
            </a:pPr>
            <a:r>
              <a:rPr lang="ja-JP" altLang="ja-JP" sz="2000"/>
              <a:t>第</a:t>
            </a:r>
            <a:r>
              <a:rPr lang="en-US" altLang="ja-JP" sz="2000" dirty="0"/>
              <a:t>2</a:t>
            </a:r>
            <a:r>
              <a:rPr lang="ja-JP" altLang="ja-JP" sz="2000"/>
              <a:t>主成分の因子負荷量の符号が反転する残存年数に着目</a:t>
            </a:r>
            <a:r>
              <a:rPr lang="ja-JP" altLang="en-US" sz="2000"/>
              <a:t>し</a:t>
            </a:r>
            <a:r>
              <a:rPr lang="ja-JP" altLang="ja-JP" sz="2000"/>
              <a:t>、正負の符号が反転した地点を、その期間における</a:t>
            </a:r>
            <a:r>
              <a:rPr lang="ja-JP" altLang="ja-JP" sz="2400" b="1"/>
              <a:t>短期金利と長期金利の境界</a:t>
            </a:r>
            <a:r>
              <a:rPr lang="ja-JP" altLang="ja-JP" sz="2000"/>
              <a:t>と捉えると、マイナス政策金利期間とコロナ禍において、その境界が、残存年数の短い方に寄っていることがわかる。</a:t>
            </a:r>
          </a:p>
          <a:p>
            <a:pPr marL="0" indent="0">
              <a:buNone/>
            </a:pPr>
            <a:r>
              <a:rPr lang="ja-JP" altLang="ja-JP" sz="2000"/>
              <a:t>一般的には、残存年数が</a:t>
            </a:r>
            <a:r>
              <a:rPr lang="en-US" altLang="ja-JP" sz="2000" dirty="0"/>
              <a:t>10</a:t>
            </a:r>
            <a:r>
              <a:rPr lang="ja-JP" altLang="ja-JP" sz="2000"/>
              <a:t>年未満の債券金利を短期金利、残存年数</a:t>
            </a:r>
            <a:r>
              <a:rPr lang="en-US" altLang="ja-JP" sz="2000" dirty="0"/>
              <a:t>10</a:t>
            </a:r>
            <a:r>
              <a:rPr lang="ja-JP" altLang="ja-JP" sz="2000"/>
              <a:t>年以上の債権金利を長期金利と呼ぶことが多い。</a:t>
            </a:r>
            <a:endParaRPr lang="en-US" altLang="ja-JP" sz="2000" dirty="0"/>
          </a:p>
          <a:p>
            <a:pPr marL="0" indent="0">
              <a:buNone/>
            </a:pPr>
            <a:r>
              <a:rPr lang="ja-JP" altLang="ja-JP" sz="2000"/>
              <a:t>しかし、本研究のように期間別に分析を行うことで、</a:t>
            </a:r>
            <a:r>
              <a:rPr lang="ja-JP" altLang="ja-JP" sz="2400" u="sng"/>
              <a:t>実際の市場における短期金利・長期金利の境界は、一般的な区分とは必ずしも一致しない</a:t>
            </a:r>
            <a:r>
              <a:rPr lang="ja-JP" altLang="ja-JP" sz="2000"/>
              <a:t>ことが理解できる。</a:t>
            </a:r>
            <a:endParaRPr lang="en-US" altLang="ja-JP" sz="2000" dirty="0"/>
          </a:p>
          <a:p>
            <a:pPr marL="0" indent="0">
              <a:buNone/>
            </a:pPr>
            <a:r>
              <a:rPr lang="ja-JP" altLang="ja-JP" sz="2000"/>
              <a:t>マイナス金利政策期間とコロナ禍では、日銀によるイールドカーブ・コントロールから市場参加者が、将来金利の継続的な低下を予想していたことがわかる。</a:t>
            </a:r>
            <a:endParaRPr lang="en-US" altLang="ja-JP" sz="2000" dirty="0"/>
          </a:p>
          <a:p>
            <a:pPr marL="0" indent="0">
              <a:buNone/>
            </a:pPr>
            <a:r>
              <a:rPr lang="ja-JP" altLang="ja-JP" sz="2000"/>
              <a:t>将来的な金利の低下が予想された場合、市場参加者である投資家は長期国債を早めに保持することで、利益を生み出そうとする。</a:t>
            </a:r>
          </a:p>
        </p:txBody>
      </p:sp>
    </p:spTree>
    <p:extLst>
      <p:ext uri="{BB962C8B-B14F-4D97-AF65-F5344CB8AC3E}">
        <p14:creationId xmlns:p14="http://schemas.microsoft.com/office/powerpoint/2010/main" val="176406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9D4E28-D3F5-797F-A146-C037FD955617}"/>
              </a:ext>
            </a:extLst>
          </p:cNvPr>
          <p:cNvSpPr>
            <a:spLocks noGrp="1"/>
          </p:cNvSpPr>
          <p:nvPr>
            <p:ph type="title"/>
          </p:nvPr>
        </p:nvSpPr>
        <p:spPr/>
        <p:txBody>
          <a:bodyPr/>
          <a:lstStyle/>
          <a:p>
            <a:r>
              <a:rPr lang="en-US" altLang="ja-JP" dirty="0"/>
              <a:t>5, </a:t>
            </a:r>
            <a:r>
              <a:rPr lang="ja-JP" altLang="ja-JP"/>
              <a:t>終わりに</a:t>
            </a:r>
            <a:endParaRPr kumimoji="1" lang="ja-JP" altLang="en-US"/>
          </a:p>
        </p:txBody>
      </p:sp>
      <p:sp>
        <p:nvSpPr>
          <p:cNvPr id="3" name="コンテンツ プレースホルダー 2">
            <a:extLst>
              <a:ext uri="{FF2B5EF4-FFF2-40B4-BE49-F238E27FC236}">
                <a16:creationId xmlns:a16="http://schemas.microsoft.com/office/drawing/2014/main" id="{A1695301-DB6B-C503-2704-4E513D5F81E2}"/>
              </a:ext>
            </a:extLst>
          </p:cNvPr>
          <p:cNvSpPr>
            <a:spLocks noGrp="1"/>
          </p:cNvSpPr>
          <p:nvPr>
            <p:ph idx="1"/>
          </p:nvPr>
        </p:nvSpPr>
        <p:spPr/>
        <p:txBody>
          <a:bodyPr/>
          <a:lstStyle/>
          <a:p>
            <a:pPr marL="0" indent="0">
              <a:buNone/>
            </a:pPr>
            <a:r>
              <a:rPr lang="ja-JP" altLang="en-US"/>
              <a:t>　</a:t>
            </a:r>
            <a:r>
              <a:rPr lang="ja-JP" altLang="ja-JP" sz="2000"/>
              <a:t>本研究では期間を分けて主成分分析を行うことで、金利政策や国内市況が債券金利にどのように影響を与えるか考察することができた。特に近年は、政府主導による特異な金融政策が多かったこともあり、そうした政策がイールドカーブにどのような影響を与えるか理解することができた。</a:t>
            </a:r>
          </a:p>
          <a:p>
            <a:pPr marL="0" indent="0">
              <a:buNone/>
            </a:pPr>
            <a:r>
              <a:rPr lang="ja-JP" altLang="ja-JP" sz="2000"/>
              <a:t>　今後の課題として、同一期間でも残存年数</a:t>
            </a:r>
            <a:r>
              <a:rPr lang="en-US" altLang="ja-JP" sz="2000" dirty="0"/>
              <a:t>10</a:t>
            </a:r>
            <a:r>
              <a:rPr lang="ja-JP" altLang="ja-JP" sz="2000"/>
              <a:t>年未満の債券と、残存年数</a:t>
            </a:r>
            <a:r>
              <a:rPr lang="en-US" altLang="ja-JP" sz="2000" dirty="0"/>
              <a:t>10</a:t>
            </a:r>
            <a:r>
              <a:rPr lang="ja-JP" altLang="ja-JP" sz="2000"/>
              <a:t>年以上の債券とで金利の動きがどのように異なるのかを検証したい。</a:t>
            </a:r>
          </a:p>
          <a:p>
            <a:pPr marL="0" indent="0">
              <a:buNone/>
            </a:pPr>
            <a:endParaRPr kumimoji="1" lang="ja-JP" altLang="en-US"/>
          </a:p>
        </p:txBody>
      </p:sp>
    </p:spTree>
    <p:extLst>
      <p:ext uri="{BB962C8B-B14F-4D97-AF65-F5344CB8AC3E}">
        <p14:creationId xmlns:p14="http://schemas.microsoft.com/office/powerpoint/2010/main" val="3013833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CB3264-156E-8575-8861-721709370DEC}"/>
              </a:ext>
            </a:extLst>
          </p:cNvPr>
          <p:cNvSpPr>
            <a:spLocks noGrp="1"/>
          </p:cNvSpPr>
          <p:nvPr>
            <p:ph type="title"/>
          </p:nvPr>
        </p:nvSpPr>
        <p:spPr/>
        <p:txBody>
          <a:bodyPr/>
          <a:lstStyle/>
          <a:p>
            <a:r>
              <a:rPr lang="en-US" altLang="ja-JP" dirty="0"/>
              <a:t>6, </a:t>
            </a:r>
            <a:r>
              <a:rPr lang="ja-JP" altLang="ja-JP"/>
              <a:t>参考文献</a:t>
            </a:r>
            <a:r>
              <a:rPr lang="ja-JP" altLang="en-US"/>
              <a:t>・引用データ</a:t>
            </a:r>
            <a:endParaRPr kumimoji="1" lang="ja-JP" altLang="en-US"/>
          </a:p>
        </p:txBody>
      </p:sp>
      <p:sp>
        <p:nvSpPr>
          <p:cNvPr id="3" name="コンテンツ プレースホルダー 2">
            <a:extLst>
              <a:ext uri="{FF2B5EF4-FFF2-40B4-BE49-F238E27FC236}">
                <a16:creationId xmlns:a16="http://schemas.microsoft.com/office/drawing/2014/main" id="{992A9CC5-DECB-044C-ECA1-74305D9ACBA8}"/>
              </a:ext>
            </a:extLst>
          </p:cNvPr>
          <p:cNvSpPr>
            <a:spLocks noGrp="1"/>
          </p:cNvSpPr>
          <p:nvPr>
            <p:ph idx="1"/>
          </p:nvPr>
        </p:nvSpPr>
        <p:spPr/>
        <p:txBody>
          <a:bodyPr>
            <a:normAutofit/>
          </a:bodyPr>
          <a:lstStyle/>
          <a:p>
            <a:pPr marL="0" indent="0">
              <a:buNone/>
            </a:pPr>
            <a:r>
              <a:rPr kumimoji="1" lang="en-US" altLang="ja-JP" sz="2000" dirty="0"/>
              <a:t>【</a:t>
            </a:r>
            <a:r>
              <a:rPr kumimoji="1" lang="ja-JP" altLang="en-US" sz="2000"/>
              <a:t>参考文献</a:t>
            </a:r>
            <a:r>
              <a:rPr kumimoji="1" lang="en-US" altLang="ja-JP" sz="2000" dirty="0"/>
              <a:t>】</a:t>
            </a:r>
          </a:p>
          <a:p>
            <a:pPr marL="0" indent="0">
              <a:buNone/>
            </a:pPr>
            <a:r>
              <a:rPr lang="ja-JP" altLang="ja-JP" sz="1600"/>
              <a:t>伊藤敬介・荻島誠治・諏訪部貴嗣</a:t>
            </a:r>
            <a:r>
              <a:rPr lang="en-US" altLang="ja-JP" sz="1600" dirty="0"/>
              <a:t>,</a:t>
            </a:r>
            <a:r>
              <a:rPr lang="ja-JP" altLang="ja-JP" sz="1600"/>
              <a:t>『新・証券投資論［Ⅱ］</a:t>
            </a:r>
            <a:r>
              <a:rPr lang="en-US" altLang="ja-JP" sz="1600" dirty="0"/>
              <a:t>-</a:t>
            </a:r>
            <a:r>
              <a:rPr lang="ja-JP" altLang="ja-JP" sz="1600"/>
              <a:t>実務編</a:t>
            </a:r>
            <a:r>
              <a:rPr lang="en-US" altLang="ja-JP" sz="1600" dirty="0"/>
              <a:t>-</a:t>
            </a:r>
            <a:r>
              <a:rPr lang="ja-JP" altLang="ja-JP" sz="1600"/>
              <a:t>』</a:t>
            </a:r>
            <a:r>
              <a:rPr lang="en-US" altLang="ja-JP" sz="1600" dirty="0"/>
              <a:t>,</a:t>
            </a:r>
            <a:r>
              <a:rPr lang="ja-JP" altLang="ja-JP" sz="1600"/>
              <a:t>日経</a:t>
            </a:r>
            <a:r>
              <a:rPr lang="en-US" altLang="ja-JP" sz="1600" dirty="0"/>
              <a:t>BP, 2009</a:t>
            </a:r>
            <a:r>
              <a:rPr lang="ja-JP" altLang="ja-JP" sz="1600"/>
              <a:t>年</a:t>
            </a:r>
          </a:p>
          <a:p>
            <a:pPr marL="0" indent="0">
              <a:buNone/>
            </a:pPr>
            <a:r>
              <a:rPr lang="ja-JP" altLang="ja-JP" sz="1600"/>
              <a:t>三井住友</a:t>
            </a:r>
            <a:r>
              <a:rPr lang="en-US" altLang="ja-JP" sz="1600" dirty="0"/>
              <a:t>DS</a:t>
            </a:r>
            <a:r>
              <a:rPr lang="ja-JP" altLang="ja-JP" sz="1600"/>
              <a:t>アセットマネジメント　</a:t>
            </a:r>
            <a:r>
              <a:rPr lang="en-US" altLang="ja-JP" sz="1600" u="sng" dirty="0">
                <a:hlinkClick r:id="rId2"/>
              </a:rPr>
              <a:t>https://www.smd-am.co.jp/glossary/YST3565/</a:t>
            </a:r>
            <a:endParaRPr lang="ja-JP" altLang="ja-JP" sz="1600"/>
          </a:p>
          <a:p>
            <a:pPr marL="0" indent="0">
              <a:buNone/>
            </a:pPr>
            <a:r>
              <a:rPr lang="ja-JP" altLang="ja-JP" sz="1600"/>
              <a:t>三井住友</a:t>
            </a:r>
            <a:r>
              <a:rPr lang="en-US" altLang="ja-JP" sz="1600" dirty="0"/>
              <a:t>DS</a:t>
            </a:r>
            <a:r>
              <a:rPr lang="ja-JP" altLang="ja-JP" sz="1600"/>
              <a:t>アセットマネジメント</a:t>
            </a:r>
            <a:r>
              <a:rPr lang="ja-JP" altLang="en-US" sz="1600"/>
              <a:t>　</a:t>
            </a:r>
            <a:r>
              <a:rPr lang="en-US" altLang="ja-JP" sz="1600" u="sng" dirty="0">
                <a:hlinkClick r:id="rId3"/>
              </a:rPr>
              <a:t>https://www.smd-am.co.jp/glossary/YST2413/</a:t>
            </a:r>
            <a:r>
              <a:rPr lang="ja-JP" altLang="ja-JP" sz="1600"/>
              <a:t> </a:t>
            </a:r>
            <a:endParaRPr lang="en-US" altLang="ja-JP" sz="1600" dirty="0"/>
          </a:p>
          <a:p>
            <a:pPr marL="0" lvl="0" indent="0">
              <a:buNone/>
            </a:pPr>
            <a:r>
              <a:rPr lang="ja-JP" altLang="ja-JP" sz="1600"/>
              <a:t>統計科学研究所　</a:t>
            </a:r>
            <a:r>
              <a:rPr lang="en-US" altLang="ja-JP" sz="1600" u="sng" dirty="0">
                <a:hlinkClick r:id="rId4"/>
              </a:rPr>
              <a:t>https://statistics.co.jp/reference/software_R/statR_9_principal.pdf</a:t>
            </a:r>
            <a:endParaRPr lang="ja-JP" altLang="ja-JP" sz="1600"/>
          </a:p>
          <a:p>
            <a:pPr marL="0" lvl="0" indent="0">
              <a:buNone/>
            </a:pPr>
            <a:r>
              <a:rPr lang="ja-JP" altLang="ja-JP" sz="1600"/>
              <a:t>統計</a:t>
            </a:r>
            <a:r>
              <a:rPr lang="en-US" altLang="ja-JP" sz="1600" dirty="0"/>
              <a:t>WEB</a:t>
            </a:r>
            <a:endParaRPr lang="ja-JP" altLang="ja-JP" sz="1600"/>
          </a:p>
          <a:p>
            <a:pPr marL="0" indent="0">
              <a:buNone/>
            </a:pPr>
            <a:r>
              <a:rPr lang="en-US" altLang="ja-JP" sz="1600" u="sng" dirty="0">
                <a:hlinkClick r:id="rId5"/>
              </a:rPr>
              <a:t>https://bellcurve.jp/statistics/course/19647.html?srsltid=AfmBOopCLeLxGvJMYKPHVeg2KarzWEX82_9DO8_m3U1JRVSAwsRQkr-d</a:t>
            </a:r>
            <a:endParaRPr lang="ja-JP" altLang="ja-JP" sz="1600"/>
          </a:p>
          <a:p>
            <a:pPr marL="0" lvl="0" indent="0">
              <a:buNone/>
            </a:pPr>
            <a:r>
              <a:rPr lang="en-US" altLang="ja-JP" sz="1600" dirty="0" err="1"/>
              <a:t>DateScienceTravel</a:t>
            </a:r>
            <a:r>
              <a:rPr lang="en-US" altLang="ja-JP" sz="1600" dirty="0"/>
              <a:t> </a:t>
            </a:r>
            <a:r>
              <a:rPr lang="en-US" altLang="ja-JP" sz="1600" u="sng" dirty="0">
                <a:hlinkClick r:id="rId6"/>
              </a:rPr>
              <a:t>https://datascience-lab.sakura.ne.jp/scaling/</a:t>
            </a:r>
            <a:endParaRPr lang="en-US" altLang="ja-JP" sz="1600" dirty="0"/>
          </a:p>
          <a:p>
            <a:pPr marL="0" indent="0">
              <a:buNone/>
            </a:pPr>
            <a:r>
              <a:rPr kumimoji="1" lang="en-US" altLang="ja-JP" sz="2000" dirty="0"/>
              <a:t>【</a:t>
            </a:r>
            <a:r>
              <a:rPr kumimoji="1" lang="ja-JP" altLang="en-US" sz="2000"/>
              <a:t>引用データ</a:t>
            </a:r>
            <a:r>
              <a:rPr kumimoji="1" lang="en-US" altLang="ja-JP" sz="2000" dirty="0"/>
              <a:t>】</a:t>
            </a:r>
          </a:p>
          <a:p>
            <a:pPr marL="0" indent="0">
              <a:buNone/>
            </a:pPr>
            <a:r>
              <a:rPr lang="ja-JP" altLang="en-US" sz="1600"/>
              <a:t>財務省公式ホームページ　</a:t>
            </a:r>
            <a:r>
              <a:rPr lang="en" altLang="ja-JP" sz="1600" dirty="0">
                <a:hlinkClick r:id="rId7"/>
              </a:rPr>
              <a:t>https://www.mof.go.jp/jgbs/reference/interest_rate/index.htm</a:t>
            </a:r>
            <a:endParaRPr lang="en" altLang="ja-JP" sz="1600" dirty="0"/>
          </a:p>
          <a:p>
            <a:pPr marL="0" indent="0">
              <a:buNone/>
            </a:pPr>
            <a:endParaRPr kumimoji="1" lang="ja-JP" altLang="en-US" sz="2000"/>
          </a:p>
        </p:txBody>
      </p:sp>
    </p:spTree>
    <p:extLst>
      <p:ext uri="{BB962C8B-B14F-4D97-AF65-F5344CB8AC3E}">
        <p14:creationId xmlns:p14="http://schemas.microsoft.com/office/powerpoint/2010/main" val="82234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188A2-D868-2231-3C75-92AAAD23D516}"/>
              </a:ext>
            </a:extLst>
          </p:cNvPr>
          <p:cNvSpPr>
            <a:spLocks noGrp="1"/>
          </p:cNvSpPr>
          <p:nvPr>
            <p:ph type="title"/>
          </p:nvPr>
        </p:nvSpPr>
        <p:spPr/>
        <p:txBody>
          <a:bodyPr/>
          <a:lstStyle/>
          <a:p>
            <a:r>
              <a:rPr kumimoji="1" lang="ja-JP" altLang="en-US"/>
              <a:t>目次</a:t>
            </a:r>
          </a:p>
        </p:txBody>
      </p:sp>
      <p:sp>
        <p:nvSpPr>
          <p:cNvPr id="3" name="コンテンツ プレースホルダー 2">
            <a:extLst>
              <a:ext uri="{FF2B5EF4-FFF2-40B4-BE49-F238E27FC236}">
                <a16:creationId xmlns:a16="http://schemas.microsoft.com/office/drawing/2014/main" id="{8F93DD9C-677C-F83D-5DCF-3B251EA841C9}"/>
              </a:ext>
            </a:extLst>
          </p:cNvPr>
          <p:cNvSpPr>
            <a:spLocks noGrp="1"/>
          </p:cNvSpPr>
          <p:nvPr>
            <p:ph idx="1"/>
          </p:nvPr>
        </p:nvSpPr>
        <p:spPr/>
        <p:txBody>
          <a:bodyPr numCol="2">
            <a:normAutofit/>
          </a:bodyPr>
          <a:lstStyle/>
          <a:p>
            <a:pPr marL="0" indent="0">
              <a:buNone/>
            </a:pPr>
            <a:r>
              <a:rPr lang="en-US" altLang="ja-JP" sz="2000" dirty="0"/>
              <a:t>1, </a:t>
            </a:r>
            <a:r>
              <a:rPr lang="ja-JP" altLang="ja-JP" sz="2000"/>
              <a:t>はじめに</a:t>
            </a:r>
          </a:p>
          <a:p>
            <a:pPr marL="0" indent="0">
              <a:buNone/>
            </a:pPr>
            <a:r>
              <a:rPr lang="en-US" altLang="ja-JP" sz="2000" dirty="0"/>
              <a:t>2, </a:t>
            </a:r>
            <a:r>
              <a:rPr lang="ja-JP" altLang="ja-JP" sz="2000"/>
              <a:t>主成分分析</a:t>
            </a:r>
          </a:p>
          <a:p>
            <a:pPr marL="0" indent="0">
              <a:buNone/>
            </a:pPr>
            <a:r>
              <a:rPr lang="en-US" altLang="ja-JP" sz="2000" dirty="0"/>
              <a:t> 2-1 </a:t>
            </a:r>
            <a:r>
              <a:rPr lang="ja-JP" altLang="ja-JP" sz="2000"/>
              <a:t>主成分分析とは</a:t>
            </a:r>
          </a:p>
          <a:p>
            <a:pPr marL="0" indent="0">
              <a:buNone/>
            </a:pPr>
            <a:r>
              <a:rPr lang="en-US" altLang="ja-JP" sz="2000" dirty="0"/>
              <a:t> 2-2 </a:t>
            </a:r>
            <a:r>
              <a:rPr lang="ja-JP" altLang="en-US" sz="2000"/>
              <a:t>金利における主成分分析</a:t>
            </a:r>
            <a:endParaRPr lang="ja-JP" altLang="ja-JP" sz="2000"/>
          </a:p>
          <a:p>
            <a:pPr marL="0" indent="0">
              <a:buNone/>
            </a:pPr>
            <a:r>
              <a:rPr lang="en-US" altLang="ja-JP" sz="2000" dirty="0"/>
              <a:t> 2-3 </a:t>
            </a:r>
            <a:r>
              <a:rPr lang="ja-JP" altLang="ja-JP" sz="2000"/>
              <a:t>軸の再定義</a:t>
            </a:r>
          </a:p>
          <a:p>
            <a:pPr marL="0" indent="0">
              <a:buNone/>
            </a:pPr>
            <a:r>
              <a:rPr lang="en-US" altLang="ja-JP" sz="2000" dirty="0"/>
              <a:t> 2-4 </a:t>
            </a:r>
            <a:r>
              <a:rPr lang="ja-JP" altLang="ja-JP" sz="2000"/>
              <a:t>因子負荷量</a:t>
            </a:r>
          </a:p>
          <a:p>
            <a:pPr marL="0" indent="0">
              <a:buNone/>
            </a:pPr>
            <a:r>
              <a:rPr lang="en-US" altLang="ja-JP" sz="2000" dirty="0"/>
              <a:t>3, </a:t>
            </a:r>
            <a:r>
              <a:rPr lang="ja-JP" altLang="ja-JP" sz="2000"/>
              <a:t>分析</a:t>
            </a:r>
          </a:p>
          <a:p>
            <a:pPr marL="0" indent="0">
              <a:buNone/>
            </a:pPr>
            <a:r>
              <a:rPr lang="en-US" altLang="ja-JP" sz="2000" dirty="0"/>
              <a:t> 3-1 </a:t>
            </a:r>
            <a:r>
              <a:rPr lang="ja-JP" altLang="ja-JP" sz="2000"/>
              <a:t>分析対象</a:t>
            </a:r>
            <a:r>
              <a:rPr lang="ja-JP" altLang="en-US" sz="2000"/>
              <a:t>・期間</a:t>
            </a:r>
            <a:endParaRPr lang="en-US" altLang="ja-JP" sz="2000" dirty="0"/>
          </a:p>
          <a:p>
            <a:pPr marL="0" indent="0">
              <a:buNone/>
            </a:pPr>
            <a:r>
              <a:rPr lang="en-US" altLang="ja-JP" sz="2000" dirty="0"/>
              <a:t> 3-2 </a:t>
            </a:r>
            <a:r>
              <a:rPr lang="ja-JP" altLang="en-US" sz="2000"/>
              <a:t>分析方法</a:t>
            </a:r>
            <a:endParaRPr lang="en-US" altLang="ja-JP" sz="2000" dirty="0"/>
          </a:p>
          <a:p>
            <a:pPr marL="0" indent="0">
              <a:buNone/>
            </a:pPr>
            <a:endParaRPr lang="ja-JP" altLang="ja-JP" sz="2000"/>
          </a:p>
          <a:p>
            <a:pPr marL="0" indent="0">
              <a:buNone/>
            </a:pPr>
            <a:r>
              <a:rPr lang="en-US" altLang="ja-JP" sz="2000" dirty="0"/>
              <a:t>4, </a:t>
            </a:r>
            <a:r>
              <a:rPr lang="ja-JP" altLang="ja-JP" sz="2000"/>
              <a:t>考察</a:t>
            </a:r>
            <a:endParaRPr lang="en-US" altLang="ja-JP" sz="2000" dirty="0"/>
          </a:p>
          <a:p>
            <a:pPr marL="0" indent="0">
              <a:buNone/>
            </a:pPr>
            <a:r>
              <a:rPr lang="en-US" altLang="ja-JP" sz="2000" dirty="0"/>
              <a:t> 4-1 </a:t>
            </a:r>
            <a:r>
              <a:rPr lang="ja-JP" altLang="en-US" sz="2000"/>
              <a:t>寄与率</a:t>
            </a:r>
            <a:endParaRPr lang="en-US" altLang="ja-JP" sz="2000" dirty="0"/>
          </a:p>
          <a:p>
            <a:pPr marL="0" indent="0">
              <a:buNone/>
            </a:pPr>
            <a:r>
              <a:rPr lang="en-US" altLang="ja-JP" sz="2000" dirty="0"/>
              <a:t> 4-2 </a:t>
            </a:r>
            <a:r>
              <a:rPr lang="ja-JP" altLang="en-US" sz="2000"/>
              <a:t>期間別の標準偏差</a:t>
            </a:r>
            <a:endParaRPr lang="en-US" altLang="ja-JP" sz="2000" dirty="0"/>
          </a:p>
          <a:p>
            <a:pPr marL="0" indent="0">
              <a:buNone/>
            </a:pPr>
            <a:r>
              <a:rPr lang="en-US" altLang="ja-JP" sz="2000" dirty="0"/>
              <a:t> 4-3 </a:t>
            </a:r>
            <a:r>
              <a:rPr lang="ja-JP" altLang="en-US" sz="2000"/>
              <a:t>第１主成分</a:t>
            </a:r>
            <a:endParaRPr lang="en-US" altLang="ja-JP" sz="2000" dirty="0"/>
          </a:p>
          <a:p>
            <a:pPr marL="0" indent="0">
              <a:buNone/>
            </a:pPr>
            <a:r>
              <a:rPr lang="en-US" altLang="ja-JP" sz="2000" dirty="0"/>
              <a:t> 4-4 </a:t>
            </a:r>
            <a:r>
              <a:rPr lang="ja-JP" altLang="en-US" sz="2000"/>
              <a:t>第２主成分</a:t>
            </a:r>
            <a:endParaRPr lang="ja-JP" altLang="ja-JP" sz="2000"/>
          </a:p>
          <a:p>
            <a:pPr marL="0" indent="0">
              <a:buNone/>
            </a:pPr>
            <a:r>
              <a:rPr lang="en-US" altLang="ja-JP" sz="2000" dirty="0"/>
              <a:t>5, </a:t>
            </a:r>
            <a:r>
              <a:rPr lang="ja-JP" altLang="ja-JP" sz="2000"/>
              <a:t>終わりに</a:t>
            </a:r>
          </a:p>
          <a:p>
            <a:pPr marL="0" indent="0">
              <a:buNone/>
            </a:pPr>
            <a:r>
              <a:rPr lang="en-US" altLang="ja-JP" sz="2000" dirty="0"/>
              <a:t>6, </a:t>
            </a:r>
            <a:r>
              <a:rPr lang="ja-JP" altLang="ja-JP" sz="2000"/>
              <a:t>参考文献</a:t>
            </a:r>
            <a:r>
              <a:rPr lang="ja-JP" altLang="en-US" sz="2000"/>
              <a:t>・引用データ</a:t>
            </a:r>
            <a:endParaRPr lang="ja-JP" altLang="ja-JP" sz="2000"/>
          </a:p>
        </p:txBody>
      </p:sp>
    </p:spTree>
    <p:extLst>
      <p:ext uri="{BB962C8B-B14F-4D97-AF65-F5344CB8AC3E}">
        <p14:creationId xmlns:p14="http://schemas.microsoft.com/office/powerpoint/2010/main" val="55960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52F9A-B53F-D892-190C-5CBED682F3ED}"/>
              </a:ext>
            </a:extLst>
          </p:cNvPr>
          <p:cNvSpPr>
            <a:spLocks noGrp="1"/>
          </p:cNvSpPr>
          <p:nvPr>
            <p:ph type="title"/>
          </p:nvPr>
        </p:nvSpPr>
        <p:spPr/>
        <p:txBody>
          <a:bodyPr/>
          <a:lstStyle/>
          <a:p>
            <a:r>
              <a:rPr kumimoji="1" lang="en-US" altLang="ja-JP" dirty="0"/>
              <a:t>1, </a:t>
            </a:r>
            <a:r>
              <a:rPr kumimoji="1" lang="ja-JP" altLang="en-US"/>
              <a:t>はじめに</a:t>
            </a:r>
          </a:p>
        </p:txBody>
      </p:sp>
      <p:sp>
        <p:nvSpPr>
          <p:cNvPr id="3" name="コンテンツ プレースホルダー 2">
            <a:extLst>
              <a:ext uri="{FF2B5EF4-FFF2-40B4-BE49-F238E27FC236}">
                <a16:creationId xmlns:a16="http://schemas.microsoft.com/office/drawing/2014/main" id="{A0AE0915-F036-2C69-57FA-08E087B091D4}"/>
              </a:ext>
            </a:extLst>
          </p:cNvPr>
          <p:cNvSpPr>
            <a:spLocks noGrp="1"/>
          </p:cNvSpPr>
          <p:nvPr>
            <p:ph idx="1"/>
          </p:nvPr>
        </p:nvSpPr>
        <p:spPr/>
        <p:txBody>
          <a:bodyPr>
            <a:normAutofit/>
          </a:bodyPr>
          <a:lstStyle/>
          <a:p>
            <a:pPr marL="0" indent="0">
              <a:buNone/>
            </a:pPr>
            <a:r>
              <a:rPr kumimoji="1" lang="ja-JP" altLang="en-US" sz="2000"/>
              <a:t>　債券投資において、</a:t>
            </a:r>
            <a:r>
              <a:rPr kumimoji="1" lang="ja-JP" altLang="en-US" sz="2400" b="1"/>
              <a:t>債券金利</a:t>
            </a:r>
            <a:r>
              <a:rPr kumimoji="1" lang="ja-JP" altLang="en-US" sz="2000"/>
              <a:t>と</a:t>
            </a:r>
            <a:r>
              <a:rPr kumimoji="1" lang="ja-JP" altLang="en-US" sz="2400" b="1"/>
              <a:t>残存年数</a:t>
            </a:r>
            <a:r>
              <a:rPr kumimoji="1" lang="ja-JP" altLang="en-US" sz="2000"/>
              <a:t>の関係（金利期間構造）を理解することは、債券投資におけるリスクを減らす上で重要である。例えば、デュレーションやコンベキシティも債券金利と残存年数の関係からリスクを予想しようという試みであった。</a:t>
            </a:r>
            <a:endParaRPr kumimoji="1" lang="en-US" altLang="ja-JP" sz="2000" dirty="0"/>
          </a:p>
          <a:p>
            <a:pPr marL="0" indent="0">
              <a:buNone/>
            </a:pPr>
            <a:endParaRPr lang="en-US" altLang="ja-JP" sz="2000" dirty="0"/>
          </a:p>
          <a:p>
            <a:pPr marL="0" indent="0">
              <a:buNone/>
            </a:pPr>
            <a:r>
              <a:rPr kumimoji="1" lang="ja-JP" altLang="en-US" sz="2000"/>
              <a:t>　本研究では主成分分析を用いて債券金利と残存年数の関係性を明らかにするとともに、期間別に分けることでその関係性がどのように変化するのかを考察した。</a:t>
            </a:r>
            <a:endParaRPr kumimoji="1" lang="en-US" altLang="ja-JP" sz="2000" dirty="0"/>
          </a:p>
        </p:txBody>
      </p:sp>
    </p:spTree>
    <p:extLst>
      <p:ext uri="{BB962C8B-B14F-4D97-AF65-F5344CB8AC3E}">
        <p14:creationId xmlns:p14="http://schemas.microsoft.com/office/powerpoint/2010/main" val="77044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2ED1C-D5F2-2F9A-9E37-81ACA099BD3A}"/>
              </a:ext>
            </a:extLst>
          </p:cNvPr>
          <p:cNvSpPr>
            <a:spLocks noGrp="1"/>
          </p:cNvSpPr>
          <p:nvPr>
            <p:ph type="title"/>
          </p:nvPr>
        </p:nvSpPr>
        <p:spPr/>
        <p:txBody>
          <a:bodyPr/>
          <a:lstStyle/>
          <a:p>
            <a:r>
              <a:rPr lang="en-US" altLang="ja-JP" dirty="0"/>
              <a:t>2, </a:t>
            </a:r>
            <a:r>
              <a:rPr lang="ja-JP" altLang="ja-JP"/>
              <a:t>主成分分析</a:t>
            </a:r>
            <a:endParaRPr kumimoji="1" lang="ja-JP" altLang="en-US"/>
          </a:p>
        </p:txBody>
      </p:sp>
      <p:sp>
        <p:nvSpPr>
          <p:cNvPr id="3" name="コンテンツ プレースホルダー 2">
            <a:extLst>
              <a:ext uri="{FF2B5EF4-FFF2-40B4-BE49-F238E27FC236}">
                <a16:creationId xmlns:a16="http://schemas.microsoft.com/office/drawing/2014/main" id="{F454289A-7D8C-6AE9-883B-422D2005AE59}"/>
              </a:ext>
            </a:extLst>
          </p:cNvPr>
          <p:cNvSpPr>
            <a:spLocks noGrp="1"/>
          </p:cNvSpPr>
          <p:nvPr>
            <p:ph idx="1"/>
          </p:nvPr>
        </p:nvSpPr>
        <p:spPr/>
        <p:txBody>
          <a:bodyPr>
            <a:normAutofit/>
          </a:bodyPr>
          <a:lstStyle/>
          <a:p>
            <a:pPr marL="0" indent="0">
              <a:buNone/>
            </a:pPr>
            <a:r>
              <a:rPr lang="en-US" altLang="ja-JP" sz="2400" dirty="0"/>
              <a:t>2-1 </a:t>
            </a:r>
            <a:r>
              <a:rPr lang="ja-JP" altLang="en-US" sz="2400"/>
              <a:t>主成分分析とは</a:t>
            </a:r>
            <a:endParaRPr lang="en-US" altLang="ja-JP" sz="2400" dirty="0"/>
          </a:p>
          <a:p>
            <a:pPr marL="0" indent="0">
              <a:buNone/>
            </a:pPr>
            <a:r>
              <a:rPr lang="ja-JP" altLang="en-US" sz="2000"/>
              <a:t>主成分分析とは「</a:t>
            </a:r>
            <a:r>
              <a:rPr lang="ja-JP" altLang="en-US" sz="2000" b="1"/>
              <a:t>多次元データを低次元データに</a:t>
            </a:r>
            <a:r>
              <a:rPr lang="ja-JP" altLang="en-US" sz="2000"/>
              <a:t>」変換ができる分析方法</a:t>
            </a: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r>
              <a:rPr lang="ja-JP" altLang="en-US" sz="2000"/>
              <a:t>分析を行うとき、さまざまな要素の大量のデータを用いるが、それらを一目でわかるような簡潔にまとめられた指標を作成できるような分析方法が主成分分析である。</a:t>
            </a:r>
            <a:endParaRPr lang="en-US" altLang="ja-JP" sz="2000" dirty="0"/>
          </a:p>
        </p:txBody>
      </p:sp>
      <p:pic>
        <p:nvPicPr>
          <p:cNvPr id="7" name="図 6" descr="グラフ, 折れ線グラフ&#10;&#10;AI 生成コンテンツは誤りを含む可能性があります。">
            <a:extLst>
              <a:ext uri="{FF2B5EF4-FFF2-40B4-BE49-F238E27FC236}">
                <a16:creationId xmlns:a16="http://schemas.microsoft.com/office/drawing/2014/main" id="{4849B668-9932-E2E6-E863-15458861B54A}"/>
              </a:ext>
            </a:extLst>
          </p:cNvPr>
          <p:cNvPicPr>
            <a:picLocks noChangeAspect="1"/>
          </p:cNvPicPr>
          <p:nvPr/>
        </p:nvPicPr>
        <p:blipFill>
          <a:blip r:embed="rId2"/>
          <a:stretch>
            <a:fillRect/>
          </a:stretch>
        </p:blipFill>
        <p:spPr>
          <a:xfrm>
            <a:off x="7003621" y="2867988"/>
            <a:ext cx="2809706" cy="1873137"/>
          </a:xfrm>
          <a:prstGeom prst="rect">
            <a:avLst/>
          </a:prstGeom>
        </p:spPr>
      </p:pic>
      <p:pic>
        <p:nvPicPr>
          <p:cNvPr id="9" name="図 8" descr="建物, 座る, テーブル, 記号 が含まれている画像&#10;&#10;AI 生成コンテンツは誤りを含む可能性があります。">
            <a:extLst>
              <a:ext uri="{FF2B5EF4-FFF2-40B4-BE49-F238E27FC236}">
                <a16:creationId xmlns:a16="http://schemas.microsoft.com/office/drawing/2014/main" id="{726EAE14-BABA-0F78-9700-CEC8985732BE}"/>
              </a:ext>
            </a:extLst>
          </p:cNvPr>
          <p:cNvPicPr>
            <a:picLocks noChangeAspect="1"/>
          </p:cNvPicPr>
          <p:nvPr/>
        </p:nvPicPr>
        <p:blipFill>
          <a:blip r:embed="rId3"/>
          <a:stretch>
            <a:fillRect/>
          </a:stretch>
        </p:blipFill>
        <p:spPr>
          <a:xfrm>
            <a:off x="2054392" y="2756948"/>
            <a:ext cx="3733037" cy="2488691"/>
          </a:xfrm>
          <a:prstGeom prst="rect">
            <a:avLst/>
          </a:prstGeom>
        </p:spPr>
      </p:pic>
      <p:sp>
        <p:nvSpPr>
          <p:cNvPr id="10" name="右矢印 9">
            <a:extLst>
              <a:ext uri="{FF2B5EF4-FFF2-40B4-BE49-F238E27FC236}">
                <a16:creationId xmlns:a16="http://schemas.microsoft.com/office/drawing/2014/main" id="{424BDF40-917B-6AEC-6AB9-1F98E4066873}"/>
              </a:ext>
            </a:extLst>
          </p:cNvPr>
          <p:cNvSpPr/>
          <p:nvPr/>
        </p:nvSpPr>
        <p:spPr>
          <a:xfrm>
            <a:off x="5951467" y="3429000"/>
            <a:ext cx="647700" cy="751114"/>
          </a:xfrm>
          <a:prstGeom prst="rightArrow">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466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988EE2-98DD-AC1A-666F-181AC592E697}"/>
              </a:ext>
            </a:extLst>
          </p:cNvPr>
          <p:cNvSpPr>
            <a:spLocks noGrp="1"/>
          </p:cNvSpPr>
          <p:nvPr>
            <p:ph type="title"/>
          </p:nvPr>
        </p:nvSpPr>
        <p:spPr/>
        <p:txBody>
          <a:bodyPr/>
          <a:lstStyle/>
          <a:p>
            <a:r>
              <a:rPr lang="en-US" altLang="ja-JP" dirty="0"/>
              <a:t>2, </a:t>
            </a:r>
            <a:r>
              <a:rPr lang="ja-JP" altLang="ja-JP"/>
              <a:t>主成分分析</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F561775-6463-4A32-376D-0C8333BD9356}"/>
                  </a:ext>
                </a:extLst>
              </p:cNvPr>
              <p:cNvSpPr>
                <a:spLocks noGrp="1"/>
              </p:cNvSpPr>
              <p:nvPr>
                <p:ph idx="1"/>
              </p:nvPr>
            </p:nvSpPr>
            <p:spPr/>
            <p:txBody>
              <a:bodyPr>
                <a:normAutofit/>
              </a:bodyPr>
              <a:lstStyle/>
              <a:p>
                <a:pPr marL="0" indent="0">
                  <a:buNone/>
                </a:pPr>
                <a:r>
                  <a:rPr lang="en-US" altLang="ja-JP" sz="2400" dirty="0"/>
                  <a:t>2-2 </a:t>
                </a:r>
                <a:r>
                  <a:rPr lang="ja-JP" altLang="en-US" sz="2400"/>
                  <a:t>金利における主成分分析</a:t>
                </a:r>
                <a:endParaRPr lang="en-US" altLang="ja-JP" sz="2400" dirty="0"/>
              </a:p>
              <a:p>
                <a:pPr marL="0" indent="0">
                  <a:buNone/>
                </a:pPr>
                <a:r>
                  <a:rPr lang="ja-JP" altLang="en-US" sz="2000"/>
                  <a:t>金利はさまざまな要素によって変化している。それをいくつかの少ない指標で理解できるように、主成分分析を用いて表した式が下記に記されている。</a:t>
                </a:r>
                <a:endParaRPr lang="en-US" altLang="ja-JP" sz="2000" dirty="0"/>
              </a:p>
              <a:p>
                <a:pPr marL="0" indent="0">
                  <a:buNone/>
                </a:pPr>
                <a:endParaRPr lang="en-US" altLang="ja-JP" dirty="0"/>
              </a:p>
              <a:p>
                <a:pPr marL="0" indent="0" algn="ctr">
                  <a:buNone/>
                </a:pPr>
                <a14:m>
                  <m:oMathPara xmlns:m="http://schemas.openxmlformats.org/officeDocument/2006/math">
                    <m:oMathParaPr>
                      <m:jc m:val="centerGroup"/>
                    </m:oMathParaPr>
                    <m:oMath xmlns:m="http://schemas.openxmlformats.org/officeDocument/2006/math">
                      <m:sSub>
                        <m:sSubPr>
                          <m:ctrlPr>
                            <a:rPr lang="en-US" altLang="ja-JP" sz="3200" i="1" smtClean="0">
                              <a:latin typeface="Cambria Math" panose="02040503050406030204" pitchFamily="18" charset="0"/>
                            </a:rPr>
                          </m:ctrlPr>
                        </m:sSubPr>
                        <m:e>
                          <m:r>
                            <a:rPr lang="en-US" altLang="ja-JP" sz="3200" b="0" i="1" smtClean="0">
                              <a:latin typeface="Cambria Math" panose="02040503050406030204" pitchFamily="18" charset="0"/>
                            </a:rPr>
                            <m:t>𝑟</m:t>
                          </m:r>
                        </m:e>
                        <m:sub>
                          <m:r>
                            <a:rPr lang="en-US" altLang="ja-JP" sz="3200" b="0" i="1" smtClean="0">
                              <a:latin typeface="Cambria Math" panose="02040503050406030204" pitchFamily="18" charset="0"/>
                            </a:rPr>
                            <m:t>1</m:t>
                          </m:r>
                        </m:sub>
                      </m:sSub>
                      <m:r>
                        <a:rPr lang="en-US" altLang="ja-JP" sz="3200" i="1">
                          <a:latin typeface="Cambria Math" panose="02040503050406030204" pitchFamily="18" charset="0"/>
                        </a:rPr>
                        <m:t>=</m:t>
                      </m:r>
                      <m:r>
                        <a:rPr lang="en-US" altLang="ja-JP" sz="3200" i="1">
                          <a:latin typeface="Cambria Math" panose="02040503050406030204" pitchFamily="18" charset="0"/>
                        </a:rPr>
                        <m:t>𝑎</m:t>
                      </m:r>
                      <m:sSub>
                        <m:sSubPr>
                          <m:ctrlPr>
                            <a:rPr lang="ja-JP" altLang="ja-JP" sz="3200" i="1">
                              <a:latin typeface="Cambria Math" panose="02040503050406030204" pitchFamily="18" charset="0"/>
                            </a:rPr>
                          </m:ctrlPr>
                        </m:sSubPr>
                        <m:e>
                          <m:r>
                            <a:rPr lang="en-US" altLang="ja-JP" sz="3200" i="1">
                              <a:latin typeface="Cambria Math" panose="02040503050406030204" pitchFamily="18" charset="0"/>
                            </a:rPr>
                            <m:t>𝑥</m:t>
                          </m:r>
                        </m:e>
                        <m:sub>
                          <m:r>
                            <a:rPr lang="en-US" altLang="ja-JP" sz="3200" i="1">
                              <a:latin typeface="Cambria Math" panose="02040503050406030204" pitchFamily="18" charset="0"/>
                            </a:rPr>
                            <m:t>1</m:t>
                          </m:r>
                        </m:sub>
                      </m:sSub>
                      <m:r>
                        <a:rPr lang="en-US" altLang="ja-JP" sz="3200" i="1">
                          <a:latin typeface="Cambria Math" panose="02040503050406030204" pitchFamily="18" charset="0"/>
                        </a:rPr>
                        <m:t>+</m:t>
                      </m:r>
                      <m:r>
                        <a:rPr lang="en-US" altLang="ja-JP" sz="3200" i="1">
                          <a:latin typeface="Cambria Math" panose="02040503050406030204" pitchFamily="18" charset="0"/>
                        </a:rPr>
                        <m:t>𝑏</m:t>
                      </m:r>
                      <m:sSub>
                        <m:sSubPr>
                          <m:ctrlPr>
                            <a:rPr lang="ja-JP" altLang="ja-JP" sz="3200" i="1">
                              <a:latin typeface="Cambria Math" panose="02040503050406030204" pitchFamily="18" charset="0"/>
                            </a:rPr>
                          </m:ctrlPr>
                        </m:sSubPr>
                        <m:e>
                          <m:r>
                            <a:rPr lang="en-US" altLang="ja-JP" sz="3200" i="1">
                              <a:latin typeface="Cambria Math" panose="02040503050406030204" pitchFamily="18" charset="0"/>
                            </a:rPr>
                            <m:t>𝑥</m:t>
                          </m:r>
                        </m:e>
                        <m:sub>
                          <m:r>
                            <a:rPr lang="en-US" altLang="ja-JP" sz="3200" i="1">
                              <a:latin typeface="Cambria Math" panose="02040503050406030204" pitchFamily="18" charset="0"/>
                            </a:rPr>
                            <m:t>2</m:t>
                          </m:r>
                        </m:sub>
                      </m:sSub>
                      <m:r>
                        <a:rPr lang="en-US" altLang="ja-JP" sz="3200" i="1">
                          <a:latin typeface="Cambria Math" panose="02040503050406030204" pitchFamily="18" charset="0"/>
                        </a:rPr>
                        <m:t>+</m:t>
                      </m:r>
                      <m:r>
                        <a:rPr lang="en-US" altLang="ja-JP" sz="3200" i="1">
                          <a:latin typeface="Cambria Math" panose="02040503050406030204" pitchFamily="18" charset="0"/>
                        </a:rPr>
                        <m:t>𝑐</m:t>
                      </m:r>
                      <m:sSub>
                        <m:sSubPr>
                          <m:ctrlPr>
                            <a:rPr lang="ja-JP" altLang="ja-JP" sz="3200" i="1">
                              <a:latin typeface="Cambria Math" panose="02040503050406030204" pitchFamily="18" charset="0"/>
                            </a:rPr>
                          </m:ctrlPr>
                        </m:sSubPr>
                        <m:e>
                          <m:r>
                            <a:rPr lang="en-US" altLang="ja-JP" sz="3200" i="1">
                              <a:latin typeface="Cambria Math" panose="02040503050406030204" pitchFamily="18" charset="0"/>
                            </a:rPr>
                            <m:t>𝑥</m:t>
                          </m:r>
                        </m:e>
                        <m:sub>
                          <m:r>
                            <a:rPr lang="en-US" altLang="ja-JP" sz="3200" i="1">
                              <a:latin typeface="Cambria Math" panose="02040503050406030204" pitchFamily="18" charset="0"/>
                            </a:rPr>
                            <m:t>3</m:t>
                          </m:r>
                        </m:sub>
                      </m:sSub>
                    </m:oMath>
                  </m:oMathPara>
                </a14:m>
                <a:endParaRPr lang="en-US" altLang="ja-JP" sz="3600" dirty="0"/>
              </a:p>
              <a:p>
                <a:pPr marL="0" indent="0" algn="ctr">
                  <a:buNone/>
                </a:pPr>
                <a:endParaRPr lang="en-US" altLang="ja-JP" sz="1400" dirty="0"/>
              </a:p>
              <a:p>
                <a:pPr marL="0" indent="0">
                  <a:buNone/>
                </a:pP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𝑟</m:t>
                        </m:r>
                      </m:e>
                      <m:sub>
                        <m:r>
                          <a:rPr lang="en-US" altLang="ja-JP" sz="2000" b="0" i="1" smtClean="0">
                            <a:latin typeface="Cambria Math" panose="02040503050406030204" pitchFamily="18" charset="0"/>
                          </a:rPr>
                          <m:t>1</m:t>
                        </m:r>
                      </m:sub>
                    </m:sSub>
                  </m:oMath>
                </a14:m>
                <a:r>
                  <a:rPr kumimoji="1" lang="en-US" altLang="ja-JP" sz="2000" dirty="0"/>
                  <a:t>: </a:t>
                </a:r>
                <a:r>
                  <a:rPr kumimoji="1" lang="ja-JP" altLang="en-US" sz="1500"/>
                  <a:t>残存年数１年の</a:t>
                </a:r>
                <a:r>
                  <a:rPr kumimoji="1" lang="ja-JP" altLang="en-US" sz="2000" b="1"/>
                  <a:t>金利</a:t>
                </a:r>
                <a:r>
                  <a:rPr kumimoji="1" lang="ja-JP" altLang="en-US" sz="1500"/>
                  <a:t>　</a:t>
                </a:r>
                <a14:m>
                  <m:oMath xmlns:m="http://schemas.openxmlformats.org/officeDocument/2006/math">
                    <m:r>
                      <a:rPr lang="en-US" altLang="ja-JP" sz="2000" i="1">
                        <a:latin typeface="Cambria Math" panose="02040503050406030204" pitchFamily="18" charset="0"/>
                      </a:rPr>
                      <m:t>𝑎</m:t>
                    </m:r>
                  </m:oMath>
                </a14:m>
                <a:r>
                  <a:rPr lang="en-US" altLang="ja-JP" sz="2000" i="1" dirty="0">
                    <a:latin typeface="Cambria Math" panose="02040503050406030204" pitchFamily="18" charset="0"/>
                  </a:rPr>
                  <a:t> </a:t>
                </a:r>
                <a:r>
                  <a:rPr lang="en-US" altLang="ja-JP" sz="2000" dirty="0">
                    <a:latin typeface="Cambria Math" panose="02040503050406030204" pitchFamily="18" charset="0"/>
                  </a:rPr>
                  <a:t>: </a:t>
                </a:r>
                <a:r>
                  <a:rPr lang="ja-JP" altLang="ja-JP" sz="1500"/>
                  <a:t>第</a:t>
                </a:r>
                <a:r>
                  <a:rPr lang="en-US" altLang="ja-JP" sz="1500" dirty="0"/>
                  <a:t>1</a:t>
                </a:r>
                <a:r>
                  <a:rPr lang="ja-JP" altLang="ja-JP" sz="1500"/>
                  <a:t>主成分の</a:t>
                </a:r>
                <a:r>
                  <a:rPr lang="ja-JP" altLang="ja-JP" sz="1800" b="1"/>
                  <a:t>因子負荷量</a:t>
                </a:r>
                <a:r>
                  <a:rPr lang="ja-JP" altLang="ja-JP" sz="1400"/>
                  <a:t> </a:t>
                </a:r>
                <a:r>
                  <a:rPr lang="ja-JP" altLang="en-US" sz="1400"/>
                  <a:t>　</a:t>
                </a:r>
                <a14:m>
                  <m:oMath xmlns:m="http://schemas.openxmlformats.org/officeDocument/2006/math">
                    <m:r>
                      <a:rPr lang="en-US" altLang="ja-JP" sz="2000" b="0" i="1" smtClean="0">
                        <a:latin typeface="Cambria Math" panose="02040503050406030204" pitchFamily="18" charset="0"/>
                      </a:rPr>
                      <m:t>𝑏</m:t>
                    </m:r>
                  </m:oMath>
                </a14:m>
                <a:r>
                  <a:rPr lang="en-US" altLang="ja-JP" sz="2000" b="0" i="1" dirty="0">
                    <a:latin typeface="Cambria Math" panose="02040503050406030204" pitchFamily="18" charset="0"/>
                  </a:rPr>
                  <a:t> </a:t>
                </a:r>
                <a:r>
                  <a:rPr lang="en-US" altLang="ja-JP" sz="2000" b="0" dirty="0">
                    <a:latin typeface="Cambria Math" panose="02040503050406030204" pitchFamily="18" charset="0"/>
                  </a:rPr>
                  <a:t>: </a:t>
                </a:r>
                <a:r>
                  <a:rPr lang="ja-JP" altLang="ja-JP" sz="1500"/>
                  <a:t>第</a:t>
                </a:r>
                <a:r>
                  <a:rPr lang="en-US" altLang="ja-JP" sz="1500" dirty="0"/>
                  <a:t>2</a:t>
                </a:r>
                <a:r>
                  <a:rPr lang="ja-JP" altLang="ja-JP" sz="1500"/>
                  <a:t>主成分の因子負荷量 </a:t>
                </a:r>
                <a:r>
                  <a:rPr lang="ja-JP" altLang="en-US" sz="2000" i="1" dirty="0">
                    <a:latin typeface="Cambria Math" panose="02040503050406030204" pitchFamily="18" charset="0"/>
                  </a:rPr>
                  <a:t>　</a:t>
                </a:r>
                <a14:m>
                  <m:oMath xmlns:m="http://schemas.openxmlformats.org/officeDocument/2006/math">
                    <m:r>
                      <a:rPr lang="en-US" altLang="ja-JP" sz="2000" b="0" i="1" smtClean="0">
                        <a:latin typeface="Cambria Math" panose="02040503050406030204" pitchFamily="18" charset="0"/>
                      </a:rPr>
                      <m:t>𝑐</m:t>
                    </m:r>
                  </m:oMath>
                </a14:m>
                <a:r>
                  <a:rPr lang="en-US" altLang="ja-JP" sz="2000" b="0" dirty="0"/>
                  <a:t> : </a:t>
                </a:r>
                <a:r>
                  <a:rPr lang="ja-JP" altLang="ja-JP" sz="1500"/>
                  <a:t>第</a:t>
                </a:r>
                <a:r>
                  <a:rPr lang="en-US" altLang="ja-JP" sz="1500" dirty="0"/>
                  <a:t>3</a:t>
                </a:r>
                <a:r>
                  <a:rPr lang="ja-JP" altLang="ja-JP" sz="1500"/>
                  <a:t>主成分の因子負荷量 </a:t>
                </a:r>
                <a:endParaRPr lang="en-US" altLang="ja-JP" sz="2000" b="0" dirty="0"/>
              </a:p>
              <a:p>
                <a:pPr marL="0" indent="0">
                  <a:buNone/>
                </a:pPr>
                <a14:m>
                  <m:oMath xmlns:m="http://schemas.openxmlformats.org/officeDocument/2006/math">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1</m:t>
                        </m:r>
                      </m:sub>
                    </m:sSub>
                  </m:oMath>
                </a14:m>
                <a:r>
                  <a:rPr lang="en-US" altLang="ja-JP" sz="2000" b="0" dirty="0"/>
                  <a:t> : </a:t>
                </a:r>
                <a:r>
                  <a:rPr lang="ja-JP" altLang="ja-JP" sz="1500"/>
                  <a:t>第</a:t>
                </a:r>
                <a:r>
                  <a:rPr lang="en-US" altLang="ja-JP" sz="1500" dirty="0"/>
                  <a:t>1</a:t>
                </a:r>
                <a:r>
                  <a:rPr lang="ja-JP" altLang="ja-JP" sz="1500"/>
                  <a:t>主成分の</a:t>
                </a:r>
                <a:r>
                  <a:rPr lang="ja-JP" altLang="ja-JP" sz="1800" b="1"/>
                  <a:t>主成分得点 </a:t>
                </a:r>
                <a:r>
                  <a:rPr lang="ja-JP" altLang="en-US" sz="1800" b="1" dirty="0"/>
                  <a:t>　</a:t>
                </a:r>
                <a14:m>
                  <m:oMath xmlns:m="http://schemas.openxmlformats.org/officeDocument/2006/math">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2</m:t>
                        </m:r>
                      </m:sub>
                    </m:sSub>
                  </m:oMath>
                </a14:m>
                <a:r>
                  <a:rPr kumimoji="1" lang="en-US" altLang="ja-JP" sz="2000" dirty="0"/>
                  <a:t> : </a:t>
                </a:r>
                <a:r>
                  <a:rPr lang="ja-JP" altLang="ja-JP" sz="1500"/>
                  <a:t>第</a:t>
                </a:r>
                <a:r>
                  <a:rPr lang="en-US" altLang="ja-JP" sz="1500" dirty="0"/>
                  <a:t>2</a:t>
                </a:r>
                <a:r>
                  <a:rPr lang="ja-JP" altLang="ja-JP" sz="1500"/>
                  <a:t>主成分の主成分得点 </a:t>
                </a:r>
                <a:r>
                  <a:rPr lang="ja-JP" altLang="en-US" sz="1500"/>
                  <a:t>　</a:t>
                </a:r>
                <a14:m>
                  <m:oMath xmlns:m="http://schemas.openxmlformats.org/officeDocument/2006/math">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3</m:t>
                        </m:r>
                      </m:sub>
                    </m:sSub>
                  </m:oMath>
                </a14:m>
                <a:r>
                  <a:rPr lang="en-US" altLang="ja-JP" sz="2400" dirty="0"/>
                  <a:t> </a:t>
                </a:r>
                <a:r>
                  <a:rPr lang="en-US" altLang="ja-JP" sz="1800" dirty="0"/>
                  <a:t>:</a:t>
                </a:r>
                <a:r>
                  <a:rPr lang="en-US" altLang="ja-JP" dirty="0"/>
                  <a:t> </a:t>
                </a:r>
                <a:r>
                  <a:rPr lang="ja-JP" altLang="ja-JP" sz="1400"/>
                  <a:t>第</a:t>
                </a:r>
                <a:r>
                  <a:rPr lang="en-US" altLang="ja-JP" sz="1400" dirty="0"/>
                  <a:t>3</a:t>
                </a:r>
                <a:r>
                  <a:rPr lang="ja-JP" altLang="ja-JP" sz="1400"/>
                  <a:t>主成分の主成分得点</a:t>
                </a:r>
                <a:endParaRPr lang="ja-JP" altLang="en-US"/>
              </a:p>
            </p:txBody>
          </p:sp>
        </mc:Choice>
        <mc:Fallback xmlns="">
          <p:sp>
            <p:nvSpPr>
              <p:cNvPr id="3" name="コンテンツ プレースホルダー 2">
                <a:extLst>
                  <a:ext uri="{FF2B5EF4-FFF2-40B4-BE49-F238E27FC236}">
                    <a16:creationId xmlns:a16="http://schemas.microsoft.com/office/drawing/2014/main" id="{9F561775-6463-4A32-376D-0C8333BD9356}"/>
                  </a:ext>
                </a:extLst>
              </p:cNvPr>
              <p:cNvSpPr>
                <a:spLocks noGrp="1" noRot="1" noChangeAspect="1" noMove="1" noResize="1" noEditPoints="1" noAdjustHandles="1" noChangeArrowheads="1" noChangeShapeType="1" noTextEdit="1"/>
              </p:cNvSpPr>
              <p:nvPr>
                <p:ph idx="1"/>
              </p:nvPr>
            </p:nvSpPr>
            <p:spPr>
              <a:blipFill>
                <a:blip r:embed="rId2"/>
                <a:stretch>
                  <a:fillRect l="-965" t="-203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0894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63BA0A-D282-3774-811C-A0FEABC69915}"/>
              </a:ext>
            </a:extLst>
          </p:cNvPr>
          <p:cNvSpPr>
            <a:spLocks noGrp="1"/>
          </p:cNvSpPr>
          <p:nvPr>
            <p:ph type="title"/>
          </p:nvPr>
        </p:nvSpPr>
        <p:spPr/>
        <p:txBody>
          <a:bodyPr/>
          <a:lstStyle/>
          <a:p>
            <a:r>
              <a:rPr lang="en-US" altLang="ja-JP" dirty="0"/>
              <a:t>2, </a:t>
            </a:r>
            <a:r>
              <a:rPr lang="ja-JP" altLang="ja-JP"/>
              <a:t>主成分分析</a:t>
            </a:r>
            <a:endParaRPr kumimoji="1" lang="ja-JP" altLang="en-US"/>
          </a:p>
        </p:txBody>
      </p:sp>
      <p:sp>
        <p:nvSpPr>
          <p:cNvPr id="3" name="コンテンツ プレースホルダー 2">
            <a:extLst>
              <a:ext uri="{FF2B5EF4-FFF2-40B4-BE49-F238E27FC236}">
                <a16:creationId xmlns:a16="http://schemas.microsoft.com/office/drawing/2014/main" id="{E465F07E-2F4B-A2F2-B8AA-1024F3686FFE}"/>
              </a:ext>
            </a:extLst>
          </p:cNvPr>
          <p:cNvSpPr>
            <a:spLocks noGrp="1"/>
          </p:cNvSpPr>
          <p:nvPr>
            <p:ph idx="1"/>
          </p:nvPr>
        </p:nvSpPr>
        <p:spPr/>
        <p:txBody>
          <a:bodyPr/>
          <a:lstStyle/>
          <a:p>
            <a:pPr marL="0" indent="0">
              <a:buNone/>
            </a:pPr>
            <a:r>
              <a:rPr kumimoji="1" lang="en-US" altLang="ja-JP" sz="2400" dirty="0"/>
              <a:t>2-3 </a:t>
            </a:r>
            <a:r>
              <a:rPr kumimoji="1" lang="ja-JP" altLang="en-US" sz="2400"/>
              <a:t>軸の再定義</a:t>
            </a:r>
            <a:r>
              <a:rPr lang="ja-JP" altLang="en-US" sz="2400"/>
              <a:t>（主成分得点の考え方）</a:t>
            </a:r>
            <a:endParaRPr kumimoji="1" lang="en-US" altLang="ja-JP" sz="2400" dirty="0"/>
          </a:p>
          <a:p>
            <a:pPr marL="0" indent="0">
              <a:buNone/>
            </a:pPr>
            <a:endParaRPr kumimoji="1" lang="ja-JP" altLang="en-US"/>
          </a:p>
        </p:txBody>
      </p:sp>
      <p:graphicFrame>
        <p:nvGraphicFramePr>
          <p:cNvPr id="4" name="グラフ 3">
            <a:extLst>
              <a:ext uri="{FF2B5EF4-FFF2-40B4-BE49-F238E27FC236}">
                <a16:creationId xmlns:a16="http://schemas.microsoft.com/office/drawing/2014/main" id="{D97A6D94-F99D-B935-6159-8A9D0A24933F}"/>
              </a:ext>
            </a:extLst>
          </p:cNvPr>
          <p:cNvGraphicFramePr>
            <a:graphicFrameLocks/>
          </p:cNvGraphicFramePr>
          <p:nvPr>
            <p:extLst>
              <p:ext uri="{D42A27DB-BD31-4B8C-83A1-F6EECF244321}">
                <p14:modId xmlns:p14="http://schemas.microsoft.com/office/powerpoint/2010/main" val="2074803511"/>
              </p:ext>
            </p:extLst>
          </p:nvPr>
        </p:nvGraphicFramePr>
        <p:xfrm>
          <a:off x="1680258" y="2531962"/>
          <a:ext cx="4211256" cy="263034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a:extLst>
              <a:ext uri="{FF2B5EF4-FFF2-40B4-BE49-F238E27FC236}">
                <a16:creationId xmlns:a16="http://schemas.microsoft.com/office/drawing/2014/main" id="{DCE4655F-AA16-5362-B61D-CE9FAFA1BA1F}"/>
              </a:ext>
            </a:extLst>
          </p:cNvPr>
          <p:cNvCxnSpPr>
            <a:cxnSpLocks/>
          </p:cNvCxnSpPr>
          <p:nvPr/>
        </p:nvCxnSpPr>
        <p:spPr>
          <a:xfrm flipV="1">
            <a:off x="2303362" y="2928395"/>
            <a:ext cx="3159889" cy="17579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9023564D-2857-B734-10C2-17619F863FB4}"/>
              </a:ext>
            </a:extLst>
          </p:cNvPr>
          <p:cNvCxnSpPr>
            <a:cxnSpLocks/>
          </p:cNvCxnSpPr>
          <p:nvPr/>
        </p:nvCxnSpPr>
        <p:spPr>
          <a:xfrm>
            <a:off x="3414532" y="2928395"/>
            <a:ext cx="984936" cy="1756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3" name="図 12" descr="屋内, ノートパソコン, カップ, テーブル が含まれている画像&#10;&#10;AI 生成コンテンツは誤りを含む可能性があります。">
            <a:extLst>
              <a:ext uri="{FF2B5EF4-FFF2-40B4-BE49-F238E27FC236}">
                <a16:creationId xmlns:a16="http://schemas.microsoft.com/office/drawing/2014/main" id="{775ECDE8-2EF3-C779-A047-C748BEDA1C15}"/>
              </a:ext>
            </a:extLst>
          </p:cNvPr>
          <p:cNvPicPr>
            <a:picLocks noChangeAspect="1"/>
          </p:cNvPicPr>
          <p:nvPr/>
        </p:nvPicPr>
        <p:blipFill>
          <a:blip r:embed="rId3"/>
          <a:stretch>
            <a:fillRect/>
          </a:stretch>
        </p:blipFill>
        <p:spPr>
          <a:xfrm rot="2010075">
            <a:off x="6508107" y="2526334"/>
            <a:ext cx="4229100" cy="2641600"/>
          </a:xfrm>
          <a:prstGeom prst="rect">
            <a:avLst/>
          </a:prstGeom>
        </p:spPr>
      </p:pic>
      <p:cxnSp>
        <p:nvCxnSpPr>
          <p:cNvPr id="14" name="直線コネクタ 13">
            <a:extLst>
              <a:ext uri="{FF2B5EF4-FFF2-40B4-BE49-F238E27FC236}">
                <a16:creationId xmlns:a16="http://schemas.microsoft.com/office/drawing/2014/main" id="{2F29BF81-6D8E-E3CB-AA9C-E051F8D6FA1C}"/>
              </a:ext>
            </a:extLst>
          </p:cNvPr>
          <p:cNvCxnSpPr>
            <a:cxnSpLocks/>
          </p:cNvCxnSpPr>
          <p:nvPr/>
        </p:nvCxnSpPr>
        <p:spPr>
          <a:xfrm>
            <a:off x="6891759" y="3942745"/>
            <a:ext cx="346179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80175D71-B7C9-D421-1BFC-275885DD4837}"/>
              </a:ext>
            </a:extLst>
          </p:cNvPr>
          <p:cNvCxnSpPr>
            <a:cxnSpLocks/>
          </p:cNvCxnSpPr>
          <p:nvPr/>
        </p:nvCxnSpPr>
        <p:spPr>
          <a:xfrm>
            <a:off x="8622656" y="2430684"/>
            <a:ext cx="0" cy="273162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右矢印 22">
            <a:extLst>
              <a:ext uri="{FF2B5EF4-FFF2-40B4-BE49-F238E27FC236}">
                <a16:creationId xmlns:a16="http://schemas.microsoft.com/office/drawing/2014/main" id="{7905A4FC-E8AA-2D2B-4A8E-C8457A28FE1D}"/>
              </a:ext>
            </a:extLst>
          </p:cNvPr>
          <p:cNvSpPr/>
          <p:nvPr/>
        </p:nvSpPr>
        <p:spPr>
          <a:xfrm>
            <a:off x="6061635" y="3431892"/>
            <a:ext cx="420547" cy="8304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EE93906-F3DE-8756-B6BC-CA228B286E31}"/>
              </a:ext>
            </a:extLst>
          </p:cNvPr>
          <p:cNvSpPr txBox="1"/>
          <p:nvPr/>
        </p:nvSpPr>
        <p:spPr>
          <a:xfrm>
            <a:off x="4087759" y="2279828"/>
            <a:ext cx="1338828" cy="369332"/>
          </a:xfrm>
          <a:prstGeom prst="rect">
            <a:avLst/>
          </a:prstGeom>
          <a:noFill/>
        </p:spPr>
        <p:txBody>
          <a:bodyPr wrap="none" rtlCol="0">
            <a:spAutoFit/>
          </a:bodyPr>
          <a:lstStyle/>
          <a:p>
            <a:r>
              <a:rPr kumimoji="1" lang="ja-JP" altLang="en-US"/>
              <a:t>第１主成分</a:t>
            </a:r>
          </a:p>
        </p:txBody>
      </p:sp>
      <p:sp>
        <p:nvSpPr>
          <p:cNvPr id="25" name="テキスト ボックス 24">
            <a:extLst>
              <a:ext uri="{FF2B5EF4-FFF2-40B4-BE49-F238E27FC236}">
                <a16:creationId xmlns:a16="http://schemas.microsoft.com/office/drawing/2014/main" id="{DD42A52D-EFD2-62A3-9A6D-ED05C1C43D5D}"/>
              </a:ext>
            </a:extLst>
          </p:cNvPr>
          <p:cNvSpPr txBox="1"/>
          <p:nvPr/>
        </p:nvSpPr>
        <p:spPr>
          <a:xfrm>
            <a:off x="3017521" y="5047202"/>
            <a:ext cx="1338828" cy="369332"/>
          </a:xfrm>
          <a:prstGeom prst="rect">
            <a:avLst/>
          </a:prstGeom>
          <a:noFill/>
        </p:spPr>
        <p:txBody>
          <a:bodyPr wrap="none" rtlCol="0">
            <a:spAutoFit/>
          </a:bodyPr>
          <a:lstStyle/>
          <a:p>
            <a:r>
              <a:rPr kumimoji="1" lang="ja-JP" altLang="en-US"/>
              <a:t>第２主成分</a:t>
            </a:r>
          </a:p>
        </p:txBody>
      </p:sp>
      <p:sp>
        <p:nvSpPr>
          <p:cNvPr id="26" name="テキスト ボックス 25">
            <a:extLst>
              <a:ext uri="{FF2B5EF4-FFF2-40B4-BE49-F238E27FC236}">
                <a16:creationId xmlns:a16="http://schemas.microsoft.com/office/drawing/2014/main" id="{DD6CF62B-AACD-A198-E380-9528BF594265}"/>
              </a:ext>
            </a:extLst>
          </p:cNvPr>
          <p:cNvSpPr txBox="1"/>
          <p:nvPr/>
        </p:nvSpPr>
        <p:spPr>
          <a:xfrm>
            <a:off x="6966231" y="4077683"/>
            <a:ext cx="1338828" cy="369332"/>
          </a:xfrm>
          <a:prstGeom prst="rect">
            <a:avLst/>
          </a:prstGeom>
          <a:noFill/>
        </p:spPr>
        <p:txBody>
          <a:bodyPr wrap="none" rtlCol="0">
            <a:spAutoFit/>
          </a:bodyPr>
          <a:lstStyle/>
          <a:p>
            <a:r>
              <a:rPr kumimoji="1" lang="ja-JP" altLang="en-US"/>
              <a:t>第１主成分</a:t>
            </a:r>
          </a:p>
        </p:txBody>
      </p:sp>
      <p:sp>
        <p:nvSpPr>
          <p:cNvPr id="28" name="テキスト ボックス 27">
            <a:extLst>
              <a:ext uri="{FF2B5EF4-FFF2-40B4-BE49-F238E27FC236}">
                <a16:creationId xmlns:a16="http://schemas.microsoft.com/office/drawing/2014/main" id="{2012416B-0E37-F8EB-B666-24F46FF5A1B4}"/>
              </a:ext>
            </a:extLst>
          </p:cNvPr>
          <p:cNvSpPr txBox="1"/>
          <p:nvPr/>
        </p:nvSpPr>
        <p:spPr>
          <a:xfrm>
            <a:off x="8691388" y="2353850"/>
            <a:ext cx="1338828" cy="369332"/>
          </a:xfrm>
          <a:prstGeom prst="rect">
            <a:avLst/>
          </a:prstGeom>
          <a:noFill/>
        </p:spPr>
        <p:txBody>
          <a:bodyPr wrap="none" rtlCol="0">
            <a:spAutoFit/>
          </a:bodyPr>
          <a:lstStyle/>
          <a:p>
            <a:r>
              <a:rPr kumimoji="1" lang="ja-JP" altLang="en-US"/>
              <a:t>第２主成分</a:t>
            </a:r>
          </a:p>
        </p:txBody>
      </p:sp>
      <p:cxnSp>
        <p:nvCxnSpPr>
          <p:cNvPr id="35" name="直線矢印コネクタ 34">
            <a:extLst>
              <a:ext uri="{FF2B5EF4-FFF2-40B4-BE49-F238E27FC236}">
                <a16:creationId xmlns:a16="http://schemas.microsoft.com/office/drawing/2014/main" id="{F7E14221-8C9E-2F02-FE60-19FC091619FC}"/>
              </a:ext>
            </a:extLst>
          </p:cNvPr>
          <p:cNvCxnSpPr>
            <a:cxnSpLocks/>
          </p:cNvCxnSpPr>
          <p:nvPr/>
        </p:nvCxnSpPr>
        <p:spPr>
          <a:xfrm>
            <a:off x="4740215" y="2619007"/>
            <a:ext cx="214294" cy="4858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直線矢印コネクタ 37">
            <a:extLst>
              <a:ext uri="{FF2B5EF4-FFF2-40B4-BE49-F238E27FC236}">
                <a16:creationId xmlns:a16="http://schemas.microsoft.com/office/drawing/2014/main" id="{9BB15649-E7B2-D2A8-0149-EEDE0C63A996}"/>
              </a:ext>
            </a:extLst>
          </p:cNvPr>
          <p:cNvCxnSpPr>
            <a:cxnSpLocks/>
            <a:stCxn id="25" idx="0"/>
          </p:cNvCxnSpPr>
          <p:nvPr/>
        </p:nvCxnSpPr>
        <p:spPr>
          <a:xfrm flipV="1">
            <a:off x="3686935" y="4616759"/>
            <a:ext cx="514758" cy="4304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1" name="図 40" descr="屋内, ノートパソコン, カップ, テーブル が含まれている画像&#10;&#10;AI 生成コンテンツは誤りを含む可能性があります。">
            <a:extLst>
              <a:ext uri="{FF2B5EF4-FFF2-40B4-BE49-F238E27FC236}">
                <a16:creationId xmlns:a16="http://schemas.microsoft.com/office/drawing/2014/main" id="{3A8F229D-6164-E49E-60D3-B7E7A9CC5228}"/>
              </a:ext>
            </a:extLst>
          </p:cNvPr>
          <p:cNvPicPr>
            <a:picLocks noChangeAspect="1"/>
          </p:cNvPicPr>
          <p:nvPr/>
        </p:nvPicPr>
        <p:blipFill>
          <a:blip r:embed="rId3"/>
          <a:stretch>
            <a:fillRect/>
          </a:stretch>
        </p:blipFill>
        <p:spPr>
          <a:xfrm>
            <a:off x="1680258" y="2538516"/>
            <a:ext cx="4229100" cy="2641600"/>
          </a:xfrm>
          <a:prstGeom prst="rect">
            <a:avLst/>
          </a:prstGeom>
        </p:spPr>
      </p:pic>
      <p:sp>
        <p:nvSpPr>
          <p:cNvPr id="42" name="テキスト ボックス 41">
            <a:extLst>
              <a:ext uri="{FF2B5EF4-FFF2-40B4-BE49-F238E27FC236}">
                <a16:creationId xmlns:a16="http://schemas.microsoft.com/office/drawing/2014/main" id="{7E7E96B3-2D0E-59DF-1813-A8A008E73C2C}"/>
              </a:ext>
            </a:extLst>
          </p:cNvPr>
          <p:cNvSpPr txBox="1"/>
          <p:nvPr/>
        </p:nvSpPr>
        <p:spPr>
          <a:xfrm>
            <a:off x="6271908" y="5396449"/>
            <a:ext cx="4801314" cy="461665"/>
          </a:xfrm>
          <a:prstGeom prst="rect">
            <a:avLst/>
          </a:prstGeom>
          <a:noFill/>
        </p:spPr>
        <p:txBody>
          <a:bodyPr wrap="none" rtlCol="0">
            <a:spAutoFit/>
          </a:bodyPr>
          <a:lstStyle/>
          <a:p>
            <a:r>
              <a:rPr kumimoji="1" lang="ja-JP" altLang="en-US" sz="2400" u="sng"/>
              <a:t>位置は変わらないが座標は変わる</a:t>
            </a:r>
          </a:p>
        </p:txBody>
      </p:sp>
    </p:spTree>
    <p:extLst>
      <p:ext uri="{BB962C8B-B14F-4D97-AF65-F5344CB8AC3E}">
        <p14:creationId xmlns:p14="http://schemas.microsoft.com/office/powerpoint/2010/main" val="8053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A89B9-6050-99E5-E066-CC7F03826102}"/>
              </a:ext>
            </a:extLst>
          </p:cNvPr>
          <p:cNvSpPr>
            <a:spLocks noGrp="1"/>
          </p:cNvSpPr>
          <p:nvPr>
            <p:ph type="title"/>
          </p:nvPr>
        </p:nvSpPr>
        <p:spPr/>
        <p:txBody>
          <a:bodyPr/>
          <a:lstStyle/>
          <a:p>
            <a:r>
              <a:rPr lang="en-US" altLang="ja-JP" dirty="0"/>
              <a:t>2, </a:t>
            </a:r>
            <a:r>
              <a:rPr lang="ja-JP" altLang="ja-JP"/>
              <a:t>主成分分析</a:t>
            </a:r>
            <a:endParaRPr kumimoji="1" lang="ja-JP" altLang="en-US"/>
          </a:p>
        </p:txBody>
      </p:sp>
      <p:sp>
        <p:nvSpPr>
          <p:cNvPr id="3" name="コンテンツ プレースホルダー 2">
            <a:extLst>
              <a:ext uri="{FF2B5EF4-FFF2-40B4-BE49-F238E27FC236}">
                <a16:creationId xmlns:a16="http://schemas.microsoft.com/office/drawing/2014/main" id="{7AA790AB-1FD7-58EA-27BB-DD9FB0B509F0}"/>
              </a:ext>
            </a:extLst>
          </p:cNvPr>
          <p:cNvSpPr>
            <a:spLocks noGrp="1"/>
          </p:cNvSpPr>
          <p:nvPr>
            <p:ph idx="1"/>
          </p:nvPr>
        </p:nvSpPr>
        <p:spPr/>
        <p:txBody>
          <a:bodyPr/>
          <a:lstStyle/>
          <a:p>
            <a:pPr marL="0" indent="0">
              <a:buNone/>
            </a:pPr>
            <a:r>
              <a:rPr kumimoji="1" lang="ja-JP" altLang="en-US" sz="2000"/>
              <a:t>第１主成分</a:t>
            </a:r>
            <a:endParaRPr kumimoji="1" lang="en-US" altLang="ja-JP" sz="2000" dirty="0"/>
          </a:p>
          <a:p>
            <a:pPr marL="0" indent="0">
              <a:buNone/>
            </a:pPr>
            <a:r>
              <a:rPr lang="ja-JP" altLang="en-US" sz="2000"/>
              <a:t>→</a:t>
            </a:r>
            <a:r>
              <a:rPr lang="ja-JP" altLang="en-US" sz="2400" b="1"/>
              <a:t>金利の水準</a:t>
            </a:r>
            <a:r>
              <a:rPr lang="ja-JP" altLang="en-US" sz="2000"/>
              <a:t>を表す</a:t>
            </a:r>
            <a:endParaRPr lang="en-US" altLang="ja-JP" sz="2000" dirty="0"/>
          </a:p>
          <a:p>
            <a:pPr marL="0" indent="0">
              <a:buNone/>
            </a:pPr>
            <a:endParaRPr lang="en-US" altLang="ja-JP" sz="2000" dirty="0"/>
          </a:p>
          <a:p>
            <a:pPr marL="0" indent="0">
              <a:buNone/>
            </a:pPr>
            <a:r>
              <a:rPr kumimoji="1" lang="ja-JP" altLang="en-US" sz="2000"/>
              <a:t>第２主成分</a:t>
            </a:r>
            <a:endParaRPr kumimoji="1" lang="en-US" altLang="ja-JP" sz="2000" dirty="0"/>
          </a:p>
          <a:p>
            <a:pPr marL="0" indent="0">
              <a:buNone/>
            </a:pPr>
            <a:r>
              <a:rPr lang="ja-JP" altLang="en-US" sz="2000"/>
              <a:t>→短期金利と長期金利の異なる動き（</a:t>
            </a:r>
            <a:r>
              <a:rPr lang="ja-JP" altLang="en-US" sz="2400" b="1"/>
              <a:t>非対称性</a:t>
            </a:r>
            <a:r>
              <a:rPr lang="ja-JP" altLang="en-US" sz="2000"/>
              <a:t>）を表す</a:t>
            </a:r>
            <a:endParaRPr kumimoji="1" lang="en-US" altLang="ja-JP" sz="2000" dirty="0"/>
          </a:p>
          <a:p>
            <a:pPr marL="0" indent="0">
              <a:buNone/>
            </a:pPr>
            <a:endParaRPr kumimoji="1" lang="ja-JP" altLang="en-US"/>
          </a:p>
        </p:txBody>
      </p:sp>
    </p:spTree>
    <p:extLst>
      <p:ext uri="{BB962C8B-B14F-4D97-AF65-F5344CB8AC3E}">
        <p14:creationId xmlns:p14="http://schemas.microsoft.com/office/powerpoint/2010/main" val="11596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B5558E-2C0B-FA7E-AB9F-CABD638061CD}"/>
              </a:ext>
            </a:extLst>
          </p:cNvPr>
          <p:cNvSpPr>
            <a:spLocks noGrp="1"/>
          </p:cNvSpPr>
          <p:nvPr>
            <p:ph type="title"/>
          </p:nvPr>
        </p:nvSpPr>
        <p:spPr/>
        <p:txBody>
          <a:bodyPr/>
          <a:lstStyle/>
          <a:p>
            <a:r>
              <a:rPr lang="en-US" altLang="ja-JP" dirty="0"/>
              <a:t>2, </a:t>
            </a:r>
            <a:r>
              <a:rPr lang="ja-JP" altLang="ja-JP"/>
              <a:t>主成分分析</a:t>
            </a:r>
            <a:endParaRPr kumimoji="1" lang="ja-JP" altLang="en-US"/>
          </a:p>
        </p:txBody>
      </p:sp>
      <p:sp>
        <p:nvSpPr>
          <p:cNvPr id="3" name="コンテンツ プレースホルダー 2">
            <a:extLst>
              <a:ext uri="{FF2B5EF4-FFF2-40B4-BE49-F238E27FC236}">
                <a16:creationId xmlns:a16="http://schemas.microsoft.com/office/drawing/2014/main" id="{623ECD10-6116-DDAC-EAD7-BD0CC1B14073}"/>
              </a:ext>
            </a:extLst>
          </p:cNvPr>
          <p:cNvSpPr>
            <a:spLocks noGrp="1"/>
          </p:cNvSpPr>
          <p:nvPr>
            <p:ph idx="1"/>
          </p:nvPr>
        </p:nvSpPr>
        <p:spPr/>
        <p:txBody>
          <a:bodyPr>
            <a:normAutofit/>
          </a:bodyPr>
          <a:lstStyle/>
          <a:p>
            <a:pPr marL="0" indent="0">
              <a:buNone/>
            </a:pPr>
            <a:r>
              <a:rPr kumimoji="1" lang="en-US" altLang="ja-JP" sz="2400" dirty="0"/>
              <a:t>2-4 </a:t>
            </a:r>
            <a:r>
              <a:rPr kumimoji="1" lang="ja-JP" altLang="en-US" sz="2400"/>
              <a:t>因子負荷量</a:t>
            </a:r>
            <a:endParaRPr kumimoji="1" lang="en-US" altLang="ja-JP" sz="2400" dirty="0"/>
          </a:p>
          <a:p>
            <a:pPr marL="0" indent="0">
              <a:buNone/>
            </a:pPr>
            <a:r>
              <a:rPr kumimoji="1" lang="ja-JP" altLang="en-US" sz="2000"/>
              <a:t>主成分にはそれぞれ</a:t>
            </a:r>
            <a:r>
              <a:rPr kumimoji="1" lang="ja-JP" altLang="en-US" sz="2400" b="1"/>
              <a:t>重み</a:t>
            </a:r>
            <a:r>
              <a:rPr kumimoji="1" lang="ja-JP" altLang="en-US" sz="2000"/>
              <a:t>（どの程度影響するか）があり、その重みを</a:t>
            </a:r>
            <a:r>
              <a:rPr kumimoji="1" lang="ja-JP" altLang="en-US" sz="2400" b="1"/>
              <a:t>因子負荷量</a:t>
            </a:r>
            <a:r>
              <a:rPr kumimoji="1" lang="ja-JP" altLang="en-US" sz="2000"/>
              <a:t>と呼ぶ。</a:t>
            </a:r>
            <a:endParaRPr kumimoji="1" lang="en-US" altLang="ja-JP" sz="2000" dirty="0"/>
          </a:p>
          <a:p>
            <a:pPr marL="0" indent="0">
              <a:buNone/>
            </a:pPr>
            <a:endParaRPr kumimoji="1" lang="en-US" altLang="ja-JP" sz="2000" dirty="0"/>
          </a:p>
          <a:p>
            <a:pPr marL="0" indent="0">
              <a:buNone/>
            </a:pPr>
            <a:r>
              <a:rPr lang="ja-JP" altLang="en-US" sz="2000"/>
              <a:t>因子負荷量は残存年数によって異なり、因子負荷量をグラフにプロットし折れ線グラフを作成し、そのグラフの形状の違いを分析する。</a:t>
            </a:r>
            <a:endParaRPr lang="en-US" altLang="ja-JP" sz="2000" dirty="0"/>
          </a:p>
        </p:txBody>
      </p:sp>
    </p:spTree>
    <p:extLst>
      <p:ext uri="{BB962C8B-B14F-4D97-AF65-F5344CB8AC3E}">
        <p14:creationId xmlns:p14="http://schemas.microsoft.com/office/powerpoint/2010/main" val="137085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124E8E-F3C6-BC7F-930D-D85D0E23AF82}"/>
              </a:ext>
            </a:extLst>
          </p:cNvPr>
          <p:cNvSpPr>
            <a:spLocks noGrp="1"/>
          </p:cNvSpPr>
          <p:nvPr>
            <p:ph type="title"/>
          </p:nvPr>
        </p:nvSpPr>
        <p:spPr/>
        <p:txBody>
          <a:bodyPr/>
          <a:lstStyle/>
          <a:p>
            <a:r>
              <a:rPr lang="en-US" altLang="ja-JP" dirty="0"/>
              <a:t>3, </a:t>
            </a:r>
            <a:r>
              <a:rPr lang="ja-JP" altLang="en-US"/>
              <a:t>分析対象・方法</a:t>
            </a:r>
            <a:endParaRPr kumimoji="1" lang="ja-JP" altLang="en-US"/>
          </a:p>
        </p:txBody>
      </p:sp>
      <p:sp>
        <p:nvSpPr>
          <p:cNvPr id="3" name="コンテンツ プレースホルダー 2">
            <a:extLst>
              <a:ext uri="{FF2B5EF4-FFF2-40B4-BE49-F238E27FC236}">
                <a16:creationId xmlns:a16="http://schemas.microsoft.com/office/drawing/2014/main" id="{B838023C-093E-D966-3362-36ED15A43F63}"/>
              </a:ext>
            </a:extLst>
          </p:cNvPr>
          <p:cNvSpPr>
            <a:spLocks noGrp="1"/>
          </p:cNvSpPr>
          <p:nvPr>
            <p:ph idx="1"/>
          </p:nvPr>
        </p:nvSpPr>
        <p:spPr/>
        <p:txBody>
          <a:bodyPr>
            <a:normAutofit/>
          </a:bodyPr>
          <a:lstStyle/>
          <a:p>
            <a:pPr marL="0" indent="0">
              <a:buNone/>
            </a:pPr>
            <a:r>
              <a:rPr lang="en-US" altLang="ja-JP" sz="2400" dirty="0"/>
              <a:t>3-1 </a:t>
            </a:r>
            <a:r>
              <a:rPr lang="ja-JP" altLang="en-US" sz="2400"/>
              <a:t>分析対象・期間</a:t>
            </a:r>
            <a:endParaRPr lang="en-US" altLang="ja-JP" sz="2400" dirty="0"/>
          </a:p>
          <a:p>
            <a:pPr marL="0" indent="0">
              <a:buNone/>
            </a:pPr>
            <a:r>
              <a:rPr lang="ja-JP" altLang="ja-JP" sz="2000"/>
              <a:t>財務省公式ホームページに掲載されているデータを用い、残存年数</a:t>
            </a:r>
            <a:r>
              <a:rPr lang="en-US" altLang="ja-JP" sz="2000" dirty="0"/>
              <a:t>1</a:t>
            </a:r>
            <a:r>
              <a:rPr lang="ja-JP" altLang="ja-JP" sz="2000"/>
              <a:t>年から</a:t>
            </a:r>
            <a:r>
              <a:rPr lang="en-US" altLang="ja-JP" sz="2000" dirty="0"/>
              <a:t>10</a:t>
            </a:r>
            <a:r>
              <a:rPr lang="ja-JP" altLang="ja-JP" sz="2000"/>
              <a:t>年、</a:t>
            </a:r>
            <a:r>
              <a:rPr lang="en-US" altLang="ja-JP" sz="2000" dirty="0"/>
              <a:t>15</a:t>
            </a:r>
            <a:r>
              <a:rPr lang="ja-JP" altLang="ja-JP" sz="2000"/>
              <a:t>年、</a:t>
            </a:r>
            <a:r>
              <a:rPr lang="en-US" altLang="ja-JP" sz="2000" dirty="0"/>
              <a:t>20</a:t>
            </a:r>
            <a:r>
              <a:rPr lang="ja-JP" altLang="ja-JP" sz="2000"/>
              <a:t>年、</a:t>
            </a:r>
            <a:r>
              <a:rPr lang="en-US" altLang="ja-JP" sz="2000" dirty="0"/>
              <a:t>25</a:t>
            </a:r>
            <a:r>
              <a:rPr lang="ja-JP" altLang="ja-JP" sz="2000"/>
              <a:t>年、</a:t>
            </a:r>
            <a:r>
              <a:rPr lang="en-US" altLang="ja-JP" sz="2000" dirty="0"/>
              <a:t>30</a:t>
            </a:r>
            <a:r>
              <a:rPr lang="ja-JP" altLang="ja-JP" sz="2000"/>
              <a:t>年固定利付国債の複利金利（半年複利ベースの最終利回り）を分析対象 </a:t>
            </a:r>
            <a:r>
              <a:rPr lang="ja-JP" altLang="en-US" sz="2000"/>
              <a:t>とした。</a:t>
            </a:r>
            <a:endParaRPr lang="en-US" altLang="ja-JP" sz="2000" dirty="0"/>
          </a:p>
          <a:p>
            <a:pPr marL="0" indent="0">
              <a:buNone/>
            </a:pPr>
            <a:r>
              <a:rPr lang="ja-JP" altLang="en-US" sz="2000"/>
              <a:t>分析対象期間は下記の通りであり、期間別に分けての分析も行った。</a:t>
            </a:r>
            <a:endParaRPr lang="en-US" altLang="ja-JP" sz="2000" dirty="0"/>
          </a:p>
          <a:p>
            <a:pPr marL="0" indent="0">
              <a:buNone/>
            </a:pPr>
            <a:endParaRPr lang="en-US" altLang="ja-JP" sz="2000" dirty="0"/>
          </a:p>
          <a:p>
            <a:pPr marL="0" indent="0">
              <a:buNone/>
            </a:pPr>
            <a:r>
              <a:rPr lang="en-US" altLang="ja-JP" sz="2000" dirty="0"/>
              <a:t>1, </a:t>
            </a:r>
            <a:r>
              <a:rPr lang="ja-JP" altLang="ja-JP" sz="2000"/>
              <a:t>フルサンプル（</a:t>
            </a:r>
            <a:r>
              <a:rPr lang="en-US" altLang="ja-JP" sz="2000" dirty="0"/>
              <a:t>2004</a:t>
            </a:r>
            <a:r>
              <a:rPr lang="ja-JP" altLang="ja-JP" sz="2000"/>
              <a:t>年</a:t>
            </a:r>
            <a:r>
              <a:rPr lang="en-US" altLang="ja-JP" sz="2000" dirty="0"/>
              <a:t>4</a:t>
            </a:r>
            <a:r>
              <a:rPr lang="ja-JP" altLang="ja-JP" sz="2000"/>
              <a:t>月</a:t>
            </a:r>
            <a:r>
              <a:rPr lang="en-US" altLang="ja-JP" sz="2000" dirty="0"/>
              <a:t>-2025</a:t>
            </a:r>
            <a:r>
              <a:rPr lang="ja-JP" altLang="ja-JP" sz="2000"/>
              <a:t>年</a:t>
            </a:r>
            <a:r>
              <a:rPr lang="en-US" altLang="ja-JP" sz="2000" dirty="0"/>
              <a:t>11</a:t>
            </a:r>
            <a:r>
              <a:rPr lang="ja-JP" altLang="ja-JP" sz="2000"/>
              <a:t>月）</a:t>
            </a:r>
          </a:p>
          <a:p>
            <a:pPr marL="0" indent="0">
              <a:buNone/>
            </a:pPr>
            <a:r>
              <a:rPr lang="en-US" altLang="ja-JP" sz="2000" dirty="0"/>
              <a:t>2, </a:t>
            </a:r>
            <a:r>
              <a:rPr lang="ja-JP" altLang="ja-JP" sz="2000"/>
              <a:t>量的金融緩和政策期間（</a:t>
            </a:r>
            <a:r>
              <a:rPr lang="en-US" altLang="ja-JP" sz="2000" dirty="0"/>
              <a:t>2001</a:t>
            </a:r>
            <a:r>
              <a:rPr lang="ja-JP" altLang="ja-JP" sz="2000"/>
              <a:t>年</a:t>
            </a:r>
            <a:r>
              <a:rPr lang="en-US" altLang="ja-JP" sz="2000" dirty="0"/>
              <a:t>1</a:t>
            </a:r>
            <a:r>
              <a:rPr lang="ja-JP" altLang="ja-JP" sz="2000"/>
              <a:t>月</a:t>
            </a:r>
            <a:r>
              <a:rPr lang="en-US" altLang="ja-JP" sz="2000" dirty="0"/>
              <a:t>-2006</a:t>
            </a:r>
            <a:r>
              <a:rPr lang="ja-JP" altLang="ja-JP" sz="2000"/>
              <a:t>年</a:t>
            </a:r>
            <a:r>
              <a:rPr lang="en-US" altLang="ja-JP" sz="2000" dirty="0"/>
              <a:t>3</a:t>
            </a:r>
            <a:r>
              <a:rPr lang="ja-JP" altLang="ja-JP" sz="2000"/>
              <a:t>月）</a:t>
            </a:r>
          </a:p>
          <a:p>
            <a:pPr marL="0" indent="0">
              <a:buNone/>
            </a:pPr>
            <a:r>
              <a:rPr lang="en-US" altLang="ja-JP" sz="2000" dirty="0"/>
              <a:t>3, </a:t>
            </a:r>
            <a:r>
              <a:rPr lang="ja-JP" altLang="ja-JP" sz="2000"/>
              <a:t>マイナス金利政策期間（</a:t>
            </a:r>
            <a:r>
              <a:rPr lang="en-US" altLang="ja-JP" sz="2000" dirty="0"/>
              <a:t>2016</a:t>
            </a:r>
            <a:r>
              <a:rPr lang="ja-JP" altLang="ja-JP" sz="2000"/>
              <a:t>年</a:t>
            </a:r>
            <a:r>
              <a:rPr lang="en-US" altLang="ja-JP" sz="2000" dirty="0"/>
              <a:t>2</a:t>
            </a:r>
            <a:r>
              <a:rPr lang="ja-JP" altLang="ja-JP" sz="2000"/>
              <a:t>月</a:t>
            </a:r>
            <a:r>
              <a:rPr lang="en-US" altLang="ja-JP" sz="2000" dirty="0"/>
              <a:t>-2024</a:t>
            </a:r>
            <a:r>
              <a:rPr lang="ja-JP" altLang="ja-JP" sz="2000"/>
              <a:t>年</a:t>
            </a:r>
            <a:r>
              <a:rPr lang="en-US" altLang="ja-JP" sz="2000" dirty="0"/>
              <a:t>3</a:t>
            </a:r>
            <a:r>
              <a:rPr lang="ja-JP" altLang="ja-JP" sz="2000"/>
              <a:t>月）</a:t>
            </a:r>
          </a:p>
          <a:p>
            <a:pPr marL="0" indent="0">
              <a:buNone/>
            </a:pPr>
            <a:r>
              <a:rPr lang="en-US" altLang="ja-JP" sz="2000" dirty="0"/>
              <a:t>4, </a:t>
            </a:r>
            <a:r>
              <a:rPr lang="ja-JP" altLang="ja-JP" sz="2000"/>
              <a:t>コロナ禍（</a:t>
            </a:r>
            <a:r>
              <a:rPr lang="en-US" altLang="ja-JP" sz="2000" dirty="0"/>
              <a:t>2020</a:t>
            </a:r>
            <a:r>
              <a:rPr lang="ja-JP" altLang="ja-JP" sz="2000"/>
              <a:t>年</a:t>
            </a:r>
            <a:r>
              <a:rPr lang="en-US" altLang="ja-JP" sz="2000" dirty="0"/>
              <a:t>2</a:t>
            </a:r>
            <a:r>
              <a:rPr lang="ja-JP" altLang="ja-JP" sz="2000"/>
              <a:t>月</a:t>
            </a:r>
            <a:r>
              <a:rPr lang="en-US" altLang="ja-JP" sz="2000" dirty="0"/>
              <a:t>-2023</a:t>
            </a:r>
            <a:r>
              <a:rPr lang="ja-JP" altLang="ja-JP" sz="2000"/>
              <a:t>年</a:t>
            </a:r>
            <a:r>
              <a:rPr lang="en-US" altLang="ja-JP" sz="2000" dirty="0"/>
              <a:t>5</a:t>
            </a:r>
            <a:r>
              <a:rPr lang="ja-JP" altLang="ja-JP" sz="2000"/>
              <a:t>月）</a:t>
            </a:r>
          </a:p>
          <a:p>
            <a:pPr marL="0" indent="0">
              <a:buNone/>
            </a:pPr>
            <a:r>
              <a:rPr lang="en-US" altLang="ja-JP" sz="2000" dirty="0"/>
              <a:t>5, </a:t>
            </a:r>
            <a:r>
              <a:rPr lang="ja-JP" altLang="ja-JP" sz="2000"/>
              <a:t>マイナス金利政策解除後</a:t>
            </a:r>
            <a:r>
              <a:rPr lang="en-US" altLang="ja-JP" sz="2000" dirty="0"/>
              <a:t>(2024</a:t>
            </a:r>
            <a:r>
              <a:rPr lang="ja-JP" altLang="ja-JP" sz="2000"/>
              <a:t>年</a:t>
            </a:r>
            <a:r>
              <a:rPr lang="en-US" altLang="ja-JP" sz="2000" dirty="0"/>
              <a:t>4</a:t>
            </a:r>
            <a:r>
              <a:rPr lang="ja-JP" altLang="ja-JP" sz="2000"/>
              <a:t>月</a:t>
            </a:r>
            <a:r>
              <a:rPr lang="en-US" altLang="ja-JP" sz="2000" dirty="0"/>
              <a:t>-2025</a:t>
            </a:r>
            <a:r>
              <a:rPr lang="ja-JP" altLang="ja-JP" sz="2000"/>
              <a:t>年</a:t>
            </a:r>
            <a:r>
              <a:rPr lang="en-US" altLang="ja-JP" sz="2000" dirty="0"/>
              <a:t>11</a:t>
            </a:r>
            <a:r>
              <a:rPr lang="ja-JP" altLang="ja-JP" sz="2000"/>
              <a:t>月</a:t>
            </a:r>
            <a:r>
              <a:rPr lang="en-US" altLang="ja-JP" sz="2000" dirty="0"/>
              <a:t>)</a:t>
            </a:r>
            <a:endParaRPr lang="ja-JP" altLang="ja-JP" sz="2000"/>
          </a:p>
          <a:p>
            <a:pPr marL="0" indent="0">
              <a:buNone/>
            </a:pPr>
            <a:endParaRPr kumimoji="1" lang="ja-JP" altLang="en-US"/>
          </a:p>
        </p:txBody>
      </p:sp>
    </p:spTree>
    <p:extLst>
      <p:ext uri="{BB962C8B-B14F-4D97-AF65-F5344CB8AC3E}">
        <p14:creationId xmlns:p14="http://schemas.microsoft.com/office/powerpoint/2010/main" val="14285646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26984</TotalTime>
  <Words>1933</Words>
  <Application>Microsoft Macintosh PowerPoint</Application>
  <PresentationFormat>ワイド画面</PresentationFormat>
  <Paragraphs>210</Paragraphs>
  <Slides>19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游ゴシック</vt:lpstr>
      <vt:lpstr>游ゴシック Light</vt:lpstr>
      <vt:lpstr>游明朝</vt:lpstr>
      <vt:lpstr>Arial</vt:lpstr>
      <vt:lpstr>Cambria Math</vt:lpstr>
      <vt:lpstr>Times New Roman</vt:lpstr>
      <vt:lpstr>Office テーマ</vt:lpstr>
      <vt:lpstr>主成分分析</vt:lpstr>
      <vt:lpstr>目次</vt:lpstr>
      <vt:lpstr>1, はじめに</vt:lpstr>
      <vt:lpstr>2, 主成分分析</vt:lpstr>
      <vt:lpstr>2, 主成分分析</vt:lpstr>
      <vt:lpstr>2, 主成分分析</vt:lpstr>
      <vt:lpstr>2, 主成分分析</vt:lpstr>
      <vt:lpstr>2, 主成分分析</vt:lpstr>
      <vt:lpstr>3, 分析対象・方法</vt:lpstr>
      <vt:lpstr>3, 分析対象・方法</vt:lpstr>
      <vt:lpstr>4, 考察</vt:lpstr>
      <vt:lpstr>4, 考察</vt:lpstr>
      <vt:lpstr>4, 考察</vt:lpstr>
      <vt:lpstr>PowerPoint プレゼンテーション</vt:lpstr>
      <vt:lpstr>4, 考察</vt:lpstr>
      <vt:lpstr>4, 考察</vt:lpstr>
      <vt:lpstr>4, 考察</vt:lpstr>
      <vt:lpstr>5, 終わりに</vt:lpstr>
      <vt:lpstr>6, 参考文献・引用データ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白井　美貴</dc:creator>
  <cp:lastModifiedBy>山嵜　輝</cp:lastModifiedBy>
  <cp:revision>14</cp:revision>
  <dcterms:created xsi:type="dcterms:W3CDTF">2025-09-25T07:10:51Z</dcterms:created>
  <dcterms:modified xsi:type="dcterms:W3CDTF">2026-01-12T10:35:35Z</dcterms:modified>
</cp:coreProperties>
</file>