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83" r:id="rId4"/>
    <p:sldId id="258" r:id="rId5"/>
    <p:sldId id="259" r:id="rId6"/>
    <p:sldId id="260" r:id="rId7"/>
    <p:sldId id="261" r:id="rId8"/>
    <p:sldId id="262" r:id="rId9"/>
    <p:sldId id="281" r:id="rId10"/>
    <p:sldId id="301" r:id="rId11"/>
    <p:sldId id="287" r:id="rId12"/>
    <p:sldId id="265" r:id="rId13"/>
    <p:sldId id="277" r:id="rId14"/>
    <p:sldId id="282" r:id="rId15"/>
    <p:sldId id="302" r:id="rId16"/>
    <p:sldId id="303" r:id="rId17"/>
    <p:sldId id="292" r:id="rId18"/>
    <p:sldId id="293" r:id="rId19"/>
    <p:sldId id="308" r:id="rId20"/>
    <p:sldId id="266" r:id="rId21"/>
    <p:sldId id="267" r:id="rId22"/>
    <p:sldId id="269" r:id="rId23"/>
    <p:sldId id="268" r:id="rId24"/>
    <p:sldId id="270" r:id="rId25"/>
    <p:sldId id="271" r:id="rId26"/>
    <p:sldId id="272" r:id="rId27"/>
    <p:sldId id="278" r:id="rId28"/>
    <p:sldId id="279" r:id="rId29"/>
    <p:sldId id="289" r:id="rId30"/>
    <p:sldId id="290" r:id="rId31"/>
    <p:sldId id="291" r:id="rId32"/>
    <p:sldId id="304" r:id="rId33"/>
    <p:sldId id="297" r:id="rId34"/>
    <p:sldId id="323" r:id="rId35"/>
    <p:sldId id="298" r:id="rId36"/>
    <p:sldId id="315" r:id="rId37"/>
    <p:sldId id="314" r:id="rId38"/>
    <p:sldId id="305" r:id="rId39"/>
    <p:sldId id="306" r:id="rId40"/>
    <p:sldId id="299" r:id="rId41"/>
    <p:sldId id="307" r:id="rId42"/>
    <p:sldId id="316" r:id="rId43"/>
    <p:sldId id="317" r:id="rId44"/>
    <p:sldId id="318" r:id="rId45"/>
    <p:sldId id="319" r:id="rId46"/>
    <p:sldId id="320" r:id="rId47"/>
    <p:sldId id="310" r:id="rId48"/>
    <p:sldId id="321" r:id="rId49"/>
    <p:sldId id="311" r:id="rId50"/>
    <p:sldId id="322" r:id="rId51"/>
    <p:sldId id="312" r:id="rId52"/>
    <p:sldId id="309" r:id="rId53"/>
    <p:sldId id="276" r:id="rId5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橋 侑希" initials="高侑" lastIdx="1" clrIdx="0">
    <p:extLst>
      <p:ext uri="{19B8F6BF-5375-455C-9EA6-DF929625EA0E}">
        <p15:presenceInfo xmlns:p15="http://schemas.microsoft.com/office/powerpoint/2012/main" userId="bad3810f62f185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94709"/>
  </p:normalViewPr>
  <p:slideViewPr>
    <p:cSldViewPr snapToGrid="0">
      <p:cViewPr varScale="1">
        <p:scale>
          <a:sx n="110" d="100"/>
          <a:sy n="110" d="100"/>
        </p:scale>
        <p:origin x="7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BAD3810F62F18568/&#12489;&#12461;&#12517;&#12513;&#12531;&#12488;/&#23665;&#23900;&#12476;&#12511;/&#23665;&#23900;&#12476;&#12511;&#36650;&#35501;&#20889;&#30495;/&#21330;&#35542;&#36039;&#26009;/&#21330;&#35542;&#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AD3810F62F18568/&#12489;&#12461;&#12517;&#12513;&#12531;&#12488;/&#23665;&#23900;&#12476;&#12511;/&#23665;&#23900;&#12476;&#12511;&#36650;&#35501;&#20889;&#30495;/&#21330;&#35542;&#36039;&#26009;/&#21330;&#35542;&#299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BAD3810F62F18568/&#12489;&#12461;&#12517;&#12513;&#12531;&#12488;/&#23665;&#23900;&#12476;&#12511;/&#23665;&#23900;&#12476;&#12511;&#36650;&#35501;&#20889;&#30495;/&#21330;&#35542;&#36039;&#26009;/&#21330;&#35542;&#299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BAD3810F62F18568/&#12489;&#12461;&#12517;&#12513;&#12531;&#12488;/&#23665;&#23900;&#12476;&#12511;/&#23665;&#23900;&#12476;&#12511;&#36650;&#35501;&#20889;&#30495;/&#21330;&#35542;&#36039;&#26009;/&#21330;&#35542;&#2999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BAD3810F62F18568/&#12489;&#12461;&#12517;&#12513;&#12531;&#12488;/&#23665;&#23900;&#12476;&#12511;/&#23665;&#23900;&#12476;&#12511;&#36650;&#35501;&#20889;&#30495;/&#21330;&#35542;&#36039;&#26009;/&#21330;&#35542;&#2999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BAD3810F62F18568/&#12489;&#12461;&#12517;&#12513;&#12531;&#12488;/&#23665;&#23900;&#12476;&#12511;/&#23665;&#23900;&#12476;&#12511;&#36650;&#35501;&#20889;&#30495;/&#21330;&#35542;&#36039;&#26009;/&#21330;&#35542;_&#12464;&#12524;&#12531;&#12472;&#12515;&#12540;&#22240;&#26524;&#24615;&#3156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金利上位通貨</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上位3つ!$M$2</c:f>
              <c:strCache>
                <c:ptCount val="1"/>
                <c:pt idx="0">
                  <c:v>上位1位通過</c:v>
                </c:pt>
              </c:strCache>
            </c:strRef>
          </c:tx>
          <c:spPr>
            <a:solidFill>
              <a:schemeClr val="accent1"/>
            </a:solidFill>
            <a:ln>
              <a:noFill/>
            </a:ln>
            <a:effectLst/>
          </c:spPr>
          <c:invertIfNegative val="0"/>
          <c:cat>
            <c:strRef>
              <c:f>上位3つ!$N$1:$W$1</c:f>
              <c:strCache>
                <c:ptCount val="10"/>
                <c:pt idx="0">
                  <c:v>JPY</c:v>
                </c:pt>
                <c:pt idx="1">
                  <c:v>USD</c:v>
                </c:pt>
                <c:pt idx="2">
                  <c:v>EUR</c:v>
                </c:pt>
                <c:pt idx="3">
                  <c:v>GBP</c:v>
                </c:pt>
                <c:pt idx="4">
                  <c:v>CHF</c:v>
                </c:pt>
                <c:pt idx="5">
                  <c:v>CAD</c:v>
                </c:pt>
                <c:pt idx="6">
                  <c:v>AUD</c:v>
                </c:pt>
                <c:pt idx="7">
                  <c:v>NZD</c:v>
                </c:pt>
                <c:pt idx="8">
                  <c:v>SEK</c:v>
                </c:pt>
                <c:pt idx="9">
                  <c:v>NOK</c:v>
                </c:pt>
              </c:strCache>
            </c:strRef>
          </c:cat>
          <c:val>
            <c:numRef>
              <c:f>上位3つ!$N$2:$W$2</c:f>
              <c:numCache>
                <c:formatCode>General</c:formatCode>
                <c:ptCount val="10"/>
                <c:pt idx="0">
                  <c:v>0</c:v>
                </c:pt>
                <c:pt idx="1">
                  <c:v>7</c:v>
                </c:pt>
                <c:pt idx="2">
                  <c:v>0</c:v>
                </c:pt>
                <c:pt idx="3">
                  <c:v>0</c:v>
                </c:pt>
                <c:pt idx="4">
                  <c:v>0</c:v>
                </c:pt>
                <c:pt idx="5">
                  <c:v>0</c:v>
                </c:pt>
                <c:pt idx="6">
                  <c:v>17</c:v>
                </c:pt>
                <c:pt idx="7">
                  <c:v>46</c:v>
                </c:pt>
                <c:pt idx="8">
                  <c:v>0</c:v>
                </c:pt>
                <c:pt idx="9">
                  <c:v>10</c:v>
                </c:pt>
              </c:numCache>
            </c:numRef>
          </c:val>
          <c:extLst>
            <c:ext xmlns:c16="http://schemas.microsoft.com/office/drawing/2014/chart" uri="{C3380CC4-5D6E-409C-BE32-E72D297353CC}">
              <c16:uniqueId val="{00000000-5FFA-49E2-89B8-97DD1343AEBC}"/>
            </c:ext>
          </c:extLst>
        </c:ser>
        <c:ser>
          <c:idx val="1"/>
          <c:order val="1"/>
          <c:tx>
            <c:strRef>
              <c:f>上位3つ!$M$3</c:f>
              <c:strCache>
                <c:ptCount val="1"/>
                <c:pt idx="0">
                  <c:v>上位3つ通貨</c:v>
                </c:pt>
              </c:strCache>
            </c:strRef>
          </c:tx>
          <c:spPr>
            <a:solidFill>
              <a:schemeClr val="accent2"/>
            </a:solidFill>
            <a:ln>
              <a:noFill/>
            </a:ln>
            <a:effectLst/>
          </c:spPr>
          <c:invertIfNegative val="0"/>
          <c:cat>
            <c:strRef>
              <c:f>上位3つ!$N$1:$W$1</c:f>
              <c:strCache>
                <c:ptCount val="10"/>
                <c:pt idx="0">
                  <c:v>JPY</c:v>
                </c:pt>
                <c:pt idx="1">
                  <c:v>USD</c:v>
                </c:pt>
                <c:pt idx="2">
                  <c:v>EUR</c:v>
                </c:pt>
                <c:pt idx="3">
                  <c:v>GBP</c:v>
                </c:pt>
                <c:pt idx="4">
                  <c:v>CHF</c:v>
                </c:pt>
                <c:pt idx="5">
                  <c:v>CAD</c:v>
                </c:pt>
                <c:pt idx="6">
                  <c:v>AUD</c:v>
                </c:pt>
                <c:pt idx="7">
                  <c:v>NZD</c:v>
                </c:pt>
                <c:pt idx="8">
                  <c:v>SEK</c:v>
                </c:pt>
                <c:pt idx="9">
                  <c:v>NOK</c:v>
                </c:pt>
              </c:strCache>
            </c:strRef>
          </c:cat>
          <c:val>
            <c:numRef>
              <c:f>上位3つ!$N$3:$W$3</c:f>
              <c:numCache>
                <c:formatCode>General</c:formatCode>
                <c:ptCount val="10"/>
                <c:pt idx="0">
                  <c:v>0</c:v>
                </c:pt>
                <c:pt idx="1">
                  <c:v>33</c:v>
                </c:pt>
                <c:pt idx="2">
                  <c:v>0</c:v>
                </c:pt>
                <c:pt idx="3">
                  <c:v>16</c:v>
                </c:pt>
                <c:pt idx="4">
                  <c:v>0</c:v>
                </c:pt>
                <c:pt idx="5">
                  <c:v>11</c:v>
                </c:pt>
                <c:pt idx="6">
                  <c:v>55</c:v>
                </c:pt>
                <c:pt idx="7">
                  <c:v>75</c:v>
                </c:pt>
                <c:pt idx="8">
                  <c:v>0</c:v>
                </c:pt>
                <c:pt idx="9">
                  <c:v>50</c:v>
                </c:pt>
              </c:numCache>
            </c:numRef>
          </c:val>
          <c:extLst>
            <c:ext xmlns:c16="http://schemas.microsoft.com/office/drawing/2014/chart" uri="{C3380CC4-5D6E-409C-BE32-E72D297353CC}">
              <c16:uniqueId val="{00000001-5FFA-49E2-89B8-97DD1343AEBC}"/>
            </c:ext>
          </c:extLst>
        </c:ser>
        <c:dLbls>
          <c:showLegendKey val="0"/>
          <c:showVal val="0"/>
          <c:showCatName val="0"/>
          <c:showSerName val="0"/>
          <c:showPercent val="0"/>
          <c:showBubbleSize val="0"/>
        </c:dLbls>
        <c:gapWidth val="219"/>
        <c:overlap val="-27"/>
        <c:axId val="1307722816"/>
        <c:axId val="1307723776"/>
      </c:barChart>
      <c:catAx>
        <c:axId val="130772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7723776"/>
        <c:crosses val="autoZero"/>
        <c:auto val="1"/>
        <c:lblAlgn val="ctr"/>
        <c:lblOffset val="100"/>
        <c:noMultiLvlLbl val="0"/>
      </c:catAx>
      <c:valAx>
        <c:axId val="1307723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772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金利下位通貨</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下位3つ!$M$2</c:f>
              <c:strCache>
                <c:ptCount val="1"/>
                <c:pt idx="0">
                  <c:v>上位1位通過</c:v>
                </c:pt>
              </c:strCache>
            </c:strRef>
          </c:tx>
          <c:spPr>
            <a:solidFill>
              <a:schemeClr val="accent1"/>
            </a:solidFill>
            <a:ln>
              <a:noFill/>
            </a:ln>
            <a:effectLst/>
          </c:spPr>
          <c:invertIfNegative val="0"/>
          <c:cat>
            <c:strRef>
              <c:f>下位3つ!$N$1:$W$1</c:f>
              <c:strCache>
                <c:ptCount val="10"/>
                <c:pt idx="0">
                  <c:v>JPY</c:v>
                </c:pt>
                <c:pt idx="1">
                  <c:v>USD</c:v>
                </c:pt>
                <c:pt idx="2">
                  <c:v>EUR</c:v>
                </c:pt>
                <c:pt idx="3">
                  <c:v>GBP</c:v>
                </c:pt>
                <c:pt idx="4">
                  <c:v>CHF</c:v>
                </c:pt>
                <c:pt idx="5">
                  <c:v>CAD</c:v>
                </c:pt>
                <c:pt idx="6">
                  <c:v>AUD</c:v>
                </c:pt>
                <c:pt idx="7">
                  <c:v>NZD</c:v>
                </c:pt>
                <c:pt idx="8">
                  <c:v>SEK</c:v>
                </c:pt>
                <c:pt idx="9">
                  <c:v>NOK</c:v>
                </c:pt>
              </c:strCache>
            </c:strRef>
          </c:cat>
          <c:val>
            <c:numRef>
              <c:f>下位3つ!$N$2:$W$2</c:f>
              <c:numCache>
                <c:formatCode>General</c:formatCode>
                <c:ptCount val="10"/>
                <c:pt idx="0">
                  <c:v>23</c:v>
                </c:pt>
                <c:pt idx="1">
                  <c:v>0</c:v>
                </c:pt>
                <c:pt idx="2">
                  <c:v>0</c:v>
                </c:pt>
                <c:pt idx="3">
                  <c:v>0</c:v>
                </c:pt>
                <c:pt idx="4">
                  <c:v>57</c:v>
                </c:pt>
                <c:pt idx="5">
                  <c:v>0</c:v>
                </c:pt>
                <c:pt idx="6">
                  <c:v>0</c:v>
                </c:pt>
                <c:pt idx="7">
                  <c:v>0</c:v>
                </c:pt>
                <c:pt idx="8">
                  <c:v>0</c:v>
                </c:pt>
                <c:pt idx="9">
                  <c:v>0</c:v>
                </c:pt>
              </c:numCache>
            </c:numRef>
          </c:val>
          <c:extLst>
            <c:ext xmlns:c16="http://schemas.microsoft.com/office/drawing/2014/chart" uri="{C3380CC4-5D6E-409C-BE32-E72D297353CC}">
              <c16:uniqueId val="{00000000-2E00-4533-BEF0-4F24EF725A3E}"/>
            </c:ext>
          </c:extLst>
        </c:ser>
        <c:ser>
          <c:idx val="1"/>
          <c:order val="1"/>
          <c:tx>
            <c:strRef>
              <c:f>下位3つ!$M$3</c:f>
              <c:strCache>
                <c:ptCount val="1"/>
                <c:pt idx="0">
                  <c:v>上位3つ通貨</c:v>
                </c:pt>
              </c:strCache>
            </c:strRef>
          </c:tx>
          <c:spPr>
            <a:solidFill>
              <a:schemeClr val="accent2"/>
            </a:solidFill>
            <a:ln>
              <a:noFill/>
            </a:ln>
            <a:effectLst/>
          </c:spPr>
          <c:invertIfNegative val="0"/>
          <c:cat>
            <c:strRef>
              <c:f>下位3つ!$N$1:$W$1</c:f>
              <c:strCache>
                <c:ptCount val="10"/>
                <c:pt idx="0">
                  <c:v>JPY</c:v>
                </c:pt>
                <c:pt idx="1">
                  <c:v>USD</c:v>
                </c:pt>
                <c:pt idx="2">
                  <c:v>EUR</c:v>
                </c:pt>
                <c:pt idx="3">
                  <c:v>GBP</c:v>
                </c:pt>
                <c:pt idx="4">
                  <c:v>CHF</c:v>
                </c:pt>
                <c:pt idx="5">
                  <c:v>CAD</c:v>
                </c:pt>
                <c:pt idx="6">
                  <c:v>AUD</c:v>
                </c:pt>
                <c:pt idx="7">
                  <c:v>NZD</c:v>
                </c:pt>
                <c:pt idx="8">
                  <c:v>SEK</c:v>
                </c:pt>
                <c:pt idx="9">
                  <c:v>NOK</c:v>
                </c:pt>
              </c:strCache>
            </c:strRef>
          </c:cat>
          <c:val>
            <c:numRef>
              <c:f>下位3つ!$N$3:$W$3</c:f>
              <c:numCache>
                <c:formatCode>General</c:formatCode>
                <c:ptCount val="10"/>
                <c:pt idx="0">
                  <c:v>39</c:v>
                </c:pt>
                <c:pt idx="1">
                  <c:v>19</c:v>
                </c:pt>
                <c:pt idx="2">
                  <c:v>43</c:v>
                </c:pt>
                <c:pt idx="3">
                  <c:v>0</c:v>
                </c:pt>
                <c:pt idx="4">
                  <c:v>80</c:v>
                </c:pt>
                <c:pt idx="5">
                  <c:v>10</c:v>
                </c:pt>
                <c:pt idx="6">
                  <c:v>0</c:v>
                </c:pt>
                <c:pt idx="7">
                  <c:v>0</c:v>
                </c:pt>
                <c:pt idx="8">
                  <c:v>49</c:v>
                </c:pt>
                <c:pt idx="9">
                  <c:v>0</c:v>
                </c:pt>
              </c:numCache>
            </c:numRef>
          </c:val>
          <c:extLst>
            <c:ext xmlns:c16="http://schemas.microsoft.com/office/drawing/2014/chart" uri="{C3380CC4-5D6E-409C-BE32-E72D297353CC}">
              <c16:uniqueId val="{00000001-2E00-4533-BEF0-4F24EF725A3E}"/>
            </c:ext>
          </c:extLst>
        </c:ser>
        <c:dLbls>
          <c:showLegendKey val="0"/>
          <c:showVal val="0"/>
          <c:showCatName val="0"/>
          <c:showSerName val="0"/>
          <c:showPercent val="0"/>
          <c:showBubbleSize val="0"/>
        </c:dLbls>
        <c:gapWidth val="219"/>
        <c:overlap val="-27"/>
        <c:axId val="1183504736"/>
        <c:axId val="1183508096"/>
      </c:barChart>
      <c:catAx>
        <c:axId val="118350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3508096"/>
        <c:crosses val="autoZero"/>
        <c:auto val="1"/>
        <c:lblAlgn val="ctr"/>
        <c:lblOffset val="100"/>
        <c:noMultiLvlLbl val="0"/>
      </c:catAx>
      <c:valAx>
        <c:axId val="118350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8350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為替の対数収益率（四半期毎）</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為替対数収益率!$B$1</c:f>
              <c:strCache>
                <c:ptCount val="1"/>
                <c:pt idx="0">
                  <c:v>JPY</c:v>
                </c:pt>
              </c:strCache>
            </c:strRef>
          </c:tx>
          <c:spPr>
            <a:ln w="28575" cap="rnd">
              <a:solidFill>
                <a:schemeClr val="accent1"/>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為替対数収益率!$B$2:$B$81</c:f>
              <c:numCache>
                <c:formatCode>General</c:formatCode>
                <c:ptCount val="80"/>
                <c:pt idx="1">
                  <c:v>3.8542747025618045E-2</c:v>
                </c:pt>
                <c:pt idx="2">
                  <c:v>-2.3765076538933491E-3</c:v>
                </c:pt>
                <c:pt idx="3">
                  <c:v>-2.7918408111272674E-2</c:v>
                </c:pt>
                <c:pt idx="4">
                  <c:v>3.215821773561911E-2</c:v>
                </c:pt>
                <c:pt idx="5">
                  <c:v>7.0826602991773194E-3</c:v>
                </c:pt>
                <c:pt idx="6">
                  <c:v>-1.038816824601284E-2</c:v>
                </c:pt>
                <c:pt idx="7">
                  <c:v>4.4662136982699663E-2</c:v>
                </c:pt>
                <c:pt idx="8">
                  <c:v>-7.0199830213902234E-2</c:v>
                </c:pt>
                <c:pt idx="9">
                  <c:v>-3.0597488153381223E-2</c:v>
                </c:pt>
                <c:pt idx="10">
                  <c:v>-0.10929945723777565</c:v>
                </c:pt>
                <c:pt idx="11">
                  <c:v>6.100755253716502E-2</c:v>
                </c:pt>
                <c:pt idx="12">
                  <c:v>-7.5421894779210724E-4</c:v>
                </c:pt>
                <c:pt idx="13">
                  <c:v>-0.15715749070373763</c:v>
                </c:pt>
                <c:pt idx="14">
                  <c:v>8.714012564484408E-2</c:v>
                </c:pt>
                <c:pt idx="15">
                  <c:v>-2.5924911109280992E-2</c:v>
                </c:pt>
                <c:pt idx="16">
                  <c:v>-7.0528953000935243E-2</c:v>
                </c:pt>
                <c:pt idx="17">
                  <c:v>3.4488064133611426E-2</c:v>
                </c:pt>
                <c:pt idx="18">
                  <c:v>5.9016212922837078E-3</c:v>
                </c:pt>
                <c:pt idx="19">
                  <c:v>-5.5655443776778994E-2</c:v>
                </c:pt>
                <c:pt idx="20">
                  <c:v>-5.7497799555067779E-2</c:v>
                </c:pt>
                <c:pt idx="21">
                  <c:v>-2.7941565089560937E-2</c:v>
                </c:pt>
                <c:pt idx="22">
                  <c:v>2.4100484865852433E-2</c:v>
                </c:pt>
                <c:pt idx="23">
                  <c:v>-3.2140604867346066E-2</c:v>
                </c:pt>
                <c:pt idx="24">
                  <c:v>-4.4180833281720448E-2</c:v>
                </c:pt>
                <c:pt idx="25">
                  <c:v>-1.2988701657211175E-3</c:v>
                </c:pt>
                <c:pt idx="26">
                  <c:v>7.3281383826565613E-2</c:v>
                </c:pt>
                <c:pt idx="27">
                  <c:v>-3.7159787227676488E-2</c:v>
                </c:pt>
                <c:pt idx="28">
                  <c:v>-2.3721541046335396E-2</c:v>
                </c:pt>
                <c:pt idx="29">
                  <c:v>0.10748918553051745</c:v>
                </c:pt>
                <c:pt idx="30">
                  <c:v>8.239888042750558E-2</c:v>
                </c:pt>
                <c:pt idx="31">
                  <c:v>5.1017218486161274E-2</c:v>
                </c:pt>
                <c:pt idx="32">
                  <c:v>-9.2231941512042562E-3</c:v>
                </c:pt>
                <c:pt idx="33">
                  <c:v>6.9705375970247063E-2</c:v>
                </c:pt>
                <c:pt idx="34">
                  <c:v>-2.0241470012306872E-2</c:v>
                </c:pt>
                <c:pt idx="35">
                  <c:v>-1.8485537872985246E-2</c:v>
                </c:pt>
                <c:pt idx="36">
                  <c:v>7.91158601799474E-2</c:v>
                </c:pt>
                <c:pt idx="37">
                  <c:v>8.7619242791582064E-2</c:v>
                </c:pt>
                <c:pt idx="38">
                  <c:v>3.6697288889624017E-3</c:v>
                </c:pt>
                <c:pt idx="39">
                  <c:v>1.953815088446453E-2</c:v>
                </c:pt>
                <c:pt idx="40">
                  <c:v>-2.1871874230684683E-2</c:v>
                </c:pt>
                <c:pt idx="41">
                  <c:v>3.8311032117238357E-3</c:v>
                </c:pt>
                <c:pt idx="42">
                  <c:v>-6.6502210174499587E-2</c:v>
                </c:pt>
                <c:pt idx="43">
                  <c:v>-8.6333180964991513E-2</c:v>
                </c:pt>
                <c:pt idx="44">
                  <c:v>-1.8770714380915932E-2</c:v>
                </c:pt>
                <c:pt idx="45">
                  <c:v>0.1426796884848395</c:v>
                </c:pt>
                <c:pt idx="46">
                  <c:v>-4.8114427783543183E-2</c:v>
                </c:pt>
                <c:pt idx="47">
                  <c:v>8.6712204698155514E-3</c:v>
                </c:pt>
                <c:pt idx="48">
                  <c:v>1.0675207845921846E-3</c:v>
                </c:pt>
                <c:pt idx="49">
                  <c:v>1.77667276014426E-3</c:v>
                </c:pt>
                <c:pt idx="50">
                  <c:v>-5.8574271153277284E-2</c:v>
                </c:pt>
                <c:pt idx="51">
                  <c:v>4.0573516447166454E-2</c:v>
                </c:pt>
                <c:pt idx="52">
                  <c:v>2.6925046318881502E-2</c:v>
                </c:pt>
                <c:pt idx="53">
                  <c:v>-3.6915139393967865E-2</c:v>
                </c:pt>
                <c:pt idx="54">
                  <c:v>1.1615375599900319E-2</c:v>
                </c:pt>
                <c:pt idx="55">
                  <c:v>-2.7068221723248485E-2</c:v>
                </c:pt>
                <c:pt idx="56">
                  <c:v>1.6671301443906244E-3</c:v>
                </c:pt>
                <c:pt idx="57">
                  <c:v>5.076855876024966E-3</c:v>
                </c:pt>
                <c:pt idx="58">
                  <c:v>-9.993605889509689E-3</c:v>
                </c:pt>
                <c:pt idx="59">
                  <c:v>3.6203334970654811E-3</c:v>
                </c:pt>
                <c:pt idx="60">
                  <c:v>-2.3153304974716866E-2</c:v>
                </c:pt>
                <c:pt idx="61">
                  <c:v>-2.1180532074370602E-2</c:v>
                </c:pt>
                <c:pt idx="62">
                  <c:v>6.9767464864178147E-2</c:v>
                </c:pt>
                <c:pt idx="63">
                  <c:v>3.6068569309930629E-3</c:v>
                </c:pt>
                <c:pt idx="64">
                  <c:v>1.5289835240248572E-3</c:v>
                </c:pt>
                <c:pt idx="65">
                  <c:v>3.3667858513737985E-2</c:v>
                </c:pt>
                <c:pt idx="66">
                  <c:v>5.5602730209212213E-2</c:v>
                </c:pt>
                <c:pt idx="67">
                  <c:v>0.10943734941731444</c:v>
                </c:pt>
                <c:pt idx="68">
                  <c:v>6.4340498143230965E-2</c:v>
                </c:pt>
                <c:pt idx="69">
                  <c:v>-9.8971450941794048E-2</c:v>
                </c:pt>
                <c:pt idx="70">
                  <c:v>1.2732267490925521E-2</c:v>
                </c:pt>
                <c:pt idx="71">
                  <c:v>8.3264123312077401E-2</c:v>
                </c:pt>
                <c:pt idx="72">
                  <c:v>3.4259488347805331E-2</c:v>
                </c:pt>
                <c:pt idx="73">
                  <c:v>-5.7107212882085562E-2</c:v>
                </c:pt>
                <c:pt idx="74">
                  <c:v>7.0145380683446321E-2</c:v>
                </c:pt>
                <c:pt idx="75">
                  <c:v>6.1203709012443659E-2</c:v>
                </c:pt>
                <c:pt idx="76">
                  <c:v>-0.11336349879375152</c:v>
                </c:pt>
                <c:pt idx="77">
                  <c:v>9.0220722755857408E-2</c:v>
                </c:pt>
                <c:pt idx="78">
                  <c:v>-4.7023053570317552E-2</c:v>
                </c:pt>
                <c:pt idx="79">
                  <c:v>-4.0277553087036899E-2</c:v>
                </c:pt>
              </c:numCache>
            </c:numRef>
          </c:val>
          <c:smooth val="0"/>
          <c:extLst>
            <c:ext xmlns:c16="http://schemas.microsoft.com/office/drawing/2014/chart" uri="{C3380CC4-5D6E-409C-BE32-E72D297353CC}">
              <c16:uniqueId val="{00000000-EF06-47CF-9AEC-5F1D28BDCE70}"/>
            </c:ext>
          </c:extLst>
        </c:ser>
        <c:ser>
          <c:idx val="1"/>
          <c:order val="1"/>
          <c:tx>
            <c:strRef>
              <c:f>為替対数収益率!$C$1</c:f>
              <c:strCache>
                <c:ptCount val="1"/>
                <c:pt idx="0">
                  <c:v>USD</c:v>
                </c:pt>
              </c:strCache>
            </c:strRef>
          </c:tx>
          <c:spPr>
            <a:ln w="28575" cap="rnd">
              <a:solidFill>
                <a:schemeClr val="accent2"/>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為替対数収益率!$C$2:$C$81</c:f>
              <c:numCache>
                <c:formatCode>General</c:formatCode>
                <c:ptCount val="80"/>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numCache>
            </c:numRef>
          </c:val>
          <c:smooth val="0"/>
          <c:extLst>
            <c:ext xmlns:c16="http://schemas.microsoft.com/office/drawing/2014/chart" uri="{C3380CC4-5D6E-409C-BE32-E72D297353CC}">
              <c16:uniqueId val="{00000001-EF06-47CF-9AEC-5F1D28BDCE70}"/>
            </c:ext>
          </c:extLst>
        </c:ser>
        <c:ser>
          <c:idx val="2"/>
          <c:order val="2"/>
          <c:tx>
            <c:strRef>
              <c:f>為替対数収益率!$D$1</c:f>
              <c:strCache>
                <c:ptCount val="1"/>
                <c:pt idx="0">
                  <c:v>EUR</c:v>
                </c:pt>
              </c:strCache>
            </c:strRef>
          </c:tx>
          <c:spPr>
            <a:ln w="28575" cap="rnd">
              <a:solidFill>
                <a:schemeClr val="accent3"/>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為替対数収益率!$D$2:$D$81</c:f>
              <c:numCache>
                <c:formatCode>General</c:formatCode>
                <c:ptCount val="80"/>
                <c:pt idx="1">
                  <c:v>1.5639308789417633E-2</c:v>
                </c:pt>
                <c:pt idx="2">
                  <c:v>-2.2763652151301526E-2</c:v>
                </c:pt>
                <c:pt idx="3">
                  <c:v>-5.4026827838242371E-2</c:v>
                </c:pt>
                <c:pt idx="4">
                  <c:v>9.4208207896057227E-3</c:v>
                </c:pt>
                <c:pt idx="5">
                  <c:v>-4.0996236764936154E-2</c:v>
                </c:pt>
                <c:pt idx="6">
                  <c:v>-1.1818741913195476E-2</c:v>
                </c:pt>
                <c:pt idx="7">
                  <c:v>-1.3583693498894055E-2</c:v>
                </c:pt>
                <c:pt idx="8">
                  <c:v>-5.2683991208048078E-2</c:v>
                </c:pt>
                <c:pt idx="9">
                  <c:v>-2.1934501322878008E-2</c:v>
                </c:pt>
                <c:pt idx="10">
                  <c:v>-7.7795938734522563E-2</c:v>
                </c:pt>
                <c:pt idx="11">
                  <c:v>9.4577560643864121E-4</c:v>
                </c:pt>
                <c:pt idx="12">
                  <c:v>0.10929164738129521</c:v>
                </c:pt>
                <c:pt idx="13">
                  <c:v>1.0118130165584686E-2</c:v>
                </c:pt>
                <c:pt idx="14">
                  <c:v>5.3625583670905752E-2</c:v>
                </c:pt>
                <c:pt idx="15">
                  <c:v>-5.7267554358474498E-2</c:v>
                </c:pt>
                <c:pt idx="16">
                  <c:v>-4.2132610697375505E-2</c:v>
                </c:pt>
                <c:pt idx="17">
                  <c:v>2.214753622265633E-2</c:v>
                </c:pt>
                <c:pt idx="18">
                  <c:v>5.7850133506404118E-2</c:v>
                </c:pt>
                <c:pt idx="19">
                  <c:v>9.9220912318663285E-2</c:v>
                </c:pt>
                <c:pt idx="20">
                  <c:v>-0.10831496888485836</c:v>
                </c:pt>
                <c:pt idx="21">
                  <c:v>1.8775455299018615E-2</c:v>
                </c:pt>
                <c:pt idx="22">
                  <c:v>-5.7276492929459862E-2</c:v>
                </c:pt>
                <c:pt idx="23">
                  <c:v>-2.3513628115178417E-2</c:v>
                </c:pt>
                <c:pt idx="24">
                  <c:v>8.0254717471414785E-2</c:v>
                </c:pt>
                <c:pt idx="25">
                  <c:v>3.3959567576517344E-2</c:v>
                </c:pt>
                <c:pt idx="26">
                  <c:v>-3.0751437569273225E-2</c:v>
                </c:pt>
                <c:pt idx="27">
                  <c:v>5.2640311482283902E-2</c:v>
                </c:pt>
                <c:pt idx="28">
                  <c:v>-1.5438903151651417E-2</c:v>
                </c:pt>
                <c:pt idx="29">
                  <c:v>-2.6053316763569801E-2</c:v>
                </c:pt>
                <c:pt idx="30">
                  <c:v>2.8749947611169158E-2</c:v>
                </c:pt>
                <c:pt idx="31">
                  <c:v>-1.4596913569846564E-2</c:v>
                </c:pt>
                <c:pt idx="32">
                  <c:v>-3.8872042651176081E-2</c:v>
                </c:pt>
                <c:pt idx="33">
                  <c:v>-1.6091987774585623E-2</c:v>
                </c:pt>
                <c:pt idx="34">
                  <c:v>-1.7887861666876874E-3</c:v>
                </c:pt>
                <c:pt idx="35">
                  <c:v>5.7676622398629574E-3</c:v>
                </c:pt>
                <c:pt idx="36">
                  <c:v>8.0600805102346684E-2</c:v>
                </c:pt>
                <c:pt idx="37">
                  <c:v>4.3022704077018276E-2</c:v>
                </c:pt>
                <c:pt idx="38">
                  <c:v>0.12003928157726754</c:v>
                </c:pt>
                <c:pt idx="39">
                  <c:v>-3.728226262005354E-2</c:v>
                </c:pt>
                <c:pt idx="40">
                  <c:v>-3.4592457638952046E-3</c:v>
                </c:pt>
                <c:pt idx="41">
                  <c:v>2.8757559295052471E-2</c:v>
                </c:pt>
                <c:pt idx="42">
                  <c:v>-4.6804518752120897E-2</c:v>
                </c:pt>
                <c:pt idx="43">
                  <c:v>2.4398309572751801E-2</c:v>
                </c:pt>
                <c:pt idx="44">
                  <c:v>-1.2180963037835042E-2</c:v>
                </c:pt>
                <c:pt idx="45">
                  <c:v>6.6651477288388605E-2</c:v>
                </c:pt>
                <c:pt idx="46">
                  <c:v>-1.291569933842123E-2</c:v>
                </c:pt>
                <c:pt idx="47">
                  <c:v>-7.0058969668949062E-2</c:v>
                </c:pt>
                <c:pt idx="48">
                  <c:v>-3.3349979681554072E-2</c:v>
                </c:pt>
                <c:pt idx="49">
                  <c:v>-1.5480185287899172E-2</c:v>
                </c:pt>
                <c:pt idx="50">
                  <c:v>-2.6632570615814265E-2</c:v>
                </c:pt>
                <c:pt idx="51">
                  <c:v>5.3158696651662327E-2</c:v>
                </c:pt>
                <c:pt idx="52">
                  <c:v>6.523028371118675E-3</c:v>
                </c:pt>
                <c:pt idx="53">
                  <c:v>1.200245222240252E-2</c:v>
                </c:pt>
                <c:pt idx="54">
                  <c:v>2.2235743119141255E-2</c:v>
                </c:pt>
                <c:pt idx="55">
                  <c:v>-1.3441214389961932E-2</c:v>
                </c:pt>
                <c:pt idx="56">
                  <c:v>4.2194715768900257E-2</c:v>
                </c:pt>
                <c:pt idx="57">
                  <c:v>-2.8304819374776084E-2</c:v>
                </c:pt>
                <c:pt idx="58">
                  <c:v>1.6350956572962663E-2</c:v>
                </c:pt>
                <c:pt idx="59">
                  <c:v>-1.8146893748910712E-2</c:v>
                </c:pt>
                <c:pt idx="60">
                  <c:v>-4.2457042050236801E-2</c:v>
                </c:pt>
                <c:pt idx="61">
                  <c:v>-4.1403377103459378E-2</c:v>
                </c:pt>
                <c:pt idx="62">
                  <c:v>4.0582503413272596E-2</c:v>
                </c:pt>
                <c:pt idx="63">
                  <c:v>-1.0733133643866171E-2</c:v>
                </c:pt>
                <c:pt idx="64">
                  <c:v>2.3323647363329019E-2</c:v>
                </c:pt>
                <c:pt idx="65">
                  <c:v>1.8593442802784802E-2</c:v>
                </c:pt>
                <c:pt idx="66">
                  <c:v>2.692556647379413E-2</c:v>
                </c:pt>
                <c:pt idx="67">
                  <c:v>5.4183733364362843E-2</c:v>
                </c:pt>
                <c:pt idx="68">
                  <c:v>6.730678410360659E-2</c:v>
                </c:pt>
                <c:pt idx="69">
                  <c:v>-8.8072441809670207E-2</c:v>
                </c:pt>
                <c:pt idx="70">
                  <c:v>-1.271294863712992E-2</c:v>
                </c:pt>
                <c:pt idx="71">
                  <c:v>-6.5267282705056568E-3</c:v>
                </c:pt>
                <c:pt idx="72">
                  <c:v>3.1581572050298837E-2</c:v>
                </c:pt>
                <c:pt idx="73">
                  <c:v>-4.2886087978487079E-2</c:v>
                </c:pt>
                <c:pt idx="74">
                  <c:v>2.2266800775751449E-2</c:v>
                </c:pt>
                <c:pt idx="75">
                  <c:v>7.2062694212455926E-3</c:v>
                </c:pt>
                <c:pt idx="76">
                  <c:v>-3.8230955563072287E-2</c:v>
                </c:pt>
                <c:pt idx="77">
                  <c:v>7.2675352762537393E-2</c:v>
                </c:pt>
                <c:pt idx="78">
                  <c:v>-4.3703722612261964E-2</c:v>
                </c:pt>
                <c:pt idx="79">
                  <c:v>-8.5900828136652035E-2</c:v>
                </c:pt>
              </c:numCache>
            </c:numRef>
          </c:val>
          <c:smooth val="0"/>
          <c:extLst>
            <c:ext xmlns:c16="http://schemas.microsoft.com/office/drawing/2014/chart" uri="{C3380CC4-5D6E-409C-BE32-E72D297353CC}">
              <c16:uniqueId val="{00000002-EF06-47CF-9AEC-5F1D28BDCE70}"/>
            </c:ext>
          </c:extLst>
        </c:ser>
        <c:ser>
          <c:idx val="3"/>
          <c:order val="3"/>
          <c:tx>
            <c:strRef>
              <c:f>為替対数収益率!$E$1</c:f>
              <c:strCache>
                <c:ptCount val="1"/>
                <c:pt idx="0">
                  <c:v>GBP</c:v>
                </c:pt>
              </c:strCache>
            </c:strRef>
          </c:tx>
          <c:spPr>
            <a:ln w="28575" cap="rnd">
              <a:solidFill>
                <a:schemeClr val="accent4"/>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為替対数収益率!$E$2:$E$81</c:f>
              <c:numCache>
                <c:formatCode>General</c:formatCode>
                <c:ptCount val="80"/>
                <c:pt idx="1">
                  <c:v>2.4395703668228748E-2</c:v>
                </c:pt>
                <c:pt idx="2">
                  <c:v>-9.6869811292389276E-3</c:v>
                </c:pt>
                <c:pt idx="3">
                  <c:v>-6.1102747572614816E-2</c:v>
                </c:pt>
                <c:pt idx="4">
                  <c:v>-1.3018595620772485E-2</c:v>
                </c:pt>
                <c:pt idx="5">
                  <c:v>-4.5183795868476963E-2</c:v>
                </c:pt>
                <c:pt idx="6">
                  <c:v>-4.9082262076973662E-3</c:v>
                </c:pt>
                <c:pt idx="7">
                  <c:v>-2.1082722001038796E-2</c:v>
                </c:pt>
                <c:pt idx="8">
                  <c:v>-1.8256085115810065E-2</c:v>
                </c:pt>
                <c:pt idx="9">
                  <c:v>3.1038364203714974E-2</c:v>
                </c:pt>
                <c:pt idx="10">
                  <c:v>5.9517906726697144E-4</c:v>
                </c:pt>
                <c:pt idx="11">
                  <c:v>-4.7713808214974616E-3</c:v>
                </c:pt>
                <c:pt idx="12">
                  <c:v>0.11134100258196923</c:v>
                </c:pt>
                <c:pt idx="13">
                  <c:v>0.19885378144416091</c:v>
                </c:pt>
                <c:pt idx="14">
                  <c:v>2.0109176712483599E-2</c:v>
                </c:pt>
                <c:pt idx="15">
                  <c:v>-0.13981207253454742</c:v>
                </c:pt>
                <c:pt idx="16">
                  <c:v>2.873807638908801E-2</c:v>
                </c:pt>
                <c:pt idx="17">
                  <c:v>-9.3263258408801761E-3</c:v>
                </c:pt>
                <c:pt idx="18">
                  <c:v>6.2011097257667763E-2</c:v>
                </c:pt>
                <c:pt idx="19">
                  <c:v>1.5667690185964679E-2</c:v>
                </c:pt>
                <c:pt idx="20">
                  <c:v>-5.0113909889482097E-2</c:v>
                </c:pt>
                <c:pt idx="21">
                  <c:v>7.2032882714347076E-3</c:v>
                </c:pt>
                <c:pt idx="22">
                  <c:v>-2.7203954978104197E-2</c:v>
                </c:pt>
                <c:pt idx="23">
                  <c:v>-9.6246398190070863E-4</c:v>
                </c:pt>
                <c:pt idx="24">
                  <c:v>2.9258037002128416E-2</c:v>
                </c:pt>
                <c:pt idx="25">
                  <c:v>2.9569704838765614E-3</c:v>
                </c:pt>
                <c:pt idx="26">
                  <c:v>-3.0130838394904401E-2</c:v>
                </c:pt>
                <c:pt idx="27">
                  <c:v>1.919322935618412E-2</c:v>
                </c:pt>
                <c:pt idx="28">
                  <c:v>-2.8687226164918429E-2</c:v>
                </c:pt>
                <c:pt idx="29">
                  <c:v>-4.3749563421426252E-3</c:v>
                </c:pt>
                <c:pt idx="30">
                  <c:v>6.5522528561519508E-2</c:v>
                </c:pt>
                <c:pt idx="31">
                  <c:v>-3.0422878238908524E-4</c:v>
                </c:pt>
                <c:pt idx="32">
                  <c:v>-6.2137632567677063E-2</c:v>
                </c:pt>
                <c:pt idx="33">
                  <c:v>-2.2594281387997964E-2</c:v>
                </c:pt>
                <c:pt idx="34">
                  <c:v>-6.3123133183883929E-3</c:v>
                </c:pt>
                <c:pt idx="35">
                  <c:v>-2.6339527083343982E-2</c:v>
                </c:pt>
                <c:pt idx="36">
                  <c:v>5.3625901085323932E-2</c:v>
                </c:pt>
                <c:pt idx="37">
                  <c:v>4.0205621692513939E-2</c:v>
                </c:pt>
                <c:pt idx="38">
                  <c:v>4.9828046981851941E-2</c:v>
                </c:pt>
                <c:pt idx="39">
                  <c:v>-5.8589054208181453E-2</c:v>
                </c:pt>
                <c:pt idx="40">
                  <c:v>3.7775246012775467E-2</c:v>
                </c:pt>
                <c:pt idx="41">
                  <c:v>2.6134542001286211E-2</c:v>
                </c:pt>
                <c:pt idx="42">
                  <c:v>2.5756243696927486E-2</c:v>
                </c:pt>
                <c:pt idx="43">
                  <c:v>7.6045470517345129E-2</c:v>
                </c:pt>
                <c:pt idx="44">
                  <c:v>2.5500856068204254E-2</c:v>
                </c:pt>
                <c:pt idx="45">
                  <c:v>5.0364894706509213E-2</c:v>
                </c:pt>
                <c:pt idx="46">
                  <c:v>-1.7302977276638421E-2</c:v>
                </c:pt>
                <c:pt idx="47">
                  <c:v>-3.6963092728689105E-2</c:v>
                </c:pt>
                <c:pt idx="48">
                  <c:v>-2.7876829928218126E-2</c:v>
                </c:pt>
                <c:pt idx="49">
                  <c:v>-8.8817701347804218E-3</c:v>
                </c:pt>
                <c:pt idx="50">
                  <c:v>-3.6477790114361176E-2</c:v>
                </c:pt>
                <c:pt idx="51">
                  <c:v>5.9461164153456293E-2</c:v>
                </c:pt>
                <c:pt idx="52">
                  <c:v>1.3514605746170664E-2</c:v>
                </c:pt>
                <c:pt idx="53">
                  <c:v>2.1020826886766042E-2</c:v>
                </c:pt>
                <c:pt idx="54">
                  <c:v>-2.1151162501157141E-2</c:v>
                </c:pt>
                <c:pt idx="55">
                  <c:v>2.6242823195741925E-2</c:v>
                </c:pt>
                <c:pt idx="56">
                  <c:v>3.2232646708153748E-2</c:v>
                </c:pt>
                <c:pt idx="57">
                  <c:v>-7.6493975406574058E-2</c:v>
                </c:pt>
                <c:pt idx="58">
                  <c:v>6.6237475239384974E-2</c:v>
                </c:pt>
                <c:pt idx="59">
                  <c:v>1.4893883850411653E-3</c:v>
                </c:pt>
                <c:pt idx="60">
                  <c:v>-4.1142439424563748E-2</c:v>
                </c:pt>
                <c:pt idx="61">
                  <c:v>-5.6763192967142398E-2</c:v>
                </c:pt>
                <c:pt idx="62">
                  <c:v>-7.8270224504681171E-3</c:v>
                </c:pt>
                <c:pt idx="63">
                  <c:v>-3.3140046900374462E-3</c:v>
                </c:pt>
                <c:pt idx="64">
                  <c:v>2.6074782817323089E-2</c:v>
                </c:pt>
                <c:pt idx="65">
                  <c:v>-4.3214111814858973E-3</c:v>
                </c:pt>
                <c:pt idx="66">
                  <c:v>2.9733541627392418E-2</c:v>
                </c:pt>
                <c:pt idx="67">
                  <c:v>7.5748769292748749E-2</c:v>
                </c:pt>
                <c:pt idx="68">
                  <c:v>8.6960630766406505E-2</c:v>
                </c:pt>
                <c:pt idx="69">
                  <c:v>-8.0526617675720905E-2</c:v>
                </c:pt>
                <c:pt idx="70">
                  <c:v>-1.9304203611220695E-2</c:v>
                </c:pt>
                <c:pt idx="71">
                  <c:v>-2.9673538653270454E-2</c:v>
                </c:pt>
                <c:pt idx="72">
                  <c:v>4.0715240823806897E-2</c:v>
                </c:pt>
                <c:pt idx="73">
                  <c:v>-4.2623274220835401E-2</c:v>
                </c:pt>
                <c:pt idx="74">
                  <c:v>8.3682496705165792E-3</c:v>
                </c:pt>
                <c:pt idx="75">
                  <c:v>-1.516300517964075E-3</c:v>
                </c:pt>
                <c:pt idx="76">
                  <c:v>-5.6444574245078337E-2</c:v>
                </c:pt>
                <c:pt idx="77">
                  <c:v>6.6760428714891171E-2</c:v>
                </c:pt>
                <c:pt idx="78">
                  <c:v>-3.1659881555606964E-2</c:v>
                </c:pt>
                <c:pt idx="79">
                  <c:v>-6.1262662810002401E-2</c:v>
                </c:pt>
              </c:numCache>
            </c:numRef>
          </c:val>
          <c:smooth val="0"/>
          <c:extLst>
            <c:ext xmlns:c16="http://schemas.microsoft.com/office/drawing/2014/chart" uri="{C3380CC4-5D6E-409C-BE32-E72D297353CC}">
              <c16:uniqueId val="{00000003-EF06-47CF-9AEC-5F1D28BDCE70}"/>
            </c:ext>
          </c:extLst>
        </c:ser>
        <c:ser>
          <c:idx val="4"/>
          <c:order val="4"/>
          <c:tx>
            <c:strRef>
              <c:f>為替対数収益率!$F$1</c:f>
              <c:strCache>
                <c:ptCount val="1"/>
                <c:pt idx="0">
                  <c:v>CHF</c:v>
                </c:pt>
              </c:strCache>
            </c:strRef>
          </c:tx>
          <c:spPr>
            <a:ln w="28575" cap="rnd">
              <a:solidFill>
                <a:schemeClr val="accent5"/>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為替対数収益率!$F$2:$F$81</c:f>
              <c:numCache>
                <c:formatCode>General</c:formatCode>
                <c:ptCount val="80"/>
                <c:pt idx="1">
                  <c:v>1.5574368276965213E-2</c:v>
                </c:pt>
                <c:pt idx="2">
                  <c:v>-7.4883822077248955E-3</c:v>
                </c:pt>
                <c:pt idx="3">
                  <c:v>-6.4303338895814049E-2</c:v>
                </c:pt>
                <c:pt idx="4">
                  <c:v>2.272365596023598E-2</c:v>
                </c:pt>
                <c:pt idx="5">
                  <c:v>-2.600073574046697E-2</c:v>
                </c:pt>
                <c:pt idx="6">
                  <c:v>-2.4648767717558705E-3</c:v>
                </c:pt>
                <c:pt idx="7">
                  <c:v>4.8418296551570733E-3</c:v>
                </c:pt>
                <c:pt idx="8">
                  <c:v>-4.7959563654824955E-2</c:v>
                </c:pt>
                <c:pt idx="9">
                  <c:v>-2.6545225152766937E-2</c:v>
                </c:pt>
                <c:pt idx="10">
                  <c:v>-0.13189475165288553</c:v>
                </c:pt>
                <c:pt idx="11">
                  <c:v>2.7004519937651843E-2</c:v>
                </c:pt>
                <c:pt idx="12">
                  <c:v>9.3893313514602547E-2</c:v>
                </c:pt>
                <c:pt idx="13">
                  <c:v>-4.9539508528212907E-2</c:v>
                </c:pt>
                <c:pt idx="14">
                  <c:v>6.5375642542710777E-2</c:v>
                </c:pt>
                <c:pt idx="15">
                  <c:v>-4.7912817210189189E-2</c:v>
                </c:pt>
                <c:pt idx="16">
                  <c:v>-4.7134077674452372E-2</c:v>
                </c:pt>
                <c:pt idx="17">
                  <c:v>-3.8617494204572927E-4</c:v>
                </c:pt>
                <c:pt idx="18">
                  <c:v>1.7421709897802801E-2</c:v>
                </c:pt>
                <c:pt idx="19">
                  <c:v>2.224086420271737E-2</c:v>
                </c:pt>
                <c:pt idx="20">
                  <c:v>-9.2502061297078858E-2</c:v>
                </c:pt>
                <c:pt idx="21">
                  <c:v>-5.042032245198113E-2</c:v>
                </c:pt>
                <c:pt idx="22">
                  <c:v>-1.6843412663540665E-2</c:v>
                </c:pt>
                <c:pt idx="23">
                  <c:v>-8.9112093194500516E-2</c:v>
                </c:pt>
                <c:pt idx="24">
                  <c:v>7.7613308006910145E-2</c:v>
                </c:pt>
                <c:pt idx="25">
                  <c:v>3.2189178445036597E-2</c:v>
                </c:pt>
                <c:pt idx="26">
                  <c:v>-3.8708898760124434E-2</c:v>
                </c:pt>
                <c:pt idx="27">
                  <c:v>5.0056387827058027E-2</c:v>
                </c:pt>
                <c:pt idx="28">
                  <c:v>-9.2166551049240632E-3</c:v>
                </c:pt>
                <c:pt idx="29">
                  <c:v>-2.5983888670192332E-2</c:v>
                </c:pt>
                <c:pt idx="30">
                  <c:v>3.6043803021881114E-2</c:v>
                </c:pt>
                <c:pt idx="31">
                  <c:v>-4.6467503613579035E-3</c:v>
                </c:pt>
                <c:pt idx="32">
                  <c:v>-4.3153491973177908E-2</c:v>
                </c:pt>
                <c:pt idx="33">
                  <c:v>-1.3351333174864225E-2</c:v>
                </c:pt>
                <c:pt idx="34">
                  <c:v>-9.3400780272065824E-3</c:v>
                </c:pt>
                <c:pt idx="35">
                  <c:v>2.5969641423164245E-3</c:v>
                </c:pt>
                <c:pt idx="36">
                  <c:v>7.4091862738573683E-2</c:v>
                </c:pt>
                <c:pt idx="37">
                  <c:v>4.0126464737369236E-2</c:v>
                </c:pt>
                <c:pt idx="38">
                  <c:v>-2.1967729725498042E-2</c:v>
                </c:pt>
                <c:pt idx="39">
                  <c:v>-3.900274205209605E-2</c:v>
                </c:pt>
                <c:pt idx="40">
                  <c:v>3.9208376434889433E-2</c:v>
                </c:pt>
                <c:pt idx="41">
                  <c:v>2.9477951048121696E-2</c:v>
                </c:pt>
                <c:pt idx="42">
                  <c:v>-4.1475199094277826E-2</c:v>
                </c:pt>
                <c:pt idx="43">
                  <c:v>1.5281660318176758E-2</c:v>
                </c:pt>
                <c:pt idx="44">
                  <c:v>-4.6217922357709518E-3</c:v>
                </c:pt>
                <c:pt idx="45">
                  <c:v>4.6660384243087757E-2</c:v>
                </c:pt>
                <c:pt idx="46">
                  <c:v>-1.4747632060569791E-2</c:v>
                </c:pt>
                <c:pt idx="47">
                  <c:v>-4.5698925437334934E-2</c:v>
                </c:pt>
                <c:pt idx="48">
                  <c:v>1.0279930619749272E-2</c:v>
                </c:pt>
                <c:pt idx="49">
                  <c:v>6.487177154718673E-3</c:v>
                </c:pt>
                <c:pt idx="50">
                  <c:v>-2.1684721660570283E-2</c:v>
                </c:pt>
                <c:pt idx="51">
                  <c:v>3.7872400156597395E-2</c:v>
                </c:pt>
                <c:pt idx="52">
                  <c:v>-8.417472752078145E-3</c:v>
                </c:pt>
                <c:pt idx="53">
                  <c:v>-5.0934651944148661E-4</c:v>
                </c:pt>
                <c:pt idx="54">
                  <c:v>1.3963598329111863E-2</c:v>
                </c:pt>
                <c:pt idx="55">
                  <c:v>-1.9481135571822541E-2</c:v>
                </c:pt>
                <c:pt idx="56">
                  <c:v>2.209026901384456E-2</c:v>
                </c:pt>
                <c:pt idx="57">
                  <c:v>-3.0527401067718802E-2</c:v>
                </c:pt>
                <c:pt idx="58">
                  <c:v>-7.2591835934443915E-3</c:v>
                </c:pt>
                <c:pt idx="59">
                  <c:v>-1.436158653371811E-2</c:v>
                </c:pt>
                <c:pt idx="60">
                  <c:v>-2.8270433938255589E-2</c:v>
                </c:pt>
                <c:pt idx="61">
                  <c:v>-3.9433617318968897E-2</c:v>
                </c:pt>
                <c:pt idx="62">
                  <c:v>6.3789737875330002E-2</c:v>
                </c:pt>
                <c:pt idx="63">
                  <c:v>-1.9804747289946887E-2</c:v>
                </c:pt>
                <c:pt idx="64">
                  <c:v>7.1105664814287489E-3</c:v>
                </c:pt>
                <c:pt idx="65">
                  <c:v>-2.0936925764043025E-2</c:v>
                </c:pt>
                <c:pt idx="66">
                  <c:v>1.133650684612E-2</c:v>
                </c:pt>
                <c:pt idx="67">
                  <c:v>3.4410851832436695E-2</c:v>
                </c:pt>
                <c:pt idx="68">
                  <c:v>3.2860761699044838E-2</c:v>
                </c:pt>
                <c:pt idx="69">
                  <c:v>-6.5322506254975946E-2</c:v>
                </c:pt>
                <c:pt idx="70">
                  <c:v>-1.0439416251599633E-2</c:v>
                </c:pt>
                <c:pt idx="71">
                  <c:v>-2.1546604508515671E-2</c:v>
                </c:pt>
                <c:pt idx="72">
                  <c:v>2.1655912045379259E-2</c:v>
                </c:pt>
                <c:pt idx="73">
                  <c:v>-8.3628756054628911E-2</c:v>
                </c:pt>
                <c:pt idx="74">
                  <c:v>6.8984949094705664E-2</c:v>
                </c:pt>
                <c:pt idx="75">
                  <c:v>-3.2216880612387024E-3</c:v>
                </c:pt>
                <c:pt idx="76">
                  <c:v>-6.1021106325692756E-2</c:v>
                </c:pt>
                <c:pt idx="77">
                  <c:v>7.0434764634852653E-2</c:v>
                </c:pt>
                <c:pt idx="78">
                  <c:v>-2.5453483990196493E-2</c:v>
                </c:pt>
                <c:pt idx="79">
                  <c:v>-0.10896013189401724</c:v>
                </c:pt>
              </c:numCache>
            </c:numRef>
          </c:val>
          <c:smooth val="0"/>
          <c:extLst>
            <c:ext xmlns:c16="http://schemas.microsoft.com/office/drawing/2014/chart" uri="{C3380CC4-5D6E-409C-BE32-E72D297353CC}">
              <c16:uniqueId val="{00000004-EF06-47CF-9AEC-5F1D28BDCE70}"/>
            </c:ext>
          </c:extLst>
        </c:ser>
        <c:ser>
          <c:idx val="5"/>
          <c:order val="5"/>
          <c:tx>
            <c:strRef>
              <c:f>為替対数収益率!$G$1</c:f>
              <c:strCache>
                <c:ptCount val="1"/>
                <c:pt idx="0">
                  <c:v>CAD</c:v>
                </c:pt>
              </c:strCache>
            </c:strRef>
          </c:tx>
          <c:spPr>
            <a:ln w="28575" cap="rnd">
              <a:solidFill>
                <a:schemeClr val="accent6"/>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為替対数収益率!$G$2:$G$81</c:f>
              <c:numCache>
                <c:formatCode>General</c:formatCode>
                <c:ptCount val="80"/>
                <c:pt idx="1">
                  <c:v>-6.8793536120929607E-4</c:v>
                </c:pt>
                <c:pt idx="2">
                  <c:v>4.9768422615911797E-3</c:v>
                </c:pt>
                <c:pt idx="3">
                  <c:v>-4.4724145652080917E-2</c:v>
                </c:pt>
                <c:pt idx="4">
                  <c:v>8.9469452152340825E-4</c:v>
                </c:pt>
                <c:pt idx="5">
                  <c:v>4.1344126116428764E-2</c:v>
                </c:pt>
                <c:pt idx="6">
                  <c:v>-1.0523688944726689E-2</c:v>
                </c:pt>
                <c:pt idx="7">
                  <c:v>-7.928423714709526E-2</c:v>
                </c:pt>
                <c:pt idx="8">
                  <c:v>-7.1792780657301061E-2</c:v>
                </c:pt>
                <c:pt idx="9">
                  <c:v>5.230874013559924E-3</c:v>
                </c:pt>
                <c:pt idx="10">
                  <c:v>2.9070664894752941E-2</c:v>
                </c:pt>
                <c:pt idx="11">
                  <c:v>-4.8847303066712694E-3</c:v>
                </c:pt>
                <c:pt idx="12">
                  <c:v>4.1624727772042014E-2</c:v>
                </c:pt>
                <c:pt idx="13">
                  <c:v>0.13371925661154899</c:v>
                </c:pt>
                <c:pt idx="14">
                  <c:v>3.5680595019836336E-2</c:v>
                </c:pt>
                <c:pt idx="15">
                  <c:v>-8.1160170290356881E-2</c:v>
                </c:pt>
                <c:pt idx="16">
                  <c:v>-8.383418140979873E-2</c:v>
                </c:pt>
                <c:pt idx="17">
                  <c:v>-1.6217590967108692E-2</c:v>
                </c:pt>
                <c:pt idx="18">
                  <c:v>-3.5508978990478057E-2</c:v>
                </c:pt>
                <c:pt idx="19">
                  <c:v>4.7415006431479965E-2</c:v>
                </c:pt>
                <c:pt idx="20">
                  <c:v>-3.3914507896611122E-2</c:v>
                </c:pt>
                <c:pt idx="21">
                  <c:v>-3.1689142880207632E-2</c:v>
                </c:pt>
                <c:pt idx="22">
                  <c:v>-2.7454698464409826E-2</c:v>
                </c:pt>
                <c:pt idx="23">
                  <c:v>-6.931181733850475E-3</c:v>
                </c:pt>
                <c:pt idx="24">
                  <c:v>8.6085310757317748E-2</c:v>
                </c:pt>
                <c:pt idx="25">
                  <c:v>-2.9578804346528462E-2</c:v>
                </c:pt>
                <c:pt idx="26">
                  <c:v>-2.1318540747430229E-2</c:v>
                </c:pt>
                <c:pt idx="27">
                  <c:v>1.8567777641464219E-2</c:v>
                </c:pt>
                <c:pt idx="28">
                  <c:v>-3.3002995239287486E-2</c:v>
                </c:pt>
                <c:pt idx="29">
                  <c:v>8.7062708267430702E-3</c:v>
                </c:pt>
                <c:pt idx="30">
                  <c:v>2.4985124892107961E-2</c:v>
                </c:pt>
                <c:pt idx="31">
                  <c:v>3.3449227607279308E-2</c:v>
                </c:pt>
                <c:pt idx="32">
                  <c:v>-2.0167782377033976E-2</c:v>
                </c:pt>
                <c:pt idx="33">
                  <c:v>2.9818723023674241E-2</c:v>
                </c:pt>
                <c:pt idx="34">
                  <c:v>3.9510400293198154E-2</c:v>
                </c:pt>
                <c:pt idx="35">
                  <c:v>-3.5094552463645221E-2</c:v>
                </c:pt>
                <c:pt idx="36">
                  <c:v>4.8401708009861259E-2</c:v>
                </c:pt>
                <c:pt idx="37">
                  <c:v>3.6999047917133612E-2</c:v>
                </c:pt>
                <c:pt idx="38">
                  <c:v>8.794340364136459E-2</c:v>
                </c:pt>
                <c:pt idx="39">
                  <c:v>-1.5490638227933114E-2</c:v>
                </c:pt>
                <c:pt idx="40">
                  <c:v>6.3657499095080436E-2</c:v>
                </c:pt>
                <c:pt idx="41">
                  <c:v>3.8824809164940285E-2</c:v>
                </c:pt>
                <c:pt idx="42">
                  <c:v>-6.2233690802134173E-2</c:v>
                </c:pt>
                <c:pt idx="43">
                  <c:v>-6.2483328986046305E-3</c:v>
                </c:pt>
                <c:pt idx="44">
                  <c:v>1.5662508278216088E-2</c:v>
                </c:pt>
                <c:pt idx="45">
                  <c:v>2.281983271387587E-2</c:v>
                </c:pt>
                <c:pt idx="46">
                  <c:v>-8.9002494702641252E-3</c:v>
                </c:pt>
                <c:pt idx="47">
                  <c:v>-2.6568761059357821E-2</c:v>
                </c:pt>
                <c:pt idx="48">
                  <c:v>-3.8936846642686408E-2</c:v>
                </c:pt>
                <c:pt idx="49">
                  <c:v>8.7845957021807138E-3</c:v>
                </c:pt>
                <c:pt idx="50">
                  <c:v>2.4659644395949178E-2</c:v>
                </c:pt>
                <c:pt idx="51">
                  <c:v>1.8370294853737038E-2</c:v>
                </c:pt>
                <c:pt idx="52">
                  <c:v>-1.7362347491797079E-2</c:v>
                </c:pt>
                <c:pt idx="53">
                  <c:v>5.5249346052789139E-2</c:v>
                </c:pt>
                <c:pt idx="54">
                  <c:v>-2.1719841259305771E-2</c:v>
                </c:pt>
                <c:pt idx="55">
                  <c:v>-1.9218265694582432E-2</c:v>
                </c:pt>
                <c:pt idx="56">
                  <c:v>1.1318439033711308E-2</c:v>
                </c:pt>
                <c:pt idx="57">
                  <c:v>-1.9295164869224887E-2</c:v>
                </c:pt>
                <c:pt idx="58">
                  <c:v>7.939090601147536E-2</c:v>
                </c:pt>
                <c:pt idx="59">
                  <c:v>-3.5180234781942259E-2</c:v>
                </c:pt>
                <c:pt idx="60">
                  <c:v>-1.8890938096934436E-2</c:v>
                </c:pt>
                <c:pt idx="61">
                  <c:v>-4.5230174649578465E-2</c:v>
                </c:pt>
                <c:pt idx="62">
                  <c:v>-1.3603499877397424E-2</c:v>
                </c:pt>
                <c:pt idx="63">
                  <c:v>-1.3145428152001941E-2</c:v>
                </c:pt>
                <c:pt idx="64">
                  <c:v>2.2655723322058972E-2</c:v>
                </c:pt>
                <c:pt idx="65">
                  <c:v>-3.476615385465915E-3</c:v>
                </c:pt>
                <c:pt idx="66">
                  <c:v>-1.0742951368423936E-2</c:v>
                </c:pt>
                <c:pt idx="67">
                  <c:v>2.9405768581997255E-2</c:v>
                </c:pt>
                <c:pt idx="68">
                  <c:v>7.149646783299124E-2</c:v>
                </c:pt>
                <c:pt idx="69">
                  <c:v>-2.02381336587792E-2</c:v>
                </c:pt>
                <c:pt idx="70">
                  <c:v>-2.5125641358831594E-3</c:v>
                </c:pt>
                <c:pt idx="71">
                  <c:v>-2.0859789669045035E-2</c:v>
                </c:pt>
                <c:pt idx="72">
                  <c:v>2.5436794558778245E-2</c:v>
                </c:pt>
                <c:pt idx="73">
                  <c:v>-2.4757061894111036E-2</c:v>
                </c:pt>
                <c:pt idx="74">
                  <c:v>2.180655447961613E-2</c:v>
                </c:pt>
                <c:pt idx="75">
                  <c:v>1.0288912695764861E-2</c:v>
                </c:pt>
                <c:pt idx="76">
                  <c:v>-1.1249705053774367E-2</c:v>
                </c:pt>
                <c:pt idx="77">
                  <c:v>6.1372467447260964E-2</c:v>
                </c:pt>
                <c:pt idx="78">
                  <c:v>5.5617354047704667E-4</c:v>
                </c:pt>
                <c:pt idx="79">
                  <c:v>-5.5663187255196991E-2</c:v>
                </c:pt>
              </c:numCache>
            </c:numRef>
          </c:val>
          <c:smooth val="0"/>
          <c:extLst>
            <c:ext xmlns:c16="http://schemas.microsoft.com/office/drawing/2014/chart" uri="{C3380CC4-5D6E-409C-BE32-E72D297353CC}">
              <c16:uniqueId val="{00000005-EF06-47CF-9AEC-5F1D28BDCE70}"/>
            </c:ext>
          </c:extLst>
        </c:ser>
        <c:ser>
          <c:idx val="6"/>
          <c:order val="6"/>
          <c:tx>
            <c:strRef>
              <c:f>為替対数収益率!$H$1</c:f>
              <c:strCache>
                <c:ptCount val="1"/>
                <c:pt idx="0">
                  <c:v>AUD</c:v>
                </c:pt>
              </c:strCache>
            </c:strRef>
          </c:tx>
          <c:spPr>
            <a:ln w="28575" cap="rnd">
              <a:solidFill>
                <a:schemeClr val="accent1">
                  <a:lumMod val="60000"/>
                </a:schemeClr>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為替対数収益率!$H$2:$H$81</c:f>
              <c:numCache>
                <c:formatCode>General</c:formatCode>
                <c:ptCount val="80"/>
                <c:pt idx="1">
                  <c:v>3.7444123210092058E-2</c:v>
                </c:pt>
                <c:pt idx="2">
                  <c:v>2.3417896901325508E-2</c:v>
                </c:pt>
                <c:pt idx="3">
                  <c:v>-3.5224409488314602E-2</c:v>
                </c:pt>
                <c:pt idx="4">
                  <c:v>-5.5080154138950083E-3</c:v>
                </c:pt>
                <c:pt idx="5">
                  <c:v>-5.6026313409682581E-2</c:v>
                </c:pt>
                <c:pt idx="6">
                  <c:v>-2.3966636831327277E-2</c:v>
                </c:pt>
                <c:pt idx="7">
                  <c:v>-4.8539548745570517E-2</c:v>
                </c:pt>
                <c:pt idx="8">
                  <c:v>-4.451735012928322E-2</c:v>
                </c:pt>
                <c:pt idx="9">
                  <c:v>1.2960287204322903E-2</c:v>
                </c:pt>
                <c:pt idx="10">
                  <c:v>-4.1767752283247389E-2</c:v>
                </c:pt>
                <c:pt idx="11">
                  <c:v>-4.760354543679518E-2</c:v>
                </c:pt>
                <c:pt idx="12">
                  <c:v>0.1870993967476676</c:v>
                </c:pt>
                <c:pt idx="13">
                  <c:v>0.11576850918385344</c:v>
                </c:pt>
                <c:pt idx="14">
                  <c:v>2.2043508288615996E-2</c:v>
                </c:pt>
                <c:pt idx="15">
                  <c:v>-0.15326283118747577</c:v>
                </c:pt>
                <c:pt idx="16">
                  <c:v>-9.1075512047833207E-2</c:v>
                </c:pt>
                <c:pt idx="17">
                  <c:v>-1.5316416961816093E-2</c:v>
                </c:pt>
                <c:pt idx="18">
                  <c:v>-2.1404771494162571E-2</c:v>
                </c:pt>
                <c:pt idx="19">
                  <c:v>8.7462014955483919E-2</c:v>
                </c:pt>
                <c:pt idx="20">
                  <c:v>-0.14074520596479623</c:v>
                </c:pt>
                <c:pt idx="21">
                  <c:v>-5.6896807919338405E-2</c:v>
                </c:pt>
                <c:pt idx="22">
                  <c:v>-9.1512643167569463E-3</c:v>
                </c:pt>
                <c:pt idx="23">
                  <c:v>-3.7895282658914391E-2</c:v>
                </c:pt>
                <c:pt idx="24">
                  <c:v>0.10394335489500964</c:v>
                </c:pt>
                <c:pt idx="25">
                  <c:v>-5.5873789927303748E-2</c:v>
                </c:pt>
                <c:pt idx="26">
                  <c:v>-1.2138817914511121E-2</c:v>
                </c:pt>
                <c:pt idx="27">
                  <c:v>9.9892700271091948E-3</c:v>
                </c:pt>
                <c:pt idx="28">
                  <c:v>-1.2683851406699129E-2</c:v>
                </c:pt>
                <c:pt idx="29">
                  <c:v>-2.0777069597732118E-3</c:v>
                </c:pt>
                <c:pt idx="30">
                  <c:v>-2.0820328154036228E-3</c:v>
                </c:pt>
                <c:pt idx="31">
                  <c:v>0.13053085549535939</c:v>
                </c:pt>
                <c:pt idx="32">
                  <c:v>-1.9113272857515247E-2</c:v>
                </c:pt>
                <c:pt idx="33">
                  <c:v>4.3774655454598847E-2</c:v>
                </c:pt>
                <c:pt idx="34">
                  <c:v>-3.7826129688294415E-2</c:v>
                </c:pt>
                <c:pt idx="35">
                  <c:v>-1.7858452263574985E-2</c:v>
                </c:pt>
                <c:pt idx="36">
                  <c:v>7.5562439509544721E-2</c:v>
                </c:pt>
                <c:pt idx="37">
                  <c:v>6.8047708375964827E-2</c:v>
                </c:pt>
                <c:pt idx="38">
                  <c:v>7.1501231731435966E-2</c:v>
                </c:pt>
                <c:pt idx="39">
                  <c:v>-1.3711961744339281E-2</c:v>
                </c:pt>
                <c:pt idx="40">
                  <c:v>9.3871709246662938E-2</c:v>
                </c:pt>
                <c:pt idx="41">
                  <c:v>-3.6760431967768042E-2</c:v>
                </c:pt>
                <c:pt idx="42">
                  <c:v>-5.0499937084131974E-2</c:v>
                </c:pt>
                <c:pt idx="43">
                  <c:v>2.7806853933430353E-2</c:v>
                </c:pt>
                <c:pt idx="44">
                  <c:v>-2.9340478956051994E-2</c:v>
                </c:pt>
                <c:pt idx="45">
                  <c:v>6.1387217657310408E-2</c:v>
                </c:pt>
                <c:pt idx="46">
                  <c:v>-5.549562098351115E-2</c:v>
                </c:pt>
                <c:pt idx="47">
                  <c:v>-8.6580627431144305E-3</c:v>
                </c:pt>
                <c:pt idx="48">
                  <c:v>-1.8014308092899976E-2</c:v>
                </c:pt>
                <c:pt idx="49">
                  <c:v>4.1440303254496862E-3</c:v>
                </c:pt>
                <c:pt idx="50">
                  <c:v>1.5869048420587915E-2</c:v>
                </c:pt>
                <c:pt idx="51">
                  <c:v>3.6200318028517788E-2</c:v>
                </c:pt>
                <c:pt idx="52">
                  <c:v>2.3787120747964151E-2</c:v>
                </c:pt>
                <c:pt idx="53">
                  <c:v>2.4999516339651907E-2</c:v>
                </c:pt>
                <c:pt idx="54">
                  <c:v>-6.3689975395065032E-3</c:v>
                </c:pt>
                <c:pt idx="55">
                  <c:v>1.108416162923038E-2</c:v>
                </c:pt>
                <c:pt idx="56">
                  <c:v>3.9239615647466169E-2</c:v>
                </c:pt>
                <c:pt idx="57">
                  <c:v>-3.9380045362624516E-2</c:v>
                </c:pt>
                <c:pt idx="58">
                  <c:v>0.13473318405223431</c:v>
                </c:pt>
                <c:pt idx="59">
                  <c:v>-0.11781372038613019</c:v>
                </c:pt>
                <c:pt idx="60">
                  <c:v>-3.6920130372773578E-2</c:v>
                </c:pt>
                <c:pt idx="61">
                  <c:v>-7.1636749072281819E-2</c:v>
                </c:pt>
                <c:pt idx="62">
                  <c:v>1.2542226205466866E-2</c:v>
                </c:pt>
                <c:pt idx="63">
                  <c:v>1.3137221781687069E-2</c:v>
                </c:pt>
                <c:pt idx="64">
                  <c:v>3.7034452793395956E-2</c:v>
                </c:pt>
                <c:pt idx="65">
                  <c:v>-4.7093004983256651E-3</c:v>
                </c:pt>
                <c:pt idx="66">
                  <c:v>-2.985296314968116E-2</c:v>
                </c:pt>
                <c:pt idx="67">
                  <c:v>8.0405242312512434E-2</c:v>
                </c:pt>
                <c:pt idx="68">
                  <c:v>7.4867142623945934E-2</c:v>
                </c:pt>
                <c:pt idx="69">
                  <c:v>-6.1834514235538166E-2</c:v>
                </c:pt>
                <c:pt idx="70">
                  <c:v>1.8901602285921255E-2</c:v>
                </c:pt>
                <c:pt idx="71">
                  <c:v>2.8713585218190841E-3</c:v>
                </c:pt>
                <c:pt idx="72">
                  <c:v>3.5438455428686094E-2</c:v>
                </c:pt>
                <c:pt idx="73">
                  <c:v>-5.6802613341859542E-2</c:v>
                </c:pt>
                <c:pt idx="74">
                  <c:v>4.3325669697353145E-2</c:v>
                </c:pt>
                <c:pt idx="75">
                  <c:v>-2.2094880682750204E-2</c:v>
                </c:pt>
                <c:pt idx="76">
                  <c:v>-3.5984873772874133E-2</c:v>
                </c:pt>
                <c:pt idx="77">
                  <c:v>0.11068334462941851</c:v>
                </c:pt>
                <c:pt idx="78">
                  <c:v>-9.4516311126624109E-3</c:v>
                </c:pt>
                <c:pt idx="79">
                  <c:v>-5.1931416619475305E-2</c:v>
                </c:pt>
              </c:numCache>
            </c:numRef>
          </c:val>
          <c:smooth val="0"/>
          <c:extLst>
            <c:ext xmlns:c16="http://schemas.microsoft.com/office/drawing/2014/chart" uri="{C3380CC4-5D6E-409C-BE32-E72D297353CC}">
              <c16:uniqueId val="{00000006-EF06-47CF-9AEC-5F1D28BDCE70}"/>
            </c:ext>
          </c:extLst>
        </c:ser>
        <c:ser>
          <c:idx val="7"/>
          <c:order val="7"/>
          <c:tx>
            <c:strRef>
              <c:f>為替対数収益率!$I$1</c:f>
              <c:strCache>
                <c:ptCount val="1"/>
                <c:pt idx="0">
                  <c:v>NZD</c:v>
                </c:pt>
              </c:strCache>
            </c:strRef>
          </c:tx>
          <c:spPr>
            <a:ln w="28575" cap="rnd">
              <a:solidFill>
                <a:schemeClr val="accent2">
                  <a:lumMod val="60000"/>
                </a:schemeClr>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為替対数収益率!$I$2:$I$81</c:f>
              <c:numCache>
                <c:formatCode>General</c:formatCode>
                <c:ptCount val="80"/>
                <c:pt idx="1">
                  <c:v>1.5067882863826598E-2</c:v>
                </c:pt>
                <c:pt idx="2">
                  <c:v>0.10369291456606176</c:v>
                </c:pt>
                <c:pt idx="3">
                  <c:v>1.3634768411810541E-2</c:v>
                </c:pt>
                <c:pt idx="4">
                  <c:v>-7.2852168566269568E-2</c:v>
                </c:pt>
                <c:pt idx="5">
                  <c:v>-7.5334670077371768E-2</c:v>
                </c:pt>
                <c:pt idx="6">
                  <c:v>-1.5114710310545463E-2</c:v>
                </c:pt>
                <c:pt idx="7">
                  <c:v>-7.6497827972592233E-2</c:v>
                </c:pt>
                <c:pt idx="8">
                  <c:v>1.9036544440012584E-2</c:v>
                </c:pt>
                <c:pt idx="9">
                  <c:v>-1.2497305074330816E-2</c:v>
                </c:pt>
                <c:pt idx="10">
                  <c:v>-2.468686151420137E-2</c:v>
                </c:pt>
                <c:pt idx="11">
                  <c:v>3.1412144791409913E-2</c:v>
                </c:pt>
                <c:pt idx="12">
                  <c:v>0.12720860482467389</c:v>
                </c:pt>
                <c:pt idx="13">
                  <c:v>0.13874080473920083</c:v>
                </c:pt>
                <c:pt idx="14">
                  <c:v>3.8425523782191467E-2</c:v>
                </c:pt>
                <c:pt idx="15">
                  <c:v>-0.13977879644977209</c:v>
                </c:pt>
                <c:pt idx="16">
                  <c:v>-0.11323048622637769</c:v>
                </c:pt>
                <c:pt idx="17">
                  <c:v>-2.8983427288818264E-3</c:v>
                </c:pt>
                <c:pt idx="18">
                  <c:v>2.0896175542249127E-2</c:v>
                </c:pt>
                <c:pt idx="19">
                  <c:v>3.703997962307732E-2</c:v>
                </c:pt>
                <c:pt idx="20">
                  <c:v>-6.9907974915896148E-2</c:v>
                </c:pt>
                <c:pt idx="21">
                  <c:v>-6.0156566577372637E-2</c:v>
                </c:pt>
                <c:pt idx="22">
                  <c:v>2.3203970349084131E-2</c:v>
                </c:pt>
                <c:pt idx="23">
                  <c:v>-8.488690428101521E-2</c:v>
                </c:pt>
                <c:pt idx="24">
                  <c:v>8.542017668157037E-2</c:v>
                </c:pt>
                <c:pt idx="25">
                  <c:v>-2.2334390052889619E-2</c:v>
                </c:pt>
                <c:pt idx="26">
                  <c:v>-5.0064340072863617E-2</c:v>
                </c:pt>
                <c:pt idx="27">
                  <c:v>2.0022555170355498E-2</c:v>
                </c:pt>
                <c:pt idx="28">
                  <c:v>-3.5618860908633795E-2</c:v>
                </c:pt>
                <c:pt idx="29">
                  <c:v>3.7355291850876696E-3</c:v>
                </c:pt>
                <c:pt idx="30">
                  <c:v>-1.0997361522859645E-2</c:v>
                </c:pt>
                <c:pt idx="31">
                  <c:v>7.8746606434902555E-2</c:v>
                </c:pt>
                <c:pt idx="32">
                  <c:v>-6.8661086480590119E-2</c:v>
                </c:pt>
                <c:pt idx="33">
                  <c:v>9.3277328252060285E-3</c:v>
                </c:pt>
                <c:pt idx="34">
                  <c:v>-5.4711034860542407E-2</c:v>
                </c:pt>
                <c:pt idx="35">
                  <c:v>-9.3291578573422608E-3</c:v>
                </c:pt>
                <c:pt idx="36">
                  <c:v>0.11489793092207523</c:v>
                </c:pt>
                <c:pt idx="37">
                  <c:v>8.5860365107657264E-4</c:v>
                </c:pt>
                <c:pt idx="38">
                  <c:v>4.3138105612938293E-2</c:v>
                </c:pt>
                <c:pt idx="39">
                  <c:v>9.9364395159430435E-2</c:v>
                </c:pt>
                <c:pt idx="40">
                  <c:v>5.6045179780371254E-2</c:v>
                </c:pt>
                <c:pt idx="41">
                  <c:v>-6.6040843190137435E-2</c:v>
                </c:pt>
                <c:pt idx="42">
                  <c:v>-1.1962194064300286E-2</c:v>
                </c:pt>
                <c:pt idx="43">
                  <c:v>-3.1331587857908558E-2</c:v>
                </c:pt>
                <c:pt idx="44">
                  <c:v>-2.1568261325908028E-2</c:v>
                </c:pt>
                <c:pt idx="45">
                  <c:v>4.7560215818129539E-2</c:v>
                </c:pt>
                <c:pt idx="46">
                  <c:v>-8.0282465476248163E-3</c:v>
                </c:pt>
                <c:pt idx="47">
                  <c:v>-4.5455853928684863E-2</c:v>
                </c:pt>
                <c:pt idx="48">
                  <c:v>1.7379095834193444E-2</c:v>
                </c:pt>
                <c:pt idx="49">
                  <c:v>1.686959233561958E-2</c:v>
                </c:pt>
                <c:pt idx="50">
                  <c:v>-2.0914671529428143E-2</c:v>
                </c:pt>
                <c:pt idx="51">
                  <c:v>6.7109222447784583E-2</c:v>
                </c:pt>
                <c:pt idx="52">
                  <c:v>2.1956836292042557E-2</c:v>
                </c:pt>
                <c:pt idx="53">
                  <c:v>-1.4942576738644218E-2</c:v>
                </c:pt>
                <c:pt idx="54">
                  <c:v>-1.2579632951751071E-2</c:v>
                </c:pt>
                <c:pt idx="55">
                  <c:v>1.2579632951751046E-2</c:v>
                </c:pt>
                <c:pt idx="56">
                  <c:v>7.0260074608256909E-2</c:v>
                </c:pt>
                <c:pt idx="57">
                  <c:v>-7.308683648516065E-2</c:v>
                </c:pt>
                <c:pt idx="58">
                  <c:v>0.1231232330503681</c:v>
                </c:pt>
                <c:pt idx="59">
                  <c:v>-8.011719945340301E-2</c:v>
                </c:pt>
                <c:pt idx="60">
                  <c:v>-2.4442466334200295E-2</c:v>
                </c:pt>
                <c:pt idx="61">
                  <c:v>-8.279210072997184E-2</c:v>
                </c:pt>
                <c:pt idx="62">
                  <c:v>2.820281870496847E-2</c:v>
                </c:pt>
                <c:pt idx="63">
                  <c:v>5.5881532608151015E-4</c:v>
                </c:pt>
                <c:pt idx="64">
                  <c:v>1.1870605531287579E-2</c:v>
                </c:pt>
                <c:pt idx="65">
                  <c:v>1.0639493575090713E-2</c:v>
                </c:pt>
                <c:pt idx="66">
                  <c:v>-1.6175456782653436E-2</c:v>
                </c:pt>
                <c:pt idx="67">
                  <c:v>0.105409088484115</c:v>
                </c:pt>
                <c:pt idx="68">
                  <c:v>0.1093866221975172</c:v>
                </c:pt>
                <c:pt idx="69">
                  <c:v>-0.12639169250536478</c:v>
                </c:pt>
                <c:pt idx="70">
                  <c:v>1.4441367168482998E-2</c:v>
                </c:pt>
                <c:pt idx="71">
                  <c:v>2.1492883947822661E-2</c:v>
                </c:pt>
                <c:pt idx="72">
                  <c:v>2.1220633812153382E-2</c:v>
                </c:pt>
                <c:pt idx="73">
                  <c:v>-5.322436129336993E-2</c:v>
                </c:pt>
                <c:pt idx="74">
                  <c:v>5.6279261988974538E-2</c:v>
                </c:pt>
                <c:pt idx="75">
                  <c:v>-1.7740162338554886E-2</c:v>
                </c:pt>
                <c:pt idx="76">
                  <c:v>-4.2152072236509491E-2</c:v>
                </c:pt>
                <c:pt idx="77">
                  <c:v>0.12657782112675051</c:v>
                </c:pt>
                <c:pt idx="78">
                  <c:v>-1.4767487395293327E-2</c:v>
                </c:pt>
                <c:pt idx="79">
                  <c:v>-7.0937540399883245E-2</c:v>
                </c:pt>
              </c:numCache>
            </c:numRef>
          </c:val>
          <c:smooth val="0"/>
          <c:extLst>
            <c:ext xmlns:c16="http://schemas.microsoft.com/office/drawing/2014/chart" uri="{C3380CC4-5D6E-409C-BE32-E72D297353CC}">
              <c16:uniqueId val="{00000007-EF06-47CF-9AEC-5F1D28BDCE70}"/>
            </c:ext>
          </c:extLst>
        </c:ser>
        <c:ser>
          <c:idx val="8"/>
          <c:order val="8"/>
          <c:tx>
            <c:strRef>
              <c:f>為替対数収益率!$J$1</c:f>
              <c:strCache>
                <c:ptCount val="1"/>
                <c:pt idx="0">
                  <c:v>SEK</c:v>
                </c:pt>
              </c:strCache>
            </c:strRef>
          </c:tx>
          <c:spPr>
            <a:ln w="28575" cap="rnd">
              <a:solidFill>
                <a:schemeClr val="accent3">
                  <a:lumMod val="60000"/>
                </a:schemeClr>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為替対数収益率!$J$2:$J$81</c:f>
              <c:numCache>
                <c:formatCode>General</c:formatCode>
                <c:ptCount val="80"/>
                <c:pt idx="1">
                  <c:v>2.5060901358107113E-2</c:v>
                </c:pt>
                <c:pt idx="2">
                  <c:v>-1.951287623713386E-2</c:v>
                </c:pt>
                <c:pt idx="3">
                  <c:v>-7.8245032196657849E-2</c:v>
                </c:pt>
                <c:pt idx="4">
                  <c:v>1.8157807194923343E-2</c:v>
                </c:pt>
                <c:pt idx="5">
                  <c:v>-6.8474024833432387E-2</c:v>
                </c:pt>
                <c:pt idx="6">
                  <c:v>1.8469895829010662E-2</c:v>
                </c:pt>
                <c:pt idx="7">
                  <c:v>-2.1671957240121539E-2</c:v>
                </c:pt>
                <c:pt idx="8">
                  <c:v>-5.9525042052442842E-2</c:v>
                </c:pt>
                <c:pt idx="9">
                  <c:v>5.1779047551469542E-3</c:v>
                </c:pt>
                <c:pt idx="10">
                  <c:v>-8.4175897368025013E-2</c:v>
                </c:pt>
                <c:pt idx="11">
                  <c:v>1.1223387277994264E-2</c:v>
                </c:pt>
                <c:pt idx="12">
                  <c:v>0.13920784278364537</c:v>
                </c:pt>
                <c:pt idx="13">
                  <c:v>0.12395447978492603</c:v>
                </c:pt>
                <c:pt idx="14">
                  <c:v>5.326013964088383E-2</c:v>
                </c:pt>
                <c:pt idx="15">
                  <c:v>-6.7318948602592285E-2</c:v>
                </c:pt>
                <c:pt idx="16">
                  <c:v>-0.10206843459804825</c:v>
                </c:pt>
                <c:pt idx="17">
                  <c:v>2.7893639091833778E-2</c:v>
                </c:pt>
                <c:pt idx="18">
                  <c:v>5.458787280675185E-3</c:v>
                </c:pt>
                <c:pt idx="19">
                  <c:v>7.714670543555123E-2</c:v>
                </c:pt>
                <c:pt idx="20">
                  <c:v>-0.14320567860975897</c:v>
                </c:pt>
                <c:pt idx="21">
                  <c:v>-3.8052248781283845E-3</c:v>
                </c:pt>
                <c:pt idx="22">
                  <c:v>-6.0072821682489307E-2</c:v>
                </c:pt>
                <c:pt idx="23">
                  <c:v>-2.5306445370319389E-4</c:v>
                </c:pt>
                <c:pt idx="24">
                  <c:v>8.2185645946689034E-2</c:v>
                </c:pt>
                <c:pt idx="25">
                  <c:v>3.5779254226125387E-3</c:v>
                </c:pt>
                <c:pt idx="26">
                  <c:v>-4.2576026684819045E-2</c:v>
                </c:pt>
                <c:pt idx="27">
                  <c:v>4.7153356653740701E-2</c:v>
                </c:pt>
                <c:pt idx="28">
                  <c:v>-5.2728887440308292E-2</c:v>
                </c:pt>
                <c:pt idx="29">
                  <c:v>-1.0013404140235107E-2</c:v>
                </c:pt>
                <c:pt idx="30">
                  <c:v>3.7169625173757029E-3</c:v>
                </c:pt>
                <c:pt idx="31">
                  <c:v>2.7251455770835611E-2</c:v>
                </c:pt>
                <c:pt idx="32">
                  <c:v>-4.2125120807771199E-2</c:v>
                </c:pt>
                <c:pt idx="33">
                  <c:v>1.5859198547594371E-3</c:v>
                </c:pt>
                <c:pt idx="34">
                  <c:v>5.5618960820844835E-3</c:v>
                </c:pt>
                <c:pt idx="35">
                  <c:v>3.1869392140079056E-2</c:v>
                </c:pt>
                <c:pt idx="36">
                  <c:v>7.6312896379226253E-2</c:v>
                </c:pt>
                <c:pt idx="37">
                  <c:v>7.778647311027051E-2</c:v>
                </c:pt>
                <c:pt idx="38">
                  <c:v>0.10155880146635643</c:v>
                </c:pt>
                <c:pt idx="39">
                  <c:v>-4.1033034928515358E-2</c:v>
                </c:pt>
                <c:pt idx="40">
                  <c:v>1.0282743431034568E-2</c:v>
                </c:pt>
                <c:pt idx="41">
                  <c:v>9.3970002773013737E-3</c:v>
                </c:pt>
                <c:pt idx="42">
                  <c:v>-3.9865448269313611E-2</c:v>
                </c:pt>
                <c:pt idx="43">
                  <c:v>4.1143267631769329E-2</c:v>
                </c:pt>
                <c:pt idx="44">
                  <c:v>1.3436105588974196E-2</c:v>
                </c:pt>
                <c:pt idx="45">
                  <c:v>6.065413025053068E-2</c:v>
                </c:pt>
                <c:pt idx="46">
                  <c:v>-1.5457523812747693E-2</c:v>
                </c:pt>
                <c:pt idx="47">
                  <c:v>-6.2174383629339205E-2</c:v>
                </c:pt>
                <c:pt idx="48">
                  <c:v>-3.3936741288366053E-2</c:v>
                </c:pt>
                <c:pt idx="49">
                  <c:v>6.7898890040101164E-3</c:v>
                </c:pt>
                <c:pt idx="50">
                  <c:v>1.6817685175540886E-2</c:v>
                </c:pt>
                <c:pt idx="51">
                  <c:v>7.0103259318075123E-2</c:v>
                </c:pt>
                <c:pt idx="52">
                  <c:v>-6.6503550644039806E-3</c:v>
                </c:pt>
                <c:pt idx="53">
                  <c:v>-3.9234305892557929E-3</c:v>
                </c:pt>
                <c:pt idx="54">
                  <c:v>4.8734218668941932E-2</c:v>
                </c:pt>
                <c:pt idx="55">
                  <c:v>-1.3996556979208891E-3</c:v>
                </c:pt>
                <c:pt idx="56">
                  <c:v>5.8513836905297489E-2</c:v>
                </c:pt>
                <c:pt idx="57">
                  <c:v>-4.9878065694559388E-2</c:v>
                </c:pt>
                <c:pt idx="58">
                  <c:v>5.3651119240554254E-2</c:v>
                </c:pt>
                <c:pt idx="59">
                  <c:v>-5.8276197075423808E-2</c:v>
                </c:pt>
                <c:pt idx="60">
                  <c:v>-3.9888833450088604E-2</c:v>
                </c:pt>
                <c:pt idx="61">
                  <c:v>-8.6207626109119626E-2</c:v>
                </c:pt>
                <c:pt idx="62">
                  <c:v>6.0621757541533081E-2</c:v>
                </c:pt>
                <c:pt idx="63">
                  <c:v>-2.0370603233670334E-2</c:v>
                </c:pt>
                <c:pt idx="64">
                  <c:v>2.3836097617901137E-2</c:v>
                </c:pt>
                <c:pt idx="65">
                  <c:v>3.1546017503334377E-2</c:v>
                </c:pt>
                <c:pt idx="66">
                  <c:v>3.8234349958438434E-2</c:v>
                </c:pt>
                <c:pt idx="67">
                  <c:v>8.4433922017537591E-2</c:v>
                </c:pt>
                <c:pt idx="68">
                  <c:v>7.9638397587042734E-2</c:v>
                </c:pt>
                <c:pt idx="69">
                  <c:v>-6.1321819438045141E-2</c:v>
                </c:pt>
                <c:pt idx="70">
                  <c:v>-3.0504404448827246E-3</c:v>
                </c:pt>
                <c:pt idx="71">
                  <c:v>3.800193491831487E-2</c:v>
                </c:pt>
                <c:pt idx="72">
                  <c:v>1.3061477900604752E-2</c:v>
                </c:pt>
                <c:pt idx="73">
                  <c:v>-8.1305749664623436E-2</c:v>
                </c:pt>
                <c:pt idx="74">
                  <c:v>5.6372258957871547E-2</c:v>
                </c:pt>
                <c:pt idx="75">
                  <c:v>-5.6493069800073997E-3</c:v>
                </c:pt>
                <c:pt idx="76">
                  <c:v>-4.1980116005228274E-2</c:v>
                </c:pt>
                <c:pt idx="77">
                  <c:v>8.4886276229263091E-2</c:v>
                </c:pt>
                <c:pt idx="78">
                  <c:v>-9.6155395832663373E-2</c:v>
                </c:pt>
                <c:pt idx="79">
                  <c:v>-6.000240466249173E-2</c:v>
                </c:pt>
              </c:numCache>
            </c:numRef>
          </c:val>
          <c:smooth val="0"/>
          <c:extLst>
            <c:ext xmlns:c16="http://schemas.microsoft.com/office/drawing/2014/chart" uri="{C3380CC4-5D6E-409C-BE32-E72D297353CC}">
              <c16:uniqueId val="{00000008-EF06-47CF-9AEC-5F1D28BDCE70}"/>
            </c:ext>
          </c:extLst>
        </c:ser>
        <c:ser>
          <c:idx val="9"/>
          <c:order val="9"/>
          <c:tx>
            <c:strRef>
              <c:f>為替対数収益率!$K$1</c:f>
              <c:strCache>
                <c:ptCount val="1"/>
                <c:pt idx="0">
                  <c:v>NOK</c:v>
                </c:pt>
              </c:strCache>
            </c:strRef>
          </c:tx>
          <c:spPr>
            <a:ln w="28575" cap="rnd">
              <a:solidFill>
                <a:schemeClr val="accent4">
                  <a:lumMod val="60000"/>
                </a:schemeClr>
              </a:solidFill>
              <a:round/>
            </a:ln>
            <a:effectLst/>
          </c:spPr>
          <c:marker>
            <c:symbol val="none"/>
          </c:marker>
          <c:cat>
            <c:numRef>
              <c:f>為替対数収益率!$A$2:$A$81</c:f>
              <c:numCache>
                <c:formatCode>m"月"d"日"yyyy"年"</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為替対数収益率!$K$2:$K$81</c:f>
              <c:numCache>
                <c:formatCode>General</c:formatCode>
                <c:ptCount val="80"/>
                <c:pt idx="1">
                  <c:v>3.0359864295939658E-2</c:v>
                </c:pt>
                <c:pt idx="2">
                  <c:v>-2.8756455564303854E-2</c:v>
                </c:pt>
                <c:pt idx="3">
                  <c:v>-5.0700804540089149E-2</c:v>
                </c:pt>
                <c:pt idx="4">
                  <c:v>4.9020978846907197E-2</c:v>
                </c:pt>
                <c:pt idx="5">
                  <c:v>-4.7930046312348824E-2</c:v>
                </c:pt>
                <c:pt idx="6">
                  <c:v>-2.488785019656075E-2</c:v>
                </c:pt>
                <c:pt idx="7">
                  <c:v>-3.2376207476621753E-2</c:v>
                </c:pt>
                <c:pt idx="8">
                  <c:v>-8.8625719495796368E-2</c:v>
                </c:pt>
                <c:pt idx="9">
                  <c:v>8.5349024498375062E-3</c:v>
                </c:pt>
                <c:pt idx="10">
                  <c:v>-6.4212366073697652E-2</c:v>
                </c:pt>
                <c:pt idx="11">
                  <c:v>-1.884829647196486E-3</c:v>
                </c:pt>
                <c:pt idx="12">
                  <c:v>0.14145657225658897</c:v>
                </c:pt>
                <c:pt idx="13">
                  <c:v>0.1712511853349582</c:v>
                </c:pt>
                <c:pt idx="14">
                  <c:v>-3.2833427449784028E-2</c:v>
                </c:pt>
                <c:pt idx="15">
                  <c:v>-4.5976200493176272E-2</c:v>
                </c:pt>
                <c:pt idx="16">
                  <c:v>-0.10813981909111031</c:v>
                </c:pt>
                <c:pt idx="17">
                  <c:v>4.3576067571044052E-3</c:v>
                </c:pt>
                <c:pt idx="18">
                  <c:v>2.4525945783027091E-2</c:v>
                </c:pt>
                <c:pt idx="19">
                  <c:v>8.9715577150936726E-2</c:v>
                </c:pt>
                <c:pt idx="20">
                  <c:v>-0.10031111989673602</c:v>
                </c:pt>
                <c:pt idx="21">
                  <c:v>-8.9905914449075093E-3</c:v>
                </c:pt>
                <c:pt idx="22">
                  <c:v>-5.0856924239366011E-2</c:v>
                </c:pt>
                <c:pt idx="23">
                  <c:v>-2.7991789296610205E-2</c:v>
                </c:pt>
                <c:pt idx="24">
                  <c:v>8.5386026751623462E-2</c:v>
                </c:pt>
                <c:pt idx="25">
                  <c:v>1.9275710624640327E-2</c:v>
                </c:pt>
                <c:pt idx="26">
                  <c:v>-4.8965864776051131E-2</c:v>
                </c:pt>
                <c:pt idx="27">
                  <c:v>4.5009314550266306E-2</c:v>
                </c:pt>
                <c:pt idx="28">
                  <c:v>-3.9926488779546625E-2</c:v>
                </c:pt>
                <c:pt idx="29">
                  <c:v>-2.7831274298550406E-2</c:v>
                </c:pt>
                <c:pt idx="30">
                  <c:v>4.9329296179974808E-2</c:v>
                </c:pt>
                <c:pt idx="31">
                  <c:v>3.7397421687029857E-2</c:v>
                </c:pt>
                <c:pt idx="32">
                  <c:v>-9.3895848535224553E-3</c:v>
                </c:pt>
                <c:pt idx="33">
                  <c:v>9.2741999210182949E-3</c:v>
                </c:pt>
                <c:pt idx="34">
                  <c:v>-1.2991397470274547E-2</c:v>
                </c:pt>
                <c:pt idx="35">
                  <c:v>2.3372028406865562E-2</c:v>
                </c:pt>
                <c:pt idx="36">
                  <c:v>4.6709095074401755E-2</c:v>
                </c:pt>
                <c:pt idx="37">
                  <c:v>0.15132411088789224</c:v>
                </c:pt>
                <c:pt idx="38">
                  <c:v>7.5589552260731774E-2</c:v>
                </c:pt>
                <c:pt idx="39">
                  <c:v>-2.7271101247457123E-2</c:v>
                </c:pt>
                <c:pt idx="40">
                  <c:v>8.2171986938745306E-2</c:v>
                </c:pt>
                <c:pt idx="41">
                  <c:v>3.7611113080664928E-2</c:v>
                </c:pt>
                <c:pt idx="42">
                  <c:v>-6.785177103715484E-2</c:v>
                </c:pt>
                <c:pt idx="43">
                  <c:v>1.2177516466156639E-2</c:v>
                </c:pt>
                <c:pt idx="44">
                  <c:v>-4.6175508793024948E-2</c:v>
                </c:pt>
                <c:pt idx="45">
                  <c:v>7.8640811702945068E-2</c:v>
                </c:pt>
                <c:pt idx="46">
                  <c:v>-4.8862962023397474E-3</c:v>
                </c:pt>
                <c:pt idx="47">
                  <c:v>-2.9458515236806416E-2</c:v>
                </c:pt>
                <c:pt idx="48">
                  <c:v>-4.7407125035290112E-2</c:v>
                </c:pt>
                <c:pt idx="49">
                  <c:v>3.0684084823862548E-2</c:v>
                </c:pt>
                <c:pt idx="50">
                  <c:v>-4.4754210909036543E-2</c:v>
                </c:pt>
                <c:pt idx="51">
                  <c:v>3.6802612342248929E-2</c:v>
                </c:pt>
                <c:pt idx="52">
                  <c:v>3.4383673006188853E-4</c:v>
                </c:pt>
                <c:pt idx="53">
                  <c:v>5.8872421721465229E-2</c:v>
                </c:pt>
                <c:pt idx="54">
                  <c:v>-1.9814262318291302E-3</c:v>
                </c:pt>
                <c:pt idx="55">
                  <c:v>-1.0528929126565525E-2</c:v>
                </c:pt>
                <c:pt idx="56">
                  <c:v>6.3818119411016061E-2</c:v>
                </c:pt>
                <c:pt idx="57">
                  <c:v>-3.5265713890483309E-2</c:v>
                </c:pt>
                <c:pt idx="58">
                  <c:v>0.16954049319067863</c:v>
                </c:pt>
                <c:pt idx="59">
                  <c:v>-7.8510272844387691E-2</c:v>
                </c:pt>
                <c:pt idx="60">
                  <c:v>-3.0089364181490604E-2</c:v>
                </c:pt>
                <c:pt idx="61">
                  <c:v>-8.4045886561589969E-2</c:v>
                </c:pt>
                <c:pt idx="62">
                  <c:v>-3.3514169781438856E-3</c:v>
                </c:pt>
                <c:pt idx="63">
                  <c:v>6.0175108693626602E-3</c:v>
                </c:pt>
                <c:pt idx="64">
                  <c:v>1.6672625658721841E-2</c:v>
                </c:pt>
                <c:pt idx="65">
                  <c:v>6.9849475826583591E-3</c:v>
                </c:pt>
                <c:pt idx="66">
                  <c:v>-2.3191052285591977E-3</c:v>
                </c:pt>
                <c:pt idx="67">
                  <c:v>0.11346525224208431</c:v>
                </c:pt>
                <c:pt idx="68">
                  <c:v>0.10046029506495049</c:v>
                </c:pt>
                <c:pt idx="69">
                  <c:v>-0.1050940584800526</c:v>
                </c:pt>
                <c:pt idx="70">
                  <c:v>6.5514158966403072E-2</c:v>
                </c:pt>
                <c:pt idx="71">
                  <c:v>2.4235940351581876E-2</c:v>
                </c:pt>
                <c:pt idx="72">
                  <c:v>-3.1309460932097254E-3</c:v>
                </c:pt>
                <c:pt idx="73">
                  <c:v>-5.2639685599948888E-2</c:v>
                </c:pt>
                <c:pt idx="74">
                  <c:v>6.5003381351874126E-2</c:v>
                </c:pt>
                <c:pt idx="75">
                  <c:v>-1.4115690616172261E-2</c:v>
                </c:pt>
                <c:pt idx="76">
                  <c:v>-1.1316391675418352E-2</c:v>
                </c:pt>
                <c:pt idx="77">
                  <c:v>7.5024102302852419E-2</c:v>
                </c:pt>
                <c:pt idx="78">
                  <c:v>-7.8453659679822985E-2</c:v>
                </c:pt>
                <c:pt idx="79">
                  <c:v>-4.3112135948598709E-2</c:v>
                </c:pt>
              </c:numCache>
            </c:numRef>
          </c:val>
          <c:smooth val="0"/>
          <c:extLst>
            <c:ext xmlns:c16="http://schemas.microsoft.com/office/drawing/2014/chart" uri="{C3380CC4-5D6E-409C-BE32-E72D297353CC}">
              <c16:uniqueId val="{00000009-EF06-47CF-9AEC-5F1D28BDCE70}"/>
            </c:ext>
          </c:extLst>
        </c:ser>
        <c:dLbls>
          <c:showLegendKey val="0"/>
          <c:showVal val="0"/>
          <c:showCatName val="0"/>
          <c:showSerName val="0"/>
          <c:showPercent val="0"/>
          <c:showBubbleSize val="0"/>
        </c:dLbls>
        <c:smooth val="0"/>
        <c:axId val="1255074848"/>
        <c:axId val="1248579840"/>
      </c:lineChart>
      <c:dateAx>
        <c:axId val="1255074848"/>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48579840"/>
        <c:crosses val="autoZero"/>
        <c:auto val="1"/>
        <c:lblOffset val="100"/>
        <c:baseTimeUnit val="months"/>
      </c:dateAx>
      <c:valAx>
        <c:axId val="124857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対数収益率</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507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3</a:t>
            </a:r>
            <a:r>
              <a:rPr lang="ja-JP" altLang="en-US" dirty="0"/>
              <a:t>か月物インターバンク金利（四半期毎）</a:t>
            </a:r>
            <a:r>
              <a:rPr lang="en-US" altLang="ja-JP" dirty="0"/>
              <a:t>%</a:t>
            </a:r>
            <a:r>
              <a:rPr lang="ja-JP" altLang="en-US" dirty="0"/>
              <a:t>表示</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G10IR3M3か月毎!$B$1</c:f>
              <c:strCache>
                <c:ptCount val="1"/>
                <c:pt idx="0">
                  <c:v>JPY</c:v>
                </c:pt>
              </c:strCache>
            </c:strRef>
          </c:tx>
          <c:spPr>
            <a:ln w="28575" cap="rnd">
              <a:solidFill>
                <a:schemeClr val="accent1"/>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G10IR3M3か月毎!$B$2:$B$81</c:f>
              <c:numCache>
                <c:formatCode>General</c:formatCode>
                <c:ptCount val="80"/>
                <c:pt idx="0">
                  <c:v>0.09</c:v>
                </c:pt>
                <c:pt idx="1">
                  <c:v>0.1</c:v>
                </c:pt>
                <c:pt idx="2">
                  <c:v>0.1255</c:v>
                </c:pt>
                <c:pt idx="3">
                  <c:v>0.35</c:v>
                </c:pt>
                <c:pt idx="4">
                  <c:v>0.436</c:v>
                </c:pt>
                <c:pt idx="5">
                  <c:v>0.54</c:v>
                </c:pt>
                <c:pt idx="6">
                  <c:v>0.66</c:v>
                </c:pt>
                <c:pt idx="7">
                  <c:v>0.73</c:v>
                </c:pt>
                <c:pt idx="8">
                  <c:v>0.85</c:v>
                </c:pt>
                <c:pt idx="9">
                  <c:v>0.86</c:v>
                </c:pt>
                <c:pt idx="10">
                  <c:v>0.84</c:v>
                </c:pt>
                <c:pt idx="11">
                  <c:v>0.86</c:v>
                </c:pt>
                <c:pt idx="12">
                  <c:v>0.87</c:v>
                </c:pt>
                <c:pt idx="13">
                  <c:v>0.74</c:v>
                </c:pt>
                <c:pt idx="14">
                  <c:v>0.65</c:v>
                </c:pt>
                <c:pt idx="15">
                  <c:v>0.56000000000000005</c:v>
                </c:pt>
                <c:pt idx="16">
                  <c:v>0.54</c:v>
                </c:pt>
                <c:pt idx="17">
                  <c:v>0.46</c:v>
                </c:pt>
                <c:pt idx="18">
                  <c:v>0.43</c:v>
                </c:pt>
                <c:pt idx="19">
                  <c:v>0.38</c:v>
                </c:pt>
                <c:pt idx="20">
                  <c:v>0.36</c:v>
                </c:pt>
                <c:pt idx="21">
                  <c:v>0.34</c:v>
                </c:pt>
                <c:pt idx="22">
                  <c:v>0.33615</c:v>
                </c:pt>
                <c:pt idx="23">
                  <c:v>0.33213999999999999</c:v>
                </c:pt>
                <c:pt idx="24">
                  <c:v>0.32929000000000003</c:v>
                </c:pt>
                <c:pt idx="25">
                  <c:v>0.32929000000000003</c:v>
                </c:pt>
                <c:pt idx="26">
                  <c:v>0.33167000000000002</c:v>
                </c:pt>
                <c:pt idx="27">
                  <c:v>0.33455000000000001</c:v>
                </c:pt>
                <c:pt idx="28">
                  <c:v>0.32727000000000001</c:v>
                </c:pt>
                <c:pt idx="29">
                  <c:v>0.30818000000000001</c:v>
                </c:pt>
                <c:pt idx="30">
                  <c:v>0.25</c:v>
                </c:pt>
                <c:pt idx="31">
                  <c:v>0.22817999999999999</c:v>
                </c:pt>
                <c:pt idx="32">
                  <c:v>0.22800000000000001</c:v>
                </c:pt>
                <c:pt idx="33">
                  <c:v>0.22</c:v>
                </c:pt>
                <c:pt idx="34">
                  <c:v>0.21199999999999999</c:v>
                </c:pt>
                <c:pt idx="35">
                  <c:v>0.21</c:v>
                </c:pt>
                <c:pt idx="36">
                  <c:v>0.21</c:v>
                </c:pt>
                <c:pt idx="37">
                  <c:v>0.17899999999999999</c:v>
                </c:pt>
                <c:pt idx="38">
                  <c:v>0.17</c:v>
                </c:pt>
                <c:pt idx="39">
                  <c:v>0.16900000000000001</c:v>
                </c:pt>
                <c:pt idx="40">
                  <c:v>0.16900000000000001</c:v>
                </c:pt>
                <c:pt idx="41">
                  <c:v>0.16900000000000001</c:v>
                </c:pt>
                <c:pt idx="42">
                  <c:v>9.8000000000000004E-2</c:v>
                </c:pt>
                <c:pt idx="43">
                  <c:v>5.8999999999999997E-2</c:v>
                </c:pt>
                <c:pt idx="44">
                  <c:v>5.6000000000000001E-2</c:v>
                </c:pt>
                <c:pt idx="45">
                  <c:v>5.6000000000000001E-2</c:v>
                </c:pt>
                <c:pt idx="46">
                  <c:v>5.6000000000000001E-2</c:v>
                </c:pt>
                <c:pt idx="47">
                  <c:v>5.6000000000000001E-2</c:v>
                </c:pt>
                <c:pt idx="48">
                  <c:v>5.6000000000000001E-2</c:v>
                </c:pt>
                <c:pt idx="49">
                  <c:v>6.3E-2</c:v>
                </c:pt>
                <c:pt idx="50">
                  <c:v>9.7000000000000003E-2</c:v>
                </c:pt>
                <c:pt idx="51">
                  <c:v>7.8E-2</c:v>
                </c:pt>
                <c:pt idx="52">
                  <c:v>0.05</c:v>
                </c:pt>
                <c:pt idx="53">
                  <c:v>0.05</c:v>
                </c:pt>
                <c:pt idx="54">
                  <c:v>0.05</c:v>
                </c:pt>
                <c:pt idx="55">
                  <c:v>4.9000000000000002E-2</c:v>
                </c:pt>
                <c:pt idx="56">
                  <c:v>8.9999999999999993E-3</c:v>
                </c:pt>
                <c:pt idx="57">
                  <c:v>2.1000000000000001E-2</c:v>
                </c:pt>
                <c:pt idx="58">
                  <c:v>6.0000000000000001E-3</c:v>
                </c:pt>
                <c:pt idx="59">
                  <c:v>-4.2000000000000003E-2</c:v>
                </c:pt>
                <c:pt idx="60">
                  <c:v>-5.5E-2</c:v>
                </c:pt>
                <c:pt idx="61">
                  <c:v>-5.5E-2</c:v>
                </c:pt>
                <c:pt idx="62">
                  <c:v>-6.5000000000000002E-2</c:v>
                </c:pt>
                <c:pt idx="63">
                  <c:v>-7.1999999999999995E-2</c:v>
                </c:pt>
                <c:pt idx="64">
                  <c:v>-7.1999999999999995E-2</c:v>
                </c:pt>
                <c:pt idx="65">
                  <c:v>-4.9000000000000002E-2</c:v>
                </c:pt>
                <c:pt idx="66">
                  <c:v>-4.9000000000000002E-2</c:v>
                </c:pt>
                <c:pt idx="67">
                  <c:v>5.0000000000000001E-3</c:v>
                </c:pt>
                <c:pt idx="68">
                  <c:v>-1.6E-2</c:v>
                </c:pt>
                <c:pt idx="69">
                  <c:v>-1.4999999999999999E-2</c:v>
                </c:pt>
                <c:pt idx="70">
                  <c:v>-8.0000000000000002E-3</c:v>
                </c:pt>
                <c:pt idx="71">
                  <c:v>-3.0000000000000001E-3</c:v>
                </c:pt>
                <c:pt idx="72">
                  <c:v>2.4E-2</c:v>
                </c:pt>
                <c:pt idx="73">
                  <c:v>5.1999999999999998E-2</c:v>
                </c:pt>
                <c:pt idx="74">
                  <c:v>0.109</c:v>
                </c:pt>
                <c:pt idx="75">
                  <c:v>0.14899999999999999</c:v>
                </c:pt>
                <c:pt idx="76">
                  <c:v>0.25600000000000001</c:v>
                </c:pt>
                <c:pt idx="77">
                  <c:v>0.38600000000000001</c:v>
                </c:pt>
                <c:pt idx="78">
                  <c:v>0.82091000000000003</c:v>
                </c:pt>
                <c:pt idx="79">
                  <c:v>0.77273000000000003</c:v>
                </c:pt>
              </c:numCache>
            </c:numRef>
          </c:val>
          <c:smooth val="0"/>
          <c:extLst>
            <c:ext xmlns:c16="http://schemas.microsoft.com/office/drawing/2014/chart" uri="{C3380CC4-5D6E-409C-BE32-E72D297353CC}">
              <c16:uniqueId val="{00000000-8D8A-4DFE-9A9E-F13D0C70A4AC}"/>
            </c:ext>
          </c:extLst>
        </c:ser>
        <c:ser>
          <c:idx val="1"/>
          <c:order val="1"/>
          <c:tx>
            <c:strRef>
              <c:f>G10IR3M3か月毎!$C$1</c:f>
              <c:strCache>
                <c:ptCount val="1"/>
                <c:pt idx="0">
                  <c:v>USD</c:v>
                </c:pt>
              </c:strCache>
            </c:strRef>
          </c:tx>
          <c:spPr>
            <a:ln w="28575" cap="rnd">
              <a:solidFill>
                <a:schemeClr val="accent2"/>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G10IR3M3か月毎!$C$2:$C$81</c:f>
              <c:numCache>
                <c:formatCode>General</c:formatCode>
                <c:ptCount val="80"/>
                <c:pt idx="0">
                  <c:v>3.87</c:v>
                </c:pt>
                <c:pt idx="1">
                  <c:v>4.45</c:v>
                </c:pt>
                <c:pt idx="2">
                  <c:v>4.88</c:v>
                </c:pt>
                <c:pt idx="3">
                  <c:v>5.35</c:v>
                </c:pt>
                <c:pt idx="4">
                  <c:v>5.34</c:v>
                </c:pt>
                <c:pt idx="5">
                  <c:v>5.32</c:v>
                </c:pt>
                <c:pt idx="6">
                  <c:v>5.3</c:v>
                </c:pt>
                <c:pt idx="7">
                  <c:v>5.33</c:v>
                </c:pt>
                <c:pt idx="8">
                  <c:v>5.46</c:v>
                </c:pt>
                <c:pt idx="9">
                  <c:v>5.0199999999999996</c:v>
                </c:pt>
                <c:pt idx="10">
                  <c:v>2.79</c:v>
                </c:pt>
                <c:pt idx="11">
                  <c:v>2.76</c:v>
                </c:pt>
                <c:pt idx="12">
                  <c:v>3.59</c:v>
                </c:pt>
                <c:pt idx="13">
                  <c:v>1.77</c:v>
                </c:pt>
                <c:pt idx="14">
                  <c:v>1.07</c:v>
                </c:pt>
                <c:pt idx="15">
                  <c:v>0.39</c:v>
                </c:pt>
                <c:pt idx="16">
                  <c:v>0.25</c:v>
                </c:pt>
                <c:pt idx="17">
                  <c:v>0.22</c:v>
                </c:pt>
                <c:pt idx="18">
                  <c:v>0.23</c:v>
                </c:pt>
                <c:pt idx="19">
                  <c:v>0.52</c:v>
                </c:pt>
                <c:pt idx="20">
                  <c:v>0.28000000000000003</c:v>
                </c:pt>
                <c:pt idx="21">
                  <c:v>0.3</c:v>
                </c:pt>
                <c:pt idx="22">
                  <c:v>0.28000000000000003</c:v>
                </c:pt>
                <c:pt idx="23">
                  <c:v>0.22</c:v>
                </c:pt>
                <c:pt idx="24">
                  <c:v>0.33</c:v>
                </c:pt>
                <c:pt idx="25">
                  <c:v>0.49</c:v>
                </c:pt>
                <c:pt idx="26">
                  <c:v>0.28999999999999998</c:v>
                </c:pt>
                <c:pt idx="27">
                  <c:v>0.32</c:v>
                </c:pt>
                <c:pt idx="28">
                  <c:v>0.24</c:v>
                </c:pt>
                <c:pt idx="29">
                  <c:v>0.24</c:v>
                </c:pt>
                <c:pt idx="30">
                  <c:v>0.21</c:v>
                </c:pt>
                <c:pt idx="31">
                  <c:v>0.19</c:v>
                </c:pt>
                <c:pt idx="32">
                  <c:v>0.11</c:v>
                </c:pt>
                <c:pt idx="33">
                  <c:v>0.14000000000000001</c:v>
                </c:pt>
                <c:pt idx="34">
                  <c:v>0.12</c:v>
                </c:pt>
                <c:pt idx="35">
                  <c:v>0.11</c:v>
                </c:pt>
                <c:pt idx="36">
                  <c:v>0.12</c:v>
                </c:pt>
                <c:pt idx="37">
                  <c:v>0.15</c:v>
                </c:pt>
                <c:pt idx="38">
                  <c:v>0.14000000000000001</c:v>
                </c:pt>
                <c:pt idx="39">
                  <c:v>0.18</c:v>
                </c:pt>
                <c:pt idx="40">
                  <c:v>0.27</c:v>
                </c:pt>
                <c:pt idx="41">
                  <c:v>0.54</c:v>
                </c:pt>
                <c:pt idx="42">
                  <c:v>0.55000000000000004</c:v>
                </c:pt>
                <c:pt idx="43">
                  <c:v>0.55000000000000004</c:v>
                </c:pt>
                <c:pt idx="44">
                  <c:v>0.75</c:v>
                </c:pt>
                <c:pt idx="45">
                  <c:v>0.87</c:v>
                </c:pt>
                <c:pt idx="46">
                  <c:v>0.98</c:v>
                </c:pt>
                <c:pt idx="47">
                  <c:v>1.1599999999999999</c:v>
                </c:pt>
                <c:pt idx="48">
                  <c:v>1.25</c:v>
                </c:pt>
                <c:pt idx="49">
                  <c:v>1.54</c:v>
                </c:pt>
                <c:pt idx="50">
                  <c:v>2.08</c:v>
                </c:pt>
                <c:pt idx="51">
                  <c:v>2.19</c:v>
                </c:pt>
                <c:pt idx="52">
                  <c:v>2.2400000000000002</c:v>
                </c:pt>
                <c:pt idx="53">
                  <c:v>2.69</c:v>
                </c:pt>
                <c:pt idx="54">
                  <c:v>2.48</c:v>
                </c:pt>
                <c:pt idx="55">
                  <c:v>2.2999999999999998</c:v>
                </c:pt>
                <c:pt idx="56">
                  <c:v>2.0299999999999998</c:v>
                </c:pt>
                <c:pt idx="57">
                  <c:v>1.76</c:v>
                </c:pt>
                <c:pt idx="58">
                  <c:v>1.35</c:v>
                </c:pt>
                <c:pt idx="59">
                  <c:v>0.2</c:v>
                </c:pt>
                <c:pt idx="60">
                  <c:v>0.13</c:v>
                </c:pt>
                <c:pt idx="61">
                  <c:v>0.17</c:v>
                </c:pt>
                <c:pt idx="62">
                  <c:v>0.1</c:v>
                </c:pt>
                <c:pt idx="63">
                  <c:v>0.09</c:v>
                </c:pt>
                <c:pt idx="64">
                  <c:v>0.1</c:v>
                </c:pt>
                <c:pt idx="65">
                  <c:v>0.17</c:v>
                </c:pt>
                <c:pt idx="66">
                  <c:v>0.73</c:v>
                </c:pt>
                <c:pt idx="67">
                  <c:v>1.87</c:v>
                </c:pt>
                <c:pt idx="68">
                  <c:v>3.21</c:v>
                </c:pt>
                <c:pt idx="69">
                  <c:v>4.51</c:v>
                </c:pt>
                <c:pt idx="70">
                  <c:v>4.91</c:v>
                </c:pt>
                <c:pt idx="71">
                  <c:v>5.22</c:v>
                </c:pt>
                <c:pt idx="72">
                  <c:v>5.49</c:v>
                </c:pt>
                <c:pt idx="73">
                  <c:v>5.32</c:v>
                </c:pt>
                <c:pt idx="74">
                  <c:v>5.29</c:v>
                </c:pt>
                <c:pt idx="75">
                  <c:v>5.28</c:v>
                </c:pt>
                <c:pt idx="76">
                  <c:v>4.8600000000000003</c:v>
                </c:pt>
                <c:pt idx="77">
                  <c:v>4.46</c:v>
                </c:pt>
                <c:pt idx="78">
                  <c:v>4.29</c:v>
                </c:pt>
                <c:pt idx="79">
                  <c:v>4.3099999999999996</c:v>
                </c:pt>
              </c:numCache>
            </c:numRef>
          </c:val>
          <c:smooth val="0"/>
          <c:extLst>
            <c:ext xmlns:c16="http://schemas.microsoft.com/office/drawing/2014/chart" uri="{C3380CC4-5D6E-409C-BE32-E72D297353CC}">
              <c16:uniqueId val="{00000001-8D8A-4DFE-9A9E-F13D0C70A4AC}"/>
            </c:ext>
          </c:extLst>
        </c:ser>
        <c:ser>
          <c:idx val="2"/>
          <c:order val="2"/>
          <c:tx>
            <c:strRef>
              <c:f>G10IR3M3か月毎!$D$1</c:f>
              <c:strCache>
                <c:ptCount val="1"/>
                <c:pt idx="0">
                  <c:v>EUR</c:v>
                </c:pt>
              </c:strCache>
            </c:strRef>
          </c:tx>
          <c:spPr>
            <a:ln w="28575" cap="rnd">
              <a:solidFill>
                <a:schemeClr val="accent3"/>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G10IR3M3か月毎!$D$2:$D$81</c:f>
              <c:numCache>
                <c:formatCode>General</c:formatCode>
                <c:ptCount val="80"/>
                <c:pt idx="0">
                  <c:v>2.1391363640000001</c:v>
                </c:pt>
                <c:pt idx="1">
                  <c:v>2.4728571430000001</c:v>
                </c:pt>
                <c:pt idx="2">
                  <c:v>2.722608696</c:v>
                </c:pt>
                <c:pt idx="3">
                  <c:v>2.9856818180000002</c:v>
                </c:pt>
                <c:pt idx="4">
                  <c:v>3.335380952</c:v>
                </c:pt>
                <c:pt idx="5">
                  <c:v>3.6842105260000002</c:v>
                </c:pt>
                <c:pt idx="6">
                  <c:v>3.8909090910000002</c:v>
                </c:pt>
                <c:pt idx="7">
                  <c:v>4.1477619050000003</c:v>
                </c:pt>
                <c:pt idx="8">
                  <c:v>4.7416999999999998</c:v>
                </c:pt>
                <c:pt idx="9">
                  <c:v>4.848368421</c:v>
                </c:pt>
                <c:pt idx="10">
                  <c:v>4.5963684210000002</c:v>
                </c:pt>
                <c:pt idx="11">
                  <c:v>4.9405238100000002</c:v>
                </c:pt>
                <c:pt idx="12">
                  <c:v>5.0191818179999999</c:v>
                </c:pt>
                <c:pt idx="13">
                  <c:v>3.2926190480000002</c:v>
                </c:pt>
                <c:pt idx="14">
                  <c:v>1.635454545</c:v>
                </c:pt>
                <c:pt idx="15">
                  <c:v>1.2279090909999999</c:v>
                </c:pt>
                <c:pt idx="16">
                  <c:v>0.77209090899999999</c:v>
                </c:pt>
                <c:pt idx="17">
                  <c:v>0.71204545500000005</c:v>
                </c:pt>
                <c:pt idx="18">
                  <c:v>0.64495652199999998</c:v>
                </c:pt>
                <c:pt idx="19">
                  <c:v>0.72759090900000001</c:v>
                </c:pt>
                <c:pt idx="20">
                  <c:v>0.88049999999999995</c:v>
                </c:pt>
                <c:pt idx="21">
                  <c:v>1.021695652</c:v>
                </c:pt>
                <c:pt idx="22">
                  <c:v>1.1755217389999999</c:v>
                </c:pt>
                <c:pt idx="23">
                  <c:v>1.488590909</c:v>
                </c:pt>
                <c:pt idx="24">
                  <c:v>1.536454545</c:v>
                </c:pt>
                <c:pt idx="25">
                  <c:v>1.426095238</c:v>
                </c:pt>
                <c:pt idx="26">
                  <c:v>0.85845454499999996</c:v>
                </c:pt>
                <c:pt idx="27">
                  <c:v>0.65885714299999998</c:v>
                </c:pt>
                <c:pt idx="28">
                  <c:v>0.24629999999999999</c:v>
                </c:pt>
                <c:pt idx="29">
                  <c:v>0.185473684</c:v>
                </c:pt>
                <c:pt idx="30">
                  <c:v>0.20605000000000001</c:v>
                </c:pt>
                <c:pt idx="31">
                  <c:v>0.21024999999999999</c:v>
                </c:pt>
                <c:pt idx="32">
                  <c:v>0.223238095</c:v>
                </c:pt>
                <c:pt idx="33">
                  <c:v>0.27350000000000002</c:v>
                </c:pt>
                <c:pt idx="34">
                  <c:v>0.30533333299999998</c:v>
                </c:pt>
                <c:pt idx="35">
                  <c:v>0.24142857100000001</c:v>
                </c:pt>
                <c:pt idx="36">
                  <c:v>9.7090909000000003E-2</c:v>
                </c:pt>
                <c:pt idx="37">
                  <c:v>8.0904762000000005E-2</c:v>
                </c:pt>
                <c:pt idx="38">
                  <c:v>2.7181818E-2</c:v>
                </c:pt>
                <c:pt idx="39">
                  <c:v>-1.3909091E-2</c:v>
                </c:pt>
                <c:pt idx="40">
                  <c:v>-3.7045454999999998E-2</c:v>
                </c:pt>
                <c:pt idx="41">
                  <c:v>-0.126318182</c:v>
                </c:pt>
                <c:pt idx="42">
                  <c:v>-0.22852380999999999</c:v>
                </c:pt>
                <c:pt idx="43">
                  <c:v>-0.26790909099999999</c:v>
                </c:pt>
                <c:pt idx="44">
                  <c:v>-0.30163636399999999</c:v>
                </c:pt>
                <c:pt idx="45">
                  <c:v>-0.31576190500000001</c:v>
                </c:pt>
                <c:pt idx="46">
                  <c:v>-0.32934782600000001</c:v>
                </c:pt>
                <c:pt idx="47">
                  <c:v>-0.33</c:v>
                </c:pt>
                <c:pt idx="48">
                  <c:v>-0.329380952</c:v>
                </c:pt>
                <c:pt idx="49">
                  <c:v>-0.32789473699999999</c:v>
                </c:pt>
                <c:pt idx="50">
                  <c:v>-0.32790476200000002</c:v>
                </c:pt>
                <c:pt idx="51">
                  <c:v>-0.32204761900000001</c:v>
                </c:pt>
                <c:pt idx="52">
                  <c:v>-0.31885000000000002</c:v>
                </c:pt>
                <c:pt idx="53">
                  <c:v>-0.31189473699999998</c:v>
                </c:pt>
                <c:pt idx="54">
                  <c:v>-0.30919047599999999</c:v>
                </c:pt>
                <c:pt idx="55">
                  <c:v>-0.32890000000000003</c:v>
                </c:pt>
                <c:pt idx="56">
                  <c:v>-0.41757142899999999</c:v>
                </c:pt>
                <c:pt idx="57">
                  <c:v>-0.3947</c:v>
                </c:pt>
                <c:pt idx="58">
                  <c:v>-0.41663636399999998</c:v>
                </c:pt>
                <c:pt idx="59">
                  <c:v>-0.376</c:v>
                </c:pt>
                <c:pt idx="60">
                  <c:v>-0.49136363599999999</c:v>
                </c:pt>
                <c:pt idx="61">
                  <c:v>-0.53809090900000001</c:v>
                </c:pt>
                <c:pt idx="62">
                  <c:v>-0.53908695699999998</c:v>
                </c:pt>
                <c:pt idx="63">
                  <c:v>-0.54290909099999995</c:v>
                </c:pt>
                <c:pt idx="64">
                  <c:v>-0.54504545500000001</c:v>
                </c:pt>
                <c:pt idx="65">
                  <c:v>-0.58195652200000003</c:v>
                </c:pt>
                <c:pt idx="66">
                  <c:v>-0.49543478299999999</c:v>
                </c:pt>
                <c:pt idx="67">
                  <c:v>-0.23922727299999999</c:v>
                </c:pt>
                <c:pt idx="68">
                  <c:v>1.0108636360000001</c:v>
                </c:pt>
                <c:pt idx="69">
                  <c:v>2.0634761899999998</c:v>
                </c:pt>
                <c:pt idx="70">
                  <c:v>2.9105652169999998</c:v>
                </c:pt>
                <c:pt idx="71">
                  <c:v>3.5358636360000002</c:v>
                </c:pt>
                <c:pt idx="72">
                  <c:v>3.8800476189999999</c:v>
                </c:pt>
                <c:pt idx="73">
                  <c:v>3.9330952379999999</c:v>
                </c:pt>
                <c:pt idx="74">
                  <c:v>3.9223809520000001</c:v>
                </c:pt>
                <c:pt idx="75">
                  <c:v>3.7244999999999999</c:v>
                </c:pt>
                <c:pt idx="76">
                  <c:v>3.4337142859999998</c:v>
                </c:pt>
                <c:pt idx="77">
                  <c:v>2.8160909090000001</c:v>
                </c:pt>
                <c:pt idx="78">
                  <c:v>2.4424285710000002</c:v>
                </c:pt>
                <c:pt idx="79">
                  <c:v>1.983619048</c:v>
                </c:pt>
              </c:numCache>
            </c:numRef>
          </c:val>
          <c:smooth val="0"/>
          <c:extLst>
            <c:ext xmlns:c16="http://schemas.microsoft.com/office/drawing/2014/chart" uri="{C3380CC4-5D6E-409C-BE32-E72D297353CC}">
              <c16:uniqueId val="{00000002-8D8A-4DFE-9A9E-F13D0C70A4AC}"/>
            </c:ext>
          </c:extLst>
        </c:ser>
        <c:ser>
          <c:idx val="3"/>
          <c:order val="3"/>
          <c:tx>
            <c:strRef>
              <c:f>G10IR3M3か月毎!$E$1</c:f>
              <c:strCache>
                <c:ptCount val="1"/>
                <c:pt idx="0">
                  <c:v>GBP</c:v>
                </c:pt>
              </c:strCache>
            </c:strRef>
          </c:tx>
          <c:spPr>
            <a:ln w="28575" cap="rnd">
              <a:solidFill>
                <a:schemeClr val="accent4"/>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G10IR3M3か月毎!$E$2:$E$81</c:f>
              <c:numCache>
                <c:formatCode>General</c:formatCode>
                <c:ptCount val="80"/>
                <c:pt idx="0">
                  <c:v>4.5968600000000004</c:v>
                </c:pt>
                <c:pt idx="1">
                  <c:v>4.6373199999999999</c:v>
                </c:pt>
                <c:pt idx="2">
                  <c:v>4.5874100000000002</c:v>
                </c:pt>
                <c:pt idx="3">
                  <c:v>4.7349800000000002</c:v>
                </c:pt>
                <c:pt idx="4">
                  <c:v>5.02501</c:v>
                </c:pt>
                <c:pt idx="5">
                  <c:v>5.2916699999999999</c:v>
                </c:pt>
                <c:pt idx="6">
                  <c:v>5.5494599999999998</c:v>
                </c:pt>
                <c:pt idx="7">
                  <c:v>5.8801800000000002</c:v>
                </c:pt>
                <c:pt idx="8">
                  <c:v>6.6469399999999998</c:v>
                </c:pt>
                <c:pt idx="9">
                  <c:v>6.3594299999999997</c:v>
                </c:pt>
                <c:pt idx="10">
                  <c:v>5.8992899999999997</c:v>
                </c:pt>
                <c:pt idx="11">
                  <c:v>5.9294399999999996</c:v>
                </c:pt>
                <c:pt idx="12">
                  <c:v>5.9105999999999996</c:v>
                </c:pt>
                <c:pt idx="13">
                  <c:v>3.1724700000000001</c:v>
                </c:pt>
                <c:pt idx="14">
                  <c:v>1.8313900000000001</c:v>
                </c:pt>
                <c:pt idx="15">
                  <c:v>1.2411700000000001</c:v>
                </c:pt>
                <c:pt idx="16">
                  <c:v>0.60560000000000003</c:v>
                </c:pt>
                <c:pt idx="17">
                  <c:v>0.60541</c:v>
                </c:pt>
                <c:pt idx="18">
                  <c:v>0.64549000000000001</c:v>
                </c:pt>
                <c:pt idx="19">
                  <c:v>0.72838999999999998</c:v>
                </c:pt>
                <c:pt idx="20">
                  <c:v>0.72858999999999996</c:v>
                </c:pt>
                <c:pt idx="21">
                  <c:v>0.74961999999999995</c:v>
                </c:pt>
                <c:pt idx="22">
                  <c:v>0.80913000000000002</c:v>
                </c:pt>
                <c:pt idx="23">
                  <c:v>0.82511999999999996</c:v>
                </c:pt>
                <c:pt idx="24">
                  <c:v>0.91810000000000003</c:v>
                </c:pt>
                <c:pt idx="25">
                  <c:v>1.06148</c:v>
                </c:pt>
                <c:pt idx="26">
                  <c:v>1.0375700000000001</c:v>
                </c:pt>
                <c:pt idx="27">
                  <c:v>0.94977999999999996</c:v>
                </c:pt>
                <c:pt idx="28">
                  <c:v>0.64802999999999999</c:v>
                </c:pt>
                <c:pt idx="29">
                  <c:v>0.51848000000000005</c:v>
                </c:pt>
                <c:pt idx="30">
                  <c:v>0.50688</c:v>
                </c:pt>
                <c:pt idx="31">
                  <c:v>0.50793999999999995</c:v>
                </c:pt>
                <c:pt idx="32">
                  <c:v>0.51688000000000001</c:v>
                </c:pt>
                <c:pt idx="33">
                  <c:v>0.52473999999999998</c:v>
                </c:pt>
                <c:pt idx="34">
                  <c:v>0.52156999999999998</c:v>
                </c:pt>
                <c:pt idx="35">
                  <c:v>0.54393999999999998</c:v>
                </c:pt>
                <c:pt idx="36">
                  <c:v>0.56291000000000002</c:v>
                </c:pt>
                <c:pt idx="37">
                  <c:v>0.55818000000000001</c:v>
                </c:pt>
                <c:pt idx="38">
                  <c:v>0.56435999999999997</c:v>
                </c:pt>
                <c:pt idx="39">
                  <c:v>0.57188000000000005</c:v>
                </c:pt>
                <c:pt idx="40">
                  <c:v>0.58575999999999995</c:v>
                </c:pt>
                <c:pt idx="41">
                  <c:v>0.58277000000000001</c:v>
                </c:pt>
                <c:pt idx="42">
                  <c:v>0.58825000000000005</c:v>
                </c:pt>
                <c:pt idx="43">
                  <c:v>0.57467999999999997</c:v>
                </c:pt>
                <c:pt idx="44">
                  <c:v>0.37907000000000002</c:v>
                </c:pt>
                <c:pt idx="45">
                  <c:v>0.37225999999999998</c:v>
                </c:pt>
                <c:pt idx="46">
                  <c:v>0.34566999999999998</c:v>
                </c:pt>
                <c:pt idx="47">
                  <c:v>0.29442000000000002</c:v>
                </c:pt>
                <c:pt idx="48">
                  <c:v>0.30911</c:v>
                </c:pt>
                <c:pt idx="49">
                  <c:v>0.51871</c:v>
                </c:pt>
                <c:pt idx="50">
                  <c:v>0.62841999999999998</c:v>
                </c:pt>
                <c:pt idx="51">
                  <c:v>0.63868000000000003</c:v>
                </c:pt>
                <c:pt idx="52">
                  <c:v>0.80093000000000003</c:v>
                </c:pt>
                <c:pt idx="53">
                  <c:v>0.90444000000000002</c:v>
                </c:pt>
                <c:pt idx="54">
                  <c:v>0.84</c:v>
                </c:pt>
                <c:pt idx="55">
                  <c:v>0.78</c:v>
                </c:pt>
                <c:pt idx="56">
                  <c:v>0.77</c:v>
                </c:pt>
                <c:pt idx="57">
                  <c:v>0.79</c:v>
                </c:pt>
                <c:pt idx="58">
                  <c:v>0.53</c:v>
                </c:pt>
                <c:pt idx="59">
                  <c:v>0.19</c:v>
                </c:pt>
                <c:pt idx="60">
                  <c:v>0.06</c:v>
                </c:pt>
                <c:pt idx="61">
                  <c:v>0.03</c:v>
                </c:pt>
                <c:pt idx="62">
                  <c:v>0.08</c:v>
                </c:pt>
                <c:pt idx="63">
                  <c:v>0.08</c:v>
                </c:pt>
                <c:pt idx="64">
                  <c:v>7.0000000000000007E-2</c:v>
                </c:pt>
                <c:pt idx="65">
                  <c:v>0.16</c:v>
                </c:pt>
                <c:pt idx="66">
                  <c:v>0.99</c:v>
                </c:pt>
                <c:pt idx="67">
                  <c:v>1.57</c:v>
                </c:pt>
                <c:pt idx="68">
                  <c:v>2.91</c:v>
                </c:pt>
                <c:pt idx="69">
                  <c:v>3.78</c:v>
                </c:pt>
                <c:pt idx="70">
                  <c:v>4.33</c:v>
                </c:pt>
                <c:pt idx="71">
                  <c:v>5.09</c:v>
                </c:pt>
                <c:pt idx="72">
                  <c:v>5.52</c:v>
                </c:pt>
                <c:pt idx="73">
                  <c:v>5.22</c:v>
                </c:pt>
                <c:pt idx="74">
                  <c:v>5.2</c:v>
                </c:pt>
                <c:pt idx="75">
                  <c:v>5.16</c:v>
                </c:pt>
                <c:pt idx="76">
                  <c:v>4.84</c:v>
                </c:pt>
                <c:pt idx="77">
                  <c:v>4.6399999999999997</c:v>
                </c:pt>
                <c:pt idx="78">
                  <c:v>4.3899999999999997</c:v>
                </c:pt>
                <c:pt idx="79">
                  <c:v>4.1500000000000004</c:v>
                </c:pt>
              </c:numCache>
            </c:numRef>
          </c:val>
          <c:smooth val="0"/>
          <c:extLst>
            <c:ext xmlns:c16="http://schemas.microsoft.com/office/drawing/2014/chart" uri="{C3380CC4-5D6E-409C-BE32-E72D297353CC}">
              <c16:uniqueId val="{00000003-8D8A-4DFE-9A9E-F13D0C70A4AC}"/>
            </c:ext>
          </c:extLst>
        </c:ser>
        <c:ser>
          <c:idx val="4"/>
          <c:order val="4"/>
          <c:tx>
            <c:strRef>
              <c:f>G10IR3M3か月毎!$F$1</c:f>
              <c:strCache>
                <c:ptCount val="1"/>
                <c:pt idx="0">
                  <c:v>CHF</c:v>
                </c:pt>
              </c:strCache>
            </c:strRef>
          </c:tx>
          <c:spPr>
            <a:ln w="28575" cap="rnd">
              <a:solidFill>
                <a:schemeClr val="accent5"/>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G10IR3M3か月毎!$F$2:$F$81</c:f>
              <c:numCache>
                <c:formatCode>General</c:formatCode>
                <c:ptCount val="80"/>
                <c:pt idx="0">
                  <c:v>0.67491963600000004</c:v>
                </c:pt>
                <c:pt idx="1">
                  <c:v>0.93307519999999999</c:v>
                </c:pt>
                <c:pt idx="2">
                  <c:v>1.1131994350000001</c:v>
                </c:pt>
                <c:pt idx="3">
                  <c:v>1.3727075710000001</c:v>
                </c:pt>
                <c:pt idx="4">
                  <c:v>1.6433690000000001</c:v>
                </c:pt>
                <c:pt idx="5">
                  <c:v>1.908407824</c:v>
                </c:pt>
                <c:pt idx="6">
                  <c:v>2.1598747729999999</c:v>
                </c:pt>
                <c:pt idx="7">
                  <c:v>2.4437182860000002</c:v>
                </c:pt>
                <c:pt idx="8">
                  <c:v>2.4934542500000001</c:v>
                </c:pt>
                <c:pt idx="9">
                  <c:v>2.3443158820000001</c:v>
                </c:pt>
                <c:pt idx="10">
                  <c:v>2.2881289470000001</c:v>
                </c:pt>
                <c:pt idx="11">
                  <c:v>2.143727095</c:v>
                </c:pt>
                <c:pt idx="12">
                  <c:v>2.1246529999999999</c:v>
                </c:pt>
                <c:pt idx="13">
                  <c:v>0.1075305</c:v>
                </c:pt>
                <c:pt idx="14">
                  <c:v>0.113013048</c:v>
                </c:pt>
                <c:pt idx="15">
                  <c:v>8.7130526E-2</c:v>
                </c:pt>
                <c:pt idx="16">
                  <c:v>7.3400381000000001E-2</c:v>
                </c:pt>
                <c:pt idx="17">
                  <c:v>0.11561990900000001</c:v>
                </c:pt>
                <c:pt idx="18">
                  <c:v>9.5777726999999993E-2</c:v>
                </c:pt>
                <c:pt idx="19">
                  <c:v>0.11774075000000001</c:v>
                </c:pt>
                <c:pt idx="20">
                  <c:v>0.21381209500000001</c:v>
                </c:pt>
                <c:pt idx="21">
                  <c:v>0.19136811100000001</c:v>
                </c:pt>
                <c:pt idx="22">
                  <c:v>0.155124174</c:v>
                </c:pt>
                <c:pt idx="23">
                  <c:v>0.10205965</c:v>
                </c:pt>
                <c:pt idx="24">
                  <c:v>-6.1070273000000001E-2</c:v>
                </c:pt>
                <c:pt idx="25">
                  <c:v>0.08</c:v>
                </c:pt>
                <c:pt idx="26">
                  <c:v>5.1299249999999998E-2</c:v>
                </c:pt>
                <c:pt idx="27">
                  <c:v>-5.7311058999999998E-2</c:v>
                </c:pt>
                <c:pt idx="28">
                  <c:v>-0.15065805900000001</c:v>
                </c:pt>
                <c:pt idx="29">
                  <c:v>-5.1343E-2</c:v>
                </c:pt>
                <c:pt idx="30">
                  <c:v>-5.9640736999999999E-2</c:v>
                </c:pt>
                <c:pt idx="31">
                  <c:v>-6.0211105000000001E-2</c:v>
                </c:pt>
                <c:pt idx="32">
                  <c:v>-5.1107316E-2</c:v>
                </c:pt>
                <c:pt idx="33">
                  <c:v>1.7434917000000001E-2</c:v>
                </c:pt>
                <c:pt idx="34">
                  <c:v>-4.0005856999999999E-2</c:v>
                </c:pt>
                <c:pt idx="35">
                  <c:v>-1.2441000000000001E-2</c:v>
                </c:pt>
                <c:pt idx="36">
                  <c:v>2.5000000000000001E-2</c:v>
                </c:pt>
                <c:pt idx="37">
                  <c:v>4.0234375000000003E-2</c:v>
                </c:pt>
                <c:pt idx="38">
                  <c:v>-0.78884262500000002</c:v>
                </c:pt>
                <c:pt idx="39">
                  <c:v>-0.76757583299999999</c:v>
                </c:pt>
                <c:pt idx="40">
                  <c:v>-0.75617616700000001</c:v>
                </c:pt>
                <c:pt idx="41">
                  <c:v>-0.74021383299999999</c:v>
                </c:pt>
                <c:pt idx="42">
                  <c:v>-0.77416700000000005</c:v>
                </c:pt>
                <c:pt idx="43">
                  <c:v>-0.71864499999999998</c:v>
                </c:pt>
                <c:pt idx="44">
                  <c:v>-0.75</c:v>
                </c:pt>
                <c:pt idx="45">
                  <c:v>-0.8</c:v>
                </c:pt>
                <c:pt idx="46">
                  <c:v>-0.81499999999999995</c:v>
                </c:pt>
                <c:pt idx="47">
                  <c:v>-0.77500000000000002</c:v>
                </c:pt>
                <c:pt idx="48">
                  <c:v>-0.84524999999999995</c:v>
                </c:pt>
                <c:pt idx="49">
                  <c:v>-0.86430555600000003</c:v>
                </c:pt>
                <c:pt idx="50">
                  <c:v>-0.79524075000000005</c:v>
                </c:pt>
                <c:pt idx="51">
                  <c:v>-0.79047714300000005</c:v>
                </c:pt>
                <c:pt idx="52">
                  <c:v>-0.78028388900000001</c:v>
                </c:pt>
                <c:pt idx="53">
                  <c:v>-0.77600000000000002</c:v>
                </c:pt>
                <c:pt idx="54">
                  <c:v>-0.75657522200000005</c:v>
                </c:pt>
                <c:pt idx="55">
                  <c:v>-0.780555</c:v>
                </c:pt>
                <c:pt idx="56">
                  <c:v>-0.79125000000000001</c:v>
                </c:pt>
                <c:pt idx="57">
                  <c:v>-0.73666666700000005</c:v>
                </c:pt>
                <c:pt idx="58">
                  <c:v>-0.67500000000000004</c:v>
                </c:pt>
                <c:pt idx="59">
                  <c:v>-0.66581449999999998</c:v>
                </c:pt>
                <c:pt idx="60">
                  <c:v>-0.70871409100000005</c:v>
                </c:pt>
                <c:pt idx="61">
                  <c:v>-0.74272727299999997</c:v>
                </c:pt>
                <c:pt idx="62">
                  <c:v>-0.73</c:v>
                </c:pt>
                <c:pt idx="63">
                  <c:v>-0.73772727299999996</c:v>
                </c:pt>
                <c:pt idx="64">
                  <c:v>-0.82</c:v>
                </c:pt>
                <c:pt idx="65">
                  <c:v>-0.71745652199999999</c:v>
                </c:pt>
                <c:pt idx="66">
                  <c:v>-0.68217434799999999</c:v>
                </c:pt>
                <c:pt idx="67">
                  <c:v>-0.50857142899999996</c:v>
                </c:pt>
                <c:pt idx="68">
                  <c:v>0.14749999999999999</c:v>
                </c:pt>
                <c:pt idx="69">
                  <c:v>0.73634904800000001</c:v>
                </c:pt>
                <c:pt idx="70">
                  <c:v>1.3638226090000001</c:v>
                </c:pt>
                <c:pt idx="71">
                  <c:v>1.5904545450000001</c:v>
                </c:pt>
                <c:pt idx="72">
                  <c:v>1.77</c:v>
                </c:pt>
                <c:pt idx="73">
                  <c:v>1.6525000000000001</c:v>
                </c:pt>
                <c:pt idx="74">
                  <c:v>1.5</c:v>
                </c:pt>
                <c:pt idx="75">
                  <c:v>1.427</c:v>
                </c:pt>
                <c:pt idx="76">
                  <c:v>1.022142857</c:v>
                </c:pt>
                <c:pt idx="77">
                  <c:v>0.60075000000000001</c:v>
                </c:pt>
                <c:pt idx="78">
                  <c:v>0.31291190499999999</c:v>
                </c:pt>
                <c:pt idx="79">
                  <c:v>3.9602999999999999E-2</c:v>
                </c:pt>
              </c:numCache>
            </c:numRef>
          </c:val>
          <c:smooth val="0"/>
          <c:extLst>
            <c:ext xmlns:c16="http://schemas.microsoft.com/office/drawing/2014/chart" uri="{C3380CC4-5D6E-409C-BE32-E72D297353CC}">
              <c16:uniqueId val="{00000004-8D8A-4DFE-9A9E-F13D0C70A4AC}"/>
            </c:ext>
          </c:extLst>
        </c:ser>
        <c:ser>
          <c:idx val="5"/>
          <c:order val="5"/>
          <c:tx>
            <c:strRef>
              <c:f>G10IR3M3か月毎!$G$1</c:f>
              <c:strCache>
                <c:ptCount val="1"/>
                <c:pt idx="0">
                  <c:v>CAD</c:v>
                </c:pt>
              </c:strCache>
            </c:strRef>
          </c:tx>
          <c:spPr>
            <a:ln w="28575" cap="rnd">
              <a:solidFill>
                <a:schemeClr val="accent6"/>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G10IR3M3か月毎!$G$2:$G$81</c:f>
              <c:numCache>
                <c:formatCode>General</c:formatCode>
                <c:ptCount val="80"/>
                <c:pt idx="0">
                  <c:v>2.7949999999999999</c:v>
                </c:pt>
                <c:pt idx="1">
                  <c:v>3.35</c:v>
                </c:pt>
                <c:pt idx="2">
                  <c:v>3.76</c:v>
                </c:pt>
                <c:pt idx="3">
                  <c:v>4.24</c:v>
                </c:pt>
                <c:pt idx="4">
                  <c:v>4.1500000000000004</c:v>
                </c:pt>
                <c:pt idx="5">
                  <c:v>4.16</c:v>
                </c:pt>
                <c:pt idx="6">
                  <c:v>4.1675000000000004</c:v>
                </c:pt>
                <c:pt idx="7">
                  <c:v>4.3600000000000003</c:v>
                </c:pt>
                <c:pt idx="8">
                  <c:v>3.9975000000000001</c:v>
                </c:pt>
                <c:pt idx="9">
                  <c:v>3.8325</c:v>
                </c:pt>
                <c:pt idx="10">
                  <c:v>2.1850000000000001</c:v>
                </c:pt>
                <c:pt idx="11">
                  <c:v>2.6124999999999998</c:v>
                </c:pt>
                <c:pt idx="12">
                  <c:v>2.1175000000000002</c:v>
                </c:pt>
                <c:pt idx="13">
                  <c:v>1.05</c:v>
                </c:pt>
                <c:pt idx="14">
                  <c:v>0.40749999999999997</c:v>
                </c:pt>
                <c:pt idx="15">
                  <c:v>0.22500000000000001</c:v>
                </c:pt>
                <c:pt idx="16">
                  <c:v>0.22</c:v>
                </c:pt>
                <c:pt idx="17">
                  <c:v>0.19800000000000001</c:v>
                </c:pt>
                <c:pt idx="18">
                  <c:v>0.22800000000000001</c:v>
                </c:pt>
                <c:pt idx="19">
                  <c:v>0.52200000000000002</c:v>
                </c:pt>
                <c:pt idx="20">
                  <c:v>0.85</c:v>
                </c:pt>
                <c:pt idx="21">
                  <c:v>0.99399999999999999</c:v>
                </c:pt>
                <c:pt idx="22">
                  <c:v>0.92600000000000005</c:v>
                </c:pt>
                <c:pt idx="23">
                  <c:v>0.92800000000000005</c:v>
                </c:pt>
                <c:pt idx="24">
                  <c:v>0.87250000000000005</c:v>
                </c:pt>
                <c:pt idx="25">
                  <c:v>0.83</c:v>
                </c:pt>
                <c:pt idx="26">
                  <c:v>0.91500000000000004</c:v>
                </c:pt>
                <c:pt idx="27">
                  <c:v>0.88249999999999995</c:v>
                </c:pt>
                <c:pt idx="28">
                  <c:v>1.0075000000000001</c:v>
                </c:pt>
                <c:pt idx="29">
                  <c:v>0.94499999999999995</c:v>
                </c:pt>
                <c:pt idx="30">
                  <c:v>0.96250000000000002</c:v>
                </c:pt>
                <c:pt idx="31">
                  <c:v>1.0249999999999999</c:v>
                </c:pt>
                <c:pt idx="32">
                  <c:v>0.98750000000000004</c:v>
                </c:pt>
                <c:pt idx="33">
                  <c:v>0.91749999999999998</c:v>
                </c:pt>
                <c:pt idx="34">
                  <c:v>0.84250000000000003</c:v>
                </c:pt>
                <c:pt idx="35">
                  <c:v>0.93500000000000005</c:v>
                </c:pt>
                <c:pt idx="36">
                  <c:v>0.92749999999999999</c:v>
                </c:pt>
                <c:pt idx="37">
                  <c:v>0.90200000000000002</c:v>
                </c:pt>
                <c:pt idx="38">
                  <c:v>0.55249999999999999</c:v>
                </c:pt>
                <c:pt idx="39">
                  <c:v>0.61</c:v>
                </c:pt>
                <c:pt idx="40">
                  <c:v>0.4</c:v>
                </c:pt>
                <c:pt idx="41">
                  <c:v>0.48399999999999999</c:v>
                </c:pt>
                <c:pt idx="42">
                  <c:v>0.46</c:v>
                </c:pt>
                <c:pt idx="43">
                  <c:v>0.51</c:v>
                </c:pt>
                <c:pt idx="44">
                  <c:v>0.505</c:v>
                </c:pt>
                <c:pt idx="45">
                  <c:v>0.47749999999999998</c:v>
                </c:pt>
                <c:pt idx="46">
                  <c:v>0.498</c:v>
                </c:pt>
                <c:pt idx="47">
                  <c:v>0.56499999999999995</c:v>
                </c:pt>
                <c:pt idx="48">
                  <c:v>0.98</c:v>
                </c:pt>
                <c:pt idx="49">
                  <c:v>0.96</c:v>
                </c:pt>
                <c:pt idx="50">
                  <c:v>1.095</c:v>
                </c:pt>
                <c:pt idx="51">
                  <c:v>1.2375</c:v>
                </c:pt>
                <c:pt idx="52">
                  <c:v>1.5175000000000001</c:v>
                </c:pt>
                <c:pt idx="53">
                  <c:v>1.66</c:v>
                </c:pt>
                <c:pt idx="54">
                  <c:v>1.66</c:v>
                </c:pt>
                <c:pt idx="55">
                  <c:v>1.665</c:v>
                </c:pt>
                <c:pt idx="56">
                  <c:v>1.6274999999999999</c:v>
                </c:pt>
                <c:pt idx="57">
                  <c:v>1.6575</c:v>
                </c:pt>
                <c:pt idx="58">
                  <c:v>0.67249999999999999</c:v>
                </c:pt>
                <c:pt idx="59">
                  <c:v>0.1925</c:v>
                </c:pt>
                <c:pt idx="60">
                  <c:v>0.14199999999999999</c:v>
                </c:pt>
                <c:pt idx="61">
                  <c:v>0.106</c:v>
                </c:pt>
                <c:pt idx="62">
                  <c:v>0.106</c:v>
                </c:pt>
                <c:pt idx="63">
                  <c:v>0.128</c:v>
                </c:pt>
                <c:pt idx="64">
                  <c:v>0.13200000000000001</c:v>
                </c:pt>
                <c:pt idx="65">
                  <c:v>7.8E-2</c:v>
                </c:pt>
                <c:pt idx="66">
                  <c:v>0.56599999999999995</c:v>
                </c:pt>
                <c:pt idx="67">
                  <c:v>1.8340000000000001</c:v>
                </c:pt>
                <c:pt idx="68">
                  <c:v>3.42</c:v>
                </c:pt>
                <c:pt idx="69">
                  <c:v>4.1675000000000004</c:v>
                </c:pt>
                <c:pt idx="70">
                  <c:v>4.3879999999999999</c:v>
                </c:pt>
                <c:pt idx="71">
                  <c:v>4.8324999999999996</c:v>
                </c:pt>
                <c:pt idx="72">
                  <c:v>5.0374999999999996</c:v>
                </c:pt>
                <c:pt idx="73">
                  <c:v>4.9474999999999998</c:v>
                </c:pt>
                <c:pt idx="74">
                  <c:v>4.9050000000000002</c:v>
                </c:pt>
                <c:pt idx="75">
                  <c:v>4.6475</c:v>
                </c:pt>
                <c:pt idx="76">
                  <c:v>4.0425000000000004</c:v>
                </c:pt>
                <c:pt idx="77">
                  <c:v>3.1949999999999998</c:v>
                </c:pt>
                <c:pt idx="78">
                  <c:v>2.66</c:v>
                </c:pt>
                <c:pt idx="79">
                  <c:v>2.66</c:v>
                </c:pt>
              </c:numCache>
            </c:numRef>
          </c:val>
          <c:smooth val="0"/>
          <c:extLst>
            <c:ext xmlns:c16="http://schemas.microsoft.com/office/drawing/2014/chart" uri="{C3380CC4-5D6E-409C-BE32-E72D297353CC}">
              <c16:uniqueId val="{00000005-8D8A-4DFE-9A9E-F13D0C70A4AC}"/>
            </c:ext>
          </c:extLst>
        </c:ser>
        <c:ser>
          <c:idx val="6"/>
          <c:order val="6"/>
          <c:tx>
            <c:strRef>
              <c:f>G10IR3M3か月毎!$H$1</c:f>
              <c:strCache>
                <c:ptCount val="1"/>
                <c:pt idx="0">
                  <c:v>AUD</c:v>
                </c:pt>
              </c:strCache>
            </c:strRef>
          </c:tx>
          <c:spPr>
            <a:ln w="28575" cap="rnd">
              <a:solidFill>
                <a:schemeClr val="accent1">
                  <a:lumMod val="60000"/>
                </a:schemeClr>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G10IR3M3か月毎!$H$2:$H$81</c:f>
              <c:numCache>
                <c:formatCode>General</c:formatCode>
                <c:ptCount val="80"/>
                <c:pt idx="0">
                  <c:v>5.62</c:v>
                </c:pt>
                <c:pt idx="1">
                  <c:v>5.63</c:v>
                </c:pt>
                <c:pt idx="2">
                  <c:v>5.61</c:v>
                </c:pt>
                <c:pt idx="3">
                  <c:v>5.96</c:v>
                </c:pt>
                <c:pt idx="4">
                  <c:v>6.21</c:v>
                </c:pt>
                <c:pt idx="5">
                  <c:v>6.39</c:v>
                </c:pt>
                <c:pt idx="6">
                  <c:v>6.43</c:v>
                </c:pt>
                <c:pt idx="7">
                  <c:v>6.42</c:v>
                </c:pt>
                <c:pt idx="8">
                  <c:v>6.94</c:v>
                </c:pt>
                <c:pt idx="9">
                  <c:v>7.29</c:v>
                </c:pt>
                <c:pt idx="10">
                  <c:v>7.9</c:v>
                </c:pt>
                <c:pt idx="11">
                  <c:v>7.81</c:v>
                </c:pt>
                <c:pt idx="12">
                  <c:v>7.27</c:v>
                </c:pt>
                <c:pt idx="13">
                  <c:v>4.3899999999999997</c:v>
                </c:pt>
                <c:pt idx="14">
                  <c:v>3.16</c:v>
                </c:pt>
                <c:pt idx="15">
                  <c:v>3.25</c:v>
                </c:pt>
                <c:pt idx="16">
                  <c:v>3.37</c:v>
                </c:pt>
                <c:pt idx="17">
                  <c:v>4.13</c:v>
                </c:pt>
                <c:pt idx="18">
                  <c:v>4.33</c:v>
                </c:pt>
                <c:pt idx="19">
                  <c:v>4.8899999999999997</c:v>
                </c:pt>
                <c:pt idx="20">
                  <c:v>4.82</c:v>
                </c:pt>
                <c:pt idx="21">
                  <c:v>5.03</c:v>
                </c:pt>
                <c:pt idx="22">
                  <c:v>4.92</c:v>
                </c:pt>
                <c:pt idx="23">
                  <c:v>4.99</c:v>
                </c:pt>
                <c:pt idx="24">
                  <c:v>4.8099999999999996</c:v>
                </c:pt>
                <c:pt idx="25">
                  <c:v>4.51</c:v>
                </c:pt>
                <c:pt idx="26">
                  <c:v>4.4400000000000004</c:v>
                </c:pt>
                <c:pt idx="27">
                  <c:v>3.49</c:v>
                </c:pt>
                <c:pt idx="28">
                  <c:v>3.49</c:v>
                </c:pt>
                <c:pt idx="29">
                  <c:v>3.11</c:v>
                </c:pt>
                <c:pt idx="30">
                  <c:v>3.05</c:v>
                </c:pt>
                <c:pt idx="31">
                  <c:v>2.8</c:v>
                </c:pt>
                <c:pt idx="32">
                  <c:v>2.58</c:v>
                </c:pt>
                <c:pt idx="33">
                  <c:v>2.6</c:v>
                </c:pt>
                <c:pt idx="34">
                  <c:v>2.65</c:v>
                </c:pt>
                <c:pt idx="35">
                  <c:v>2.7</c:v>
                </c:pt>
                <c:pt idx="36">
                  <c:v>2.66</c:v>
                </c:pt>
                <c:pt idx="37">
                  <c:v>2.75</c:v>
                </c:pt>
                <c:pt idx="38">
                  <c:v>2.2999999999999998</c:v>
                </c:pt>
                <c:pt idx="39">
                  <c:v>2.15</c:v>
                </c:pt>
                <c:pt idx="40">
                  <c:v>2.17</c:v>
                </c:pt>
                <c:pt idx="41">
                  <c:v>2.34</c:v>
                </c:pt>
                <c:pt idx="42">
                  <c:v>2.31</c:v>
                </c:pt>
                <c:pt idx="43">
                  <c:v>1.99</c:v>
                </c:pt>
                <c:pt idx="44">
                  <c:v>1.73</c:v>
                </c:pt>
                <c:pt idx="45">
                  <c:v>1.78</c:v>
                </c:pt>
                <c:pt idx="46">
                  <c:v>1.79</c:v>
                </c:pt>
                <c:pt idx="47">
                  <c:v>1.72</c:v>
                </c:pt>
                <c:pt idx="48">
                  <c:v>1.72</c:v>
                </c:pt>
                <c:pt idx="49">
                  <c:v>1.77</c:v>
                </c:pt>
                <c:pt idx="50">
                  <c:v>1.93</c:v>
                </c:pt>
                <c:pt idx="51">
                  <c:v>2.0699999999999998</c:v>
                </c:pt>
                <c:pt idx="52">
                  <c:v>1.93</c:v>
                </c:pt>
                <c:pt idx="53">
                  <c:v>2.02</c:v>
                </c:pt>
                <c:pt idx="54">
                  <c:v>1.83</c:v>
                </c:pt>
                <c:pt idx="55">
                  <c:v>1.29</c:v>
                </c:pt>
                <c:pt idx="56">
                  <c:v>0.98</c:v>
                </c:pt>
                <c:pt idx="57">
                  <c:v>0.9</c:v>
                </c:pt>
                <c:pt idx="58">
                  <c:v>0.53</c:v>
                </c:pt>
                <c:pt idx="59">
                  <c:v>0.1</c:v>
                </c:pt>
                <c:pt idx="60">
                  <c:v>0.09</c:v>
                </c:pt>
                <c:pt idx="61">
                  <c:v>0.02</c:v>
                </c:pt>
                <c:pt idx="62">
                  <c:v>0.03</c:v>
                </c:pt>
                <c:pt idx="63">
                  <c:v>0.03</c:v>
                </c:pt>
                <c:pt idx="64">
                  <c:v>0.01</c:v>
                </c:pt>
                <c:pt idx="65">
                  <c:v>0.06</c:v>
                </c:pt>
                <c:pt idx="66">
                  <c:v>0.17</c:v>
                </c:pt>
                <c:pt idx="67">
                  <c:v>1.6</c:v>
                </c:pt>
                <c:pt idx="68">
                  <c:v>2.76</c:v>
                </c:pt>
                <c:pt idx="69">
                  <c:v>3.17</c:v>
                </c:pt>
                <c:pt idx="70">
                  <c:v>3.64</c:v>
                </c:pt>
                <c:pt idx="71">
                  <c:v>4.25</c:v>
                </c:pt>
                <c:pt idx="72">
                  <c:v>4.13</c:v>
                </c:pt>
                <c:pt idx="73">
                  <c:v>4.3499999999999996</c:v>
                </c:pt>
                <c:pt idx="74">
                  <c:v>4.3499999999999996</c:v>
                </c:pt>
                <c:pt idx="75">
                  <c:v>4.3899999999999997</c:v>
                </c:pt>
                <c:pt idx="76">
                  <c:v>4.42</c:v>
                </c:pt>
                <c:pt idx="77">
                  <c:v>4.4400000000000004</c:v>
                </c:pt>
                <c:pt idx="78">
                  <c:v>4.12</c:v>
                </c:pt>
                <c:pt idx="79">
                  <c:v>3.69</c:v>
                </c:pt>
              </c:numCache>
            </c:numRef>
          </c:val>
          <c:smooth val="0"/>
          <c:extLst>
            <c:ext xmlns:c16="http://schemas.microsoft.com/office/drawing/2014/chart" uri="{C3380CC4-5D6E-409C-BE32-E72D297353CC}">
              <c16:uniqueId val="{00000006-8D8A-4DFE-9A9E-F13D0C70A4AC}"/>
            </c:ext>
          </c:extLst>
        </c:ser>
        <c:ser>
          <c:idx val="7"/>
          <c:order val="7"/>
          <c:tx>
            <c:strRef>
              <c:f>G10IR3M3か月毎!$I$1</c:f>
              <c:strCache>
                <c:ptCount val="1"/>
                <c:pt idx="0">
                  <c:v>NZD</c:v>
                </c:pt>
              </c:strCache>
            </c:strRef>
          </c:tx>
          <c:spPr>
            <a:ln w="28575" cap="rnd">
              <a:solidFill>
                <a:schemeClr val="accent2">
                  <a:lumMod val="60000"/>
                </a:schemeClr>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G10IR3M3か月毎!$I$2:$I$81</c:f>
              <c:numCache>
                <c:formatCode>General</c:formatCode>
                <c:ptCount val="80"/>
                <c:pt idx="0">
                  <c:v>7.09</c:v>
                </c:pt>
                <c:pt idx="1">
                  <c:v>7.66</c:v>
                </c:pt>
                <c:pt idx="2">
                  <c:v>7.49</c:v>
                </c:pt>
                <c:pt idx="3">
                  <c:v>7.47</c:v>
                </c:pt>
                <c:pt idx="4">
                  <c:v>7.56</c:v>
                </c:pt>
                <c:pt idx="5">
                  <c:v>7.66</c:v>
                </c:pt>
                <c:pt idx="6">
                  <c:v>7.88</c:v>
                </c:pt>
                <c:pt idx="7">
                  <c:v>8.32</c:v>
                </c:pt>
                <c:pt idx="8">
                  <c:v>8.81</c:v>
                </c:pt>
                <c:pt idx="9">
                  <c:v>8.9</c:v>
                </c:pt>
                <c:pt idx="10">
                  <c:v>8.91</c:v>
                </c:pt>
                <c:pt idx="11">
                  <c:v>8.68</c:v>
                </c:pt>
                <c:pt idx="12">
                  <c:v>7.95</c:v>
                </c:pt>
                <c:pt idx="13">
                  <c:v>5.23</c:v>
                </c:pt>
                <c:pt idx="14">
                  <c:v>3.24</c:v>
                </c:pt>
                <c:pt idx="15">
                  <c:v>2.78</c:v>
                </c:pt>
                <c:pt idx="16">
                  <c:v>2.77</c:v>
                </c:pt>
                <c:pt idx="17">
                  <c:v>2.78</c:v>
                </c:pt>
                <c:pt idx="18">
                  <c:v>2.67</c:v>
                </c:pt>
                <c:pt idx="19">
                  <c:v>3.07</c:v>
                </c:pt>
                <c:pt idx="20">
                  <c:v>3.18</c:v>
                </c:pt>
                <c:pt idx="21">
                  <c:v>3.17</c:v>
                </c:pt>
                <c:pt idx="22">
                  <c:v>2.69</c:v>
                </c:pt>
                <c:pt idx="23">
                  <c:v>2.65</c:v>
                </c:pt>
                <c:pt idx="24">
                  <c:v>2.88</c:v>
                </c:pt>
                <c:pt idx="25">
                  <c:v>2.69</c:v>
                </c:pt>
                <c:pt idx="26">
                  <c:v>2.74</c:v>
                </c:pt>
                <c:pt idx="27">
                  <c:v>2.61</c:v>
                </c:pt>
                <c:pt idx="28">
                  <c:v>2.64</c:v>
                </c:pt>
                <c:pt idx="29">
                  <c:v>2.65</c:v>
                </c:pt>
                <c:pt idx="30">
                  <c:v>2.64</c:v>
                </c:pt>
                <c:pt idx="31">
                  <c:v>2.64</c:v>
                </c:pt>
                <c:pt idx="32">
                  <c:v>2.65</c:v>
                </c:pt>
                <c:pt idx="33">
                  <c:v>2.73</c:v>
                </c:pt>
                <c:pt idx="34">
                  <c:v>3.05</c:v>
                </c:pt>
                <c:pt idx="35">
                  <c:v>3.52</c:v>
                </c:pt>
                <c:pt idx="36">
                  <c:v>3.71</c:v>
                </c:pt>
                <c:pt idx="37">
                  <c:v>3.67</c:v>
                </c:pt>
                <c:pt idx="38">
                  <c:v>3.63</c:v>
                </c:pt>
                <c:pt idx="39">
                  <c:v>3.33</c:v>
                </c:pt>
                <c:pt idx="40">
                  <c:v>2.85</c:v>
                </c:pt>
                <c:pt idx="41">
                  <c:v>2.79</c:v>
                </c:pt>
                <c:pt idx="42">
                  <c:v>2.4300000000000002</c:v>
                </c:pt>
                <c:pt idx="43">
                  <c:v>2.37</c:v>
                </c:pt>
                <c:pt idx="44">
                  <c:v>2.23</c:v>
                </c:pt>
                <c:pt idx="45">
                  <c:v>2.0299999999999998</c:v>
                </c:pt>
                <c:pt idx="46">
                  <c:v>1.98</c:v>
                </c:pt>
                <c:pt idx="47">
                  <c:v>1.95</c:v>
                </c:pt>
                <c:pt idx="48">
                  <c:v>1.95</c:v>
                </c:pt>
                <c:pt idx="49">
                  <c:v>1.88</c:v>
                </c:pt>
                <c:pt idx="50">
                  <c:v>1.93</c:v>
                </c:pt>
                <c:pt idx="51">
                  <c:v>2.0099999999999998</c:v>
                </c:pt>
                <c:pt idx="52">
                  <c:v>1.9</c:v>
                </c:pt>
                <c:pt idx="53">
                  <c:v>1.98</c:v>
                </c:pt>
                <c:pt idx="54">
                  <c:v>1.88</c:v>
                </c:pt>
                <c:pt idx="55">
                  <c:v>1.6</c:v>
                </c:pt>
                <c:pt idx="56">
                  <c:v>1.1499999999999999</c:v>
                </c:pt>
                <c:pt idx="57">
                  <c:v>1.22</c:v>
                </c:pt>
                <c:pt idx="58">
                  <c:v>0.71</c:v>
                </c:pt>
                <c:pt idx="59">
                  <c:v>0.28000000000000003</c:v>
                </c:pt>
                <c:pt idx="60">
                  <c:v>0.3</c:v>
                </c:pt>
                <c:pt idx="61">
                  <c:v>0.26</c:v>
                </c:pt>
                <c:pt idx="62">
                  <c:v>0.33</c:v>
                </c:pt>
                <c:pt idx="63">
                  <c:v>0.33</c:v>
                </c:pt>
                <c:pt idx="64">
                  <c:v>0.56999999999999995</c:v>
                </c:pt>
                <c:pt idx="65">
                  <c:v>0.91</c:v>
                </c:pt>
                <c:pt idx="66">
                  <c:v>1.49</c:v>
                </c:pt>
                <c:pt idx="67">
                  <c:v>2.68</c:v>
                </c:pt>
                <c:pt idx="68">
                  <c:v>3.64</c:v>
                </c:pt>
                <c:pt idx="69">
                  <c:v>4.53</c:v>
                </c:pt>
                <c:pt idx="70">
                  <c:v>5.15</c:v>
                </c:pt>
                <c:pt idx="71">
                  <c:v>5.68</c:v>
                </c:pt>
                <c:pt idx="72">
                  <c:v>5.68</c:v>
                </c:pt>
                <c:pt idx="73">
                  <c:v>5.63</c:v>
                </c:pt>
                <c:pt idx="74">
                  <c:v>5.64</c:v>
                </c:pt>
                <c:pt idx="75">
                  <c:v>5.62</c:v>
                </c:pt>
                <c:pt idx="76">
                  <c:v>5.05</c:v>
                </c:pt>
                <c:pt idx="77">
                  <c:v>4.2699999999999996</c:v>
                </c:pt>
                <c:pt idx="78">
                  <c:v>3.67</c:v>
                </c:pt>
                <c:pt idx="79">
                  <c:v>3.3</c:v>
                </c:pt>
              </c:numCache>
            </c:numRef>
          </c:val>
          <c:smooth val="0"/>
          <c:extLst>
            <c:ext xmlns:c16="http://schemas.microsoft.com/office/drawing/2014/chart" uri="{C3380CC4-5D6E-409C-BE32-E72D297353CC}">
              <c16:uniqueId val="{00000007-8D8A-4DFE-9A9E-F13D0C70A4AC}"/>
            </c:ext>
          </c:extLst>
        </c:ser>
        <c:ser>
          <c:idx val="8"/>
          <c:order val="8"/>
          <c:tx>
            <c:strRef>
              <c:f>G10IR3M3か月毎!$J$1</c:f>
              <c:strCache>
                <c:ptCount val="1"/>
                <c:pt idx="0">
                  <c:v>SEK</c:v>
                </c:pt>
              </c:strCache>
            </c:strRef>
          </c:tx>
          <c:spPr>
            <a:ln w="28575" cap="rnd">
              <a:solidFill>
                <a:schemeClr val="accent3">
                  <a:lumMod val="60000"/>
                </a:schemeClr>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G10IR3M3か月毎!$J$2:$J$81</c:f>
              <c:numCache>
                <c:formatCode>General</c:formatCode>
                <c:ptCount val="80"/>
                <c:pt idx="0">
                  <c:v>1.47</c:v>
                </c:pt>
                <c:pt idx="1">
                  <c:v>1.69</c:v>
                </c:pt>
                <c:pt idx="2">
                  <c:v>1.96</c:v>
                </c:pt>
                <c:pt idx="3">
                  <c:v>2.21</c:v>
                </c:pt>
                <c:pt idx="4">
                  <c:v>2.54</c:v>
                </c:pt>
                <c:pt idx="5">
                  <c:v>3</c:v>
                </c:pt>
                <c:pt idx="6">
                  <c:v>3.26</c:v>
                </c:pt>
                <c:pt idx="7">
                  <c:v>3.45</c:v>
                </c:pt>
                <c:pt idx="8">
                  <c:v>3.62</c:v>
                </c:pt>
                <c:pt idx="9">
                  <c:v>4.12</c:v>
                </c:pt>
                <c:pt idx="10">
                  <c:v>4.24</c:v>
                </c:pt>
                <c:pt idx="11">
                  <c:v>4.17</c:v>
                </c:pt>
                <c:pt idx="12">
                  <c:v>4.49</c:v>
                </c:pt>
                <c:pt idx="13">
                  <c:v>1.82</c:v>
                </c:pt>
                <c:pt idx="14">
                  <c:v>0.4</c:v>
                </c:pt>
                <c:pt idx="15">
                  <c:v>0.39</c:v>
                </c:pt>
                <c:pt idx="16">
                  <c:v>0.15</c:v>
                </c:pt>
                <c:pt idx="17">
                  <c:v>0.17</c:v>
                </c:pt>
                <c:pt idx="18">
                  <c:v>0.23</c:v>
                </c:pt>
                <c:pt idx="19">
                  <c:v>0.27</c:v>
                </c:pt>
                <c:pt idx="20">
                  <c:v>0.52</c:v>
                </c:pt>
                <c:pt idx="21">
                  <c:v>1.28</c:v>
                </c:pt>
                <c:pt idx="22">
                  <c:v>1.74</c:v>
                </c:pt>
                <c:pt idx="23">
                  <c:v>1.85</c:v>
                </c:pt>
                <c:pt idx="24">
                  <c:v>1.58</c:v>
                </c:pt>
                <c:pt idx="25">
                  <c:v>1.37</c:v>
                </c:pt>
                <c:pt idx="26">
                  <c:v>1.49</c:v>
                </c:pt>
                <c:pt idx="27">
                  <c:v>1.24</c:v>
                </c:pt>
                <c:pt idx="28">
                  <c:v>1.04</c:v>
                </c:pt>
                <c:pt idx="29">
                  <c:v>1.01</c:v>
                </c:pt>
                <c:pt idx="30">
                  <c:v>0.97</c:v>
                </c:pt>
                <c:pt idx="31">
                  <c:v>0.92</c:v>
                </c:pt>
                <c:pt idx="32">
                  <c:v>0.89</c:v>
                </c:pt>
                <c:pt idx="33">
                  <c:v>0.82</c:v>
                </c:pt>
                <c:pt idx="34">
                  <c:v>0.73</c:v>
                </c:pt>
                <c:pt idx="35">
                  <c:v>0.57999999999999996</c:v>
                </c:pt>
                <c:pt idx="36">
                  <c:v>0.19</c:v>
                </c:pt>
                <c:pt idx="37">
                  <c:v>0.06</c:v>
                </c:pt>
                <c:pt idx="38">
                  <c:v>-0.11</c:v>
                </c:pt>
                <c:pt idx="39">
                  <c:v>-0.32</c:v>
                </c:pt>
                <c:pt idx="40">
                  <c:v>-0.48</c:v>
                </c:pt>
                <c:pt idx="41">
                  <c:v>-0.38</c:v>
                </c:pt>
                <c:pt idx="42">
                  <c:v>-0.59</c:v>
                </c:pt>
                <c:pt idx="43">
                  <c:v>-0.63</c:v>
                </c:pt>
                <c:pt idx="44">
                  <c:v>-0.75</c:v>
                </c:pt>
                <c:pt idx="45">
                  <c:v>-0.79</c:v>
                </c:pt>
                <c:pt idx="46">
                  <c:v>-0.63</c:v>
                </c:pt>
                <c:pt idx="47">
                  <c:v>-0.67</c:v>
                </c:pt>
                <c:pt idx="48">
                  <c:v>-0.71</c:v>
                </c:pt>
                <c:pt idx="49">
                  <c:v>-0.75</c:v>
                </c:pt>
                <c:pt idx="50">
                  <c:v>-0.66</c:v>
                </c:pt>
                <c:pt idx="51">
                  <c:v>-0.69</c:v>
                </c:pt>
                <c:pt idx="52">
                  <c:v>-0.73</c:v>
                </c:pt>
                <c:pt idx="53">
                  <c:v>-0.66</c:v>
                </c:pt>
                <c:pt idx="54">
                  <c:v>-0.4</c:v>
                </c:pt>
                <c:pt idx="55">
                  <c:v>-0.39939999999999998</c:v>
                </c:pt>
                <c:pt idx="56">
                  <c:v>-0.40939999999999999</c:v>
                </c:pt>
                <c:pt idx="57">
                  <c:v>-0.45500000000000002</c:v>
                </c:pt>
                <c:pt idx="58">
                  <c:v>-0.15290999999999999</c:v>
                </c:pt>
                <c:pt idx="59">
                  <c:v>-8.4713999999999998E-2</c:v>
                </c:pt>
                <c:pt idx="60">
                  <c:v>-0.13067999999999999</c:v>
                </c:pt>
                <c:pt idx="61">
                  <c:v>-0.18254999999999999</c:v>
                </c:pt>
                <c:pt idx="62">
                  <c:v>-0.15964999999999999</c:v>
                </c:pt>
                <c:pt idx="63">
                  <c:v>-0.15881000000000001</c:v>
                </c:pt>
                <c:pt idx="64">
                  <c:v>-0.17082</c:v>
                </c:pt>
                <c:pt idx="65">
                  <c:v>-0.38467000000000001</c:v>
                </c:pt>
                <c:pt idx="66">
                  <c:v>-0.22491</c:v>
                </c:pt>
                <c:pt idx="67">
                  <c:v>0.51470000000000005</c:v>
                </c:pt>
                <c:pt idx="68">
                  <c:v>1.50959</c:v>
                </c:pt>
                <c:pt idx="69">
                  <c:v>2.0206200000000001</c:v>
                </c:pt>
                <c:pt idx="70">
                  <c:v>3.2488700000000001</c:v>
                </c:pt>
                <c:pt idx="71">
                  <c:v>3.5381</c:v>
                </c:pt>
                <c:pt idx="72">
                  <c:v>3.82667</c:v>
                </c:pt>
                <c:pt idx="73">
                  <c:v>4.0284199999999997</c:v>
                </c:pt>
                <c:pt idx="74">
                  <c:v>4.0525000000000002</c:v>
                </c:pt>
                <c:pt idx="75">
                  <c:v>3.6833900000000002</c:v>
                </c:pt>
                <c:pt idx="76">
                  <c:v>3.1386699999999998</c:v>
                </c:pt>
                <c:pt idx="77">
                  <c:v>2.45478</c:v>
                </c:pt>
                <c:pt idx="78">
                  <c:v>2.2995199999999998</c:v>
                </c:pt>
                <c:pt idx="79">
                  <c:v>2.1884199999999998</c:v>
                </c:pt>
              </c:numCache>
            </c:numRef>
          </c:val>
          <c:smooth val="0"/>
          <c:extLst>
            <c:ext xmlns:c16="http://schemas.microsoft.com/office/drawing/2014/chart" uri="{C3380CC4-5D6E-409C-BE32-E72D297353CC}">
              <c16:uniqueId val="{00000008-8D8A-4DFE-9A9E-F13D0C70A4AC}"/>
            </c:ext>
          </c:extLst>
        </c:ser>
        <c:ser>
          <c:idx val="9"/>
          <c:order val="9"/>
          <c:tx>
            <c:strRef>
              <c:f>G10IR3M3か月毎!$K$1</c:f>
              <c:strCache>
                <c:ptCount val="1"/>
                <c:pt idx="0">
                  <c:v>NOK</c:v>
                </c:pt>
              </c:strCache>
            </c:strRef>
          </c:tx>
          <c:spPr>
            <a:ln w="28575" cap="rnd">
              <a:solidFill>
                <a:schemeClr val="accent4">
                  <a:lumMod val="60000"/>
                </a:schemeClr>
              </a:solidFill>
              <a:round/>
            </a:ln>
            <a:effectLst/>
          </c:spPr>
          <c:marker>
            <c:symbol val="none"/>
          </c:marker>
          <c:cat>
            <c:numRef>
              <c:f>G10IR3M3か月毎!$A$2:$A$81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G10IR3M3か月毎!$K$2:$K$81</c:f>
              <c:numCache>
                <c:formatCode>General</c:formatCode>
                <c:ptCount val="80"/>
                <c:pt idx="0">
                  <c:v>2.35</c:v>
                </c:pt>
                <c:pt idx="1">
                  <c:v>2.5499999999999998</c:v>
                </c:pt>
                <c:pt idx="2">
                  <c:v>2.72</c:v>
                </c:pt>
                <c:pt idx="3">
                  <c:v>3.03</c:v>
                </c:pt>
                <c:pt idx="4">
                  <c:v>3.37</c:v>
                </c:pt>
                <c:pt idx="5">
                  <c:v>3.8</c:v>
                </c:pt>
                <c:pt idx="6">
                  <c:v>4.43</c:v>
                </c:pt>
                <c:pt idx="7">
                  <c:v>4.75</c:v>
                </c:pt>
                <c:pt idx="8">
                  <c:v>5.51</c:v>
                </c:pt>
                <c:pt idx="9">
                  <c:v>5.96</c:v>
                </c:pt>
                <c:pt idx="10">
                  <c:v>6.18</c:v>
                </c:pt>
                <c:pt idx="11">
                  <c:v>6.41</c:v>
                </c:pt>
                <c:pt idx="12">
                  <c:v>6.82</c:v>
                </c:pt>
                <c:pt idx="13">
                  <c:v>4.6399999999999997</c:v>
                </c:pt>
                <c:pt idx="14">
                  <c:v>3.17</c:v>
                </c:pt>
                <c:pt idx="15">
                  <c:v>2.1</c:v>
                </c:pt>
                <c:pt idx="16">
                  <c:v>1.93</c:v>
                </c:pt>
                <c:pt idx="17">
                  <c:v>2.08</c:v>
                </c:pt>
                <c:pt idx="18">
                  <c:v>2.2999999999999998</c:v>
                </c:pt>
                <c:pt idx="19">
                  <c:v>2.67</c:v>
                </c:pt>
                <c:pt idx="20">
                  <c:v>2.64</c:v>
                </c:pt>
                <c:pt idx="21">
                  <c:v>2.59</c:v>
                </c:pt>
                <c:pt idx="22">
                  <c:v>2.62</c:v>
                </c:pt>
                <c:pt idx="23">
                  <c:v>2.85</c:v>
                </c:pt>
                <c:pt idx="24">
                  <c:v>3.08</c:v>
                </c:pt>
                <c:pt idx="25">
                  <c:v>3.02</c:v>
                </c:pt>
                <c:pt idx="26">
                  <c:v>2.4300000000000002</c:v>
                </c:pt>
                <c:pt idx="27">
                  <c:v>2.34</c:v>
                </c:pt>
                <c:pt idx="28">
                  <c:v>1.96</c:v>
                </c:pt>
                <c:pt idx="29">
                  <c:v>1.87</c:v>
                </c:pt>
                <c:pt idx="30">
                  <c:v>1.8489473679999999</c:v>
                </c:pt>
                <c:pt idx="31">
                  <c:v>1.7335</c:v>
                </c:pt>
                <c:pt idx="32">
                  <c:v>1.713809524</c:v>
                </c:pt>
                <c:pt idx="33">
                  <c:v>1.658947368</c:v>
                </c:pt>
                <c:pt idx="34">
                  <c:v>1.707619048</c:v>
                </c:pt>
                <c:pt idx="35">
                  <c:v>1.804</c:v>
                </c:pt>
                <c:pt idx="36">
                  <c:v>1.700909091</c:v>
                </c:pt>
                <c:pt idx="37">
                  <c:v>1.5345</c:v>
                </c:pt>
                <c:pt idx="38">
                  <c:v>1.38</c:v>
                </c:pt>
                <c:pt idx="39">
                  <c:v>1.35</c:v>
                </c:pt>
                <c:pt idx="40">
                  <c:v>1.1599999999999999</c:v>
                </c:pt>
                <c:pt idx="41">
                  <c:v>1.1399999999999999</c:v>
                </c:pt>
                <c:pt idx="42">
                  <c:v>1.02</c:v>
                </c:pt>
                <c:pt idx="43">
                  <c:v>1.02</c:v>
                </c:pt>
                <c:pt idx="44">
                  <c:v>1.0900000000000001</c:v>
                </c:pt>
                <c:pt idx="45">
                  <c:v>1.1599999999999999</c:v>
                </c:pt>
                <c:pt idx="46">
                  <c:v>0.96</c:v>
                </c:pt>
                <c:pt idx="47">
                  <c:v>0.87</c:v>
                </c:pt>
                <c:pt idx="48">
                  <c:v>0.8</c:v>
                </c:pt>
                <c:pt idx="49">
                  <c:v>0.83</c:v>
                </c:pt>
                <c:pt idx="50">
                  <c:v>1.07</c:v>
                </c:pt>
                <c:pt idx="51">
                  <c:v>1.01</c:v>
                </c:pt>
                <c:pt idx="52">
                  <c:v>1.0900000000000001</c:v>
                </c:pt>
                <c:pt idx="53">
                  <c:v>1.28</c:v>
                </c:pt>
                <c:pt idx="54">
                  <c:v>1.34</c:v>
                </c:pt>
                <c:pt idx="55">
                  <c:v>1.51</c:v>
                </c:pt>
                <c:pt idx="56">
                  <c:v>1.7</c:v>
                </c:pt>
                <c:pt idx="57">
                  <c:v>1.85</c:v>
                </c:pt>
                <c:pt idx="58">
                  <c:v>1.39</c:v>
                </c:pt>
                <c:pt idx="59">
                  <c:v>0.34</c:v>
                </c:pt>
                <c:pt idx="60">
                  <c:v>0.27</c:v>
                </c:pt>
                <c:pt idx="61">
                  <c:v>0.49</c:v>
                </c:pt>
                <c:pt idx="62">
                  <c:v>0.38</c:v>
                </c:pt>
                <c:pt idx="63">
                  <c:v>0.2</c:v>
                </c:pt>
                <c:pt idx="64">
                  <c:v>0.67</c:v>
                </c:pt>
                <c:pt idx="65">
                  <c:v>1.02</c:v>
                </c:pt>
                <c:pt idx="66">
                  <c:v>1.32</c:v>
                </c:pt>
                <c:pt idx="67">
                  <c:v>1.68</c:v>
                </c:pt>
                <c:pt idx="68">
                  <c:v>2.94</c:v>
                </c:pt>
                <c:pt idx="69">
                  <c:v>3.26</c:v>
                </c:pt>
                <c:pt idx="70">
                  <c:v>3.69</c:v>
                </c:pt>
                <c:pt idx="71">
                  <c:v>4.37</c:v>
                </c:pt>
                <c:pt idx="72">
                  <c:v>4.72</c:v>
                </c:pt>
                <c:pt idx="73">
                  <c:v>4.7300000000000004</c:v>
                </c:pt>
                <c:pt idx="74">
                  <c:v>4.7300000000000004</c:v>
                </c:pt>
                <c:pt idx="75">
                  <c:v>4.7300000000000004</c:v>
                </c:pt>
                <c:pt idx="76">
                  <c:v>4.7300000000000004</c:v>
                </c:pt>
                <c:pt idx="77">
                  <c:v>4.68</c:v>
                </c:pt>
                <c:pt idx="78">
                  <c:v>4.57</c:v>
                </c:pt>
                <c:pt idx="79">
                  <c:v>4.34</c:v>
                </c:pt>
              </c:numCache>
            </c:numRef>
          </c:val>
          <c:smooth val="0"/>
          <c:extLst>
            <c:ext xmlns:c16="http://schemas.microsoft.com/office/drawing/2014/chart" uri="{C3380CC4-5D6E-409C-BE32-E72D297353CC}">
              <c16:uniqueId val="{00000009-8D8A-4DFE-9A9E-F13D0C70A4AC}"/>
            </c:ext>
          </c:extLst>
        </c:ser>
        <c:dLbls>
          <c:showLegendKey val="0"/>
          <c:showVal val="0"/>
          <c:showCatName val="0"/>
          <c:showSerName val="0"/>
          <c:showPercent val="0"/>
          <c:showBubbleSize val="0"/>
        </c:dLbls>
        <c:smooth val="0"/>
        <c:axId val="1317068928"/>
        <c:axId val="1317069408"/>
      </c:lineChart>
      <c:dateAx>
        <c:axId val="131706892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17069408"/>
        <c:crosses val="autoZero"/>
        <c:auto val="1"/>
        <c:lblOffset val="100"/>
        <c:baseTimeUnit val="months"/>
      </c:dateAx>
      <c:valAx>
        <c:axId val="131706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dirty="0"/>
                  <a:t>3</a:t>
                </a:r>
                <a:r>
                  <a:rPr lang="ja-JP" altLang="en-US" dirty="0"/>
                  <a:t>か月物インターバンク金利</a:t>
                </a:r>
                <a:r>
                  <a:rPr lang="en-US" altLang="ja-JP" dirty="0"/>
                  <a:t>(%)</a:t>
                </a:r>
                <a:endParaRPr lang="ja-JP" alt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1706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通貨キャリートレードの超過収益</a:t>
            </a:r>
            <a:r>
              <a:rPr lang="en-US" altLang="ja-JP" sz="1200"/>
              <a:t>Z_t</a:t>
            </a:r>
            <a:r>
              <a:rPr lang="ja-JP" altLang="en-US" sz="1200"/>
              <a:t> （四半期毎）</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超過収益Z_t!$B$1</c:f>
              <c:strCache>
                <c:ptCount val="1"/>
                <c:pt idx="0">
                  <c:v>JPY</c:v>
                </c:pt>
              </c:strCache>
            </c:strRef>
          </c:tx>
          <c:spPr>
            <a:ln w="28575" cap="rnd">
              <a:solidFill>
                <a:schemeClr val="accent1"/>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超過収益Z_t!$B$2:$B$81</c:f>
              <c:numCache>
                <c:formatCode>General</c:formatCode>
                <c:ptCount val="80"/>
                <c:pt idx="1">
                  <c:v>2.9092747025618045E-2</c:v>
                </c:pt>
                <c:pt idx="2">
                  <c:v>-1.325150765389335E-2</c:v>
                </c:pt>
                <c:pt idx="3">
                  <c:v>-3.9804658111272671E-2</c:v>
                </c:pt>
                <c:pt idx="4">
                  <c:v>1.9658217735619109E-2</c:v>
                </c:pt>
                <c:pt idx="5">
                  <c:v>-5.177339700822679E-3</c:v>
                </c:pt>
                <c:pt idx="6">
                  <c:v>-2.2338168246012841E-2</c:v>
                </c:pt>
                <c:pt idx="7">
                  <c:v>3.3062136982699664E-2</c:v>
                </c:pt>
                <c:pt idx="8">
                  <c:v>-8.169983021390223E-2</c:v>
                </c:pt>
                <c:pt idx="9">
                  <c:v>-4.2122488153381224E-2</c:v>
                </c:pt>
                <c:pt idx="10">
                  <c:v>-0.11969945723777564</c:v>
                </c:pt>
                <c:pt idx="11">
                  <c:v>5.6132552537165023E-2</c:v>
                </c:pt>
                <c:pt idx="12">
                  <c:v>-5.5042189477921069E-3</c:v>
                </c:pt>
                <c:pt idx="13">
                  <c:v>-0.16395749070373764</c:v>
                </c:pt>
                <c:pt idx="14">
                  <c:v>8.4565125644844086E-2</c:v>
                </c:pt>
                <c:pt idx="15">
                  <c:v>-2.6974911109280991E-2</c:v>
                </c:pt>
                <c:pt idx="16">
                  <c:v>-7.0103953000935249E-2</c:v>
                </c:pt>
                <c:pt idx="17">
                  <c:v>3.521306413361143E-2</c:v>
                </c:pt>
                <c:pt idx="18">
                  <c:v>6.5016212922837076E-3</c:v>
                </c:pt>
                <c:pt idx="19">
                  <c:v>-5.5155443776778994E-2</c:v>
                </c:pt>
                <c:pt idx="20">
                  <c:v>-5.7847799555067782E-2</c:v>
                </c:pt>
                <c:pt idx="21">
                  <c:v>-2.7741565089560938E-2</c:v>
                </c:pt>
                <c:pt idx="22">
                  <c:v>2.4200484865852433E-2</c:v>
                </c:pt>
                <c:pt idx="23">
                  <c:v>-3.2000229867346068E-2</c:v>
                </c:pt>
                <c:pt idx="24">
                  <c:v>-4.390048328172045E-2</c:v>
                </c:pt>
                <c:pt idx="25">
                  <c:v>-1.3006451657211174E-3</c:v>
                </c:pt>
                <c:pt idx="26">
                  <c:v>7.287960882656562E-2</c:v>
                </c:pt>
                <c:pt idx="27">
                  <c:v>-3.705561222767649E-2</c:v>
                </c:pt>
                <c:pt idx="28">
                  <c:v>-2.3685166046335394E-2</c:v>
                </c:pt>
                <c:pt idx="29">
                  <c:v>0.10770736053051745</c:v>
                </c:pt>
                <c:pt idx="30">
                  <c:v>8.2569330427505583E-2</c:v>
                </c:pt>
                <c:pt idx="31">
                  <c:v>5.1117218486161277E-2</c:v>
                </c:pt>
                <c:pt idx="32">
                  <c:v>-9.1277441512042558E-3</c:v>
                </c:pt>
                <c:pt idx="33">
                  <c:v>7.0000375970247067E-2</c:v>
                </c:pt>
                <c:pt idx="34">
                  <c:v>-2.0041470012306873E-2</c:v>
                </c:pt>
                <c:pt idx="35">
                  <c:v>-1.8255537872985245E-2</c:v>
                </c:pt>
                <c:pt idx="36">
                  <c:v>7.9365860179947401E-2</c:v>
                </c:pt>
                <c:pt idx="37">
                  <c:v>8.7844242791582067E-2</c:v>
                </c:pt>
                <c:pt idx="38">
                  <c:v>3.7422288889624017E-3</c:v>
                </c:pt>
                <c:pt idx="39">
                  <c:v>1.9613150884464529E-2</c:v>
                </c:pt>
                <c:pt idx="40">
                  <c:v>-2.1899374230684682E-2</c:v>
                </c:pt>
                <c:pt idx="41">
                  <c:v>3.5786032117238356E-3</c:v>
                </c:pt>
                <c:pt idx="42">
                  <c:v>-6.7429710174499585E-2</c:v>
                </c:pt>
                <c:pt idx="43">
                  <c:v>-8.7463180964991519E-2</c:v>
                </c:pt>
                <c:pt idx="44">
                  <c:v>-1.9998214380915931E-2</c:v>
                </c:pt>
                <c:pt idx="45">
                  <c:v>0.14094468848483951</c:v>
                </c:pt>
                <c:pt idx="46">
                  <c:v>-5.0149427783543185E-2</c:v>
                </c:pt>
                <c:pt idx="47">
                  <c:v>6.3612204698155518E-3</c:v>
                </c:pt>
                <c:pt idx="48">
                  <c:v>-1.6924792154078153E-3</c:v>
                </c:pt>
                <c:pt idx="49">
                  <c:v>-1.2083272398557402E-3</c:v>
                </c:pt>
                <c:pt idx="50">
                  <c:v>-6.2266771153277285E-2</c:v>
                </c:pt>
                <c:pt idx="51">
                  <c:v>3.5616016447166457E-2</c:v>
                </c:pt>
                <c:pt idx="52">
                  <c:v>2.1645046318881502E-2</c:v>
                </c:pt>
                <c:pt idx="53">
                  <c:v>-4.2390139393967866E-2</c:v>
                </c:pt>
                <c:pt idx="54">
                  <c:v>5.0153755999003194E-3</c:v>
                </c:pt>
                <c:pt idx="55">
                  <c:v>-3.3143221723248482E-2</c:v>
                </c:pt>
                <c:pt idx="56">
                  <c:v>-3.9603698556093751E-3</c:v>
                </c:pt>
                <c:pt idx="57">
                  <c:v>2.4355876024966319E-5</c:v>
                </c:pt>
                <c:pt idx="58">
                  <c:v>-1.434110588950969E-2</c:v>
                </c:pt>
                <c:pt idx="59">
                  <c:v>2.6033349706548053E-4</c:v>
                </c:pt>
                <c:pt idx="60">
                  <c:v>-2.3758304974716867E-2</c:v>
                </c:pt>
                <c:pt idx="61">
                  <c:v>-2.1643032074370603E-2</c:v>
                </c:pt>
                <c:pt idx="62">
                  <c:v>6.9204964864178153E-2</c:v>
                </c:pt>
                <c:pt idx="63">
                  <c:v>3.1943569309930628E-3</c:v>
                </c:pt>
                <c:pt idx="64">
                  <c:v>1.1239835240248572E-3</c:v>
                </c:pt>
                <c:pt idx="65">
                  <c:v>3.3237858513737985E-2</c:v>
                </c:pt>
                <c:pt idx="66">
                  <c:v>5.5055230209212214E-2</c:v>
                </c:pt>
                <c:pt idx="67">
                  <c:v>0.10748984941731443</c:v>
                </c:pt>
                <c:pt idx="68">
                  <c:v>5.9677998143230965E-2</c:v>
                </c:pt>
                <c:pt idx="69">
                  <c:v>-0.10703645094179405</c:v>
                </c:pt>
                <c:pt idx="70">
                  <c:v>1.4197674909255213E-3</c:v>
                </c:pt>
                <c:pt idx="71">
                  <c:v>7.0969123312077401E-2</c:v>
                </c:pt>
                <c:pt idx="72">
                  <c:v>2.1201988347805331E-2</c:v>
                </c:pt>
                <c:pt idx="73">
                  <c:v>-7.0772212882085558E-2</c:v>
                </c:pt>
                <c:pt idx="74">
                  <c:v>5.6975380683446319E-2</c:v>
                </c:pt>
                <c:pt idx="75">
                  <c:v>4.825120901244366E-2</c:v>
                </c:pt>
                <c:pt idx="76">
                  <c:v>-0.12619099879375151</c:v>
                </c:pt>
                <c:pt idx="77">
                  <c:v>7.8710722755857401E-2</c:v>
                </c:pt>
                <c:pt idx="78">
                  <c:v>-5.7208053570317552E-2</c:v>
                </c:pt>
                <c:pt idx="79">
                  <c:v>-4.8950278087036898E-2</c:v>
                </c:pt>
              </c:numCache>
            </c:numRef>
          </c:val>
          <c:smooth val="0"/>
          <c:extLst>
            <c:ext xmlns:c16="http://schemas.microsoft.com/office/drawing/2014/chart" uri="{C3380CC4-5D6E-409C-BE32-E72D297353CC}">
              <c16:uniqueId val="{00000000-BD73-4EC3-9EEE-2CDBB53DCCB2}"/>
            </c:ext>
          </c:extLst>
        </c:ser>
        <c:ser>
          <c:idx val="1"/>
          <c:order val="1"/>
          <c:tx>
            <c:strRef>
              <c:f>超過収益Z_t!$C$1</c:f>
              <c:strCache>
                <c:ptCount val="1"/>
                <c:pt idx="0">
                  <c:v>USD</c:v>
                </c:pt>
              </c:strCache>
            </c:strRef>
          </c:tx>
          <c:spPr>
            <a:ln w="28575" cap="rnd">
              <a:solidFill>
                <a:schemeClr val="accent2"/>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超過収益Z_t!$C$2:$C$81</c:f>
              <c:numCache>
                <c:formatCode>General</c:formatCode>
                <c:ptCount val="80"/>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numCache>
            </c:numRef>
          </c:val>
          <c:smooth val="0"/>
          <c:extLst>
            <c:ext xmlns:c16="http://schemas.microsoft.com/office/drawing/2014/chart" uri="{C3380CC4-5D6E-409C-BE32-E72D297353CC}">
              <c16:uniqueId val="{00000001-BD73-4EC3-9EEE-2CDBB53DCCB2}"/>
            </c:ext>
          </c:extLst>
        </c:ser>
        <c:ser>
          <c:idx val="2"/>
          <c:order val="2"/>
          <c:tx>
            <c:strRef>
              <c:f>超過収益Z_t!$D$1</c:f>
              <c:strCache>
                <c:ptCount val="1"/>
                <c:pt idx="0">
                  <c:v>EUR</c:v>
                </c:pt>
              </c:strCache>
            </c:strRef>
          </c:tx>
          <c:spPr>
            <a:ln w="28575" cap="rnd">
              <a:solidFill>
                <a:schemeClr val="accent3"/>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超過収益Z_t!$D$2:$D$81</c:f>
              <c:numCache>
                <c:formatCode>General</c:formatCode>
                <c:ptCount val="80"/>
                <c:pt idx="1">
                  <c:v>1.1312149699417634E-2</c:v>
                </c:pt>
                <c:pt idx="2">
                  <c:v>-2.7706509293801525E-2</c:v>
                </c:pt>
                <c:pt idx="3">
                  <c:v>-5.9420306098242372E-2</c:v>
                </c:pt>
                <c:pt idx="4">
                  <c:v>3.5100253346057233E-3</c:v>
                </c:pt>
                <c:pt idx="5">
                  <c:v>-4.6007784384936155E-2</c:v>
                </c:pt>
                <c:pt idx="6">
                  <c:v>-1.5908215598195476E-2</c:v>
                </c:pt>
                <c:pt idx="7">
                  <c:v>-1.7106420771394057E-2</c:v>
                </c:pt>
                <c:pt idx="8">
                  <c:v>-5.5639586445548075E-2</c:v>
                </c:pt>
                <c:pt idx="9">
                  <c:v>-2.373025132287801E-2</c:v>
                </c:pt>
                <c:pt idx="10">
                  <c:v>-7.8225017682022557E-2</c:v>
                </c:pt>
                <c:pt idx="11">
                  <c:v>5.4616966589386409E-3</c:v>
                </c:pt>
                <c:pt idx="12">
                  <c:v>0.11474295690629521</c:v>
                </c:pt>
                <c:pt idx="13">
                  <c:v>1.3691084710584686E-2</c:v>
                </c:pt>
                <c:pt idx="14">
                  <c:v>5.7432131290905755E-2</c:v>
                </c:pt>
                <c:pt idx="15">
                  <c:v>-5.58539179959745E-2</c:v>
                </c:pt>
                <c:pt idx="16">
                  <c:v>-4.0037837969875506E-2</c:v>
                </c:pt>
                <c:pt idx="17">
                  <c:v>2.3452763495156331E-2</c:v>
                </c:pt>
                <c:pt idx="18">
                  <c:v>5.908024714390412E-2</c:v>
                </c:pt>
                <c:pt idx="19">
                  <c:v>0.10025830362366328</c:v>
                </c:pt>
                <c:pt idx="20">
                  <c:v>-0.10779599161235837</c:v>
                </c:pt>
                <c:pt idx="21">
                  <c:v>2.0276705299018614E-2</c:v>
                </c:pt>
                <c:pt idx="22">
                  <c:v>-5.5472253799459859E-2</c:v>
                </c:pt>
                <c:pt idx="23">
                  <c:v>-2.1274823767678419E-2</c:v>
                </c:pt>
                <c:pt idx="24">
                  <c:v>8.3426194743914786E-2</c:v>
                </c:pt>
                <c:pt idx="25">
                  <c:v>3.6975703939017342E-2</c:v>
                </c:pt>
                <c:pt idx="26">
                  <c:v>-2.8411199474273226E-2</c:v>
                </c:pt>
                <c:pt idx="27">
                  <c:v>5.4061447844783901E-2</c:v>
                </c:pt>
                <c:pt idx="28">
                  <c:v>-1.4591760294151417E-2</c:v>
                </c:pt>
                <c:pt idx="29">
                  <c:v>-2.6037566763569803E-2</c:v>
                </c:pt>
                <c:pt idx="30">
                  <c:v>2.8613631821169157E-2</c:v>
                </c:pt>
                <c:pt idx="31">
                  <c:v>-1.4606788569846563E-2</c:v>
                </c:pt>
                <c:pt idx="32">
                  <c:v>-3.8821417651176082E-2</c:v>
                </c:pt>
                <c:pt idx="33">
                  <c:v>-1.5808892537085624E-2</c:v>
                </c:pt>
                <c:pt idx="34">
                  <c:v>-1.4550361666876874E-3</c:v>
                </c:pt>
                <c:pt idx="35">
                  <c:v>6.230995572362957E-3</c:v>
                </c:pt>
                <c:pt idx="36">
                  <c:v>8.0929376529846678E-2</c:v>
                </c:pt>
                <c:pt idx="37">
                  <c:v>4.2965431349518274E-2</c:v>
                </c:pt>
                <c:pt idx="38">
                  <c:v>0.11986654348226754</c:v>
                </c:pt>
                <c:pt idx="39">
                  <c:v>-3.7564308075053537E-2</c:v>
                </c:pt>
                <c:pt idx="40">
                  <c:v>-3.9440184913952046E-3</c:v>
                </c:pt>
                <c:pt idx="41">
                  <c:v>2.798994565755247E-2</c:v>
                </c:pt>
                <c:pt idx="42">
                  <c:v>-4.8470314207120897E-2</c:v>
                </c:pt>
                <c:pt idx="43">
                  <c:v>2.2452000047751802E-2</c:v>
                </c:pt>
                <c:pt idx="44">
                  <c:v>-1.4225735765335042E-2</c:v>
                </c:pt>
                <c:pt idx="45">
                  <c:v>6.4022386378388599E-2</c:v>
                </c:pt>
                <c:pt idx="46">
                  <c:v>-1.5880104100921229E-2</c:v>
                </c:pt>
                <c:pt idx="47">
                  <c:v>-7.3332339233949065E-2</c:v>
                </c:pt>
                <c:pt idx="48">
                  <c:v>-3.7074979681554071E-2</c:v>
                </c:pt>
                <c:pt idx="49">
                  <c:v>-1.9428637667899172E-2</c:v>
                </c:pt>
                <c:pt idx="50">
                  <c:v>-3.1302307458314263E-2</c:v>
                </c:pt>
                <c:pt idx="51">
                  <c:v>4.713893474666233E-2</c:v>
                </c:pt>
                <c:pt idx="52">
                  <c:v>2.4290932361867561E-4</c:v>
                </c:pt>
                <c:pt idx="53">
                  <c:v>5.6053272224025194E-3</c:v>
                </c:pt>
                <c:pt idx="54">
                  <c:v>1.4731006276641255E-2</c:v>
                </c:pt>
                <c:pt idx="55">
                  <c:v>-2.0414190579961931E-2</c:v>
                </c:pt>
                <c:pt idx="56">
                  <c:v>3.5622465768900255E-2</c:v>
                </c:pt>
                <c:pt idx="57">
                  <c:v>-3.4423747947276082E-2</c:v>
                </c:pt>
                <c:pt idx="58">
                  <c:v>1.0964206572962664E-2</c:v>
                </c:pt>
                <c:pt idx="59">
                  <c:v>-2.2563484658910712E-2</c:v>
                </c:pt>
                <c:pt idx="60">
                  <c:v>-4.3897042050236798E-2</c:v>
                </c:pt>
                <c:pt idx="61">
                  <c:v>-4.2956786193459377E-2</c:v>
                </c:pt>
                <c:pt idx="62">
                  <c:v>3.8812276140772595E-2</c:v>
                </c:pt>
                <c:pt idx="63">
                  <c:v>-1.2330851036366171E-2</c:v>
                </c:pt>
                <c:pt idx="64">
                  <c:v>2.1741374635829019E-2</c:v>
                </c:pt>
                <c:pt idx="65">
                  <c:v>1.6980829165284803E-2</c:v>
                </c:pt>
                <c:pt idx="66">
                  <c:v>2.5045675168794131E-2</c:v>
                </c:pt>
                <c:pt idx="67">
                  <c:v>5.112014640686284E-2</c:v>
                </c:pt>
                <c:pt idx="68">
                  <c:v>6.203371592110659E-2</c:v>
                </c:pt>
                <c:pt idx="69">
                  <c:v>-9.3570282719670203E-2</c:v>
                </c:pt>
                <c:pt idx="70">
                  <c:v>-1.8829258162129922E-2</c:v>
                </c:pt>
                <c:pt idx="71">
                  <c:v>-1.1525315228005657E-2</c:v>
                </c:pt>
                <c:pt idx="72">
                  <c:v>2.7371231140298838E-2</c:v>
                </c:pt>
                <c:pt idx="73">
                  <c:v>-4.6910968930987076E-2</c:v>
                </c:pt>
                <c:pt idx="74">
                  <c:v>1.8799538870751448E-2</c:v>
                </c:pt>
                <c:pt idx="75">
                  <c:v>3.7872218012455919E-3</c:v>
                </c:pt>
                <c:pt idx="76">
                  <c:v>-4.2119705563072291E-2</c:v>
                </c:pt>
                <c:pt idx="77">
                  <c:v>6.9109638477537386E-2</c:v>
                </c:pt>
                <c:pt idx="78">
                  <c:v>-4.7813495339761966E-2</c:v>
                </c:pt>
                <c:pt idx="79">
                  <c:v>-9.0519756709152036E-2</c:v>
                </c:pt>
              </c:numCache>
            </c:numRef>
          </c:val>
          <c:smooth val="0"/>
          <c:extLst>
            <c:ext xmlns:c16="http://schemas.microsoft.com/office/drawing/2014/chart" uri="{C3380CC4-5D6E-409C-BE32-E72D297353CC}">
              <c16:uniqueId val="{00000002-BD73-4EC3-9EEE-2CDBB53DCCB2}"/>
            </c:ext>
          </c:extLst>
        </c:ser>
        <c:ser>
          <c:idx val="3"/>
          <c:order val="3"/>
          <c:tx>
            <c:strRef>
              <c:f>超過収益Z_t!$E$1</c:f>
              <c:strCache>
                <c:ptCount val="1"/>
                <c:pt idx="0">
                  <c:v>GBP</c:v>
                </c:pt>
              </c:strCache>
            </c:strRef>
          </c:tx>
          <c:spPr>
            <a:ln w="28575" cap="rnd">
              <a:solidFill>
                <a:schemeClr val="accent4"/>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超過収益Z_t!$E$2:$E$81</c:f>
              <c:numCache>
                <c:formatCode>General</c:formatCode>
                <c:ptCount val="80"/>
                <c:pt idx="1">
                  <c:v>2.6212853668228751E-2</c:v>
                </c:pt>
                <c:pt idx="2">
                  <c:v>-9.2186811292389297E-3</c:v>
                </c:pt>
                <c:pt idx="3">
                  <c:v>-6.1834222572614811E-2</c:v>
                </c:pt>
                <c:pt idx="4">
                  <c:v>-1.4556145620772483E-2</c:v>
                </c:pt>
                <c:pt idx="5">
                  <c:v>-4.5971270868476966E-2</c:v>
                </c:pt>
                <c:pt idx="6">
                  <c:v>-4.9790512076973679E-3</c:v>
                </c:pt>
                <c:pt idx="7">
                  <c:v>-2.0459072001038796E-2</c:v>
                </c:pt>
                <c:pt idx="8">
                  <c:v>-1.6880635115810064E-2</c:v>
                </c:pt>
                <c:pt idx="9">
                  <c:v>3.4005714203714975E-2</c:v>
                </c:pt>
                <c:pt idx="10">
                  <c:v>3.9437540672669705E-3</c:v>
                </c:pt>
                <c:pt idx="11">
                  <c:v>3.0018441785025366E-3</c:v>
                </c:pt>
                <c:pt idx="12">
                  <c:v>0.11926460258196923</c:v>
                </c:pt>
                <c:pt idx="13">
                  <c:v>0.2046552814441609</c:v>
                </c:pt>
                <c:pt idx="14">
                  <c:v>2.36153517124836E-2</c:v>
                </c:pt>
                <c:pt idx="15">
                  <c:v>-0.13790859753454743</c:v>
                </c:pt>
                <c:pt idx="16">
                  <c:v>3.0866001389088009E-2</c:v>
                </c:pt>
                <c:pt idx="17">
                  <c:v>-8.4373258408801752E-3</c:v>
                </c:pt>
                <c:pt idx="18">
                  <c:v>6.297462225766777E-2</c:v>
                </c:pt>
                <c:pt idx="19">
                  <c:v>1.670641518596468E-2</c:v>
                </c:pt>
                <c:pt idx="20">
                  <c:v>-4.9592934889482097E-2</c:v>
                </c:pt>
                <c:pt idx="21">
                  <c:v>8.324763271434707E-3</c:v>
                </c:pt>
                <c:pt idx="22">
                  <c:v>-2.6079904978104196E-2</c:v>
                </c:pt>
                <c:pt idx="23">
                  <c:v>3.603610180992915E-4</c:v>
                </c:pt>
                <c:pt idx="24">
                  <c:v>3.0770837002128418E-2</c:v>
                </c:pt>
                <c:pt idx="25">
                  <c:v>4.4272204838765612E-3</c:v>
                </c:pt>
                <c:pt idx="26">
                  <c:v>-2.8702138394904399E-2</c:v>
                </c:pt>
                <c:pt idx="27">
                  <c:v>2.106215435618412E-2</c:v>
                </c:pt>
                <c:pt idx="28">
                  <c:v>-2.7112776164918431E-2</c:v>
                </c:pt>
                <c:pt idx="29">
                  <c:v>-3.3548813421426251E-3</c:v>
                </c:pt>
                <c:pt idx="30">
                  <c:v>6.6218728561519502E-2</c:v>
                </c:pt>
                <c:pt idx="31">
                  <c:v>4.379712176109148E-4</c:v>
                </c:pt>
                <c:pt idx="32">
                  <c:v>-6.1342782567677064E-2</c:v>
                </c:pt>
                <c:pt idx="33">
                  <c:v>-2.1577081387997965E-2</c:v>
                </c:pt>
                <c:pt idx="34">
                  <c:v>-5.3504633183883927E-3</c:v>
                </c:pt>
                <c:pt idx="35">
                  <c:v>-2.5335602083343983E-2</c:v>
                </c:pt>
                <c:pt idx="36">
                  <c:v>5.471075108532393E-2</c:v>
                </c:pt>
                <c:pt idx="37">
                  <c:v>4.1312896692513937E-2</c:v>
                </c:pt>
                <c:pt idx="38">
                  <c:v>5.084849698185194E-2</c:v>
                </c:pt>
                <c:pt idx="39">
                  <c:v>-5.7528154208181456E-2</c:v>
                </c:pt>
                <c:pt idx="40">
                  <c:v>3.8754946012775467E-2</c:v>
                </c:pt>
                <c:pt idx="41">
                  <c:v>2.692394200128621E-2</c:v>
                </c:pt>
                <c:pt idx="42">
                  <c:v>2.5863168696927487E-2</c:v>
                </c:pt>
                <c:pt idx="43">
                  <c:v>7.6141095517345131E-2</c:v>
                </c:pt>
                <c:pt idx="44">
                  <c:v>2.5562556068204255E-2</c:v>
                </c:pt>
                <c:pt idx="45">
                  <c:v>4.9437569706509213E-2</c:v>
                </c:pt>
                <c:pt idx="46">
                  <c:v>-1.8547327276638423E-2</c:v>
                </c:pt>
                <c:pt idx="47">
                  <c:v>-3.8548917728689104E-2</c:v>
                </c:pt>
                <c:pt idx="48">
                  <c:v>-3.0040779928218124E-2</c:v>
                </c:pt>
                <c:pt idx="49">
                  <c:v>-1.1233995134780423E-2</c:v>
                </c:pt>
                <c:pt idx="50">
                  <c:v>-3.9031015114361176E-2</c:v>
                </c:pt>
                <c:pt idx="51">
                  <c:v>5.5832214153456294E-2</c:v>
                </c:pt>
                <c:pt idx="52">
                  <c:v>9.6363057461706647E-3</c:v>
                </c:pt>
                <c:pt idx="53">
                  <c:v>1.742315188676604E-2</c:v>
                </c:pt>
                <c:pt idx="54">
                  <c:v>-2.5615062501157141E-2</c:v>
                </c:pt>
                <c:pt idx="55">
                  <c:v>2.2142823195741925E-2</c:v>
                </c:pt>
                <c:pt idx="56">
                  <c:v>2.843264670815375E-2</c:v>
                </c:pt>
                <c:pt idx="57">
                  <c:v>-7.9643975406574058E-2</c:v>
                </c:pt>
                <c:pt idx="58">
                  <c:v>6.3812475239384978E-2</c:v>
                </c:pt>
                <c:pt idx="59">
                  <c:v>-5.606116149588353E-4</c:v>
                </c:pt>
                <c:pt idx="60">
                  <c:v>-4.1167439424563745E-2</c:v>
                </c:pt>
                <c:pt idx="61">
                  <c:v>-5.6938192967142399E-2</c:v>
                </c:pt>
                <c:pt idx="62">
                  <c:v>-8.1770224504681167E-3</c:v>
                </c:pt>
                <c:pt idx="63">
                  <c:v>-3.3640046900374463E-3</c:v>
                </c:pt>
                <c:pt idx="64">
                  <c:v>2.6049782817323088E-2</c:v>
                </c:pt>
                <c:pt idx="65">
                  <c:v>-4.3964111814858969E-3</c:v>
                </c:pt>
                <c:pt idx="66">
                  <c:v>2.9708541627392417E-2</c:v>
                </c:pt>
                <c:pt idx="67">
                  <c:v>7.6398769292748747E-2</c:v>
                </c:pt>
                <c:pt idx="68">
                  <c:v>8.6210630766406504E-2</c:v>
                </c:pt>
                <c:pt idx="69">
                  <c:v>-8.1276617675720905E-2</c:v>
                </c:pt>
                <c:pt idx="70">
                  <c:v>-2.1129203611220695E-2</c:v>
                </c:pt>
                <c:pt idx="71">
                  <c:v>-3.1123538653270458E-2</c:v>
                </c:pt>
                <c:pt idx="72">
                  <c:v>4.0390240823806899E-2</c:v>
                </c:pt>
                <c:pt idx="73">
                  <c:v>-4.2548274220835403E-2</c:v>
                </c:pt>
                <c:pt idx="74">
                  <c:v>8.1182496705165773E-3</c:v>
                </c:pt>
                <c:pt idx="75">
                  <c:v>-1.7413005179640745E-3</c:v>
                </c:pt>
                <c:pt idx="76">
                  <c:v>-5.6744574245078339E-2</c:v>
                </c:pt>
                <c:pt idx="77">
                  <c:v>6.6710428714891162E-2</c:v>
                </c:pt>
                <c:pt idx="78">
                  <c:v>-3.1209881555606965E-2</c:v>
                </c:pt>
                <c:pt idx="79">
                  <c:v>-6.1012662810002401E-2</c:v>
                </c:pt>
              </c:numCache>
            </c:numRef>
          </c:val>
          <c:smooth val="0"/>
          <c:extLst>
            <c:ext xmlns:c16="http://schemas.microsoft.com/office/drawing/2014/chart" uri="{C3380CC4-5D6E-409C-BE32-E72D297353CC}">
              <c16:uniqueId val="{00000003-BD73-4EC3-9EEE-2CDBB53DCCB2}"/>
            </c:ext>
          </c:extLst>
        </c:ser>
        <c:ser>
          <c:idx val="4"/>
          <c:order val="4"/>
          <c:tx>
            <c:strRef>
              <c:f>超過収益Z_t!$F$1</c:f>
              <c:strCache>
                <c:ptCount val="1"/>
                <c:pt idx="0">
                  <c:v>CHF</c:v>
                </c:pt>
              </c:strCache>
            </c:strRef>
          </c:tx>
          <c:spPr>
            <a:ln w="28575" cap="rnd">
              <a:solidFill>
                <a:schemeClr val="accent5"/>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超過収益Z_t!$F$2:$F$81</c:f>
              <c:numCache>
                <c:formatCode>General</c:formatCode>
                <c:ptCount val="80"/>
                <c:pt idx="1">
                  <c:v>7.5866673669652135E-3</c:v>
                </c:pt>
                <c:pt idx="2">
                  <c:v>-1.6280694207724898E-2</c:v>
                </c:pt>
                <c:pt idx="3">
                  <c:v>-7.372034030831405E-2</c:v>
                </c:pt>
                <c:pt idx="4">
                  <c:v>1.2780424887735981E-2</c:v>
                </c:pt>
                <c:pt idx="5">
                  <c:v>-3.524231324046697E-2</c:v>
                </c:pt>
                <c:pt idx="6">
                  <c:v>-1.0993857211755871E-2</c:v>
                </c:pt>
                <c:pt idx="7">
                  <c:v>-3.0084834123429265E-3</c:v>
                </c:pt>
                <c:pt idx="8">
                  <c:v>-5.5175267939824954E-2</c:v>
                </c:pt>
                <c:pt idx="9">
                  <c:v>-3.3961589527766935E-2</c:v>
                </c:pt>
                <c:pt idx="10">
                  <c:v>-0.13858396194788553</c:v>
                </c:pt>
                <c:pt idx="11">
                  <c:v>2.5749842305151843E-2</c:v>
                </c:pt>
                <c:pt idx="12">
                  <c:v>9.2352631252102552E-2</c:v>
                </c:pt>
                <c:pt idx="13">
                  <c:v>-5.3202876028212907E-2</c:v>
                </c:pt>
                <c:pt idx="14">
                  <c:v>6.1219468792710778E-2</c:v>
                </c:pt>
                <c:pt idx="15">
                  <c:v>-5.0305284590189188E-2</c:v>
                </c:pt>
                <c:pt idx="16">
                  <c:v>-4.7891251359452373E-2</c:v>
                </c:pt>
                <c:pt idx="17">
                  <c:v>-8.2767398954572934E-4</c:v>
                </c:pt>
                <c:pt idx="18">
                  <c:v>1.7160759670302801E-2</c:v>
                </c:pt>
                <c:pt idx="19">
                  <c:v>2.1905308520217371E-2</c:v>
                </c:pt>
                <c:pt idx="20">
                  <c:v>-9.3507709422078852E-2</c:v>
                </c:pt>
                <c:pt idx="21">
                  <c:v>-5.0585792214481132E-2</c:v>
                </c:pt>
                <c:pt idx="22">
                  <c:v>-1.7114992386040667E-2</c:v>
                </c:pt>
                <c:pt idx="23">
                  <c:v>-8.9424282759500512E-2</c:v>
                </c:pt>
                <c:pt idx="24">
                  <c:v>7.7318457131910143E-2</c:v>
                </c:pt>
                <c:pt idx="25">
                  <c:v>3.1211502762536598E-2</c:v>
                </c:pt>
                <c:pt idx="26">
                  <c:v>-3.9733898760124432E-2</c:v>
                </c:pt>
                <c:pt idx="27">
                  <c:v>4.9459635952058024E-2</c:v>
                </c:pt>
                <c:pt idx="28">
                  <c:v>-1.0159932752424064E-2</c:v>
                </c:pt>
                <c:pt idx="29">
                  <c:v>-2.6960533817692332E-2</c:v>
                </c:pt>
                <c:pt idx="30">
                  <c:v>3.5315445521881116E-2</c:v>
                </c:pt>
                <c:pt idx="31">
                  <c:v>-5.3208522038579037E-3</c:v>
                </c:pt>
                <c:pt idx="32">
                  <c:v>-4.377901973567791E-2</c:v>
                </c:pt>
                <c:pt idx="33">
                  <c:v>-1.3754101464864225E-2</c:v>
                </c:pt>
                <c:pt idx="34">
                  <c:v>-9.6464907347065827E-3</c:v>
                </c:pt>
                <c:pt idx="35">
                  <c:v>2.1969494998164245E-3</c:v>
                </c:pt>
                <c:pt idx="36">
                  <c:v>7.378576023857368E-2</c:v>
                </c:pt>
                <c:pt idx="37">
                  <c:v>3.9888964737369234E-2</c:v>
                </c:pt>
                <c:pt idx="38">
                  <c:v>-2.2242143787998041E-2</c:v>
                </c:pt>
                <c:pt idx="39">
                  <c:v>-4.1324848614596052E-2</c:v>
                </c:pt>
                <c:pt idx="40">
                  <c:v>3.6839436852389433E-2</c:v>
                </c:pt>
                <c:pt idx="41">
                  <c:v>2.6912510630621694E-2</c:v>
                </c:pt>
                <c:pt idx="42">
                  <c:v>-4.4675733676777823E-2</c:v>
                </c:pt>
                <c:pt idx="43">
                  <c:v>1.1971242818176759E-2</c:v>
                </c:pt>
                <c:pt idx="44">
                  <c:v>-7.7934047357709514E-3</c:v>
                </c:pt>
                <c:pt idx="45">
                  <c:v>4.2910384243087754E-2</c:v>
                </c:pt>
                <c:pt idx="46">
                  <c:v>-1.892263206056979E-2</c:v>
                </c:pt>
                <c:pt idx="47">
                  <c:v>-5.0186425437334932E-2</c:v>
                </c:pt>
                <c:pt idx="48">
                  <c:v>5.4424306197492726E-3</c:v>
                </c:pt>
                <c:pt idx="49">
                  <c:v>1.2490521547186733E-3</c:v>
                </c:pt>
                <c:pt idx="50">
                  <c:v>-2.7695485550570283E-2</c:v>
                </c:pt>
                <c:pt idx="51">
                  <c:v>3.0684298281597397E-2</c:v>
                </c:pt>
                <c:pt idx="52">
                  <c:v>-1.5868665609578145E-2</c:v>
                </c:pt>
                <c:pt idx="53">
                  <c:v>-8.0600562419414871E-3</c:v>
                </c:pt>
                <c:pt idx="54">
                  <c:v>5.2985983291118626E-3</c:v>
                </c:pt>
                <c:pt idx="55">
                  <c:v>-2.7572573626822541E-2</c:v>
                </c:pt>
                <c:pt idx="56">
                  <c:v>1.438888151384456E-2</c:v>
                </c:pt>
                <c:pt idx="57">
                  <c:v>-3.7580526067718799E-2</c:v>
                </c:pt>
                <c:pt idx="58">
                  <c:v>-1.3500850260944393E-2</c:v>
                </c:pt>
                <c:pt idx="59">
                  <c:v>-1.9424086533718112E-2</c:v>
                </c:pt>
                <c:pt idx="60">
                  <c:v>-3.043497018825559E-2</c:v>
                </c:pt>
                <c:pt idx="61">
                  <c:v>-4.1530402546468899E-2</c:v>
                </c:pt>
                <c:pt idx="62">
                  <c:v>6.1507919692830003E-2</c:v>
                </c:pt>
                <c:pt idx="63">
                  <c:v>-2.1879747289946887E-2</c:v>
                </c:pt>
                <c:pt idx="64">
                  <c:v>5.0412482989287489E-3</c:v>
                </c:pt>
                <c:pt idx="65">
                  <c:v>-2.3236925764043025E-2</c:v>
                </c:pt>
                <c:pt idx="66">
                  <c:v>9.1178655411200005E-3</c:v>
                </c:pt>
                <c:pt idx="67">
                  <c:v>3.0880415962436694E-2</c:v>
                </c:pt>
                <c:pt idx="68">
                  <c:v>2.6914333126544836E-2</c:v>
                </c:pt>
                <c:pt idx="69">
                  <c:v>-7.2978756254975949E-2</c:v>
                </c:pt>
                <c:pt idx="70">
                  <c:v>-1.9873543631599634E-2</c:v>
                </c:pt>
                <c:pt idx="71">
                  <c:v>-3.0412047986015673E-2</c:v>
                </c:pt>
                <c:pt idx="72">
                  <c:v>1.258204840787926E-2</c:v>
                </c:pt>
                <c:pt idx="73">
                  <c:v>-9.2928756054628914E-2</c:v>
                </c:pt>
                <c:pt idx="74">
                  <c:v>5.981619909470566E-2</c:v>
                </c:pt>
                <c:pt idx="75">
                  <c:v>-1.2696688061238703E-2</c:v>
                </c:pt>
                <c:pt idx="76">
                  <c:v>-7.0653606325692758E-2</c:v>
                </c:pt>
                <c:pt idx="77">
                  <c:v>6.0840121777352651E-2</c:v>
                </c:pt>
                <c:pt idx="78">
                  <c:v>-3.5101608990196494E-2</c:v>
                </c:pt>
                <c:pt idx="79">
                  <c:v>-0.11890285213151724</c:v>
                </c:pt>
              </c:numCache>
            </c:numRef>
          </c:val>
          <c:smooth val="0"/>
          <c:extLst>
            <c:ext xmlns:c16="http://schemas.microsoft.com/office/drawing/2014/chart" uri="{C3380CC4-5D6E-409C-BE32-E72D297353CC}">
              <c16:uniqueId val="{00000004-BD73-4EC3-9EEE-2CDBB53DCCB2}"/>
            </c:ext>
          </c:extLst>
        </c:ser>
        <c:ser>
          <c:idx val="5"/>
          <c:order val="5"/>
          <c:tx>
            <c:strRef>
              <c:f>超過収益Z_t!$G$1</c:f>
              <c:strCache>
                <c:ptCount val="1"/>
                <c:pt idx="0">
                  <c:v>CAD</c:v>
                </c:pt>
              </c:strCache>
            </c:strRef>
          </c:tx>
          <c:spPr>
            <a:ln w="28575" cap="rnd">
              <a:solidFill>
                <a:schemeClr val="accent6"/>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超過収益Z_t!$G$2:$G$81</c:f>
              <c:numCache>
                <c:formatCode>General</c:formatCode>
                <c:ptCount val="80"/>
                <c:pt idx="1">
                  <c:v>-3.375435361209296E-3</c:v>
                </c:pt>
                <c:pt idx="2">
                  <c:v>2.226842261591179E-3</c:v>
                </c:pt>
                <c:pt idx="3">
                  <c:v>-4.7524145652080921E-2</c:v>
                </c:pt>
                <c:pt idx="4">
                  <c:v>-1.8803054784765913E-3</c:v>
                </c:pt>
                <c:pt idx="5">
                  <c:v>3.8369126116428766E-2</c:v>
                </c:pt>
                <c:pt idx="6">
                  <c:v>-1.3423688944726691E-2</c:v>
                </c:pt>
                <c:pt idx="7">
                  <c:v>-8.2115487147095254E-2</c:v>
                </c:pt>
                <c:pt idx="8">
                  <c:v>-7.4217780657301058E-2</c:v>
                </c:pt>
                <c:pt idx="9">
                  <c:v>1.5746240135599242E-3</c:v>
                </c:pt>
                <c:pt idx="10">
                  <c:v>2.6101914894752942E-2</c:v>
                </c:pt>
                <c:pt idx="11">
                  <c:v>-6.3972303066712694E-3</c:v>
                </c:pt>
                <c:pt idx="12">
                  <c:v>4.1255977772042013E-2</c:v>
                </c:pt>
                <c:pt idx="13">
                  <c:v>0.13003800661154899</c:v>
                </c:pt>
                <c:pt idx="14">
                  <c:v>3.3880595019836333E-2</c:v>
                </c:pt>
                <c:pt idx="15">
                  <c:v>-8.2816420290356879E-2</c:v>
                </c:pt>
                <c:pt idx="16">
                  <c:v>-8.4246681409798727E-2</c:v>
                </c:pt>
                <c:pt idx="17">
                  <c:v>-1.6292590967108691E-2</c:v>
                </c:pt>
                <c:pt idx="18">
                  <c:v>-3.5563978990478057E-2</c:v>
                </c:pt>
                <c:pt idx="19">
                  <c:v>4.7410006431479967E-2</c:v>
                </c:pt>
                <c:pt idx="20">
                  <c:v>-3.3909507896611124E-2</c:v>
                </c:pt>
                <c:pt idx="21">
                  <c:v>-3.0264142880207633E-2</c:v>
                </c:pt>
                <c:pt idx="22">
                  <c:v>-2.5719698464409826E-2</c:v>
                </c:pt>
                <c:pt idx="23">
                  <c:v>-5.3161817338504749E-3</c:v>
                </c:pt>
                <c:pt idx="24">
                  <c:v>8.7855310757317742E-2</c:v>
                </c:pt>
                <c:pt idx="25">
                  <c:v>-2.8222554346528463E-2</c:v>
                </c:pt>
                <c:pt idx="26">
                  <c:v>-2.0468540747430229E-2</c:v>
                </c:pt>
                <c:pt idx="27">
                  <c:v>2.0130277641464221E-2</c:v>
                </c:pt>
                <c:pt idx="28">
                  <c:v>-3.1596745239287488E-2</c:v>
                </c:pt>
                <c:pt idx="29">
                  <c:v>1.062502082674307E-2</c:v>
                </c:pt>
                <c:pt idx="30">
                  <c:v>2.6747624892107962E-2</c:v>
                </c:pt>
                <c:pt idx="31">
                  <c:v>3.5330477607279309E-2</c:v>
                </c:pt>
                <c:pt idx="32">
                  <c:v>-1.8080282377033977E-2</c:v>
                </c:pt>
                <c:pt idx="33">
                  <c:v>3.2012473023674243E-2</c:v>
                </c:pt>
                <c:pt idx="34">
                  <c:v>4.1454150293198155E-2</c:v>
                </c:pt>
                <c:pt idx="35">
                  <c:v>-3.3288302463645218E-2</c:v>
                </c:pt>
                <c:pt idx="36">
                  <c:v>5.0464208009861261E-2</c:v>
                </c:pt>
                <c:pt idx="37">
                  <c:v>3.9017797917133612E-2</c:v>
                </c:pt>
                <c:pt idx="38">
                  <c:v>8.9823403641364596E-2</c:v>
                </c:pt>
                <c:pt idx="39">
                  <c:v>-1.4459388227933115E-2</c:v>
                </c:pt>
                <c:pt idx="40">
                  <c:v>6.4732499095080442E-2</c:v>
                </c:pt>
                <c:pt idx="41">
                  <c:v>3.9149809164940284E-2</c:v>
                </c:pt>
                <c:pt idx="42">
                  <c:v>-6.2373690802134174E-2</c:v>
                </c:pt>
                <c:pt idx="43">
                  <c:v>-6.4733328986046309E-3</c:v>
                </c:pt>
                <c:pt idx="44">
                  <c:v>1.5562508278216088E-2</c:v>
                </c:pt>
                <c:pt idx="45">
                  <c:v>2.2207332713875871E-2</c:v>
                </c:pt>
                <c:pt idx="46">
                  <c:v>-9.8814994702641247E-3</c:v>
                </c:pt>
                <c:pt idx="47">
                  <c:v>-2.7773761059357822E-2</c:v>
                </c:pt>
                <c:pt idx="48">
                  <c:v>-4.0424346642686411E-2</c:v>
                </c:pt>
                <c:pt idx="49">
                  <c:v>8.1095957021807136E-3</c:v>
                </c:pt>
                <c:pt idx="50">
                  <c:v>2.3209644395949178E-2</c:v>
                </c:pt>
                <c:pt idx="51">
                  <c:v>1.5907794853737039E-2</c:v>
                </c:pt>
                <c:pt idx="52">
                  <c:v>-1.9743597491797077E-2</c:v>
                </c:pt>
                <c:pt idx="53">
                  <c:v>5.3443096052789137E-2</c:v>
                </c:pt>
                <c:pt idx="54">
                  <c:v>-2.4294841259305772E-2</c:v>
                </c:pt>
                <c:pt idx="55">
                  <c:v>-2.1268265694582431E-2</c:v>
                </c:pt>
                <c:pt idx="56">
                  <c:v>9.730939033711309E-3</c:v>
                </c:pt>
                <c:pt idx="57">
                  <c:v>-2.0301414869224887E-2</c:v>
                </c:pt>
                <c:pt idx="58">
                  <c:v>7.913465601147536E-2</c:v>
                </c:pt>
                <c:pt idx="59">
                  <c:v>-3.6873984781942259E-2</c:v>
                </c:pt>
                <c:pt idx="60">
                  <c:v>-1.8909688096934437E-2</c:v>
                </c:pt>
                <c:pt idx="61">
                  <c:v>-4.5200174649578463E-2</c:v>
                </c:pt>
                <c:pt idx="62">
                  <c:v>-1.3763499877397424E-2</c:v>
                </c:pt>
                <c:pt idx="63">
                  <c:v>-1.3130428152001942E-2</c:v>
                </c:pt>
                <c:pt idx="64">
                  <c:v>2.2750723322058974E-2</c:v>
                </c:pt>
                <c:pt idx="65">
                  <c:v>-3.3966153854659148E-3</c:v>
                </c:pt>
                <c:pt idx="66">
                  <c:v>-1.0972951368423935E-2</c:v>
                </c:pt>
                <c:pt idx="67">
                  <c:v>2.8995768581997254E-2</c:v>
                </c:pt>
                <c:pt idx="68">
                  <c:v>7.1406467832991233E-2</c:v>
                </c:pt>
                <c:pt idx="69">
                  <c:v>-1.9713133658779199E-2</c:v>
                </c:pt>
                <c:pt idx="70">
                  <c:v>-3.3688141358831588E-3</c:v>
                </c:pt>
                <c:pt idx="71">
                  <c:v>-2.2164789669045035E-2</c:v>
                </c:pt>
                <c:pt idx="72">
                  <c:v>2.4468044558778244E-2</c:v>
                </c:pt>
                <c:pt idx="73">
                  <c:v>-2.5888311894111039E-2</c:v>
                </c:pt>
                <c:pt idx="74">
                  <c:v>2.0875304479616129E-2</c:v>
                </c:pt>
                <c:pt idx="75">
                  <c:v>9.3264126957648616E-3</c:v>
                </c:pt>
                <c:pt idx="76">
                  <c:v>-1.2830955053774367E-2</c:v>
                </c:pt>
                <c:pt idx="77">
                  <c:v>5.9328717447260967E-2</c:v>
                </c:pt>
                <c:pt idx="78">
                  <c:v>-2.6063264595229535E-3</c:v>
                </c:pt>
                <c:pt idx="79">
                  <c:v>-5.9738187255196994E-2</c:v>
                </c:pt>
              </c:numCache>
            </c:numRef>
          </c:val>
          <c:smooth val="0"/>
          <c:extLst>
            <c:ext xmlns:c16="http://schemas.microsoft.com/office/drawing/2014/chart" uri="{C3380CC4-5D6E-409C-BE32-E72D297353CC}">
              <c16:uniqueId val="{00000005-BD73-4EC3-9EEE-2CDBB53DCCB2}"/>
            </c:ext>
          </c:extLst>
        </c:ser>
        <c:ser>
          <c:idx val="6"/>
          <c:order val="6"/>
          <c:tx>
            <c:strRef>
              <c:f>超過収益Z_t!$H$1</c:f>
              <c:strCache>
                <c:ptCount val="1"/>
                <c:pt idx="0">
                  <c:v>AUD</c:v>
                </c:pt>
              </c:strCache>
            </c:strRef>
          </c:tx>
          <c:spPr>
            <a:ln w="28575" cap="rnd">
              <a:solidFill>
                <a:schemeClr val="accent1">
                  <a:lumMod val="60000"/>
                </a:schemeClr>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超過収益Z_t!$H$2:$H$81</c:f>
              <c:numCache>
                <c:formatCode>General</c:formatCode>
                <c:ptCount val="80"/>
                <c:pt idx="1">
                  <c:v>4.1819123210092055E-2</c:v>
                </c:pt>
                <c:pt idx="2">
                  <c:v>2.6367896901325506E-2</c:v>
                </c:pt>
                <c:pt idx="3">
                  <c:v>-3.3399409488314602E-2</c:v>
                </c:pt>
                <c:pt idx="4">
                  <c:v>-3.983015413895008E-3</c:v>
                </c:pt>
                <c:pt idx="5">
                  <c:v>-5.3851313409682577E-2</c:v>
                </c:pt>
                <c:pt idx="6">
                  <c:v>-2.1291636831327281E-2</c:v>
                </c:pt>
                <c:pt idx="7">
                  <c:v>-4.5714548745570516E-2</c:v>
                </c:pt>
                <c:pt idx="8">
                  <c:v>-4.1792350129283222E-2</c:v>
                </c:pt>
                <c:pt idx="9">
                  <c:v>1.6660287204322902E-2</c:v>
                </c:pt>
                <c:pt idx="10">
                  <c:v>-3.609275228324739E-2</c:v>
                </c:pt>
                <c:pt idx="11">
                  <c:v>-3.4828545436795179E-2</c:v>
                </c:pt>
                <c:pt idx="12">
                  <c:v>0.19972439674766759</c:v>
                </c:pt>
                <c:pt idx="13">
                  <c:v>0.12496850918385344</c:v>
                </c:pt>
                <c:pt idx="14">
                  <c:v>2.8593508288615996E-2</c:v>
                </c:pt>
                <c:pt idx="15">
                  <c:v>-0.14803783118747577</c:v>
                </c:pt>
                <c:pt idx="16">
                  <c:v>-8.3925512047833203E-2</c:v>
                </c:pt>
                <c:pt idx="17">
                  <c:v>-7.5164169618160926E-3</c:v>
                </c:pt>
                <c:pt idx="18">
                  <c:v>-1.1629771494162573E-2</c:v>
                </c:pt>
                <c:pt idx="19">
                  <c:v>9.7712014955483914E-2</c:v>
                </c:pt>
                <c:pt idx="20">
                  <c:v>-0.12982020596479624</c:v>
                </c:pt>
                <c:pt idx="21">
                  <c:v>-4.5546807919338406E-2</c:v>
                </c:pt>
                <c:pt idx="22">
                  <c:v>2.6737356832430541E-3</c:v>
                </c:pt>
                <c:pt idx="23">
                  <c:v>-2.6295282658914391E-2</c:v>
                </c:pt>
                <c:pt idx="24">
                  <c:v>0.11586835489500964</c:v>
                </c:pt>
                <c:pt idx="25">
                  <c:v>-4.4673789927303746E-2</c:v>
                </c:pt>
                <c:pt idx="26">
                  <c:v>-2.0888179145111211E-3</c:v>
                </c:pt>
                <c:pt idx="27">
                  <c:v>2.0364270027109194E-2</c:v>
                </c:pt>
                <c:pt idx="28">
                  <c:v>-4.7588514066991289E-3</c:v>
                </c:pt>
                <c:pt idx="29">
                  <c:v>6.0472930402267885E-3</c:v>
                </c:pt>
                <c:pt idx="30">
                  <c:v>5.0929671845963767E-3</c:v>
                </c:pt>
                <c:pt idx="31">
                  <c:v>0.13763085549535939</c:v>
                </c:pt>
                <c:pt idx="32">
                  <c:v>-1.2588272857515247E-2</c:v>
                </c:pt>
                <c:pt idx="33">
                  <c:v>4.9949655454598847E-2</c:v>
                </c:pt>
                <c:pt idx="34">
                  <c:v>-3.1676129688294412E-2</c:v>
                </c:pt>
                <c:pt idx="35">
                  <c:v>-1.1533452263574984E-2</c:v>
                </c:pt>
                <c:pt idx="36">
                  <c:v>8.2037439509544716E-2</c:v>
                </c:pt>
                <c:pt idx="37">
                  <c:v>7.4397708375964822E-2</c:v>
                </c:pt>
                <c:pt idx="38">
                  <c:v>7.8001231731435972E-2</c:v>
                </c:pt>
                <c:pt idx="39">
                  <c:v>-8.3119617443392808E-3</c:v>
                </c:pt>
                <c:pt idx="40">
                  <c:v>9.8796709246662937E-2</c:v>
                </c:pt>
                <c:pt idx="41">
                  <c:v>-3.2010431967768045E-2</c:v>
                </c:pt>
                <c:pt idx="42">
                  <c:v>-4.5999937084131977E-2</c:v>
                </c:pt>
                <c:pt idx="43">
                  <c:v>3.2206853933430354E-2</c:v>
                </c:pt>
                <c:pt idx="44">
                  <c:v>-2.5740478956051995E-2</c:v>
                </c:pt>
                <c:pt idx="45">
                  <c:v>6.3837217657310402E-2</c:v>
                </c:pt>
                <c:pt idx="46">
                  <c:v>-5.3220620983511151E-2</c:v>
                </c:pt>
                <c:pt idx="47">
                  <c:v>-6.6330627431144306E-3</c:v>
                </c:pt>
                <c:pt idx="48">
                  <c:v>-1.6614308092899974E-2</c:v>
                </c:pt>
                <c:pt idx="49">
                  <c:v>5.3190303254496861E-3</c:v>
                </c:pt>
                <c:pt idx="50">
                  <c:v>1.6444048420587914E-2</c:v>
                </c:pt>
                <c:pt idx="51">
                  <c:v>3.5825318028517787E-2</c:v>
                </c:pt>
                <c:pt idx="52">
                  <c:v>2.3487120747964149E-2</c:v>
                </c:pt>
                <c:pt idx="53">
                  <c:v>2.4224516339651905E-2</c:v>
                </c:pt>
                <c:pt idx="54">
                  <c:v>-8.0439975395065026E-3</c:v>
                </c:pt>
                <c:pt idx="55">
                  <c:v>9.4591616292303803E-3</c:v>
                </c:pt>
                <c:pt idx="56">
                  <c:v>3.671461564746617E-2</c:v>
                </c:pt>
                <c:pt idx="57">
                  <c:v>-4.2005045362624518E-2</c:v>
                </c:pt>
                <c:pt idx="58">
                  <c:v>0.13258318405223429</c:v>
                </c:pt>
                <c:pt idx="59">
                  <c:v>-0.11986372038613019</c:v>
                </c:pt>
                <c:pt idx="60">
                  <c:v>-3.7170130372773579E-2</c:v>
                </c:pt>
                <c:pt idx="61">
                  <c:v>-7.1736749072281822E-2</c:v>
                </c:pt>
                <c:pt idx="62">
                  <c:v>1.2167226205466865E-2</c:v>
                </c:pt>
                <c:pt idx="63">
                  <c:v>1.2962221781687069E-2</c:v>
                </c:pt>
                <c:pt idx="64">
                  <c:v>3.6884452793395958E-2</c:v>
                </c:pt>
                <c:pt idx="65">
                  <c:v>-4.9343004983256654E-3</c:v>
                </c:pt>
                <c:pt idx="66">
                  <c:v>-3.012796314968116E-2</c:v>
                </c:pt>
                <c:pt idx="67">
                  <c:v>7.9005242312512436E-2</c:v>
                </c:pt>
                <c:pt idx="68">
                  <c:v>7.4192142623945939E-2</c:v>
                </c:pt>
                <c:pt idx="69">
                  <c:v>-6.2959514235538167E-2</c:v>
                </c:pt>
                <c:pt idx="70">
                  <c:v>1.5551602285921255E-2</c:v>
                </c:pt>
                <c:pt idx="71">
                  <c:v>-3.0364147818091663E-4</c:v>
                </c:pt>
                <c:pt idx="72">
                  <c:v>3.3013455428686098E-2</c:v>
                </c:pt>
                <c:pt idx="73">
                  <c:v>-6.0202613341859543E-2</c:v>
                </c:pt>
                <c:pt idx="74">
                  <c:v>4.0900669697353141E-2</c:v>
                </c:pt>
                <c:pt idx="75">
                  <c:v>-2.4444880682750206E-2</c:v>
                </c:pt>
                <c:pt idx="76">
                  <c:v>-3.8209873772874131E-2</c:v>
                </c:pt>
                <c:pt idx="77">
                  <c:v>0.1095833446294185</c:v>
                </c:pt>
                <c:pt idx="78">
                  <c:v>-9.5016311126624106E-3</c:v>
                </c:pt>
                <c:pt idx="79">
                  <c:v>-5.2356416619475307E-2</c:v>
                </c:pt>
              </c:numCache>
            </c:numRef>
          </c:val>
          <c:smooth val="0"/>
          <c:extLst>
            <c:ext xmlns:c16="http://schemas.microsoft.com/office/drawing/2014/chart" uri="{C3380CC4-5D6E-409C-BE32-E72D297353CC}">
              <c16:uniqueId val="{00000006-BD73-4EC3-9EEE-2CDBB53DCCB2}"/>
            </c:ext>
          </c:extLst>
        </c:ser>
        <c:ser>
          <c:idx val="7"/>
          <c:order val="7"/>
          <c:tx>
            <c:strRef>
              <c:f>超過収益Z_t!$I$1</c:f>
              <c:strCache>
                <c:ptCount val="1"/>
                <c:pt idx="0">
                  <c:v>NZD</c:v>
                </c:pt>
              </c:strCache>
            </c:strRef>
          </c:tx>
          <c:spPr>
            <a:ln w="28575" cap="rnd">
              <a:solidFill>
                <a:schemeClr val="accent2">
                  <a:lumMod val="60000"/>
                </a:schemeClr>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超過収益Z_t!$I$2:$I$81</c:f>
              <c:numCache>
                <c:formatCode>General</c:formatCode>
                <c:ptCount val="80"/>
                <c:pt idx="1">
                  <c:v>2.31178828638266E-2</c:v>
                </c:pt>
                <c:pt idx="2">
                  <c:v>0.11171791456606177</c:v>
                </c:pt>
                <c:pt idx="3">
                  <c:v>2.0159768411810546E-2</c:v>
                </c:pt>
                <c:pt idx="4">
                  <c:v>-6.7552168566269569E-2</c:v>
                </c:pt>
                <c:pt idx="5">
                  <c:v>-6.9784670077371769E-2</c:v>
                </c:pt>
                <c:pt idx="6">
                  <c:v>-9.2647103105454633E-3</c:v>
                </c:pt>
                <c:pt idx="7">
                  <c:v>-7.0047827972592236E-2</c:v>
                </c:pt>
                <c:pt idx="8">
                  <c:v>2.6511544440012583E-2</c:v>
                </c:pt>
                <c:pt idx="9">
                  <c:v>-4.1223050743308138E-3</c:v>
                </c:pt>
                <c:pt idx="10">
                  <c:v>-1.4986861514201366E-2</c:v>
                </c:pt>
                <c:pt idx="11">
                  <c:v>4.6712144791409914E-2</c:v>
                </c:pt>
                <c:pt idx="12">
                  <c:v>0.1420086048246739</c:v>
                </c:pt>
                <c:pt idx="13">
                  <c:v>0.14964080473920083</c:v>
                </c:pt>
                <c:pt idx="14">
                  <c:v>4.7075523782191472E-2</c:v>
                </c:pt>
                <c:pt idx="15">
                  <c:v>-0.13435379644977208</c:v>
                </c:pt>
                <c:pt idx="16">
                  <c:v>-0.10725548622637769</c:v>
                </c:pt>
                <c:pt idx="17">
                  <c:v>3.4016572711181737E-3</c:v>
                </c:pt>
                <c:pt idx="18">
                  <c:v>2.7296175542249126E-2</c:v>
                </c:pt>
                <c:pt idx="19">
                  <c:v>4.3139979623077321E-2</c:v>
                </c:pt>
                <c:pt idx="20">
                  <c:v>-6.3532974915896143E-2</c:v>
                </c:pt>
                <c:pt idx="21">
                  <c:v>-5.2906566577372638E-2</c:v>
                </c:pt>
                <c:pt idx="22">
                  <c:v>3.0378970349084131E-2</c:v>
                </c:pt>
                <c:pt idx="23">
                  <c:v>-7.8861904281015208E-2</c:v>
                </c:pt>
                <c:pt idx="24">
                  <c:v>9.1495176681570367E-2</c:v>
                </c:pt>
                <c:pt idx="25">
                  <c:v>-1.595939005288962E-2</c:v>
                </c:pt>
                <c:pt idx="26">
                  <c:v>-4.4564340072863619E-2</c:v>
                </c:pt>
                <c:pt idx="27">
                  <c:v>2.6147555170355496E-2</c:v>
                </c:pt>
                <c:pt idx="28">
                  <c:v>-2.9893860908633794E-2</c:v>
                </c:pt>
                <c:pt idx="29">
                  <c:v>9.7355291850876706E-3</c:v>
                </c:pt>
                <c:pt idx="30">
                  <c:v>-4.9723615228596451E-3</c:v>
                </c:pt>
                <c:pt idx="31">
                  <c:v>8.4821606434902552E-2</c:v>
                </c:pt>
                <c:pt idx="32">
                  <c:v>-6.2536086480590114E-2</c:v>
                </c:pt>
                <c:pt idx="33">
                  <c:v>1.5677732825206028E-2</c:v>
                </c:pt>
                <c:pt idx="34">
                  <c:v>-4.8236034860542405E-2</c:v>
                </c:pt>
                <c:pt idx="35">
                  <c:v>-2.0041578573422609E-3</c:v>
                </c:pt>
                <c:pt idx="36">
                  <c:v>0.12342293092207524</c:v>
                </c:pt>
                <c:pt idx="37">
                  <c:v>9.8336036510765727E-3</c:v>
                </c:pt>
                <c:pt idx="38">
                  <c:v>5.1938105612938296E-2</c:v>
                </c:pt>
                <c:pt idx="39">
                  <c:v>0.10808939515943043</c:v>
                </c:pt>
                <c:pt idx="40">
                  <c:v>6.3920179780371261E-2</c:v>
                </c:pt>
                <c:pt idx="41">
                  <c:v>-5.9590843190137438E-2</c:v>
                </c:pt>
                <c:pt idx="42">
                  <c:v>-6.3371940643002864E-3</c:v>
                </c:pt>
                <c:pt idx="43">
                  <c:v>-2.6631587857908558E-2</c:v>
                </c:pt>
                <c:pt idx="44">
                  <c:v>-1.701826132590803E-2</c:v>
                </c:pt>
                <c:pt idx="45">
                  <c:v>5.1260215818129541E-2</c:v>
                </c:pt>
                <c:pt idx="46">
                  <c:v>-5.1282465476248165E-3</c:v>
                </c:pt>
                <c:pt idx="47">
                  <c:v>-4.295585392868486E-2</c:v>
                </c:pt>
                <c:pt idx="48">
                  <c:v>1.9354095834193445E-2</c:v>
                </c:pt>
                <c:pt idx="49">
                  <c:v>1.8619592335619578E-2</c:v>
                </c:pt>
                <c:pt idx="50">
                  <c:v>-2.0064671529428143E-2</c:v>
                </c:pt>
                <c:pt idx="51">
                  <c:v>6.6734222447784583E-2</c:v>
                </c:pt>
                <c:pt idx="52">
                  <c:v>2.1506836292042558E-2</c:v>
                </c:pt>
                <c:pt idx="53">
                  <c:v>-1.5792576738644218E-2</c:v>
                </c:pt>
                <c:pt idx="54">
                  <c:v>-1.4354632951751071E-2</c:v>
                </c:pt>
                <c:pt idx="55">
                  <c:v>1.1079632951751045E-2</c:v>
                </c:pt>
                <c:pt idx="56">
                  <c:v>6.8510074608256907E-2</c:v>
                </c:pt>
                <c:pt idx="57">
                  <c:v>-7.5286836485160644E-2</c:v>
                </c:pt>
                <c:pt idx="58">
                  <c:v>0.12177323305036809</c:v>
                </c:pt>
                <c:pt idx="59">
                  <c:v>-8.1717199453403014E-2</c:v>
                </c:pt>
                <c:pt idx="60">
                  <c:v>-2.4242466334200297E-2</c:v>
                </c:pt>
                <c:pt idx="61">
                  <c:v>-8.2367100729971846E-2</c:v>
                </c:pt>
                <c:pt idx="62">
                  <c:v>2.842781870496847E-2</c:v>
                </c:pt>
                <c:pt idx="63">
                  <c:v>1.1338153260815101E-3</c:v>
                </c:pt>
                <c:pt idx="64">
                  <c:v>1.2470605531287579E-2</c:v>
                </c:pt>
                <c:pt idx="65">
                  <c:v>1.1814493575090713E-2</c:v>
                </c:pt>
                <c:pt idx="66">
                  <c:v>-1.4325456782653435E-2</c:v>
                </c:pt>
                <c:pt idx="67">
                  <c:v>0.107309088484115</c:v>
                </c:pt>
                <c:pt idx="68">
                  <c:v>0.1114116221975172</c:v>
                </c:pt>
                <c:pt idx="69">
                  <c:v>-0.12531669250536479</c:v>
                </c:pt>
                <c:pt idx="70">
                  <c:v>1.4491367168482998E-2</c:v>
                </c:pt>
                <c:pt idx="71">
                  <c:v>2.2092883947822661E-2</c:v>
                </c:pt>
                <c:pt idx="72">
                  <c:v>2.237063381215338E-2</c:v>
                </c:pt>
                <c:pt idx="73">
                  <c:v>-5.2749361293369934E-2</c:v>
                </c:pt>
                <c:pt idx="74">
                  <c:v>5.7054261988974536E-2</c:v>
                </c:pt>
                <c:pt idx="75">
                  <c:v>-1.6865162338554888E-2</c:v>
                </c:pt>
                <c:pt idx="76">
                  <c:v>-4.1302072236509488E-2</c:v>
                </c:pt>
                <c:pt idx="77">
                  <c:v>0.12705282112675051</c:v>
                </c:pt>
                <c:pt idx="78">
                  <c:v>-1.5242487395293328E-2</c:v>
                </c:pt>
                <c:pt idx="79">
                  <c:v>-7.2487540399883241E-2</c:v>
                </c:pt>
              </c:numCache>
            </c:numRef>
          </c:val>
          <c:smooth val="0"/>
          <c:extLst>
            <c:ext xmlns:c16="http://schemas.microsoft.com/office/drawing/2014/chart" uri="{C3380CC4-5D6E-409C-BE32-E72D297353CC}">
              <c16:uniqueId val="{00000007-BD73-4EC3-9EEE-2CDBB53DCCB2}"/>
            </c:ext>
          </c:extLst>
        </c:ser>
        <c:ser>
          <c:idx val="8"/>
          <c:order val="8"/>
          <c:tx>
            <c:strRef>
              <c:f>超過収益Z_t!$J$1</c:f>
              <c:strCache>
                <c:ptCount val="1"/>
                <c:pt idx="0">
                  <c:v>SEK</c:v>
                </c:pt>
              </c:strCache>
            </c:strRef>
          </c:tx>
          <c:spPr>
            <a:ln w="28575" cap="rnd">
              <a:solidFill>
                <a:schemeClr val="accent3">
                  <a:lumMod val="60000"/>
                </a:schemeClr>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超過収益Z_t!$J$2:$J$81</c:f>
              <c:numCache>
                <c:formatCode>General</c:formatCode>
                <c:ptCount val="80"/>
                <c:pt idx="1">
                  <c:v>1.9060901358107112E-2</c:v>
                </c:pt>
                <c:pt idx="2">
                  <c:v>-2.6412876237133863E-2</c:v>
                </c:pt>
                <c:pt idx="3">
                  <c:v>-8.554503219665785E-2</c:v>
                </c:pt>
                <c:pt idx="4">
                  <c:v>1.0307807194923344E-2</c:v>
                </c:pt>
                <c:pt idx="5">
                  <c:v>-7.5474024833432379E-2</c:v>
                </c:pt>
                <c:pt idx="6">
                  <c:v>1.2669895829010661E-2</c:v>
                </c:pt>
                <c:pt idx="7">
                  <c:v>-2.677195724012154E-2</c:v>
                </c:pt>
                <c:pt idx="8">
                  <c:v>-6.4225042052442838E-2</c:v>
                </c:pt>
                <c:pt idx="9">
                  <c:v>5.7790475514695426E-4</c:v>
                </c:pt>
                <c:pt idx="10">
                  <c:v>-8.6425897368025015E-2</c:v>
                </c:pt>
                <c:pt idx="11">
                  <c:v>1.4848387277994264E-2</c:v>
                </c:pt>
                <c:pt idx="12">
                  <c:v>0.14273284278364537</c:v>
                </c:pt>
                <c:pt idx="13">
                  <c:v>0.12620447978492602</c:v>
                </c:pt>
                <c:pt idx="14">
                  <c:v>5.338513964088383E-2</c:v>
                </c:pt>
                <c:pt idx="15">
                  <c:v>-6.8993948602592281E-2</c:v>
                </c:pt>
                <c:pt idx="16">
                  <c:v>-0.10206843459804825</c:v>
                </c:pt>
                <c:pt idx="17">
                  <c:v>2.7643639091833778E-2</c:v>
                </c:pt>
                <c:pt idx="18">
                  <c:v>5.3337872806751849E-3</c:v>
                </c:pt>
                <c:pt idx="19">
                  <c:v>7.714670543555123E-2</c:v>
                </c:pt>
                <c:pt idx="20">
                  <c:v>-0.14383067860975896</c:v>
                </c:pt>
                <c:pt idx="21">
                  <c:v>-3.2052248781283847E-3</c:v>
                </c:pt>
                <c:pt idx="22">
                  <c:v>-5.7622821682489306E-2</c:v>
                </c:pt>
                <c:pt idx="23">
                  <c:v>3.3969355462968058E-3</c:v>
                </c:pt>
                <c:pt idx="24">
                  <c:v>8.626064594668903E-2</c:v>
                </c:pt>
                <c:pt idx="25">
                  <c:v>6.7029254226125389E-3</c:v>
                </c:pt>
                <c:pt idx="26">
                  <c:v>-4.0376026684819044E-2</c:v>
                </c:pt>
                <c:pt idx="27">
                  <c:v>5.0153356653740704E-2</c:v>
                </c:pt>
                <c:pt idx="28">
                  <c:v>-5.0428887440308295E-2</c:v>
                </c:pt>
                <c:pt idx="29">
                  <c:v>-8.0134041402351065E-3</c:v>
                </c:pt>
                <c:pt idx="30">
                  <c:v>5.6419625173757034E-3</c:v>
                </c:pt>
                <c:pt idx="31">
                  <c:v>2.915145577083561E-2</c:v>
                </c:pt>
                <c:pt idx="32">
                  <c:v>-4.0300120807771199E-2</c:v>
                </c:pt>
                <c:pt idx="33">
                  <c:v>3.5359198547594371E-3</c:v>
                </c:pt>
                <c:pt idx="34">
                  <c:v>7.2618960820844836E-3</c:v>
                </c:pt>
                <c:pt idx="35">
                  <c:v>3.3394392140079054E-2</c:v>
                </c:pt>
                <c:pt idx="36">
                  <c:v>7.7487896379226248E-2</c:v>
                </c:pt>
                <c:pt idx="37">
                  <c:v>7.7961473110270504E-2</c:v>
                </c:pt>
                <c:pt idx="38">
                  <c:v>0.10133380146635643</c:v>
                </c:pt>
                <c:pt idx="39">
                  <c:v>-4.1658034928515358E-2</c:v>
                </c:pt>
                <c:pt idx="40">
                  <c:v>9.0327434310345685E-3</c:v>
                </c:pt>
                <c:pt idx="41">
                  <c:v>7.5220002773013737E-3</c:v>
                </c:pt>
                <c:pt idx="42">
                  <c:v>-4.2165448269313607E-2</c:v>
                </c:pt>
                <c:pt idx="43">
                  <c:v>3.829326763176933E-2</c:v>
                </c:pt>
                <c:pt idx="44">
                  <c:v>1.0486105588974195E-2</c:v>
                </c:pt>
                <c:pt idx="45">
                  <c:v>5.6904130250530677E-2</c:v>
                </c:pt>
                <c:pt idx="46">
                  <c:v>-1.9607523812747694E-2</c:v>
                </c:pt>
                <c:pt idx="47">
                  <c:v>-6.6199383629339206E-2</c:v>
                </c:pt>
                <c:pt idx="48">
                  <c:v>-3.8511741288366055E-2</c:v>
                </c:pt>
                <c:pt idx="49">
                  <c:v>1.8898890040101165E-3</c:v>
                </c:pt>
                <c:pt idx="50">
                  <c:v>1.1092685175540885E-2</c:v>
                </c:pt>
                <c:pt idx="51">
                  <c:v>6.3253259318075128E-2</c:v>
                </c:pt>
                <c:pt idx="52">
                  <c:v>-1.385035506440398E-2</c:v>
                </c:pt>
                <c:pt idx="53">
                  <c:v>-1.1348430589255793E-2</c:v>
                </c:pt>
                <c:pt idx="54">
                  <c:v>4.0359218668941932E-2</c:v>
                </c:pt>
                <c:pt idx="55">
                  <c:v>-8.5996556979208889E-3</c:v>
                </c:pt>
                <c:pt idx="56">
                  <c:v>5.1765336905297492E-2</c:v>
                </c:pt>
                <c:pt idx="57">
                  <c:v>-5.5976565694559388E-2</c:v>
                </c:pt>
                <c:pt idx="58">
                  <c:v>4.8113619240554253E-2</c:v>
                </c:pt>
                <c:pt idx="59">
                  <c:v>-6.2033472075423805E-2</c:v>
                </c:pt>
                <c:pt idx="60">
                  <c:v>-4.0600618450088603E-2</c:v>
                </c:pt>
                <c:pt idx="61">
                  <c:v>-8.6859326109119631E-2</c:v>
                </c:pt>
                <c:pt idx="62">
                  <c:v>5.9740382541533084E-2</c:v>
                </c:pt>
                <c:pt idx="63">
                  <c:v>-2.1019728233670334E-2</c:v>
                </c:pt>
                <c:pt idx="64">
                  <c:v>2.3214072617901135E-2</c:v>
                </c:pt>
                <c:pt idx="65">
                  <c:v>3.0868967503334378E-2</c:v>
                </c:pt>
                <c:pt idx="66">
                  <c:v>3.6847674958438437E-2</c:v>
                </c:pt>
                <c:pt idx="67">
                  <c:v>8.2046647017537597E-2</c:v>
                </c:pt>
                <c:pt idx="68">
                  <c:v>7.6250147587042738E-2</c:v>
                </c:pt>
                <c:pt idx="69">
                  <c:v>-6.5572844438045147E-2</c:v>
                </c:pt>
                <c:pt idx="70">
                  <c:v>-9.2738904448827243E-3</c:v>
                </c:pt>
                <c:pt idx="71">
                  <c:v>3.3849109918314871E-2</c:v>
                </c:pt>
                <c:pt idx="72">
                  <c:v>8.856727900604754E-3</c:v>
                </c:pt>
                <c:pt idx="73">
                  <c:v>-8.5464074664623441E-2</c:v>
                </c:pt>
                <c:pt idx="74">
                  <c:v>5.3143308957871546E-2</c:v>
                </c:pt>
                <c:pt idx="75">
                  <c:v>-8.7430569800073989E-3</c:v>
                </c:pt>
                <c:pt idx="76">
                  <c:v>-4.597164100522827E-2</c:v>
                </c:pt>
                <c:pt idx="77">
                  <c:v>8.0582951229263095E-2</c:v>
                </c:pt>
                <c:pt idx="78">
                  <c:v>-0.10116844583266338</c:v>
                </c:pt>
                <c:pt idx="79">
                  <c:v>-6.4978604662491737E-2</c:v>
                </c:pt>
              </c:numCache>
            </c:numRef>
          </c:val>
          <c:smooth val="0"/>
          <c:extLst>
            <c:ext xmlns:c16="http://schemas.microsoft.com/office/drawing/2014/chart" uri="{C3380CC4-5D6E-409C-BE32-E72D297353CC}">
              <c16:uniqueId val="{00000008-BD73-4EC3-9EEE-2CDBB53DCCB2}"/>
            </c:ext>
          </c:extLst>
        </c:ser>
        <c:ser>
          <c:idx val="9"/>
          <c:order val="9"/>
          <c:tx>
            <c:strRef>
              <c:f>超過収益Z_t!$K$1</c:f>
              <c:strCache>
                <c:ptCount val="1"/>
                <c:pt idx="0">
                  <c:v>NOK</c:v>
                </c:pt>
              </c:strCache>
            </c:strRef>
          </c:tx>
          <c:spPr>
            <a:ln w="28575" cap="rnd">
              <a:solidFill>
                <a:schemeClr val="accent4">
                  <a:lumMod val="60000"/>
                </a:schemeClr>
              </a:solidFill>
              <a:round/>
            </a:ln>
            <a:effectLst/>
          </c:spPr>
          <c:marker>
            <c:symbol val="none"/>
          </c:marker>
          <c:cat>
            <c:numRef>
              <c:f>超過収益Z_t!$A$2:$A$81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超過収益Z_t!$K$2:$K$81</c:f>
              <c:numCache>
                <c:formatCode>General</c:formatCode>
                <c:ptCount val="80"/>
                <c:pt idx="1">
                  <c:v>2.6559864295939657E-2</c:v>
                </c:pt>
                <c:pt idx="2">
                  <c:v>-3.3506455564303858E-2</c:v>
                </c:pt>
                <c:pt idx="3">
                  <c:v>-5.6100804540089144E-2</c:v>
                </c:pt>
                <c:pt idx="4">
                  <c:v>4.3220978846907197E-2</c:v>
                </c:pt>
                <c:pt idx="5">
                  <c:v>-5.2855046312348823E-2</c:v>
                </c:pt>
                <c:pt idx="6">
                  <c:v>-2.8687850196560751E-2</c:v>
                </c:pt>
                <c:pt idx="7">
                  <c:v>-3.4551207476621756E-2</c:v>
                </c:pt>
                <c:pt idx="8">
                  <c:v>-9.0075719495796375E-2</c:v>
                </c:pt>
                <c:pt idx="9">
                  <c:v>8.6599024498375046E-3</c:v>
                </c:pt>
                <c:pt idx="10">
                  <c:v>-6.1862366073697647E-2</c:v>
                </c:pt>
                <c:pt idx="11">
                  <c:v>6.5901703528035123E-3</c:v>
                </c:pt>
                <c:pt idx="12">
                  <c:v>0.15058157225658897</c:v>
                </c:pt>
                <c:pt idx="13">
                  <c:v>0.1793261853349582</c:v>
                </c:pt>
                <c:pt idx="14">
                  <c:v>-2.5658427449784027E-2</c:v>
                </c:pt>
                <c:pt idx="15">
                  <c:v>-4.0726200493176275E-2</c:v>
                </c:pt>
                <c:pt idx="16">
                  <c:v>-0.10386481909111031</c:v>
                </c:pt>
                <c:pt idx="17">
                  <c:v>8.5576067571044058E-3</c:v>
                </c:pt>
                <c:pt idx="18">
                  <c:v>2.9175945783027089E-2</c:v>
                </c:pt>
                <c:pt idx="19">
                  <c:v>9.4890577150936725E-2</c:v>
                </c:pt>
                <c:pt idx="20">
                  <c:v>-9.4936119896736018E-2</c:v>
                </c:pt>
                <c:pt idx="21">
                  <c:v>-3.0905914449075094E-3</c:v>
                </c:pt>
                <c:pt idx="22">
                  <c:v>-4.513192423936601E-2</c:v>
                </c:pt>
                <c:pt idx="23">
                  <c:v>-2.2141789296610204E-2</c:v>
                </c:pt>
                <c:pt idx="24">
                  <c:v>9.1961026751623459E-2</c:v>
                </c:pt>
                <c:pt idx="25">
                  <c:v>2.6150710624640326E-2</c:v>
                </c:pt>
                <c:pt idx="26">
                  <c:v>-4.2640864776051127E-2</c:v>
                </c:pt>
                <c:pt idx="27">
                  <c:v>5.0359314550266307E-2</c:v>
                </c:pt>
                <c:pt idx="28">
                  <c:v>-3.4876488779546626E-2</c:v>
                </c:pt>
                <c:pt idx="29">
                  <c:v>-2.3531274298550404E-2</c:v>
                </c:pt>
                <c:pt idx="30">
                  <c:v>5.340429617997481E-2</c:v>
                </c:pt>
                <c:pt idx="31">
                  <c:v>4.1494790107029854E-2</c:v>
                </c:pt>
                <c:pt idx="32">
                  <c:v>-5.5308348535224559E-3</c:v>
                </c:pt>
                <c:pt idx="33">
                  <c:v>1.3283723731018295E-2</c:v>
                </c:pt>
                <c:pt idx="34">
                  <c:v>-9.1940290502745461E-3</c:v>
                </c:pt>
                <c:pt idx="35">
                  <c:v>2.7341076026865561E-2</c:v>
                </c:pt>
                <c:pt idx="36">
                  <c:v>5.0944095074401757E-2</c:v>
                </c:pt>
                <c:pt idx="37">
                  <c:v>0.15527638361539225</c:v>
                </c:pt>
                <c:pt idx="38">
                  <c:v>7.9050802260731773E-2</c:v>
                </c:pt>
                <c:pt idx="39">
                  <c:v>-2.4171101247457125E-2</c:v>
                </c:pt>
                <c:pt idx="40">
                  <c:v>8.5096986938745303E-2</c:v>
                </c:pt>
                <c:pt idx="41">
                  <c:v>3.9836113080664926E-2</c:v>
                </c:pt>
                <c:pt idx="42">
                  <c:v>-6.6351771037154839E-2</c:v>
                </c:pt>
                <c:pt idx="43">
                  <c:v>1.3352516466156639E-2</c:v>
                </c:pt>
                <c:pt idx="44">
                  <c:v>-4.5000508793024946E-2</c:v>
                </c:pt>
                <c:pt idx="45">
                  <c:v>7.9490811702945072E-2</c:v>
                </c:pt>
                <c:pt idx="46">
                  <c:v>-4.1612962023397475E-3</c:v>
                </c:pt>
                <c:pt idx="47">
                  <c:v>-2.9508515236806417E-2</c:v>
                </c:pt>
                <c:pt idx="48">
                  <c:v>-4.8132125035290116E-2</c:v>
                </c:pt>
                <c:pt idx="49">
                  <c:v>2.9559084823862547E-2</c:v>
                </c:pt>
                <c:pt idx="50">
                  <c:v>-4.6529210909036542E-2</c:v>
                </c:pt>
                <c:pt idx="51">
                  <c:v>3.427761234224893E-2</c:v>
                </c:pt>
                <c:pt idx="52">
                  <c:v>-2.6061632699381112E-3</c:v>
                </c:pt>
                <c:pt idx="53">
                  <c:v>5.5997421721465226E-2</c:v>
                </c:pt>
                <c:pt idx="54">
                  <c:v>-5.5064262318291306E-3</c:v>
                </c:pt>
                <c:pt idx="55">
                  <c:v>-1.3378929126565525E-2</c:v>
                </c:pt>
                <c:pt idx="56">
                  <c:v>6.1843119411016063E-2</c:v>
                </c:pt>
                <c:pt idx="57">
                  <c:v>-3.6090713890483309E-2</c:v>
                </c:pt>
                <c:pt idx="58">
                  <c:v>0.16976549319067863</c:v>
                </c:pt>
                <c:pt idx="59">
                  <c:v>-7.8410272844387688E-2</c:v>
                </c:pt>
                <c:pt idx="60">
                  <c:v>-2.9739364181490605E-2</c:v>
                </c:pt>
                <c:pt idx="61">
                  <c:v>-8.3695886561589966E-2</c:v>
                </c:pt>
                <c:pt idx="62">
                  <c:v>-2.5514169781438857E-3</c:v>
                </c:pt>
                <c:pt idx="63">
                  <c:v>6.7175108693626603E-3</c:v>
                </c:pt>
                <c:pt idx="64">
                  <c:v>1.6947625658721842E-2</c:v>
                </c:pt>
                <c:pt idx="65">
                  <c:v>8.40994758265836E-3</c:v>
                </c:pt>
                <c:pt idx="66">
                  <c:v>-1.9410522855919758E-4</c:v>
                </c:pt>
                <c:pt idx="67">
                  <c:v>0.11494025224208432</c:v>
                </c:pt>
                <c:pt idx="68">
                  <c:v>9.9985295064950491E-2</c:v>
                </c:pt>
                <c:pt idx="69">
                  <c:v>-0.10576905848005259</c:v>
                </c:pt>
                <c:pt idx="70">
                  <c:v>6.2389158966403069E-2</c:v>
                </c:pt>
                <c:pt idx="71">
                  <c:v>2.1185940351581875E-2</c:v>
                </c:pt>
                <c:pt idx="72">
                  <c:v>-5.2559460932097238E-3</c:v>
                </c:pt>
                <c:pt idx="73">
                  <c:v>-5.4564685599948891E-2</c:v>
                </c:pt>
                <c:pt idx="74">
                  <c:v>6.3528381351874122E-2</c:v>
                </c:pt>
                <c:pt idx="75">
                  <c:v>-1.5515690616172261E-2</c:v>
                </c:pt>
                <c:pt idx="76">
                  <c:v>-1.2691391675418351E-2</c:v>
                </c:pt>
                <c:pt idx="77">
                  <c:v>7.4699102302852413E-2</c:v>
                </c:pt>
                <c:pt idx="78">
                  <c:v>-7.790365967982299E-2</c:v>
                </c:pt>
                <c:pt idx="79">
                  <c:v>-4.241213594859871E-2</c:v>
                </c:pt>
              </c:numCache>
            </c:numRef>
          </c:val>
          <c:smooth val="0"/>
          <c:extLst>
            <c:ext xmlns:c16="http://schemas.microsoft.com/office/drawing/2014/chart" uri="{C3380CC4-5D6E-409C-BE32-E72D297353CC}">
              <c16:uniqueId val="{00000009-BD73-4EC3-9EEE-2CDBB53DCCB2}"/>
            </c:ext>
          </c:extLst>
        </c:ser>
        <c:dLbls>
          <c:showLegendKey val="0"/>
          <c:showVal val="0"/>
          <c:showCatName val="0"/>
          <c:showSerName val="0"/>
          <c:showPercent val="0"/>
          <c:showBubbleSize val="0"/>
        </c:dLbls>
        <c:smooth val="0"/>
        <c:axId val="1386114272"/>
        <c:axId val="1386112352"/>
      </c:lineChart>
      <c:dateAx>
        <c:axId val="138611427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6112352"/>
        <c:crosses val="autoZero"/>
        <c:auto val="1"/>
        <c:lblOffset val="100"/>
        <c:baseTimeUnit val="months"/>
      </c:dateAx>
      <c:valAx>
        <c:axId val="138611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611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各時系列データ（四半期毎）</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データ!$B$1</c:f>
              <c:strCache>
                <c:ptCount val="1"/>
                <c:pt idx="0">
                  <c:v>CT</c:v>
                </c:pt>
              </c:strCache>
            </c:strRef>
          </c:tx>
          <c:spPr>
            <a:ln w="28575" cap="rnd">
              <a:solidFill>
                <a:schemeClr val="accent1"/>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データ!$B$2:$B$81</c:f>
              <c:numCache>
                <c:formatCode>General</c:formatCode>
                <c:ptCount val="80"/>
                <c:pt idx="1">
                  <c:v>1.1803333333333332E-2</c:v>
                </c:pt>
                <c:pt idx="2">
                  <c:v>6.1603333333333322E-2</c:v>
                </c:pt>
                <c:pt idx="3">
                  <c:v>6.1943333333333329E-2</c:v>
                </c:pt>
                <c:pt idx="4">
                  <c:v>-3.8093333333333333E-2</c:v>
                </c:pt>
                <c:pt idx="5">
                  <c:v>-2.5799999999999664E-3</c:v>
                </c:pt>
                <c:pt idx="6">
                  <c:v>-3.296666666666634E-3</c:v>
                </c:pt>
                <c:pt idx="7">
                  <c:v>-4.6500000000000007E-2</c:v>
                </c:pt>
                <c:pt idx="8">
                  <c:v>5.6316666666666675E-2</c:v>
                </c:pt>
                <c:pt idx="9">
                  <c:v>4.0683333333333301E-2</c:v>
                </c:pt>
                <c:pt idx="10">
                  <c:v>6.1680000000000033E-2</c:v>
                </c:pt>
                <c:pt idx="11">
                  <c:v>-1.900333333333333E-2</c:v>
                </c:pt>
                <c:pt idx="12">
                  <c:v>0.12140000000000002</c:v>
                </c:pt>
                <c:pt idx="13">
                  <c:v>0.18035333333333334</c:v>
                </c:pt>
                <c:pt idx="14">
                  <c:v>-4.3220000000000001E-2</c:v>
                </c:pt>
                <c:pt idx="15">
                  <c:v>-4.0333333333333367E-2</c:v>
                </c:pt>
                <c:pt idx="16">
                  <c:v>-5.4303333333333363E-2</c:v>
                </c:pt>
                <c:pt idx="17">
                  <c:v>-2.0266666666666337E-3</c:v>
                </c:pt>
                <c:pt idx="18">
                  <c:v>1.9306666666666701E-2</c:v>
                </c:pt>
                <c:pt idx="19">
                  <c:v>5.5473333333333374E-2</c:v>
                </c:pt>
                <c:pt idx="20">
                  <c:v>2.2999999999996725E-3</c:v>
                </c:pt>
                <c:pt idx="21">
                  <c:v>-7.7399999999999925E-3</c:v>
                </c:pt>
                <c:pt idx="22">
                  <c:v>-6.3899999999999998E-3</c:v>
                </c:pt>
                <c:pt idx="23">
                  <c:v>-1.9599999999999986E-3</c:v>
                </c:pt>
                <c:pt idx="24">
                  <c:v>8.8636666666666628E-2</c:v>
                </c:pt>
                <c:pt idx="25">
                  <c:v>-2.1463333333333303E-2</c:v>
                </c:pt>
                <c:pt idx="26">
                  <c:v>-4.0813333333333333E-2</c:v>
                </c:pt>
                <c:pt idx="27">
                  <c:v>2.8156666666666635E-2</c:v>
                </c:pt>
                <c:pt idx="28">
                  <c:v>-1.1893333333333327E-2</c:v>
                </c:pt>
                <c:pt idx="29">
                  <c:v>1.508666666666667E-2</c:v>
                </c:pt>
                <c:pt idx="30">
                  <c:v>-3.4700000000000334E-3</c:v>
                </c:pt>
                <c:pt idx="31">
                  <c:v>9.4623333333333295E-2</c:v>
                </c:pt>
                <c:pt idx="32">
                  <c:v>6.466666666667028E-4</c:v>
                </c:pt>
                <c:pt idx="33">
                  <c:v>3.6156666666666663E-2</c:v>
                </c:pt>
                <c:pt idx="34">
                  <c:v>-1.980666666666667E-2</c:v>
                </c:pt>
                <c:pt idx="35">
                  <c:v>9.9566666666666657E-3</c:v>
                </c:pt>
                <c:pt idx="36">
                  <c:v>3.4413333333333344E-2</c:v>
                </c:pt>
                <c:pt idx="37">
                  <c:v>5.2216666666666696E-2</c:v>
                </c:pt>
                <c:pt idx="38">
                  <c:v>3.343333333333661E-3</c:v>
                </c:pt>
                <c:pt idx="39">
                  <c:v>6.5383333333332974E-2</c:v>
                </c:pt>
                <c:pt idx="40">
                  <c:v>6.8629999999999997E-2</c:v>
                </c:pt>
                <c:pt idx="41">
                  <c:v>-3.8059999999999997E-2</c:v>
                </c:pt>
                <c:pt idx="42">
                  <c:v>5.543333333333368E-3</c:v>
                </c:pt>
                <c:pt idx="43">
                  <c:v>-1.7926666666666664E-2</c:v>
                </c:pt>
                <c:pt idx="44">
                  <c:v>-2.5410000000000002E-2</c:v>
                </c:pt>
                <c:pt idx="45">
                  <c:v>1.0253333333333337E-2</c:v>
                </c:pt>
                <c:pt idx="46">
                  <c:v>-2.7000000000000058E-3</c:v>
                </c:pt>
                <c:pt idx="47">
                  <c:v>4.6710000000000002E-2</c:v>
                </c:pt>
                <c:pt idx="48">
                  <c:v>2.4293333333333333E-2</c:v>
                </c:pt>
                <c:pt idx="49">
                  <c:v>1.341E-2</c:v>
                </c:pt>
                <c:pt idx="50">
                  <c:v>1.4763333333333366E-2</c:v>
                </c:pt>
                <c:pt idx="51">
                  <c:v>-1.2836666666666668E-2</c:v>
                </c:pt>
                <c:pt idx="52">
                  <c:v>2.4826666666666632E-2</c:v>
                </c:pt>
                <c:pt idx="53">
                  <c:v>7.4099999999999999E-3</c:v>
                </c:pt>
                <c:pt idx="54">
                  <c:v>-2.7593333333333303E-2</c:v>
                </c:pt>
                <c:pt idx="55">
                  <c:v>2.5706666666666631E-2</c:v>
                </c:pt>
                <c:pt idx="56">
                  <c:v>-7.8466666666666685E-3</c:v>
                </c:pt>
                <c:pt idx="57">
                  <c:v>2.3863333333333337E-2</c:v>
                </c:pt>
                <c:pt idx="58">
                  <c:v>6.7776666666666666E-2</c:v>
                </c:pt>
                <c:pt idx="59">
                  <c:v>-1.8706666666666694E-2</c:v>
                </c:pt>
                <c:pt idx="60">
                  <c:v>2.0316666666666663E-2</c:v>
                </c:pt>
                <c:pt idx="61">
                  <c:v>-1.3306666666666698E-2</c:v>
                </c:pt>
                <c:pt idx="62">
                  <c:v>-4.4726666666666637E-2</c:v>
                </c:pt>
                <c:pt idx="63">
                  <c:v>1.6649999999999967E-2</c:v>
                </c:pt>
                <c:pt idx="64">
                  <c:v>7.2666666666666713E-4</c:v>
                </c:pt>
                <c:pt idx="65">
                  <c:v>-2.5966666666667041E-3</c:v>
                </c:pt>
                <c:pt idx="66">
                  <c:v>-2.8513333333333335E-2</c:v>
                </c:pt>
                <c:pt idx="67">
                  <c:v>4.4866666666666659E-2</c:v>
                </c:pt>
                <c:pt idx="68">
                  <c:v>1.1399999999999993E-2</c:v>
                </c:pt>
                <c:pt idx="69">
                  <c:v>4.2853333333333299E-2</c:v>
                </c:pt>
                <c:pt idx="70">
                  <c:v>1.2946666666666669E-2</c:v>
                </c:pt>
                <c:pt idx="71">
                  <c:v>-9.700000000000002E-3</c:v>
                </c:pt>
                <c:pt idx="72">
                  <c:v>5.3666666666663443E-4</c:v>
                </c:pt>
                <c:pt idx="73">
                  <c:v>5.1286666666666668E-2</c:v>
                </c:pt>
                <c:pt idx="74">
                  <c:v>-2.3476666666666632E-2</c:v>
                </c:pt>
                <c:pt idx="75">
                  <c:v>-1.9316666666666663E-2</c:v>
                </c:pt>
                <c:pt idx="76">
                  <c:v>4.8256666666666705E-2</c:v>
                </c:pt>
                <c:pt idx="77">
                  <c:v>-8.7900000000000009E-3</c:v>
                </c:pt>
                <c:pt idx="78">
                  <c:v>2.812333333333333E-2</c:v>
                </c:pt>
                <c:pt idx="79">
                  <c:v>4.3136666666666677E-2</c:v>
                </c:pt>
              </c:numCache>
            </c:numRef>
          </c:val>
          <c:smooth val="0"/>
          <c:extLst>
            <c:ext xmlns:c16="http://schemas.microsoft.com/office/drawing/2014/chart" uri="{C3380CC4-5D6E-409C-BE32-E72D297353CC}">
              <c16:uniqueId val="{00000000-4F3B-4E6C-BA83-90B171788A99}"/>
            </c:ext>
          </c:extLst>
        </c:ser>
        <c:ser>
          <c:idx val="1"/>
          <c:order val="1"/>
          <c:tx>
            <c:strRef>
              <c:f>データ!$C$1</c:f>
              <c:strCache>
                <c:ptCount val="1"/>
                <c:pt idx="0">
                  <c:v>CT1</c:v>
                </c:pt>
              </c:strCache>
            </c:strRef>
          </c:tx>
          <c:spPr>
            <a:ln w="28575" cap="rnd">
              <a:solidFill>
                <a:schemeClr val="accent2"/>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データ!$C$2:$C$81</c:f>
              <c:numCache>
                <c:formatCode>General</c:formatCode>
                <c:ptCount val="80"/>
                <c:pt idx="1">
                  <c:v>-5.9699999999999996E-3</c:v>
                </c:pt>
                <c:pt idx="2">
                  <c:v>0.12497</c:v>
                </c:pt>
                <c:pt idx="3">
                  <c:v>5.9959999999999999E-2</c:v>
                </c:pt>
                <c:pt idx="4">
                  <c:v>-8.7209999999999996E-2</c:v>
                </c:pt>
                <c:pt idx="5">
                  <c:v>-6.4599999999999991E-2</c:v>
                </c:pt>
                <c:pt idx="6">
                  <c:v>1.308E-2</c:v>
                </c:pt>
                <c:pt idx="7">
                  <c:v>-0.10311000000000001</c:v>
                </c:pt>
                <c:pt idx="8">
                  <c:v>0.10821</c:v>
                </c:pt>
                <c:pt idx="9">
                  <c:v>3.8000000000000006E-2</c:v>
                </c:pt>
                <c:pt idx="10">
                  <c:v>0.10471</c:v>
                </c:pt>
                <c:pt idx="11">
                  <c:v>-9.4199999999999978E-3</c:v>
                </c:pt>
                <c:pt idx="12">
                  <c:v>0.14751</c:v>
                </c:pt>
                <c:pt idx="13">
                  <c:v>0.31359999999999999</c:v>
                </c:pt>
                <c:pt idx="14">
                  <c:v>-1.414E-2</c:v>
                </c:pt>
                <c:pt idx="15">
                  <c:v>-8.4040000000000087E-2</c:v>
                </c:pt>
                <c:pt idx="16">
                  <c:v>-3.6040000000000107E-2</c:v>
                </c:pt>
                <c:pt idx="17">
                  <c:v>-6.6899999999999998E-3</c:v>
                </c:pt>
                <c:pt idx="18">
                  <c:v>-2.8789999999999899E-2</c:v>
                </c:pt>
                <c:pt idx="19">
                  <c:v>7.5800000000000006E-2</c:v>
                </c:pt>
                <c:pt idx="20">
                  <c:v>-3.6309999999999995E-2</c:v>
                </c:pt>
                <c:pt idx="21">
                  <c:v>5.0400000000000028E-3</c:v>
                </c:pt>
                <c:pt idx="22">
                  <c:v>1.9779999999999999E-2</c:v>
                </c:pt>
                <c:pt idx="23">
                  <c:v>6.3119999999999996E-2</c:v>
                </c:pt>
                <c:pt idx="24">
                  <c:v>3.8550000000000001E-2</c:v>
                </c:pt>
                <c:pt idx="25">
                  <c:v>-7.5879999999999892E-2</c:v>
                </c:pt>
                <c:pt idx="26">
                  <c:v>3.764E-2</c:v>
                </c:pt>
                <c:pt idx="27">
                  <c:v>-2.9099999999999997E-2</c:v>
                </c:pt>
                <c:pt idx="28">
                  <c:v>5.4000000000000107E-3</c:v>
                </c:pt>
                <c:pt idx="29">
                  <c:v>3.3009999999999998E-2</c:v>
                </c:pt>
                <c:pt idx="30">
                  <c:v>-3.0229999999999996E-2</c:v>
                </c:pt>
                <c:pt idx="31">
                  <c:v>0.14294999999999999</c:v>
                </c:pt>
                <c:pt idx="32">
                  <c:v>3.11900000000001E-2</c:v>
                </c:pt>
                <c:pt idx="33">
                  <c:v>2.9429999999999998E-2</c:v>
                </c:pt>
                <c:pt idx="34">
                  <c:v>-3.8590000000000006E-2</c:v>
                </c:pt>
                <c:pt idx="35">
                  <c:v>-4.2000000000000006E-3</c:v>
                </c:pt>
                <c:pt idx="36">
                  <c:v>4.9630000000000007E-2</c:v>
                </c:pt>
                <c:pt idx="37">
                  <c:v>-3.0060000000000003E-2</c:v>
                </c:pt>
                <c:pt idx="38">
                  <c:v>7.4179999999999996E-2</c:v>
                </c:pt>
                <c:pt idx="39">
                  <c:v>0.1494099999999989</c:v>
                </c:pt>
                <c:pt idx="40">
                  <c:v>2.7080000000000007E-2</c:v>
                </c:pt>
                <c:pt idx="41">
                  <c:v>-8.6499999999999994E-2</c:v>
                </c:pt>
                <c:pt idx="42">
                  <c:v>3.8339999999999999E-2</c:v>
                </c:pt>
                <c:pt idx="43">
                  <c:v>-3.8599999999999898E-2</c:v>
                </c:pt>
                <c:pt idx="44">
                  <c:v>-9.2300000000000004E-3</c:v>
                </c:pt>
                <c:pt idx="45">
                  <c:v>8.3500000000000033E-3</c:v>
                </c:pt>
                <c:pt idx="46">
                  <c:v>1.379E-2</c:v>
                </c:pt>
                <c:pt idx="47">
                  <c:v>7.2300000000000003E-3</c:v>
                </c:pt>
                <c:pt idx="48">
                  <c:v>1.3909999999999999E-2</c:v>
                </c:pt>
                <c:pt idx="49">
                  <c:v>1.737E-2</c:v>
                </c:pt>
                <c:pt idx="50">
                  <c:v>7.6400000000000981E-3</c:v>
                </c:pt>
                <c:pt idx="51">
                  <c:v>-3.0679999999999999E-2</c:v>
                </c:pt>
                <c:pt idx="52">
                  <c:v>1.5869999999999999E-2</c:v>
                </c:pt>
                <c:pt idx="53">
                  <c:v>8.0599999999999995E-3</c:v>
                </c:pt>
                <c:pt idx="54">
                  <c:v>-5.3E-3</c:v>
                </c:pt>
                <c:pt idx="55">
                  <c:v>2.7570000000000001E-2</c:v>
                </c:pt>
                <c:pt idx="56">
                  <c:v>-1.439E-2</c:v>
                </c:pt>
                <c:pt idx="57">
                  <c:v>3.7580000000000002E-2</c:v>
                </c:pt>
                <c:pt idx="58">
                  <c:v>0.18327000000000002</c:v>
                </c:pt>
                <c:pt idx="59">
                  <c:v>-5.8989999999999994E-2</c:v>
                </c:pt>
                <c:pt idx="60">
                  <c:v>6.8999999999999964E-4</c:v>
                </c:pt>
                <c:pt idx="61">
                  <c:v>-4.0840000000000001E-2</c:v>
                </c:pt>
                <c:pt idx="62">
                  <c:v>-6.4059999999999895E-2</c:v>
                </c:pt>
                <c:pt idx="63">
                  <c:v>2.86E-2</c:v>
                </c:pt>
                <c:pt idx="64">
                  <c:v>7.43E-3</c:v>
                </c:pt>
                <c:pt idx="65">
                  <c:v>3.1649999999999887E-2</c:v>
                </c:pt>
                <c:pt idx="66">
                  <c:v>-9.3099999999999988E-3</c:v>
                </c:pt>
                <c:pt idx="67">
                  <c:v>7.6429999999999998E-2</c:v>
                </c:pt>
                <c:pt idx="68">
                  <c:v>8.4499999999999992E-2</c:v>
                </c:pt>
                <c:pt idx="69">
                  <c:v>-1.8279999999999991E-2</c:v>
                </c:pt>
                <c:pt idx="70">
                  <c:v>1.3070000000000009E-2</c:v>
                </c:pt>
                <c:pt idx="71">
                  <c:v>-4.8880000000000007E-2</c:v>
                </c:pt>
                <c:pt idx="72">
                  <c:v>1.1700000000000009E-3</c:v>
                </c:pt>
                <c:pt idx="73">
                  <c:v>1.8020000000000001E-2</c:v>
                </c:pt>
                <c:pt idx="74">
                  <c:v>6.9999999999993678E-5</c:v>
                </c:pt>
                <c:pt idx="75">
                  <c:v>-6.5119999999999997E-2</c:v>
                </c:pt>
                <c:pt idx="76">
                  <c:v>8.4890000000000104E-2</c:v>
                </c:pt>
                <c:pt idx="77">
                  <c:v>4.8339999999999994E-2</c:v>
                </c:pt>
                <c:pt idx="78">
                  <c:v>-2.069E-2</c:v>
                </c:pt>
                <c:pt idx="79">
                  <c:v>7.6490000000000113E-2</c:v>
                </c:pt>
              </c:numCache>
            </c:numRef>
          </c:val>
          <c:smooth val="0"/>
          <c:extLst>
            <c:ext xmlns:c16="http://schemas.microsoft.com/office/drawing/2014/chart" uri="{C3380CC4-5D6E-409C-BE32-E72D297353CC}">
              <c16:uniqueId val="{00000001-4F3B-4E6C-BA83-90B171788A99}"/>
            </c:ext>
          </c:extLst>
        </c:ser>
        <c:ser>
          <c:idx val="2"/>
          <c:order val="2"/>
          <c:tx>
            <c:strRef>
              <c:f>データ!$D$1</c:f>
              <c:strCache>
                <c:ptCount val="1"/>
                <c:pt idx="0">
                  <c:v>TOPIX</c:v>
                </c:pt>
              </c:strCache>
            </c:strRef>
          </c:tx>
          <c:spPr>
            <a:ln w="28575" cap="rnd">
              <a:solidFill>
                <a:schemeClr val="accent3"/>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データ!$D$2:$D$81</c:f>
              <c:numCache>
                <c:formatCode>General</c:formatCode>
                <c:ptCount val="80"/>
                <c:pt idx="1">
                  <c:v>0.15542440309206221</c:v>
                </c:pt>
                <c:pt idx="2">
                  <c:v>4.6427435900530584E-2</c:v>
                </c:pt>
                <c:pt idx="3">
                  <c:v>-8.5237022250310907E-2</c:v>
                </c:pt>
                <c:pt idx="4">
                  <c:v>1.4867255945683153E-2</c:v>
                </c:pt>
                <c:pt idx="5">
                  <c:v>4.2743003055913713E-2</c:v>
                </c:pt>
                <c:pt idx="6">
                  <c:v>1.9171760922607139E-2</c:v>
                </c:pt>
                <c:pt idx="7">
                  <c:v>3.5130558646292415E-2</c:v>
                </c:pt>
                <c:pt idx="8">
                  <c:v>-9.3395265122942328E-2</c:v>
                </c:pt>
                <c:pt idx="9">
                  <c:v>-9.1218649379998518E-2</c:v>
                </c:pt>
                <c:pt idx="10">
                  <c:v>-0.196055247179415</c:v>
                </c:pt>
                <c:pt idx="11">
                  <c:v>8.4643837978720049E-2</c:v>
                </c:pt>
                <c:pt idx="12">
                  <c:v>-0.19390876936924784</c:v>
                </c:pt>
                <c:pt idx="13">
                  <c:v>-0.23550572331168995</c:v>
                </c:pt>
                <c:pt idx="14">
                  <c:v>-0.10491577701201663</c:v>
                </c:pt>
                <c:pt idx="15">
                  <c:v>0.18379398773303604</c:v>
                </c:pt>
                <c:pt idx="16">
                  <c:v>-2.1657728450606293E-2</c:v>
                </c:pt>
                <c:pt idx="17">
                  <c:v>-2.4760251008359695E-3</c:v>
                </c:pt>
                <c:pt idx="18">
                  <c:v>7.5544813332719479E-2</c:v>
                </c:pt>
                <c:pt idx="19">
                  <c:v>-0.15124660732685444</c:v>
                </c:pt>
                <c:pt idx="20">
                  <c:v>-1.425577576829183E-2</c:v>
                </c:pt>
                <c:pt idx="21">
                  <c:v>8.0225375298247831E-2</c:v>
                </c:pt>
                <c:pt idx="22">
                  <c:v>-3.3280226391917446E-2</c:v>
                </c:pt>
                <c:pt idx="23">
                  <c:v>-2.3462032789533918E-2</c:v>
                </c:pt>
                <c:pt idx="24">
                  <c:v>-0.1094615579399766</c:v>
                </c:pt>
                <c:pt idx="25">
                  <c:v>-4.3718113757506283E-2</c:v>
                </c:pt>
                <c:pt idx="26">
                  <c:v>0.1592023364620426</c:v>
                </c:pt>
                <c:pt idx="27">
                  <c:v>-0.10384654033948307</c:v>
                </c:pt>
                <c:pt idx="28">
                  <c:v>-4.3336797800888005E-2</c:v>
                </c:pt>
                <c:pt idx="29">
                  <c:v>0.15354219630826982</c:v>
                </c:pt>
                <c:pt idx="30">
                  <c:v>0.18517666913911437</c:v>
                </c:pt>
                <c:pt idx="31">
                  <c:v>9.1488907657354443E-2</c:v>
                </c:pt>
                <c:pt idx="32">
                  <c:v>5.1782661680688943E-2</c:v>
                </c:pt>
                <c:pt idx="33">
                  <c:v>8.6731489682576615E-2</c:v>
                </c:pt>
                <c:pt idx="34">
                  <c:v>-7.9397258499439669E-2</c:v>
                </c:pt>
                <c:pt idx="35">
                  <c:v>4.8414411050249129E-2</c:v>
                </c:pt>
                <c:pt idx="36">
                  <c:v>4.9244164926859214E-2</c:v>
                </c:pt>
                <c:pt idx="37">
                  <c:v>5.9436615084759468E-2</c:v>
                </c:pt>
                <c:pt idx="38">
                  <c:v>9.1977674733226197E-2</c:v>
                </c:pt>
                <c:pt idx="39">
                  <c:v>5.5025522950890672E-2</c:v>
                </c:pt>
                <c:pt idx="40">
                  <c:v>-0.14441332228885312</c:v>
                </c:pt>
                <c:pt idx="41">
                  <c:v>9.2099415316019617E-2</c:v>
                </c:pt>
                <c:pt idx="42">
                  <c:v>-0.13848311200756461</c:v>
                </c:pt>
                <c:pt idx="43">
                  <c:v>-7.8234416855637784E-2</c:v>
                </c:pt>
                <c:pt idx="44">
                  <c:v>5.9941634917308723E-2</c:v>
                </c:pt>
                <c:pt idx="45">
                  <c:v>0.1380598602202304</c:v>
                </c:pt>
                <c:pt idx="46">
                  <c:v>-3.9654183480346992E-3</c:v>
                </c:pt>
                <c:pt idx="47">
                  <c:v>6.3583582980956413E-2</c:v>
                </c:pt>
                <c:pt idx="48">
                  <c:v>3.825029298549136E-2</c:v>
                </c:pt>
                <c:pt idx="49">
                  <c:v>8.1831041854043163E-2</c:v>
                </c:pt>
                <c:pt idx="50">
                  <c:v>-5.7324131299827358E-2</c:v>
                </c:pt>
                <c:pt idx="51">
                  <c:v>8.4649161318039231E-3</c:v>
                </c:pt>
                <c:pt idx="52">
                  <c:v>4.8688642290348173E-2</c:v>
                </c:pt>
                <c:pt idx="53">
                  <c:v>-0.19580704352254077</c:v>
                </c:pt>
                <c:pt idx="54">
                  <c:v>6.3247605337466886E-2</c:v>
                </c:pt>
                <c:pt idx="55">
                  <c:v>-2.5774786731129328E-2</c:v>
                </c:pt>
                <c:pt idx="56">
                  <c:v>2.3359265842471569E-2</c:v>
                </c:pt>
                <c:pt idx="57">
                  <c:v>8.076526575418265E-2</c:v>
                </c:pt>
                <c:pt idx="58">
                  <c:v>-0.20447336501415014</c:v>
                </c:pt>
                <c:pt idx="59">
                  <c:v>0.10525573767479215</c:v>
                </c:pt>
                <c:pt idx="60">
                  <c:v>4.1912260065953992E-2</c:v>
                </c:pt>
                <c:pt idx="61">
                  <c:v>0.10457398195973062</c:v>
                </c:pt>
                <c:pt idx="62">
                  <c:v>7.9495262871205924E-2</c:v>
                </c:pt>
                <c:pt idx="63">
                  <c:v>-5.3520654648531061E-3</c:v>
                </c:pt>
                <c:pt idx="64">
                  <c:v>4.3588119525993785E-2</c:v>
                </c:pt>
                <c:pt idx="65">
                  <c:v>-1.8809799589264545E-2</c:v>
                </c:pt>
                <c:pt idx="66">
                  <c:v>-2.3323295605291398E-2</c:v>
                </c:pt>
                <c:pt idx="67">
                  <c:v>-3.9604675061084754E-2</c:v>
                </c:pt>
                <c:pt idx="68">
                  <c:v>-1.8820225500348679E-2</c:v>
                </c:pt>
                <c:pt idx="69">
                  <c:v>2.9924570000228499E-2</c:v>
                </c:pt>
                <c:pt idx="70">
                  <c:v>5.7414469168091169E-2</c:v>
                </c:pt>
                <c:pt idx="71">
                  <c:v>0.13304462580741505</c:v>
                </c:pt>
                <c:pt idx="72">
                  <c:v>1.5087049149310659E-2</c:v>
                </c:pt>
                <c:pt idx="73">
                  <c:v>1.833826108641912E-2</c:v>
                </c:pt>
                <c:pt idx="74">
                  <c:v>0.15698341397585708</c:v>
                </c:pt>
                <c:pt idx="75">
                  <c:v>1.4703800965127906E-2</c:v>
                </c:pt>
                <c:pt idx="76">
                  <c:v>-6.0026412379487963E-2</c:v>
                </c:pt>
                <c:pt idx="77">
                  <c:v>5.11927579537804E-2</c:v>
                </c:pt>
                <c:pt idx="78">
                  <c:v>-4.637058248039036E-2</c:v>
                </c:pt>
                <c:pt idx="79">
                  <c:v>7.0466424168741965E-2</c:v>
                </c:pt>
              </c:numCache>
            </c:numRef>
          </c:val>
          <c:smooth val="0"/>
          <c:extLst>
            <c:ext xmlns:c16="http://schemas.microsoft.com/office/drawing/2014/chart" uri="{C3380CC4-5D6E-409C-BE32-E72D297353CC}">
              <c16:uniqueId val="{00000002-4F3B-4E6C-BA83-90B171788A99}"/>
            </c:ext>
          </c:extLst>
        </c:ser>
        <c:ser>
          <c:idx val="3"/>
          <c:order val="3"/>
          <c:tx>
            <c:strRef>
              <c:f>データ!$E$1</c:f>
              <c:strCache>
                <c:ptCount val="1"/>
                <c:pt idx="0">
                  <c:v>TOPIX$</c:v>
                </c:pt>
              </c:strCache>
            </c:strRef>
          </c:tx>
          <c:spPr>
            <a:ln w="28575" cap="rnd">
              <a:solidFill>
                <a:schemeClr val="accent4"/>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データ!$E$2:$E$81</c:f>
              <c:numCache>
                <c:formatCode>General</c:formatCode>
                <c:ptCount val="80"/>
                <c:pt idx="1">
                  <c:v>0.11688165606644416</c:v>
                </c:pt>
                <c:pt idx="2">
                  <c:v>4.8803943554423933E-2</c:v>
                </c:pt>
                <c:pt idx="3">
                  <c:v>-5.7318614139038229E-2</c:v>
                </c:pt>
                <c:pt idx="4">
                  <c:v>-1.7290961789935957E-2</c:v>
                </c:pt>
                <c:pt idx="5">
                  <c:v>3.5660342756736393E-2</c:v>
                </c:pt>
                <c:pt idx="6">
                  <c:v>2.9559929168619978E-2</c:v>
                </c:pt>
                <c:pt idx="7">
                  <c:v>-9.5315783364072482E-3</c:v>
                </c:pt>
                <c:pt idx="8">
                  <c:v>-2.3195434909040094E-2</c:v>
                </c:pt>
                <c:pt idx="9">
                  <c:v>-6.0621161226617294E-2</c:v>
                </c:pt>
                <c:pt idx="10">
                  <c:v>-8.675578994163935E-2</c:v>
                </c:pt>
                <c:pt idx="11">
                  <c:v>2.3636285441555029E-2</c:v>
                </c:pt>
                <c:pt idx="12">
                  <c:v>-0.19315455042145574</c:v>
                </c:pt>
                <c:pt idx="13">
                  <c:v>-7.8348232607952317E-2</c:v>
                </c:pt>
                <c:pt idx="14">
                  <c:v>-0.19205590265686071</c:v>
                </c:pt>
                <c:pt idx="15">
                  <c:v>0.20971889884231704</c:v>
                </c:pt>
                <c:pt idx="16">
                  <c:v>4.8871224550328954E-2</c:v>
                </c:pt>
                <c:pt idx="17">
                  <c:v>-3.6964089234447398E-2</c:v>
                </c:pt>
                <c:pt idx="18">
                  <c:v>6.9643192040435772E-2</c:v>
                </c:pt>
                <c:pt idx="19">
                  <c:v>-9.5591163550075436E-2</c:v>
                </c:pt>
                <c:pt idx="20">
                  <c:v>4.3242023786775947E-2</c:v>
                </c:pt>
                <c:pt idx="21">
                  <c:v>0.10816694038780877</c:v>
                </c:pt>
                <c:pt idx="22">
                  <c:v>-5.7380711257769876E-2</c:v>
                </c:pt>
                <c:pt idx="23">
                  <c:v>8.6785720778121481E-3</c:v>
                </c:pt>
                <c:pt idx="24">
                  <c:v>-6.5280724658256156E-2</c:v>
                </c:pt>
                <c:pt idx="25">
                  <c:v>-4.2419243591785165E-2</c:v>
                </c:pt>
                <c:pt idx="26">
                  <c:v>8.5920952635476985E-2</c:v>
                </c:pt>
                <c:pt idx="27">
                  <c:v>-6.6686753111806579E-2</c:v>
                </c:pt>
                <c:pt idx="28">
                  <c:v>-1.9615256754552609E-2</c:v>
                </c:pt>
                <c:pt idx="29">
                  <c:v>4.6053010777752368E-2</c:v>
                </c:pt>
                <c:pt idx="30">
                  <c:v>0.10277778871160879</c:v>
                </c:pt>
                <c:pt idx="31">
                  <c:v>4.0471689171193169E-2</c:v>
                </c:pt>
                <c:pt idx="32">
                  <c:v>6.1005855831893198E-2</c:v>
                </c:pt>
                <c:pt idx="33">
                  <c:v>1.7026113712329552E-2</c:v>
                </c:pt>
                <c:pt idx="34">
                  <c:v>-5.9155788487132793E-2</c:v>
                </c:pt>
                <c:pt idx="35">
                  <c:v>6.6899948923234379E-2</c:v>
                </c:pt>
                <c:pt idx="36">
                  <c:v>-2.9871695253088186E-2</c:v>
                </c:pt>
                <c:pt idx="37">
                  <c:v>-2.8182627706822595E-2</c:v>
                </c:pt>
                <c:pt idx="38">
                  <c:v>8.8307945844263797E-2</c:v>
                </c:pt>
                <c:pt idx="39">
                  <c:v>3.5487372066426146E-2</c:v>
                </c:pt>
                <c:pt idx="40">
                  <c:v>-0.12254144805816844</c:v>
                </c:pt>
                <c:pt idx="41">
                  <c:v>8.8268312104295782E-2</c:v>
                </c:pt>
                <c:pt idx="42">
                  <c:v>-7.198090183306502E-2</c:v>
                </c:pt>
                <c:pt idx="43">
                  <c:v>8.0987641093537288E-3</c:v>
                </c:pt>
                <c:pt idx="44">
                  <c:v>7.8712349298224654E-2</c:v>
                </c:pt>
                <c:pt idx="45">
                  <c:v>-4.6198282646091049E-3</c:v>
                </c:pt>
                <c:pt idx="46">
                  <c:v>4.4149009435508486E-2</c:v>
                </c:pt>
                <c:pt idx="47">
                  <c:v>5.4912362511140858E-2</c:v>
                </c:pt>
                <c:pt idx="48">
                  <c:v>3.7182772200899175E-2</c:v>
                </c:pt>
                <c:pt idx="49">
                  <c:v>8.0054369093898903E-2</c:v>
                </c:pt>
                <c:pt idx="50">
                  <c:v>1.2501398534499261E-3</c:v>
                </c:pt>
                <c:pt idx="51">
                  <c:v>-3.2108600315362529E-2</c:v>
                </c:pt>
                <c:pt idx="52">
                  <c:v>2.1763595971466671E-2</c:v>
                </c:pt>
                <c:pt idx="53">
                  <c:v>-0.1588919041285729</c:v>
                </c:pt>
                <c:pt idx="54">
                  <c:v>5.1632229737566565E-2</c:v>
                </c:pt>
                <c:pt idx="55">
                  <c:v>1.2934349921191572E-3</c:v>
                </c:pt>
                <c:pt idx="56">
                  <c:v>2.1692135698080945E-2</c:v>
                </c:pt>
                <c:pt idx="57">
                  <c:v>7.5688409878157684E-2</c:v>
                </c:pt>
                <c:pt idx="58">
                  <c:v>-0.19447975912464047</c:v>
                </c:pt>
                <c:pt idx="59">
                  <c:v>0.10163540417772668</c:v>
                </c:pt>
                <c:pt idx="60">
                  <c:v>6.5065565040670861E-2</c:v>
                </c:pt>
                <c:pt idx="61">
                  <c:v>0.12575451403410123</c:v>
                </c:pt>
                <c:pt idx="62">
                  <c:v>9.727798007027777E-3</c:v>
                </c:pt>
                <c:pt idx="63">
                  <c:v>-8.9589223958461695E-3</c:v>
                </c:pt>
                <c:pt idx="64">
                  <c:v>4.2059136001968929E-2</c:v>
                </c:pt>
                <c:pt idx="65">
                  <c:v>-5.2477658103002534E-2</c:v>
                </c:pt>
                <c:pt idx="66">
                  <c:v>-7.8926025814503614E-2</c:v>
                </c:pt>
                <c:pt idx="67">
                  <c:v>-0.1490420244783992</c:v>
                </c:pt>
                <c:pt idx="68">
                  <c:v>-8.316072364357964E-2</c:v>
                </c:pt>
                <c:pt idx="69">
                  <c:v>0.12889602094202254</c:v>
                </c:pt>
                <c:pt idx="70">
                  <c:v>4.4682201677165648E-2</c:v>
                </c:pt>
                <c:pt idx="71">
                  <c:v>4.978050249533765E-2</c:v>
                </c:pt>
                <c:pt idx="72">
                  <c:v>-1.9172439198494672E-2</c:v>
                </c:pt>
                <c:pt idx="73">
                  <c:v>7.5445473968504678E-2</c:v>
                </c:pt>
                <c:pt idx="74">
                  <c:v>8.6838033292410757E-2</c:v>
                </c:pt>
                <c:pt idx="75">
                  <c:v>-4.6499908047315755E-2</c:v>
                </c:pt>
                <c:pt idx="76">
                  <c:v>5.3337086414263553E-2</c:v>
                </c:pt>
                <c:pt idx="77">
                  <c:v>-3.9027964802077007E-2</c:v>
                </c:pt>
                <c:pt idx="78">
                  <c:v>6.5247108992719238E-4</c:v>
                </c:pt>
                <c:pt idx="79">
                  <c:v>0.11074397725577886</c:v>
                </c:pt>
              </c:numCache>
            </c:numRef>
          </c:val>
          <c:smooth val="0"/>
          <c:extLst>
            <c:ext xmlns:c16="http://schemas.microsoft.com/office/drawing/2014/chart" uri="{C3380CC4-5D6E-409C-BE32-E72D297353CC}">
              <c16:uniqueId val="{00000003-4F3B-4E6C-BA83-90B171788A99}"/>
            </c:ext>
          </c:extLst>
        </c:ser>
        <c:ser>
          <c:idx val="4"/>
          <c:order val="4"/>
          <c:tx>
            <c:strRef>
              <c:f>データ!$F$1</c:f>
              <c:strCache>
                <c:ptCount val="1"/>
                <c:pt idx="0">
                  <c:v>日経平均株価</c:v>
                </c:pt>
              </c:strCache>
            </c:strRef>
          </c:tx>
          <c:spPr>
            <a:ln w="28575" cap="rnd">
              <a:solidFill>
                <a:schemeClr val="accent5"/>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データ!$F$2:$F$81</c:f>
              <c:numCache>
                <c:formatCode>General</c:formatCode>
                <c:ptCount val="80"/>
                <c:pt idx="1">
                  <c:v>0.17135065899999999</c:v>
                </c:pt>
                <c:pt idx="2">
                  <c:v>5.7187653999999997E-2</c:v>
                </c:pt>
                <c:pt idx="3">
                  <c:v>-9.5542451E-2</c:v>
                </c:pt>
                <c:pt idx="4">
                  <c:v>3.9356688000000001E-2</c:v>
                </c:pt>
                <c:pt idx="5">
                  <c:v>6.5879151999999996E-2</c:v>
                </c:pt>
                <c:pt idx="6">
                  <c:v>3.5823719999999999E-3</c:v>
                </c:pt>
                <c:pt idx="7">
                  <c:v>4.8036659000000002E-2</c:v>
                </c:pt>
                <c:pt idx="8">
                  <c:v>-7.7502294999999999E-2</c:v>
                </c:pt>
                <c:pt idx="9">
                  <c:v>-9.2165542000000003E-2</c:v>
                </c:pt>
                <c:pt idx="10">
                  <c:v>-0.20059143600000001</c:v>
                </c:pt>
                <c:pt idx="11">
                  <c:v>7.3539714000000006E-2</c:v>
                </c:pt>
                <c:pt idx="12">
                  <c:v>-0.18006528499999999</c:v>
                </c:pt>
                <c:pt idx="13">
                  <c:v>-0.239747087</c:v>
                </c:pt>
                <c:pt idx="14">
                  <c:v>-8.8457189000000006E-2</c:v>
                </c:pt>
                <c:pt idx="15">
                  <c:v>0.20538052000000001</c:v>
                </c:pt>
                <c:pt idx="16">
                  <c:v>1.7399689999999999E-2</c:v>
                </c:pt>
                <c:pt idx="17">
                  <c:v>3.9968240000000002E-2</c:v>
                </c:pt>
                <c:pt idx="18">
                  <c:v>5.0250029000000002E-2</c:v>
                </c:pt>
                <c:pt idx="19">
                  <c:v>-0.16717721799999999</c:v>
                </c:pt>
                <c:pt idx="20">
                  <c:v>-1.41745E-3</c:v>
                </c:pt>
                <c:pt idx="21">
                  <c:v>8.7775278999999998E-2</c:v>
                </c:pt>
                <c:pt idx="22">
                  <c:v>-4.7428776999999998E-2</c:v>
                </c:pt>
                <c:pt idx="23">
                  <c:v>6.2326509999999996E-3</c:v>
                </c:pt>
                <c:pt idx="24">
                  <c:v>-0.120666518</c:v>
                </c:pt>
                <c:pt idx="25">
                  <c:v>-2.8556980999999999E-2</c:v>
                </c:pt>
                <c:pt idx="26">
                  <c:v>0.17610699799999999</c:v>
                </c:pt>
                <c:pt idx="27">
                  <c:v>-0.112928748</c:v>
                </c:pt>
                <c:pt idx="28">
                  <c:v>-1.5284793E-2</c:v>
                </c:pt>
                <c:pt idx="29">
                  <c:v>0.15864940299999999</c:v>
                </c:pt>
                <c:pt idx="30">
                  <c:v>0.17618567299999999</c:v>
                </c:pt>
                <c:pt idx="31">
                  <c:v>9.8211076999999994E-2</c:v>
                </c:pt>
                <c:pt idx="32">
                  <c:v>5.5356731999999999E-2</c:v>
                </c:pt>
                <c:pt idx="33">
                  <c:v>0.119536119</c:v>
                </c:pt>
                <c:pt idx="34">
                  <c:v>-9.4126016000000007E-2</c:v>
                </c:pt>
                <c:pt idx="35">
                  <c:v>2.2293073E-2</c:v>
                </c:pt>
                <c:pt idx="36">
                  <c:v>6.4576443999999997E-2</c:v>
                </c:pt>
                <c:pt idx="37">
                  <c:v>7.6008436999999998E-2</c:v>
                </c:pt>
                <c:pt idx="38">
                  <c:v>9.5890502000000002E-2</c:v>
                </c:pt>
                <c:pt idx="39">
                  <c:v>5.2175579E-2</c:v>
                </c:pt>
                <c:pt idx="40">
                  <c:v>-0.15166091400000001</c:v>
                </c:pt>
                <c:pt idx="41">
                  <c:v>9.0422678000000006E-2</c:v>
                </c:pt>
                <c:pt idx="42">
                  <c:v>-0.127295881</c:v>
                </c:pt>
                <c:pt idx="43">
                  <c:v>-7.3189604000000005E-2</c:v>
                </c:pt>
                <c:pt idx="44">
                  <c:v>5.4589618999999999E-2</c:v>
                </c:pt>
                <c:pt idx="45">
                  <c:v>0.15012465699999999</c:v>
                </c:pt>
                <c:pt idx="46">
                  <c:v>-1.0788659000000001E-2</c:v>
                </c:pt>
                <c:pt idx="47">
                  <c:v>5.7750628999999998E-2</c:v>
                </c:pt>
                <c:pt idx="48">
                  <c:v>1.5987086000000001E-2</c:v>
                </c:pt>
                <c:pt idx="49">
                  <c:v>0.111832169</c:v>
                </c:pt>
                <c:pt idx="50">
                  <c:v>-5.9296542000000001E-2</c:v>
                </c:pt>
                <c:pt idx="51">
                  <c:v>3.8863808999999999E-2</c:v>
                </c:pt>
                <c:pt idx="52">
                  <c:v>7.8254130000000005E-2</c:v>
                </c:pt>
                <c:pt idx="53">
                  <c:v>-0.18657252899999999</c:v>
                </c:pt>
                <c:pt idx="54">
                  <c:v>5.7804700000000001E-2</c:v>
                </c:pt>
                <c:pt idx="55">
                  <c:v>3.300716E-3</c:v>
                </c:pt>
                <c:pt idx="56">
                  <c:v>2.2306309999999999E-2</c:v>
                </c:pt>
                <c:pt idx="57">
                  <c:v>8.3760764000000001E-2</c:v>
                </c:pt>
                <c:pt idx="58">
                  <c:v>-0.223581474</c:v>
                </c:pt>
                <c:pt idx="59">
                  <c:v>0.16399318099999999</c:v>
                </c:pt>
                <c:pt idx="60">
                  <c:v>3.9455995000000001E-2</c:v>
                </c:pt>
                <c:pt idx="61">
                  <c:v>0.16864306600000001</c:v>
                </c:pt>
                <c:pt idx="62">
                  <c:v>6.1288659000000002E-2</c:v>
                </c:pt>
                <c:pt idx="63">
                  <c:v>-1.3361171999999999E-2</c:v>
                </c:pt>
                <c:pt idx="64">
                  <c:v>2.2702982E-2</c:v>
                </c:pt>
                <c:pt idx="65">
                  <c:v>-2.2696729999999998E-2</c:v>
                </c:pt>
                <c:pt idx="66">
                  <c:v>-3.4280910999999997E-2</c:v>
                </c:pt>
                <c:pt idx="67">
                  <c:v>-5.2706247999999997E-2</c:v>
                </c:pt>
                <c:pt idx="68">
                  <c:v>-1.7421722000000001E-2</c:v>
                </c:pt>
                <c:pt idx="69">
                  <c:v>6.0459470000000003E-3</c:v>
                </c:pt>
                <c:pt idx="70">
                  <c:v>7.1960278000000003E-2</c:v>
                </c:pt>
                <c:pt idx="71">
                  <c:v>0.16853485800000001</c:v>
                </c:pt>
                <c:pt idx="72">
                  <c:v>-4.0943101000000003E-2</c:v>
                </c:pt>
                <c:pt idx="73">
                  <c:v>4.9198713999999998E-2</c:v>
                </c:pt>
                <c:pt idx="74">
                  <c:v>0.18759774900000001</c:v>
                </c:pt>
                <c:pt idx="75">
                  <c:v>-1.9671309000000001E-2</c:v>
                </c:pt>
                <c:pt idx="76">
                  <c:v>-4.2934944000000003E-2</c:v>
                </c:pt>
                <c:pt idx="77">
                  <c:v>5.0772662000000003E-2</c:v>
                </c:pt>
                <c:pt idx="78">
                  <c:v>-0.11340069799999999</c:v>
                </c:pt>
                <c:pt idx="79">
                  <c:v>0.12815179300000001</c:v>
                </c:pt>
              </c:numCache>
            </c:numRef>
          </c:val>
          <c:smooth val="0"/>
          <c:extLst>
            <c:ext xmlns:c16="http://schemas.microsoft.com/office/drawing/2014/chart" uri="{C3380CC4-5D6E-409C-BE32-E72D297353CC}">
              <c16:uniqueId val="{00000004-4F3B-4E6C-BA83-90B171788A99}"/>
            </c:ext>
          </c:extLst>
        </c:ser>
        <c:ser>
          <c:idx val="5"/>
          <c:order val="5"/>
          <c:tx>
            <c:strRef>
              <c:f>データ!$G$1</c:f>
              <c:strCache>
                <c:ptCount val="1"/>
                <c:pt idx="0">
                  <c:v>日経$</c:v>
                </c:pt>
              </c:strCache>
            </c:strRef>
          </c:tx>
          <c:spPr>
            <a:ln w="28575" cap="rnd">
              <a:solidFill>
                <a:schemeClr val="accent6"/>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データ!$G$2:$G$81</c:f>
              <c:numCache>
                <c:formatCode>General</c:formatCode>
                <c:ptCount val="80"/>
                <c:pt idx="1">
                  <c:v>0.13280791197438194</c:v>
                </c:pt>
                <c:pt idx="2">
                  <c:v>5.9564161653893347E-2</c:v>
                </c:pt>
                <c:pt idx="3">
                  <c:v>-6.7624042888727323E-2</c:v>
                </c:pt>
                <c:pt idx="4">
                  <c:v>7.1984702643808907E-3</c:v>
                </c:pt>
                <c:pt idx="5">
                  <c:v>5.8796491700822677E-2</c:v>
                </c:pt>
                <c:pt idx="6">
                  <c:v>1.397054024601284E-2</c:v>
                </c:pt>
                <c:pt idx="7">
                  <c:v>3.3745220173003396E-3</c:v>
                </c:pt>
                <c:pt idx="8">
                  <c:v>-7.3024647860977648E-3</c:v>
                </c:pt>
                <c:pt idx="9">
                  <c:v>-6.156805384661878E-2</c:v>
                </c:pt>
                <c:pt idx="10">
                  <c:v>-9.1291978762224363E-2</c:v>
                </c:pt>
                <c:pt idx="11">
                  <c:v>1.2532161462834986E-2</c:v>
                </c:pt>
                <c:pt idx="12">
                  <c:v>-0.1793110660522079</c:v>
                </c:pt>
                <c:pt idx="13">
                  <c:v>-8.2589596296262363E-2</c:v>
                </c:pt>
                <c:pt idx="14">
                  <c:v>-0.17559731464484407</c:v>
                </c:pt>
                <c:pt idx="15">
                  <c:v>0.23130543110928101</c:v>
                </c:pt>
                <c:pt idx="16">
                  <c:v>8.7928643000935239E-2</c:v>
                </c:pt>
                <c:pt idx="17">
                  <c:v>5.4801758663885758E-3</c:v>
                </c:pt>
                <c:pt idx="18">
                  <c:v>4.4348407707716295E-2</c:v>
                </c:pt>
                <c:pt idx="19">
                  <c:v>-0.11152177422322099</c:v>
                </c:pt>
                <c:pt idx="20">
                  <c:v>5.6080349555067778E-2</c:v>
                </c:pt>
                <c:pt idx="21">
                  <c:v>0.11571684408956093</c:v>
                </c:pt>
                <c:pt idx="22">
                  <c:v>-7.1529261865852428E-2</c:v>
                </c:pt>
                <c:pt idx="23">
                  <c:v>3.8373255867346065E-2</c:v>
                </c:pt>
                <c:pt idx="24">
                  <c:v>-7.6485684718279545E-2</c:v>
                </c:pt>
                <c:pt idx="25">
                  <c:v>-2.7258110834278881E-2</c:v>
                </c:pt>
                <c:pt idx="26">
                  <c:v>0.10282561417343437</c:v>
                </c:pt>
                <c:pt idx="27">
                  <c:v>-7.5768960772323507E-2</c:v>
                </c:pt>
                <c:pt idx="28">
                  <c:v>8.4367480463353964E-3</c:v>
                </c:pt>
                <c:pt idx="29">
                  <c:v>5.1160217469482544E-2</c:v>
                </c:pt>
                <c:pt idx="30">
                  <c:v>9.3786792572494407E-2</c:v>
                </c:pt>
                <c:pt idx="31">
                  <c:v>4.719385851383872E-2</c:v>
                </c:pt>
                <c:pt idx="32">
                  <c:v>6.4579926151204253E-2</c:v>
                </c:pt>
                <c:pt idx="33">
                  <c:v>4.9830743029752933E-2</c:v>
                </c:pt>
                <c:pt idx="34">
                  <c:v>-7.3884545987693132E-2</c:v>
                </c:pt>
                <c:pt idx="35">
                  <c:v>4.0778610872985246E-2</c:v>
                </c:pt>
                <c:pt idx="36">
                  <c:v>-1.4539416179947404E-2</c:v>
                </c:pt>
                <c:pt idx="37">
                  <c:v>-1.1610805791582066E-2</c:v>
                </c:pt>
                <c:pt idx="38">
                  <c:v>9.2220773111037602E-2</c:v>
                </c:pt>
                <c:pt idx="39">
                  <c:v>3.2637428115535466E-2</c:v>
                </c:pt>
                <c:pt idx="40">
                  <c:v>-0.12978903976931533</c:v>
                </c:pt>
                <c:pt idx="41">
                  <c:v>8.6591574788276171E-2</c:v>
                </c:pt>
                <c:pt idx="42">
                  <c:v>-6.0793670825500412E-2</c:v>
                </c:pt>
                <c:pt idx="43">
                  <c:v>1.3143576964991507E-2</c:v>
                </c:pt>
                <c:pt idx="44">
                  <c:v>7.3360333380915937E-2</c:v>
                </c:pt>
                <c:pt idx="45">
                  <c:v>7.4449685151604938E-3</c:v>
                </c:pt>
                <c:pt idx="46">
                  <c:v>3.7325768783543184E-2</c:v>
                </c:pt>
                <c:pt idx="47">
                  <c:v>4.9079408530184443E-2</c:v>
                </c:pt>
                <c:pt idx="48">
                  <c:v>1.4919565215407816E-2</c:v>
                </c:pt>
                <c:pt idx="49">
                  <c:v>0.11005549623985574</c:v>
                </c:pt>
                <c:pt idx="50">
                  <c:v>-7.222708467227168E-4</c:v>
                </c:pt>
                <c:pt idx="51">
                  <c:v>-1.7097074471664545E-3</c:v>
                </c:pt>
                <c:pt idx="52">
                  <c:v>5.1329083681118506E-2</c:v>
                </c:pt>
                <c:pt idx="53">
                  <c:v>-0.14965738960603212</c:v>
                </c:pt>
                <c:pt idx="54">
                  <c:v>4.6189324400099679E-2</c:v>
                </c:pt>
                <c:pt idx="55">
                  <c:v>3.0368937723248484E-2</c:v>
                </c:pt>
                <c:pt idx="56">
                  <c:v>2.0639179855609376E-2</c:v>
                </c:pt>
                <c:pt idx="57">
                  <c:v>7.8683908123975035E-2</c:v>
                </c:pt>
                <c:pt idx="58">
                  <c:v>-0.21358786811049033</c:v>
                </c:pt>
                <c:pt idx="59">
                  <c:v>0.16037284750293451</c:v>
                </c:pt>
                <c:pt idx="60">
                  <c:v>6.260929997471687E-2</c:v>
                </c:pt>
                <c:pt idx="61">
                  <c:v>0.1898235980743706</c:v>
                </c:pt>
                <c:pt idx="62">
                  <c:v>-8.4788058641781447E-3</c:v>
                </c:pt>
                <c:pt idx="63">
                  <c:v>-1.6968028930993063E-2</c:v>
                </c:pt>
                <c:pt idx="64">
                  <c:v>2.1173998475975144E-2</c:v>
                </c:pt>
                <c:pt idx="65">
                  <c:v>-5.6364588513737983E-2</c:v>
                </c:pt>
                <c:pt idx="66">
                  <c:v>-8.9883641209212217E-2</c:v>
                </c:pt>
                <c:pt idx="67">
                  <c:v>-0.16214359741731443</c:v>
                </c:pt>
                <c:pt idx="68">
                  <c:v>-8.1762220143230965E-2</c:v>
                </c:pt>
                <c:pt idx="69">
                  <c:v>0.10501739794179404</c:v>
                </c:pt>
                <c:pt idx="70">
                  <c:v>5.9228010509074482E-2</c:v>
                </c:pt>
                <c:pt idx="71">
                  <c:v>8.5270734687922609E-2</c:v>
                </c:pt>
                <c:pt idx="72">
                  <c:v>-7.5202589347805326E-2</c:v>
                </c:pt>
                <c:pt idx="73">
                  <c:v>0.10630592688208557</c:v>
                </c:pt>
                <c:pt idx="74">
                  <c:v>0.11745236831655369</c:v>
                </c:pt>
                <c:pt idx="75">
                  <c:v>-8.0875018012443664E-2</c:v>
                </c:pt>
                <c:pt idx="76">
                  <c:v>7.0428554793751513E-2</c:v>
                </c:pt>
                <c:pt idx="77">
                  <c:v>-3.9448060755857405E-2</c:v>
                </c:pt>
                <c:pt idx="78">
                  <c:v>-6.6377644429682442E-2</c:v>
                </c:pt>
                <c:pt idx="79">
                  <c:v>0.16842934608703691</c:v>
                </c:pt>
              </c:numCache>
            </c:numRef>
          </c:val>
          <c:smooth val="0"/>
          <c:extLst>
            <c:ext xmlns:c16="http://schemas.microsoft.com/office/drawing/2014/chart" uri="{C3380CC4-5D6E-409C-BE32-E72D297353CC}">
              <c16:uniqueId val="{00000005-4F3B-4E6C-BA83-90B171788A99}"/>
            </c:ext>
          </c:extLst>
        </c:ser>
        <c:ser>
          <c:idx val="6"/>
          <c:order val="6"/>
          <c:tx>
            <c:strRef>
              <c:f>データ!$H$1</c:f>
              <c:strCache>
                <c:ptCount val="1"/>
                <c:pt idx="0">
                  <c:v>S&amp;&amp;P500</c:v>
                </c:pt>
              </c:strCache>
            </c:strRef>
          </c:tx>
          <c:spPr>
            <a:ln w="28575" cap="rnd">
              <a:solidFill>
                <a:schemeClr val="accent1">
                  <a:lumMod val="60000"/>
                </a:schemeClr>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データ!$H$2:$H$81</c:f>
              <c:numCache>
                <c:formatCode>General</c:formatCode>
                <c:ptCount val="80"/>
                <c:pt idx="1">
                  <c:v>1.5744542263597568E-2</c:v>
                </c:pt>
                <c:pt idx="2">
                  <c:v>3.657361739508394E-2</c:v>
                </c:pt>
                <c:pt idx="3">
                  <c:v>-1.9181874683214757E-2</c:v>
                </c:pt>
                <c:pt idx="4">
                  <c:v>5.0355994922660997E-2</c:v>
                </c:pt>
                <c:pt idx="5">
                  <c:v>5.9928608009026357E-2</c:v>
                </c:pt>
                <c:pt idx="6">
                  <c:v>1.8315023434678406E-3</c:v>
                </c:pt>
                <c:pt idx="7">
                  <c:v>5.6372217989758971E-2</c:v>
                </c:pt>
                <c:pt idx="8">
                  <c:v>1.551135023728612E-2</c:v>
                </c:pt>
                <c:pt idx="9">
                  <c:v>-3.9000669248395382E-2</c:v>
                </c:pt>
                <c:pt idx="10">
                  <c:v>-0.10449827059067766</c:v>
                </c:pt>
                <c:pt idx="11">
                  <c:v>-3.2815024118338781E-2</c:v>
                </c:pt>
                <c:pt idx="12">
                  <c:v>-9.2937995659269024E-2</c:v>
                </c:pt>
                <c:pt idx="13">
                  <c:v>-0.25573334841894141</c:v>
                </c:pt>
                <c:pt idx="14">
                  <c:v>-0.12396073652121707</c:v>
                </c:pt>
                <c:pt idx="15">
                  <c:v>0.14162923455547366</c:v>
                </c:pt>
                <c:pt idx="16">
                  <c:v>0.13967207790490835</c:v>
                </c:pt>
                <c:pt idx="17">
                  <c:v>5.3414777196698834E-2</c:v>
                </c:pt>
                <c:pt idx="18">
                  <c:v>4.7546709770254041E-2</c:v>
                </c:pt>
                <c:pt idx="19">
                  <c:v>-0.12625261369882315</c:v>
                </c:pt>
                <c:pt idx="20">
                  <c:v>0.10184215729659786</c:v>
                </c:pt>
                <c:pt idx="21">
                  <c:v>9.7124802335596991E-2</c:v>
                </c:pt>
                <c:pt idx="22">
                  <c:v>5.2810908132349073E-2</c:v>
                </c:pt>
                <c:pt idx="23">
                  <c:v>-3.9298720468202725E-3</c:v>
                </c:pt>
                <c:pt idx="24">
                  <c:v>-0.15463037485141545</c:v>
                </c:pt>
                <c:pt idx="25">
                  <c:v>0.10574933876588656</c:v>
                </c:pt>
                <c:pt idx="26">
                  <c:v>0.11332016564148531</c:v>
                </c:pt>
                <c:pt idx="27">
                  <c:v>-3.3424268509209279E-2</c:v>
                </c:pt>
                <c:pt idx="28">
                  <c:v>5.6028066760209383E-2</c:v>
                </c:pt>
                <c:pt idx="29">
                  <c:v>-1.0115541973224073E-2</c:v>
                </c:pt>
                <c:pt idx="30">
                  <c:v>9.5552370741194215E-2</c:v>
                </c:pt>
                <c:pt idx="31">
                  <c:v>2.336746222832289E-2</c:v>
                </c:pt>
                <c:pt idx="32">
                  <c:v>4.5752854616603944E-2</c:v>
                </c:pt>
                <c:pt idx="33">
                  <c:v>9.4634147815787092E-2</c:v>
                </c:pt>
                <c:pt idx="34">
                  <c:v>1.2868585481420449E-2</c:v>
                </c:pt>
                <c:pt idx="35">
                  <c:v>4.5872827801193297E-2</c:v>
                </c:pt>
                <c:pt idx="36">
                  <c:v>6.1334908952963051E-3</c:v>
                </c:pt>
                <c:pt idx="37">
                  <c:v>4.2976555408677335E-2</c:v>
                </c:pt>
                <c:pt idx="38">
                  <c:v>4.3569041415417245E-3</c:v>
                </c:pt>
                <c:pt idx="39">
                  <c:v>-2.3142106672970624E-3</c:v>
                </c:pt>
                <c:pt idx="40">
                  <c:v>-7.1873742157185394E-2</c:v>
                </c:pt>
                <c:pt idx="41">
                  <c:v>6.2538506785557404E-2</c:v>
                </c:pt>
                <c:pt idx="42">
                  <c:v>7.7004435404725577E-3</c:v>
                </c:pt>
                <c:pt idx="43">
                  <c:v>1.8814578942583204E-2</c:v>
                </c:pt>
                <c:pt idx="44">
                  <c:v>3.2535274382247237E-2</c:v>
                </c:pt>
                <c:pt idx="45">
                  <c:v>3.2023793412539685E-2</c:v>
                </c:pt>
                <c:pt idx="46">
                  <c:v>5.3860089762305503E-2</c:v>
                </c:pt>
                <c:pt idx="47">
                  <c:v>2.5362141497380558E-2</c:v>
                </c:pt>
                <c:pt idx="48">
                  <c:v>3.8829261773258301E-2</c:v>
                </c:pt>
                <c:pt idx="49">
                  <c:v>5.9424718113316344E-2</c:v>
                </c:pt>
                <c:pt idx="50">
                  <c:v>-1.232121080268816E-2</c:v>
                </c:pt>
                <c:pt idx="51">
                  <c:v>2.8924027646568318E-2</c:v>
                </c:pt>
                <c:pt idx="52">
                  <c:v>6.9487408360315694E-2</c:v>
                </c:pt>
                <c:pt idx="53">
                  <c:v>-0.15049285941444146</c:v>
                </c:pt>
                <c:pt idx="54">
                  <c:v>0.12280328965208914</c:v>
                </c:pt>
                <c:pt idx="55">
                  <c:v>3.7177767124127584E-2</c:v>
                </c:pt>
                <c:pt idx="56">
                  <c:v>1.1820700281813113E-2</c:v>
                </c:pt>
                <c:pt idx="57">
                  <c:v>8.1894852174543578E-2</c:v>
                </c:pt>
                <c:pt idx="58">
                  <c:v>-0.2231567061187896</c:v>
                </c:pt>
                <c:pt idx="59">
                  <c:v>0.18192876747199985</c:v>
                </c:pt>
                <c:pt idx="60">
                  <c:v>8.1337777255312771E-2</c:v>
                </c:pt>
                <c:pt idx="61">
                  <c:v>0.11053976526193034</c:v>
                </c:pt>
                <c:pt idx="62">
                  <c:v>5.6120591542626171E-2</c:v>
                </c:pt>
                <c:pt idx="63">
                  <c:v>7.8539668712178087E-2</c:v>
                </c:pt>
                <c:pt idx="64">
                  <c:v>2.3335172308095557E-3</c:v>
                </c:pt>
                <c:pt idx="65">
                  <c:v>0.10117816997763154</c:v>
                </c:pt>
                <c:pt idx="66">
                  <c:v>-5.0732702357673722E-2</c:v>
                </c:pt>
                <c:pt idx="67">
                  <c:v>-0.17966616497440513</c:v>
                </c:pt>
                <c:pt idx="68">
                  <c:v>-5.4214876235236784E-2</c:v>
                </c:pt>
                <c:pt idx="69">
                  <c:v>6.84107478724683E-2</c:v>
                </c:pt>
                <c:pt idx="70">
                  <c:v>6.7912981414039467E-2</c:v>
                </c:pt>
                <c:pt idx="71">
                  <c:v>7.973435458827835E-2</c:v>
                </c:pt>
                <c:pt idx="72">
                  <c:v>-3.7157401642499449E-2</c:v>
                </c:pt>
                <c:pt idx="73">
                  <c:v>0.10647858070387334</c:v>
                </c:pt>
                <c:pt idx="74">
                  <c:v>9.6745640104140163E-2</c:v>
                </c:pt>
                <c:pt idx="75">
                  <c:v>3.8480393024391414E-2</c:v>
                </c:pt>
                <c:pt idx="76">
                  <c:v>5.3831239620224194E-2</c:v>
                </c:pt>
                <c:pt idx="77">
                  <c:v>2.0465996778142627E-2</c:v>
                </c:pt>
                <c:pt idx="78">
                  <c:v>-4.6953500935107112E-2</c:v>
                </c:pt>
                <c:pt idx="79">
                  <c:v>0.10046692716243245</c:v>
                </c:pt>
              </c:numCache>
            </c:numRef>
          </c:val>
          <c:smooth val="0"/>
          <c:extLst>
            <c:ext xmlns:c16="http://schemas.microsoft.com/office/drawing/2014/chart" uri="{C3380CC4-5D6E-409C-BE32-E72D297353CC}">
              <c16:uniqueId val="{00000006-4F3B-4E6C-BA83-90B171788A99}"/>
            </c:ext>
          </c:extLst>
        </c:ser>
        <c:ser>
          <c:idx val="7"/>
          <c:order val="7"/>
          <c:tx>
            <c:strRef>
              <c:f>データ!$I$1</c:f>
              <c:strCache>
                <c:ptCount val="1"/>
                <c:pt idx="0">
                  <c:v>オルカン</c:v>
                </c:pt>
              </c:strCache>
            </c:strRef>
          </c:tx>
          <c:spPr>
            <a:ln w="28575" cap="rnd">
              <a:solidFill>
                <a:schemeClr val="accent2">
                  <a:lumMod val="60000"/>
                </a:schemeClr>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データ!$I$2:$I$81</c:f>
              <c:numCache>
                <c:formatCode>General</c:formatCode>
                <c:ptCount val="80"/>
                <c:pt idx="1">
                  <c:v>2.9597558999999999E-2</c:v>
                </c:pt>
                <c:pt idx="2">
                  <c:v>6.3078051999999996E-2</c:v>
                </c:pt>
                <c:pt idx="3">
                  <c:v>-1.4292502E-2</c:v>
                </c:pt>
                <c:pt idx="4">
                  <c:v>3.9710368000000003E-2</c:v>
                </c:pt>
                <c:pt idx="5">
                  <c:v>8.3610978000000002E-2</c:v>
                </c:pt>
                <c:pt idx="6">
                  <c:v>2.0240773E-2</c:v>
                </c:pt>
                <c:pt idx="7">
                  <c:v>6.3213702999999996E-2</c:v>
                </c:pt>
                <c:pt idx="8">
                  <c:v>2.9889745999999998E-2</c:v>
                </c:pt>
                <c:pt idx="9">
                  <c:v>-2.1272439000000001E-2</c:v>
                </c:pt>
                <c:pt idx="10">
                  <c:v>-0.102430322</c:v>
                </c:pt>
                <c:pt idx="11">
                  <c:v>-2.3882479000000002E-2</c:v>
                </c:pt>
                <c:pt idx="12">
                  <c:v>-0.18698067700000001</c:v>
                </c:pt>
                <c:pt idx="13">
                  <c:v>-0.258322104</c:v>
                </c:pt>
                <c:pt idx="14">
                  <c:v>-0.119475437</c:v>
                </c:pt>
                <c:pt idx="15">
                  <c:v>0.192384266</c:v>
                </c:pt>
                <c:pt idx="16">
                  <c:v>0.15943332499999999</c:v>
                </c:pt>
                <c:pt idx="17">
                  <c:v>4.1630775000000002E-2</c:v>
                </c:pt>
                <c:pt idx="18">
                  <c:v>2.6235768E-2</c:v>
                </c:pt>
                <c:pt idx="19">
                  <c:v>-0.13623045</c:v>
                </c:pt>
                <c:pt idx="20">
                  <c:v>0.128916848</c:v>
                </c:pt>
                <c:pt idx="21">
                  <c:v>8.0193941000000005E-2</c:v>
                </c:pt>
                <c:pt idx="22">
                  <c:v>3.8564427999999998E-2</c:v>
                </c:pt>
                <c:pt idx="23">
                  <c:v>-5.3103150000000003E-3</c:v>
                </c:pt>
                <c:pt idx="24">
                  <c:v>-0.197211574</c:v>
                </c:pt>
                <c:pt idx="25">
                  <c:v>6.5075096999999998E-2</c:v>
                </c:pt>
                <c:pt idx="26">
                  <c:v>0.10689517900000001</c:v>
                </c:pt>
                <c:pt idx="27">
                  <c:v>-6.5687296000000006E-2</c:v>
                </c:pt>
                <c:pt idx="28">
                  <c:v>6.0513417999999999E-2</c:v>
                </c:pt>
                <c:pt idx="29">
                  <c:v>2.4340944999999999E-2</c:v>
                </c:pt>
                <c:pt idx="30">
                  <c:v>5.8060631000000001E-2</c:v>
                </c:pt>
                <c:pt idx="31">
                  <c:v>-1.1873804E-2</c:v>
                </c:pt>
                <c:pt idx="32">
                  <c:v>7.1206957000000001E-2</c:v>
                </c:pt>
                <c:pt idx="33">
                  <c:v>6.7010468000000004E-2</c:v>
                </c:pt>
                <c:pt idx="34">
                  <c:v>6.027569E-3</c:v>
                </c:pt>
                <c:pt idx="35">
                  <c:v>4.2232123000000003E-2</c:v>
                </c:pt>
                <c:pt idx="36">
                  <c:v>-2.8147554000000002E-2</c:v>
                </c:pt>
                <c:pt idx="37">
                  <c:v>6.4750500000000004E-4</c:v>
                </c:pt>
                <c:pt idx="38">
                  <c:v>1.8150353000000001E-2</c:v>
                </c:pt>
                <c:pt idx="39">
                  <c:v>-2.947177E-3</c:v>
                </c:pt>
                <c:pt idx="40">
                  <c:v>-0.10407316799999999</c:v>
                </c:pt>
                <c:pt idx="41">
                  <c:v>4.5359307000000001E-2</c:v>
                </c:pt>
                <c:pt idx="42">
                  <c:v>-2.7582069999999999E-3</c:v>
                </c:pt>
                <c:pt idx="43">
                  <c:v>2.5829120000000001E-3</c:v>
                </c:pt>
                <c:pt idx="44">
                  <c:v>4.6821641999999997E-2</c:v>
                </c:pt>
                <c:pt idx="45">
                  <c:v>8.1164830000000007E-3</c:v>
                </c:pt>
                <c:pt idx="46">
                  <c:v>6.2107217999999999E-2</c:v>
                </c:pt>
                <c:pt idx="47">
                  <c:v>3.5497622E-2</c:v>
                </c:pt>
                <c:pt idx="48">
                  <c:v>4.5786751000000001E-2</c:v>
                </c:pt>
                <c:pt idx="49">
                  <c:v>5.2316636999999999E-2</c:v>
                </c:pt>
                <c:pt idx="50">
                  <c:v>-1.4173218E-2</c:v>
                </c:pt>
                <c:pt idx="51">
                  <c:v>-1.206714E-3</c:v>
                </c:pt>
                <c:pt idx="52">
                  <c:v>3.7014278999999997E-2</c:v>
                </c:pt>
                <c:pt idx="53">
                  <c:v>-0.14022175200000001</c:v>
                </c:pt>
                <c:pt idx="54">
                  <c:v>0.109816622</c:v>
                </c:pt>
                <c:pt idx="55">
                  <c:v>2.8858871000000001E-2</c:v>
                </c:pt>
                <c:pt idx="56">
                  <c:v>-5.3443800000000001E-3</c:v>
                </c:pt>
                <c:pt idx="57">
                  <c:v>8.2172388999999998E-2</c:v>
                </c:pt>
                <c:pt idx="58">
                  <c:v>-0.24514899600000001</c:v>
                </c:pt>
                <c:pt idx="59">
                  <c:v>0.17112539500000001</c:v>
                </c:pt>
                <c:pt idx="60">
                  <c:v>7.3864363000000002E-2</c:v>
                </c:pt>
                <c:pt idx="61">
                  <c:v>0.13412619000000001</c:v>
                </c:pt>
                <c:pt idx="62">
                  <c:v>4.0958769999999999E-2</c:v>
                </c:pt>
                <c:pt idx="63">
                  <c:v>6.7033401000000006E-2</c:v>
                </c:pt>
                <c:pt idx="64">
                  <c:v>-1.4634954E-2</c:v>
                </c:pt>
                <c:pt idx="65">
                  <c:v>6.1917966999999997E-2</c:v>
                </c:pt>
                <c:pt idx="66">
                  <c:v>-5.9032815000000002E-2</c:v>
                </c:pt>
                <c:pt idx="67">
                  <c:v>-0.17592796299999999</c:v>
                </c:pt>
                <c:pt idx="68">
                  <c:v>-7.5504924000000001E-2</c:v>
                </c:pt>
                <c:pt idx="69">
                  <c:v>8.9829504000000004E-2</c:v>
                </c:pt>
                <c:pt idx="70">
                  <c:v>6.6118922999999996E-2</c:v>
                </c:pt>
                <c:pt idx="71">
                  <c:v>5.4285289E-2</c:v>
                </c:pt>
                <c:pt idx="72">
                  <c:v>-3.8850562999999998E-2</c:v>
                </c:pt>
                <c:pt idx="73">
                  <c:v>0.101516469</c:v>
                </c:pt>
                <c:pt idx="74">
                  <c:v>7.4946684999999999E-2</c:v>
                </c:pt>
                <c:pt idx="75">
                  <c:v>2.3247914000000001E-2</c:v>
                </c:pt>
                <c:pt idx="76">
                  <c:v>6.0207201000000002E-2</c:v>
                </c:pt>
                <c:pt idx="77">
                  <c:v>-1.2344305E-2</c:v>
                </c:pt>
                <c:pt idx="78">
                  <c:v>-1.6997915999999998E-2</c:v>
                </c:pt>
                <c:pt idx="79">
                  <c:v>0.104091501</c:v>
                </c:pt>
              </c:numCache>
            </c:numRef>
          </c:val>
          <c:smooth val="0"/>
          <c:extLst>
            <c:ext xmlns:c16="http://schemas.microsoft.com/office/drawing/2014/chart" uri="{C3380CC4-5D6E-409C-BE32-E72D297353CC}">
              <c16:uniqueId val="{00000007-4F3B-4E6C-BA83-90B171788A99}"/>
            </c:ext>
          </c:extLst>
        </c:ser>
        <c:ser>
          <c:idx val="8"/>
          <c:order val="8"/>
          <c:tx>
            <c:strRef>
              <c:f>データ!$J$1</c:f>
              <c:strCache>
                <c:ptCount val="1"/>
                <c:pt idx="0">
                  <c:v>JPY</c:v>
                </c:pt>
              </c:strCache>
            </c:strRef>
          </c:tx>
          <c:spPr>
            <a:ln w="28575" cap="rnd">
              <a:solidFill>
                <a:schemeClr val="accent3">
                  <a:lumMod val="60000"/>
                </a:schemeClr>
              </a:solidFill>
              <a:round/>
            </a:ln>
            <a:effectLst/>
          </c:spPr>
          <c:marker>
            <c:symbol val="none"/>
          </c:marker>
          <c:cat>
            <c:numRef>
              <c:f>データ!$A$2:$A$81</c:f>
              <c:numCache>
                <c:formatCode>m/d/yyyy</c:formatCode>
                <c:ptCount val="80"/>
                <c:pt idx="0">
                  <c:v>38596</c:v>
                </c:pt>
                <c:pt idx="1">
                  <c:v>38687</c:v>
                </c:pt>
                <c:pt idx="2">
                  <c:v>38777</c:v>
                </c:pt>
                <c:pt idx="3">
                  <c:v>38869</c:v>
                </c:pt>
                <c:pt idx="4">
                  <c:v>38961</c:v>
                </c:pt>
                <c:pt idx="5">
                  <c:v>39052</c:v>
                </c:pt>
                <c:pt idx="6">
                  <c:v>39142</c:v>
                </c:pt>
                <c:pt idx="7">
                  <c:v>39234</c:v>
                </c:pt>
                <c:pt idx="8">
                  <c:v>39326</c:v>
                </c:pt>
                <c:pt idx="9">
                  <c:v>39417</c:v>
                </c:pt>
                <c:pt idx="10">
                  <c:v>39508</c:v>
                </c:pt>
                <c:pt idx="11">
                  <c:v>39600</c:v>
                </c:pt>
                <c:pt idx="12">
                  <c:v>39692</c:v>
                </c:pt>
                <c:pt idx="13">
                  <c:v>39783</c:v>
                </c:pt>
                <c:pt idx="14">
                  <c:v>39873</c:v>
                </c:pt>
                <c:pt idx="15">
                  <c:v>39965</c:v>
                </c:pt>
                <c:pt idx="16">
                  <c:v>40057</c:v>
                </c:pt>
                <c:pt idx="17">
                  <c:v>40148</c:v>
                </c:pt>
                <c:pt idx="18">
                  <c:v>40238</c:v>
                </c:pt>
                <c:pt idx="19">
                  <c:v>40330</c:v>
                </c:pt>
                <c:pt idx="20">
                  <c:v>40422</c:v>
                </c:pt>
                <c:pt idx="21">
                  <c:v>40513</c:v>
                </c:pt>
                <c:pt idx="22">
                  <c:v>40603</c:v>
                </c:pt>
                <c:pt idx="23">
                  <c:v>40695</c:v>
                </c:pt>
                <c:pt idx="24">
                  <c:v>40787</c:v>
                </c:pt>
                <c:pt idx="25">
                  <c:v>40878</c:v>
                </c:pt>
                <c:pt idx="26">
                  <c:v>40969</c:v>
                </c:pt>
                <c:pt idx="27">
                  <c:v>41061</c:v>
                </c:pt>
                <c:pt idx="28">
                  <c:v>41153</c:v>
                </c:pt>
                <c:pt idx="29">
                  <c:v>41244</c:v>
                </c:pt>
                <c:pt idx="30">
                  <c:v>41334</c:v>
                </c:pt>
                <c:pt idx="31">
                  <c:v>41426</c:v>
                </c:pt>
                <c:pt idx="32">
                  <c:v>41518</c:v>
                </c:pt>
                <c:pt idx="33">
                  <c:v>41609</c:v>
                </c:pt>
                <c:pt idx="34">
                  <c:v>41699</c:v>
                </c:pt>
                <c:pt idx="35">
                  <c:v>41791</c:v>
                </c:pt>
                <c:pt idx="36">
                  <c:v>41883</c:v>
                </c:pt>
                <c:pt idx="37">
                  <c:v>41974</c:v>
                </c:pt>
                <c:pt idx="38">
                  <c:v>42064</c:v>
                </c:pt>
                <c:pt idx="39">
                  <c:v>42156</c:v>
                </c:pt>
                <c:pt idx="40">
                  <c:v>42248</c:v>
                </c:pt>
                <c:pt idx="41">
                  <c:v>42339</c:v>
                </c:pt>
                <c:pt idx="42">
                  <c:v>42430</c:v>
                </c:pt>
                <c:pt idx="43">
                  <c:v>42522</c:v>
                </c:pt>
                <c:pt idx="44">
                  <c:v>42614</c:v>
                </c:pt>
                <c:pt idx="45">
                  <c:v>42705</c:v>
                </c:pt>
                <c:pt idx="46">
                  <c:v>42795</c:v>
                </c:pt>
                <c:pt idx="47">
                  <c:v>42887</c:v>
                </c:pt>
                <c:pt idx="48">
                  <c:v>42979</c:v>
                </c:pt>
                <c:pt idx="49">
                  <c:v>43070</c:v>
                </c:pt>
                <c:pt idx="50">
                  <c:v>43160</c:v>
                </c:pt>
                <c:pt idx="51">
                  <c:v>43252</c:v>
                </c:pt>
                <c:pt idx="52">
                  <c:v>43344</c:v>
                </c:pt>
                <c:pt idx="53">
                  <c:v>43435</c:v>
                </c:pt>
                <c:pt idx="54">
                  <c:v>43525</c:v>
                </c:pt>
                <c:pt idx="55">
                  <c:v>43617</c:v>
                </c:pt>
                <c:pt idx="56">
                  <c:v>43709</c:v>
                </c:pt>
                <c:pt idx="57">
                  <c:v>43800</c:v>
                </c:pt>
                <c:pt idx="58">
                  <c:v>43891</c:v>
                </c:pt>
                <c:pt idx="59">
                  <c:v>43983</c:v>
                </c:pt>
                <c:pt idx="60">
                  <c:v>44075</c:v>
                </c:pt>
                <c:pt idx="61">
                  <c:v>44166</c:v>
                </c:pt>
                <c:pt idx="62">
                  <c:v>44256</c:v>
                </c:pt>
                <c:pt idx="63">
                  <c:v>44348</c:v>
                </c:pt>
                <c:pt idx="64">
                  <c:v>44440</c:v>
                </c:pt>
                <c:pt idx="65">
                  <c:v>44531</c:v>
                </c:pt>
                <c:pt idx="66">
                  <c:v>44621</c:v>
                </c:pt>
                <c:pt idx="67">
                  <c:v>44713</c:v>
                </c:pt>
                <c:pt idx="68">
                  <c:v>44805</c:v>
                </c:pt>
                <c:pt idx="69">
                  <c:v>44896</c:v>
                </c:pt>
                <c:pt idx="70">
                  <c:v>44986</c:v>
                </c:pt>
                <c:pt idx="71">
                  <c:v>45078</c:v>
                </c:pt>
                <c:pt idx="72">
                  <c:v>45170</c:v>
                </c:pt>
                <c:pt idx="73">
                  <c:v>45261</c:v>
                </c:pt>
                <c:pt idx="74">
                  <c:v>45352</c:v>
                </c:pt>
                <c:pt idx="75">
                  <c:v>45444</c:v>
                </c:pt>
                <c:pt idx="76">
                  <c:v>45536</c:v>
                </c:pt>
                <c:pt idx="77">
                  <c:v>45627</c:v>
                </c:pt>
                <c:pt idx="78">
                  <c:v>45717</c:v>
                </c:pt>
                <c:pt idx="79">
                  <c:v>45809</c:v>
                </c:pt>
              </c:numCache>
            </c:numRef>
          </c:cat>
          <c:val>
            <c:numRef>
              <c:f>データ!$J$2:$J$81</c:f>
              <c:numCache>
                <c:formatCode>General</c:formatCode>
                <c:ptCount val="80"/>
                <c:pt idx="1">
                  <c:v>3.8542747025618045E-2</c:v>
                </c:pt>
                <c:pt idx="2">
                  <c:v>-2.3765076538933491E-3</c:v>
                </c:pt>
                <c:pt idx="3">
                  <c:v>-2.7918408111272674E-2</c:v>
                </c:pt>
                <c:pt idx="4">
                  <c:v>3.215821773561911E-2</c:v>
                </c:pt>
                <c:pt idx="5">
                  <c:v>7.0826602991773194E-3</c:v>
                </c:pt>
                <c:pt idx="6">
                  <c:v>-1.038816824601284E-2</c:v>
                </c:pt>
                <c:pt idx="7">
                  <c:v>4.4662136982699663E-2</c:v>
                </c:pt>
                <c:pt idx="8">
                  <c:v>-7.0199830213902234E-2</c:v>
                </c:pt>
                <c:pt idx="9">
                  <c:v>-3.0597488153381223E-2</c:v>
                </c:pt>
                <c:pt idx="10">
                  <c:v>-0.10929945723777565</c:v>
                </c:pt>
                <c:pt idx="11">
                  <c:v>6.100755253716502E-2</c:v>
                </c:pt>
                <c:pt idx="12">
                  <c:v>-7.5421894779210724E-4</c:v>
                </c:pt>
                <c:pt idx="13">
                  <c:v>-0.15715749070373763</c:v>
                </c:pt>
                <c:pt idx="14">
                  <c:v>8.714012564484408E-2</c:v>
                </c:pt>
                <c:pt idx="15">
                  <c:v>-2.5924911109280992E-2</c:v>
                </c:pt>
                <c:pt idx="16">
                  <c:v>-7.0528953000935243E-2</c:v>
                </c:pt>
                <c:pt idx="17">
                  <c:v>3.4488064133611426E-2</c:v>
                </c:pt>
                <c:pt idx="18">
                  <c:v>5.9016212922837078E-3</c:v>
                </c:pt>
                <c:pt idx="19">
                  <c:v>-5.5655443776778994E-2</c:v>
                </c:pt>
                <c:pt idx="20">
                  <c:v>-5.7497799555067779E-2</c:v>
                </c:pt>
                <c:pt idx="21">
                  <c:v>-2.7941565089560937E-2</c:v>
                </c:pt>
                <c:pt idx="22">
                  <c:v>2.4100484865852433E-2</c:v>
                </c:pt>
                <c:pt idx="23">
                  <c:v>-3.2140604867346066E-2</c:v>
                </c:pt>
                <c:pt idx="24">
                  <c:v>-4.4180833281720448E-2</c:v>
                </c:pt>
                <c:pt idx="25">
                  <c:v>-1.2988701657211175E-3</c:v>
                </c:pt>
                <c:pt idx="26">
                  <c:v>7.3281383826565613E-2</c:v>
                </c:pt>
                <c:pt idx="27">
                  <c:v>-3.7159787227676488E-2</c:v>
                </c:pt>
                <c:pt idx="28">
                  <c:v>-2.3721541046335396E-2</c:v>
                </c:pt>
                <c:pt idx="29">
                  <c:v>0.10748918553051745</c:v>
                </c:pt>
                <c:pt idx="30">
                  <c:v>8.239888042750558E-2</c:v>
                </c:pt>
                <c:pt idx="31">
                  <c:v>5.1017218486161274E-2</c:v>
                </c:pt>
                <c:pt idx="32">
                  <c:v>-9.2231941512042562E-3</c:v>
                </c:pt>
                <c:pt idx="33">
                  <c:v>6.9705375970247063E-2</c:v>
                </c:pt>
                <c:pt idx="34">
                  <c:v>-2.0241470012306872E-2</c:v>
                </c:pt>
                <c:pt idx="35">
                  <c:v>-1.8485537872985246E-2</c:v>
                </c:pt>
                <c:pt idx="36">
                  <c:v>7.91158601799474E-2</c:v>
                </c:pt>
                <c:pt idx="37">
                  <c:v>8.7619242791582064E-2</c:v>
                </c:pt>
                <c:pt idx="38">
                  <c:v>3.6697288889624017E-3</c:v>
                </c:pt>
                <c:pt idx="39">
                  <c:v>1.953815088446453E-2</c:v>
                </c:pt>
                <c:pt idx="40">
                  <c:v>-2.1871874230684683E-2</c:v>
                </c:pt>
                <c:pt idx="41">
                  <c:v>3.8311032117238357E-3</c:v>
                </c:pt>
                <c:pt idx="42">
                  <c:v>-6.6502210174499587E-2</c:v>
                </c:pt>
                <c:pt idx="43">
                  <c:v>-8.6333180964991513E-2</c:v>
                </c:pt>
                <c:pt idx="44">
                  <c:v>-1.8770714380915932E-2</c:v>
                </c:pt>
                <c:pt idx="45">
                  <c:v>0.1426796884848395</c:v>
                </c:pt>
                <c:pt idx="46">
                  <c:v>-4.8114427783543183E-2</c:v>
                </c:pt>
                <c:pt idx="47">
                  <c:v>8.6712204698155514E-3</c:v>
                </c:pt>
                <c:pt idx="48">
                  <c:v>1.0675207845921846E-3</c:v>
                </c:pt>
                <c:pt idx="49">
                  <c:v>1.77667276014426E-3</c:v>
                </c:pt>
                <c:pt idx="50">
                  <c:v>-5.8574271153277284E-2</c:v>
                </c:pt>
                <c:pt idx="51">
                  <c:v>4.0573516447166454E-2</c:v>
                </c:pt>
                <c:pt idx="52">
                  <c:v>2.6925046318881502E-2</c:v>
                </c:pt>
                <c:pt idx="53">
                  <c:v>-3.6915139393967865E-2</c:v>
                </c:pt>
                <c:pt idx="54">
                  <c:v>1.1615375599900319E-2</c:v>
                </c:pt>
                <c:pt idx="55">
                  <c:v>-2.7068221723248485E-2</c:v>
                </c:pt>
                <c:pt idx="56">
                  <c:v>1.6671301443906244E-3</c:v>
                </c:pt>
                <c:pt idx="57">
                  <c:v>5.076855876024966E-3</c:v>
                </c:pt>
                <c:pt idx="58">
                  <c:v>-9.993605889509689E-3</c:v>
                </c:pt>
                <c:pt idx="59">
                  <c:v>3.6203334970654811E-3</c:v>
                </c:pt>
                <c:pt idx="60">
                  <c:v>-2.3153304974716866E-2</c:v>
                </c:pt>
                <c:pt idx="61">
                  <c:v>-2.1180532074370602E-2</c:v>
                </c:pt>
                <c:pt idx="62">
                  <c:v>6.9767464864178147E-2</c:v>
                </c:pt>
                <c:pt idx="63">
                  <c:v>3.6068569309930629E-3</c:v>
                </c:pt>
                <c:pt idx="64">
                  <c:v>1.5289835240248572E-3</c:v>
                </c:pt>
                <c:pt idx="65">
                  <c:v>3.3667858513737985E-2</c:v>
                </c:pt>
                <c:pt idx="66">
                  <c:v>5.5602730209212213E-2</c:v>
                </c:pt>
                <c:pt idx="67">
                  <c:v>0.10943734941731444</c:v>
                </c:pt>
                <c:pt idx="68">
                  <c:v>6.4340498143230965E-2</c:v>
                </c:pt>
                <c:pt idx="69">
                  <c:v>-9.8971450941794048E-2</c:v>
                </c:pt>
                <c:pt idx="70">
                  <c:v>1.2732267490925521E-2</c:v>
                </c:pt>
                <c:pt idx="71">
                  <c:v>8.3264123312077401E-2</c:v>
                </c:pt>
                <c:pt idx="72">
                  <c:v>3.4259488347805331E-2</c:v>
                </c:pt>
                <c:pt idx="73">
                  <c:v>-5.7107212882085562E-2</c:v>
                </c:pt>
                <c:pt idx="74">
                  <c:v>7.0145380683446321E-2</c:v>
                </c:pt>
                <c:pt idx="75">
                  <c:v>6.1203709012443659E-2</c:v>
                </c:pt>
                <c:pt idx="76">
                  <c:v>-0.11336349879375152</c:v>
                </c:pt>
                <c:pt idx="77">
                  <c:v>9.0220722755857408E-2</c:v>
                </c:pt>
                <c:pt idx="78">
                  <c:v>-4.7023053570317552E-2</c:v>
                </c:pt>
                <c:pt idx="79">
                  <c:v>-4.0277553087036899E-2</c:v>
                </c:pt>
              </c:numCache>
            </c:numRef>
          </c:val>
          <c:smooth val="0"/>
          <c:extLst>
            <c:ext xmlns:c16="http://schemas.microsoft.com/office/drawing/2014/chart" uri="{C3380CC4-5D6E-409C-BE32-E72D297353CC}">
              <c16:uniqueId val="{00000008-4F3B-4E6C-BA83-90B171788A99}"/>
            </c:ext>
          </c:extLst>
        </c:ser>
        <c:dLbls>
          <c:showLegendKey val="0"/>
          <c:showVal val="0"/>
          <c:showCatName val="0"/>
          <c:showSerName val="0"/>
          <c:showPercent val="0"/>
          <c:showBubbleSize val="0"/>
        </c:dLbls>
        <c:smooth val="0"/>
        <c:axId val="2000627151"/>
        <c:axId val="1576887583"/>
      </c:lineChart>
      <c:dateAx>
        <c:axId val="20006271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76887583"/>
        <c:crosses val="autoZero"/>
        <c:auto val="1"/>
        <c:lblOffset val="100"/>
        <c:baseTimeUnit val="months"/>
      </c:dateAx>
      <c:valAx>
        <c:axId val="1576887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0062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0.85334</cdr:x>
      <cdr:y>0.89302</cdr:y>
    </cdr:from>
    <cdr:to>
      <cdr:x>0.95728</cdr:x>
      <cdr:y>1</cdr:y>
    </cdr:to>
    <cdr:sp macro="" textlink="">
      <cdr:nvSpPr>
        <cdr:cNvPr id="2" name="テキスト ボックス 1">
          <a:extLst xmlns:a="http://schemas.openxmlformats.org/drawingml/2006/main">
            <a:ext uri="{FF2B5EF4-FFF2-40B4-BE49-F238E27FC236}">
              <a16:creationId xmlns:a16="http://schemas.microsoft.com/office/drawing/2014/main" id="{0133EB67-4598-4D0D-8746-AE6B399B2965}"/>
            </a:ext>
          </a:extLst>
        </cdr:cNvPr>
        <cdr:cNvSpPr txBox="1"/>
      </cdr:nvSpPr>
      <cdr:spPr>
        <a:xfrm xmlns:a="http://schemas.openxmlformats.org/drawingml/2006/main">
          <a:off x="8973402" y="3885844"/>
          <a:ext cx="1092959" cy="4654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kern="1200" dirty="0"/>
            <a:t>％表示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FA1A5-48FB-4279-8FC3-885A17313680}" type="datetimeFigureOut">
              <a:rPr kumimoji="1" lang="ja-JP" altLang="en-US" smtClean="0"/>
              <a:t>2026/1/12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406CE-1967-4C1C-9C6E-FAB0D561E7D2}" type="slidenum">
              <a:rPr kumimoji="1" lang="ja-JP" altLang="en-US" smtClean="0"/>
              <a:t>‹#›</a:t>
            </a:fld>
            <a:endParaRPr kumimoji="1" lang="ja-JP" altLang="en-US"/>
          </a:p>
        </p:txBody>
      </p:sp>
    </p:spTree>
    <p:extLst>
      <p:ext uri="{BB962C8B-B14F-4D97-AF65-F5344CB8AC3E}">
        <p14:creationId xmlns:p14="http://schemas.microsoft.com/office/powerpoint/2010/main" val="664792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目次は以下の通り。初めに先週の輪読で学んだパリティ関係の復習から入った後に研究内容について話していく形。</a:t>
            </a:r>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2</a:t>
            </a:fld>
            <a:endParaRPr kumimoji="1" lang="ja-JP" altLang="en-US"/>
          </a:p>
        </p:txBody>
      </p:sp>
    </p:spTree>
    <p:extLst>
      <p:ext uri="{BB962C8B-B14F-4D97-AF65-F5344CB8AC3E}">
        <p14:creationId xmlns:p14="http://schemas.microsoft.com/office/powerpoint/2010/main" val="56728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歪度が正の値なのは、</a:t>
            </a:r>
            <a:r>
              <a:rPr lang="ja-JP" altLang="en-US" dirty="0"/>
              <a:t>近年の円安局面（</a:t>
            </a:r>
            <a:r>
              <a:rPr lang="en-US" altLang="ja-JP" dirty="0"/>
              <a:t>2021–2024</a:t>
            </a:r>
            <a:r>
              <a:rPr lang="ja-JP" altLang="en-US" dirty="0"/>
              <a:t>）の影響が強い可能性。</a:t>
            </a:r>
            <a:endParaRPr kumimoji="1" lang="ja-JP" altLang="en-US" dirty="0"/>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39</a:t>
            </a:fld>
            <a:endParaRPr kumimoji="1" lang="ja-JP" altLang="en-US"/>
          </a:p>
        </p:txBody>
      </p:sp>
    </p:spTree>
    <p:extLst>
      <p:ext uri="{BB962C8B-B14F-4D97-AF65-F5344CB8AC3E}">
        <p14:creationId xmlns:p14="http://schemas.microsoft.com/office/powerpoint/2010/main" val="176668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5</a:t>
            </a:fld>
            <a:endParaRPr kumimoji="1" lang="ja-JP" altLang="en-US"/>
          </a:p>
        </p:txBody>
      </p:sp>
    </p:spTree>
    <p:extLst>
      <p:ext uri="{BB962C8B-B14F-4D97-AF65-F5344CB8AC3E}">
        <p14:creationId xmlns:p14="http://schemas.microsoft.com/office/powerpoint/2010/main" val="361855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キャリー・トレードを知るうえで大事な話。</a:t>
            </a:r>
          </a:p>
          <a:p>
            <a:endParaRPr kumimoji="1" lang="ja-JP" altLang="en-US" dirty="0"/>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6</a:t>
            </a:fld>
            <a:endParaRPr kumimoji="1" lang="ja-JP" altLang="en-US"/>
          </a:p>
        </p:txBody>
      </p:sp>
    </p:spTree>
    <p:extLst>
      <p:ext uri="{BB962C8B-B14F-4D97-AF65-F5344CB8AC3E}">
        <p14:creationId xmlns:p14="http://schemas.microsoft.com/office/powerpoint/2010/main" val="101536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この式で求めた超過収益を用いて</a:t>
            </a:r>
            <a:r>
              <a:rPr kumimoji="1" lang="en-US" altLang="ja-JP" dirty="0"/>
              <a:t>TOPIX</a:t>
            </a:r>
            <a:r>
              <a:rPr kumimoji="1" lang="ja-JP" altLang="en-US" dirty="0"/>
              <a:t>との関連性を調べる。</a:t>
            </a:r>
            <a:endParaRPr kumimoji="1" lang="en-US" altLang="ja-JP" dirty="0"/>
          </a:p>
          <a:p>
            <a:r>
              <a:rPr kumimoji="1" lang="ja-JP" altLang="en-US" dirty="0"/>
              <a:t>（正確には</a:t>
            </a:r>
            <a:r>
              <a:rPr kumimoji="1" lang="en-US" altLang="ja-JP" dirty="0"/>
              <a:t>3</a:t>
            </a:r>
            <a:r>
              <a:rPr kumimoji="1" lang="ja-JP" altLang="en-US" dirty="0"/>
              <a:t>か月ごとに求めた超過収益の上位</a:t>
            </a:r>
            <a:r>
              <a:rPr kumimoji="1" lang="en-US" altLang="ja-JP" dirty="0"/>
              <a:t>3</a:t>
            </a:r>
            <a:r>
              <a:rPr kumimoji="1" lang="ja-JP" altLang="en-US" dirty="0"/>
              <a:t>カ国、下位</a:t>
            </a:r>
            <a:r>
              <a:rPr kumimoji="1" lang="en-US" altLang="ja-JP" dirty="0"/>
              <a:t>3</a:t>
            </a:r>
            <a:r>
              <a:rPr kumimoji="1" lang="ja-JP" altLang="en-US" dirty="0"/>
              <a:t>カ国をそれぞれ</a:t>
            </a:r>
            <a:r>
              <a:rPr kumimoji="1" lang="en-US" altLang="ja-JP" dirty="0"/>
              <a:t>3</a:t>
            </a:r>
            <a:r>
              <a:rPr kumimoji="1" lang="ja-JP" altLang="en-US" dirty="0"/>
              <a:t>等分して用いたポートフォリオを作成する）</a:t>
            </a:r>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14</a:t>
            </a:fld>
            <a:endParaRPr kumimoji="1" lang="ja-JP" altLang="en-US"/>
          </a:p>
        </p:txBody>
      </p:sp>
    </p:spTree>
    <p:extLst>
      <p:ext uri="{BB962C8B-B14F-4D97-AF65-F5344CB8AC3E}">
        <p14:creationId xmlns:p14="http://schemas.microsoft.com/office/powerpoint/2010/main" val="90001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対ドルレートなので、ドルの為替レートの対数収益率は</a:t>
            </a:r>
            <a:r>
              <a:rPr kumimoji="1" lang="en-US" altLang="ja-JP" dirty="0"/>
              <a:t>0</a:t>
            </a:r>
            <a:r>
              <a:rPr kumimoji="1" lang="ja-JP" altLang="en-US" dirty="0"/>
              <a:t>で一定。</a:t>
            </a:r>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29</a:t>
            </a:fld>
            <a:endParaRPr kumimoji="1" lang="ja-JP" altLang="en-US"/>
          </a:p>
        </p:txBody>
      </p:sp>
    </p:spTree>
    <p:extLst>
      <p:ext uri="{BB962C8B-B14F-4D97-AF65-F5344CB8AC3E}">
        <p14:creationId xmlns:p14="http://schemas.microsoft.com/office/powerpoint/2010/main" val="268833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通貨キャリートレードの超過収益と為替の対数収益率はかなり近しい変化になっていることが見て取れる。</a:t>
            </a:r>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31</a:t>
            </a:fld>
            <a:endParaRPr kumimoji="1" lang="ja-JP" altLang="en-US"/>
          </a:p>
        </p:txBody>
      </p:sp>
    </p:spTree>
    <p:extLst>
      <p:ext uri="{BB962C8B-B14F-4D97-AF65-F5344CB8AC3E}">
        <p14:creationId xmlns:p14="http://schemas.microsoft.com/office/powerpoint/2010/main" val="400900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33</a:t>
            </a:fld>
            <a:endParaRPr kumimoji="1" lang="ja-JP" altLang="en-US"/>
          </a:p>
        </p:txBody>
      </p:sp>
    </p:spTree>
    <p:extLst>
      <p:ext uri="{BB962C8B-B14F-4D97-AF65-F5344CB8AC3E}">
        <p14:creationId xmlns:p14="http://schemas.microsoft.com/office/powerpoint/2010/main" val="356883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35</a:t>
            </a:fld>
            <a:endParaRPr kumimoji="1" lang="ja-JP" altLang="en-US"/>
          </a:p>
        </p:txBody>
      </p:sp>
    </p:spTree>
    <p:extLst>
      <p:ext uri="{BB962C8B-B14F-4D97-AF65-F5344CB8AC3E}">
        <p14:creationId xmlns:p14="http://schemas.microsoft.com/office/powerpoint/2010/main" val="360536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406CE-1967-4C1C-9C6E-FAB0D561E7D2}" type="slidenum">
              <a:rPr kumimoji="1" lang="ja-JP" altLang="en-US" smtClean="0"/>
              <a:t>38</a:t>
            </a:fld>
            <a:endParaRPr kumimoji="1" lang="ja-JP" altLang="en-US"/>
          </a:p>
        </p:txBody>
      </p:sp>
    </p:spTree>
    <p:extLst>
      <p:ext uri="{BB962C8B-B14F-4D97-AF65-F5344CB8AC3E}">
        <p14:creationId xmlns:p14="http://schemas.microsoft.com/office/powerpoint/2010/main" val="38745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60DC5B-F036-C3F9-05C8-2E76A4FB78A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B80702-9185-E7DC-4C8C-3FC06DB13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11B6-7774-20FB-0604-2B64DA0F7F8B}"/>
              </a:ext>
            </a:extLst>
          </p:cNvPr>
          <p:cNvSpPr>
            <a:spLocks noGrp="1"/>
          </p:cNvSpPr>
          <p:nvPr>
            <p:ph type="dt" sz="half" idx="10"/>
          </p:nvPr>
        </p:nvSpPr>
        <p:spPr/>
        <p:txBody>
          <a:bodyPr/>
          <a:lstStyle/>
          <a:p>
            <a:fld id="{7EB098A9-4F56-437B-8A69-EB9BE7967A5E}"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DEAE715D-5404-D9A5-6511-D2FACAAD37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2A7A2D-3256-0087-DD21-6F39A41D9FC4}"/>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365932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FE51F-58BB-5705-03F1-9064C759EB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64B45E-42F1-F5F2-BEFB-EA4A7D2E71F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301992-730D-9C20-0FB0-9486AFFE78D8}"/>
              </a:ext>
            </a:extLst>
          </p:cNvPr>
          <p:cNvSpPr>
            <a:spLocks noGrp="1"/>
          </p:cNvSpPr>
          <p:nvPr>
            <p:ph type="dt" sz="half" idx="10"/>
          </p:nvPr>
        </p:nvSpPr>
        <p:spPr/>
        <p:txBody>
          <a:bodyPr/>
          <a:lstStyle/>
          <a:p>
            <a:fld id="{30519D62-3222-49C4-B2B6-CB1E08E1B571}"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020FD22F-6AFD-8E0A-4EBF-A8321B3B23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B9E4B4-8CED-823D-3648-B6B1BAA20F40}"/>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30599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EDC325-DA29-CF7C-C44B-C976829B23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353DDB-A6F6-39F4-C81B-402DBB7381A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BB541B-B598-2A8B-7AE7-84D9FBFF3269}"/>
              </a:ext>
            </a:extLst>
          </p:cNvPr>
          <p:cNvSpPr>
            <a:spLocks noGrp="1"/>
          </p:cNvSpPr>
          <p:nvPr>
            <p:ph type="dt" sz="half" idx="10"/>
          </p:nvPr>
        </p:nvSpPr>
        <p:spPr/>
        <p:txBody>
          <a:bodyPr/>
          <a:lstStyle/>
          <a:p>
            <a:fld id="{6C6E9959-B54D-4687-9D54-A309D0347C67}"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E401944C-7243-8B84-197F-5468BB7FD3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3806D8-7721-EC42-62D8-E95728DD1422}"/>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418752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BFC1E-EB71-8F67-F385-988819A5D0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9B7D92-7BD0-06DC-1F04-1D3AC04F097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7D4616-1946-26F3-746A-8962D0C5340B}"/>
              </a:ext>
            </a:extLst>
          </p:cNvPr>
          <p:cNvSpPr>
            <a:spLocks noGrp="1"/>
          </p:cNvSpPr>
          <p:nvPr>
            <p:ph type="dt" sz="half" idx="10"/>
          </p:nvPr>
        </p:nvSpPr>
        <p:spPr/>
        <p:txBody>
          <a:bodyPr/>
          <a:lstStyle/>
          <a:p>
            <a:fld id="{2ED756BE-55F8-461F-B52A-2CC93EE04E1B}"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198E683A-8257-C415-77F8-D34016A74E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C98F96-BE80-5327-3028-3330C20A6AE5}"/>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418388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D384F6-13F5-E142-2EAA-6944E6C5688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040201-6C60-8528-A6D2-FC3CEEEA5D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487FC0-7928-4EEE-04C9-5E1A4A755DD1}"/>
              </a:ext>
            </a:extLst>
          </p:cNvPr>
          <p:cNvSpPr>
            <a:spLocks noGrp="1"/>
          </p:cNvSpPr>
          <p:nvPr>
            <p:ph type="dt" sz="half" idx="10"/>
          </p:nvPr>
        </p:nvSpPr>
        <p:spPr/>
        <p:txBody>
          <a:bodyPr/>
          <a:lstStyle/>
          <a:p>
            <a:fld id="{5A614C9E-F025-4DAB-8312-CFBF989B7F61}"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6F4FEC48-9653-0B6B-3CEB-85217C0571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B2EB93-D7EF-3917-58D1-F8DAAAA4F517}"/>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256525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E5042-557E-390B-EC13-8FD6845F2B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96C973-5B4A-3B35-7783-DE8A33F5E44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CC21684-3BFA-4284-9B8D-071F23F96D2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800EFE0-2611-0F9D-82C9-C2781223B4BF}"/>
              </a:ext>
            </a:extLst>
          </p:cNvPr>
          <p:cNvSpPr>
            <a:spLocks noGrp="1"/>
          </p:cNvSpPr>
          <p:nvPr>
            <p:ph type="dt" sz="half" idx="10"/>
          </p:nvPr>
        </p:nvSpPr>
        <p:spPr/>
        <p:txBody>
          <a:bodyPr/>
          <a:lstStyle/>
          <a:p>
            <a:fld id="{B3F17C9B-23E8-40EB-8A55-EA8F64DC6FA0}" type="datetime1">
              <a:rPr kumimoji="1" lang="ja-JP" altLang="en-US" smtClean="0"/>
              <a:t>2026/1/12</a:t>
            </a:fld>
            <a:endParaRPr kumimoji="1" lang="ja-JP" altLang="en-US"/>
          </a:p>
        </p:txBody>
      </p:sp>
      <p:sp>
        <p:nvSpPr>
          <p:cNvPr id="6" name="フッター プレースホルダー 5">
            <a:extLst>
              <a:ext uri="{FF2B5EF4-FFF2-40B4-BE49-F238E27FC236}">
                <a16:creationId xmlns:a16="http://schemas.microsoft.com/office/drawing/2014/main" id="{ED6D7E57-C098-3E57-1709-9CED5A3B20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8F1ABC-5AC9-6AE1-A9F6-755D564109F9}"/>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385059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889EC9-A622-5B2B-A3D1-219BE4F1997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D7E870-34D7-040D-DB3F-E4D0E3A04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B86F34E-7A86-E0EF-BB37-7BFE05B197E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E865CB-131C-5E2B-CA36-3965C9FA3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91C42E4-6C0B-9D89-EA1C-67577BC86EB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47E60C-1874-D95B-863C-832509B07117}"/>
              </a:ext>
            </a:extLst>
          </p:cNvPr>
          <p:cNvSpPr>
            <a:spLocks noGrp="1"/>
          </p:cNvSpPr>
          <p:nvPr>
            <p:ph type="dt" sz="half" idx="10"/>
          </p:nvPr>
        </p:nvSpPr>
        <p:spPr/>
        <p:txBody>
          <a:bodyPr/>
          <a:lstStyle/>
          <a:p>
            <a:fld id="{6787862E-FCBD-4DA0-96A2-0E2F51556A76}" type="datetime1">
              <a:rPr kumimoji="1" lang="ja-JP" altLang="en-US" smtClean="0"/>
              <a:t>2026/1/12</a:t>
            </a:fld>
            <a:endParaRPr kumimoji="1" lang="ja-JP" altLang="en-US"/>
          </a:p>
        </p:txBody>
      </p:sp>
      <p:sp>
        <p:nvSpPr>
          <p:cNvPr id="8" name="フッター プレースホルダー 7">
            <a:extLst>
              <a:ext uri="{FF2B5EF4-FFF2-40B4-BE49-F238E27FC236}">
                <a16:creationId xmlns:a16="http://schemas.microsoft.com/office/drawing/2014/main" id="{75A35C4E-5F65-AD0C-94BB-4FC44BD68F3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360F4D-F83B-3052-3A84-EEB92369880F}"/>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33169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3E71C-E472-B5E9-8DEF-0592777F68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20CAE92-31CD-158A-B527-D5E00B1731A9}"/>
              </a:ext>
            </a:extLst>
          </p:cNvPr>
          <p:cNvSpPr>
            <a:spLocks noGrp="1"/>
          </p:cNvSpPr>
          <p:nvPr>
            <p:ph type="dt" sz="half" idx="10"/>
          </p:nvPr>
        </p:nvSpPr>
        <p:spPr/>
        <p:txBody>
          <a:bodyPr/>
          <a:lstStyle/>
          <a:p>
            <a:fld id="{40E5C764-CA30-42E5-929D-DCFB36E6BE73}" type="datetime1">
              <a:rPr kumimoji="1" lang="ja-JP" altLang="en-US" smtClean="0"/>
              <a:t>2026/1/12</a:t>
            </a:fld>
            <a:endParaRPr kumimoji="1" lang="ja-JP" altLang="en-US"/>
          </a:p>
        </p:txBody>
      </p:sp>
      <p:sp>
        <p:nvSpPr>
          <p:cNvPr id="4" name="フッター プレースホルダー 3">
            <a:extLst>
              <a:ext uri="{FF2B5EF4-FFF2-40B4-BE49-F238E27FC236}">
                <a16:creationId xmlns:a16="http://schemas.microsoft.com/office/drawing/2014/main" id="{D696CF65-CE1F-732D-7AAE-D65A40E961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F0B8861-2E0B-BCE9-7320-63CF7D0378F1}"/>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203456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E44F42-40E3-AF9A-9FAA-F8D501C19D0F}"/>
              </a:ext>
            </a:extLst>
          </p:cNvPr>
          <p:cNvSpPr>
            <a:spLocks noGrp="1"/>
          </p:cNvSpPr>
          <p:nvPr>
            <p:ph type="dt" sz="half" idx="10"/>
          </p:nvPr>
        </p:nvSpPr>
        <p:spPr/>
        <p:txBody>
          <a:bodyPr/>
          <a:lstStyle/>
          <a:p>
            <a:fld id="{E27D34F3-2521-420D-B0C4-965483242252}" type="datetime1">
              <a:rPr kumimoji="1" lang="ja-JP" altLang="en-US" smtClean="0"/>
              <a:t>2026/1/12</a:t>
            </a:fld>
            <a:endParaRPr kumimoji="1" lang="ja-JP" altLang="en-US"/>
          </a:p>
        </p:txBody>
      </p:sp>
      <p:sp>
        <p:nvSpPr>
          <p:cNvPr id="3" name="フッター プレースホルダー 2">
            <a:extLst>
              <a:ext uri="{FF2B5EF4-FFF2-40B4-BE49-F238E27FC236}">
                <a16:creationId xmlns:a16="http://schemas.microsoft.com/office/drawing/2014/main" id="{63D6FB60-9F5E-9FC0-FFF8-AD3AB2EA6F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99D66A-3A3E-4D20-9A2C-6D66EF024EEC}"/>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311258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F84F18-228C-2C73-3E07-5C3F09404C3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B24DD5-6D88-31EE-F9DC-FBD0F19F9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EA43934-D278-7E01-223F-85EFB1E30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233EA5-D3C0-6CB8-EE8E-D1A67EEF1159}"/>
              </a:ext>
            </a:extLst>
          </p:cNvPr>
          <p:cNvSpPr>
            <a:spLocks noGrp="1"/>
          </p:cNvSpPr>
          <p:nvPr>
            <p:ph type="dt" sz="half" idx="10"/>
          </p:nvPr>
        </p:nvSpPr>
        <p:spPr/>
        <p:txBody>
          <a:bodyPr/>
          <a:lstStyle/>
          <a:p>
            <a:fld id="{E2EADCCD-63D5-4D39-AFB3-0D876DD74E46}" type="datetime1">
              <a:rPr kumimoji="1" lang="ja-JP" altLang="en-US" smtClean="0"/>
              <a:t>2026/1/12</a:t>
            </a:fld>
            <a:endParaRPr kumimoji="1" lang="ja-JP" altLang="en-US"/>
          </a:p>
        </p:txBody>
      </p:sp>
      <p:sp>
        <p:nvSpPr>
          <p:cNvPr id="6" name="フッター プレースホルダー 5">
            <a:extLst>
              <a:ext uri="{FF2B5EF4-FFF2-40B4-BE49-F238E27FC236}">
                <a16:creationId xmlns:a16="http://schemas.microsoft.com/office/drawing/2014/main" id="{5F9AB938-6F5F-B8A5-21D4-BC3868381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75EAF6-534A-5EFE-B14E-CEF9E86AA7C7}"/>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58061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8ACF0-E556-DA57-88D3-C76FACAAD7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245DCD-0F1E-D0A1-4EDF-C22F3C68E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67BD6C4C-1D71-11EC-5587-E28DA11E7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4FAC45B-25A7-8480-BAA8-969FCA2600BD}"/>
              </a:ext>
            </a:extLst>
          </p:cNvPr>
          <p:cNvSpPr>
            <a:spLocks noGrp="1"/>
          </p:cNvSpPr>
          <p:nvPr>
            <p:ph type="dt" sz="half" idx="10"/>
          </p:nvPr>
        </p:nvSpPr>
        <p:spPr/>
        <p:txBody>
          <a:bodyPr/>
          <a:lstStyle/>
          <a:p>
            <a:fld id="{2C008B4C-0F53-47F4-9D42-4C228E030871}" type="datetime1">
              <a:rPr kumimoji="1" lang="ja-JP" altLang="en-US" smtClean="0"/>
              <a:t>2026/1/12</a:t>
            </a:fld>
            <a:endParaRPr kumimoji="1" lang="ja-JP" altLang="en-US"/>
          </a:p>
        </p:txBody>
      </p:sp>
      <p:sp>
        <p:nvSpPr>
          <p:cNvPr id="6" name="フッター プレースホルダー 5">
            <a:extLst>
              <a:ext uri="{FF2B5EF4-FFF2-40B4-BE49-F238E27FC236}">
                <a16:creationId xmlns:a16="http://schemas.microsoft.com/office/drawing/2014/main" id="{91EE68CC-B01B-2225-8806-2AF7163D6F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845F88-0AC8-CEE7-A67D-2BDA6C1AC41F}"/>
              </a:ext>
            </a:extLst>
          </p:cNvPr>
          <p:cNvSpPr>
            <a:spLocks noGrp="1"/>
          </p:cNvSpPr>
          <p:nvPr>
            <p:ph type="sldNum" sz="quarter" idx="12"/>
          </p:nvPr>
        </p:nvSpPr>
        <p:spPr/>
        <p:txBody>
          <a:body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28575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E2FBA21-383D-EF62-760D-9B2F7C498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382BE8-CE45-8D11-CF84-0CC5274FC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F2D35B-AC12-40D4-3C8D-9A31B90EB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31A84-58B7-4500-86E6-06A9E8E6B336}"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EAC0D5D9-0E88-52C1-A025-8143589A9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4D2B83D-9093-FD56-C6E7-44B36E913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9F88B-A58C-4065-A736-DE83E8741D92}" type="slidenum">
              <a:rPr kumimoji="1" lang="ja-JP" altLang="en-US" smtClean="0"/>
              <a:t>‹#›</a:t>
            </a:fld>
            <a:endParaRPr kumimoji="1" lang="ja-JP" altLang="en-US"/>
          </a:p>
        </p:txBody>
      </p:sp>
    </p:spTree>
    <p:extLst>
      <p:ext uri="{BB962C8B-B14F-4D97-AF65-F5344CB8AC3E}">
        <p14:creationId xmlns:p14="http://schemas.microsoft.com/office/powerpoint/2010/main" val="383464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972714-66F5-64D4-85BD-11780D0CD0BE}"/>
              </a:ext>
            </a:extLst>
          </p:cNvPr>
          <p:cNvSpPr>
            <a:spLocks noGrp="1"/>
          </p:cNvSpPr>
          <p:nvPr>
            <p:ph type="ctrTitle"/>
          </p:nvPr>
        </p:nvSpPr>
        <p:spPr/>
        <p:txBody>
          <a:bodyPr>
            <a:normAutofit/>
          </a:bodyPr>
          <a:lstStyle/>
          <a:p>
            <a:r>
              <a:rPr kumimoji="1" lang="ja-JP" altLang="en-US" b="1" dirty="0"/>
              <a:t>キャリートレードと日本の株式の関係性について</a:t>
            </a:r>
          </a:p>
        </p:txBody>
      </p:sp>
      <p:sp>
        <p:nvSpPr>
          <p:cNvPr id="3" name="字幕 2">
            <a:extLst>
              <a:ext uri="{FF2B5EF4-FFF2-40B4-BE49-F238E27FC236}">
                <a16:creationId xmlns:a16="http://schemas.microsoft.com/office/drawing/2014/main" id="{02BD842D-7C67-D5AB-0BD1-DA5A6D36DE2C}"/>
              </a:ext>
            </a:extLst>
          </p:cNvPr>
          <p:cNvSpPr>
            <a:spLocks noGrp="1"/>
          </p:cNvSpPr>
          <p:nvPr>
            <p:ph type="subTitle" idx="1"/>
          </p:nvPr>
        </p:nvSpPr>
        <p:spPr/>
        <p:txBody>
          <a:bodyPr/>
          <a:lstStyle/>
          <a:p>
            <a:r>
              <a:rPr lang="ja-JP" altLang="en-US" dirty="0"/>
              <a:t>卒業論文最終報告スライド</a:t>
            </a:r>
            <a:endParaRPr kumimoji="1" lang="en-US" altLang="ja-JP" dirty="0"/>
          </a:p>
          <a:p>
            <a:r>
              <a:rPr lang="ja-JP" altLang="en-US" dirty="0"/>
              <a:t>経営学部経営学科</a:t>
            </a:r>
            <a:r>
              <a:rPr lang="en-US" altLang="ja-JP" dirty="0"/>
              <a:t>4</a:t>
            </a:r>
            <a:r>
              <a:rPr lang="ja-JP" altLang="en-US" dirty="0"/>
              <a:t>年</a:t>
            </a:r>
            <a:endParaRPr lang="en-US" altLang="ja-JP" dirty="0"/>
          </a:p>
          <a:p>
            <a:r>
              <a:rPr kumimoji="1" lang="en-US" altLang="ja-JP" dirty="0"/>
              <a:t>22F0120</a:t>
            </a:r>
            <a:r>
              <a:rPr kumimoji="1" lang="ja-JP" altLang="en-US" dirty="0"/>
              <a:t>　高橋侑希</a:t>
            </a:r>
          </a:p>
        </p:txBody>
      </p:sp>
      <p:sp>
        <p:nvSpPr>
          <p:cNvPr id="4" name="スライド番号プレースホルダー 3">
            <a:extLst>
              <a:ext uri="{FF2B5EF4-FFF2-40B4-BE49-F238E27FC236}">
                <a16:creationId xmlns:a16="http://schemas.microsoft.com/office/drawing/2014/main" id="{0D9E7507-09D3-51BA-D923-0832F94CC975}"/>
              </a:ext>
            </a:extLst>
          </p:cNvPr>
          <p:cNvSpPr>
            <a:spLocks noGrp="1"/>
          </p:cNvSpPr>
          <p:nvPr>
            <p:ph type="sldNum" sz="quarter" idx="12"/>
          </p:nvPr>
        </p:nvSpPr>
        <p:spPr/>
        <p:txBody>
          <a:bodyPr/>
          <a:lstStyle/>
          <a:p>
            <a:fld id="{02C9F88B-A58C-4065-A736-DE83E8741D92}" type="slidenum">
              <a:rPr kumimoji="1" lang="ja-JP" altLang="en-US" smtClean="0"/>
              <a:t>1</a:t>
            </a:fld>
            <a:endParaRPr kumimoji="1" lang="ja-JP" altLang="en-US"/>
          </a:p>
        </p:txBody>
      </p:sp>
    </p:spTree>
    <p:extLst>
      <p:ext uri="{BB962C8B-B14F-4D97-AF65-F5344CB8AC3E}">
        <p14:creationId xmlns:p14="http://schemas.microsoft.com/office/powerpoint/2010/main" val="327472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345D0-CF36-FF38-145D-174CF2C0CFA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026C44C-6F59-F9D7-3BC0-5CD271131F0A}"/>
              </a:ext>
            </a:extLst>
          </p:cNvPr>
          <p:cNvSpPr>
            <a:spLocks noGrp="1"/>
          </p:cNvSpPr>
          <p:nvPr>
            <p:ph type="title"/>
          </p:nvPr>
        </p:nvSpPr>
        <p:spPr/>
        <p:txBody>
          <a:bodyPr/>
          <a:lstStyle/>
          <a:p>
            <a:r>
              <a:rPr kumimoji="1" lang="ja-JP" altLang="en-US" dirty="0"/>
              <a:t>分析対象</a:t>
            </a:r>
          </a:p>
        </p:txBody>
      </p:sp>
      <p:sp>
        <p:nvSpPr>
          <p:cNvPr id="3" name="コンテンツ プレースホルダー 2">
            <a:extLst>
              <a:ext uri="{FF2B5EF4-FFF2-40B4-BE49-F238E27FC236}">
                <a16:creationId xmlns:a16="http://schemas.microsoft.com/office/drawing/2014/main" id="{A10D1AEC-69F2-60CD-A839-4DB08A71105F}"/>
              </a:ext>
            </a:extLst>
          </p:cNvPr>
          <p:cNvSpPr>
            <a:spLocks noGrp="1"/>
          </p:cNvSpPr>
          <p:nvPr>
            <p:ph idx="1"/>
          </p:nvPr>
        </p:nvSpPr>
        <p:spPr/>
        <p:txBody>
          <a:bodyPr>
            <a:normAutofit/>
          </a:bodyPr>
          <a:lstStyle/>
          <a:p>
            <a:r>
              <a:rPr kumimoji="1" lang="en-US" altLang="ja-JP" dirty="0"/>
              <a:t>G10</a:t>
            </a:r>
            <a:r>
              <a:rPr kumimoji="1" lang="ja-JP" altLang="en-US" dirty="0"/>
              <a:t>各国の</a:t>
            </a:r>
            <a:r>
              <a:rPr kumimoji="1" lang="en-US" altLang="ja-JP" dirty="0"/>
              <a:t>3</a:t>
            </a:r>
            <a:r>
              <a:rPr kumimoji="1" lang="ja-JP" altLang="en-US" dirty="0"/>
              <a:t>か月物インターバンク金利（</a:t>
            </a:r>
            <a:r>
              <a:rPr kumimoji="1" lang="en-US" altLang="ja-JP" dirty="0"/>
              <a:t>2005</a:t>
            </a:r>
            <a:r>
              <a:rPr kumimoji="1" lang="ja-JP" altLang="en-US" dirty="0"/>
              <a:t>年</a:t>
            </a:r>
            <a:r>
              <a:rPr kumimoji="1" lang="en-US" altLang="ja-JP" dirty="0"/>
              <a:t>9</a:t>
            </a:r>
            <a:r>
              <a:rPr kumimoji="1" lang="ja-JP" altLang="en-US" dirty="0"/>
              <a:t>月</a:t>
            </a:r>
            <a:r>
              <a:rPr kumimoji="1" lang="en-US" altLang="ja-JP" dirty="0"/>
              <a:t>~2025</a:t>
            </a:r>
            <a:r>
              <a:rPr kumimoji="1" lang="ja-JP" altLang="en-US" dirty="0"/>
              <a:t>年</a:t>
            </a:r>
            <a:r>
              <a:rPr kumimoji="1" lang="en-US" altLang="ja-JP" dirty="0"/>
              <a:t>6</a:t>
            </a:r>
            <a:r>
              <a:rPr kumimoji="1" lang="ja-JP" altLang="en-US" dirty="0"/>
              <a:t>月</a:t>
            </a:r>
            <a:r>
              <a:rPr lang="ja-JP" altLang="en-US" dirty="0"/>
              <a:t>四半期毎</a:t>
            </a:r>
            <a:r>
              <a:rPr kumimoji="1" lang="ja-JP" altLang="en-US" dirty="0"/>
              <a:t>）</a:t>
            </a:r>
            <a:endParaRPr kumimoji="1" lang="en-US" altLang="ja-JP" dirty="0"/>
          </a:p>
          <a:p>
            <a:r>
              <a:rPr kumimoji="1" lang="en-US" altLang="ja-JP" dirty="0"/>
              <a:t>G10</a:t>
            </a:r>
            <a:r>
              <a:rPr kumimoji="1" lang="ja-JP" altLang="en-US" dirty="0"/>
              <a:t>各国の対米ドル為替レート（</a:t>
            </a:r>
            <a:r>
              <a:rPr lang="en-US" altLang="ja-JP" dirty="0"/>
              <a:t> 2005</a:t>
            </a:r>
            <a:r>
              <a:rPr lang="ja-JP" altLang="en-US" dirty="0"/>
              <a:t>年</a:t>
            </a:r>
            <a:r>
              <a:rPr lang="en-US" altLang="ja-JP" dirty="0"/>
              <a:t>9</a:t>
            </a:r>
            <a:r>
              <a:rPr lang="ja-JP" altLang="en-US" dirty="0"/>
              <a:t>月</a:t>
            </a:r>
            <a:r>
              <a:rPr lang="en-US" altLang="ja-JP" dirty="0"/>
              <a:t>~2025</a:t>
            </a:r>
            <a:r>
              <a:rPr lang="ja-JP" altLang="en-US" dirty="0"/>
              <a:t>年</a:t>
            </a:r>
            <a:r>
              <a:rPr lang="en-US" altLang="ja-JP" dirty="0"/>
              <a:t>6</a:t>
            </a:r>
            <a:r>
              <a:rPr lang="ja-JP" altLang="en-US" dirty="0"/>
              <a:t>月四半期毎</a:t>
            </a:r>
            <a:r>
              <a:rPr kumimoji="1" lang="ja-JP" altLang="en-US" dirty="0"/>
              <a:t>）</a:t>
            </a:r>
            <a:endParaRPr kumimoji="1" lang="en-US" altLang="ja-JP" dirty="0"/>
          </a:p>
          <a:p>
            <a:r>
              <a:rPr kumimoji="1" lang="en-US" altLang="ja-JP" dirty="0"/>
              <a:t>TOPIX</a:t>
            </a:r>
            <a:r>
              <a:rPr kumimoji="1" lang="ja-JP" altLang="en-US" dirty="0"/>
              <a:t>（</a:t>
            </a:r>
            <a:r>
              <a:rPr lang="en-US" altLang="ja-JP" dirty="0"/>
              <a:t> 2005</a:t>
            </a:r>
            <a:r>
              <a:rPr lang="ja-JP" altLang="en-US" dirty="0"/>
              <a:t>年</a:t>
            </a:r>
            <a:r>
              <a:rPr lang="en-US" altLang="ja-JP" dirty="0"/>
              <a:t>9</a:t>
            </a:r>
            <a:r>
              <a:rPr lang="ja-JP" altLang="en-US" dirty="0"/>
              <a:t>月</a:t>
            </a:r>
            <a:r>
              <a:rPr lang="en-US" altLang="ja-JP" dirty="0"/>
              <a:t>~2025</a:t>
            </a:r>
            <a:r>
              <a:rPr lang="ja-JP" altLang="en-US" dirty="0"/>
              <a:t>年</a:t>
            </a:r>
            <a:r>
              <a:rPr lang="en-US" altLang="ja-JP" dirty="0"/>
              <a:t>6</a:t>
            </a:r>
            <a:r>
              <a:rPr lang="ja-JP" altLang="en-US" dirty="0"/>
              <a:t>月四半期毎</a:t>
            </a:r>
            <a:r>
              <a:rPr kumimoji="1" lang="ja-JP" altLang="en-US" dirty="0"/>
              <a:t>）</a:t>
            </a:r>
            <a:endParaRPr kumimoji="1" lang="en-US" altLang="ja-JP" dirty="0"/>
          </a:p>
          <a:p>
            <a:r>
              <a:rPr lang="ja-JP" altLang="en-US" dirty="0"/>
              <a:t>日経平均株価（</a:t>
            </a:r>
            <a:r>
              <a:rPr lang="en-US" altLang="ja-JP" dirty="0"/>
              <a:t> 2005</a:t>
            </a:r>
            <a:r>
              <a:rPr lang="ja-JP" altLang="en-US" dirty="0"/>
              <a:t>年</a:t>
            </a:r>
            <a:r>
              <a:rPr lang="en-US" altLang="ja-JP" dirty="0"/>
              <a:t>9</a:t>
            </a:r>
            <a:r>
              <a:rPr lang="ja-JP" altLang="en-US" dirty="0"/>
              <a:t>月</a:t>
            </a:r>
            <a:r>
              <a:rPr lang="en-US" altLang="ja-JP" dirty="0"/>
              <a:t>~2025</a:t>
            </a:r>
            <a:r>
              <a:rPr lang="ja-JP" altLang="en-US" dirty="0"/>
              <a:t>年</a:t>
            </a:r>
            <a:r>
              <a:rPr lang="en-US" altLang="ja-JP" dirty="0"/>
              <a:t>6</a:t>
            </a:r>
            <a:r>
              <a:rPr lang="ja-JP" altLang="en-US" dirty="0"/>
              <a:t>月四半期毎）</a:t>
            </a:r>
            <a:endParaRPr kumimoji="1" lang="en-US" altLang="ja-JP" dirty="0"/>
          </a:p>
          <a:p>
            <a:r>
              <a:rPr lang="en-US" altLang="ja-JP" dirty="0"/>
              <a:t>S&amp;P500</a:t>
            </a:r>
            <a:r>
              <a:rPr lang="ja-JP" altLang="en-US" dirty="0"/>
              <a:t>（</a:t>
            </a:r>
            <a:r>
              <a:rPr lang="en-US" altLang="ja-JP" dirty="0"/>
              <a:t> 2005</a:t>
            </a:r>
            <a:r>
              <a:rPr lang="ja-JP" altLang="en-US" dirty="0"/>
              <a:t>年</a:t>
            </a:r>
            <a:r>
              <a:rPr lang="en-US" altLang="ja-JP" dirty="0"/>
              <a:t>9</a:t>
            </a:r>
            <a:r>
              <a:rPr lang="ja-JP" altLang="en-US" dirty="0"/>
              <a:t>月</a:t>
            </a:r>
            <a:r>
              <a:rPr lang="en-US" altLang="ja-JP" dirty="0"/>
              <a:t>~2025</a:t>
            </a:r>
            <a:r>
              <a:rPr lang="ja-JP" altLang="en-US" dirty="0"/>
              <a:t>年</a:t>
            </a:r>
            <a:r>
              <a:rPr lang="en-US" altLang="ja-JP" dirty="0"/>
              <a:t>6</a:t>
            </a:r>
            <a:r>
              <a:rPr lang="ja-JP" altLang="en-US" dirty="0"/>
              <a:t>月四半期毎）</a:t>
            </a:r>
            <a:endParaRPr lang="en-US" altLang="ja-JP" dirty="0"/>
          </a:p>
          <a:p>
            <a:r>
              <a:rPr lang="en-US" altLang="ja-JP" dirty="0"/>
              <a:t>MSCI All-Country World Index</a:t>
            </a:r>
            <a:r>
              <a:rPr lang="ja-JP" altLang="en-US" dirty="0"/>
              <a:t>（</a:t>
            </a:r>
            <a:r>
              <a:rPr lang="en-US" altLang="ja-JP" dirty="0"/>
              <a:t> 2005</a:t>
            </a:r>
            <a:r>
              <a:rPr lang="ja-JP" altLang="en-US" dirty="0"/>
              <a:t>年</a:t>
            </a:r>
            <a:r>
              <a:rPr lang="en-US" altLang="ja-JP" dirty="0"/>
              <a:t>9</a:t>
            </a:r>
            <a:r>
              <a:rPr lang="ja-JP" altLang="en-US" dirty="0"/>
              <a:t>月</a:t>
            </a:r>
            <a:r>
              <a:rPr lang="en-US" altLang="ja-JP" dirty="0"/>
              <a:t>~2025</a:t>
            </a:r>
            <a:r>
              <a:rPr lang="ja-JP" altLang="en-US" dirty="0"/>
              <a:t>年</a:t>
            </a:r>
            <a:r>
              <a:rPr lang="en-US" altLang="ja-JP" dirty="0"/>
              <a:t>6</a:t>
            </a:r>
            <a:r>
              <a:rPr lang="ja-JP" altLang="en-US" dirty="0"/>
              <a:t>月四半期毎）</a:t>
            </a:r>
            <a:endParaRPr lang="en-US" altLang="ja-JP" dirty="0"/>
          </a:p>
          <a:p>
            <a:endParaRPr lang="ja-JP" altLang="en-US" dirty="0"/>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0CF5ABDD-D424-069B-C388-C70BD92E118E}"/>
              </a:ext>
            </a:extLst>
          </p:cNvPr>
          <p:cNvSpPr>
            <a:spLocks noGrp="1"/>
          </p:cNvSpPr>
          <p:nvPr>
            <p:ph type="sldNum" sz="quarter" idx="12"/>
          </p:nvPr>
        </p:nvSpPr>
        <p:spPr/>
        <p:txBody>
          <a:bodyPr/>
          <a:lstStyle/>
          <a:p>
            <a:fld id="{02C9F88B-A58C-4065-A736-DE83E8741D92}" type="slidenum">
              <a:rPr kumimoji="1" lang="ja-JP" altLang="en-US" smtClean="0"/>
              <a:t>10</a:t>
            </a:fld>
            <a:endParaRPr kumimoji="1" lang="ja-JP" altLang="en-US"/>
          </a:p>
        </p:txBody>
      </p:sp>
    </p:spTree>
    <p:extLst>
      <p:ext uri="{BB962C8B-B14F-4D97-AF65-F5344CB8AC3E}">
        <p14:creationId xmlns:p14="http://schemas.microsoft.com/office/powerpoint/2010/main" val="204525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37C78-2475-0C53-BF42-C34B92B94E52}"/>
              </a:ext>
            </a:extLst>
          </p:cNvPr>
          <p:cNvSpPr>
            <a:spLocks noGrp="1"/>
          </p:cNvSpPr>
          <p:nvPr>
            <p:ph type="title"/>
          </p:nvPr>
        </p:nvSpPr>
        <p:spPr/>
        <p:txBody>
          <a:bodyPr/>
          <a:lstStyle/>
          <a:p>
            <a:r>
              <a:rPr kumimoji="1" lang="ja-JP" altLang="en-US" dirty="0"/>
              <a:t>分析手法</a:t>
            </a:r>
          </a:p>
        </p:txBody>
      </p:sp>
      <p:sp>
        <p:nvSpPr>
          <p:cNvPr id="3" name="コンテンツ プレースホルダー 2">
            <a:extLst>
              <a:ext uri="{FF2B5EF4-FFF2-40B4-BE49-F238E27FC236}">
                <a16:creationId xmlns:a16="http://schemas.microsoft.com/office/drawing/2014/main" id="{24BA976B-6960-8044-07BC-D5CD3302591D}"/>
              </a:ext>
            </a:extLst>
          </p:cNvPr>
          <p:cNvSpPr>
            <a:spLocks noGrp="1"/>
          </p:cNvSpPr>
          <p:nvPr>
            <p:ph idx="1"/>
          </p:nvPr>
        </p:nvSpPr>
        <p:spPr/>
        <p:txBody>
          <a:bodyPr/>
          <a:lstStyle/>
          <a:p>
            <a:r>
              <a:rPr kumimoji="1" lang="ja-JP" altLang="en-US" dirty="0"/>
              <a:t>通貨キャリートレードの超過収益を</a:t>
            </a:r>
            <a:r>
              <a:rPr kumimoji="1" lang="en-US" altLang="ja-JP" dirty="0"/>
              <a:t>CT</a:t>
            </a:r>
            <a:r>
              <a:rPr kumimoji="1" lang="ja-JP" altLang="en-US" dirty="0"/>
              <a:t>、</a:t>
            </a:r>
            <a:r>
              <a:rPr kumimoji="1" lang="en-US" altLang="ja-JP" dirty="0"/>
              <a:t>CT1</a:t>
            </a:r>
            <a:r>
              <a:rPr kumimoji="1" lang="ja-JP" altLang="en-US" dirty="0"/>
              <a:t>とし、</a:t>
            </a:r>
            <a:r>
              <a:rPr kumimoji="1" lang="en-US" altLang="ja-JP" dirty="0"/>
              <a:t>TOPIX</a:t>
            </a:r>
            <a:r>
              <a:rPr kumimoji="1" lang="ja-JP" altLang="en-US" dirty="0"/>
              <a:t>や日経平均株価</a:t>
            </a:r>
            <a:r>
              <a:rPr lang="ja-JP" altLang="en-US" dirty="0"/>
              <a:t>、</a:t>
            </a:r>
            <a:r>
              <a:rPr kumimoji="1" lang="en-US" altLang="ja-JP" dirty="0"/>
              <a:t>S&amp;P500</a:t>
            </a:r>
            <a:r>
              <a:rPr kumimoji="1" lang="ja-JP" altLang="en-US" dirty="0"/>
              <a:t>、</a:t>
            </a:r>
            <a:r>
              <a:rPr lang="en-US" altLang="ja-JP" dirty="0"/>
              <a:t>MSCI All-Country World Index</a:t>
            </a:r>
            <a:r>
              <a:rPr kumimoji="1" lang="ja-JP" altLang="en-US" dirty="0"/>
              <a:t>、ドル円為替レートと</a:t>
            </a:r>
            <a:r>
              <a:rPr lang="ja-JP" altLang="en-US" dirty="0"/>
              <a:t>の関係性を基本統計量や相関係数、グレンジャー因果性の検定を用いて調べる。</a:t>
            </a:r>
            <a:endParaRPr kumimoji="1" lang="ja-JP" altLang="en-US" dirty="0"/>
          </a:p>
        </p:txBody>
      </p:sp>
      <p:sp>
        <p:nvSpPr>
          <p:cNvPr id="4" name="スライド番号プレースホルダー 3">
            <a:extLst>
              <a:ext uri="{FF2B5EF4-FFF2-40B4-BE49-F238E27FC236}">
                <a16:creationId xmlns:a16="http://schemas.microsoft.com/office/drawing/2014/main" id="{B5F6EDA1-7BAD-4F93-B21D-099122773691}"/>
              </a:ext>
            </a:extLst>
          </p:cNvPr>
          <p:cNvSpPr>
            <a:spLocks noGrp="1"/>
          </p:cNvSpPr>
          <p:nvPr>
            <p:ph type="sldNum" sz="quarter" idx="12"/>
          </p:nvPr>
        </p:nvSpPr>
        <p:spPr/>
        <p:txBody>
          <a:bodyPr/>
          <a:lstStyle/>
          <a:p>
            <a:fld id="{02C9F88B-A58C-4065-A736-DE83E8741D92}" type="slidenum">
              <a:rPr kumimoji="1" lang="ja-JP" altLang="en-US" smtClean="0"/>
              <a:t>11</a:t>
            </a:fld>
            <a:endParaRPr kumimoji="1" lang="ja-JP" altLang="en-US"/>
          </a:p>
        </p:txBody>
      </p:sp>
    </p:spTree>
    <p:extLst>
      <p:ext uri="{BB962C8B-B14F-4D97-AF65-F5344CB8AC3E}">
        <p14:creationId xmlns:p14="http://schemas.microsoft.com/office/powerpoint/2010/main" val="141416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9D779-EAEF-72E0-1E7C-911DCD43DD70}"/>
              </a:ext>
            </a:extLst>
          </p:cNvPr>
          <p:cNvSpPr>
            <a:spLocks noGrp="1"/>
          </p:cNvSpPr>
          <p:nvPr>
            <p:ph type="title"/>
          </p:nvPr>
        </p:nvSpPr>
        <p:spPr/>
        <p:txBody>
          <a:bodyPr/>
          <a:lstStyle/>
          <a:p>
            <a:r>
              <a:rPr kumimoji="1" lang="ja-JP" altLang="en-US" dirty="0"/>
              <a:t>先行研究</a:t>
            </a:r>
          </a:p>
        </p:txBody>
      </p:sp>
      <p:sp>
        <p:nvSpPr>
          <p:cNvPr id="3" name="コンテンツ プレースホルダー 2">
            <a:extLst>
              <a:ext uri="{FF2B5EF4-FFF2-40B4-BE49-F238E27FC236}">
                <a16:creationId xmlns:a16="http://schemas.microsoft.com/office/drawing/2014/main" id="{1BCF496E-A286-60FE-8D71-703648142BFD}"/>
              </a:ext>
            </a:extLst>
          </p:cNvPr>
          <p:cNvSpPr>
            <a:spLocks noGrp="1"/>
          </p:cNvSpPr>
          <p:nvPr>
            <p:ph idx="1"/>
          </p:nvPr>
        </p:nvSpPr>
        <p:spPr/>
        <p:txBody>
          <a:bodyPr/>
          <a:lstStyle/>
          <a:p>
            <a:r>
              <a:rPr kumimoji="1" lang="ja-JP" altLang="en-US" dirty="0"/>
              <a:t>先行研究</a:t>
            </a:r>
            <a:endParaRPr kumimoji="1" lang="en-US" altLang="ja-JP" dirty="0"/>
          </a:p>
          <a:p>
            <a:pPr marL="0" indent="0">
              <a:buNone/>
            </a:pPr>
            <a:r>
              <a:rPr lang="en-US" altLang="ja-JP" i="1" dirty="0"/>
              <a:t>The Relationship Between Currency Carry Trades And U.S. Stocks</a:t>
            </a:r>
          </a:p>
          <a:p>
            <a:pPr marL="0" indent="0">
              <a:buNone/>
            </a:pPr>
            <a:r>
              <a:rPr lang="en-US" altLang="ja-JP" i="1" dirty="0"/>
              <a:t>-</a:t>
            </a:r>
            <a:r>
              <a:rPr lang="en-US" altLang="ja-JP" i="1" dirty="0" err="1"/>
              <a:t>Yiuman</a:t>
            </a:r>
            <a:r>
              <a:rPr lang="en-US" altLang="ja-JP" i="1" dirty="0"/>
              <a:t> Tse, Lin Zhao(2011)</a:t>
            </a:r>
          </a:p>
          <a:p>
            <a:pPr marL="0" indent="0">
              <a:buNone/>
            </a:pPr>
            <a:r>
              <a:rPr lang="en-US" altLang="ja-JP" i="1" dirty="0"/>
              <a:t> The Journal of Futures Markets, Vol.32, No.3, 252-271(2012)</a:t>
            </a:r>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66DB09A7-D8AD-E375-5A63-F30F47B53F93}"/>
              </a:ext>
            </a:extLst>
          </p:cNvPr>
          <p:cNvSpPr>
            <a:spLocks noGrp="1"/>
          </p:cNvSpPr>
          <p:nvPr>
            <p:ph type="sldNum" sz="quarter" idx="12"/>
          </p:nvPr>
        </p:nvSpPr>
        <p:spPr/>
        <p:txBody>
          <a:bodyPr/>
          <a:lstStyle/>
          <a:p>
            <a:fld id="{02C9F88B-A58C-4065-A736-DE83E8741D92}" type="slidenum">
              <a:rPr kumimoji="1" lang="ja-JP" altLang="en-US" smtClean="0"/>
              <a:t>12</a:t>
            </a:fld>
            <a:endParaRPr kumimoji="1" lang="ja-JP" altLang="en-US"/>
          </a:p>
        </p:txBody>
      </p:sp>
    </p:spTree>
    <p:extLst>
      <p:ext uri="{BB962C8B-B14F-4D97-AF65-F5344CB8AC3E}">
        <p14:creationId xmlns:p14="http://schemas.microsoft.com/office/powerpoint/2010/main" val="326821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8BF51-E7E1-41A1-CB93-7BBCE369E6A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41C551A-FE78-DCE9-BF61-9202E3AFDAC9}"/>
              </a:ext>
            </a:extLst>
          </p:cNvPr>
          <p:cNvSpPr>
            <a:spLocks noGrp="1"/>
          </p:cNvSpPr>
          <p:nvPr>
            <p:ph idx="1"/>
          </p:nvPr>
        </p:nvSpPr>
        <p:spPr/>
        <p:txBody>
          <a:bodyPr/>
          <a:lstStyle/>
          <a:p>
            <a:r>
              <a:rPr kumimoji="1" lang="ja-JP" altLang="en-US" dirty="0"/>
              <a:t>通貨キャリー・トレードのリターンと米国株式（</a:t>
            </a:r>
            <a:r>
              <a:rPr kumimoji="1" lang="en-US" altLang="ja-JP" dirty="0"/>
              <a:t>S&amp;P500</a:t>
            </a:r>
            <a:r>
              <a:rPr kumimoji="1" lang="ja-JP" altLang="en-US" dirty="0"/>
              <a:t>）リターンの関係を検証。（</a:t>
            </a:r>
            <a:r>
              <a:rPr kumimoji="1" lang="en-US" altLang="ja-JP" dirty="0"/>
              <a:t>VAR</a:t>
            </a:r>
            <a:r>
              <a:rPr kumimoji="1" lang="ja-JP" altLang="en-US" dirty="0"/>
              <a:t>・二変量</a:t>
            </a:r>
            <a:r>
              <a:rPr kumimoji="1" lang="en-US" altLang="ja-JP" dirty="0"/>
              <a:t>EGARCH-t</a:t>
            </a:r>
            <a:r>
              <a:rPr kumimoji="1" lang="ja-JP" altLang="en-US" dirty="0"/>
              <a:t>）</a:t>
            </a:r>
            <a:endParaRPr kumimoji="1" lang="en-US" altLang="ja-JP" dirty="0"/>
          </a:p>
          <a:p>
            <a:r>
              <a:rPr lang="ja-JP" altLang="en-US" dirty="0"/>
              <a:t>先行研究では、相関やグレンジャー因果性だけでなく、ボラティリティの波及の方向性やセクター別の分析も行うことによって、より深い研究をしている。</a:t>
            </a:r>
            <a:endParaRPr lang="en-US" altLang="ja-JP" dirty="0"/>
          </a:p>
          <a:p>
            <a:r>
              <a:rPr kumimoji="1" lang="ja-JP" altLang="en-US" dirty="0"/>
              <a:t>先行研究は日次データで</a:t>
            </a:r>
            <a:r>
              <a:rPr kumimoji="1" lang="en-US" altLang="ja-JP" dirty="0"/>
              <a:t>1995</a:t>
            </a:r>
            <a:r>
              <a:rPr kumimoji="1" lang="ja-JP" altLang="en-US" dirty="0"/>
              <a:t>年</a:t>
            </a:r>
            <a:r>
              <a:rPr kumimoji="1" lang="en-US" altLang="ja-JP" dirty="0"/>
              <a:t>1</a:t>
            </a:r>
            <a:r>
              <a:rPr kumimoji="1" lang="ja-JP" altLang="en-US" dirty="0"/>
              <a:t>月から</a:t>
            </a:r>
            <a:r>
              <a:rPr kumimoji="1" lang="en-US" altLang="ja-JP" dirty="0"/>
              <a:t>2010</a:t>
            </a:r>
            <a:r>
              <a:rPr kumimoji="1" lang="ja-JP" altLang="en-US" dirty="0"/>
              <a:t>年</a:t>
            </a:r>
            <a:r>
              <a:rPr kumimoji="1" lang="en-US" altLang="ja-JP" dirty="0"/>
              <a:t>9</a:t>
            </a:r>
            <a:r>
              <a:rPr kumimoji="1" lang="ja-JP" altLang="en-US" dirty="0"/>
              <a:t>月までを対象としている。</a:t>
            </a:r>
            <a:endParaRPr kumimoji="1" lang="en-US" altLang="ja-JP" dirty="0"/>
          </a:p>
          <a:p>
            <a:pPr marL="0" indent="0">
              <a:buNone/>
            </a:pPr>
            <a:r>
              <a:rPr lang="ja-JP" altLang="en-US" dirty="0"/>
              <a:t>→そのため、本研究と結果が異なる可能性がある。</a:t>
            </a:r>
            <a:endParaRPr kumimoji="1" lang="ja-JP" altLang="en-US" dirty="0"/>
          </a:p>
        </p:txBody>
      </p:sp>
      <p:sp>
        <p:nvSpPr>
          <p:cNvPr id="4" name="スライド番号プレースホルダー 3">
            <a:extLst>
              <a:ext uri="{FF2B5EF4-FFF2-40B4-BE49-F238E27FC236}">
                <a16:creationId xmlns:a16="http://schemas.microsoft.com/office/drawing/2014/main" id="{D4509EEA-4E2D-8AF1-BF6F-CC32A5AB43D4}"/>
              </a:ext>
            </a:extLst>
          </p:cNvPr>
          <p:cNvSpPr>
            <a:spLocks noGrp="1"/>
          </p:cNvSpPr>
          <p:nvPr>
            <p:ph type="sldNum" sz="quarter" idx="12"/>
          </p:nvPr>
        </p:nvSpPr>
        <p:spPr/>
        <p:txBody>
          <a:bodyPr/>
          <a:lstStyle/>
          <a:p>
            <a:fld id="{02C9F88B-A58C-4065-A736-DE83E8741D92}" type="slidenum">
              <a:rPr kumimoji="1" lang="ja-JP" altLang="en-US" smtClean="0"/>
              <a:t>13</a:t>
            </a:fld>
            <a:endParaRPr kumimoji="1" lang="ja-JP" altLang="en-US"/>
          </a:p>
        </p:txBody>
      </p:sp>
    </p:spTree>
    <p:extLst>
      <p:ext uri="{BB962C8B-B14F-4D97-AF65-F5344CB8AC3E}">
        <p14:creationId xmlns:p14="http://schemas.microsoft.com/office/powerpoint/2010/main" val="109822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08873-80D3-59C5-DB14-C9DAA20BC6EF}"/>
              </a:ext>
            </a:extLst>
          </p:cNvPr>
          <p:cNvSpPr>
            <a:spLocks noGrp="1"/>
          </p:cNvSpPr>
          <p:nvPr>
            <p:ph type="title"/>
          </p:nvPr>
        </p:nvSpPr>
        <p:spPr/>
        <p:txBody>
          <a:bodyPr/>
          <a:lstStyle/>
          <a:p>
            <a:r>
              <a:rPr kumimoji="1" lang="ja-JP" altLang="en-US" dirty="0"/>
              <a:t>キャリートレードの超過収益</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8F5B6D3-682D-EE11-9D89-3DA8B1B39932}"/>
                  </a:ext>
                </a:extLst>
              </p:cNvPr>
              <p:cNvSpPr>
                <a:spLocks noGrp="1"/>
              </p:cNvSpPr>
              <p:nvPr>
                <p:ph idx="1"/>
              </p:nvPr>
            </p:nvSpPr>
            <p:spPr/>
            <p:txBody>
              <a:bodyPr/>
              <a:lstStyle/>
              <a:p>
                <a:r>
                  <a:rPr kumimoji="1" lang="ja-JP" altLang="en-US" dirty="0"/>
                  <a:t>キャリートレードの超過収益</a:t>
                </a:r>
                <a:endParaRPr kumimoji="1" lang="en-US" altLang="ja-JP" dirty="0"/>
              </a:p>
              <a:p>
                <a:pPr marL="0" indent="0">
                  <a:buNone/>
                </a:pPr>
                <a:r>
                  <a:rPr lang="ja-JP" altLang="en-US" dirty="0"/>
                  <a:t>カバーなし金利パリティ</a:t>
                </a:r>
                <a:endParaRPr lang="en-US" altLang="ja-JP" dirty="0"/>
              </a:p>
              <a:p>
                <a:pPr marL="0" indent="0">
                  <a:buNone/>
                </a:pPr>
                <a14:m>
                  <m:oMath xmlns:m="http://schemas.openxmlformats.org/officeDocument/2006/math">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𝑠</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𝐷</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𝐹</m:t>
                        </m:r>
                      </m:sub>
                    </m:sSub>
                  </m:oMath>
                </a14:m>
                <a:r>
                  <a:rPr lang="ja-JP" altLang="en-US" dirty="0"/>
                  <a:t> </a:t>
                </a:r>
                <a:r>
                  <a:rPr lang="en-US" altLang="ja-JP" dirty="0"/>
                  <a:t>(3.15)</a:t>
                </a:r>
              </a:p>
              <a:p>
                <a:pPr marL="0" indent="0">
                  <a:buNone/>
                </a:pPr>
                <a:endParaRPr lang="en-US" altLang="ja-JP" dirty="0"/>
              </a:p>
              <a:p>
                <a:pPr marL="0" indent="0">
                  <a:buNone/>
                </a:pPr>
                <a:r>
                  <a:rPr lang="ja-JP" altLang="en-US" dirty="0"/>
                  <a:t>キャリートレードの超過収益（先行研究）</a:t>
                </a:r>
                <a:endParaRPr lang="en-US" altLang="ja-JP" dirty="0"/>
              </a:p>
              <a:p>
                <a:pPr marL="0" indent="0">
                  <a:buNone/>
                </a:pPr>
                <a14:m>
                  <m:oMathPara xmlns:m="http://schemas.openxmlformats.org/officeDocument/2006/math">
                    <m:oMathParaPr>
                      <m:jc m:val="left"/>
                    </m:oMathParaPr>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𝑍</m:t>
                          </m:r>
                        </m:e>
                        <m:sub>
                          <m:r>
                            <a:rPr lang="en-US" altLang="ja-JP" b="0" i="1" smtClean="0">
                              <a:latin typeface="Cambria Math" panose="02040503050406030204" pitchFamily="18" charset="0"/>
                            </a:rPr>
                            <m:t>𝑡</m:t>
                          </m:r>
                        </m:sub>
                      </m:sSub>
                      <m:r>
                        <a:rPr lang="en-US" altLang="ja-JP" i="1">
                          <a:latin typeface="Cambria Math" panose="02040503050406030204" pitchFamily="18" charset="0"/>
                        </a:rPr>
                        <m:t>=</m:t>
                      </m:r>
                      <m:r>
                        <a:rPr lang="en-US" altLang="ja-JP" i="1" smtClean="0">
                          <a:latin typeface="Cambria Math" panose="02040503050406030204" pitchFamily="18" charset="0"/>
                          <a:ea typeface="Cambria Math" panose="02040503050406030204" pitchFamily="18" charset="0"/>
                        </a:rPr>
                        <m: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𝑆</m:t>
                          </m:r>
                        </m:e>
                        <m:sub>
                          <m:r>
                            <a:rPr lang="en-US" altLang="ja-JP" b="0" i="1" smtClean="0">
                              <a:latin typeface="Cambria Math" panose="02040503050406030204" pitchFamily="18" charset="0"/>
                              <a:ea typeface="Cambria Math" panose="02040503050406030204" pitchFamily="18" charset="0"/>
                            </a:rPr>
                            <m:t>𝑡</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b="0" i="1" smtClean="0">
                              <a:latin typeface="Cambria Math" panose="02040503050406030204" pitchFamily="18" charset="0"/>
                            </a:rPr>
                            <m:t>𝑡</m:t>
                          </m:r>
                          <m:r>
                            <a:rPr lang="en-US" altLang="ja-JP" b="0" i="1" smtClean="0">
                              <a:latin typeface="Cambria Math" panose="02040503050406030204" pitchFamily="18" charset="0"/>
                            </a:rPr>
                            <m:t>−1</m:t>
                          </m:r>
                        </m:sub>
                      </m:sSub>
                      <m:r>
                        <a:rPr lang="en-US" altLang="ja-JP" i="1">
                          <a:latin typeface="Cambria Math" panose="02040503050406030204" pitchFamily="18" charset="0"/>
                        </a:rPr>
                        <m:t>−</m:t>
                      </m:r>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𝑡</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m:t>
                          </m:r>
                        </m:sup>
                      </m:sSubSup>
                      <m:r>
                        <a:rPr lang="en-US" altLang="ja-JP" i="1">
                          <a:latin typeface="Cambria Math" panose="02040503050406030204" pitchFamily="18" charset="0"/>
                        </a:rPr>
                        <m:t>)</m:t>
                      </m:r>
                    </m:oMath>
                  </m:oMathPara>
                </a14:m>
                <a:endParaRPr kumimoji="1" lang="en-US" altLang="ja-JP" dirty="0"/>
              </a:p>
              <a:p>
                <a:pPr marL="0" indent="0">
                  <a:buNone/>
                </a:pPr>
                <a:r>
                  <a:rPr lang="ja-JP" altLang="en-US" dirty="0"/>
                  <a:t>今回用いるデータは</a:t>
                </a:r>
                <a:r>
                  <a:rPr lang="en-US" altLang="ja-JP" dirty="0"/>
                  <a:t>3</a:t>
                </a:r>
                <a:r>
                  <a:rPr lang="ja-JP" altLang="en-US" dirty="0"/>
                  <a:t>か月毎なので式を少し変形する</a:t>
                </a:r>
                <a:endParaRPr lang="en-US" altLang="ja-JP" dirty="0"/>
              </a:p>
              <a:p>
                <a:pPr marL="0" indent="0">
                  <a:buNone/>
                </a:pPr>
                <a14:m>
                  <m:oMathPara xmlns:m="http://schemas.openxmlformats.org/officeDocument/2006/math">
                    <m:oMathParaPr>
                      <m:jc m:val="left"/>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𝑡</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𝑆</m:t>
                          </m:r>
                        </m:e>
                        <m:sub>
                          <m:r>
                            <a:rPr lang="en-US" altLang="ja-JP" i="1">
                              <a:latin typeface="Cambria Math" panose="02040503050406030204" pitchFamily="18" charset="0"/>
                              <a:ea typeface="Cambria Math" panose="02040503050406030204" pitchFamily="18" charset="0"/>
                            </a:rPr>
                            <m:t>𝑡</m:t>
                          </m:r>
                        </m:sub>
                      </m:sSub>
                      <m:r>
                        <a:rPr lang="en-US" altLang="ja-JP" i="1">
                          <a:latin typeface="Cambria Math" panose="02040503050406030204" pitchFamily="18" charset="0"/>
                        </a:rPr>
                        <m:t>−</m:t>
                      </m:r>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4</m:t>
                          </m:r>
                        </m:den>
                      </m:f>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𝑡</m:t>
                          </m:r>
                          <m:r>
                            <a:rPr lang="en-US" altLang="ja-JP" i="1">
                              <a:latin typeface="Cambria Math" panose="02040503050406030204" pitchFamily="18" charset="0"/>
                            </a:rPr>
                            <m:t>−1</m:t>
                          </m:r>
                        </m:sub>
                      </m:sSub>
                      <m:r>
                        <a:rPr lang="en-US" altLang="ja-JP" i="1">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𝑖</m:t>
                          </m:r>
                        </m:e>
                        <m:sub>
                          <m:r>
                            <a:rPr lang="en-US" altLang="ja-JP" i="1">
                              <a:latin typeface="Cambria Math" panose="02040503050406030204" pitchFamily="18" charset="0"/>
                            </a:rPr>
                            <m:t>𝑡</m:t>
                          </m:r>
                          <m:r>
                            <a:rPr lang="en-US" altLang="ja-JP" i="1">
                              <a:latin typeface="Cambria Math" panose="02040503050406030204" pitchFamily="18" charset="0"/>
                            </a:rPr>
                            <m:t>−1</m:t>
                          </m:r>
                        </m:sub>
                        <m:sup>
                          <m:r>
                            <a:rPr lang="en-US" altLang="ja-JP" i="1">
                              <a:latin typeface="Cambria Math" panose="02040503050406030204" pitchFamily="18" charset="0"/>
                            </a:rPr>
                            <m:t>∗</m:t>
                          </m:r>
                        </m:sup>
                      </m:sSubSup>
                      <m:r>
                        <a:rPr lang="en-US" altLang="ja-JP" i="1">
                          <a:latin typeface="Cambria Math" panose="02040503050406030204" pitchFamily="18" charset="0"/>
                        </a:rPr>
                        <m:t>)</m:t>
                      </m:r>
                    </m:oMath>
                  </m:oMathPara>
                </a14:m>
                <a:endParaRPr lang="en-US" altLang="ja-JP"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18F5B6D3-682D-EE11-9D89-3DA8B1B39932}"/>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3859911-0128-B326-6001-4697240CA1D4}"/>
                  </a:ext>
                </a:extLst>
              </p:cNvPr>
              <p:cNvSpPr txBox="1"/>
              <p:nvPr/>
            </p:nvSpPr>
            <p:spPr>
              <a:xfrm>
                <a:off x="8140700" y="3429000"/>
                <a:ext cx="3860800" cy="1413144"/>
              </a:xfrm>
              <a:prstGeom prst="rect">
                <a:avLst/>
              </a:prstGeom>
              <a:noFill/>
            </p:spPr>
            <p:txBody>
              <a:bodyPr wrap="square">
                <a:spAutoFit/>
              </a:bodyPr>
              <a:lstStyle/>
              <a:p>
                <a14:m>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𝑡</m:t>
                        </m:r>
                      </m:sub>
                    </m:sSub>
                  </m:oMath>
                </a14:m>
                <a:r>
                  <a:rPr lang="ja-JP" altLang="en-US" dirty="0">
                    <a:latin typeface="Cambria Math" panose="02040503050406030204" pitchFamily="18" charset="0"/>
                    <a:ea typeface="Cambria Math" panose="02040503050406030204" pitchFamily="18" charset="0"/>
                  </a:rPr>
                  <a:t>：キャリートレードの超過収益</a:t>
                </a:r>
                <a:endParaRPr lang="en-US" altLang="ja-JP" dirty="0">
                  <a:latin typeface="Cambria Math" panose="02040503050406030204" pitchFamily="18" charset="0"/>
                  <a:ea typeface="Cambria Math" panose="02040503050406030204" pitchFamily="18" charset="0"/>
                </a:endParaRPr>
              </a:p>
              <a:p>
                <a14:m>
                  <m:oMath xmlns:m="http://schemas.openxmlformats.org/officeDocument/2006/math">
                    <m:r>
                      <a:rPr lang="en-US" altLang="ja-JP" i="1" smtClean="0">
                        <a:latin typeface="Cambria Math" panose="02040503050406030204" pitchFamily="18" charset="0"/>
                        <a:ea typeface="Cambria Math" panose="02040503050406030204" pitchFamily="18" charset="0"/>
                      </a:rPr>
                      <m: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𝑆</m:t>
                        </m:r>
                      </m:e>
                      <m:sub>
                        <m:r>
                          <a:rPr lang="en-US" altLang="ja-JP" b="0" i="1" smtClean="0">
                            <a:latin typeface="Cambria Math" panose="02040503050406030204" pitchFamily="18" charset="0"/>
                            <a:ea typeface="Cambria Math" panose="02040503050406030204" pitchFamily="18" charset="0"/>
                          </a:rPr>
                          <m:t>𝑡</m:t>
                        </m:r>
                      </m:sub>
                    </m:sSub>
                  </m:oMath>
                </a14:m>
                <a:r>
                  <a:rPr lang="ja-JP" altLang="en-US" dirty="0"/>
                  <a:t>：</a:t>
                </a:r>
                <a14:m>
                  <m:oMath xmlns:m="http://schemas.openxmlformats.org/officeDocument/2006/math">
                    <m:func>
                      <m:funcPr>
                        <m:ctrlPr>
                          <a:rPr lang="en-US" altLang="ja-JP" i="1" dirty="0" smtClean="0">
                            <a:latin typeface="Cambria Math" panose="02040503050406030204" pitchFamily="18" charset="0"/>
                          </a:rPr>
                        </m:ctrlPr>
                      </m:funcPr>
                      <m:fName>
                        <m:r>
                          <m:rPr>
                            <m:sty m:val="p"/>
                          </m:rPr>
                          <a:rPr lang="en-US" altLang="ja-JP" i="0" dirty="0" smtClean="0">
                            <a:latin typeface="Cambria Math" panose="02040503050406030204" pitchFamily="18" charset="0"/>
                          </a:rPr>
                          <m:t>log</m:t>
                        </m:r>
                      </m:fName>
                      <m:e>
                        <m:d>
                          <m:dPr>
                            <m:ctrlPr>
                              <a:rPr lang="en-US" altLang="ja-JP" i="1" dirty="0" smtClean="0">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𝑡</m:t>
                                    </m:r>
                                  </m:sub>
                                </m:sSub>
                              </m:num>
                              <m:den>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𝑡</m:t>
                                    </m:r>
                                    <m:r>
                                      <a:rPr lang="en-US" altLang="ja-JP" b="0" i="1" smtClean="0">
                                        <a:latin typeface="Cambria Math" panose="02040503050406030204" pitchFamily="18" charset="0"/>
                                      </a:rPr>
                                      <m:t>−1</m:t>
                                    </m:r>
                                  </m:sub>
                                </m:sSub>
                              </m:den>
                            </m:f>
                          </m:e>
                        </m:d>
                      </m:e>
                    </m:func>
                  </m:oMath>
                </a14:m>
                <a:endParaRPr lang="en-US" altLang="ja-JP" dirty="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𝑡</m:t>
                        </m:r>
                        <m:r>
                          <a:rPr lang="en-US" altLang="ja-JP" i="1">
                            <a:latin typeface="Cambria Math" panose="02040503050406030204" pitchFamily="18" charset="0"/>
                          </a:rPr>
                          <m:t>−1</m:t>
                        </m:r>
                      </m:sub>
                    </m:sSub>
                  </m:oMath>
                </a14:m>
                <a:r>
                  <a:rPr lang="ja-JP" altLang="en-US" dirty="0"/>
                  <a:t>：ドル金利</a:t>
                </a:r>
                <a:endParaRPr lang="en-US" altLang="ja-JP" dirty="0"/>
              </a:p>
              <a:p>
                <a14:m>
                  <m:oMath xmlns:m="http://schemas.openxmlformats.org/officeDocument/2006/math">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𝑖</m:t>
                        </m:r>
                      </m:e>
                      <m:sub>
                        <m:r>
                          <a:rPr lang="en-US" altLang="ja-JP" i="1">
                            <a:latin typeface="Cambria Math" panose="02040503050406030204" pitchFamily="18" charset="0"/>
                          </a:rPr>
                          <m:t>𝑡</m:t>
                        </m:r>
                        <m:r>
                          <a:rPr lang="en-US" altLang="ja-JP" i="1">
                            <a:latin typeface="Cambria Math" panose="02040503050406030204" pitchFamily="18" charset="0"/>
                          </a:rPr>
                          <m:t>−1</m:t>
                        </m:r>
                      </m:sub>
                      <m:sup>
                        <m:r>
                          <a:rPr lang="en-US" altLang="ja-JP" i="1">
                            <a:latin typeface="Cambria Math" panose="02040503050406030204" pitchFamily="18" charset="0"/>
                          </a:rPr>
                          <m:t>∗</m:t>
                        </m:r>
                      </m:sup>
                    </m:sSubSup>
                  </m:oMath>
                </a14:m>
                <a:r>
                  <a:rPr lang="ja-JP" altLang="en-US" dirty="0"/>
                  <a:t>：</a:t>
                </a:r>
                <a:r>
                  <a:rPr lang="en-US" altLang="ja-JP" dirty="0"/>
                  <a:t>G10</a:t>
                </a:r>
                <a:r>
                  <a:rPr lang="ja-JP" altLang="en-US" dirty="0"/>
                  <a:t>通貨各国の金利</a:t>
                </a:r>
              </a:p>
            </p:txBody>
          </p:sp>
        </mc:Choice>
        <mc:Fallback xmlns="">
          <p:sp>
            <p:nvSpPr>
              <p:cNvPr id="6" name="テキスト ボックス 5">
                <a:extLst>
                  <a:ext uri="{FF2B5EF4-FFF2-40B4-BE49-F238E27FC236}">
                    <a16:creationId xmlns:a16="http://schemas.microsoft.com/office/drawing/2014/main" id="{C3859911-0128-B326-6001-4697240CA1D4}"/>
                  </a:ext>
                </a:extLst>
              </p:cNvPr>
              <p:cNvSpPr txBox="1">
                <a:spLocks noRot="1" noChangeAspect="1" noMove="1" noResize="1" noEditPoints="1" noAdjustHandles="1" noChangeArrowheads="1" noChangeShapeType="1" noTextEdit="1"/>
              </p:cNvSpPr>
              <p:nvPr/>
            </p:nvSpPr>
            <p:spPr>
              <a:xfrm>
                <a:off x="8140700" y="3429000"/>
                <a:ext cx="3860800" cy="1413144"/>
              </a:xfrm>
              <a:prstGeom prst="rect">
                <a:avLst/>
              </a:prstGeom>
              <a:blipFill>
                <a:blip r:embed="rId4"/>
                <a:stretch>
                  <a:fillRect t="-3463" b="-606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8780A84-E0F1-9AAA-F6D5-CB26FDEF9BD5}"/>
              </a:ext>
            </a:extLst>
          </p:cNvPr>
          <p:cNvSpPr>
            <a:spLocks noGrp="1"/>
          </p:cNvSpPr>
          <p:nvPr>
            <p:ph type="sldNum" sz="quarter" idx="12"/>
          </p:nvPr>
        </p:nvSpPr>
        <p:spPr/>
        <p:txBody>
          <a:bodyPr/>
          <a:lstStyle/>
          <a:p>
            <a:fld id="{02C9F88B-A58C-4065-A736-DE83E8741D92}" type="slidenum">
              <a:rPr kumimoji="1" lang="ja-JP" altLang="en-US" smtClean="0"/>
              <a:t>14</a:t>
            </a:fld>
            <a:endParaRPr kumimoji="1" lang="ja-JP" altLang="en-US"/>
          </a:p>
        </p:txBody>
      </p:sp>
    </p:spTree>
    <p:extLst>
      <p:ext uri="{BB962C8B-B14F-4D97-AF65-F5344CB8AC3E}">
        <p14:creationId xmlns:p14="http://schemas.microsoft.com/office/powerpoint/2010/main" val="293786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91509-040C-7933-F589-088FFBD836D9}"/>
              </a:ext>
            </a:extLst>
          </p:cNvPr>
          <p:cNvSpPr>
            <a:spLocks noGrp="1"/>
          </p:cNvSpPr>
          <p:nvPr>
            <p:ph type="title"/>
          </p:nvPr>
        </p:nvSpPr>
        <p:spPr/>
        <p:txBody>
          <a:bodyPr/>
          <a:lstStyle/>
          <a:p>
            <a:r>
              <a:rPr kumimoji="1" lang="en-US" altLang="ja-JP" dirty="0"/>
              <a:t>CT</a:t>
            </a:r>
            <a:r>
              <a:rPr kumimoji="1" lang="ja-JP" altLang="en-US" dirty="0"/>
              <a:t>の求め方</a:t>
            </a:r>
          </a:p>
        </p:txBody>
      </p:sp>
      <p:sp>
        <p:nvSpPr>
          <p:cNvPr id="3" name="コンテンツ プレースホルダー 2">
            <a:extLst>
              <a:ext uri="{FF2B5EF4-FFF2-40B4-BE49-F238E27FC236}">
                <a16:creationId xmlns:a16="http://schemas.microsoft.com/office/drawing/2014/main" id="{86044804-1EDF-D92D-C2C4-EE3DFB95A8B6}"/>
              </a:ext>
            </a:extLst>
          </p:cNvPr>
          <p:cNvSpPr>
            <a:spLocks noGrp="1"/>
          </p:cNvSpPr>
          <p:nvPr>
            <p:ph idx="1"/>
          </p:nvPr>
        </p:nvSpPr>
        <p:spPr/>
        <p:txBody>
          <a:bodyPr>
            <a:normAutofit fontScale="92500"/>
          </a:bodyPr>
          <a:lstStyle/>
          <a:p>
            <a:r>
              <a:rPr kumimoji="1" lang="ja-JP" altLang="en-US" dirty="0"/>
              <a:t>キャリートレードの超過収益は</a:t>
            </a:r>
            <a:r>
              <a:rPr lang="en-US" altLang="ja-JP" dirty="0"/>
              <a:t>Deutsche Bank</a:t>
            </a:r>
            <a:r>
              <a:rPr lang="ja-JP" altLang="ja-JP" dirty="0"/>
              <a:t>の</a:t>
            </a:r>
            <a:r>
              <a:rPr lang="en-US" altLang="ja-JP" dirty="0"/>
              <a:t>PowerShares DB G10 Currency Harvest</a:t>
            </a:r>
            <a:r>
              <a:rPr lang="ja-JP" altLang="en-US" dirty="0"/>
              <a:t>に従う。</a:t>
            </a:r>
            <a:endParaRPr lang="en-US" altLang="ja-JP" dirty="0"/>
          </a:p>
          <a:p>
            <a:pPr marL="0" indent="0">
              <a:buNone/>
            </a:pPr>
            <a:r>
              <a:rPr lang="ja-JP" altLang="en-US" dirty="0"/>
              <a:t>→</a:t>
            </a:r>
            <a:r>
              <a:rPr lang="ja-JP" altLang="ja-JP" dirty="0"/>
              <a:t>キャリートレード・ポートフォリオは</a:t>
            </a:r>
            <a:r>
              <a:rPr lang="en-US" altLang="ja-JP" dirty="0"/>
              <a:t>G10</a:t>
            </a:r>
            <a:r>
              <a:rPr lang="ja-JP" altLang="ja-JP" dirty="0"/>
              <a:t>通貨のうち金利が最</a:t>
            </a:r>
            <a:r>
              <a:rPr lang="ja-JP" altLang="en-US" dirty="0"/>
              <a:t>　　　　　　</a:t>
            </a:r>
            <a:r>
              <a:rPr lang="ja-JP" altLang="ja-JP" dirty="0"/>
              <a:t>も高い</a:t>
            </a:r>
            <a:r>
              <a:rPr lang="en-US" altLang="ja-JP" dirty="0"/>
              <a:t>3</a:t>
            </a:r>
            <a:r>
              <a:rPr lang="ja-JP" altLang="ja-JP" dirty="0"/>
              <a:t>通貨のロングポジションと金利が最も低い</a:t>
            </a:r>
            <a:r>
              <a:rPr lang="en-US" altLang="ja-JP" dirty="0"/>
              <a:t>3</a:t>
            </a:r>
            <a:r>
              <a:rPr lang="ja-JP" altLang="ja-JP" dirty="0"/>
              <a:t>通貨</a:t>
            </a:r>
            <a:r>
              <a:rPr lang="ja-JP" altLang="en-US" dirty="0"/>
              <a:t>の　</a:t>
            </a:r>
            <a:r>
              <a:rPr lang="ja-JP" altLang="ja-JP" dirty="0"/>
              <a:t>ショートポジションで構成し、各通貨に同等のウェイト</a:t>
            </a:r>
            <a:r>
              <a:rPr lang="en-US" altLang="ja-JP" dirty="0"/>
              <a:t> </a:t>
            </a:r>
            <a:r>
              <a:rPr lang="ja-JP" altLang="ja-JP" dirty="0"/>
              <a:t>を割り当てている </a:t>
            </a:r>
            <a:r>
              <a:rPr lang="ja-JP" altLang="en-US" dirty="0"/>
              <a:t>。</a:t>
            </a:r>
            <a:endParaRPr lang="en-US" altLang="ja-JP" dirty="0"/>
          </a:p>
          <a:p>
            <a:r>
              <a:rPr lang="en-US" altLang="ja-JP" dirty="0"/>
              <a:t>CT</a:t>
            </a:r>
            <a:r>
              <a:rPr lang="ja-JP" altLang="en-US" dirty="0"/>
              <a:t>の定義</a:t>
            </a:r>
            <a:endParaRPr lang="en-US" altLang="ja-JP" dirty="0"/>
          </a:p>
          <a:p>
            <a:pPr marL="0" indent="0">
              <a:buNone/>
            </a:pPr>
            <a:r>
              <a:rPr lang="ja-JP" altLang="ja-JP" dirty="0"/>
              <a:t>ロングおよびショートの各ポジションに</a:t>
            </a:r>
            <a:r>
              <a:rPr lang="en-US" altLang="ja-JP" dirty="0"/>
              <a:t>3</a:t>
            </a:r>
            <a:r>
              <a:rPr lang="ja-JP" altLang="ja-JP" dirty="0"/>
              <a:t>通貨を含むポートフォリオ</a:t>
            </a:r>
            <a:r>
              <a:rPr lang="ja-JP" altLang="en-US" dirty="0"/>
              <a:t>。</a:t>
            </a:r>
            <a:endParaRPr lang="en-US" altLang="ja-JP" dirty="0"/>
          </a:p>
          <a:p>
            <a:r>
              <a:rPr lang="en-US" altLang="ja-JP" dirty="0"/>
              <a:t>CT1</a:t>
            </a:r>
            <a:r>
              <a:rPr lang="ja-JP" altLang="en-US" dirty="0"/>
              <a:t>の定義</a:t>
            </a:r>
            <a:endParaRPr lang="en-US" altLang="ja-JP" dirty="0"/>
          </a:p>
          <a:p>
            <a:pPr marL="0" indent="0">
              <a:buNone/>
            </a:pPr>
            <a:r>
              <a:rPr lang="ja-JP" altLang="ja-JP" dirty="0"/>
              <a:t>各ポジションに</a:t>
            </a:r>
            <a:r>
              <a:rPr lang="en-US" altLang="ja-JP" dirty="0"/>
              <a:t>1</a:t>
            </a:r>
            <a:r>
              <a:rPr lang="ja-JP" altLang="ja-JP" dirty="0"/>
              <a:t>通貨を含むポートフォリオ</a:t>
            </a:r>
            <a:r>
              <a:rPr lang="ja-JP" altLang="en-US" dirty="0"/>
              <a:t>。</a:t>
            </a:r>
            <a:endParaRPr lang="en-US" altLang="ja-JP" dirty="0"/>
          </a:p>
        </p:txBody>
      </p:sp>
      <p:sp>
        <p:nvSpPr>
          <p:cNvPr id="4" name="スライド番号プレースホルダー 3">
            <a:extLst>
              <a:ext uri="{FF2B5EF4-FFF2-40B4-BE49-F238E27FC236}">
                <a16:creationId xmlns:a16="http://schemas.microsoft.com/office/drawing/2014/main" id="{F5250AE3-EB08-E9A9-2439-C6C6D332D4B4}"/>
              </a:ext>
            </a:extLst>
          </p:cNvPr>
          <p:cNvSpPr>
            <a:spLocks noGrp="1"/>
          </p:cNvSpPr>
          <p:nvPr>
            <p:ph type="sldNum" sz="quarter" idx="12"/>
          </p:nvPr>
        </p:nvSpPr>
        <p:spPr/>
        <p:txBody>
          <a:bodyPr/>
          <a:lstStyle/>
          <a:p>
            <a:fld id="{02C9F88B-A58C-4065-A736-DE83E8741D92}" type="slidenum">
              <a:rPr kumimoji="1" lang="ja-JP" altLang="en-US" smtClean="0"/>
              <a:t>15</a:t>
            </a:fld>
            <a:endParaRPr kumimoji="1" lang="ja-JP" altLang="en-US"/>
          </a:p>
        </p:txBody>
      </p:sp>
    </p:spTree>
    <p:extLst>
      <p:ext uri="{BB962C8B-B14F-4D97-AF65-F5344CB8AC3E}">
        <p14:creationId xmlns:p14="http://schemas.microsoft.com/office/powerpoint/2010/main" val="376441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625CC-2004-77A4-FAC4-42DBFA7C4BC6}"/>
              </a:ext>
            </a:extLst>
          </p:cNvPr>
          <p:cNvSpPr>
            <a:spLocks noGrp="1"/>
          </p:cNvSpPr>
          <p:nvPr>
            <p:ph type="title"/>
          </p:nvPr>
        </p:nvSpPr>
        <p:spPr/>
        <p:txBody>
          <a:bodyPr/>
          <a:lstStyle/>
          <a:p>
            <a:r>
              <a:rPr kumimoji="1" lang="ja-JP" altLang="en-US" dirty="0"/>
              <a:t>具体的な</a:t>
            </a:r>
            <a:r>
              <a:rPr kumimoji="1" lang="en-US" altLang="ja-JP" dirty="0"/>
              <a:t>CT</a:t>
            </a:r>
            <a:r>
              <a:rPr kumimoji="1" lang="ja-JP" altLang="en-US" dirty="0"/>
              <a:t>のデータ（一部抜粋）</a:t>
            </a:r>
          </a:p>
        </p:txBody>
      </p:sp>
      <p:graphicFrame>
        <p:nvGraphicFramePr>
          <p:cNvPr id="7" name="コンテンツ プレースホルダー 6">
            <a:extLst>
              <a:ext uri="{FF2B5EF4-FFF2-40B4-BE49-F238E27FC236}">
                <a16:creationId xmlns:a16="http://schemas.microsoft.com/office/drawing/2014/main" id="{9BE3AD39-E401-A54F-1AF6-4301FBA6281F}"/>
              </a:ext>
            </a:extLst>
          </p:cNvPr>
          <p:cNvGraphicFramePr>
            <a:graphicFrameLocks noGrp="1"/>
          </p:cNvGraphicFramePr>
          <p:nvPr>
            <p:ph sz="half" idx="1"/>
            <p:extLst>
              <p:ext uri="{D42A27DB-BD31-4B8C-83A1-F6EECF244321}">
                <p14:modId xmlns:p14="http://schemas.microsoft.com/office/powerpoint/2010/main" val="3981633834"/>
              </p:ext>
            </p:extLst>
          </p:nvPr>
        </p:nvGraphicFramePr>
        <p:xfrm>
          <a:off x="838201" y="2385522"/>
          <a:ext cx="4803986" cy="3231537"/>
        </p:xfrm>
        <a:graphic>
          <a:graphicData uri="http://schemas.openxmlformats.org/drawingml/2006/table">
            <a:tbl>
              <a:tblPr>
                <a:tableStyleId>{5C22544A-7EE6-4342-B048-85BDC9FD1C3A}</a:tableStyleId>
              </a:tblPr>
              <a:tblGrid>
                <a:gridCol w="491964">
                  <a:extLst>
                    <a:ext uri="{9D8B030D-6E8A-4147-A177-3AD203B41FA5}">
                      <a16:colId xmlns:a16="http://schemas.microsoft.com/office/drawing/2014/main" val="1616427828"/>
                    </a:ext>
                  </a:extLst>
                </a:gridCol>
                <a:gridCol w="453630">
                  <a:extLst>
                    <a:ext uri="{9D8B030D-6E8A-4147-A177-3AD203B41FA5}">
                      <a16:colId xmlns:a16="http://schemas.microsoft.com/office/drawing/2014/main" val="947961043"/>
                    </a:ext>
                  </a:extLst>
                </a:gridCol>
                <a:gridCol w="288845">
                  <a:extLst>
                    <a:ext uri="{9D8B030D-6E8A-4147-A177-3AD203B41FA5}">
                      <a16:colId xmlns:a16="http://schemas.microsoft.com/office/drawing/2014/main" val="4026980596"/>
                    </a:ext>
                  </a:extLst>
                </a:gridCol>
                <a:gridCol w="487680">
                  <a:extLst>
                    <a:ext uri="{9D8B030D-6E8A-4147-A177-3AD203B41FA5}">
                      <a16:colId xmlns:a16="http://schemas.microsoft.com/office/drawing/2014/main" val="2899792803"/>
                    </a:ext>
                  </a:extLst>
                </a:gridCol>
                <a:gridCol w="541867">
                  <a:extLst>
                    <a:ext uri="{9D8B030D-6E8A-4147-A177-3AD203B41FA5}">
                      <a16:colId xmlns:a16="http://schemas.microsoft.com/office/drawing/2014/main" val="2442966175"/>
                    </a:ext>
                  </a:extLst>
                </a:gridCol>
                <a:gridCol w="277706">
                  <a:extLst>
                    <a:ext uri="{9D8B030D-6E8A-4147-A177-3AD203B41FA5}">
                      <a16:colId xmlns:a16="http://schemas.microsoft.com/office/drawing/2014/main" val="5175335"/>
                    </a:ext>
                  </a:extLst>
                </a:gridCol>
                <a:gridCol w="419947">
                  <a:extLst>
                    <a:ext uri="{9D8B030D-6E8A-4147-A177-3AD203B41FA5}">
                      <a16:colId xmlns:a16="http://schemas.microsoft.com/office/drawing/2014/main" val="1846807206"/>
                    </a:ext>
                  </a:extLst>
                </a:gridCol>
                <a:gridCol w="474133">
                  <a:extLst>
                    <a:ext uri="{9D8B030D-6E8A-4147-A177-3AD203B41FA5}">
                      <a16:colId xmlns:a16="http://schemas.microsoft.com/office/drawing/2014/main" val="2625062684"/>
                    </a:ext>
                  </a:extLst>
                </a:gridCol>
                <a:gridCol w="386080">
                  <a:extLst>
                    <a:ext uri="{9D8B030D-6E8A-4147-A177-3AD203B41FA5}">
                      <a16:colId xmlns:a16="http://schemas.microsoft.com/office/drawing/2014/main" val="1286667701"/>
                    </a:ext>
                  </a:extLst>
                </a:gridCol>
                <a:gridCol w="447040">
                  <a:extLst>
                    <a:ext uri="{9D8B030D-6E8A-4147-A177-3AD203B41FA5}">
                      <a16:colId xmlns:a16="http://schemas.microsoft.com/office/drawing/2014/main" val="3090116417"/>
                    </a:ext>
                  </a:extLst>
                </a:gridCol>
                <a:gridCol w="535094">
                  <a:extLst>
                    <a:ext uri="{9D8B030D-6E8A-4147-A177-3AD203B41FA5}">
                      <a16:colId xmlns:a16="http://schemas.microsoft.com/office/drawing/2014/main" val="2618398211"/>
                    </a:ext>
                  </a:extLst>
                </a:gridCol>
              </a:tblGrid>
              <a:tr h="253591">
                <a:tc>
                  <a:txBody>
                    <a:bodyPr/>
                    <a:lstStyle/>
                    <a:p>
                      <a:pPr algn="l" fontAlgn="ctr">
                        <a:buNone/>
                      </a:pPr>
                      <a:r>
                        <a:rPr lang="ja-JP" altLang="en-US" sz="600" u="none" strike="noStrike">
                          <a:effectLst/>
                        </a:rPr>
                        <a:t>金利</a:t>
                      </a:r>
                      <a:r>
                        <a:rPr lang="en-US" sz="600" u="none" strike="noStrike">
                          <a:effectLst/>
                        </a:rPr>
                        <a:t>date(t-1)</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Z_t</a:t>
                      </a:r>
                      <a:r>
                        <a:rPr lang="ja-JP" altLang="en-US" sz="600" u="none" strike="noStrike">
                          <a:effectLst/>
                        </a:rPr>
                        <a:t>の</a:t>
                      </a:r>
                      <a:r>
                        <a:rPr lang="en-US" sz="600" u="none" strike="noStrike">
                          <a:effectLst/>
                        </a:rPr>
                        <a:t>date(t)</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dirty="0">
                          <a:effectLst/>
                        </a:rPr>
                        <a:t>上位</a:t>
                      </a:r>
                      <a:r>
                        <a:rPr lang="en-US" altLang="ja-JP" sz="600" u="none" strike="noStrike" dirty="0">
                          <a:effectLst/>
                        </a:rPr>
                        <a:t>1</a:t>
                      </a:r>
                      <a:r>
                        <a:rPr lang="ja-JP" altLang="en-US" sz="600" u="none" strike="noStrike" dirty="0">
                          <a:effectLst/>
                        </a:rPr>
                        <a:t>通貨</a:t>
                      </a:r>
                      <a:r>
                        <a:rPr lang="en-US" altLang="ja-JP" sz="600" u="none" strike="noStrike" dirty="0">
                          <a:effectLst/>
                        </a:rPr>
                        <a:t>(</a:t>
                      </a:r>
                      <a:r>
                        <a:rPr lang="en-US" sz="600" u="none" strike="noStrike" dirty="0">
                          <a:effectLst/>
                        </a:rPr>
                        <a:t>t-1)</a:t>
                      </a:r>
                      <a:endParaRPr 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dirty="0">
                          <a:effectLst/>
                        </a:rPr>
                        <a:t>上位</a:t>
                      </a:r>
                      <a:r>
                        <a:rPr lang="en-US" altLang="ja-JP" sz="600" u="none" strike="noStrike" dirty="0">
                          <a:effectLst/>
                        </a:rPr>
                        <a:t>1</a:t>
                      </a:r>
                      <a:r>
                        <a:rPr lang="ja-JP" altLang="en-US" sz="600" u="none" strike="noStrike" dirty="0">
                          <a:effectLst/>
                        </a:rPr>
                        <a:t>金利</a:t>
                      </a:r>
                      <a:r>
                        <a:rPr lang="en-US" altLang="ja-JP" sz="600" u="none" strike="noStrike" dirty="0">
                          <a:effectLst/>
                        </a:rPr>
                        <a:t>(</a:t>
                      </a:r>
                      <a:r>
                        <a:rPr lang="en-US" sz="600" u="none" strike="noStrike" dirty="0">
                          <a:effectLst/>
                        </a:rPr>
                        <a:t>t-1)</a:t>
                      </a:r>
                      <a:r>
                        <a:rPr lang="ja-JP" altLang="en-US" sz="600" u="none" strike="noStrike" dirty="0">
                          <a:effectLst/>
                        </a:rPr>
                        <a:t>％</a:t>
                      </a:r>
                      <a:endParaRPr 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dirty="0">
                          <a:effectLst/>
                        </a:rPr>
                        <a:t>上位</a:t>
                      </a:r>
                      <a:r>
                        <a:rPr lang="en-US" altLang="ja-JP" sz="600" u="none" strike="noStrike" dirty="0">
                          <a:effectLst/>
                        </a:rPr>
                        <a:t>1</a:t>
                      </a:r>
                      <a:r>
                        <a:rPr lang="ja-JP" altLang="en-US" sz="600" u="none" strike="noStrike" dirty="0">
                          <a:effectLst/>
                        </a:rPr>
                        <a:t>超過収益</a:t>
                      </a:r>
                      <a:r>
                        <a:rPr lang="en-US" altLang="ja-JP" sz="600" u="none" strike="noStrike" dirty="0">
                          <a:effectLst/>
                        </a:rPr>
                        <a:t>(</a:t>
                      </a:r>
                      <a:r>
                        <a:rPr lang="en-US" sz="600" u="none" strike="noStrike" dirty="0">
                          <a:effectLst/>
                        </a:rPr>
                        <a:t>t)</a:t>
                      </a:r>
                      <a:endParaRPr 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a:effectLst/>
                        </a:rPr>
                        <a:t>上位</a:t>
                      </a:r>
                      <a:r>
                        <a:rPr lang="en-US" altLang="ja-JP" sz="600" u="none" strike="noStrike">
                          <a:effectLst/>
                        </a:rPr>
                        <a:t>2</a:t>
                      </a:r>
                      <a:r>
                        <a:rPr lang="ja-JP" altLang="en-US" sz="600" u="none" strike="noStrike">
                          <a:effectLst/>
                        </a:rPr>
                        <a:t>通貨</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dirty="0">
                          <a:effectLst/>
                        </a:rPr>
                        <a:t>上位</a:t>
                      </a:r>
                      <a:r>
                        <a:rPr lang="en-US" altLang="ja-JP" sz="600" u="none" strike="noStrike" dirty="0">
                          <a:effectLst/>
                        </a:rPr>
                        <a:t>2</a:t>
                      </a:r>
                      <a:r>
                        <a:rPr lang="ja-JP" altLang="en-US" sz="600" u="none" strike="noStrike" dirty="0">
                          <a:effectLst/>
                        </a:rPr>
                        <a:t>金利％</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zh-TW" altLang="en-US" sz="600" u="none" strike="noStrike">
                          <a:effectLst/>
                        </a:rPr>
                        <a:t>上位</a:t>
                      </a:r>
                      <a:r>
                        <a:rPr lang="en-US" altLang="zh-TW" sz="600" u="none" strike="noStrike">
                          <a:effectLst/>
                        </a:rPr>
                        <a:t>2</a:t>
                      </a:r>
                      <a:r>
                        <a:rPr lang="zh-TW" altLang="en-US" sz="600" u="none" strike="noStrike">
                          <a:effectLst/>
                        </a:rPr>
                        <a:t>超過収益</a:t>
                      </a:r>
                      <a:endParaRPr lang="zh-TW"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a:effectLst/>
                        </a:rPr>
                        <a:t>上位</a:t>
                      </a:r>
                      <a:r>
                        <a:rPr lang="en-US" altLang="ja-JP" sz="600" u="none" strike="noStrike">
                          <a:effectLst/>
                        </a:rPr>
                        <a:t>3</a:t>
                      </a:r>
                      <a:r>
                        <a:rPr lang="ja-JP" altLang="en-US" sz="600" u="none" strike="noStrike">
                          <a:effectLst/>
                        </a:rPr>
                        <a:t>通貨</a:t>
                      </a:r>
                      <a:endParaRPr lang="ja-JP"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ja-JP" altLang="en-US" sz="600" u="none" strike="noStrike" dirty="0">
                          <a:effectLst/>
                        </a:rPr>
                        <a:t>上位</a:t>
                      </a:r>
                      <a:r>
                        <a:rPr lang="en-US" altLang="ja-JP" sz="600" u="none" strike="noStrike" dirty="0">
                          <a:effectLst/>
                        </a:rPr>
                        <a:t>3</a:t>
                      </a:r>
                      <a:r>
                        <a:rPr lang="ja-JP" altLang="en-US" sz="600" u="none" strike="noStrike" dirty="0">
                          <a:effectLst/>
                        </a:rPr>
                        <a:t>金利％</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zh-TW" altLang="en-US" sz="600" u="none" strike="noStrike">
                          <a:effectLst/>
                        </a:rPr>
                        <a:t>上位</a:t>
                      </a:r>
                      <a:r>
                        <a:rPr lang="en-US" altLang="zh-TW" sz="600" u="none" strike="noStrike">
                          <a:effectLst/>
                        </a:rPr>
                        <a:t>3</a:t>
                      </a:r>
                      <a:r>
                        <a:rPr lang="zh-TW" altLang="en-US" sz="600" u="none" strike="noStrike">
                          <a:effectLst/>
                        </a:rPr>
                        <a:t>超過収益</a:t>
                      </a:r>
                      <a:endParaRPr lang="zh-TW" alt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2707790534"/>
                  </a:ext>
                </a:extLst>
              </a:tr>
              <a:tr h="156734">
                <a:tc>
                  <a:txBody>
                    <a:bodyPr/>
                    <a:lstStyle/>
                    <a:p>
                      <a:pPr algn="r" fontAlgn="ctr">
                        <a:buNone/>
                      </a:pPr>
                      <a:r>
                        <a:rPr lang="en-US" altLang="ja-JP" sz="600" u="none" strike="noStrike">
                          <a:effectLst/>
                        </a:rPr>
                        <a:t>2005/9/1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2005/12/1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0.0709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0.02312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0.0562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0.04182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GBP</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0.0459686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0.02621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3992793279"/>
                  </a:ext>
                </a:extLst>
              </a:tr>
              <a:tr h="156734">
                <a:tc>
                  <a:txBody>
                    <a:bodyPr/>
                    <a:lstStyle/>
                    <a:p>
                      <a:pPr algn="r" fontAlgn="ctr">
                        <a:buNone/>
                      </a:pPr>
                      <a:r>
                        <a:rPr lang="en-US" altLang="ja-JP" sz="600" u="none" strike="noStrike">
                          <a:effectLst/>
                        </a:rPr>
                        <a:t>2005/12/1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2006/3/1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0.0766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0.11172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0.0563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0.02637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GBP</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0.0463732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-0.00922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409447084"/>
                  </a:ext>
                </a:extLst>
              </a:tr>
              <a:tr h="156734">
                <a:tc>
                  <a:txBody>
                    <a:bodyPr/>
                    <a:lstStyle/>
                    <a:p>
                      <a:pPr algn="r" fontAlgn="ctr">
                        <a:buNone/>
                      </a:pPr>
                      <a:r>
                        <a:rPr lang="en-US" altLang="ja-JP" sz="600" u="none" strike="noStrike">
                          <a:effectLst/>
                        </a:rPr>
                        <a:t>2006/3/1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2006/6/1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0.0749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0.02016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-0.0334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USD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0.0488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345469327"/>
                  </a:ext>
                </a:extLst>
              </a:tr>
              <a:tr h="156734">
                <a:tc>
                  <a:txBody>
                    <a:bodyPr/>
                    <a:lstStyle/>
                    <a:p>
                      <a:pPr algn="r" fontAlgn="ctr">
                        <a:buNone/>
                      </a:pPr>
                      <a:r>
                        <a:rPr lang="en-US" altLang="ja-JP" sz="600" u="none" strike="noStrike">
                          <a:effectLst/>
                        </a:rPr>
                        <a:t>2006/6/1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2006/9/1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0.0747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-0.06755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dirty="0">
                          <a:effectLst/>
                        </a:rPr>
                        <a:t>0.0596</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-0.00398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USD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0.0535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1763697006"/>
                  </a:ext>
                </a:extLst>
              </a:tr>
              <a:tr h="156734">
                <a:tc>
                  <a:txBody>
                    <a:bodyPr/>
                    <a:lstStyle/>
                    <a:p>
                      <a:pPr algn="r" fontAlgn="ctr">
                        <a:buNone/>
                      </a:pPr>
                      <a:r>
                        <a:rPr lang="en-US" altLang="ja-JP" sz="600" u="none" strike="noStrike">
                          <a:effectLst/>
                        </a:rPr>
                        <a:t>2006/9/1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2006/12/1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0.0756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-0.06978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-0.05385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USD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0.0534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2821150283"/>
                  </a:ext>
                </a:extLst>
              </a:tr>
              <a:tr h="156734">
                <a:tc>
                  <a:txBody>
                    <a:bodyPr/>
                    <a:lstStyle/>
                    <a:p>
                      <a:pPr algn="r" fontAlgn="ctr">
                        <a:buNone/>
                      </a:pPr>
                      <a:r>
                        <a:rPr lang="en-US" altLang="ja-JP" sz="600" u="none" strike="noStrike">
                          <a:effectLst/>
                        </a:rPr>
                        <a:t>2006/12/1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2007/3/1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0.0766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-0.00926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0.0639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-0.02129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USD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0.0532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4236332092"/>
                  </a:ext>
                </a:extLst>
              </a:tr>
              <a:tr h="156734">
                <a:tc>
                  <a:txBody>
                    <a:bodyPr/>
                    <a:lstStyle/>
                    <a:p>
                      <a:pPr algn="r" fontAlgn="ctr">
                        <a:buNone/>
                      </a:pPr>
                      <a:r>
                        <a:rPr lang="en-US" altLang="ja-JP" sz="600" u="none" strike="noStrike">
                          <a:effectLst/>
                        </a:rPr>
                        <a:t>2007/3/1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2007/6/1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0.0788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dirty="0">
                          <a:effectLst/>
                        </a:rPr>
                        <a:t>-0.07005</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0.0643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-0.04571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GBP</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0.0554946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-0.02046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1704763193"/>
                  </a:ext>
                </a:extLst>
              </a:tr>
              <a:tr h="156734">
                <a:tc>
                  <a:txBody>
                    <a:bodyPr/>
                    <a:lstStyle/>
                    <a:p>
                      <a:pPr algn="r" fontAlgn="ctr">
                        <a:buNone/>
                      </a:pPr>
                      <a:r>
                        <a:rPr lang="en-US" altLang="ja-JP" sz="600" u="none" strike="noStrike">
                          <a:effectLst/>
                        </a:rPr>
                        <a:t>2007/6/1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2007/9/1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0.0832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0.02651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0.0642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-0.04179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GBP</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0.0588018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-0.01688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2081260596"/>
                  </a:ext>
                </a:extLst>
              </a:tr>
              <a:tr h="156734">
                <a:tc>
                  <a:txBody>
                    <a:bodyPr/>
                    <a:lstStyle/>
                    <a:p>
                      <a:pPr algn="r" fontAlgn="ctr">
                        <a:buNone/>
                      </a:pPr>
                      <a:r>
                        <a:rPr lang="en-US" altLang="ja-JP" sz="600" u="none" strike="noStrike">
                          <a:effectLst/>
                        </a:rPr>
                        <a:t>2007/9/1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2007/12/1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0.0881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-0.00412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0.0694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0.01666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GBP</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0.0664694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0.03401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651889258"/>
                  </a:ext>
                </a:extLst>
              </a:tr>
              <a:tr h="156734">
                <a:tc>
                  <a:txBody>
                    <a:bodyPr/>
                    <a:lstStyle/>
                    <a:p>
                      <a:pPr algn="r" fontAlgn="ctr">
                        <a:buNone/>
                      </a:pPr>
                      <a:r>
                        <a:rPr lang="en-US" altLang="ja-JP" sz="600" u="none" strike="noStrike">
                          <a:effectLst/>
                        </a:rPr>
                        <a:t>2007/12/1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2008/3/1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0.089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-0.01499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0.0729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-0.03609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GBP</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0.0635943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0.00394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1245345318"/>
                  </a:ext>
                </a:extLst>
              </a:tr>
              <a:tr h="156734">
                <a:tc>
                  <a:txBody>
                    <a:bodyPr/>
                    <a:lstStyle/>
                    <a:p>
                      <a:pPr algn="r" fontAlgn="ctr">
                        <a:buNone/>
                      </a:pPr>
                      <a:r>
                        <a:rPr lang="en-US" altLang="ja-JP" sz="600" u="none" strike="noStrike">
                          <a:effectLst/>
                        </a:rPr>
                        <a:t>2008/3/1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2008/6/1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0.0891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0.04671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-0.03483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0.0618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0.00659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2268465484"/>
                  </a:ext>
                </a:extLst>
              </a:tr>
              <a:tr h="156734">
                <a:tc>
                  <a:txBody>
                    <a:bodyPr/>
                    <a:lstStyle/>
                    <a:p>
                      <a:pPr algn="r" fontAlgn="ctr">
                        <a:buNone/>
                      </a:pPr>
                      <a:r>
                        <a:rPr lang="en-US" altLang="ja-JP" sz="600" u="none" strike="noStrike">
                          <a:effectLst/>
                        </a:rPr>
                        <a:t>2008/6/1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2008/9/1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0.0868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0.14201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0.0781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0.19972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0.0641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0.15058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2625488973"/>
                  </a:ext>
                </a:extLst>
              </a:tr>
              <a:tr h="156734">
                <a:tc>
                  <a:txBody>
                    <a:bodyPr/>
                    <a:lstStyle/>
                    <a:p>
                      <a:pPr algn="r" fontAlgn="ctr">
                        <a:buNone/>
                      </a:pPr>
                      <a:r>
                        <a:rPr lang="en-US" altLang="ja-JP" sz="600" u="none" strike="noStrike">
                          <a:effectLst/>
                        </a:rPr>
                        <a:t>2008/9/1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2008/12/1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0.0795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0.14964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0.0727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0.12497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0.0682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0.17933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661979532"/>
                  </a:ext>
                </a:extLst>
              </a:tr>
              <a:tr h="156734">
                <a:tc>
                  <a:txBody>
                    <a:bodyPr/>
                    <a:lstStyle/>
                    <a:p>
                      <a:pPr algn="r" fontAlgn="ctr">
                        <a:buNone/>
                      </a:pPr>
                      <a:r>
                        <a:rPr lang="en-US" altLang="ja-JP" sz="600" u="none" strike="noStrike">
                          <a:effectLst/>
                        </a:rPr>
                        <a:t>2008/12/1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2009/3/1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0.0523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0.04708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0.0464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-0.02566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0.0439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0.02859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863589920"/>
                  </a:ext>
                </a:extLst>
              </a:tr>
              <a:tr h="156734">
                <a:tc>
                  <a:txBody>
                    <a:bodyPr/>
                    <a:lstStyle/>
                    <a:p>
                      <a:pPr algn="r" fontAlgn="ctr">
                        <a:buNone/>
                      </a:pPr>
                      <a:r>
                        <a:rPr lang="en-US" altLang="ja-JP" sz="600" u="none" strike="noStrike">
                          <a:effectLst/>
                        </a:rPr>
                        <a:t>2009/3/1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2009/6/1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-0.13435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0.0317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-0.04073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0.0316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-0.14804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1522443936"/>
                  </a:ext>
                </a:extLst>
              </a:tr>
              <a:tr h="156734">
                <a:tc>
                  <a:txBody>
                    <a:bodyPr/>
                    <a:lstStyle/>
                    <a:p>
                      <a:pPr algn="r" fontAlgn="ctr">
                        <a:buNone/>
                      </a:pPr>
                      <a:r>
                        <a:rPr lang="en-US" altLang="ja-JP" sz="600" u="none" strike="noStrike">
                          <a:effectLst/>
                        </a:rPr>
                        <a:t>2009/6/1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2009/9/1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0.0325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-0.08393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0.0278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-0.10726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-0.10386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1763404148"/>
                  </a:ext>
                </a:extLst>
              </a:tr>
              <a:tr h="156734">
                <a:tc>
                  <a:txBody>
                    <a:bodyPr/>
                    <a:lstStyle/>
                    <a:p>
                      <a:pPr algn="r" fontAlgn="ctr">
                        <a:buNone/>
                      </a:pPr>
                      <a:r>
                        <a:rPr lang="en-US" altLang="ja-JP" sz="600" u="none" strike="noStrike">
                          <a:effectLst/>
                        </a:rPr>
                        <a:t>2009/9/1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2009/12/1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0.0337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-0.00752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0.0277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0.0034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0.0193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0.00856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4042011341"/>
                  </a:ext>
                </a:extLst>
              </a:tr>
              <a:tr h="156734">
                <a:tc>
                  <a:txBody>
                    <a:bodyPr/>
                    <a:lstStyle/>
                    <a:p>
                      <a:pPr algn="r" fontAlgn="ctr">
                        <a:buNone/>
                      </a:pPr>
                      <a:r>
                        <a:rPr lang="en-US" altLang="ja-JP" sz="600" u="none" strike="noStrike">
                          <a:effectLst/>
                        </a:rPr>
                        <a:t>2009/12/1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2010/3/1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0.0413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-0.01163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0.0278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0.0273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0.0208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0.02918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1632962457"/>
                  </a:ext>
                </a:extLst>
              </a:tr>
              <a:tr h="156734">
                <a:tc>
                  <a:txBody>
                    <a:bodyPr/>
                    <a:lstStyle/>
                    <a:p>
                      <a:pPr algn="r" fontAlgn="ctr">
                        <a:buNone/>
                      </a:pPr>
                      <a:r>
                        <a:rPr lang="en-US" altLang="ja-JP" sz="600" u="none" strike="noStrike">
                          <a:effectLst/>
                        </a:rPr>
                        <a:t>2010/3/1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2010/6/1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AUD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0.0433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0.09771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NZD</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0.0267</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0.04314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l" fontAlgn="ctr">
                        <a:buNone/>
                      </a:pPr>
                      <a:r>
                        <a:rPr lang="en-US" sz="600" u="none" strike="noStrike">
                          <a:effectLst/>
                        </a:rPr>
                        <a:t>NOK</a:t>
                      </a:r>
                      <a:endParaRPr lang="en-US"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a:effectLst/>
                        </a:rPr>
                        <a:t>0.023</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tc>
                  <a:txBody>
                    <a:bodyPr/>
                    <a:lstStyle/>
                    <a:p>
                      <a:pPr algn="r" fontAlgn="ctr">
                        <a:buNone/>
                      </a:pPr>
                      <a:r>
                        <a:rPr lang="en-US" altLang="ja-JP" sz="600" u="none" strike="noStrike" dirty="0">
                          <a:effectLst/>
                        </a:rPr>
                        <a:t>0.09489</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195" marR="3195" marT="3195" marB="0" anchor="ctr"/>
                </a:tc>
                <a:extLst>
                  <a:ext uri="{0D108BD9-81ED-4DB2-BD59-A6C34878D82A}">
                    <a16:rowId xmlns:a16="http://schemas.microsoft.com/office/drawing/2014/main" val="4228654661"/>
                  </a:ext>
                </a:extLst>
              </a:tr>
            </a:tbl>
          </a:graphicData>
        </a:graphic>
      </p:graphicFrame>
      <p:graphicFrame>
        <p:nvGraphicFramePr>
          <p:cNvPr id="8" name="コンテンツ プレースホルダー 7">
            <a:extLst>
              <a:ext uri="{FF2B5EF4-FFF2-40B4-BE49-F238E27FC236}">
                <a16:creationId xmlns:a16="http://schemas.microsoft.com/office/drawing/2014/main" id="{C7AFF629-60B0-DD62-4785-A567587F0B0E}"/>
              </a:ext>
            </a:extLst>
          </p:cNvPr>
          <p:cNvGraphicFramePr>
            <a:graphicFrameLocks noGrp="1"/>
          </p:cNvGraphicFramePr>
          <p:nvPr>
            <p:ph sz="half" idx="2"/>
            <p:extLst>
              <p:ext uri="{D42A27DB-BD31-4B8C-83A1-F6EECF244321}">
                <p14:modId xmlns:p14="http://schemas.microsoft.com/office/powerpoint/2010/main" val="3357398799"/>
              </p:ext>
            </p:extLst>
          </p:nvPr>
        </p:nvGraphicFramePr>
        <p:xfrm>
          <a:off x="6172200" y="2385522"/>
          <a:ext cx="5181599" cy="3231544"/>
        </p:xfrm>
        <a:graphic>
          <a:graphicData uri="http://schemas.openxmlformats.org/drawingml/2006/table">
            <a:tbl>
              <a:tblPr>
                <a:tableStyleId>{5C22544A-7EE6-4342-B048-85BDC9FD1C3A}</a:tableStyleId>
              </a:tblPr>
              <a:tblGrid>
                <a:gridCol w="523394">
                  <a:extLst>
                    <a:ext uri="{9D8B030D-6E8A-4147-A177-3AD203B41FA5}">
                      <a16:colId xmlns:a16="http://schemas.microsoft.com/office/drawing/2014/main" val="903709239"/>
                    </a:ext>
                  </a:extLst>
                </a:gridCol>
                <a:gridCol w="575733">
                  <a:extLst>
                    <a:ext uri="{9D8B030D-6E8A-4147-A177-3AD203B41FA5}">
                      <a16:colId xmlns:a16="http://schemas.microsoft.com/office/drawing/2014/main" val="651897517"/>
                    </a:ext>
                  </a:extLst>
                </a:gridCol>
                <a:gridCol w="453608">
                  <a:extLst>
                    <a:ext uri="{9D8B030D-6E8A-4147-A177-3AD203B41FA5}">
                      <a16:colId xmlns:a16="http://schemas.microsoft.com/office/drawing/2014/main" val="1783621577"/>
                    </a:ext>
                  </a:extLst>
                </a:gridCol>
                <a:gridCol w="453608">
                  <a:extLst>
                    <a:ext uri="{9D8B030D-6E8A-4147-A177-3AD203B41FA5}">
                      <a16:colId xmlns:a16="http://schemas.microsoft.com/office/drawing/2014/main" val="1947203881"/>
                    </a:ext>
                  </a:extLst>
                </a:gridCol>
                <a:gridCol w="453608">
                  <a:extLst>
                    <a:ext uri="{9D8B030D-6E8A-4147-A177-3AD203B41FA5}">
                      <a16:colId xmlns:a16="http://schemas.microsoft.com/office/drawing/2014/main" val="2381303395"/>
                    </a:ext>
                  </a:extLst>
                </a:gridCol>
                <a:gridCol w="453608">
                  <a:extLst>
                    <a:ext uri="{9D8B030D-6E8A-4147-A177-3AD203B41FA5}">
                      <a16:colId xmlns:a16="http://schemas.microsoft.com/office/drawing/2014/main" val="1074717989"/>
                    </a:ext>
                  </a:extLst>
                </a:gridCol>
                <a:gridCol w="453608">
                  <a:extLst>
                    <a:ext uri="{9D8B030D-6E8A-4147-A177-3AD203B41FA5}">
                      <a16:colId xmlns:a16="http://schemas.microsoft.com/office/drawing/2014/main" val="3090947436"/>
                    </a:ext>
                  </a:extLst>
                </a:gridCol>
                <a:gridCol w="453608">
                  <a:extLst>
                    <a:ext uri="{9D8B030D-6E8A-4147-A177-3AD203B41FA5}">
                      <a16:colId xmlns:a16="http://schemas.microsoft.com/office/drawing/2014/main" val="1192945094"/>
                    </a:ext>
                  </a:extLst>
                </a:gridCol>
                <a:gridCol w="453608">
                  <a:extLst>
                    <a:ext uri="{9D8B030D-6E8A-4147-A177-3AD203B41FA5}">
                      <a16:colId xmlns:a16="http://schemas.microsoft.com/office/drawing/2014/main" val="3716051832"/>
                    </a:ext>
                  </a:extLst>
                </a:gridCol>
                <a:gridCol w="453608">
                  <a:extLst>
                    <a:ext uri="{9D8B030D-6E8A-4147-A177-3AD203B41FA5}">
                      <a16:colId xmlns:a16="http://schemas.microsoft.com/office/drawing/2014/main" val="2652649650"/>
                    </a:ext>
                  </a:extLst>
                </a:gridCol>
                <a:gridCol w="453608">
                  <a:extLst>
                    <a:ext uri="{9D8B030D-6E8A-4147-A177-3AD203B41FA5}">
                      <a16:colId xmlns:a16="http://schemas.microsoft.com/office/drawing/2014/main" val="2643679116"/>
                    </a:ext>
                  </a:extLst>
                </a:gridCol>
              </a:tblGrid>
              <a:tr h="234655">
                <a:tc>
                  <a:txBody>
                    <a:bodyPr/>
                    <a:lstStyle/>
                    <a:p>
                      <a:pPr algn="l" fontAlgn="ctr">
                        <a:buNone/>
                      </a:pPr>
                      <a:r>
                        <a:rPr lang="ja-JP" altLang="en-US" sz="800" u="none" strike="noStrike">
                          <a:effectLst/>
                        </a:rPr>
                        <a:t>金利</a:t>
                      </a:r>
                      <a:r>
                        <a:rPr lang="en-US" sz="800" u="none" strike="noStrike">
                          <a:effectLst/>
                        </a:rPr>
                        <a:t>date(t-1)</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Z_t</a:t>
                      </a:r>
                      <a:r>
                        <a:rPr lang="ja-JP" altLang="en-US" sz="800" u="none" strike="noStrike">
                          <a:effectLst/>
                        </a:rPr>
                        <a:t>の</a:t>
                      </a:r>
                      <a:r>
                        <a:rPr lang="en-US" sz="800" u="none" strike="noStrike">
                          <a:effectLst/>
                        </a:rPr>
                        <a:t>date(t)</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dirty="0">
                          <a:effectLst/>
                        </a:rPr>
                        <a:t>下位</a:t>
                      </a:r>
                      <a:r>
                        <a:rPr lang="en-US" altLang="ja-JP" sz="800" u="none" strike="noStrike" dirty="0">
                          <a:effectLst/>
                        </a:rPr>
                        <a:t>1</a:t>
                      </a:r>
                      <a:r>
                        <a:rPr lang="ja-JP" altLang="en-US" sz="800" u="none" strike="noStrike" dirty="0">
                          <a:effectLst/>
                        </a:rPr>
                        <a:t>通貨</a:t>
                      </a:r>
                      <a:r>
                        <a:rPr lang="en-US" altLang="ja-JP" sz="800" u="none" strike="noStrike" dirty="0">
                          <a:effectLst/>
                        </a:rPr>
                        <a:t>(</a:t>
                      </a:r>
                      <a:r>
                        <a:rPr lang="en-US" sz="800" u="none" strike="noStrike" dirty="0">
                          <a:effectLst/>
                        </a:rPr>
                        <a:t>t-1)</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dirty="0">
                          <a:effectLst/>
                        </a:rPr>
                        <a:t>下</a:t>
                      </a:r>
                      <a:r>
                        <a:rPr lang="en-US" altLang="ja-JP" sz="800" u="none" strike="noStrike" dirty="0">
                          <a:effectLst/>
                        </a:rPr>
                        <a:t>1</a:t>
                      </a:r>
                      <a:r>
                        <a:rPr lang="ja-JP" altLang="en-US" sz="800" u="none" strike="noStrike" dirty="0">
                          <a:effectLst/>
                        </a:rPr>
                        <a:t>金利</a:t>
                      </a:r>
                      <a:r>
                        <a:rPr lang="en-US" altLang="ja-JP" sz="800" u="none" strike="noStrike" dirty="0">
                          <a:effectLst/>
                        </a:rPr>
                        <a:t>(</a:t>
                      </a:r>
                      <a:r>
                        <a:rPr lang="en-US" sz="800" u="none" strike="noStrike" dirty="0">
                          <a:effectLst/>
                        </a:rPr>
                        <a:t>t-1)</a:t>
                      </a:r>
                      <a:r>
                        <a:rPr lang="ja-JP" altLang="en-US" sz="800" u="none" strike="noStrike" dirty="0">
                          <a:effectLst/>
                        </a:rPr>
                        <a:t>％</a:t>
                      </a:r>
                      <a:endParaRPr 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a:effectLst/>
                        </a:rPr>
                        <a:t>下位</a:t>
                      </a:r>
                      <a:r>
                        <a:rPr lang="en-US" altLang="ja-JP" sz="800" u="none" strike="noStrike">
                          <a:effectLst/>
                        </a:rPr>
                        <a:t>1</a:t>
                      </a:r>
                      <a:r>
                        <a:rPr lang="ja-JP" altLang="en-US" sz="800" u="none" strike="noStrike">
                          <a:effectLst/>
                        </a:rPr>
                        <a:t>超過収益</a:t>
                      </a:r>
                      <a:r>
                        <a:rPr lang="en-US" altLang="ja-JP" sz="800" u="none" strike="noStrike">
                          <a:effectLst/>
                        </a:rPr>
                        <a:t>(</a:t>
                      </a:r>
                      <a:r>
                        <a:rPr lang="en-US" sz="800" u="none" strike="noStrike">
                          <a:effectLst/>
                        </a:rPr>
                        <a:t>t)</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dirty="0">
                          <a:effectLst/>
                        </a:rPr>
                        <a:t>下位</a:t>
                      </a:r>
                      <a:r>
                        <a:rPr lang="en-US" altLang="ja-JP" sz="800" u="none" strike="noStrike" dirty="0">
                          <a:effectLst/>
                        </a:rPr>
                        <a:t>2</a:t>
                      </a:r>
                      <a:r>
                        <a:rPr lang="ja-JP" altLang="en-US" sz="800" u="none" strike="noStrike" dirty="0">
                          <a:effectLst/>
                        </a:rPr>
                        <a:t>通貨</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dirty="0">
                          <a:effectLst/>
                        </a:rPr>
                        <a:t>下位</a:t>
                      </a:r>
                      <a:r>
                        <a:rPr lang="en-US" altLang="ja-JP" sz="800" u="none" strike="noStrike" dirty="0">
                          <a:effectLst/>
                        </a:rPr>
                        <a:t>2</a:t>
                      </a:r>
                      <a:r>
                        <a:rPr lang="ja-JP" altLang="en-US" sz="800" u="none" strike="noStrike" dirty="0">
                          <a:effectLst/>
                        </a:rPr>
                        <a:t>金利％</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zh-TW" altLang="en-US" sz="800" u="none" strike="noStrike" dirty="0">
                          <a:effectLst/>
                        </a:rPr>
                        <a:t>下位</a:t>
                      </a:r>
                      <a:r>
                        <a:rPr lang="en-US" altLang="zh-TW" sz="800" u="none" strike="noStrike" dirty="0">
                          <a:effectLst/>
                        </a:rPr>
                        <a:t>2</a:t>
                      </a:r>
                      <a:r>
                        <a:rPr lang="zh-TW" altLang="en-US" sz="800" u="none" strike="noStrike" dirty="0">
                          <a:effectLst/>
                        </a:rPr>
                        <a:t>超過収益</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dirty="0">
                          <a:effectLst/>
                        </a:rPr>
                        <a:t>下位</a:t>
                      </a:r>
                      <a:r>
                        <a:rPr lang="en-US" altLang="ja-JP" sz="800" u="none" strike="noStrike" dirty="0">
                          <a:effectLst/>
                        </a:rPr>
                        <a:t>3</a:t>
                      </a:r>
                      <a:r>
                        <a:rPr lang="ja-JP" altLang="en-US" sz="800" u="none" strike="noStrike" dirty="0">
                          <a:effectLst/>
                        </a:rPr>
                        <a:t>通貨</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ja-JP" altLang="en-US" sz="800" u="none" strike="noStrike" dirty="0">
                          <a:effectLst/>
                        </a:rPr>
                        <a:t>下位</a:t>
                      </a:r>
                      <a:r>
                        <a:rPr lang="en-US" altLang="ja-JP" sz="800" u="none" strike="noStrike" dirty="0">
                          <a:effectLst/>
                        </a:rPr>
                        <a:t>3</a:t>
                      </a:r>
                      <a:r>
                        <a:rPr lang="ja-JP" altLang="en-US" sz="800" u="none" strike="noStrike" dirty="0">
                          <a:effectLst/>
                        </a:rPr>
                        <a:t>金利％</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zh-TW" altLang="en-US" sz="800" u="none" strike="noStrike">
                          <a:effectLst/>
                        </a:rPr>
                        <a:t>下位</a:t>
                      </a:r>
                      <a:r>
                        <a:rPr lang="en-US" altLang="zh-TW" sz="800" u="none" strike="noStrike">
                          <a:effectLst/>
                        </a:rPr>
                        <a:t>3</a:t>
                      </a:r>
                      <a:r>
                        <a:rPr lang="zh-TW" altLang="en-US" sz="800" u="none" strike="noStrike">
                          <a:effectLst/>
                        </a:rPr>
                        <a:t>超過収益</a:t>
                      </a:r>
                      <a:endParaRPr lang="zh-TW"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4098771415"/>
                  </a:ext>
                </a:extLst>
              </a:tr>
              <a:tr h="157018">
                <a:tc>
                  <a:txBody>
                    <a:bodyPr/>
                    <a:lstStyle/>
                    <a:p>
                      <a:pPr algn="r" fontAlgn="ctr">
                        <a:buNone/>
                      </a:pPr>
                      <a:r>
                        <a:rPr lang="en-US" altLang="ja-JP" sz="800" u="none" strike="noStrike">
                          <a:effectLst/>
                        </a:rPr>
                        <a:t>2005/9/1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2005/12/1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0.02909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0.006749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0.00759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0.0147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0.01906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2939811084"/>
                  </a:ext>
                </a:extLst>
              </a:tr>
              <a:tr h="157018">
                <a:tc>
                  <a:txBody>
                    <a:bodyPr/>
                    <a:lstStyle/>
                    <a:p>
                      <a:pPr algn="r" fontAlgn="ctr">
                        <a:buNone/>
                      </a:pPr>
                      <a:r>
                        <a:rPr lang="en-US" altLang="ja-JP" sz="800" u="none" strike="noStrike">
                          <a:effectLst/>
                        </a:rPr>
                        <a:t>2005/12/1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2006/3/1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-0.01325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0.009331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-0.01628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0.0169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-0.02641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2340811755"/>
                  </a:ext>
                </a:extLst>
              </a:tr>
              <a:tr h="157018">
                <a:tc>
                  <a:txBody>
                    <a:bodyPr/>
                    <a:lstStyle/>
                    <a:p>
                      <a:pPr algn="r" fontAlgn="ctr">
                        <a:buNone/>
                      </a:pPr>
                      <a:r>
                        <a:rPr lang="en-US" altLang="ja-JP" sz="800" u="none" strike="noStrike">
                          <a:effectLst/>
                        </a:rPr>
                        <a:t>2006/3/1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2006/6/1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0.001255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-0.0398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0.011132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-0.07372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0.0196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-0.08555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4097346795"/>
                  </a:ext>
                </a:extLst>
              </a:tr>
              <a:tr h="157018">
                <a:tc>
                  <a:txBody>
                    <a:bodyPr/>
                    <a:lstStyle/>
                    <a:p>
                      <a:pPr algn="r" fontAlgn="ctr">
                        <a:buNone/>
                      </a:pPr>
                      <a:r>
                        <a:rPr lang="en-US" altLang="ja-JP" sz="800" u="none" strike="noStrike">
                          <a:effectLst/>
                        </a:rPr>
                        <a:t>2006/6/1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2006/9/1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0.0035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0.01966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0.013727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0.01278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0.01031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760622253"/>
                  </a:ext>
                </a:extLst>
              </a:tr>
              <a:tr h="157018">
                <a:tc>
                  <a:txBody>
                    <a:bodyPr/>
                    <a:lstStyle/>
                    <a:p>
                      <a:pPr algn="r" fontAlgn="ctr">
                        <a:buNone/>
                      </a:pPr>
                      <a:r>
                        <a:rPr lang="en-US" altLang="ja-JP" sz="800" u="none" strike="noStrike">
                          <a:effectLst/>
                        </a:rPr>
                        <a:t>2006/9/1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2006/12/1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0.00436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-0.00518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0.016434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-0.03524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0.0254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-0.07547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048925561"/>
                  </a:ext>
                </a:extLst>
              </a:tr>
              <a:tr h="157018">
                <a:tc>
                  <a:txBody>
                    <a:bodyPr/>
                    <a:lstStyle/>
                    <a:p>
                      <a:pPr algn="r" fontAlgn="ctr">
                        <a:buNone/>
                      </a:pPr>
                      <a:r>
                        <a:rPr lang="en-US" altLang="ja-JP" sz="800" u="none" strike="noStrike">
                          <a:effectLst/>
                        </a:rPr>
                        <a:t>2006/12/1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2007/3/1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0.0054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-0.02234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0.019084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-0.01099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0.01267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902304143"/>
                  </a:ext>
                </a:extLst>
              </a:tr>
              <a:tr h="157018">
                <a:tc>
                  <a:txBody>
                    <a:bodyPr/>
                    <a:lstStyle/>
                    <a:p>
                      <a:pPr algn="r" fontAlgn="ctr">
                        <a:buNone/>
                      </a:pPr>
                      <a:r>
                        <a:rPr lang="en-US" altLang="ja-JP" sz="800" u="none" strike="noStrike">
                          <a:effectLst/>
                        </a:rPr>
                        <a:t>2007/3/1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2007/6/1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0.0066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0.03306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0.021599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-0.00301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0.0326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-0.02677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66968406"/>
                  </a:ext>
                </a:extLst>
              </a:tr>
              <a:tr h="157018">
                <a:tc>
                  <a:txBody>
                    <a:bodyPr/>
                    <a:lstStyle/>
                    <a:p>
                      <a:pPr algn="r" fontAlgn="ctr">
                        <a:buNone/>
                      </a:pPr>
                      <a:r>
                        <a:rPr lang="en-US" altLang="ja-JP" sz="800" u="none" strike="noStrike">
                          <a:effectLst/>
                        </a:rPr>
                        <a:t>2007/6/1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2007/9/1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0.0073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-0.0817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0.024437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-0.05518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0.0345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-0.06423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3997614337"/>
                  </a:ext>
                </a:extLst>
              </a:tr>
              <a:tr h="157018">
                <a:tc>
                  <a:txBody>
                    <a:bodyPr/>
                    <a:lstStyle/>
                    <a:p>
                      <a:pPr algn="r" fontAlgn="ctr">
                        <a:buNone/>
                      </a:pPr>
                      <a:r>
                        <a:rPr lang="en-US" altLang="ja-JP" sz="800" u="none" strike="noStrike">
                          <a:effectLst/>
                        </a:rPr>
                        <a:t>2007/9/1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2007/12/1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0.0085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-0.04212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0.024935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-0.03396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0.0362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0.00058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88922626"/>
                  </a:ext>
                </a:extLst>
              </a:tr>
              <a:tr h="157018">
                <a:tc>
                  <a:txBody>
                    <a:bodyPr/>
                    <a:lstStyle/>
                    <a:p>
                      <a:pPr algn="r" fontAlgn="ctr">
                        <a:buNone/>
                      </a:pPr>
                      <a:r>
                        <a:rPr lang="en-US" altLang="ja-JP" sz="800" u="none" strike="noStrike">
                          <a:effectLst/>
                        </a:rPr>
                        <a:t>2007/12/1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2008/3/1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0.0086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-0.1197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0.023443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-0.13858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0.038325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3579126661"/>
                  </a:ext>
                </a:extLst>
              </a:tr>
              <a:tr h="157018">
                <a:tc>
                  <a:txBody>
                    <a:bodyPr/>
                    <a:lstStyle/>
                    <a:p>
                      <a:pPr algn="r" fontAlgn="ctr">
                        <a:buNone/>
                      </a:pPr>
                      <a:r>
                        <a:rPr lang="en-US" altLang="ja-JP" sz="800" u="none" strike="noStrike">
                          <a:effectLst/>
                        </a:rPr>
                        <a:t>2008/3/1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2008/6/1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0.0084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0.05613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0.02185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-0.0064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0.022881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0.02575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588952812"/>
                  </a:ext>
                </a:extLst>
              </a:tr>
              <a:tr h="157018">
                <a:tc>
                  <a:txBody>
                    <a:bodyPr/>
                    <a:lstStyle/>
                    <a:p>
                      <a:pPr algn="r" fontAlgn="ctr">
                        <a:buNone/>
                      </a:pPr>
                      <a:r>
                        <a:rPr lang="en-US" altLang="ja-JP" sz="800" u="none" strike="noStrike">
                          <a:effectLst/>
                        </a:rPr>
                        <a:t>2008/6/1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2008/9/1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0.0086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-0.0055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0.021437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0.09235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0.026125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0.04126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028305673"/>
                  </a:ext>
                </a:extLst>
              </a:tr>
              <a:tr h="157018">
                <a:tc>
                  <a:txBody>
                    <a:bodyPr/>
                    <a:lstStyle/>
                    <a:p>
                      <a:pPr algn="r" fontAlgn="ctr">
                        <a:buNone/>
                      </a:pPr>
                      <a:r>
                        <a:rPr lang="en-US" altLang="ja-JP" sz="800" u="none" strike="noStrike">
                          <a:effectLst/>
                        </a:rPr>
                        <a:t>2008/9/1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2008/12/1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0.0087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-0.16396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0.021175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0.13004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0.021247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-0.0532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265809623"/>
                  </a:ext>
                </a:extLst>
              </a:tr>
              <a:tr h="157018">
                <a:tc>
                  <a:txBody>
                    <a:bodyPr/>
                    <a:lstStyle/>
                    <a:p>
                      <a:pPr algn="r" fontAlgn="ctr">
                        <a:buNone/>
                      </a:pPr>
                      <a:r>
                        <a:rPr lang="en-US" altLang="ja-JP" sz="800" u="none" strike="noStrike">
                          <a:effectLst/>
                        </a:rPr>
                        <a:t>2008/12/1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2009/3/1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0.001075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0.06122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JPY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0.0074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0.08457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0.0105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0.03388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3775178853"/>
                  </a:ext>
                </a:extLst>
              </a:tr>
              <a:tr h="157018">
                <a:tc>
                  <a:txBody>
                    <a:bodyPr/>
                    <a:lstStyle/>
                    <a:p>
                      <a:pPr algn="r" fontAlgn="ctr">
                        <a:buNone/>
                      </a:pPr>
                      <a:r>
                        <a:rPr lang="en-US" altLang="ja-JP" sz="800" u="none" strike="noStrike">
                          <a:effectLst/>
                        </a:rPr>
                        <a:t>2009/3/1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2009/6/1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-0.05031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-0.06899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0.004075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-0.08282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905357909"/>
                  </a:ext>
                </a:extLst>
              </a:tr>
              <a:tr h="157018">
                <a:tc>
                  <a:txBody>
                    <a:bodyPr/>
                    <a:lstStyle/>
                    <a:p>
                      <a:pPr algn="r" fontAlgn="ctr">
                        <a:buNone/>
                      </a:pPr>
                      <a:r>
                        <a:rPr lang="en-US" altLang="ja-JP" sz="800" u="none" strike="noStrike">
                          <a:effectLst/>
                        </a:rPr>
                        <a:t>2009/6/1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2009/9/1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0.000871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-0.04789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0.00225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-0.08425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USD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0.0039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768027350"/>
                  </a:ext>
                </a:extLst>
              </a:tr>
              <a:tr h="157018">
                <a:tc>
                  <a:txBody>
                    <a:bodyPr/>
                    <a:lstStyle/>
                    <a:p>
                      <a:pPr algn="r" fontAlgn="ctr">
                        <a:buNone/>
                      </a:pPr>
                      <a:r>
                        <a:rPr lang="en-US" altLang="ja-JP" sz="800" u="none" strike="noStrike">
                          <a:effectLst/>
                        </a:rPr>
                        <a:t>2009/9/1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2009/12/1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0.000734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-0.00083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0.02764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0.0022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-0.01629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3791022748"/>
                  </a:ext>
                </a:extLst>
              </a:tr>
              <a:tr h="157018">
                <a:tc>
                  <a:txBody>
                    <a:bodyPr/>
                    <a:lstStyle/>
                    <a:p>
                      <a:pPr algn="r" fontAlgn="ctr">
                        <a:buNone/>
                      </a:pPr>
                      <a:r>
                        <a:rPr lang="en-US" altLang="ja-JP" sz="800" u="none" strike="noStrike">
                          <a:effectLst/>
                        </a:rPr>
                        <a:t>2009/12/1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2010/3/1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0.001156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0.01716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SEK</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0.00533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0.00198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-0.03556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3239012116"/>
                  </a:ext>
                </a:extLst>
              </a:tr>
              <a:tr h="157018">
                <a:tc>
                  <a:txBody>
                    <a:bodyPr/>
                    <a:lstStyle/>
                    <a:p>
                      <a:pPr algn="r" fontAlgn="ctr">
                        <a:buNone/>
                      </a:pPr>
                      <a:r>
                        <a:rPr lang="en-US" altLang="ja-JP" sz="800" u="none" strike="noStrike">
                          <a:effectLst/>
                        </a:rPr>
                        <a:t>2010/3/1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2010/6/1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CHF</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0.000958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0.02191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CAD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0.00228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0.04741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l" fontAlgn="ctr">
                        <a:buNone/>
                      </a:pPr>
                      <a:r>
                        <a:rPr lang="en-US" sz="800" u="none" strike="noStrike">
                          <a:effectLst/>
                        </a:rPr>
                        <a:t>USD</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a:effectLst/>
                        </a:rPr>
                        <a:t>0.0023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tc>
                  <a:txBody>
                    <a:bodyPr/>
                    <a:lstStyle/>
                    <a:p>
                      <a:pPr algn="r" fontAlgn="ctr">
                        <a:buNone/>
                      </a:pPr>
                      <a:r>
                        <a:rPr lang="en-US" altLang="ja-JP" sz="800" u="none" strike="noStrike" dirty="0">
                          <a:effectLst/>
                        </a:rPr>
                        <a:t>0</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2" marR="4362" marT="4362" marB="0" anchor="ctr"/>
                </a:tc>
                <a:extLst>
                  <a:ext uri="{0D108BD9-81ED-4DB2-BD59-A6C34878D82A}">
                    <a16:rowId xmlns:a16="http://schemas.microsoft.com/office/drawing/2014/main" val="1288573795"/>
                  </a:ext>
                </a:extLst>
              </a:tr>
            </a:tbl>
          </a:graphicData>
        </a:graphic>
      </p:graphicFrame>
      <p:sp>
        <p:nvSpPr>
          <p:cNvPr id="5" name="スライド番号プレースホルダー 4">
            <a:extLst>
              <a:ext uri="{FF2B5EF4-FFF2-40B4-BE49-F238E27FC236}">
                <a16:creationId xmlns:a16="http://schemas.microsoft.com/office/drawing/2014/main" id="{444796C1-B825-F912-923D-E47141A5E731}"/>
              </a:ext>
            </a:extLst>
          </p:cNvPr>
          <p:cNvSpPr>
            <a:spLocks noGrp="1"/>
          </p:cNvSpPr>
          <p:nvPr>
            <p:ph type="sldNum" sz="quarter" idx="12"/>
          </p:nvPr>
        </p:nvSpPr>
        <p:spPr/>
        <p:txBody>
          <a:bodyPr/>
          <a:lstStyle/>
          <a:p>
            <a:fld id="{02C9F88B-A58C-4065-A736-DE83E8741D92}" type="slidenum">
              <a:rPr kumimoji="1" lang="ja-JP" altLang="en-US" smtClean="0"/>
              <a:t>16</a:t>
            </a:fld>
            <a:endParaRPr kumimoji="1" lang="ja-JP" altLang="en-US"/>
          </a:p>
        </p:txBody>
      </p:sp>
    </p:spTree>
    <p:extLst>
      <p:ext uri="{BB962C8B-B14F-4D97-AF65-F5344CB8AC3E}">
        <p14:creationId xmlns:p14="http://schemas.microsoft.com/office/powerpoint/2010/main" val="2789570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C6C510-23AD-85BC-AA20-B28D5CAEE466}"/>
              </a:ext>
            </a:extLst>
          </p:cNvPr>
          <p:cNvSpPr>
            <a:spLocks noGrp="1"/>
          </p:cNvSpPr>
          <p:nvPr>
            <p:ph type="title"/>
          </p:nvPr>
        </p:nvSpPr>
        <p:spPr/>
        <p:txBody>
          <a:bodyPr/>
          <a:lstStyle/>
          <a:p>
            <a:r>
              <a:rPr kumimoji="1" lang="ja-JP" altLang="en-US" dirty="0"/>
              <a:t>金利上位通貨</a:t>
            </a:r>
          </a:p>
        </p:txBody>
      </p:sp>
      <p:sp>
        <p:nvSpPr>
          <p:cNvPr id="4" name="スライド番号プレースホルダー 3">
            <a:extLst>
              <a:ext uri="{FF2B5EF4-FFF2-40B4-BE49-F238E27FC236}">
                <a16:creationId xmlns:a16="http://schemas.microsoft.com/office/drawing/2014/main" id="{21EF07DD-4BD8-7971-CC36-D8B93CFFCD4F}"/>
              </a:ext>
            </a:extLst>
          </p:cNvPr>
          <p:cNvSpPr>
            <a:spLocks noGrp="1"/>
          </p:cNvSpPr>
          <p:nvPr>
            <p:ph type="sldNum" sz="quarter" idx="12"/>
          </p:nvPr>
        </p:nvSpPr>
        <p:spPr/>
        <p:txBody>
          <a:bodyPr/>
          <a:lstStyle/>
          <a:p>
            <a:fld id="{02C9F88B-A58C-4065-A736-DE83E8741D92}" type="slidenum">
              <a:rPr kumimoji="1" lang="ja-JP" altLang="en-US" smtClean="0"/>
              <a:t>17</a:t>
            </a:fld>
            <a:endParaRPr kumimoji="1" lang="ja-JP" altLang="en-US"/>
          </a:p>
        </p:txBody>
      </p:sp>
      <p:graphicFrame>
        <p:nvGraphicFramePr>
          <p:cNvPr id="5" name="コンテンツ プレースホルダー 4">
            <a:extLst>
              <a:ext uri="{FF2B5EF4-FFF2-40B4-BE49-F238E27FC236}">
                <a16:creationId xmlns:a16="http://schemas.microsoft.com/office/drawing/2014/main" id="{85BED9FE-081A-B36C-0100-CD0CA408B28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65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7A959-F89A-D8F6-A7F9-072F3169F707}"/>
              </a:ext>
            </a:extLst>
          </p:cNvPr>
          <p:cNvSpPr>
            <a:spLocks noGrp="1"/>
          </p:cNvSpPr>
          <p:nvPr>
            <p:ph type="title"/>
          </p:nvPr>
        </p:nvSpPr>
        <p:spPr/>
        <p:txBody>
          <a:bodyPr/>
          <a:lstStyle/>
          <a:p>
            <a:r>
              <a:rPr kumimoji="1" lang="ja-JP" altLang="en-US" dirty="0"/>
              <a:t>金利下位通貨</a:t>
            </a:r>
          </a:p>
        </p:txBody>
      </p:sp>
      <p:sp>
        <p:nvSpPr>
          <p:cNvPr id="4" name="スライド番号プレースホルダー 3">
            <a:extLst>
              <a:ext uri="{FF2B5EF4-FFF2-40B4-BE49-F238E27FC236}">
                <a16:creationId xmlns:a16="http://schemas.microsoft.com/office/drawing/2014/main" id="{E31DEEA0-8830-5B04-6C3E-ED26D206F72B}"/>
              </a:ext>
            </a:extLst>
          </p:cNvPr>
          <p:cNvSpPr>
            <a:spLocks noGrp="1"/>
          </p:cNvSpPr>
          <p:nvPr>
            <p:ph type="sldNum" sz="quarter" idx="12"/>
          </p:nvPr>
        </p:nvSpPr>
        <p:spPr/>
        <p:txBody>
          <a:bodyPr/>
          <a:lstStyle/>
          <a:p>
            <a:fld id="{02C9F88B-A58C-4065-A736-DE83E8741D92}" type="slidenum">
              <a:rPr kumimoji="1" lang="ja-JP" altLang="en-US" smtClean="0"/>
              <a:t>18</a:t>
            </a:fld>
            <a:endParaRPr kumimoji="1" lang="ja-JP" altLang="en-US"/>
          </a:p>
        </p:txBody>
      </p:sp>
      <p:graphicFrame>
        <p:nvGraphicFramePr>
          <p:cNvPr id="5" name="コンテンツ プレースホルダー 4">
            <a:extLst>
              <a:ext uri="{FF2B5EF4-FFF2-40B4-BE49-F238E27FC236}">
                <a16:creationId xmlns:a16="http://schemas.microsoft.com/office/drawing/2014/main" id="{F0781574-A2CD-FCDA-34A2-F93EF7D57FB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86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99C49-1E33-D0D2-35C7-7BF0C4EC2122}"/>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28B9F098-4161-E4D0-0D06-5599F01FAE75}"/>
              </a:ext>
            </a:extLst>
          </p:cNvPr>
          <p:cNvSpPr>
            <a:spLocks noGrp="1"/>
          </p:cNvSpPr>
          <p:nvPr>
            <p:ph idx="1"/>
          </p:nvPr>
        </p:nvSpPr>
        <p:spPr/>
        <p:txBody>
          <a:bodyPr/>
          <a:lstStyle/>
          <a:p>
            <a:r>
              <a:rPr kumimoji="1" lang="ja-JP" altLang="en-US" dirty="0"/>
              <a:t>主な金利上位通貨は</a:t>
            </a:r>
            <a:r>
              <a:rPr kumimoji="1" lang="en-US" altLang="ja-JP" dirty="0"/>
              <a:t>AUD</a:t>
            </a:r>
            <a:r>
              <a:rPr kumimoji="1" lang="ja-JP" altLang="en-US" dirty="0"/>
              <a:t>、</a:t>
            </a:r>
            <a:r>
              <a:rPr kumimoji="1" lang="en-US" altLang="ja-JP" dirty="0"/>
              <a:t>NZD</a:t>
            </a:r>
            <a:r>
              <a:rPr kumimoji="1" lang="ja-JP" altLang="en-US" dirty="0"/>
              <a:t>、</a:t>
            </a:r>
            <a:r>
              <a:rPr kumimoji="1" lang="en-US" altLang="ja-JP" dirty="0"/>
              <a:t>NOK</a:t>
            </a:r>
            <a:r>
              <a:rPr kumimoji="1" lang="ja-JP" altLang="en-US" dirty="0"/>
              <a:t>。他に</a:t>
            </a:r>
            <a:r>
              <a:rPr kumimoji="1" lang="en-US" altLang="ja-JP" dirty="0"/>
              <a:t>USD</a:t>
            </a:r>
            <a:r>
              <a:rPr kumimoji="1" lang="ja-JP" altLang="en-US" dirty="0"/>
              <a:t>、</a:t>
            </a:r>
            <a:r>
              <a:rPr kumimoji="1" lang="en-US" altLang="ja-JP" dirty="0"/>
              <a:t>GBP</a:t>
            </a:r>
            <a:r>
              <a:rPr kumimoji="1" lang="ja-JP" altLang="en-US" dirty="0"/>
              <a:t>、</a:t>
            </a:r>
            <a:r>
              <a:rPr kumimoji="1" lang="en-US" altLang="ja-JP" dirty="0"/>
              <a:t>CAD</a:t>
            </a:r>
            <a:r>
              <a:rPr kumimoji="1" lang="ja-JP" altLang="en-US" dirty="0"/>
              <a:t>も該当。</a:t>
            </a:r>
            <a:endParaRPr kumimoji="1" lang="en-US" altLang="ja-JP" dirty="0"/>
          </a:p>
          <a:p>
            <a:r>
              <a:rPr lang="ja-JP" altLang="en-US" dirty="0"/>
              <a:t>主な金利下位通貨は</a:t>
            </a:r>
            <a:r>
              <a:rPr lang="en-US" altLang="ja-JP" dirty="0"/>
              <a:t>CHF</a:t>
            </a:r>
            <a:r>
              <a:rPr lang="ja-JP" altLang="en-US" dirty="0"/>
              <a:t>、</a:t>
            </a:r>
            <a:r>
              <a:rPr lang="en-US" altLang="ja-JP" dirty="0"/>
              <a:t>JPY</a:t>
            </a:r>
            <a:r>
              <a:rPr lang="ja-JP" altLang="en-US" dirty="0"/>
              <a:t>。他に、</a:t>
            </a:r>
            <a:r>
              <a:rPr lang="en-US" altLang="ja-JP" dirty="0"/>
              <a:t>USD</a:t>
            </a:r>
            <a:r>
              <a:rPr lang="ja-JP" altLang="en-US" dirty="0"/>
              <a:t>、</a:t>
            </a:r>
            <a:r>
              <a:rPr lang="en-US" altLang="ja-JP" dirty="0"/>
              <a:t>SEK</a:t>
            </a:r>
            <a:r>
              <a:rPr lang="ja-JP" altLang="en-US" dirty="0"/>
              <a:t>、</a:t>
            </a:r>
            <a:r>
              <a:rPr lang="en-US" altLang="ja-JP" dirty="0"/>
              <a:t>EUR</a:t>
            </a:r>
            <a:r>
              <a:rPr lang="ja-JP" altLang="en-US" dirty="0"/>
              <a:t>、</a:t>
            </a:r>
            <a:r>
              <a:rPr lang="en-US" altLang="ja-JP" dirty="0"/>
              <a:t>CAD</a:t>
            </a:r>
            <a:r>
              <a:rPr lang="ja-JP" altLang="en-US" dirty="0"/>
              <a:t>も該当。</a:t>
            </a:r>
            <a:endParaRPr lang="en-US" altLang="ja-JP" dirty="0"/>
          </a:p>
          <a:p>
            <a:r>
              <a:rPr kumimoji="1" lang="ja-JP" altLang="en-US" dirty="0"/>
              <a:t>どちらも一部の通貨が多くの期間を占めている。</a:t>
            </a:r>
          </a:p>
        </p:txBody>
      </p:sp>
      <p:sp>
        <p:nvSpPr>
          <p:cNvPr id="4" name="スライド番号プレースホルダー 3">
            <a:extLst>
              <a:ext uri="{FF2B5EF4-FFF2-40B4-BE49-F238E27FC236}">
                <a16:creationId xmlns:a16="http://schemas.microsoft.com/office/drawing/2014/main" id="{E6A16CA9-781B-CB37-0FB4-B955880C4493}"/>
              </a:ext>
            </a:extLst>
          </p:cNvPr>
          <p:cNvSpPr>
            <a:spLocks noGrp="1"/>
          </p:cNvSpPr>
          <p:nvPr>
            <p:ph type="sldNum" sz="quarter" idx="12"/>
          </p:nvPr>
        </p:nvSpPr>
        <p:spPr/>
        <p:txBody>
          <a:bodyPr/>
          <a:lstStyle/>
          <a:p>
            <a:fld id="{02C9F88B-A58C-4065-A736-DE83E8741D92}" type="slidenum">
              <a:rPr kumimoji="1" lang="ja-JP" altLang="en-US" smtClean="0"/>
              <a:t>19</a:t>
            </a:fld>
            <a:endParaRPr kumimoji="1" lang="ja-JP" altLang="en-US"/>
          </a:p>
        </p:txBody>
      </p:sp>
    </p:spTree>
    <p:extLst>
      <p:ext uri="{BB962C8B-B14F-4D97-AF65-F5344CB8AC3E}">
        <p14:creationId xmlns:p14="http://schemas.microsoft.com/office/powerpoint/2010/main" val="111983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52B3E-8A2A-1F90-DCD5-F7911225E5DC}"/>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5BC8F82A-F688-44B9-490F-D3345FB798BB}"/>
              </a:ext>
            </a:extLst>
          </p:cNvPr>
          <p:cNvSpPr>
            <a:spLocks noGrp="1"/>
          </p:cNvSpPr>
          <p:nvPr>
            <p:ph idx="1"/>
          </p:nvPr>
        </p:nvSpPr>
        <p:spPr/>
        <p:txBody>
          <a:bodyPr>
            <a:normAutofit fontScale="47500" lnSpcReduction="20000"/>
          </a:bodyPr>
          <a:lstStyle/>
          <a:p>
            <a:pPr marL="0" indent="0">
              <a:buNone/>
            </a:pPr>
            <a:r>
              <a:rPr kumimoji="1" lang="ja-JP" altLang="en-US" dirty="0"/>
              <a:t>・はじめに</a:t>
            </a:r>
            <a:endParaRPr kumimoji="1" lang="en-US" altLang="ja-JP" dirty="0"/>
          </a:p>
          <a:p>
            <a:pPr marL="0" indent="0">
              <a:buNone/>
            </a:pPr>
            <a:r>
              <a:rPr kumimoji="1" lang="ja-JP" altLang="en-US" dirty="0"/>
              <a:t>・フォワード・パリティ</a:t>
            </a:r>
            <a:endParaRPr kumimoji="1" lang="en-US" altLang="ja-JP" dirty="0"/>
          </a:p>
          <a:p>
            <a:pPr marL="0" indent="0">
              <a:buNone/>
            </a:pPr>
            <a:r>
              <a:rPr lang="ja-JP" altLang="en-US" dirty="0"/>
              <a:t>・金利パリティ</a:t>
            </a:r>
            <a:endParaRPr lang="en-US" altLang="ja-JP" dirty="0"/>
          </a:p>
          <a:p>
            <a:pPr marL="0" indent="0">
              <a:buNone/>
            </a:pPr>
            <a:r>
              <a:rPr lang="ja-JP" altLang="en-US" dirty="0"/>
              <a:t>・カバーなし金利パリティ</a:t>
            </a:r>
            <a:endParaRPr lang="en-US" altLang="ja-JP" dirty="0"/>
          </a:p>
          <a:p>
            <a:pPr marL="0" indent="0">
              <a:buNone/>
            </a:pPr>
            <a:r>
              <a:rPr kumimoji="1" lang="ja-JP" altLang="en-US" dirty="0"/>
              <a:t>・フォワード・プレミアム・パズル</a:t>
            </a:r>
            <a:endParaRPr kumimoji="1" lang="en-US" altLang="ja-JP" dirty="0"/>
          </a:p>
          <a:p>
            <a:pPr marL="0" indent="0">
              <a:buNone/>
            </a:pPr>
            <a:r>
              <a:rPr lang="ja-JP" altLang="en-US" dirty="0"/>
              <a:t>・キャリートレード</a:t>
            </a:r>
            <a:endParaRPr kumimoji="1" lang="en-US" altLang="ja-JP" dirty="0"/>
          </a:p>
          <a:p>
            <a:pPr marL="0" indent="0">
              <a:buNone/>
            </a:pPr>
            <a:r>
              <a:rPr kumimoji="1" lang="ja-JP" altLang="en-US" dirty="0"/>
              <a:t>・</a:t>
            </a:r>
            <a:r>
              <a:rPr kumimoji="1" lang="en-US" altLang="ja-JP" dirty="0"/>
              <a:t>G10</a:t>
            </a:r>
            <a:r>
              <a:rPr kumimoji="1" lang="ja-JP" altLang="en-US" dirty="0"/>
              <a:t>通貨</a:t>
            </a:r>
            <a:endParaRPr kumimoji="1" lang="en-US" altLang="ja-JP" dirty="0"/>
          </a:p>
          <a:p>
            <a:pPr marL="0" indent="0">
              <a:buNone/>
            </a:pPr>
            <a:r>
              <a:rPr kumimoji="1" lang="ja-JP" altLang="en-US" dirty="0"/>
              <a:t>・分析対象</a:t>
            </a:r>
            <a:endParaRPr kumimoji="1" lang="en-US" altLang="ja-JP" dirty="0"/>
          </a:p>
          <a:p>
            <a:pPr marL="0" indent="0">
              <a:buNone/>
            </a:pPr>
            <a:r>
              <a:rPr lang="ja-JP" altLang="en-US" dirty="0"/>
              <a:t>・分析手法</a:t>
            </a:r>
            <a:endParaRPr lang="en-US" altLang="ja-JP" dirty="0"/>
          </a:p>
          <a:p>
            <a:pPr marL="0" indent="0">
              <a:buNone/>
            </a:pPr>
            <a:r>
              <a:rPr lang="ja-JP" altLang="en-US" dirty="0"/>
              <a:t>・先行研究</a:t>
            </a:r>
            <a:endParaRPr lang="en-US" altLang="ja-JP" dirty="0"/>
          </a:p>
          <a:p>
            <a:pPr marL="0" indent="0">
              <a:buNone/>
            </a:pPr>
            <a:r>
              <a:rPr lang="ja-JP" altLang="en-US" dirty="0"/>
              <a:t>・キャリトレードの分析手法</a:t>
            </a:r>
            <a:endParaRPr lang="en-US" altLang="ja-JP" dirty="0"/>
          </a:p>
          <a:p>
            <a:pPr marL="0" indent="0">
              <a:buNone/>
            </a:pPr>
            <a:r>
              <a:rPr lang="ja-JP" altLang="en-US" dirty="0"/>
              <a:t>・</a:t>
            </a:r>
            <a:r>
              <a:rPr lang="en-US" altLang="ja-JP" dirty="0"/>
              <a:t>CT</a:t>
            </a:r>
            <a:r>
              <a:rPr lang="ja-JP" altLang="en-US" dirty="0"/>
              <a:t>の求め方</a:t>
            </a:r>
            <a:endParaRPr lang="en-US" altLang="ja-JP" dirty="0"/>
          </a:p>
          <a:p>
            <a:pPr marL="0" indent="0">
              <a:buNone/>
            </a:pPr>
            <a:r>
              <a:rPr lang="ja-JP" altLang="en-US" dirty="0"/>
              <a:t>・分析結果</a:t>
            </a:r>
            <a:endParaRPr lang="en-US" altLang="ja-JP" dirty="0"/>
          </a:p>
          <a:p>
            <a:pPr marL="0" indent="0">
              <a:buNone/>
            </a:pPr>
            <a:r>
              <a:rPr lang="ja-JP" altLang="en-US" dirty="0"/>
              <a:t>・考察</a:t>
            </a:r>
            <a:endParaRPr lang="en-US" altLang="ja-JP" dirty="0"/>
          </a:p>
          <a:p>
            <a:pPr marL="0" indent="0">
              <a:buNone/>
            </a:pPr>
            <a:r>
              <a:rPr lang="ja-JP" altLang="en-US" dirty="0"/>
              <a:t>・まとめ</a:t>
            </a:r>
            <a:endParaRPr lang="en-US" altLang="ja-JP" dirty="0"/>
          </a:p>
          <a:p>
            <a:pPr marL="0" indent="0">
              <a:buNone/>
            </a:pPr>
            <a:r>
              <a:rPr lang="ja-JP" altLang="en-US" dirty="0"/>
              <a:t>・先行研究と参考文献</a:t>
            </a:r>
            <a:endParaRPr kumimoji="1" lang="en-US" altLang="ja-JP" dirty="0"/>
          </a:p>
        </p:txBody>
      </p:sp>
      <p:sp>
        <p:nvSpPr>
          <p:cNvPr id="4" name="スライド番号プレースホルダー 3">
            <a:extLst>
              <a:ext uri="{FF2B5EF4-FFF2-40B4-BE49-F238E27FC236}">
                <a16:creationId xmlns:a16="http://schemas.microsoft.com/office/drawing/2014/main" id="{5F366011-7405-FB4A-5D60-E94D1221D950}"/>
              </a:ext>
            </a:extLst>
          </p:cNvPr>
          <p:cNvSpPr>
            <a:spLocks noGrp="1"/>
          </p:cNvSpPr>
          <p:nvPr>
            <p:ph type="sldNum" sz="quarter" idx="12"/>
          </p:nvPr>
        </p:nvSpPr>
        <p:spPr/>
        <p:txBody>
          <a:bodyPr/>
          <a:lstStyle/>
          <a:p>
            <a:fld id="{02C9F88B-A58C-4065-A736-DE83E8741D92}" type="slidenum">
              <a:rPr kumimoji="1" lang="ja-JP" altLang="en-US" smtClean="0"/>
              <a:t>2</a:t>
            </a:fld>
            <a:endParaRPr kumimoji="1" lang="ja-JP" altLang="en-US"/>
          </a:p>
        </p:txBody>
      </p:sp>
    </p:spTree>
    <p:extLst>
      <p:ext uri="{BB962C8B-B14F-4D97-AF65-F5344CB8AC3E}">
        <p14:creationId xmlns:p14="http://schemas.microsoft.com/office/powerpoint/2010/main" val="351299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C2C081-BA3D-2E07-1750-EF3A5A13075C}"/>
              </a:ext>
            </a:extLst>
          </p:cNvPr>
          <p:cNvSpPr>
            <a:spLocks noGrp="1"/>
          </p:cNvSpPr>
          <p:nvPr>
            <p:ph type="title"/>
          </p:nvPr>
        </p:nvSpPr>
        <p:spPr/>
        <p:txBody>
          <a:bodyPr/>
          <a:lstStyle/>
          <a:p>
            <a:r>
              <a:rPr kumimoji="1" lang="ja-JP" altLang="en-US" dirty="0"/>
              <a:t>分析手法</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7AE4691-D023-BC65-C532-74B348D4C75D}"/>
                  </a:ext>
                </a:extLst>
              </p:cNvPr>
              <p:cNvSpPr>
                <a:spLocks noGrp="1"/>
              </p:cNvSpPr>
              <p:nvPr>
                <p:ph idx="1"/>
              </p:nvPr>
            </p:nvSpPr>
            <p:spPr/>
            <p:txBody>
              <a:bodyPr/>
              <a:lstStyle/>
              <a:p>
                <a:pPr marL="0" indent="0">
                  <a:buNone/>
                </a:pPr>
                <a:r>
                  <a:rPr kumimoji="1" lang="ja-JP" altLang="en-US" dirty="0"/>
                  <a:t>・自己回帰モデル</a:t>
                </a:r>
                <a:r>
                  <a:rPr kumimoji="1" lang="en-US" altLang="ja-JP" dirty="0"/>
                  <a:t>(autoregressive models, AR)</a:t>
                </a:r>
              </a:p>
              <a:p>
                <a:pPr marL="0" indent="0">
                  <a:buNone/>
                </a:pPr>
                <a:r>
                  <a:rPr lang="ja-JP" altLang="en-US" dirty="0"/>
                  <a:t>時系列データの予測や分析に使用される統計的手法。</a:t>
                </a:r>
                <a:endParaRPr lang="en-US" altLang="ja-JP" dirty="0"/>
              </a:p>
              <a:p>
                <a:pPr marL="0" indent="0">
                  <a:buNone/>
                </a:pPr>
                <a:r>
                  <a:rPr lang="ja-JP" altLang="en-US" dirty="0"/>
                  <a:t>→自己（過去のデータ）を基にして、現在の、或いは将来の値を回帰（予測）するモデル。</a:t>
                </a:r>
                <a:endParaRPr lang="en-US" altLang="ja-JP" dirty="0"/>
              </a:p>
              <a:p>
                <a:pPr marL="0" indent="0">
                  <a:buNone/>
                </a:pPr>
                <a:endParaRPr lang="en-US" altLang="ja-JP" dirty="0"/>
              </a:p>
              <a:p>
                <a:pPr marL="0" indent="0">
                  <a:buNone/>
                </a:pPr>
                <a:endParaRPr lang="en-US" altLang="ja-JP" dirty="0"/>
              </a:p>
              <a:p>
                <a:pPr marL="0" indent="0">
                  <a:buNone/>
                </a:pPr>
                <a:r>
                  <a:rPr lang="ja-JP" altLang="en-US" dirty="0"/>
                  <a:t>・単回帰分析の場合</a:t>
                </a: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𝑦</m:t>
                      </m:r>
                      <m:r>
                        <a:rPr lang="en-US" altLang="ja-JP" b="0" i="1" smtClean="0">
                          <a:latin typeface="Cambria Math" panose="02040503050406030204" pitchFamily="18" charset="0"/>
                          <a:ea typeface="Cambria Math" panose="02040503050406030204" pitchFamily="18" charset="0"/>
                        </a:rPr>
                        <m:t>=</m:t>
                      </m:r>
                      <m:r>
                        <a:rPr lang="ja-JP" altLang="en-US" b="0" i="1" smtClean="0">
                          <a:latin typeface="Cambria Math" panose="02040503050406030204" pitchFamily="18" charset="0"/>
                          <a:ea typeface="Cambria Math" panose="02040503050406030204" pitchFamily="18" charset="0"/>
                        </a:rPr>
                        <m:t>𝛼</m:t>
                      </m:r>
                      <m:r>
                        <a:rPr lang="en-US" altLang="ja-JP" b="0" i="1" smtClean="0">
                          <a:latin typeface="Cambria Math" panose="02040503050406030204" pitchFamily="18" charset="0"/>
                          <a:ea typeface="Cambria Math" panose="02040503050406030204" pitchFamily="18" charset="0"/>
                        </a:rPr>
                        <m:t>+</m:t>
                      </m:r>
                      <m:r>
                        <a:rPr lang="ja-JP" altLang="en-US" b="0" i="1" smtClean="0">
                          <a:latin typeface="Cambria Math" panose="02040503050406030204" pitchFamily="18" charset="0"/>
                          <a:ea typeface="Cambria Math" panose="02040503050406030204" pitchFamily="18" charset="0"/>
                        </a:rPr>
                        <m:t>𝛽</m:t>
                      </m:r>
                      <m:r>
                        <a:rPr lang="en-US" altLang="ja-JP" b="0" i="1" smtClean="0">
                          <a:latin typeface="Cambria Math" panose="02040503050406030204" pitchFamily="18" charset="0"/>
                          <a:ea typeface="Cambria Math" panose="02040503050406030204" pitchFamily="18" charset="0"/>
                        </a:rPr>
                        <m:t>𝑥</m:t>
                      </m:r>
                      <m:r>
                        <a:rPr lang="en-US" altLang="ja-JP" b="0" i="1" smtClean="0">
                          <a:latin typeface="Cambria Math" panose="02040503050406030204" pitchFamily="18" charset="0"/>
                          <a:ea typeface="Cambria Math" panose="02040503050406030204" pitchFamily="18" charset="0"/>
                        </a:rPr>
                        <m:t>+</m:t>
                      </m:r>
                      <m:r>
                        <a:rPr lang="ja-JP" altLang="en-US" b="0" i="1" smtClean="0">
                          <a:latin typeface="Cambria Math" panose="02040503050406030204" pitchFamily="18" charset="0"/>
                          <a:ea typeface="Cambria Math" panose="02040503050406030204" pitchFamily="18" charset="0"/>
                        </a:rPr>
                        <m:t>𝜀</m:t>
                      </m:r>
                    </m:oMath>
                  </m:oMathPara>
                </a14:m>
                <a:endParaRPr kumimoji="1" lang="en-US" altLang="ja-JP" dirty="0"/>
              </a:p>
              <a:p>
                <a:pPr marL="0" indent="0">
                  <a:buNone/>
                </a:pPr>
                <a:r>
                  <a:rPr lang="ja-JP" altLang="en-US" dirty="0"/>
                  <a:t>た</a:t>
                </a:r>
                <a14:m>
                  <m:oMath xmlns:m="http://schemas.openxmlformats.org/officeDocument/2006/math">
                    <m:r>
                      <a:rPr lang="ja-JP" altLang="en-US">
                        <a:latin typeface="Cambria Math" panose="02040503050406030204" pitchFamily="18" charset="0"/>
                      </a:rPr>
                      <m:t>だし</m:t>
                    </m:r>
                    <m:r>
                      <a:rPr lang="ja-JP" altLang="en-US" i="1" smtClean="0">
                        <a:latin typeface="Cambria Math" panose="02040503050406030204" pitchFamily="18" charset="0"/>
                      </a:rPr>
                      <m:t>、</m:t>
                    </m:r>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r>
                          <a:rPr lang="ja-JP" altLang="en-US" b="0" i="1" smtClean="0">
                            <a:latin typeface="Cambria Math" panose="02040503050406030204" pitchFamily="18" charset="0"/>
                          </a:rPr>
                          <m:t>𝜀</m:t>
                        </m:r>
                      </m:e>
                    </m:d>
                    <m:r>
                      <a:rPr lang="en-US" altLang="ja-JP" b="0" i="1" smtClean="0">
                        <a:latin typeface="Cambria Math" panose="02040503050406030204" pitchFamily="18" charset="0"/>
                      </a:rPr>
                      <m:t>=0</m:t>
                    </m:r>
                  </m:oMath>
                </a14:m>
                <a:endParaRPr kumimoji="1" lang="en-US" altLang="ja-JP"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7AE4691-D023-BC65-C532-74B348D4C75D}"/>
                  </a:ext>
                </a:extLst>
              </p:cNvPr>
              <p:cNvSpPr>
                <a:spLocks noGrp="1" noRot="1" noChangeAspect="1" noMove="1" noResize="1" noEditPoints="1" noAdjustHandles="1" noChangeArrowheads="1" noChangeShapeType="1" noTextEdit="1"/>
              </p:cNvSpPr>
              <p:nvPr>
                <p:ph idx="1"/>
              </p:nvPr>
            </p:nvSpPr>
            <p:spPr>
              <a:blipFill>
                <a:blip r:embed="rId2"/>
                <a:stretch>
                  <a:fillRect l="-1217" t="-2241" r="-696" b="-30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5B04EAF-EB99-40FB-52BA-A99D0F36F5CD}"/>
                  </a:ext>
                </a:extLst>
              </p:cNvPr>
              <p:cNvSpPr txBox="1"/>
              <p:nvPr/>
            </p:nvSpPr>
            <p:spPr>
              <a:xfrm>
                <a:off x="838200" y="3759561"/>
                <a:ext cx="10134600" cy="4834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800" i="1" smtClean="0">
                              <a:latin typeface="Cambria Math" panose="02040503050406030204" pitchFamily="18" charset="0"/>
                            </a:rPr>
                          </m:ctrlPr>
                        </m:sSubPr>
                        <m:e>
                          <m:r>
                            <m:rPr>
                              <m:sty m:val="p"/>
                            </m:rPr>
                            <a:rPr kumimoji="1" lang="en-US" altLang="ja-JP" sz="2800" i="1">
                              <a:latin typeface="Cambria Math" panose="02040503050406030204" pitchFamily="18" charset="0"/>
                            </a:rPr>
                            <m:t>AR</m:t>
                          </m:r>
                          <m:d>
                            <m:dPr>
                              <m:ctrlPr>
                                <a:rPr kumimoji="1" lang="en-US" altLang="ja-JP" sz="2800" i="1">
                                  <a:latin typeface="Cambria Math" panose="02040503050406030204" pitchFamily="18" charset="0"/>
                                </a:rPr>
                              </m:ctrlPr>
                            </m:dPr>
                            <m:e>
                              <m:r>
                                <m:rPr>
                                  <m:sty m:val="p"/>
                                </m:rPr>
                                <a:rPr kumimoji="1" lang="en-US" altLang="ja-JP" sz="2800" i="1">
                                  <a:latin typeface="Cambria Math" panose="02040503050406030204" pitchFamily="18" charset="0"/>
                                </a:rPr>
                                <m:t>m</m:t>
                              </m:r>
                            </m:e>
                          </m:d>
                          <m:r>
                            <a:rPr kumimoji="1" lang="en-US" altLang="ja-JP" sz="2800" b="0" i="1" smtClean="0">
                              <a:latin typeface="Cambria Math" panose="02040503050406030204" pitchFamily="18" charset="0"/>
                            </a:rPr>
                            <m:t>:</m:t>
                          </m:r>
                          <m:r>
                            <a:rPr kumimoji="1" lang="ja-JP" altLang="en-US" sz="2800" i="1" smtClean="0">
                              <a:latin typeface="Cambria Math" panose="02040503050406030204" pitchFamily="18" charset="0"/>
                            </a:rPr>
                            <m:t>　</m:t>
                          </m:r>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𝛽</m:t>
                          </m:r>
                        </m:e>
                        <m:sub>
                          <m:r>
                            <a:rPr kumimoji="1" lang="ja-JP" altLang="en-US" sz="2800" i="1" smtClean="0">
                              <a:latin typeface="Cambria Math" panose="02040503050406030204" pitchFamily="18" charset="0"/>
                            </a:rPr>
                            <m:t>1</m:t>
                          </m:r>
                        </m:sub>
                      </m:sSub>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𝛽</m:t>
                          </m:r>
                        </m:e>
                        <m:sub>
                          <m:r>
                            <a:rPr kumimoji="1" lang="ja-JP" altLang="en-US" sz="2800" i="1" smtClean="0">
                              <a:latin typeface="Cambria Math" panose="02040503050406030204" pitchFamily="18" charset="0"/>
                            </a:rPr>
                            <m:t>2</m:t>
                          </m:r>
                        </m:sub>
                      </m:sSub>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−2</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𝛽</m:t>
                          </m:r>
                        </m:e>
                        <m:sub>
                          <m:r>
                            <a:rPr kumimoji="1" lang="ja-JP" altLang="en-US" sz="2800" i="1" smtClean="0">
                              <a:latin typeface="Cambria Math" panose="02040503050406030204" pitchFamily="18" charset="0"/>
                            </a:rPr>
                            <m:t>𝑚</m:t>
                          </m:r>
                        </m:sub>
                      </m:sSub>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𝑚</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𝜀</m:t>
                          </m:r>
                        </m:e>
                        <m:sub>
                          <m:r>
                            <a:rPr kumimoji="1" lang="ja-JP" altLang="en-US" sz="2800" i="1" smtClean="0">
                              <a:latin typeface="Cambria Math" panose="02040503050406030204" pitchFamily="18" charset="0"/>
                            </a:rPr>
                            <m:t>𝑡</m:t>
                          </m:r>
                        </m:sub>
                      </m:sSub>
                    </m:oMath>
                  </m:oMathPara>
                </a14:m>
                <a:endParaRPr kumimoji="1" lang="ja-JP" altLang="en-US" sz="2800" dirty="0"/>
              </a:p>
            </p:txBody>
          </p:sp>
        </mc:Choice>
        <mc:Fallback xmlns="">
          <p:sp>
            <p:nvSpPr>
              <p:cNvPr id="6" name="テキスト ボックス 5">
                <a:extLst>
                  <a:ext uri="{FF2B5EF4-FFF2-40B4-BE49-F238E27FC236}">
                    <a16:creationId xmlns:a16="http://schemas.microsoft.com/office/drawing/2014/main" id="{95B04EAF-EB99-40FB-52BA-A99D0F36F5CD}"/>
                  </a:ext>
                </a:extLst>
              </p:cNvPr>
              <p:cNvSpPr txBox="1">
                <a:spLocks noRot="1" noChangeAspect="1" noMove="1" noResize="1" noEditPoints="1" noAdjustHandles="1" noChangeArrowheads="1" noChangeShapeType="1" noTextEdit="1"/>
              </p:cNvSpPr>
              <p:nvPr/>
            </p:nvSpPr>
            <p:spPr>
              <a:xfrm>
                <a:off x="838200" y="3759561"/>
                <a:ext cx="10134600" cy="483466"/>
              </a:xfrm>
              <a:prstGeom prst="rect">
                <a:avLst/>
              </a:prstGeom>
              <a:blipFill>
                <a:blip r:embed="rId3"/>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CF647A75-7EE1-039D-75D1-C1CD386E05CC}"/>
              </a:ext>
            </a:extLst>
          </p:cNvPr>
          <p:cNvSpPr>
            <a:spLocks noGrp="1"/>
          </p:cNvSpPr>
          <p:nvPr>
            <p:ph type="sldNum" sz="quarter" idx="12"/>
          </p:nvPr>
        </p:nvSpPr>
        <p:spPr/>
        <p:txBody>
          <a:bodyPr/>
          <a:lstStyle/>
          <a:p>
            <a:fld id="{02C9F88B-A58C-4065-A736-DE83E8741D92}" type="slidenum">
              <a:rPr kumimoji="1" lang="ja-JP" altLang="en-US" smtClean="0"/>
              <a:t>20</a:t>
            </a:fld>
            <a:endParaRPr kumimoji="1" lang="ja-JP" altLang="en-US"/>
          </a:p>
        </p:txBody>
      </p:sp>
    </p:spTree>
    <p:extLst>
      <p:ext uri="{BB962C8B-B14F-4D97-AF65-F5344CB8AC3E}">
        <p14:creationId xmlns:p14="http://schemas.microsoft.com/office/powerpoint/2010/main" val="131807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9085B-7FB7-F80B-CB1B-B112CEF2A1B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2F02E7D-1B48-DE23-4654-2E69ADF33C72}"/>
              </a:ext>
            </a:extLst>
          </p:cNvPr>
          <p:cNvSpPr>
            <a:spLocks noGrp="1"/>
          </p:cNvSpPr>
          <p:nvPr>
            <p:ph idx="1"/>
          </p:nvPr>
        </p:nvSpPr>
        <p:spPr/>
        <p:txBody>
          <a:bodyPr/>
          <a:lstStyle/>
          <a:p>
            <a:r>
              <a:rPr kumimoji="1" lang="en-US" altLang="ja-JP" dirty="0"/>
              <a:t>AR(1)</a:t>
            </a:r>
          </a:p>
          <a:p>
            <a:pPr marL="0" indent="0">
              <a:buNone/>
            </a:pPr>
            <a:r>
              <a:rPr lang="ja-JP" altLang="en-US" dirty="0"/>
              <a:t>簡単に考えるために</a:t>
            </a:r>
            <a:r>
              <a:rPr lang="en-US" altLang="ja-JP" dirty="0"/>
              <a:t>AR(1)</a:t>
            </a:r>
            <a:r>
              <a:rPr lang="ja-JP" altLang="en-US" dirty="0"/>
              <a:t>を考える。</a:t>
            </a:r>
            <a:r>
              <a:rPr lang="en-US" altLang="ja-JP" dirty="0"/>
              <a:t>AR(1)</a:t>
            </a:r>
            <a:r>
              <a:rPr lang="ja-JP" altLang="en-US" dirty="0"/>
              <a:t>とは、</a:t>
            </a:r>
            <a:r>
              <a:rPr lang="en-US" altLang="ja-JP" dirty="0"/>
              <a:t>1</a:t>
            </a:r>
            <a:r>
              <a:rPr lang="ja-JP" altLang="en-US" dirty="0"/>
              <a:t>つ前のデータだけを扱う場合。</a:t>
            </a:r>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ja-JP" altLang="en-US" dirty="0"/>
          </a:p>
        </p:txBody>
      </p:sp>
      <p:pic>
        <p:nvPicPr>
          <p:cNvPr id="4" name="図 3" descr="グラフ が含まれている画像">
            <a:extLst>
              <a:ext uri="{FF2B5EF4-FFF2-40B4-BE49-F238E27FC236}">
                <a16:creationId xmlns:a16="http://schemas.microsoft.com/office/drawing/2014/main" id="{B60C494C-7168-C507-816E-15A9460FBBE4}"/>
              </a:ext>
            </a:extLst>
          </p:cNvPr>
          <p:cNvPicPr>
            <a:picLocks noChangeAspect="1"/>
          </p:cNvPicPr>
          <p:nvPr/>
        </p:nvPicPr>
        <p:blipFill rotWithShape="1">
          <a:blip r:embed="rId2">
            <a:extLst>
              <a:ext uri="{28A0092B-C50C-407E-A947-70E740481C1C}">
                <a14:useLocalDpi xmlns:a14="http://schemas.microsoft.com/office/drawing/2010/main" val="0"/>
              </a:ext>
            </a:extLst>
          </a:blip>
          <a:srcRect l="9779" t="17409" r="8456" b="32195"/>
          <a:stretch>
            <a:fillRect/>
          </a:stretch>
        </p:blipFill>
        <p:spPr>
          <a:xfrm>
            <a:off x="1093684" y="3347509"/>
            <a:ext cx="7970520" cy="2278520"/>
          </a:xfrm>
          <a:prstGeom prst="rect">
            <a:avLst/>
          </a:prstGeom>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72F585-25FF-3BC1-8DE6-848E35E57FA7}"/>
                  </a:ext>
                </a:extLst>
              </p:cNvPr>
              <p:cNvSpPr txBox="1"/>
              <p:nvPr/>
            </p:nvSpPr>
            <p:spPr>
              <a:xfrm>
                <a:off x="3607753" y="5659763"/>
                <a:ext cx="6070600" cy="483466"/>
              </a:xfrm>
              <a:prstGeom prst="rect">
                <a:avLst/>
              </a:prstGeom>
              <a:noFill/>
            </p:spPr>
            <p:txBody>
              <a:bodyPr wrap="square" lIns="0" tIns="0" rIns="0" bIns="0" rtlCol="0">
                <a:spAutoFit/>
              </a:bodyPr>
              <a:lstStyle/>
              <a:p>
                <a:r>
                  <a:rPr kumimoji="1" lang="en-US" altLang="ja-JP" sz="2800" dirty="0"/>
                  <a:t>AR(</a:t>
                </a:r>
                <a:r>
                  <a:rPr kumimoji="1" lang="ja-JP" altLang="en-US" sz="2800" dirty="0"/>
                  <a:t>１</a:t>
                </a:r>
                <a:r>
                  <a:rPr kumimoji="1" lang="en-US" altLang="ja-JP" sz="2800" dirty="0"/>
                  <a:t>)</a:t>
                </a:r>
                <a:r>
                  <a:rPr lang="en-US" altLang="ja-JP" sz="2800" dirty="0"/>
                  <a:t>:</a:t>
                </a:r>
                <a14:m>
                  <m:oMath xmlns:m="http://schemas.openxmlformats.org/officeDocument/2006/math">
                    <m:r>
                      <a:rPr kumimoji="1" lang="ja-JP" altLang="en-US" sz="2800" i="1">
                        <a:latin typeface="Cambria Math" panose="02040503050406030204" pitchFamily="18" charset="0"/>
                      </a:rPr>
                      <m:t>　</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𝛽</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𝜀</m:t>
                        </m:r>
                      </m:e>
                      <m:sub>
                        <m:r>
                          <a:rPr kumimoji="1" lang="ja-JP" altLang="en-US" sz="2800" i="1" smtClean="0">
                            <a:latin typeface="Cambria Math" panose="02040503050406030204" pitchFamily="18" charset="0"/>
                          </a:rPr>
                          <m:t>𝑡</m:t>
                        </m:r>
                      </m:sub>
                    </m:sSub>
                  </m:oMath>
                </a14:m>
                <a:endParaRPr kumimoji="1" lang="ja-JP" altLang="en-US" sz="2800" dirty="0"/>
              </a:p>
            </p:txBody>
          </p:sp>
        </mc:Choice>
        <mc:Fallback xmlns="">
          <p:sp>
            <p:nvSpPr>
              <p:cNvPr id="5" name="テキスト ボックス 4">
                <a:extLst>
                  <a:ext uri="{FF2B5EF4-FFF2-40B4-BE49-F238E27FC236}">
                    <a16:creationId xmlns:a16="http://schemas.microsoft.com/office/drawing/2014/main" id="{3472F585-25FF-3BC1-8DE6-848E35E57FA7}"/>
                  </a:ext>
                </a:extLst>
              </p:cNvPr>
              <p:cNvSpPr txBox="1">
                <a:spLocks noRot="1" noChangeAspect="1" noMove="1" noResize="1" noEditPoints="1" noAdjustHandles="1" noChangeArrowheads="1" noChangeShapeType="1" noTextEdit="1"/>
              </p:cNvSpPr>
              <p:nvPr/>
            </p:nvSpPr>
            <p:spPr>
              <a:xfrm>
                <a:off x="3607753" y="5659763"/>
                <a:ext cx="6070600" cy="483466"/>
              </a:xfrm>
              <a:prstGeom prst="rect">
                <a:avLst/>
              </a:prstGeom>
              <a:blipFill>
                <a:blip r:embed="rId3"/>
                <a:stretch>
                  <a:fillRect l="-3614" t="-11250" b="-43750"/>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2807D7AA-B8FA-087A-D3C2-01C69BAE21EF}"/>
              </a:ext>
            </a:extLst>
          </p:cNvPr>
          <p:cNvSpPr>
            <a:spLocks noGrp="1"/>
          </p:cNvSpPr>
          <p:nvPr>
            <p:ph type="sldNum" sz="quarter" idx="12"/>
          </p:nvPr>
        </p:nvSpPr>
        <p:spPr/>
        <p:txBody>
          <a:bodyPr/>
          <a:lstStyle/>
          <a:p>
            <a:fld id="{02C9F88B-A58C-4065-A736-DE83E8741D92}" type="slidenum">
              <a:rPr kumimoji="1" lang="ja-JP" altLang="en-US" smtClean="0"/>
              <a:t>21</a:t>
            </a:fld>
            <a:endParaRPr kumimoji="1" lang="ja-JP" altLang="en-US"/>
          </a:p>
        </p:txBody>
      </p:sp>
    </p:spTree>
    <p:extLst>
      <p:ext uri="{BB962C8B-B14F-4D97-AF65-F5344CB8AC3E}">
        <p14:creationId xmlns:p14="http://schemas.microsoft.com/office/powerpoint/2010/main" val="377770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02F9E7-CA55-9AD5-3279-E050B96DBA70}"/>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419BF48-F90A-3564-45F4-B342AE007C08}"/>
                  </a:ext>
                </a:extLst>
              </p:cNvPr>
              <p:cNvSpPr>
                <a:spLocks noGrp="1"/>
              </p:cNvSpPr>
              <p:nvPr>
                <p:ph idx="1"/>
              </p:nvPr>
            </p:nvSpPr>
            <p:spPr/>
            <p:txBody>
              <a:bodyPr/>
              <a:lstStyle/>
              <a:p>
                <a:r>
                  <a:rPr kumimoji="1" lang="ja-JP" altLang="en-US" dirty="0"/>
                  <a:t>定常性</a:t>
                </a:r>
                <a:endParaRPr kumimoji="1" lang="en-US" altLang="ja-JP" dirty="0"/>
              </a:p>
              <a:p>
                <a:pPr marL="0" indent="0">
                  <a:buNone/>
                </a:pPr>
                <a:r>
                  <a:rPr lang="en-US" altLang="ja-JP" dirty="0"/>
                  <a:t>AR</a:t>
                </a:r>
                <a:r>
                  <a:rPr lang="ja-JP" altLang="en-US" dirty="0"/>
                  <a:t>分析等の時系列データを分析する際には、データが定常性を持っているかどうかを確認することが不可欠である。</a:t>
                </a:r>
                <a:endParaRPr lang="en-US" altLang="ja-JP" dirty="0"/>
              </a:p>
              <a:p>
                <a:pPr marL="0" indent="0">
                  <a:buNone/>
                </a:pPr>
                <a:r>
                  <a:rPr kumimoji="1" lang="ja-JP" altLang="en-US" dirty="0"/>
                  <a:t>今回の</a:t>
                </a:r>
                <a:r>
                  <a:rPr kumimoji="1" lang="en-US" altLang="ja-JP" dirty="0"/>
                  <a:t>AR</a:t>
                </a:r>
                <a:r>
                  <a:rPr kumimoji="1" lang="ja-JP" altLang="en-US" dirty="0"/>
                  <a:t>分析で確認する条件は（</a:t>
                </a:r>
                <a14:m>
                  <m:oMath xmlns:m="http://schemas.openxmlformats.org/officeDocument/2006/math">
                    <m:d>
                      <m:dPr>
                        <m:begChr m:val="|"/>
                        <m:endChr m:val="|"/>
                        <m:ctrlPr>
                          <a:rPr kumimoji="1" lang="en-US" altLang="ja-JP" i="1" smtClean="0">
                            <a:latin typeface="Cambria Math" panose="02040503050406030204" pitchFamily="18" charset="0"/>
                          </a:rPr>
                        </m:ctrlPr>
                      </m:dPr>
                      <m:e>
                        <m:r>
                          <a:rPr kumimoji="1" lang="ja-JP" altLang="en-US" i="1" smtClean="0">
                            <a:latin typeface="Cambria Math" panose="02040503050406030204" pitchFamily="18" charset="0"/>
                          </a:rPr>
                          <m:t>𝛽</m:t>
                        </m:r>
                      </m:e>
                    </m:d>
                    <m:r>
                      <a:rPr kumimoji="1" lang="en-US" altLang="ja-JP" b="0" i="1" smtClean="0">
                        <a:latin typeface="Cambria Math" panose="02040503050406030204" pitchFamily="18" charset="0"/>
                      </a:rPr>
                      <m:t>&lt;1</m:t>
                    </m:r>
                  </m:oMath>
                </a14:m>
                <a:r>
                  <a:rPr kumimoji="1" lang="ja-JP" altLang="en-US" dirty="0"/>
                  <a:t>）</a:t>
                </a:r>
                <a:endParaRPr kumimoji="1" lang="en-US" altLang="ja-JP" dirty="0"/>
              </a:p>
              <a:p>
                <a:pPr marL="0" indent="0">
                  <a:buNone/>
                </a:pPr>
                <a:endParaRPr lang="en-US" altLang="ja-JP" dirty="0"/>
              </a:p>
              <a:p>
                <a:pPr marL="0" indent="0">
                  <a:buNone/>
                </a:pPr>
                <a:r>
                  <a:rPr kumimoji="1" lang="ja-JP" altLang="en-US" dirty="0"/>
                  <a:t>定常性とは、データの統計的性質（平均、分散など）が時間とともに変化しない状態のこと。</a:t>
                </a:r>
                <a:endParaRPr kumimoji="1" lang="en-US" altLang="ja-JP" dirty="0"/>
              </a:p>
              <a:p>
                <a:pPr marL="0" indent="0">
                  <a:buNone/>
                </a:pPr>
                <a:r>
                  <a:rPr lang="ja-JP" altLang="en-US" dirty="0"/>
                  <a:t>定常性がない場合、時系列分析の結果が不安定になり、信頼性の低い予測結果につながる可能性がある。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B419BF48-F90A-3564-45F4-B342AE007C08}"/>
                  </a:ext>
                </a:extLst>
              </p:cNvPr>
              <p:cNvSpPr>
                <a:spLocks noGrp="1" noRot="1" noChangeAspect="1" noMove="1" noResize="1" noEditPoints="1" noAdjustHandles="1" noChangeArrowheads="1" noChangeShapeType="1" noTextEdit="1"/>
              </p:cNvSpPr>
              <p:nvPr>
                <p:ph idx="1"/>
              </p:nvPr>
            </p:nvSpPr>
            <p:spPr>
              <a:blipFill>
                <a:blip r:embed="rId2"/>
                <a:stretch>
                  <a:fillRect l="-1217" t="-2241" r="-696" b="-14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CCDB260-6C78-4C04-D3FE-FC0E30032A0B}"/>
              </a:ext>
            </a:extLst>
          </p:cNvPr>
          <p:cNvSpPr>
            <a:spLocks noGrp="1"/>
          </p:cNvSpPr>
          <p:nvPr>
            <p:ph type="sldNum" sz="quarter" idx="12"/>
          </p:nvPr>
        </p:nvSpPr>
        <p:spPr/>
        <p:txBody>
          <a:bodyPr/>
          <a:lstStyle/>
          <a:p>
            <a:fld id="{02C9F88B-A58C-4065-A736-DE83E8741D92}" type="slidenum">
              <a:rPr kumimoji="1" lang="ja-JP" altLang="en-US" smtClean="0"/>
              <a:t>22</a:t>
            </a:fld>
            <a:endParaRPr kumimoji="1" lang="ja-JP" altLang="en-US"/>
          </a:p>
        </p:txBody>
      </p:sp>
    </p:spTree>
    <p:extLst>
      <p:ext uri="{BB962C8B-B14F-4D97-AF65-F5344CB8AC3E}">
        <p14:creationId xmlns:p14="http://schemas.microsoft.com/office/powerpoint/2010/main" val="82807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B283A-18D4-C1B7-8323-355D89F8C7BD}"/>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0226DFE7-4F4F-3432-943A-07EC29E1B1F7}"/>
              </a:ext>
            </a:extLst>
          </p:cNvPr>
          <p:cNvSpPr>
            <a:spLocks noGrp="1"/>
          </p:cNvSpPr>
          <p:nvPr>
            <p:ph idx="1"/>
          </p:nvPr>
        </p:nvSpPr>
        <p:spPr/>
        <p:txBody>
          <a:bodyPr/>
          <a:lstStyle/>
          <a:p>
            <a:r>
              <a:rPr lang="ja-JP" altLang="en-US" dirty="0"/>
              <a:t>相関と因果</a:t>
            </a:r>
            <a:endParaRPr lang="en-US" altLang="ja-JP" dirty="0"/>
          </a:p>
          <a:p>
            <a:pPr marL="0" indent="0">
              <a:buNone/>
            </a:pPr>
            <a:r>
              <a:rPr lang="ja-JP" altLang="en-US" dirty="0"/>
              <a:t>相関係数は相関を表しているだけであり、因果関係はわからない。</a:t>
            </a:r>
            <a:endParaRPr lang="en-US" altLang="ja-JP" dirty="0"/>
          </a:p>
          <a:p>
            <a:pPr marL="0" indent="0">
              <a:buNone/>
            </a:pPr>
            <a:r>
              <a:rPr lang="en-US" altLang="ja-JP" dirty="0"/>
              <a:t>(</a:t>
            </a:r>
            <a:r>
              <a:rPr lang="ja-JP" altLang="en-US" dirty="0"/>
              <a:t>例</a:t>
            </a:r>
            <a:r>
              <a:rPr lang="en-US" altLang="ja-JP" dirty="0"/>
              <a:t>)</a:t>
            </a:r>
            <a:r>
              <a:rPr lang="ja-JP" altLang="en-US" dirty="0"/>
              <a:t>アイスクリームの売り上げと溺死者数の関係</a:t>
            </a:r>
            <a:endParaRPr lang="en-US" altLang="ja-JP" dirty="0"/>
          </a:p>
          <a:p>
            <a:pPr marL="0" indent="0">
              <a:buNone/>
            </a:pPr>
            <a:r>
              <a:rPr lang="ja-JP" altLang="en-US" dirty="0"/>
              <a:t>→見せかけの相関</a:t>
            </a:r>
            <a:endParaRPr lang="en-US" altLang="ja-JP" dirty="0"/>
          </a:p>
          <a:p>
            <a:r>
              <a:rPr lang="ja-JP" altLang="en-US" dirty="0"/>
              <a:t>グレンジャー因果性</a:t>
            </a:r>
            <a:endParaRPr lang="en-US" altLang="ja-JP" dirty="0"/>
          </a:p>
          <a:p>
            <a:pPr marL="0" indent="0">
              <a:buNone/>
            </a:pPr>
            <a:r>
              <a:rPr kumimoji="1" lang="ja-JP" altLang="en-US" dirty="0"/>
              <a:t>時系列データを使って「あるデータが</a:t>
            </a:r>
            <a:r>
              <a:rPr lang="ja-JP" altLang="en-US" dirty="0"/>
              <a:t>他</a:t>
            </a:r>
            <a:r>
              <a:rPr kumimoji="1" lang="ja-JP" altLang="en-US" dirty="0"/>
              <a:t>のデータに影響を与えているか」を調べる手法の一つ。</a:t>
            </a:r>
            <a:endParaRPr kumimoji="1" lang="en-US" altLang="ja-JP" dirty="0"/>
          </a:p>
          <a:p>
            <a:pPr marL="0" indent="0">
              <a:buNone/>
            </a:pPr>
            <a:r>
              <a:rPr lang="en-US" altLang="ja-JP" dirty="0"/>
              <a:t>※</a:t>
            </a:r>
            <a:r>
              <a:rPr lang="ja-JP" altLang="en-US" dirty="0"/>
              <a:t>グレンジャー因果性は「影響を与えている可能性」を示すが、真の因果関係があると断定することはできない。</a:t>
            </a:r>
            <a:endParaRPr lang="en-US" altLang="ja-JP" dirty="0"/>
          </a:p>
        </p:txBody>
      </p:sp>
      <p:sp>
        <p:nvSpPr>
          <p:cNvPr id="4" name="スライド番号プレースホルダー 3">
            <a:extLst>
              <a:ext uri="{FF2B5EF4-FFF2-40B4-BE49-F238E27FC236}">
                <a16:creationId xmlns:a16="http://schemas.microsoft.com/office/drawing/2014/main" id="{0CB0F38A-7B31-47AC-FC1F-D677A15416F6}"/>
              </a:ext>
            </a:extLst>
          </p:cNvPr>
          <p:cNvSpPr>
            <a:spLocks noGrp="1"/>
          </p:cNvSpPr>
          <p:nvPr>
            <p:ph type="sldNum" sz="quarter" idx="12"/>
          </p:nvPr>
        </p:nvSpPr>
        <p:spPr/>
        <p:txBody>
          <a:bodyPr/>
          <a:lstStyle/>
          <a:p>
            <a:fld id="{02C9F88B-A58C-4065-A736-DE83E8741D92}" type="slidenum">
              <a:rPr kumimoji="1" lang="ja-JP" altLang="en-US" smtClean="0"/>
              <a:t>23</a:t>
            </a:fld>
            <a:endParaRPr kumimoji="1" lang="ja-JP" altLang="en-US"/>
          </a:p>
        </p:txBody>
      </p:sp>
    </p:spTree>
    <p:extLst>
      <p:ext uri="{BB962C8B-B14F-4D97-AF65-F5344CB8AC3E}">
        <p14:creationId xmlns:p14="http://schemas.microsoft.com/office/powerpoint/2010/main" val="328554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0C092-007E-4338-40AA-9D12E0E79854}"/>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6347BC3-DC16-685F-4489-3C910E5D9766}"/>
                  </a:ext>
                </a:extLst>
              </p:cNvPr>
              <p:cNvSpPr>
                <a:spLocks noGrp="1"/>
              </p:cNvSpPr>
              <p:nvPr>
                <p:ph idx="1"/>
              </p:nvPr>
            </p:nvSpPr>
            <p:spPr/>
            <p:txBody>
              <a:bodyPr>
                <a:normAutofit/>
              </a:bodyPr>
              <a:lstStyle/>
              <a:p>
                <a:r>
                  <a:rPr kumimoji="1" lang="ja-JP" altLang="en-US" dirty="0"/>
                  <a:t>グレンジャー因果性の検定</a:t>
                </a:r>
                <a:endParaRPr kumimoji="1" lang="en-US" altLang="ja-JP" dirty="0"/>
              </a:p>
              <a:p>
                <a:pPr marL="0" indent="0">
                  <a:buNone/>
                </a:pPr>
                <a:r>
                  <a:rPr kumimoji="1" lang="en-US" altLang="ja-JP" dirty="0"/>
                  <a:t>(a)</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𝑡</m:t>
                        </m:r>
                      </m:sub>
                    </m:sSub>
                    <m:r>
                      <a:rPr lang="ja-JP" altLang="en-US" i="1">
                        <a:latin typeface="Cambria Math" panose="02040503050406030204" pitchFamily="18" charset="0"/>
                      </a:rPr>
                      <m:t>が</m:t>
                    </m:r>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𝑡</m:t>
                        </m:r>
                        <m:r>
                          <a:rPr lang="en-US" altLang="ja-JP" b="0" i="1" smtClean="0">
                            <a:latin typeface="Cambria Math" panose="02040503050406030204" pitchFamily="18" charset="0"/>
                          </a:rPr>
                          <m:t>−1</m:t>
                        </m:r>
                      </m:sub>
                    </m:sSub>
                    <m:r>
                      <a:rPr lang="ja-JP" altLang="en-US" i="1" smtClean="0">
                        <a:latin typeface="Cambria Math" panose="02040503050406030204" pitchFamily="18" charset="0"/>
                      </a:rPr>
                      <m:t>だ</m:t>
                    </m:r>
                    <m:r>
                      <a:rPr kumimoji="1" lang="ja-JP" altLang="en-US" i="1" dirty="0" smtClean="0">
                        <a:latin typeface="Cambria Math" panose="02040503050406030204" pitchFamily="18" charset="0"/>
                      </a:rPr>
                      <m:t>けで</m:t>
                    </m:r>
                  </m:oMath>
                </a14:m>
                <a:r>
                  <a:rPr kumimoji="1" lang="ja-JP" altLang="en-US" dirty="0"/>
                  <a:t>説明される場合</a:t>
                </a:r>
                <a:endParaRPr kumimoji="1" lang="en-US" altLang="ja-JP" dirty="0"/>
              </a:p>
              <a:p>
                <a:pPr marL="0" indent="0">
                  <a:buNone/>
                </a:pPr>
                <a14:m>
                  <m:oMathPara xmlns:m="http://schemas.openxmlformats.org/officeDocument/2006/math">
                    <m:oMathParaPr>
                      <m:jc m:val="center"/>
                    </m:oMathParaPr>
                    <m:oMath xmlns:m="http://schemas.openxmlformats.org/officeDocument/2006/math">
                      <m:sSub>
                        <m:sSubPr>
                          <m:ctrlPr>
                            <a:rPr lang="ja-JP" altLang="en-US" i="1">
                              <a:latin typeface="Cambria Math" panose="02040503050406030204" pitchFamily="18" charset="0"/>
                            </a:rPr>
                          </m:ctrlPr>
                        </m:sSubPr>
                        <m:e>
                          <m:r>
                            <a:rPr lang="ja-JP" altLang="en-US" i="1">
                              <a:latin typeface="Cambria Math" panose="02040503050406030204" pitchFamily="18" charset="0"/>
                            </a:rPr>
                            <m:t>𝑦</m:t>
                          </m:r>
                        </m:e>
                        <m:sub>
                          <m:r>
                            <a:rPr lang="ja-JP" altLang="en-US" i="1">
                              <a:latin typeface="Cambria Math" panose="02040503050406030204" pitchFamily="18" charset="0"/>
                            </a:rPr>
                            <m:t>𝑡</m:t>
                          </m:r>
                        </m:sub>
                      </m:sSub>
                      <m:r>
                        <a:rPr lang="ja-JP" altLang="en-US" i="1">
                          <a:latin typeface="Cambria Math" panose="02040503050406030204" pitchFamily="18" charset="0"/>
                        </a:rPr>
                        <m:t>=</m:t>
                      </m:r>
                      <m:r>
                        <a:rPr lang="ja-JP" altLang="en-US" i="1">
                          <a:latin typeface="Cambria Math" panose="02040503050406030204" pitchFamily="18" charset="0"/>
                        </a:rPr>
                        <m:t>𝛼</m:t>
                      </m:r>
                      <m:r>
                        <a:rPr lang="ja-JP" altLang="en-US" i="1">
                          <a:latin typeface="Cambria Math" panose="02040503050406030204" pitchFamily="18" charset="0"/>
                        </a:rPr>
                        <m:t>+</m:t>
                      </m:r>
                      <m:r>
                        <a:rPr lang="ja-JP" altLang="en-US" i="1">
                          <a:latin typeface="Cambria Math" panose="02040503050406030204" pitchFamily="18" charset="0"/>
                        </a:rPr>
                        <m:t>𝛽</m:t>
                      </m:r>
                      <m:sSub>
                        <m:sSubPr>
                          <m:ctrlPr>
                            <a:rPr lang="ja-JP" altLang="en-US" i="1">
                              <a:latin typeface="Cambria Math" panose="02040503050406030204" pitchFamily="18" charset="0"/>
                            </a:rPr>
                          </m:ctrlPr>
                        </m:sSubPr>
                        <m:e>
                          <m:r>
                            <a:rPr lang="ja-JP" altLang="en-US" i="1">
                              <a:latin typeface="Cambria Math" panose="02040503050406030204" pitchFamily="18" charset="0"/>
                            </a:rPr>
                            <m:t>𝑦</m:t>
                          </m:r>
                        </m:e>
                        <m:sub>
                          <m:r>
                            <a:rPr lang="ja-JP" altLang="en-US" i="1">
                              <a:latin typeface="Cambria Math" panose="02040503050406030204" pitchFamily="18" charset="0"/>
                            </a:rPr>
                            <m:t>𝑡</m:t>
                          </m:r>
                          <m:r>
                            <a:rPr lang="ja-JP" altLang="en-US" i="1">
                              <a:latin typeface="Cambria Math" panose="02040503050406030204" pitchFamily="18" charset="0"/>
                            </a:rPr>
                            <m:t>−1</m:t>
                          </m:r>
                        </m:sub>
                      </m:sSub>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𝑎</m:t>
                          </m:r>
                        </m:sup>
                      </m:sSubSup>
                    </m:oMath>
                  </m:oMathPara>
                </a14:m>
                <a:endParaRPr lang="en-US" altLang="ja-JP" dirty="0"/>
              </a:p>
              <a:p>
                <a:pPr marL="0" indent="0">
                  <a:buNone/>
                </a:pPr>
                <a:r>
                  <a:rPr lang="en-US" altLang="ja-JP" dirty="0"/>
                  <a:t>(b)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𝑡</m:t>
                        </m:r>
                      </m:sub>
                    </m:sSub>
                    <m:r>
                      <a:rPr lang="ja-JP" altLang="en-US" i="1" smtClean="0">
                        <a:latin typeface="Cambria Math" panose="02040503050406030204" pitchFamily="18" charset="0"/>
                      </a:rPr>
                      <m:t>が</m:t>
                    </m:r>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𝑡</m:t>
                        </m:r>
                        <m:r>
                          <a:rPr lang="en-US" altLang="ja-JP" b="0" i="1" smtClean="0">
                            <a:latin typeface="Cambria Math" panose="02040503050406030204" pitchFamily="18" charset="0"/>
                          </a:rPr>
                          <m:t>−1</m:t>
                        </m:r>
                      </m:sub>
                    </m:sSub>
                  </m:oMath>
                </a14:m>
                <a:r>
                  <a:rPr kumimoji="1" lang="ja-JP" altLang="en-US" dirty="0"/>
                  <a:t>と</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𝑍</m:t>
                        </m:r>
                      </m:e>
                      <m:sub>
                        <m:r>
                          <a:rPr lang="en-US" altLang="ja-JP" i="1">
                            <a:latin typeface="Cambria Math" panose="02040503050406030204" pitchFamily="18" charset="0"/>
                          </a:rPr>
                          <m:t>𝑡</m:t>
                        </m:r>
                        <m:r>
                          <a:rPr lang="en-US" altLang="ja-JP" b="0" i="1" smtClean="0">
                            <a:latin typeface="Cambria Math" panose="02040503050406030204" pitchFamily="18" charset="0"/>
                          </a:rPr>
                          <m:t>−1</m:t>
                        </m:r>
                      </m:sub>
                    </m:sSub>
                    <m:r>
                      <a:rPr lang="ja-JP" altLang="en-US" i="1" smtClean="0">
                        <a:latin typeface="Cambria Math" panose="02040503050406030204" pitchFamily="18" charset="0"/>
                      </a:rPr>
                      <m:t>で</m:t>
                    </m:r>
                  </m:oMath>
                </a14:m>
                <a:r>
                  <a:rPr kumimoji="1" lang="ja-JP" altLang="en-US" dirty="0"/>
                  <a:t>説明される場合</a:t>
                </a:r>
                <a:endParaRPr kumimoji="1" lang="en-US" altLang="ja-JP" dirty="0"/>
              </a:p>
              <a:p>
                <a:pPr marL="0" indent="0">
                  <a:buNone/>
                </a:pPr>
                <a14:m>
                  <m:oMathPara xmlns:m="http://schemas.openxmlformats.org/officeDocument/2006/math">
                    <m:oMathParaPr>
                      <m:jc m:val="centerGroup"/>
                    </m:oMathParaPr>
                    <m:oMath xmlns:m="http://schemas.openxmlformats.org/officeDocument/2006/math">
                      <m:sSub>
                        <m:sSubPr>
                          <m:ctrlPr>
                            <a:rPr lang="ja-JP" altLang="en-US" i="1">
                              <a:latin typeface="Cambria Math" panose="02040503050406030204" pitchFamily="18" charset="0"/>
                            </a:rPr>
                          </m:ctrlPr>
                        </m:sSubPr>
                        <m:e>
                          <m:r>
                            <a:rPr lang="ja-JP" altLang="en-US" i="1">
                              <a:latin typeface="Cambria Math" panose="02040503050406030204" pitchFamily="18" charset="0"/>
                            </a:rPr>
                            <m:t>𝑦</m:t>
                          </m:r>
                        </m:e>
                        <m:sub>
                          <m:r>
                            <a:rPr lang="ja-JP" altLang="en-US" i="1">
                              <a:latin typeface="Cambria Math" panose="02040503050406030204" pitchFamily="18" charset="0"/>
                            </a:rPr>
                            <m:t>𝑡</m:t>
                          </m:r>
                        </m:sub>
                      </m:sSub>
                      <m:r>
                        <a:rPr lang="ja-JP" altLang="en-US" i="1">
                          <a:latin typeface="Cambria Math" panose="02040503050406030204" pitchFamily="18" charset="0"/>
                        </a:rPr>
                        <m:t>=</m:t>
                      </m:r>
                      <m:r>
                        <a:rPr lang="ja-JP" altLang="en-US" i="1">
                          <a:latin typeface="Cambria Math" panose="02040503050406030204" pitchFamily="18" charset="0"/>
                        </a:rPr>
                        <m:t>𝛼</m:t>
                      </m:r>
                      <m:r>
                        <a:rPr lang="ja-JP" altLang="en-US" i="1">
                          <a:latin typeface="Cambria Math" panose="02040503050406030204" pitchFamily="18" charset="0"/>
                        </a:rPr>
                        <m:t>+</m:t>
                      </m:r>
                      <m:r>
                        <a:rPr lang="ja-JP" altLang="en-US" i="1">
                          <a:latin typeface="Cambria Math" panose="02040503050406030204" pitchFamily="18" charset="0"/>
                        </a:rPr>
                        <m:t>𝛽</m:t>
                      </m:r>
                      <m:sSub>
                        <m:sSubPr>
                          <m:ctrlPr>
                            <a:rPr lang="ja-JP" altLang="en-US" i="1">
                              <a:latin typeface="Cambria Math" panose="02040503050406030204" pitchFamily="18" charset="0"/>
                            </a:rPr>
                          </m:ctrlPr>
                        </m:sSubPr>
                        <m:e>
                          <m:r>
                            <a:rPr lang="ja-JP" altLang="en-US" i="1">
                              <a:latin typeface="Cambria Math" panose="02040503050406030204" pitchFamily="18" charset="0"/>
                            </a:rPr>
                            <m:t>𝑦</m:t>
                          </m:r>
                        </m:e>
                        <m:sub>
                          <m:r>
                            <a:rPr lang="ja-JP" altLang="en-US" i="1">
                              <a:latin typeface="Cambria Math" panose="02040503050406030204" pitchFamily="18" charset="0"/>
                            </a:rPr>
                            <m:t>𝑡</m:t>
                          </m:r>
                          <m:r>
                            <a:rPr lang="ja-JP" altLang="en-US" i="1">
                              <a:latin typeface="Cambria Math" panose="02040503050406030204" pitchFamily="18" charset="0"/>
                            </a:rPr>
                            <m:t>−1</m:t>
                          </m:r>
                        </m:sub>
                      </m:sSub>
                      <m:r>
                        <a:rPr lang="ja-JP" altLang="en-US" i="1">
                          <a:latin typeface="Cambria Math" panose="02040503050406030204" pitchFamily="18" charset="0"/>
                        </a:rPr>
                        <m:t>+</m:t>
                      </m:r>
                      <m:r>
                        <a:rPr lang="ja-JP" altLang="en-US" i="1">
                          <a:latin typeface="Cambria Math" panose="02040503050406030204" pitchFamily="18" charset="0"/>
                        </a:rPr>
                        <m:t>𝛾</m:t>
                      </m:r>
                      <m:sSub>
                        <m:sSubPr>
                          <m:ctrlPr>
                            <a:rPr lang="ja-JP" altLang="en-US" i="1">
                              <a:latin typeface="Cambria Math" panose="02040503050406030204" pitchFamily="18" charset="0"/>
                            </a:rPr>
                          </m:ctrlPr>
                        </m:sSubPr>
                        <m:e>
                          <m:r>
                            <a:rPr lang="ja-JP" altLang="en-US" i="1">
                              <a:latin typeface="Cambria Math" panose="02040503050406030204" pitchFamily="18" charset="0"/>
                            </a:rPr>
                            <m:t>𝑧</m:t>
                          </m:r>
                        </m:e>
                        <m:sub>
                          <m:r>
                            <a:rPr lang="ja-JP" altLang="en-US" i="1">
                              <a:latin typeface="Cambria Math" panose="02040503050406030204" pitchFamily="18" charset="0"/>
                            </a:rPr>
                            <m:t>𝑡</m:t>
                          </m:r>
                          <m:r>
                            <a:rPr lang="ja-JP" altLang="en-US" i="1">
                              <a:latin typeface="Cambria Math" panose="02040503050406030204" pitchFamily="18" charset="0"/>
                            </a:rPr>
                            <m:t>−1</m:t>
                          </m:r>
                        </m:sub>
                      </m:sSub>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𝑏</m:t>
                          </m:r>
                        </m:sup>
                      </m:sSubSup>
                    </m:oMath>
                  </m:oMathPara>
                </a14:m>
                <a:endParaRPr lang="en-US" altLang="ja-JP" dirty="0"/>
              </a:p>
              <a:p>
                <a:pPr marL="0" indent="0">
                  <a:buNone/>
                </a:pPr>
                <a:r>
                  <a:rPr lang="ja-JP" altLang="en-US" dirty="0"/>
                  <a:t>帰無仮説</a:t>
                </a:r>
                <a:endParaRPr lang="en-US" altLang="ja-JP" dirty="0"/>
              </a:p>
              <a:p>
                <a:pPr marL="0" indent="0">
                  <a:buNone/>
                </a:pPr>
                <a14:m>
                  <m:oMath xmlns:m="http://schemas.openxmlformats.org/officeDocument/2006/math">
                    <m:sSub>
                      <m:sSubPr>
                        <m:ctrlPr>
                          <a:rPr lang="ja-JP" altLang="en-US" i="1">
                            <a:latin typeface="Cambria Math" panose="02040503050406030204" pitchFamily="18" charset="0"/>
                          </a:rPr>
                        </m:ctrlPr>
                      </m:sSubPr>
                      <m:e>
                        <m:r>
                          <a:rPr lang="en-US" altLang="ja-JP" b="0" i="1" smtClean="0">
                            <a:latin typeface="Cambria Math" panose="02040503050406030204" pitchFamily="18" charset="0"/>
                          </a:rPr>
                          <m:t>𝐻</m:t>
                        </m:r>
                      </m:e>
                      <m:sub>
                        <m:r>
                          <a:rPr lang="en-US" altLang="ja-JP" b="0" i="1" smtClean="0">
                            <a:latin typeface="Cambria Math" panose="02040503050406030204" pitchFamily="18" charset="0"/>
                          </a:rPr>
                          <m:t>0</m:t>
                        </m:r>
                      </m:sub>
                    </m:sSub>
                    <m:r>
                      <a:rPr lang="ja-JP" altLang="en-US" i="1" smtClean="0">
                        <a:latin typeface="Cambria Math" panose="02040503050406030204" pitchFamily="18" charset="0"/>
                      </a:rPr>
                      <m:t>：</m:t>
                    </m:r>
                  </m:oMath>
                </a14:m>
                <a:r>
                  <a:rPr lang="ja-JP" altLang="en-US" dirty="0"/>
                  <a:t>過去のデータ</a:t>
                </a:r>
                <a14:m>
                  <m:oMath xmlns:m="http://schemas.openxmlformats.org/officeDocument/2006/math">
                    <m:sSub>
                      <m:sSubPr>
                        <m:ctrlPr>
                          <a:rPr lang="ja-JP" altLang="en-US" i="1">
                            <a:latin typeface="Cambria Math" panose="02040503050406030204" pitchFamily="18" charset="0"/>
                          </a:rPr>
                        </m:ctrlPr>
                      </m:sSubPr>
                      <m:e>
                        <m:r>
                          <a:rPr lang="en-US" altLang="ja-JP" b="0" i="1" smtClean="0">
                            <a:latin typeface="Cambria Math" panose="02040503050406030204" pitchFamily="18" charset="0"/>
                          </a:rPr>
                          <m:t>𝑍</m:t>
                        </m:r>
                      </m:e>
                      <m:sub>
                        <m:r>
                          <a:rPr lang="en-US" altLang="ja-JP" b="0" i="1" smtClean="0">
                            <a:latin typeface="Cambria Math" panose="02040503050406030204" pitchFamily="18" charset="0"/>
                          </a:rPr>
                          <m:t>𝑡</m:t>
                        </m:r>
                        <m:r>
                          <a:rPr lang="en-US" altLang="ja-JP" b="0" i="1" smtClean="0">
                            <a:latin typeface="Cambria Math" panose="02040503050406030204" pitchFamily="18" charset="0"/>
                          </a:rPr>
                          <m:t>−1</m:t>
                        </m:r>
                      </m:sub>
                    </m:sSub>
                    <m:r>
                      <a:rPr lang="ja-JP" altLang="en-US" i="1" smtClean="0">
                        <a:latin typeface="Cambria Math" panose="02040503050406030204" pitchFamily="18" charset="0"/>
                      </a:rPr>
                      <m:t>は</m:t>
                    </m:r>
                    <m:sSub>
                      <m:sSubPr>
                        <m:ctrlPr>
                          <a:rPr lang="ja-JP" altLang="en-US" i="1">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𝑡</m:t>
                        </m:r>
                      </m:sub>
                    </m:sSub>
                    <m:r>
                      <a:rPr lang="ja-JP" altLang="en-US" i="1" smtClean="0">
                        <a:latin typeface="Cambria Math" panose="02040503050406030204" pitchFamily="18" charset="0"/>
                      </a:rPr>
                      <m:t>に</m:t>
                    </m:r>
                  </m:oMath>
                </a14:m>
                <a:r>
                  <a:rPr lang="ja-JP" altLang="en-US" dirty="0"/>
                  <a:t>影響を与えない</a:t>
                </a:r>
                <a:endParaRPr lang="en-US" altLang="ja-JP" dirty="0"/>
              </a:p>
              <a:p>
                <a:pPr marL="0" indent="0">
                  <a:buNone/>
                </a:pPr>
                <a:r>
                  <a:rPr lang="ja-JP" altLang="en-US" dirty="0"/>
                  <a:t>対立仮説</a:t>
                </a:r>
                <a:endParaRPr lang="en-US" altLang="ja-JP" dirty="0"/>
              </a:p>
              <a:p>
                <a:pPr marL="0" indent="0">
                  <a:buNone/>
                </a:pPr>
                <a14:m>
                  <m:oMath xmlns:m="http://schemas.openxmlformats.org/officeDocument/2006/math">
                    <m:sSub>
                      <m:sSubPr>
                        <m:ctrlPr>
                          <a:rPr lang="ja-JP" altLang="en-US" i="1">
                            <a:latin typeface="Cambria Math" panose="02040503050406030204" pitchFamily="18" charset="0"/>
                          </a:rPr>
                        </m:ctrlPr>
                      </m:sSubPr>
                      <m:e>
                        <m:r>
                          <a:rPr lang="en-US" altLang="ja-JP" i="1">
                            <a:latin typeface="Cambria Math" panose="02040503050406030204" pitchFamily="18" charset="0"/>
                          </a:rPr>
                          <m:t>𝐻</m:t>
                        </m:r>
                      </m:e>
                      <m:sub>
                        <m:r>
                          <a:rPr lang="en-US" altLang="ja-JP" b="0" i="1" smtClean="0">
                            <a:latin typeface="Cambria Math" panose="02040503050406030204" pitchFamily="18" charset="0"/>
                          </a:rPr>
                          <m:t>1</m:t>
                        </m:r>
                      </m:sub>
                    </m:sSub>
                  </m:oMath>
                </a14:m>
                <a:r>
                  <a:rPr lang="ja-JP" altLang="en-US" dirty="0"/>
                  <a:t>：過去のデータ</a:t>
                </a:r>
                <a14:m>
                  <m:oMath xmlns:m="http://schemas.openxmlformats.org/officeDocument/2006/math">
                    <m:r>
                      <a:rPr lang="ja-JP" altLang="en-US" i="1">
                        <a:latin typeface="Cambria Math" panose="02040503050406030204" pitchFamily="18" charset="0"/>
                      </a:rPr>
                      <m:t>は</m:t>
                    </m:r>
                    <m:sSub>
                      <m:sSubPr>
                        <m:ctrlPr>
                          <a:rPr lang="ja-JP" altLang="en-US"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𝑡</m:t>
                        </m:r>
                      </m:sub>
                    </m:sSub>
                    <m:r>
                      <a:rPr lang="ja-JP" altLang="en-US" i="1">
                        <a:latin typeface="Cambria Math" panose="02040503050406030204" pitchFamily="18" charset="0"/>
                      </a:rPr>
                      <m:t>に</m:t>
                    </m:r>
                  </m:oMath>
                </a14:m>
                <a:r>
                  <a:rPr lang="ja-JP" altLang="en-US" dirty="0"/>
                  <a:t>影響を与えている可能性がある</a:t>
                </a:r>
              </a:p>
              <a:p>
                <a:pPr marL="0" indent="0">
                  <a:buNone/>
                </a:pP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76347BC3-DC16-685F-4489-3C910E5D9766}"/>
                  </a:ext>
                </a:extLst>
              </p:cNvPr>
              <p:cNvSpPr>
                <a:spLocks noGrp="1" noRot="1" noChangeAspect="1" noMove="1" noResize="1" noEditPoints="1" noAdjustHandles="1" noChangeArrowheads="1" noChangeShapeType="1" noTextEdit="1"/>
              </p:cNvSpPr>
              <p:nvPr>
                <p:ph idx="1"/>
              </p:nvPr>
            </p:nvSpPr>
            <p:spPr>
              <a:blipFill>
                <a:blip r:embed="rId2"/>
                <a:stretch>
                  <a:fillRect l="-1217" t="-2241" b="-336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35C560C-7BC3-34BB-D591-8CE92B4B57C2}"/>
              </a:ext>
            </a:extLst>
          </p:cNvPr>
          <p:cNvSpPr>
            <a:spLocks noGrp="1"/>
          </p:cNvSpPr>
          <p:nvPr>
            <p:ph type="sldNum" sz="quarter" idx="12"/>
          </p:nvPr>
        </p:nvSpPr>
        <p:spPr/>
        <p:txBody>
          <a:bodyPr/>
          <a:lstStyle/>
          <a:p>
            <a:fld id="{02C9F88B-A58C-4065-A736-DE83E8741D92}" type="slidenum">
              <a:rPr kumimoji="1" lang="ja-JP" altLang="en-US" smtClean="0"/>
              <a:t>24</a:t>
            </a:fld>
            <a:endParaRPr kumimoji="1" lang="ja-JP" altLang="en-US"/>
          </a:p>
        </p:txBody>
      </p:sp>
    </p:spTree>
    <p:extLst>
      <p:ext uri="{BB962C8B-B14F-4D97-AF65-F5344CB8AC3E}">
        <p14:creationId xmlns:p14="http://schemas.microsoft.com/office/powerpoint/2010/main" val="90190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CE4D5-196C-9E2B-5152-D0040CFE43F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1D15578-A7DA-7EB0-C48F-76B8C7DEE037}"/>
                  </a:ext>
                </a:extLst>
              </p:cNvPr>
              <p:cNvSpPr>
                <a:spLocks noGrp="1"/>
              </p:cNvSpPr>
              <p:nvPr>
                <p:ph idx="1"/>
              </p:nvPr>
            </p:nvSpPr>
            <p:spPr/>
            <p:txBody>
              <a:bodyPr/>
              <a:lstStyle/>
              <a:p>
                <a:r>
                  <a:rPr lang="ja-JP" altLang="en-US" dirty="0"/>
                  <a:t>どのような式で検定を行うのか？</a:t>
                </a:r>
                <a:endParaRPr lang="en-US" altLang="ja-JP" dirty="0"/>
              </a:p>
              <a:p>
                <a:r>
                  <a:rPr kumimoji="1" lang="ja-JP" altLang="en-US" dirty="0"/>
                  <a:t>→</a:t>
                </a:r>
                <a:r>
                  <a:rPr lang="en-US" altLang="ja-JP" dirty="0"/>
                  <a:t>ε(</a:t>
                </a:r>
                <a:r>
                  <a:rPr lang="ja-JP" altLang="en-US" dirty="0"/>
                  <a:t>誤差</a:t>
                </a:r>
                <a:r>
                  <a:rPr lang="en-US" altLang="ja-JP" dirty="0"/>
                  <a:t>)</a:t>
                </a:r>
                <a:r>
                  <a:rPr lang="ja-JP" altLang="en-US" dirty="0"/>
                  <a:t>を比較して検定を行う。</a:t>
                </a:r>
                <a:endParaRPr lang="en-US" altLang="ja-JP" dirty="0"/>
              </a:p>
              <a:p>
                <a:pPr marL="0" indent="0">
                  <a:buNone/>
                </a:pPr>
                <a14:m>
                  <m:oMathPara xmlns:m="http://schemas.openxmlformats.org/officeDocument/2006/math">
                    <m:oMathParaPr>
                      <m:jc m:val="centerGroup"/>
                    </m:oMathParaPr>
                    <m:oMath xmlns:m="http://schemas.openxmlformats.org/officeDocument/2006/math">
                      <m:nary>
                        <m:naryPr>
                          <m:chr m:val="∑"/>
                          <m:limLoc m:val="undOvr"/>
                          <m:grow m:val="on"/>
                          <m:ctrlPr>
                            <a:rPr lang="ja-JP" altLang="en-US" i="1">
                              <a:latin typeface="Cambria Math" panose="02040503050406030204" pitchFamily="18" charset="0"/>
                            </a:rPr>
                          </m:ctrlPr>
                        </m:naryPr>
                        <m:sub>
                          <m:r>
                            <a:rPr lang="ja-JP" altLang="en-US" i="1">
                              <a:latin typeface="Cambria Math" panose="02040503050406030204" pitchFamily="18" charset="0"/>
                            </a:rPr>
                            <m:t>𝑡</m:t>
                          </m:r>
                          <m:r>
                            <a:rPr lang="ja-JP" altLang="en-US" i="1">
                              <a:latin typeface="Cambria Math" panose="02040503050406030204" pitchFamily="18" charset="0"/>
                            </a:rPr>
                            <m:t>=1</m:t>
                          </m:r>
                        </m:sub>
                        <m:sup>
                          <m:r>
                            <a:rPr lang="ja-JP" altLang="en-US" i="1">
                              <a:latin typeface="Cambria Math" panose="02040503050406030204" pitchFamily="18" charset="0"/>
                            </a:rPr>
                            <m:t>𝑁</m:t>
                          </m:r>
                        </m:sup>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2</m:t>
                              </m:r>
                            </m:sup>
                          </m:sSubSup>
                        </m:e>
                      </m:nary>
                      <m:r>
                        <a:rPr lang="ja-JP" altLang="en-US" i="1">
                          <a:latin typeface="Cambria Math" panose="02040503050406030204" pitchFamily="18" charset="0"/>
                        </a:rPr>
                        <m:t>=</m:t>
                      </m:r>
                      <m:sSup>
                        <m:sSupPr>
                          <m:ctrlPr>
                            <a:rPr lang="ja-JP" altLang="en-US" i="1">
                              <a:latin typeface="Cambria Math" panose="02040503050406030204" pitchFamily="18" charset="0"/>
                            </a:rPr>
                          </m:ctrlPr>
                        </m:sSupPr>
                        <m:e>
                          <m:r>
                            <a:rPr lang="ja-JP" altLang="en-US" i="1">
                              <a:latin typeface="Cambria Math" panose="02040503050406030204" pitchFamily="18" charset="0"/>
                            </a:rPr>
                            <m:t>𝜎</m:t>
                          </m:r>
                        </m:e>
                        <m:sup>
                          <m:r>
                            <a:rPr lang="ja-JP" altLang="en-US" i="1">
                              <a:latin typeface="Cambria Math" panose="02040503050406030204" pitchFamily="18" charset="0"/>
                            </a:rPr>
                            <m:t>2</m:t>
                          </m:r>
                        </m:sup>
                      </m:sSup>
                    </m:oMath>
                  </m:oMathPara>
                </a14:m>
                <a:endParaRPr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51D15578-A7DA-7EB0-C48F-76B8C7DEE03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CADA235-1E7E-7408-C669-84F4A964BA17}"/>
              </a:ext>
            </a:extLst>
          </p:cNvPr>
          <p:cNvSpPr>
            <a:spLocks noGrp="1"/>
          </p:cNvSpPr>
          <p:nvPr>
            <p:ph type="sldNum" sz="quarter" idx="12"/>
          </p:nvPr>
        </p:nvSpPr>
        <p:spPr/>
        <p:txBody>
          <a:bodyPr/>
          <a:lstStyle/>
          <a:p>
            <a:fld id="{02C9F88B-A58C-4065-A736-DE83E8741D92}" type="slidenum">
              <a:rPr kumimoji="1" lang="ja-JP" altLang="en-US" smtClean="0"/>
              <a:t>25</a:t>
            </a:fld>
            <a:endParaRPr kumimoji="1" lang="ja-JP" altLang="en-US"/>
          </a:p>
        </p:txBody>
      </p:sp>
    </p:spTree>
    <p:extLst>
      <p:ext uri="{BB962C8B-B14F-4D97-AF65-F5344CB8AC3E}">
        <p14:creationId xmlns:p14="http://schemas.microsoft.com/office/powerpoint/2010/main" val="231824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DC0AA-E8DB-13D6-6AEF-68AFC8FAFA23}"/>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E7CE572-21C5-6448-612C-185EAD5D7714}"/>
                  </a:ext>
                </a:extLst>
              </p:cNvPr>
              <p:cNvSpPr>
                <a:spLocks noGrp="1"/>
              </p:cNvSpPr>
              <p:nvPr>
                <p:ph idx="1"/>
              </p:nvPr>
            </p:nvSpPr>
            <p:spPr/>
            <p:txBody>
              <a:bodyPr/>
              <a:lstStyle/>
              <a:p>
                <a:pPr marL="0" indent="0">
                  <a:buNone/>
                </a:pPr>
                <a14:m>
                  <m:oMath xmlns:m="http://schemas.openxmlformats.org/officeDocument/2006/math">
                    <m:sSub>
                      <m:sSubPr>
                        <m:ctrlPr>
                          <a:rPr lang="ja-JP" altLang="en-US" i="1" smtClean="0">
                            <a:latin typeface="Cambria Math" panose="02040503050406030204" pitchFamily="18" charset="0"/>
                          </a:rPr>
                        </m:ctrlPr>
                      </m:sSubPr>
                      <m:e>
                        <m:r>
                          <a:rPr lang="en-US" altLang="ja-JP" i="1">
                            <a:latin typeface="Cambria Math" panose="02040503050406030204" pitchFamily="18" charset="0"/>
                          </a:rPr>
                          <m:t>𝐻</m:t>
                        </m:r>
                      </m:e>
                      <m:sub>
                        <m:r>
                          <a:rPr lang="en-US" altLang="ja-JP" i="1">
                            <a:latin typeface="Cambria Math" panose="02040503050406030204" pitchFamily="18" charset="0"/>
                          </a:rPr>
                          <m:t>0</m:t>
                        </m:r>
                      </m:sub>
                    </m:sSub>
                  </m:oMath>
                </a14:m>
                <a:r>
                  <a:rPr lang="ja-JP" altLang="en-US" dirty="0"/>
                  <a:t>：モデル</a:t>
                </a:r>
                <a:r>
                  <a:rPr lang="en-US" altLang="ja-JP" dirty="0"/>
                  <a:t>(a)</a:t>
                </a:r>
                <a:r>
                  <a:rPr lang="ja-JP" altLang="en-US" dirty="0"/>
                  <a:t>、</a:t>
                </a:r>
                <a:r>
                  <a:rPr lang="en-US" altLang="ja-JP" dirty="0"/>
                  <a:t>(b)</a:t>
                </a:r>
                <a:r>
                  <a:rPr lang="ja-JP" altLang="en-US" dirty="0"/>
                  <a:t>に予測力の差はない</a:t>
                </a:r>
                <a:endParaRPr lang="en-US" altLang="ja-JP" dirty="0"/>
              </a:p>
              <a:p>
                <a:pPr marL="0" indent="0">
                  <a:buNone/>
                </a:pPr>
                <a14:m>
                  <m:oMath xmlns:m="http://schemas.openxmlformats.org/officeDocument/2006/math">
                    <m:nary>
                      <m:naryPr>
                        <m:chr m:val="∑"/>
                        <m:limLoc m:val="undOvr"/>
                        <m:grow m:val="on"/>
                        <m:ctrlPr>
                          <a:rPr lang="ja-JP" altLang="en-US" i="1">
                            <a:latin typeface="Cambria Math" panose="02040503050406030204" pitchFamily="18" charset="0"/>
                          </a:rPr>
                        </m:ctrlPr>
                      </m:naryPr>
                      <m:sub>
                        <m:r>
                          <a:rPr lang="ja-JP" altLang="en-US" i="1">
                            <a:latin typeface="Cambria Math" panose="02040503050406030204" pitchFamily="18" charset="0"/>
                          </a:rPr>
                          <m:t>𝑡</m:t>
                        </m:r>
                        <m:r>
                          <a:rPr lang="ja-JP" altLang="en-US" i="1">
                            <a:latin typeface="Cambria Math" panose="02040503050406030204" pitchFamily="18" charset="0"/>
                          </a:rPr>
                          <m:t>=1</m:t>
                        </m:r>
                      </m:sub>
                      <m:sup>
                        <m:r>
                          <a:rPr lang="ja-JP" altLang="en-US" i="1">
                            <a:latin typeface="Cambria Math" panose="02040503050406030204" pitchFamily="18" charset="0"/>
                          </a:rPr>
                          <m:t>𝑁</m:t>
                        </m:r>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𝑎</m:t>
                                    </m:r>
                                  </m:sup>
                                </m:sSubSup>
                              </m:e>
                            </m:d>
                          </m:e>
                          <m:sup>
                            <m:r>
                              <a:rPr lang="ja-JP" altLang="en-US" i="1">
                                <a:latin typeface="Cambria Math" panose="02040503050406030204" pitchFamily="18" charset="0"/>
                              </a:rPr>
                              <m:t>2</m:t>
                            </m:r>
                          </m:sup>
                        </m:sSup>
                      </m:e>
                    </m:nary>
                    <m:r>
                      <a:rPr lang="ja-JP" altLang="en-US" i="1">
                        <a:latin typeface="Cambria Math" panose="02040503050406030204" pitchFamily="18" charset="0"/>
                      </a:rPr>
                      <m:t>=</m:t>
                    </m:r>
                    <m:nary>
                      <m:naryPr>
                        <m:chr m:val="∑"/>
                        <m:limLoc m:val="undOvr"/>
                        <m:grow m:val="on"/>
                        <m:ctrlPr>
                          <a:rPr lang="ja-JP" altLang="en-US" i="1">
                            <a:latin typeface="Cambria Math" panose="02040503050406030204" pitchFamily="18" charset="0"/>
                          </a:rPr>
                        </m:ctrlPr>
                      </m:naryPr>
                      <m:sub>
                        <m:r>
                          <a:rPr lang="ja-JP" altLang="en-US" i="1">
                            <a:latin typeface="Cambria Math" panose="02040503050406030204" pitchFamily="18" charset="0"/>
                          </a:rPr>
                          <m:t>𝑡</m:t>
                        </m:r>
                        <m:r>
                          <a:rPr lang="ja-JP" altLang="en-US" i="1">
                            <a:latin typeface="Cambria Math" panose="02040503050406030204" pitchFamily="18" charset="0"/>
                          </a:rPr>
                          <m:t>=1</m:t>
                        </m:r>
                      </m:sub>
                      <m:sup>
                        <m:r>
                          <a:rPr lang="ja-JP" altLang="en-US" i="1">
                            <a:latin typeface="Cambria Math" panose="02040503050406030204" pitchFamily="18" charset="0"/>
                          </a:rPr>
                          <m:t>𝑁</m:t>
                        </m:r>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𝑏</m:t>
                                    </m:r>
                                  </m:sup>
                                </m:sSubSup>
                              </m:e>
                            </m:d>
                          </m:e>
                          <m:sup>
                            <m:r>
                              <a:rPr lang="ja-JP" altLang="en-US" i="1">
                                <a:latin typeface="Cambria Math" panose="02040503050406030204" pitchFamily="18" charset="0"/>
                              </a:rPr>
                              <m:t>2</m:t>
                            </m:r>
                          </m:sup>
                        </m:sSup>
                      </m:e>
                    </m:nary>
                  </m:oMath>
                </a14:m>
                <a:r>
                  <a:rPr lang="ja-JP" altLang="en-US" dirty="0"/>
                  <a:t>　→　</a:t>
                </a:r>
                <a14:m>
                  <m:oMath xmlns:m="http://schemas.openxmlformats.org/officeDocument/2006/math">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𝑎</m:t>
                        </m:r>
                      </m:sub>
                      <m:sup>
                        <m:r>
                          <a:rPr lang="ja-JP" altLang="en-US" i="1">
                            <a:latin typeface="Cambria Math" panose="02040503050406030204" pitchFamily="18" charset="0"/>
                          </a:rPr>
                          <m:t>2</m:t>
                        </m:r>
                      </m:sup>
                    </m:sSubSup>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𝑏</m:t>
                        </m:r>
                      </m:sub>
                      <m:sup>
                        <m:r>
                          <a:rPr lang="ja-JP" altLang="en-US" i="1">
                            <a:latin typeface="Cambria Math" panose="02040503050406030204" pitchFamily="18" charset="0"/>
                          </a:rPr>
                          <m:t>2</m:t>
                        </m:r>
                      </m:sup>
                    </m:sSubSup>
                  </m:oMath>
                </a14:m>
                <a:r>
                  <a:rPr lang="ja-JP" altLang="en-US" dirty="0"/>
                  <a:t>　→　</a:t>
                </a:r>
                <a:r>
                  <a:rPr lang="ja-JP" altLang="en-US" b="1" dirty="0"/>
                  <a:t> </a:t>
                </a:r>
                <a14:m>
                  <m:oMath xmlns:m="http://schemas.openxmlformats.org/officeDocument/2006/math">
                    <m:f>
                      <m:fPr>
                        <m:ctrlPr>
                          <a:rPr lang="ja-JP" altLang="en-US" b="1" i="1">
                            <a:latin typeface="Cambria Math" panose="02040503050406030204" pitchFamily="18" charset="0"/>
                          </a:rPr>
                        </m:ctrlPr>
                      </m:fPr>
                      <m:num>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𝒂</m:t>
                            </m:r>
                          </m:sub>
                          <m:sup>
                            <m:r>
                              <a:rPr lang="ja-JP" altLang="en-US" b="1">
                                <a:latin typeface="Cambria Math" panose="02040503050406030204" pitchFamily="18" charset="0"/>
                              </a:rPr>
                              <m:t>𝟐</m:t>
                            </m:r>
                          </m:sup>
                        </m:sSubSup>
                      </m:num>
                      <m:den>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𝒃</m:t>
                            </m:r>
                          </m:sub>
                          <m:sup>
                            <m:r>
                              <a:rPr lang="ja-JP" altLang="en-US" b="1">
                                <a:latin typeface="Cambria Math" panose="02040503050406030204" pitchFamily="18" charset="0"/>
                              </a:rPr>
                              <m:t>𝟐</m:t>
                            </m:r>
                          </m:sup>
                        </m:sSubSup>
                      </m:den>
                    </m:f>
                    <m:r>
                      <a:rPr lang="en-US" altLang="ja-JP" b="1" i="1" smtClean="0">
                        <a:latin typeface="Cambria Math" panose="02040503050406030204" pitchFamily="18" charset="0"/>
                      </a:rPr>
                      <m:t>=</m:t>
                    </m:r>
                    <m:r>
                      <a:rPr lang="en-US" altLang="ja-JP" b="1" i="1" smtClean="0">
                        <a:latin typeface="Cambria Math" panose="02040503050406030204" pitchFamily="18" charset="0"/>
                      </a:rPr>
                      <m:t>𝟏</m:t>
                    </m:r>
                  </m:oMath>
                </a14:m>
                <a:endParaRPr lang="en-US" altLang="ja-JP" dirty="0"/>
              </a:p>
              <a:p>
                <a14:m>
                  <m:oMath xmlns:m="http://schemas.openxmlformats.org/officeDocument/2006/math">
                    <m:sSub>
                      <m:sSubPr>
                        <m:ctrlPr>
                          <a:rPr lang="ja-JP" altLang="en-US" i="1">
                            <a:latin typeface="Cambria Math" panose="02040503050406030204" pitchFamily="18" charset="0"/>
                          </a:rPr>
                        </m:ctrlPr>
                      </m:sSubPr>
                      <m:e>
                        <m:r>
                          <a:rPr lang="en-US" altLang="ja-JP" i="1">
                            <a:latin typeface="Cambria Math" panose="02040503050406030204" pitchFamily="18" charset="0"/>
                          </a:rPr>
                          <m:t>𝐻</m:t>
                        </m:r>
                      </m:e>
                      <m:sub>
                        <m:r>
                          <a:rPr lang="en-US" altLang="ja-JP" i="1">
                            <a:latin typeface="Cambria Math" panose="02040503050406030204" pitchFamily="18" charset="0"/>
                          </a:rPr>
                          <m:t>0</m:t>
                        </m:r>
                      </m:sub>
                    </m:sSub>
                    <m:r>
                      <a:rPr lang="ja-JP" altLang="en-US" i="1">
                        <a:latin typeface="Cambria Math" panose="02040503050406030204" pitchFamily="18" charset="0"/>
                      </a:rPr>
                      <m:t>：</m:t>
                    </m:r>
                  </m:oMath>
                </a14:m>
                <a:r>
                  <a:rPr kumimoji="1" lang="ja-JP" altLang="en-US" dirty="0"/>
                  <a:t>モデル</a:t>
                </a:r>
                <a:r>
                  <a:rPr kumimoji="1" lang="en-US" altLang="ja-JP" dirty="0"/>
                  <a:t>(b)</a:t>
                </a:r>
                <a:r>
                  <a:rPr kumimoji="1" lang="ja-JP" altLang="en-US" dirty="0"/>
                  <a:t>の方が予測力が高い</a:t>
                </a:r>
                <a:endParaRPr kumimoji="1" lang="en-US" altLang="ja-JP" dirty="0"/>
              </a:p>
              <a:p>
                <a:pPr marL="0" indent="0">
                  <a:buNone/>
                </a:pPr>
                <a14:m>
                  <m:oMath xmlns:m="http://schemas.openxmlformats.org/officeDocument/2006/math">
                    <m:nary>
                      <m:naryPr>
                        <m:chr m:val="∑"/>
                        <m:limLoc m:val="undOvr"/>
                        <m:grow m:val="on"/>
                        <m:ctrlPr>
                          <a:rPr lang="ja-JP" altLang="en-US" i="1">
                            <a:latin typeface="Cambria Math" panose="02040503050406030204" pitchFamily="18" charset="0"/>
                          </a:rPr>
                        </m:ctrlPr>
                      </m:naryPr>
                      <m:sub>
                        <m:r>
                          <a:rPr lang="ja-JP" altLang="en-US" i="1">
                            <a:latin typeface="Cambria Math" panose="02040503050406030204" pitchFamily="18" charset="0"/>
                          </a:rPr>
                          <m:t>𝑡</m:t>
                        </m:r>
                        <m:r>
                          <a:rPr lang="ja-JP" altLang="en-US" i="1">
                            <a:latin typeface="Cambria Math" panose="02040503050406030204" pitchFamily="18" charset="0"/>
                          </a:rPr>
                          <m:t>=1</m:t>
                        </m:r>
                      </m:sub>
                      <m:sup>
                        <m:r>
                          <a:rPr lang="ja-JP" altLang="en-US" i="1">
                            <a:latin typeface="Cambria Math" panose="02040503050406030204" pitchFamily="18" charset="0"/>
                          </a:rPr>
                          <m:t>𝑁</m:t>
                        </m:r>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𝑎</m:t>
                                    </m:r>
                                  </m:sup>
                                </m:sSubSup>
                              </m:e>
                            </m:d>
                          </m:e>
                          <m:sup>
                            <m:r>
                              <a:rPr lang="ja-JP" altLang="en-US" i="1">
                                <a:latin typeface="Cambria Math" panose="02040503050406030204" pitchFamily="18" charset="0"/>
                              </a:rPr>
                              <m:t>2</m:t>
                            </m:r>
                          </m:sup>
                        </m:sSup>
                      </m:e>
                    </m:nary>
                    <m:r>
                      <a:rPr lang="ja-JP" altLang="en-US" i="1">
                        <a:latin typeface="Cambria Math" panose="02040503050406030204" pitchFamily="18" charset="0"/>
                      </a:rPr>
                      <m:t>＞</m:t>
                    </m:r>
                    <m:nary>
                      <m:naryPr>
                        <m:chr m:val="∑"/>
                        <m:limLoc m:val="undOvr"/>
                        <m:grow m:val="on"/>
                        <m:ctrlPr>
                          <a:rPr lang="ja-JP" altLang="en-US" i="1">
                            <a:latin typeface="Cambria Math" panose="02040503050406030204" pitchFamily="18" charset="0"/>
                          </a:rPr>
                        </m:ctrlPr>
                      </m:naryPr>
                      <m:sub>
                        <m:r>
                          <a:rPr lang="ja-JP" altLang="en-US" i="1">
                            <a:latin typeface="Cambria Math" panose="02040503050406030204" pitchFamily="18" charset="0"/>
                          </a:rPr>
                          <m:t>𝑡</m:t>
                        </m:r>
                        <m:r>
                          <a:rPr lang="ja-JP" altLang="en-US" i="1">
                            <a:latin typeface="Cambria Math" panose="02040503050406030204" pitchFamily="18" charset="0"/>
                          </a:rPr>
                          <m:t>=1</m:t>
                        </m:r>
                      </m:sub>
                      <m:sup>
                        <m:r>
                          <a:rPr lang="ja-JP" altLang="en-US" i="1">
                            <a:latin typeface="Cambria Math" panose="02040503050406030204" pitchFamily="18" charset="0"/>
                          </a:rPr>
                          <m:t>𝑁</m:t>
                        </m:r>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𝑏</m:t>
                                    </m:r>
                                  </m:sup>
                                </m:sSubSup>
                              </m:e>
                            </m:d>
                          </m:e>
                          <m:sup>
                            <m:r>
                              <a:rPr lang="ja-JP" altLang="en-US" i="1">
                                <a:latin typeface="Cambria Math" panose="02040503050406030204" pitchFamily="18" charset="0"/>
                              </a:rPr>
                              <m:t>2</m:t>
                            </m:r>
                          </m:sup>
                        </m:sSup>
                      </m:e>
                    </m:nary>
                  </m:oMath>
                </a14:m>
                <a:r>
                  <a:rPr kumimoji="1" lang="ja-JP" altLang="en-US" dirty="0"/>
                  <a:t>　→　</a:t>
                </a:r>
                <a14:m>
                  <m:oMath xmlns:m="http://schemas.openxmlformats.org/officeDocument/2006/math">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𝑎</m:t>
                        </m:r>
                      </m:sub>
                      <m:sup>
                        <m:r>
                          <a:rPr lang="ja-JP" altLang="en-US" i="1">
                            <a:latin typeface="Cambria Math" panose="02040503050406030204" pitchFamily="18" charset="0"/>
                          </a:rPr>
                          <m:t>2</m:t>
                        </m:r>
                      </m:sup>
                    </m:sSubSup>
                    <m:r>
                      <a:rPr lang="ja-JP" altLang="en-US" i="1" smtClean="0">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𝑏</m:t>
                        </m:r>
                      </m:sub>
                      <m:sup>
                        <m:r>
                          <a:rPr lang="ja-JP" altLang="en-US" i="1">
                            <a:latin typeface="Cambria Math" panose="02040503050406030204" pitchFamily="18" charset="0"/>
                          </a:rPr>
                          <m:t>2</m:t>
                        </m:r>
                      </m:sup>
                    </m:sSubSup>
                    <m:r>
                      <a:rPr lang="ja-JP" altLang="en-US" i="1" smtClean="0">
                        <a:latin typeface="Cambria Math" panose="02040503050406030204" pitchFamily="18" charset="0"/>
                      </a:rPr>
                      <m:t>　</m:t>
                    </m:r>
                  </m:oMath>
                </a14:m>
                <a:r>
                  <a:rPr lang="ja-JP" altLang="en-US" dirty="0"/>
                  <a:t>→　</a:t>
                </a:r>
                <a:r>
                  <a:rPr lang="ja-JP" altLang="en-US" b="1" dirty="0"/>
                  <a:t> </a:t>
                </a:r>
                <a14:m>
                  <m:oMath xmlns:m="http://schemas.openxmlformats.org/officeDocument/2006/math">
                    <m:f>
                      <m:fPr>
                        <m:ctrlPr>
                          <a:rPr lang="ja-JP" altLang="en-US" b="1" i="1">
                            <a:latin typeface="Cambria Math" panose="02040503050406030204" pitchFamily="18" charset="0"/>
                          </a:rPr>
                        </m:ctrlPr>
                      </m:fPr>
                      <m:num>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𝒂</m:t>
                            </m:r>
                          </m:sub>
                          <m:sup>
                            <m:r>
                              <a:rPr lang="ja-JP" altLang="en-US" b="1">
                                <a:latin typeface="Cambria Math" panose="02040503050406030204" pitchFamily="18" charset="0"/>
                              </a:rPr>
                              <m:t>𝟐</m:t>
                            </m:r>
                          </m:sup>
                        </m:sSubSup>
                      </m:num>
                      <m:den>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𝒃</m:t>
                            </m:r>
                          </m:sub>
                          <m:sup>
                            <m:r>
                              <a:rPr lang="ja-JP" altLang="en-US" b="1">
                                <a:latin typeface="Cambria Math" panose="02040503050406030204" pitchFamily="18" charset="0"/>
                              </a:rPr>
                              <m:t>𝟐</m:t>
                            </m:r>
                          </m:sup>
                        </m:sSubSup>
                      </m:den>
                    </m:f>
                    <m:r>
                      <a:rPr lang="en-US" altLang="ja-JP" b="1" i="1" smtClean="0">
                        <a:latin typeface="Cambria Math" panose="02040503050406030204" pitchFamily="18" charset="0"/>
                      </a:rPr>
                      <m:t>&gt;</m:t>
                    </m:r>
                    <m:r>
                      <a:rPr lang="en-US" altLang="ja-JP" b="1" i="1" smtClean="0">
                        <a:latin typeface="Cambria Math" panose="02040503050406030204" pitchFamily="18" charset="0"/>
                      </a:rPr>
                      <m:t>𝟏</m:t>
                    </m:r>
                  </m:oMath>
                </a14:m>
                <a:endParaRPr lang="ja-JP" altLang="en-US" dirty="0"/>
              </a:p>
              <a:p>
                <a:pPr marL="0" indent="0">
                  <a:buNone/>
                </a:pPr>
                <a:endParaRPr kumimoji="1" lang="en-US" altLang="ja-JP" dirty="0"/>
              </a:p>
              <a:p>
                <a:pPr marL="0" indent="0">
                  <a:buNone/>
                </a:pPr>
                <a:r>
                  <a:rPr kumimoji="1" lang="ja-JP" altLang="en-US" dirty="0"/>
                  <a:t>よって、分散の比を検定する（</a:t>
                </a:r>
                <a:r>
                  <a:rPr kumimoji="1" lang="en-US" altLang="ja-JP" dirty="0"/>
                  <a:t>F</a:t>
                </a:r>
                <a:r>
                  <a:rPr kumimoji="1" lang="ja-JP" altLang="en-US" dirty="0"/>
                  <a:t>検定）</a:t>
                </a:r>
              </a:p>
            </p:txBody>
          </p:sp>
        </mc:Choice>
        <mc:Fallback xmlns="">
          <p:sp>
            <p:nvSpPr>
              <p:cNvPr id="3" name="コンテンツ プレースホルダー 2">
                <a:extLst>
                  <a:ext uri="{FF2B5EF4-FFF2-40B4-BE49-F238E27FC236}">
                    <a16:creationId xmlns:a16="http://schemas.microsoft.com/office/drawing/2014/main" id="{0E7CE572-21C5-6448-612C-185EAD5D771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612F57F7-B408-936A-84C4-254ED6A69411}"/>
              </a:ext>
            </a:extLst>
          </p:cNvPr>
          <p:cNvSpPr txBox="1"/>
          <p:nvPr/>
        </p:nvSpPr>
        <p:spPr>
          <a:xfrm>
            <a:off x="9651998" y="2775858"/>
            <a:ext cx="2336801" cy="1477328"/>
          </a:xfrm>
          <a:prstGeom prst="rect">
            <a:avLst/>
          </a:prstGeom>
          <a:noFill/>
        </p:spPr>
        <p:txBody>
          <a:bodyPr wrap="square" rtlCol="0">
            <a:spAutoFit/>
          </a:bodyPr>
          <a:lstStyle/>
          <a:p>
            <a:r>
              <a:rPr kumimoji="1" lang="ja-JP" altLang="en-US" dirty="0"/>
              <a:t>直感的に考えても、分散が小さい（ばらつきが小さい）モデルの方が予測力が高いことは自明。</a:t>
            </a:r>
          </a:p>
        </p:txBody>
      </p:sp>
      <p:sp>
        <p:nvSpPr>
          <p:cNvPr id="5" name="スライド番号プレースホルダー 4">
            <a:extLst>
              <a:ext uri="{FF2B5EF4-FFF2-40B4-BE49-F238E27FC236}">
                <a16:creationId xmlns:a16="http://schemas.microsoft.com/office/drawing/2014/main" id="{927A2D90-4D71-A800-7C24-947E62C22745}"/>
              </a:ext>
            </a:extLst>
          </p:cNvPr>
          <p:cNvSpPr>
            <a:spLocks noGrp="1"/>
          </p:cNvSpPr>
          <p:nvPr>
            <p:ph type="sldNum" sz="quarter" idx="12"/>
          </p:nvPr>
        </p:nvSpPr>
        <p:spPr/>
        <p:txBody>
          <a:bodyPr/>
          <a:lstStyle/>
          <a:p>
            <a:fld id="{02C9F88B-A58C-4065-A736-DE83E8741D92}" type="slidenum">
              <a:rPr kumimoji="1" lang="ja-JP" altLang="en-US" smtClean="0"/>
              <a:t>26</a:t>
            </a:fld>
            <a:endParaRPr kumimoji="1" lang="ja-JP" altLang="en-US"/>
          </a:p>
        </p:txBody>
      </p:sp>
    </p:spTree>
    <p:extLst>
      <p:ext uri="{BB962C8B-B14F-4D97-AF65-F5344CB8AC3E}">
        <p14:creationId xmlns:p14="http://schemas.microsoft.com/office/powerpoint/2010/main" val="293590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C30EC-D734-C274-3C3E-21E6631D898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E5005FC-CCFC-1BF7-7E9F-26DE81C72084}"/>
              </a:ext>
            </a:extLst>
          </p:cNvPr>
          <p:cNvSpPr>
            <a:spLocks noGrp="1"/>
          </p:cNvSpPr>
          <p:nvPr>
            <p:ph idx="1"/>
          </p:nvPr>
        </p:nvSpPr>
        <p:spPr/>
        <p:txBody>
          <a:bodyPr/>
          <a:lstStyle/>
          <a:p>
            <a:r>
              <a:rPr kumimoji="1" lang="en-US" altLang="ja-JP" dirty="0"/>
              <a:t>F</a:t>
            </a:r>
            <a:r>
              <a:rPr kumimoji="1" lang="ja-JP" altLang="en-US" dirty="0"/>
              <a:t>検定</a:t>
            </a:r>
            <a:endParaRPr kumimoji="1" lang="en-US" altLang="ja-JP" dirty="0"/>
          </a:p>
          <a:p>
            <a:pPr marL="0" indent="0">
              <a:buNone/>
            </a:pPr>
            <a:r>
              <a:rPr lang="ja-JP" altLang="en-US" dirty="0"/>
              <a:t>分散が等しいがどうかを調べる検定。分布は</a:t>
            </a:r>
            <a:r>
              <a:rPr lang="en-US" altLang="ja-JP" dirty="0"/>
              <a:t>F</a:t>
            </a:r>
            <a:r>
              <a:rPr lang="ja-JP" altLang="en-US" dirty="0"/>
              <a:t>分布に従う。</a:t>
            </a:r>
            <a:endParaRPr lang="en-US" altLang="ja-JP" dirty="0"/>
          </a:p>
          <a:p>
            <a:pPr marL="0" indent="0">
              <a:buNone/>
            </a:pPr>
            <a:endParaRPr kumimoji="1" lang="ja-JP" altLang="en-US" dirty="0"/>
          </a:p>
        </p:txBody>
      </p:sp>
      <p:pic>
        <p:nvPicPr>
          <p:cNvPr id="4" name="図 3" descr="グラフ">
            <a:extLst>
              <a:ext uri="{FF2B5EF4-FFF2-40B4-BE49-F238E27FC236}">
                <a16:creationId xmlns:a16="http://schemas.microsoft.com/office/drawing/2014/main" id="{7E41D717-1A47-A1EB-5872-76706F52CBDA}"/>
              </a:ext>
            </a:extLst>
          </p:cNvPr>
          <p:cNvPicPr>
            <a:picLocks noChangeAspect="1"/>
          </p:cNvPicPr>
          <p:nvPr/>
        </p:nvPicPr>
        <p:blipFill>
          <a:blip r:embed="rId2">
            <a:extLst>
              <a:ext uri="{28A0092B-C50C-407E-A947-70E740481C1C}">
                <a14:useLocalDpi xmlns:a14="http://schemas.microsoft.com/office/drawing/2010/main" val="0"/>
              </a:ext>
            </a:extLst>
          </a:blip>
          <a:srcRect t="20445" r="1317" b="22962"/>
          <a:stretch>
            <a:fillRect/>
          </a:stretch>
        </p:blipFill>
        <p:spPr>
          <a:xfrm>
            <a:off x="1383860" y="3429000"/>
            <a:ext cx="4473735" cy="2927350"/>
          </a:xfrm>
          <a:prstGeom prst="rect">
            <a:avLst/>
          </a:prstGeom>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B9A3461-67CA-A7D5-9E07-BA5668EE4548}"/>
                  </a:ext>
                </a:extLst>
              </p:cNvPr>
              <p:cNvSpPr txBox="1"/>
              <p:nvPr/>
            </p:nvSpPr>
            <p:spPr>
              <a:xfrm>
                <a:off x="6604000" y="3429000"/>
                <a:ext cx="5036457" cy="1765291"/>
              </a:xfrm>
              <a:prstGeom prst="rect">
                <a:avLst/>
              </a:prstGeom>
              <a:noFill/>
            </p:spPr>
            <p:txBody>
              <a:bodyPr wrap="square" rtlCol="0">
                <a:spAutoFit/>
              </a:bodyPr>
              <a:lstStyle/>
              <a:p>
                <a:r>
                  <a:rPr kumimoji="1" lang="ja-JP" altLang="en-US" dirty="0"/>
                  <a:t>・</a:t>
                </a:r>
                <a:r>
                  <a:rPr kumimoji="1" lang="en-US" altLang="ja-JP" dirty="0"/>
                  <a:t>F</a:t>
                </a:r>
                <a:r>
                  <a:rPr kumimoji="1" lang="ja-JP" altLang="en-US" dirty="0"/>
                  <a:t>分布は正規分布と異なり、左右非対称である。</a:t>
                </a:r>
                <a:endParaRPr kumimoji="1" lang="en-US" altLang="ja-JP" dirty="0"/>
              </a:p>
              <a:p>
                <a:r>
                  <a:rPr kumimoji="1" lang="ja-JP" altLang="en-US" dirty="0"/>
                  <a:t>・今回の場合は、</a:t>
                </a:r>
                <a:r>
                  <a:rPr lang="ja-JP" altLang="en-US" dirty="0"/>
                  <a:t> </a:t>
                </a:r>
                <a14:m>
                  <m:oMath xmlns:m="http://schemas.openxmlformats.org/officeDocument/2006/math">
                    <m:sSubSup>
                      <m:sSubSupPr>
                        <m:ctrlPr>
                          <a:rPr lang="ja-JP" altLang="en-US" i="1" dirty="0">
                            <a:latin typeface="Cambria Math" panose="02040503050406030204" pitchFamily="18" charset="0"/>
                          </a:rPr>
                        </m:ctrlPr>
                      </m:sSubSupPr>
                      <m:e>
                        <m:r>
                          <a:rPr lang="ja-JP" altLang="en-US" i="1" dirty="0">
                            <a:latin typeface="Cambria Math" panose="02040503050406030204" pitchFamily="18" charset="0"/>
                          </a:rPr>
                          <m:t>𝜎</m:t>
                        </m:r>
                      </m:e>
                      <m:sub>
                        <m:r>
                          <a:rPr lang="ja-JP" altLang="en-US" i="1" dirty="0">
                            <a:latin typeface="Cambria Math" panose="02040503050406030204" pitchFamily="18" charset="0"/>
                          </a:rPr>
                          <m:t>𝑎</m:t>
                        </m:r>
                      </m:sub>
                      <m:sup>
                        <m:r>
                          <a:rPr lang="ja-JP" altLang="en-US" dirty="0">
                            <a:latin typeface="Cambria Math" panose="02040503050406030204" pitchFamily="18" charset="0"/>
                          </a:rPr>
                          <m:t>2</m:t>
                        </m:r>
                      </m:sup>
                    </m:sSubSup>
                    <m:r>
                      <a:rPr lang="ja-JP" altLang="en-US" dirty="0">
                        <a:latin typeface="Cambria Math" panose="02040503050406030204" pitchFamily="18" charset="0"/>
                      </a:rPr>
                      <m:t>&gt;</m:t>
                    </m:r>
                    <m:sSubSup>
                      <m:sSubSupPr>
                        <m:ctrlPr>
                          <a:rPr lang="ja-JP" altLang="en-US" i="1" dirty="0">
                            <a:latin typeface="Cambria Math" panose="02040503050406030204" pitchFamily="18" charset="0"/>
                          </a:rPr>
                        </m:ctrlPr>
                      </m:sSubSupPr>
                      <m:e>
                        <m:r>
                          <a:rPr lang="ja-JP" altLang="en-US" i="1" dirty="0">
                            <a:latin typeface="Cambria Math" panose="02040503050406030204" pitchFamily="18" charset="0"/>
                          </a:rPr>
                          <m:t>𝜎</m:t>
                        </m:r>
                      </m:e>
                      <m:sub>
                        <m:r>
                          <a:rPr lang="ja-JP" altLang="en-US" i="1" dirty="0">
                            <a:latin typeface="Cambria Math" panose="02040503050406030204" pitchFamily="18" charset="0"/>
                          </a:rPr>
                          <m:t>𝑏</m:t>
                        </m:r>
                      </m:sub>
                      <m:sup>
                        <m:r>
                          <a:rPr lang="ja-JP" altLang="en-US" dirty="0">
                            <a:latin typeface="Cambria Math" panose="02040503050406030204" pitchFamily="18" charset="0"/>
                          </a:rPr>
                          <m:t>2</m:t>
                        </m:r>
                      </m:sup>
                    </m:sSubSup>
                    <m:r>
                      <a:rPr lang="ja-JP" altLang="en-US" i="1" dirty="0">
                        <a:latin typeface="Cambria Math" panose="02040503050406030204" pitchFamily="18" charset="0"/>
                      </a:rPr>
                      <m:t>は自明</m:t>
                    </m:r>
                  </m:oMath>
                </a14:m>
                <a:r>
                  <a:rPr kumimoji="1" lang="ja-JP" altLang="en-US" dirty="0"/>
                  <a:t>。</a:t>
                </a:r>
                <a:endParaRPr kumimoji="1" lang="en-US" altLang="ja-JP" dirty="0"/>
              </a:p>
              <a:p>
                <a:r>
                  <a:rPr kumimoji="1" lang="en-US" altLang="ja-JP" dirty="0"/>
                  <a:t>((b)</a:t>
                </a:r>
                <a:r>
                  <a:rPr kumimoji="1" lang="ja-JP" altLang="en-US" dirty="0"/>
                  <a:t>は</a:t>
                </a:r>
                <a:r>
                  <a:rPr kumimoji="1" lang="en-US" altLang="ja-JP" dirty="0"/>
                  <a:t>(a)</a:t>
                </a:r>
                <a:r>
                  <a:rPr kumimoji="1" lang="ja-JP" altLang="en-US" dirty="0"/>
                  <a:t>を拡張したモデルであるため）</a:t>
                </a:r>
                <a:endParaRPr kumimoji="1" lang="en-US" altLang="ja-JP" dirty="0"/>
              </a:p>
              <a:p>
                <a:r>
                  <a:rPr lang="ja-JP" altLang="en-US" dirty="0"/>
                  <a:t>→そこで、</a:t>
                </a:r>
                <a:r>
                  <a:rPr lang="en-US" altLang="ja-JP" dirty="0"/>
                  <a:t>(b)</a:t>
                </a:r>
                <a:r>
                  <a:rPr lang="ja-JP" altLang="en-US" dirty="0"/>
                  <a:t>により厳しい条件（ペナルティ）を加えて</a:t>
                </a:r>
                <a:r>
                  <a:rPr lang="en-US" altLang="ja-JP" dirty="0"/>
                  <a:t>F</a:t>
                </a:r>
                <a:r>
                  <a:rPr lang="ja-JP" altLang="en-US" dirty="0"/>
                  <a:t>検定を行う。</a:t>
                </a:r>
                <a:endParaRPr kumimoji="1" lang="ja-JP" altLang="en-US" dirty="0"/>
              </a:p>
            </p:txBody>
          </p:sp>
        </mc:Choice>
        <mc:Fallback xmlns="">
          <p:sp>
            <p:nvSpPr>
              <p:cNvPr id="5" name="テキスト ボックス 4">
                <a:extLst>
                  <a:ext uri="{FF2B5EF4-FFF2-40B4-BE49-F238E27FC236}">
                    <a16:creationId xmlns:a16="http://schemas.microsoft.com/office/drawing/2014/main" id="{CB9A3461-67CA-A7D5-9E07-BA5668EE4548}"/>
                  </a:ext>
                </a:extLst>
              </p:cNvPr>
              <p:cNvSpPr txBox="1">
                <a:spLocks noRot="1" noChangeAspect="1" noMove="1" noResize="1" noEditPoints="1" noAdjustHandles="1" noChangeArrowheads="1" noChangeShapeType="1" noTextEdit="1"/>
              </p:cNvSpPr>
              <p:nvPr/>
            </p:nvSpPr>
            <p:spPr>
              <a:xfrm>
                <a:off x="6604000" y="3429000"/>
                <a:ext cx="5036457" cy="1765291"/>
              </a:xfrm>
              <a:prstGeom prst="rect">
                <a:avLst/>
              </a:prstGeom>
              <a:blipFill>
                <a:blip r:embed="rId3"/>
                <a:stretch>
                  <a:fillRect l="-967" t="-2076" b="-4498"/>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6EE5A970-943F-2E84-42B7-B15BBA11F02B}"/>
              </a:ext>
            </a:extLst>
          </p:cNvPr>
          <p:cNvSpPr>
            <a:spLocks noGrp="1"/>
          </p:cNvSpPr>
          <p:nvPr>
            <p:ph type="sldNum" sz="quarter" idx="12"/>
          </p:nvPr>
        </p:nvSpPr>
        <p:spPr/>
        <p:txBody>
          <a:bodyPr/>
          <a:lstStyle/>
          <a:p>
            <a:fld id="{02C9F88B-A58C-4065-A736-DE83E8741D92}" type="slidenum">
              <a:rPr kumimoji="1" lang="ja-JP" altLang="en-US" smtClean="0"/>
              <a:t>27</a:t>
            </a:fld>
            <a:endParaRPr kumimoji="1" lang="ja-JP" altLang="en-US"/>
          </a:p>
        </p:txBody>
      </p:sp>
    </p:spTree>
    <p:extLst>
      <p:ext uri="{BB962C8B-B14F-4D97-AF65-F5344CB8AC3E}">
        <p14:creationId xmlns:p14="http://schemas.microsoft.com/office/powerpoint/2010/main" val="339500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12331C-AC02-0396-143F-2B66E7D5A6D9}"/>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D41226F-6CBD-A7C6-543F-F3A19F9A8F71}"/>
                  </a:ext>
                </a:extLst>
              </p:cNvPr>
              <p:cNvSpPr>
                <a:spLocks noGrp="1"/>
              </p:cNvSpPr>
              <p:nvPr>
                <p:ph idx="1"/>
              </p:nvPr>
            </p:nvSpPr>
            <p:spPr/>
            <p:txBody>
              <a:bodyPr/>
              <a:lstStyle/>
              <a:p>
                <a:r>
                  <a:rPr kumimoji="1" lang="ja-JP" altLang="en-US" dirty="0"/>
                  <a:t>対立仮説</a:t>
                </a:r>
                <a14:m>
                  <m:oMath xmlns:m="http://schemas.openxmlformats.org/officeDocument/2006/math">
                    <m:sSub>
                      <m:sSubPr>
                        <m:ctrlPr>
                          <a:rPr lang="ja-JP" altLang="en-US" i="1">
                            <a:latin typeface="Cambria Math" panose="02040503050406030204" pitchFamily="18" charset="0"/>
                          </a:rPr>
                        </m:ctrlPr>
                      </m:sSubPr>
                      <m:e>
                        <m:r>
                          <a:rPr lang="en-US" altLang="ja-JP" i="1">
                            <a:latin typeface="Cambria Math" panose="02040503050406030204" pitchFamily="18" charset="0"/>
                          </a:rPr>
                          <m:t>𝐻</m:t>
                        </m:r>
                      </m:e>
                      <m:sub>
                        <m:r>
                          <a:rPr lang="en-US" altLang="ja-JP" i="1">
                            <a:latin typeface="Cambria Math" panose="02040503050406030204" pitchFamily="18" charset="0"/>
                          </a:rPr>
                          <m:t>1</m:t>
                        </m:r>
                      </m:sub>
                    </m:sSub>
                    <m:r>
                      <a:rPr lang="ja-JP" altLang="en-US" i="1" smtClean="0">
                        <a:latin typeface="Cambria Math" panose="02040503050406030204" pitchFamily="18" charset="0"/>
                      </a:rPr>
                      <m:t>の</m:t>
                    </m:r>
                  </m:oMath>
                </a14:m>
                <a:r>
                  <a:rPr kumimoji="1" lang="ja-JP" altLang="en-US" dirty="0"/>
                  <a:t>修正</a:t>
                </a:r>
                <a:endParaRPr kumimoji="1" lang="en-US" altLang="ja-JP" dirty="0"/>
              </a:p>
              <a:p>
                <a:pPr marL="0" indent="0">
                  <a:buNone/>
                </a:pPr>
                <a:r>
                  <a:rPr lang="ja-JP" altLang="en-US" dirty="0"/>
                  <a:t>修正前</a:t>
                </a:r>
                <a14:m>
                  <m:oMath xmlns:m="http://schemas.openxmlformats.org/officeDocument/2006/math">
                    <m:sSub>
                      <m:sSubPr>
                        <m:ctrlPr>
                          <a:rPr lang="ja-JP" altLang="en-US" i="1">
                            <a:latin typeface="Cambria Math" panose="02040503050406030204" pitchFamily="18" charset="0"/>
                          </a:rPr>
                        </m:ctrlPr>
                      </m:sSubPr>
                      <m:e>
                        <m:r>
                          <a:rPr lang="en-US" altLang="ja-JP" i="1">
                            <a:latin typeface="Cambria Math" panose="02040503050406030204" pitchFamily="18" charset="0"/>
                          </a:rPr>
                          <m:t>𝐻</m:t>
                        </m:r>
                      </m:e>
                      <m:sub>
                        <m:r>
                          <a:rPr lang="en-US" altLang="ja-JP" i="1">
                            <a:latin typeface="Cambria Math" panose="02040503050406030204" pitchFamily="18" charset="0"/>
                          </a:rPr>
                          <m:t>1</m:t>
                        </m:r>
                      </m:sub>
                    </m:sSub>
                    <m:r>
                      <a:rPr lang="en-US" altLang="ja-JP" i="1">
                        <a:latin typeface="Cambria Math" panose="02040503050406030204" pitchFamily="18" charset="0"/>
                      </a:rPr>
                      <m:t> </m:t>
                    </m:r>
                    <m:r>
                      <a:rPr lang="ja-JP" altLang="en-US" i="1">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𝜎</m:t>
                        </m:r>
                      </m:e>
                      <m:sub>
                        <m:r>
                          <a:rPr lang="en-US" altLang="ja-JP" i="1">
                            <a:latin typeface="Cambria Math" panose="02040503050406030204" pitchFamily="18" charset="0"/>
                          </a:rPr>
                          <m:t>𝑎</m:t>
                        </m:r>
                      </m:sub>
                      <m:sup>
                        <m:r>
                          <a:rPr lang="en-US" altLang="ja-JP" i="1">
                            <a:latin typeface="Cambria Math" panose="02040503050406030204" pitchFamily="18" charset="0"/>
                          </a:rPr>
                          <m:t>2</m:t>
                        </m:r>
                      </m:sup>
                    </m:sSubSup>
                    <m:r>
                      <a:rPr lang="en-US" altLang="ja-JP" i="1">
                        <a:latin typeface="Cambria Math" panose="02040503050406030204" pitchFamily="18" charset="0"/>
                      </a:rPr>
                      <m:t>&gt;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𝜎</m:t>
                        </m:r>
                      </m:e>
                      <m:sub>
                        <m:r>
                          <a:rPr lang="en-US" altLang="ja-JP" i="1">
                            <a:latin typeface="Cambria Math" panose="02040503050406030204" pitchFamily="18" charset="0"/>
                          </a:rPr>
                          <m:t>𝑏</m:t>
                        </m:r>
                      </m:sub>
                      <m:sup>
                        <m:r>
                          <a:rPr lang="en-US" altLang="ja-JP" i="1">
                            <a:latin typeface="Cambria Math" panose="02040503050406030204" pitchFamily="18" charset="0"/>
                          </a:rPr>
                          <m:t>2</m:t>
                        </m:r>
                      </m:sup>
                    </m:sSubSup>
                  </m:oMath>
                </a14:m>
                <a:endParaRPr lang="en-US" altLang="ja-JP" dirty="0"/>
              </a:p>
              <a:p>
                <a:pPr marL="0" indent="0">
                  <a:buNone/>
                </a:pPr>
                <a:r>
                  <a:rPr lang="ja-JP" altLang="en-US" dirty="0"/>
                  <a:t>修正後</a:t>
                </a:r>
                <a14:m>
                  <m:oMath xmlns:m="http://schemas.openxmlformats.org/officeDocument/2006/math">
                    <m:sSub>
                      <m:sSubPr>
                        <m:ctrlPr>
                          <a:rPr lang="ja-JP" altLang="en-US" i="1">
                            <a:latin typeface="Cambria Math" panose="02040503050406030204" pitchFamily="18" charset="0"/>
                          </a:rPr>
                        </m:ctrlPr>
                      </m:sSubPr>
                      <m:e>
                        <m:r>
                          <a:rPr lang="en-US" altLang="ja-JP" i="1">
                            <a:latin typeface="Cambria Math" panose="02040503050406030204" pitchFamily="18" charset="0"/>
                          </a:rPr>
                          <m:t>𝐻</m:t>
                        </m:r>
                      </m:e>
                      <m:sub>
                        <m:r>
                          <a:rPr lang="en-US" altLang="ja-JP" i="1">
                            <a:latin typeface="Cambria Math" panose="02040503050406030204" pitchFamily="18" charset="0"/>
                          </a:rPr>
                          <m:t>1</m:t>
                        </m:r>
                      </m:sub>
                    </m:sSub>
                  </m:oMath>
                </a14:m>
                <a:r>
                  <a:rPr lang="ja-JP" altLang="en-US" dirty="0"/>
                  <a:t>： </a:t>
                </a:r>
                <a14:m>
                  <m:oMath xmlns:m="http://schemas.openxmlformats.org/officeDocument/2006/math">
                    <m:f>
                      <m:fPr>
                        <m:ctrlPr>
                          <a:rPr lang="ja-JP" altLang="en-US" i="1">
                            <a:latin typeface="Cambria Math" panose="02040503050406030204" pitchFamily="18" charset="0"/>
                          </a:rPr>
                        </m:ctrlPr>
                      </m:fPr>
                      <m:num>
                        <m:nary>
                          <m:naryPr>
                            <m:chr m:val="∑"/>
                            <m:grow m:val="on"/>
                            <m:subHide m:val="on"/>
                            <m:supHide m:val="on"/>
                            <m:ctrlPr>
                              <a:rPr lang="ja-JP" altLang="en-US" i="1">
                                <a:latin typeface="Cambria Math" panose="02040503050406030204" pitchFamily="18" charset="0"/>
                              </a:rPr>
                            </m:ctrlPr>
                          </m:naryPr>
                          <m:sub/>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en-US" altLang="ja-JP" i="1">
                                            <a:latin typeface="Cambria Math" panose="02040503050406030204" pitchFamily="18" charset="0"/>
                                          </a:rPr>
                                          <m:t>𝑎</m:t>
                                        </m:r>
                                      </m:sup>
                                    </m:sSubSup>
                                  </m:e>
                                </m:d>
                              </m:e>
                              <m:sup>
                                <m:r>
                                  <a:rPr lang="ja-JP" altLang="en-US">
                                    <a:latin typeface="Cambria Math" panose="02040503050406030204" pitchFamily="18" charset="0"/>
                                  </a:rPr>
                                  <m:t>2</m:t>
                                </m:r>
                              </m:sup>
                            </m:sSup>
                          </m:e>
                        </m:nary>
                        <m:r>
                          <a:rPr lang="ja-JP" altLang="en-US">
                            <a:latin typeface="Cambria Math" panose="02040503050406030204" pitchFamily="18" charset="0"/>
                          </a:rPr>
                          <m:t>−</m:t>
                        </m:r>
                        <m:nary>
                          <m:naryPr>
                            <m:chr m:val="∑"/>
                            <m:grow m:val="on"/>
                            <m:subHide m:val="on"/>
                            <m:supHide m:val="on"/>
                            <m:ctrlPr>
                              <a:rPr lang="ja-JP" altLang="en-US" i="1">
                                <a:latin typeface="Cambria Math" panose="02040503050406030204" pitchFamily="18" charset="0"/>
                              </a:rPr>
                            </m:ctrlPr>
                          </m:naryPr>
                          <m:sub/>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𝑏</m:t>
                                        </m:r>
                                      </m:sup>
                                    </m:sSubSup>
                                  </m:e>
                                </m:d>
                              </m:e>
                              <m:sup>
                                <m:r>
                                  <a:rPr lang="ja-JP" altLang="en-US">
                                    <a:latin typeface="Cambria Math" panose="02040503050406030204" pitchFamily="18" charset="0"/>
                                  </a:rPr>
                                  <m:t>2</m:t>
                                </m:r>
                              </m:sup>
                            </m:sSup>
                          </m:e>
                        </m:nary>
                      </m:num>
                      <m:den>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𝑏</m:t>
                            </m:r>
                          </m:sub>
                        </m:sSub>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𝑎</m:t>
                            </m:r>
                          </m:sub>
                        </m:sSub>
                      </m:den>
                    </m:f>
                    <m:r>
                      <a:rPr lang="ja-JP" altLang="en-US">
                        <a:latin typeface="Cambria Math" panose="02040503050406030204" pitchFamily="18" charset="0"/>
                      </a:rPr>
                      <m:t>&gt;</m:t>
                    </m:r>
                    <m:f>
                      <m:fPr>
                        <m:ctrlPr>
                          <a:rPr lang="ja-JP" altLang="en-US" i="1">
                            <a:latin typeface="Cambria Math" panose="02040503050406030204" pitchFamily="18" charset="0"/>
                          </a:rPr>
                        </m:ctrlPr>
                      </m:fPr>
                      <m:num>
                        <m:nary>
                          <m:naryPr>
                            <m:chr m:val="∑"/>
                            <m:grow m:val="on"/>
                            <m:subHide m:val="on"/>
                            <m:supHide m:val="on"/>
                            <m:ctrlPr>
                              <a:rPr lang="ja-JP" altLang="en-US" i="1">
                                <a:latin typeface="Cambria Math" panose="02040503050406030204" pitchFamily="18" charset="0"/>
                              </a:rPr>
                            </m:ctrlPr>
                          </m:naryPr>
                          <m:sub/>
                          <m:sup/>
                          <m:e>
                            <m:sSup>
                              <m:sSupPr>
                                <m:ctrlPr>
                                  <a:rPr lang="ja-JP" altLang="en-US" i="1">
                                    <a:latin typeface="Cambria Math" panose="02040503050406030204" pitchFamily="18" charset="0"/>
                                  </a:rPr>
                                </m:ctrlPr>
                              </m:sSupPr>
                              <m:e>
                                <m:d>
                                  <m:dPr>
                                    <m:ctrlPr>
                                      <a:rPr lang="ja-JP" altLang="en-US" i="1">
                                        <a:latin typeface="Cambria Math" panose="02040503050406030204" pitchFamily="18" charset="0"/>
                                      </a:rPr>
                                    </m:ctrlPr>
                                  </m:dPr>
                                  <m:e>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𝜀</m:t>
                                        </m:r>
                                      </m:e>
                                      <m:sub>
                                        <m:r>
                                          <a:rPr lang="ja-JP" altLang="en-US" i="1">
                                            <a:latin typeface="Cambria Math" panose="02040503050406030204" pitchFamily="18" charset="0"/>
                                          </a:rPr>
                                          <m:t>𝑡</m:t>
                                        </m:r>
                                      </m:sub>
                                      <m:sup>
                                        <m:r>
                                          <a:rPr lang="ja-JP" altLang="en-US" i="1">
                                            <a:latin typeface="Cambria Math" panose="02040503050406030204" pitchFamily="18" charset="0"/>
                                          </a:rPr>
                                          <m:t>𝑏</m:t>
                                        </m:r>
                                      </m:sup>
                                    </m:sSubSup>
                                  </m:e>
                                </m:d>
                              </m:e>
                              <m:sup>
                                <m:r>
                                  <a:rPr lang="ja-JP" altLang="en-US">
                                    <a:latin typeface="Cambria Math" panose="02040503050406030204" pitchFamily="18" charset="0"/>
                                  </a:rPr>
                                  <m:t>2</m:t>
                                </m:r>
                              </m:sup>
                            </m:sSup>
                          </m:e>
                        </m:nary>
                      </m:num>
                      <m:den>
                        <m:r>
                          <a:rPr lang="ja-JP" altLang="en-US" i="1">
                            <a:latin typeface="Cambria Math" panose="02040503050406030204" pitchFamily="18" charset="0"/>
                          </a:rPr>
                          <m:t>𝑁</m:t>
                        </m:r>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𝑏</m:t>
                            </m:r>
                          </m:sub>
                        </m:sSub>
                      </m:den>
                    </m:f>
                  </m:oMath>
                </a14:m>
                <a:r>
                  <a:rPr lang="ja-JP" altLang="en-US" dirty="0"/>
                  <a:t>　→　</a:t>
                </a:r>
                <a14:m>
                  <m:oMath xmlns:m="http://schemas.openxmlformats.org/officeDocument/2006/math">
                    <m:f>
                      <m:fPr>
                        <m:ctrlPr>
                          <a:rPr lang="ja-JP" altLang="en-US" i="1">
                            <a:latin typeface="Cambria Math" panose="02040503050406030204" pitchFamily="18" charset="0"/>
                          </a:rPr>
                        </m:ctrlPr>
                      </m:fPr>
                      <m:num>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𝑎</m:t>
                            </m:r>
                          </m:sub>
                          <m:sup>
                            <m:r>
                              <a:rPr lang="ja-JP" altLang="en-US">
                                <a:latin typeface="Cambria Math" panose="02040503050406030204" pitchFamily="18" charset="0"/>
                              </a:rPr>
                              <m:t>2</m:t>
                            </m:r>
                          </m:sup>
                        </m:sSubSup>
                        <m:r>
                          <a:rPr lang="ja-JP" altLang="en-US">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𝑏</m:t>
                            </m:r>
                          </m:sub>
                          <m:sup>
                            <m:r>
                              <a:rPr lang="ja-JP" altLang="en-US">
                                <a:latin typeface="Cambria Math" panose="02040503050406030204" pitchFamily="18" charset="0"/>
                              </a:rPr>
                              <m:t>2</m:t>
                            </m:r>
                          </m:sup>
                        </m:sSubSup>
                      </m:num>
                      <m:den>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𝑏</m:t>
                            </m:r>
                          </m:sub>
                        </m:sSub>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𝑎</m:t>
                            </m:r>
                          </m:sub>
                        </m:sSub>
                      </m:den>
                    </m:f>
                    <m:r>
                      <a:rPr lang="ja-JP" altLang="en-US">
                        <a:latin typeface="Cambria Math" panose="02040503050406030204" pitchFamily="18" charset="0"/>
                      </a:rPr>
                      <m:t>&gt;</m:t>
                    </m:r>
                    <m:f>
                      <m:fPr>
                        <m:ctrlPr>
                          <a:rPr lang="ja-JP" altLang="en-US" i="1">
                            <a:latin typeface="Cambria Math" panose="02040503050406030204" pitchFamily="18" charset="0"/>
                          </a:rPr>
                        </m:ctrlPr>
                      </m:fPr>
                      <m:num>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𝑏</m:t>
                            </m:r>
                          </m:sub>
                          <m:sup>
                            <m:r>
                              <a:rPr lang="ja-JP" altLang="en-US">
                                <a:latin typeface="Cambria Math" panose="02040503050406030204" pitchFamily="18" charset="0"/>
                              </a:rPr>
                              <m:t>2</m:t>
                            </m:r>
                          </m:sup>
                        </m:sSubSup>
                      </m:num>
                      <m:den>
                        <m:r>
                          <a:rPr lang="ja-JP" altLang="en-US" i="1">
                            <a:latin typeface="Cambria Math" panose="02040503050406030204" pitchFamily="18" charset="0"/>
                          </a:rPr>
                          <m:t>𝑁</m:t>
                        </m:r>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𝑏</m:t>
                            </m:r>
                          </m:sub>
                        </m:sSub>
                      </m:den>
                    </m:f>
                  </m:oMath>
                </a14:m>
                <a:endParaRPr lang="ja-JP" altLang="en-US" dirty="0"/>
              </a:p>
              <a:p>
                <a:pPr marL="0" indent="0">
                  <a:buNone/>
                </a:pPr>
                <a:endParaRPr lang="en-US" altLang="ja-JP" dirty="0"/>
              </a:p>
              <a:p>
                <a:r>
                  <a:rPr kumimoji="1" lang="en-US" altLang="ja-JP" dirty="0"/>
                  <a:t>F</a:t>
                </a:r>
                <a:r>
                  <a:rPr kumimoji="1" lang="ja-JP" altLang="en-US" dirty="0"/>
                  <a:t>値：</a:t>
                </a:r>
                <a14:m>
                  <m:oMath xmlns:m="http://schemas.openxmlformats.org/officeDocument/2006/math">
                    <m:f>
                      <m:fPr>
                        <m:ctrlPr>
                          <a:rPr lang="ja-JP" altLang="en-US" b="1" i="1">
                            <a:latin typeface="Cambria Math" panose="02040503050406030204" pitchFamily="18" charset="0"/>
                          </a:rPr>
                        </m:ctrlPr>
                      </m:fPr>
                      <m:num>
                        <m:f>
                          <m:fPr>
                            <m:type m:val="lin"/>
                            <m:ctrlPr>
                              <a:rPr lang="ja-JP" altLang="en-US" b="1" i="1">
                                <a:latin typeface="Cambria Math" panose="02040503050406030204" pitchFamily="18" charset="0"/>
                              </a:rPr>
                            </m:ctrlPr>
                          </m:fPr>
                          <m:num>
                            <m:d>
                              <m:dPr>
                                <m:ctrlPr>
                                  <a:rPr lang="ja-JP" altLang="en-US" b="1" i="1">
                                    <a:latin typeface="Cambria Math" panose="02040503050406030204" pitchFamily="18" charset="0"/>
                                  </a:rPr>
                                </m:ctrlPr>
                              </m:dPr>
                              <m:e>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𝒂</m:t>
                                    </m:r>
                                  </m:sub>
                                  <m:sup>
                                    <m:r>
                                      <a:rPr lang="ja-JP" altLang="en-US" b="1" i="1">
                                        <a:latin typeface="Cambria Math" panose="02040503050406030204" pitchFamily="18" charset="0"/>
                                      </a:rPr>
                                      <m:t>𝟐</m:t>
                                    </m:r>
                                  </m:sup>
                                </m:sSubSup>
                                <m:r>
                                  <a:rPr lang="ja-JP" altLang="en-US" b="1">
                                    <a:latin typeface="Cambria Math" panose="02040503050406030204" pitchFamily="18" charset="0"/>
                                  </a:rPr>
                                  <m:t>−</m:t>
                                </m:r>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𝒃</m:t>
                                    </m:r>
                                  </m:sub>
                                  <m:sup>
                                    <m:r>
                                      <a:rPr lang="ja-JP" altLang="en-US" b="1" i="1">
                                        <a:latin typeface="Cambria Math" panose="02040503050406030204" pitchFamily="18" charset="0"/>
                                      </a:rPr>
                                      <m:t>𝟐</m:t>
                                    </m:r>
                                  </m:sup>
                                </m:sSubSup>
                              </m:e>
                            </m:d>
                          </m:num>
                          <m:den>
                            <m:d>
                              <m:dPr>
                                <m:ctrlPr>
                                  <a:rPr lang="ja-JP" altLang="en-US" b="1" i="1">
                                    <a:latin typeface="Cambria Math" panose="02040503050406030204" pitchFamily="18" charset="0"/>
                                  </a:rPr>
                                </m:ctrlPr>
                              </m:dPr>
                              <m:e>
                                <m:sSub>
                                  <m:sSubPr>
                                    <m:ctrlPr>
                                      <a:rPr lang="ja-JP" altLang="en-US" b="1" i="1">
                                        <a:latin typeface="Cambria Math" panose="02040503050406030204" pitchFamily="18" charset="0"/>
                                      </a:rPr>
                                    </m:ctrlPr>
                                  </m:sSubPr>
                                  <m:e>
                                    <m:r>
                                      <a:rPr lang="ja-JP" altLang="en-US" b="1" i="1">
                                        <a:latin typeface="Cambria Math" panose="02040503050406030204" pitchFamily="18" charset="0"/>
                                      </a:rPr>
                                      <m:t>𝒌</m:t>
                                    </m:r>
                                  </m:e>
                                  <m:sub>
                                    <m:r>
                                      <a:rPr lang="ja-JP" altLang="en-US" b="1" i="1">
                                        <a:latin typeface="Cambria Math" panose="02040503050406030204" pitchFamily="18" charset="0"/>
                                      </a:rPr>
                                      <m:t>𝒃</m:t>
                                    </m:r>
                                  </m:sub>
                                </m:sSub>
                                <m:r>
                                  <a:rPr lang="ja-JP" altLang="en-US" b="1">
                                    <a:latin typeface="Cambria Math" panose="02040503050406030204" pitchFamily="18" charset="0"/>
                                  </a:rPr>
                                  <m:t>−</m:t>
                                </m:r>
                                <m:sSub>
                                  <m:sSubPr>
                                    <m:ctrlPr>
                                      <a:rPr lang="ja-JP" altLang="en-US" b="1" i="1">
                                        <a:latin typeface="Cambria Math" panose="02040503050406030204" pitchFamily="18" charset="0"/>
                                      </a:rPr>
                                    </m:ctrlPr>
                                  </m:sSubPr>
                                  <m:e>
                                    <m:r>
                                      <a:rPr lang="ja-JP" altLang="en-US" b="1" i="1">
                                        <a:latin typeface="Cambria Math" panose="02040503050406030204" pitchFamily="18" charset="0"/>
                                      </a:rPr>
                                      <m:t>𝒌</m:t>
                                    </m:r>
                                  </m:e>
                                  <m:sub>
                                    <m:r>
                                      <a:rPr lang="ja-JP" altLang="en-US" b="1" i="1">
                                        <a:latin typeface="Cambria Math" panose="02040503050406030204" pitchFamily="18" charset="0"/>
                                      </a:rPr>
                                      <m:t>𝒂</m:t>
                                    </m:r>
                                  </m:sub>
                                </m:sSub>
                              </m:e>
                            </m:d>
                          </m:den>
                        </m:f>
                      </m:num>
                      <m:den>
                        <m:f>
                          <m:fPr>
                            <m:type m:val="lin"/>
                            <m:ctrlPr>
                              <a:rPr lang="ja-JP" altLang="en-US" b="1" i="1">
                                <a:latin typeface="Cambria Math" panose="02040503050406030204" pitchFamily="18" charset="0"/>
                              </a:rPr>
                            </m:ctrlPr>
                          </m:fPr>
                          <m:num>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𝒃</m:t>
                                </m:r>
                              </m:sub>
                              <m:sup>
                                <m:r>
                                  <a:rPr lang="ja-JP" altLang="en-US" b="1" i="1">
                                    <a:latin typeface="Cambria Math" panose="02040503050406030204" pitchFamily="18" charset="0"/>
                                  </a:rPr>
                                  <m:t>𝟐</m:t>
                                </m:r>
                              </m:sup>
                            </m:sSubSup>
                          </m:num>
                          <m:den>
                            <m:d>
                              <m:dPr>
                                <m:ctrlPr>
                                  <a:rPr lang="ja-JP" altLang="en-US" b="1" i="1">
                                    <a:latin typeface="Cambria Math" panose="02040503050406030204" pitchFamily="18" charset="0"/>
                                  </a:rPr>
                                </m:ctrlPr>
                              </m:dPr>
                              <m:e>
                                <m:r>
                                  <a:rPr lang="ja-JP" altLang="en-US" b="1" i="1">
                                    <a:latin typeface="Cambria Math" panose="02040503050406030204" pitchFamily="18" charset="0"/>
                                  </a:rPr>
                                  <m:t>𝑵</m:t>
                                </m:r>
                                <m:r>
                                  <a:rPr lang="ja-JP" altLang="en-US" b="1">
                                    <a:latin typeface="Cambria Math" panose="02040503050406030204" pitchFamily="18" charset="0"/>
                                  </a:rPr>
                                  <m:t>−</m:t>
                                </m:r>
                                <m:sSub>
                                  <m:sSubPr>
                                    <m:ctrlPr>
                                      <a:rPr lang="ja-JP" altLang="en-US" b="1" i="1">
                                        <a:latin typeface="Cambria Math" panose="02040503050406030204" pitchFamily="18" charset="0"/>
                                      </a:rPr>
                                    </m:ctrlPr>
                                  </m:sSubPr>
                                  <m:e>
                                    <m:r>
                                      <a:rPr lang="ja-JP" altLang="en-US" b="1" i="1">
                                        <a:latin typeface="Cambria Math" panose="02040503050406030204" pitchFamily="18" charset="0"/>
                                      </a:rPr>
                                      <m:t>𝒌</m:t>
                                    </m:r>
                                  </m:e>
                                  <m:sub>
                                    <m:r>
                                      <a:rPr lang="ja-JP" altLang="en-US" b="1" i="1">
                                        <a:latin typeface="Cambria Math" panose="02040503050406030204" pitchFamily="18" charset="0"/>
                                      </a:rPr>
                                      <m:t>𝒃</m:t>
                                    </m:r>
                                  </m:sub>
                                </m:sSub>
                              </m:e>
                            </m:d>
                          </m:den>
                        </m:f>
                      </m:den>
                    </m:f>
                  </m:oMath>
                </a14:m>
                <a:r>
                  <a:rPr lang="en-US" altLang="ja-JP" b="1" dirty="0"/>
                  <a:t>&gt;1</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9D41226F-6CBD-A7C6-543F-F3A19F9A8F71}"/>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53972CA-EB33-F76C-F3B1-3173A2A6BE7D}"/>
                  </a:ext>
                </a:extLst>
              </p:cNvPr>
              <p:cNvSpPr txBox="1"/>
              <p:nvPr/>
            </p:nvSpPr>
            <p:spPr>
              <a:xfrm>
                <a:off x="6749143" y="1996094"/>
                <a:ext cx="3918857" cy="923330"/>
              </a:xfrm>
              <a:prstGeom prst="rect">
                <a:avLst/>
              </a:prstGeom>
              <a:noFill/>
            </p:spPr>
            <p:txBody>
              <a:bodyPr wrap="square" rtlCol="0">
                <a:spAutoFit/>
              </a:bodyPr>
              <a:lstStyle/>
              <a:p>
                <a14:m>
                  <m:oMath xmlns:m="http://schemas.openxmlformats.org/officeDocument/2006/math">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𝑎</m:t>
                        </m:r>
                      </m:sub>
                    </m:sSub>
                  </m:oMath>
                </a14:m>
                <a:r>
                  <a:rPr lang="en-US" altLang="ja-JP" dirty="0"/>
                  <a:t> : </a:t>
                </a:r>
                <a:r>
                  <a:rPr lang="ja-JP" altLang="en-US" dirty="0"/>
                  <a:t>モデル</a:t>
                </a:r>
                <a:r>
                  <a:rPr lang="en-US" altLang="ja-JP" dirty="0"/>
                  <a:t>(a)</a:t>
                </a:r>
                <a:r>
                  <a:rPr lang="ja-JP" altLang="en-US" dirty="0"/>
                  <a:t>パラメーター数</a:t>
                </a:r>
                <a:endParaRPr lang="en-US" altLang="ja-JP" i="1" dirty="0">
                  <a:latin typeface="Cambria Math" panose="02040503050406030204" pitchFamily="18" charset="0"/>
                </a:endParaRPr>
              </a:p>
              <a:p>
                <a14:m>
                  <m:oMath xmlns:m="http://schemas.openxmlformats.org/officeDocument/2006/math">
                    <m:sSub>
                      <m:sSubPr>
                        <m:ctrlPr>
                          <a:rPr lang="ja-JP" altLang="en-US" i="1">
                            <a:latin typeface="Cambria Math" panose="02040503050406030204" pitchFamily="18" charset="0"/>
                          </a:rPr>
                        </m:ctrlPr>
                      </m:sSubPr>
                      <m:e>
                        <m:r>
                          <a:rPr lang="ja-JP" altLang="en-US" i="1">
                            <a:latin typeface="Cambria Math" panose="02040503050406030204" pitchFamily="18" charset="0"/>
                          </a:rPr>
                          <m:t>𝑘</m:t>
                        </m:r>
                      </m:e>
                      <m:sub>
                        <m:r>
                          <a:rPr lang="ja-JP" altLang="en-US" i="1">
                            <a:latin typeface="Cambria Math" panose="02040503050406030204" pitchFamily="18" charset="0"/>
                          </a:rPr>
                          <m:t>𝑏</m:t>
                        </m:r>
                      </m:sub>
                    </m:sSub>
                  </m:oMath>
                </a14:m>
                <a:r>
                  <a:rPr lang="en-US" altLang="ja-JP" dirty="0"/>
                  <a:t> : </a:t>
                </a:r>
                <a:r>
                  <a:rPr lang="ja-JP" altLang="en-US" dirty="0"/>
                  <a:t>モデル</a:t>
                </a:r>
                <a:r>
                  <a:rPr lang="en-US" altLang="ja-JP" dirty="0"/>
                  <a:t>(b)</a:t>
                </a:r>
                <a:r>
                  <a:rPr lang="ja-JP" altLang="en-US" dirty="0"/>
                  <a:t>のパラメーター数</a:t>
                </a:r>
                <a:endParaRPr lang="en-US" altLang="ja-JP" dirty="0"/>
              </a:p>
              <a:p>
                <a14:m>
                  <m:oMath xmlns:m="http://schemas.openxmlformats.org/officeDocument/2006/math">
                    <m:r>
                      <a:rPr lang="ja-JP" altLang="en-US" i="1">
                        <a:latin typeface="Cambria Math" panose="02040503050406030204" pitchFamily="18" charset="0"/>
                      </a:rPr>
                      <m:t>𝑁</m:t>
                    </m:r>
                  </m:oMath>
                </a14:m>
                <a:r>
                  <a:rPr lang="en-US" altLang="ja-JP" dirty="0"/>
                  <a:t>: </a:t>
                </a:r>
                <a:r>
                  <a:rPr lang="ja-JP" altLang="en-US" dirty="0"/>
                  <a:t>データ数</a:t>
                </a:r>
                <a:endParaRPr lang="en-US" altLang="ja-JP" dirty="0"/>
              </a:p>
            </p:txBody>
          </p:sp>
        </mc:Choice>
        <mc:Fallback xmlns="">
          <p:sp>
            <p:nvSpPr>
              <p:cNvPr id="4" name="テキスト ボックス 3">
                <a:extLst>
                  <a:ext uri="{FF2B5EF4-FFF2-40B4-BE49-F238E27FC236}">
                    <a16:creationId xmlns:a16="http://schemas.microsoft.com/office/drawing/2014/main" id="{353972CA-EB33-F76C-F3B1-3173A2A6BE7D}"/>
                  </a:ext>
                </a:extLst>
              </p:cNvPr>
              <p:cNvSpPr txBox="1">
                <a:spLocks noRot="1" noChangeAspect="1" noMove="1" noResize="1" noEditPoints="1" noAdjustHandles="1" noChangeArrowheads="1" noChangeShapeType="1" noTextEdit="1"/>
              </p:cNvSpPr>
              <p:nvPr/>
            </p:nvSpPr>
            <p:spPr>
              <a:xfrm>
                <a:off x="6749143" y="1996094"/>
                <a:ext cx="3918857" cy="923330"/>
              </a:xfrm>
              <a:prstGeom prst="rect">
                <a:avLst/>
              </a:prstGeom>
              <a:blipFill>
                <a:blip r:embed="rId3"/>
                <a:stretch>
                  <a:fillRect t="-2632" b="-9868"/>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70F1D784-CEEE-191A-5ECE-9A3BBF607B21}"/>
              </a:ext>
            </a:extLst>
          </p:cNvPr>
          <p:cNvSpPr txBox="1"/>
          <p:nvPr/>
        </p:nvSpPr>
        <p:spPr>
          <a:xfrm>
            <a:off x="5471886" y="4280575"/>
            <a:ext cx="5704113" cy="1200329"/>
          </a:xfrm>
          <a:prstGeom prst="rect">
            <a:avLst/>
          </a:prstGeom>
          <a:noFill/>
        </p:spPr>
        <p:txBody>
          <a:bodyPr wrap="square" rtlCol="0">
            <a:spAutoFit/>
          </a:bodyPr>
          <a:lstStyle/>
          <a:p>
            <a:r>
              <a:rPr kumimoji="1" lang="ja-JP" altLang="en-US" dirty="0"/>
              <a:t>具体的にどのようにペナルティが課されたのか</a:t>
            </a:r>
            <a:endParaRPr kumimoji="1" lang="en-US" altLang="ja-JP" dirty="0"/>
          </a:p>
          <a:p>
            <a:r>
              <a:rPr kumimoji="1" lang="ja-JP" altLang="en-US" dirty="0"/>
              <a:t>・</a:t>
            </a:r>
            <a:r>
              <a:rPr lang="ja-JP" altLang="en-US" dirty="0"/>
              <a:t>安易に</a:t>
            </a:r>
            <a:r>
              <a:rPr lang="en-US" altLang="ja-JP" dirty="0"/>
              <a:t>(b)</a:t>
            </a:r>
            <a:r>
              <a:rPr lang="ja-JP" altLang="en-US" dirty="0"/>
              <a:t>のパラメーター数を増やしてはいけない</a:t>
            </a:r>
            <a:endParaRPr lang="en-US" altLang="ja-JP" dirty="0"/>
          </a:p>
          <a:p>
            <a:r>
              <a:rPr kumimoji="1" lang="ja-JP" altLang="en-US" dirty="0"/>
              <a:t>・</a:t>
            </a:r>
            <a:r>
              <a:rPr kumimoji="1" lang="en-US" altLang="ja-JP" dirty="0"/>
              <a:t>(b)</a:t>
            </a:r>
            <a:r>
              <a:rPr kumimoji="1" lang="ja-JP" altLang="en-US" dirty="0"/>
              <a:t>の分散は小さいほうが望ましい</a:t>
            </a:r>
            <a:endParaRPr kumimoji="1" lang="en-US" altLang="ja-JP" dirty="0"/>
          </a:p>
          <a:p>
            <a:r>
              <a:rPr lang="ja-JP" altLang="en-US" dirty="0"/>
              <a:t>・データ数（サンプルサイズ）は多いほうが望ましい</a:t>
            </a:r>
            <a:endParaRPr kumimoji="1" lang="en-US" altLang="ja-JP" dirty="0"/>
          </a:p>
        </p:txBody>
      </p:sp>
      <p:sp>
        <p:nvSpPr>
          <p:cNvPr id="6" name="スライド番号プレースホルダー 5">
            <a:extLst>
              <a:ext uri="{FF2B5EF4-FFF2-40B4-BE49-F238E27FC236}">
                <a16:creationId xmlns:a16="http://schemas.microsoft.com/office/drawing/2014/main" id="{605C50FD-D391-E9CE-DBC5-11F89483EE61}"/>
              </a:ext>
            </a:extLst>
          </p:cNvPr>
          <p:cNvSpPr>
            <a:spLocks noGrp="1"/>
          </p:cNvSpPr>
          <p:nvPr>
            <p:ph type="sldNum" sz="quarter" idx="12"/>
          </p:nvPr>
        </p:nvSpPr>
        <p:spPr/>
        <p:txBody>
          <a:bodyPr/>
          <a:lstStyle/>
          <a:p>
            <a:fld id="{02C9F88B-A58C-4065-A736-DE83E8741D92}" type="slidenum">
              <a:rPr kumimoji="1" lang="ja-JP" altLang="en-US" smtClean="0"/>
              <a:t>28</a:t>
            </a:fld>
            <a:endParaRPr kumimoji="1" lang="ja-JP" altLang="en-US"/>
          </a:p>
        </p:txBody>
      </p:sp>
    </p:spTree>
    <p:extLst>
      <p:ext uri="{BB962C8B-B14F-4D97-AF65-F5344CB8AC3E}">
        <p14:creationId xmlns:p14="http://schemas.microsoft.com/office/powerpoint/2010/main" val="2817513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CF44F-4FE7-202D-DFC0-DC01F42414DB}"/>
              </a:ext>
            </a:extLst>
          </p:cNvPr>
          <p:cNvSpPr>
            <a:spLocks noGrp="1"/>
          </p:cNvSpPr>
          <p:nvPr>
            <p:ph type="title"/>
          </p:nvPr>
        </p:nvSpPr>
        <p:spPr/>
        <p:txBody>
          <a:bodyPr>
            <a:normAutofit/>
          </a:bodyPr>
          <a:lstStyle/>
          <a:p>
            <a:r>
              <a:rPr kumimoji="1" lang="ja-JP" altLang="en-US" sz="4000" dirty="0"/>
              <a:t>対ドル為替レートの対数収益率（四半期毎）</a:t>
            </a:r>
          </a:p>
        </p:txBody>
      </p:sp>
      <p:sp>
        <p:nvSpPr>
          <p:cNvPr id="4" name="スライド番号プレースホルダー 3">
            <a:extLst>
              <a:ext uri="{FF2B5EF4-FFF2-40B4-BE49-F238E27FC236}">
                <a16:creationId xmlns:a16="http://schemas.microsoft.com/office/drawing/2014/main" id="{C5345A3A-527A-C516-0A70-AE745B5E8C51}"/>
              </a:ext>
            </a:extLst>
          </p:cNvPr>
          <p:cNvSpPr>
            <a:spLocks noGrp="1"/>
          </p:cNvSpPr>
          <p:nvPr>
            <p:ph type="sldNum" sz="quarter" idx="12"/>
          </p:nvPr>
        </p:nvSpPr>
        <p:spPr/>
        <p:txBody>
          <a:bodyPr/>
          <a:lstStyle/>
          <a:p>
            <a:fld id="{02C9F88B-A58C-4065-A736-DE83E8741D92}" type="slidenum">
              <a:rPr kumimoji="1" lang="ja-JP" altLang="en-US" smtClean="0"/>
              <a:t>29</a:t>
            </a:fld>
            <a:endParaRPr kumimoji="1" lang="ja-JP" altLang="en-US"/>
          </a:p>
        </p:txBody>
      </p:sp>
      <p:graphicFrame>
        <p:nvGraphicFramePr>
          <p:cNvPr id="5" name="コンテンツ プレースホルダー 4">
            <a:extLst>
              <a:ext uri="{FF2B5EF4-FFF2-40B4-BE49-F238E27FC236}">
                <a16:creationId xmlns:a16="http://schemas.microsoft.com/office/drawing/2014/main" id="{09F2833F-8C46-4AB6-11D5-F9AC8E934CD8}"/>
              </a:ext>
            </a:extLst>
          </p:cNvPr>
          <p:cNvGraphicFramePr>
            <a:graphicFrameLocks noGrp="1"/>
          </p:cNvGraphicFramePr>
          <p:nvPr>
            <p:ph idx="1"/>
            <p:extLst>
              <p:ext uri="{D42A27DB-BD31-4B8C-83A1-F6EECF244321}">
                <p14:modId xmlns:p14="http://schemas.microsoft.com/office/powerpoint/2010/main" val="10686483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78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E9E7B-8A92-BDD7-81CF-6E13EF3E4718}"/>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5DA2A56C-4B1A-D9A8-9E85-8A88FC3FF2B7}"/>
              </a:ext>
            </a:extLst>
          </p:cNvPr>
          <p:cNvSpPr>
            <a:spLocks noGrp="1"/>
          </p:cNvSpPr>
          <p:nvPr>
            <p:ph idx="1"/>
          </p:nvPr>
        </p:nvSpPr>
        <p:spPr/>
        <p:txBody>
          <a:bodyPr>
            <a:normAutofit/>
          </a:bodyPr>
          <a:lstStyle/>
          <a:p>
            <a:pPr marL="0" indent="0">
              <a:buNone/>
            </a:pPr>
            <a:r>
              <a:rPr lang="ja-JP" altLang="en-US" sz="2600" dirty="0"/>
              <a:t>　</a:t>
            </a:r>
            <a:r>
              <a:rPr lang="ja-JP" altLang="en-US" sz="2000" dirty="0"/>
              <a:t>キャリートレードとは、低金利の通貨を借り入れ、高金利の通貨に投資することで金利差から利益を得る投資手法であり、ヘッジファンドなどの投機筋や外国為替証拠金取引（</a:t>
            </a:r>
            <a:r>
              <a:rPr lang="en-US" altLang="ja-JP" sz="2000" dirty="0"/>
              <a:t>FX</a:t>
            </a:r>
            <a:r>
              <a:rPr lang="ja-JP" altLang="en-US" sz="2000" dirty="0"/>
              <a:t>）を手掛ける個人投資家などで人気のある投資戦略の一つである。</a:t>
            </a:r>
            <a:r>
              <a:rPr lang="ja-JP" altLang="ja-JP" sz="2000" dirty="0"/>
              <a:t>キャリートレードが金融市場に与える影響はメディアでも広く報じられており</a:t>
            </a:r>
            <a:r>
              <a:rPr lang="ja-JP" altLang="en-US" sz="2000" dirty="0"/>
              <a:t>、特</a:t>
            </a:r>
            <a:r>
              <a:rPr lang="ja-JP" altLang="ja-JP" sz="2000" dirty="0"/>
              <a:t>にキャリートレードと株式市場は、いずれも投資家のリスク選好を反映する点で</a:t>
            </a:r>
            <a:r>
              <a:rPr lang="ja-JP" altLang="en-US" sz="2000" dirty="0"/>
              <a:t>一般的に</a:t>
            </a:r>
            <a:r>
              <a:rPr lang="ja-JP" altLang="ja-JP" sz="2000" dirty="0"/>
              <a:t>正の相関を示す。</a:t>
            </a:r>
            <a:endParaRPr lang="en-US" altLang="ja-JP" sz="2000" dirty="0"/>
          </a:p>
          <a:p>
            <a:pPr marL="0" indent="0">
              <a:buNone/>
            </a:pPr>
            <a:r>
              <a:rPr lang="ja-JP" altLang="en-US" sz="2000" dirty="0"/>
              <a:t>　</a:t>
            </a:r>
            <a:r>
              <a:rPr lang="en-US" altLang="ja-JP" sz="2000" dirty="0" err="1"/>
              <a:t>Yiuman</a:t>
            </a:r>
            <a:r>
              <a:rPr lang="en-US" altLang="ja-JP" sz="2000" dirty="0"/>
              <a:t> Tse, Lin Zhao(2011)</a:t>
            </a:r>
            <a:r>
              <a:rPr lang="ja-JP" altLang="en-US" sz="2000" dirty="0"/>
              <a:t>の研究によると、</a:t>
            </a:r>
            <a:r>
              <a:rPr lang="en-US" altLang="ja-JP" sz="2000" dirty="0"/>
              <a:t>1995</a:t>
            </a:r>
            <a:r>
              <a:rPr lang="ja-JP" altLang="ja-JP" sz="2000" dirty="0"/>
              <a:t>年</a:t>
            </a:r>
            <a:r>
              <a:rPr lang="en-US" altLang="ja-JP" sz="2000" dirty="0"/>
              <a:t>1</a:t>
            </a:r>
            <a:r>
              <a:rPr lang="ja-JP" altLang="ja-JP" sz="2000" dirty="0"/>
              <a:t>月から</a:t>
            </a:r>
            <a:r>
              <a:rPr lang="en-US" altLang="ja-JP" sz="2000" dirty="0"/>
              <a:t>2010</a:t>
            </a:r>
            <a:r>
              <a:rPr lang="ja-JP" altLang="ja-JP" sz="2000" dirty="0"/>
              <a:t>年</a:t>
            </a:r>
            <a:r>
              <a:rPr lang="en-US" altLang="ja-JP" sz="2000" dirty="0"/>
              <a:t>9</a:t>
            </a:r>
            <a:r>
              <a:rPr lang="ja-JP" altLang="ja-JP" sz="2000" dirty="0"/>
              <a:t>月</a:t>
            </a:r>
            <a:r>
              <a:rPr lang="en-US" altLang="ja-JP" sz="2000" dirty="0"/>
              <a:t> </a:t>
            </a:r>
            <a:r>
              <a:rPr lang="ja-JP" altLang="ja-JP" sz="2000" dirty="0"/>
              <a:t>までの通貨キャリートレードの日次リターンと米国株式市場との関係を検証</a:t>
            </a:r>
            <a:r>
              <a:rPr lang="ja-JP" altLang="en-US" sz="2000" dirty="0"/>
              <a:t>した結果、</a:t>
            </a:r>
            <a:r>
              <a:rPr lang="ja-JP" altLang="ja-JP" sz="2000" dirty="0"/>
              <a:t>キャリートレードと株式のリターンは高い相関を示すが、いずれの方向にもグレンジャー因果は認められな</a:t>
            </a:r>
            <a:r>
              <a:rPr lang="ja-JP" altLang="en-US" sz="2000" dirty="0"/>
              <a:t>かった。</a:t>
            </a:r>
            <a:endParaRPr lang="en-US" altLang="ja-JP" sz="2000" dirty="0"/>
          </a:p>
          <a:p>
            <a:pPr marL="0" indent="0">
              <a:buNone/>
            </a:pPr>
            <a:r>
              <a:rPr lang="ja-JP" altLang="en-US" sz="2000" dirty="0"/>
              <a:t>　そこで、本研究では、</a:t>
            </a:r>
            <a:r>
              <a:rPr lang="en-US" altLang="ja-JP" sz="2000" dirty="0"/>
              <a:t>2005</a:t>
            </a:r>
            <a:r>
              <a:rPr lang="ja-JP" altLang="en-US" sz="2000" dirty="0"/>
              <a:t>年</a:t>
            </a:r>
            <a:r>
              <a:rPr lang="en-US" altLang="ja-JP" sz="2000" dirty="0"/>
              <a:t>9</a:t>
            </a:r>
            <a:r>
              <a:rPr lang="ja-JP" altLang="en-US" sz="2000" dirty="0"/>
              <a:t>月から</a:t>
            </a:r>
            <a:r>
              <a:rPr lang="en-US" altLang="ja-JP" sz="2000" dirty="0"/>
              <a:t>2025</a:t>
            </a:r>
            <a:r>
              <a:rPr lang="ja-JP" altLang="en-US" sz="2000" dirty="0"/>
              <a:t>年</a:t>
            </a:r>
            <a:r>
              <a:rPr lang="en-US" altLang="ja-JP" sz="2000" dirty="0"/>
              <a:t>6</a:t>
            </a:r>
            <a:r>
              <a:rPr lang="ja-JP" altLang="en-US" sz="2000" dirty="0"/>
              <a:t>月までの通貨キャリートレードの四半期リターンと日本株式市場との関係を検証する。さらに、比較対象として米国株式市場（</a:t>
            </a:r>
            <a:r>
              <a:rPr lang="en-US" altLang="ja-JP" sz="2000" dirty="0"/>
              <a:t>S&amp;P500</a:t>
            </a:r>
            <a:r>
              <a:rPr lang="ja-JP" altLang="en-US" sz="2000" dirty="0"/>
              <a:t>）および世界株式市場（</a:t>
            </a:r>
            <a:r>
              <a:rPr lang="en-US" altLang="ja-JP" sz="2000" dirty="0"/>
              <a:t>MSCI All-Country World Index</a:t>
            </a:r>
            <a:r>
              <a:rPr lang="ja-JP" altLang="en-US" sz="2000" dirty="0"/>
              <a:t>）を取り上げる。</a:t>
            </a:r>
            <a:endParaRPr lang="en-US" altLang="ja-JP" sz="20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0CCF51D5-0F46-BE07-C07B-CC86D761EBFA}"/>
              </a:ext>
            </a:extLst>
          </p:cNvPr>
          <p:cNvSpPr>
            <a:spLocks noGrp="1"/>
          </p:cNvSpPr>
          <p:nvPr>
            <p:ph type="sldNum" sz="quarter" idx="12"/>
          </p:nvPr>
        </p:nvSpPr>
        <p:spPr/>
        <p:txBody>
          <a:bodyPr/>
          <a:lstStyle/>
          <a:p>
            <a:fld id="{02C9F88B-A58C-4065-A736-DE83E8741D92}" type="slidenum">
              <a:rPr kumimoji="1" lang="ja-JP" altLang="en-US" smtClean="0"/>
              <a:t>3</a:t>
            </a:fld>
            <a:endParaRPr kumimoji="1" lang="ja-JP" altLang="en-US"/>
          </a:p>
        </p:txBody>
      </p:sp>
    </p:spTree>
    <p:extLst>
      <p:ext uri="{BB962C8B-B14F-4D97-AF65-F5344CB8AC3E}">
        <p14:creationId xmlns:p14="http://schemas.microsoft.com/office/powerpoint/2010/main" val="247720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50F70F-C8F6-6CFF-61A4-1E8687500A16}"/>
              </a:ext>
            </a:extLst>
          </p:cNvPr>
          <p:cNvSpPr>
            <a:spLocks noGrp="1"/>
          </p:cNvSpPr>
          <p:nvPr>
            <p:ph type="title"/>
          </p:nvPr>
        </p:nvSpPr>
        <p:spPr/>
        <p:txBody>
          <a:bodyPr>
            <a:normAutofit/>
          </a:bodyPr>
          <a:lstStyle/>
          <a:p>
            <a:r>
              <a:rPr kumimoji="1" lang="en-US" altLang="ja-JP" sz="4000" dirty="0"/>
              <a:t>3</a:t>
            </a:r>
            <a:r>
              <a:rPr kumimoji="1" lang="ja-JP" altLang="en-US" sz="4000" dirty="0"/>
              <a:t>か月物インターバンク金利（四半期毎）</a:t>
            </a:r>
          </a:p>
        </p:txBody>
      </p:sp>
      <p:sp>
        <p:nvSpPr>
          <p:cNvPr id="4" name="スライド番号プレースホルダー 3">
            <a:extLst>
              <a:ext uri="{FF2B5EF4-FFF2-40B4-BE49-F238E27FC236}">
                <a16:creationId xmlns:a16="http://schemas.microsoft.com/office/drawing/2014/main" id="{23408B96-2F9C-BCA7-0387-7EE178B35FC5}"/>
              </a:ext>
            </a:extLst>
          </p:cNvPr>
          <p:cNvSpPr>
            <a:spLocks noGrp="1"/>
          </p:cNvSpPr>
          <p:nvPr>
            <p:ph type="sldNum" sz="quarter" idx="12"/>
          </p:nvPr>
        </p:nvSpPr>
        <p:spPr/>
        <p:txBody>
          <a:bodyPr/>
          <a:lstStyle/>
          <a:p>
            <a:fld id="{02C9F88B-A58C-4065-A736-DE83E8741D92}" type="slidenum">
              <a:rPr kumimoji="1" lang="ja-JP" altLang="en-US" smtClean="0"/>
              <a:t>30</a:t>
            </a:fld>
            <a:endParaRPr kumimoji="1" lang="ja-JP" altLang="en-US"/>
          </a:p>
        </p:txBody>
      </p:sp>
      <p:graphicFrame>
        <p:nvGraphicFramePr>
          <p:cNvPr id="5" name="コンテンツ プレースホルダー 4">
            <a:extLst>
              <a:ext uri="{FF2B5EF4-FFF2-40B4-BE49-F238E27FC236}">
                <a16:creationId xmlns:a16="http://schemas.microsoft.com/office/drawing/2014/main" id="{1F3ABE72-1B63-EB7E-131C-E8FC245EC81B}"/>
              </a:ext>
            </a:extLst>
          </p:cNvPr>
          <p:cNvGraphicFramePr>
            <a:graphicFrameLocks noGrp="1"/>
          </p:cNvGraphicFramePr>
          <p:nvPr>
            <p:ph idx="1"/>
            <p:extLst>
              <p:ext uri="{D42A27DB-BD31-4B8C-83A1-F6EECF244321}">
                <p14:modId xmlns:p14="http://schemas.microsoft.com/office/powerpoint/2010/main" val="742538164"/>
              </p:ext>
            </p:extLst>
          </p:nvPr>
        </p:nvGraphicFramePr>
        <p:xfrm>
          <a:off x="838200" y="177797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205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F6B1F-24F9-8722-8E5E-86A879360918}"/>
              </a:ext>
            </a:extLst>
          </p:cNvPr>
          <p:cNvSpPr>
            <a:spLocks noGrp="1"/>
          </p:cNvSpPr>
          <p:nvPr>
            <p:ph type="title"/>
          </p:nvPr>
        </p:nvSpPr>
        <p:spPr/>
        <p:txBody>
          <a:bodyPr>
            <a:normAutofit/>
          </a:bodyPr>
          <a:lstStyle/>
          <a:p>
            <a:r>
              <a:rPr kumimoji="1" lang="ja-JP" altLang="en-US" sz="3600" dirty="0"/>
              <a:t>通貨キャリートレードの超過収益</a:t>
            </a:r>
            <a:r>
              <a:rPr kumimoji="1" lang="en-US" altLang="ja-JP" sz="3600" dirty="0" err="1"/>
              <a:t>Z_t</a:t>
            </a:r>
            <a:r>
              <a:rPr kumimoji="1" lang="ja-JP" altLang="en-US" sz="3600" dirty="0"/>
              <a:t>（四半期毎）</a:t>
            </a:r>
          </a:p>
        </p:txBody>
      </p:sp>
      <p:sp>
        <p:nvSpPr>
          <p:cNvPr id="4" name="スライド番号プレースホルダー 3">
            <a:extLst>
              <a:ext uri="{FF2B5EF4-FFF2-40B4-BE49-F238E27FC236}">
                <a16:creationId xmlns:a16="http://schemas.microsoft.com/office/drawing/2014/main" id="{B6C8C0B1-48FD-2C0B-4320-4F81281A0093}"/>
              </a:ext>
            </a:extLst>
          </p:cNvPr>
          <p:cNvSpPr>
            <a:spLocks noGrp="1"/>
          </p:cNvSpPr>
          <p:nvPr>
            <p:ph type="sldNum" sz="quarter" idx="12"/>
          </p:nvPr>
        </p:nvSpPr>
        <p:spPr/>
        <p:txBody>
          <a:bodyPr/>
          <a:lstStyle/>
          <a:p>
            <a:fld id="{02C9F88B-A58C-4065-A736-DE83E8741D92}" type="slidenum">
              <a:rPr kumimoji="1" lang="ja-JP" altLang="en-US" smtClean="0"/>
              <a:t>31</a:t>
            </a:fld>
            <a:endParaRPr kumimoji="1" lang="ja-JP" altLang="en-US"/>
          </a:p>
        </p:txBody>
      </p:sp>
      <p:graphicFrame>
        <p:nvGraphicFramePr>
          <p:cNvPr id="5" name="コンテンツ プレースホルダー 4">
            <a:extLst>
              <a:ext uri="{FF2B5EF4-FFF2-40B4-BE49-F238E27FC236}">
                <a16:creationId xmlns:a16="http://schemas.microsoft.com/office/drawing/2014/main" id="{F783BDF4-FD3A-8AFD-251F-36D030B0396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370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F35C5-B0E9-887E-B382-C24CD0FB72C1}"/>
              </a:ext>
            </a:extLst>
          </p:cNvPr>
          <p:cNvSpPr>
            <a:spLocks noGrp="1"/>
          </p:cNvSpPr>
          <p:nvPr>
            <p:ph type="title"/>
          </p:nvPr>
        </p:nvSpPr>
        <p:spPr/>
        <p:txBody>
          <a:bodyPr/>
          <a:lstStyle/>
          <a:p>
            <a:r>
              <a:rPr kumimoji="1" lang="en-US" altLang="ja-JP" dirty="0" err="1"/>
              <a:t>Z_t</a:t>
            </a:r>
            <a:r>
              <a:rPr kumimoji="1" lang="ja-JP" altLang="en-US" dirty="0"/>
              <a:t>と為替の相関</a:t>
            </a:r>
          </a:p>
        </p:txBody>
      </p:sp>
      <p:graphicFrame>
        <p:nvGraphicFramePr>
          <p:cNvPr id="5" name="コンテンツ プレースホルダー 4">
            <a:extLst>
              <a:ext uri="{FF2B5EF4-FFF2-40B4-BE49-F238E27FC236}">
                <a16:creationId xmlns:a16="http://schemas.microsoft.com/office/drawing/2014/main" id="{7BA51051-AEA6-C0B2-0FE1-AA6A088ECAC9}"/>
              </a:ext>
            </a:extLst>
          </p:cNvPr>
          <p:cNvGraphicFramePr>
            <a:graphicFrameLocks noGrp="1"/>
          </p:cNvGraphicFramePr>
          <p:nvPr>
            <p:ph idx="1"/>
            <p:extLst>
              <p:ext uri="{D42A27DB-BD31-4B8C-83A1-F6EECF244321}">
                <p14:modId xmlns:p14="http://schemas.microsoft.com/office/powerpoint/2010/main" val="2706931990"/>
              </p:ext>
            </p:extLst>
          </p:nvPr>
        </p:nvGraphicFramePr>
        <p:xfrm>
          <a:off x="822036" y="1690688"/>
          <a:ext cx="10531766" cy="1849346"/>
        </p:xfrm>
        <a:graphic>
          <a:graphicData uri="http://schemas.openxmlformats.org/drawingml/2006/table">
            <a:tbl>
              <a:tblPr>
                <a:tableStyleId>{5C22544A-7EE6-4342-B048-85BDC9FD1C3A}</a:tableStyleId>
              </a:tblPr>
              <a:tblGrid>
                <a:gridCol w="972126">
                  <a:extLst>
                    <a:ext uri="{9D8B030D-6E8A-4147-A177-3AD203B41FA5}">
                      <a16:colId xmlns:a16="http://schemas.microsoft.com/office/drawing/2014/main" val="1853595939"/>
                    </a:ext>
                  </a:extLst>
                </a:gridCol>
                <a:gridCol w="955964">
                  <a:extLst>
                    <a:ext uri="{9D8B030D-6E8A-4147-A177-3AD203B41FA5}">
                      <a16:colId xmlns:a16="http://schemas.microsoft.com/office/drawing/2014/main" val="3286490832"/>
                    </a:ext>
                  </a:extLst>
                </a:gridCol>
                <a:gridCol w="955964">
                  <a:extLst>
                    <a:ext uri="{9D8B030D-6E8A-4147-A177-3AD203B41FA5}">
                      <a16:colId xmlns:a16="http://schemas.microsoft.com/office/drawing/2014/main" val="749609226"/>
                    </a:ext>
                  </a:extLst>
                </a:gridCol>
                <a:gridCol w="955964">
                  <a:extLst>
                    <a:ext uri="{9D8B030D-6E8A-4147-A177-3AD203B41FA5}">
                      <a16:colId xmlns:a16="http://schemas.microsoft.com/office/drawing/2014/main" val="108377168"/>
                    </a:ext>
                  </a:extLst>
                </a:gridCol>
                <a:gridCol w="955964">
                  <a:extLst>
                    <a:ext uri="{9D8B030D-6E8A-4147-A177-3AD203B41FA5}">
                      <a16:colId xmlns:a16="http://schemas.microsoft.com/office/drawing/2014/main" val="1450365120"/>
                    </a:ext>
                  </a:extLst>
                </a:gridCol>
                <a:gridCol w="955964">
                  <a:extLst>
                    <a:ext uri="{9D8B030D-6E8A-4147-A177-3AD203B41FA5}">
                      <a16:colId xmlns:a16="http://schemas.microsoft.com/office/drawing/2014/main" val="317549444"/>
                    </a:ext>
                  </a:extLst>
                </a:gridCol>
                <a:gridCol w="955964">
                  <a:extLst>
                    <a:ext uri="{9D8B030D-6E8A-4147-A177-3AD203B41FA5}">
                      <a16:colId xmlns:a16="http://schemas.microsoft.com/office/drawing/2014/main" val="4045637447"/>
                    </a:ext>
                  </a:extLst>
                </a:gridCol>
                <a:gridCol w="955964">
                  <a:extLst>
                    <a:ext uri="{9D8B030D-6E8A-4147-A177-3AD203B41FA5}">
                      <a16:colId xmlns:a16="http://schemas.microsoft.com/office/drawing/2014/main" val="2788305968"/>
                    </a:ext>
                  </a:extLst>
                </a:gridCol>
                <a:gridCol w="955964">
                  <a:extLst>
                    <a:ext uri="{9D8B030D-6E8A-4147-A177-3AD203B41FA5}">
                      <a16:colId xmlns:a16="http://schemas.microsoft.com/office/drawing/2014/main" val="21382009"/>
                    </a:ext>
                  </a:extLst>
                </a:gridCol>
                <a:gridCol w="955964">
                  <a:extLst>
                    <a:ext uri="{9D8B030D-6E8A-4147-A177-3AD203B41FA5}">
                      <a16:colId xmlns:a16="http://schemas.microsoft.com/office/drawing/2014/main" val="755027648"/>
                    </a:ext>
                  </a:extLst>
                </a:gridCol>
                <a:gridCol w="955964">
                  <a:extLst>
                    <a:ext uri="{9D8B030D-6E8A-4147-A177-3AD203B41FA5}">
                      <a16:colId xmlns:a16="http://schemas.microsoft.com/office/drawing/2014/main" val="450136030"/>
                    </a:ext>
                  </a:extLst>
                </a:gridCol>
              </a:tblGrid>
              <a:tr h="924673">
                <a:tc>
                  <a:txBody>
                    <a:bodyPr/>
                    <a:lstStyle/>
                    <a:p>
                      <a:pPr algn="ctr" fontAlgn="ctr">
                        <a:buNone/>
                      </a:pP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dirty="0">
                          <a:effectLst/>
                        </a:rPr>
                        <a:t>JPY</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dirty="0">
                          <a:effectLst/>
                        </a:rPr>
                        <a:t>USD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EUR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GBP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CHF</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CAD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AUD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NZD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SEK</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a:effectLst/>
                        </a:rPr>
                        <a:t>NOK</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528189009"/>
                  </a:ext>
                </a:extLst>
              </a:tr>
              <a:tr h="924673">
                <a:tc>
                  <a:txBody>
                    <a:bodyPr/>
                    <a:lstStyle/>
                    <a:p>
                      <a:pPr algn="ctr" fontAlgn="ctr">
                        <a:buNone/>
                      </a:pPr>
                      <a:r>
                        <a:rPr lang="ja-JP" altLang="en-US" sz="1100" u="none" strike="noStrike">
                          <a:effectLst/>
                        </a:rPr>
                        <a:t>為替</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0.996</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sz="1100" u="none" strike="noStrike" dirty="0">
                          <a:effectLst/>
                        </a:rPr>
                        <a:t>#DIV/0!</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0.999</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0.997</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0.999</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0.997</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buNone/>
                      </a:pPr>
                      <a:r>
                        <a:rPr lang="en-US" altLang="ja-JP" sz="1100" u="none" strike="noStrike" dirty="0">
                          <a:effectLst/>
                        </a:rPr>
                        <a:t>0.998</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276113998"/>
                  </a:ext>
                </a:extLst>
              </a:tr>
            </a:tbl>
          </a:graphicData>
        </a:graphic>
      </p:graphicFrame>
      <p:sp>
        <p:nvSpPr>
          <p:cNvPr id="4" name="スライド番号プレースホルダー 3">
            <a:extLst>
              <a:ext uri="{FF2B5EF4-FFF2-40B4-BE49-F238E27FC236}">
                <a16:creationId xmlns:a16="http://schemas.microsoft.com/office/drawing/2014/main" id="{AE88D41D-2749-FA6F-54A8-FC2D5CC316B0}"/>
              </a:ext>
            </a:extLst>
          </p:cNvPr>
          <p:cNvSpPr>
            <a:spLocks noGrp="1"/>
          </p:cNvSpPr>
          <p:nvPr>
            <p:ph type="sldNum" sz="quarter" idx="12"/>
          </p:nvPr>
        </p:nvSpPr>
        <p:spPr/>
        <p:txBody>
          <a:bodyPr/>
          <a:lstStyle/>
          <a:p>
            <a:fld id="{02C9F88B-A58C-4065-A736-DE83E8741D92}" type="slidenum">
              <a:rPr kumimoji="1" lang="ja-JP" altLang="en-US" smtClean="0"/>
              <a:t>32</a:t>
            </a:fld>
            <a:endParaRPr kumimoji="1" lang="ja-JP" altLang="en-US"/>
          </a:p>
        </p:txBody>
      </p:sp>
      <p:sp>
        <p:nvSpPr>
          <p:cNvPr id="6" name="テキスト ボックス 5">
            <a:extLst>
              <a:ext uri="{FF2B5EF4-FFF2-40B4-BE49-F238E27FC236}">
                <a16:creationId xmlns:a16="http://schemas.microsoft.com/office/drawing/2014/main" id="{0CBBA066-8D68-C496-8755-885A574BD7BB}"/>
              </a:ext>
            </a:extLst>
          </p:cNvPr>
          <p:cNvSpPr txBox="1"/>
          <p:nvPr/>
        </p:nvSpPr>
        <p:spPr>
          <a:xfrm>
            <a:off x="838197" y="4140926"/>
            <a:ext cx="10515604" cy="369332"/>
          </a:xfrm>
          <a:prstGeom prst="rect">
            <a:avLst/>
          </a:prstGeom>
          <a:noFill/>
        </p:spPr>
        <p:txBody>
          <a:bodyPr wrap="square" rtlCol="0">
            <a:spAutoFit/>
          </a:bodyPr>
          <a:lstStyle/>
          <a:p>
            <a:r>
              <a:rPr kumimoji="1" lang="ja-JP" altLang="en-US" dirty="0"/>
              <a:t>通貨キャリートレードの超過収益はほとんどが為替レートの変化による可能性。</a:t>
            </a:r>
          </a:p>
        </p:txBody>
      </p:sp>
    </p:spTree>
    <p:extLst>
      <p:ext uri="{BB962C8B-B14F-4D97-AF65-F5344CB8AC3E}">
        <p14:creationId xmlns:p14="http://schemas.microsoft.com/office/powerpoint/2010/main" val="200026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07863-A79F-5A28-6424-4AE590AE7B43}"/>
              </a:ext>
            </a:extLst>
          </p:cNvPr>
          <p:cNvSpPr>
            <a:spLocks noGrp="1"/>
          </p:cNvSpPr>
          <p:nvPr>
            <p:ph type="title"/>
          </p:nvPr>
        </p:nvSpPr>
        <p:spPr/>
        <p:txBody>
          <a:bodyPr/>
          <a:lstStyle/>
          <a:p>
            <a:r>
              <a:rPr kumimoji="1" lang="ja-JP" altLang="en-US" dirty="0"/>
              <a:t>基本統計量</a:t>
            </a:r>
          </a:p>
        </p:txBody>
      </p:sp>
      <p:sp>
        <p:nvSpPr>
          <p:cNvPr id="4" name="スライド番号プレースホルダー 3">
            <a:extLst>
              <a:ext uri="{FF2B5EF4-FFF2-40B4-BE49-F238E27FC236}">
                <a16:creationId xmlns:a16="http://schemas.microsoft.com/office/drawing/2014/main" id="{ACE92F90-9B30-9A46-0287-254A23F3FDFD}"/>
              </a:ext>
            </a:extLst>
          </p:cNvPr>
          <p:cNvSpPr>
            <a:spLocks noGrp="1"/>
          </p:cNvSpPr>
          <p:nvPr>
            <p:ph type="sldNum" sz="quarter" idx="12"/>
          </p:nvPr>
        </p:nvSpPr>
        <p:spPr/>
        <p:txBody>
          <a:bodyPr/>
          <a:lstStyle/>
          <a:p>
            <a:fld id="{02C9F88B-A58C-4065-A736-DE83E8741D92}" type="slidenum">
              <a:rPr kumimoji="1" lang="ja-JP" altLang="en-US" smtClean="0"/>
              <a:t>33</a:t>
            </a:fld>
            <a:endParaRPr kumimoji="1" lang="ja-JP" altLang="en-US"/>
          </a:p>
        </p:txBody>
      </p:sp>
      <p:graphicFrame>
        <p:nvGraphicFramePr>
          <p:cNvPr id="6" name="コンテンツ プレースホルダー 5">
            <a:extLst>
              <a:ext uri="{FF2B5EF4-FFF2-40B4-BE49-F238E27FC236}">
                <a16:creationId xmlns:a16="http://schemas.microsoft.com/office/drawing/2014/main" id="{0252C2F5-EC39-DC1B-06F9-F92C1662D626}"/>
              </a:ext>
            </a:extLst>
          </p:cNvPr>
          <p:cNvGraphicFramePr>
            <a:graphicFrameLocks noGrp="1"/>
          </p:cNvGraphicFramePr>
          <p:nvPr>
            <p:ph idx="1"/>
            <p:extLst>
              <p:ext uri="{D42A27DB-BD31-4B8C-83A1-F6EECF244321}">
                <p14:modId xmlns:p14="http://schemas.microsoft.com/office/powerpoint/2010/main" val="556999568"/>
              </p:ext>
            </p:extLst>
          </p:nvPr>
        </p:nvGraphicFramePr>
        <p:xfrm>
          <a:off x="2328670" y="1617100"/>
          <a:ext cx="7534660" cy="4812839"/>
        </p:xfrm>
        <a:graphic>
          <a:graphicData uri="http://schemas.openxmlformats.org/drawingml/2006/table">
            <a:tbl>
              <a:tblPr>
                <a:tableStyleId>{5C22544A-7EE6-4342-B048-85BDC9FD1C3A}</a:tableStyleId>
              </a:tblPr>
              <a:tblGrid>
                <a:gridCol w="682582">
                  <a:extLst>
                    <a:ext uri="{9D8B030D-6E8A-4147-A177-3AD203B41FA5}">
                      <a16:colId xmlns:a16="http://schemas.microsoft.com/office/drawing/2014/main" val="3464181827"/>
                    </a:ext>
                  </a:extLst>
                </a:gridCol>
                <a:gridCol w="761342">
                  <a:extLst>
                    <a:ext uri="{9D8B030D-6E8A-4147-A177-3AD203B41FA5}">
                      <a16:colId xmlns:a16="http://schemas.microsoft.com/office/drawing/2014/main" val="3548082506"/>
                    </a:ext>
                  </a:extLst>
                </a:gridCol>
                <a:gridCol w="761342">
                  <a:extLst>
                    <a:ext uri="{9D8B030D-6E8A-4147-A177-3AD203B41FA5}">
                      <a16:colId xmlns:a16="http://schemas.microsoft.com/office/drawing/2014/main" val="1169099325"/>
                    </a:ext>
                  </a:extLst>
                </a:gridCol>
                <a:gridCol w="761342">
                  <a:extLst>
                    <a:ext uri="{9D8B030D-6E8A-4147-A177-3AD203B41FA5}">
                      <a16:colId xmlns:a16="http://schemas.microsoft.com/office/drawing/2014/main" val="562181405"/>
                    </a:ext>
                  </a:extLst>
                </a:gridCol>
                <a:gridCol w="761342">
                  <a:extLst>
                    <a:ext uri="{9D8B030D-6E8A-4147-A177-3AD203B41FA5}">
                      <a16:colId xmlns:a16="http://schemas.microsoft.com/office/drawing/2014/main" val="3346008182"/>
                    </a:ext>
                  </a:extLst>
                </a:gridCol>
                <a:gridCol w="761342">
                  <a:extLst>
                    <a:ext uri="{9D8B030D-6E8A-4147-A177-3AD203B41FA5}">
                      <a16:colId xmlns:a16="http://schemas.microsoft.com/office/drawing/2014/main" val="1040309217"/>
                    </a:ext>
                  </a:extLst>
                </a:gridCol>
                <a:gridCol w="761342">
                  <a:extLst>
                    <a:ext uri="{9D8B030D-6E8A-4147-A177-3AD203B41FA5}">
                      <a16:colId xmlns:a16="http://schemas.microsoft.com/office/drawing/2014/main" val="4042710631"/>
                    </a:ext>
                  </a:extLst>
                </a:gridCol>
                <a:gridCol w="761342">
                  <a:extLst>
                    <a:ext uri="{9D8B030D-6E8A-4147-A177-3AD203B41FA5}">
                      <a16:colId xmlns:a16="http://schemas.microsoft.com/office/drawing/2014/main" val="3067639809"/>
                    </a:ext>
                  </a:extLst>
                </a:gridCol>
                <a:gridCol w="761342">
                  <a:extLst>
                    <a:ext uri="{9D8B030D-6E8A-4147-A177-3AD203B41FA5}">
                      <a16:colId xmlns:a16="http://schemas.microsoft.com/office/drawing/2014/main" val="582500440"/>
                    </a:ext>
                  </a:extLst>
                </a:gridCol>
                <a:gridCol w="761342">
                  <a:extLst>
                    <a:ext uri="{9D8B030D-6E8A-4147-A177-3AD203B41FA5}">
                      <a16:colId xmlns:a16="http://schemas.microsoft.com/office/drawing/2014/main" val="1486859725"/>
                    </a:ext>
                  </a:extLst>
                </a:gridCol>
              </a:tblGrid>
              <a:tr h="652009">
                <a:tc>
                  <a:txBody>
                    <a:bodyPr/>
                    <a:lstStyle/>
                    <a:p>
                      <a:pPr algn="l" fontAlgn="ctr">
                        <a:buNone/>
                      </a:pP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en-US" sz="800" u="none" strike="noStrike">
                          <a:effectLst/>
                        </a:rPr>
                        <a:t>CT</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en-US" sz="800" u="none" strike="noStrike">
                          <a:effectLst/>
                        </a:rPr>
                        <a:t>CT1</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en-US" sz="800" u="none" strike="noStrike">
                          <a:effectLst/>
                        </a:rPr>
                        <a:t>TOPIX</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en-US" sz="800" u="none" strike="noStrike">
                          <a:effectLst/>
                        </a:rPr>
                        <a:t>TOPIX</a:t>
                      </a:r>
                      <a:r>
                        <a:rPr lang="ja-JP" altLang="en-US" sz="800" u="none" strike="noStrike">
                          <a:effectLst/>
                        </a:rPr>
                        <a:t>ドル換算</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ja-JP" altLang="en-US" sz="800" u="none" strike="noStrike">
                          <a:effectLst/>
                        </a:rPr>
                        <a:t>日経平均株価</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ja-JP" altLang="en-US" sz="800" u="none" strike="noStrike">
                          <a:effectLst/>
                        </a:rPr>
                        <a:t>日経平均ドル換算</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en-US" sz="800" u="none" strike="noStrike">
                          <a:effectLst/>
                        </a:rPr>
                        <a:t>S&amp;P500</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en-US" sz="800" u="none" strike="noStrike">
                          <a:effectLst/>
                        </a:rPr>
                        <a:t>MSCI-All_Country</a:t>
                      </a:r>
                      <a:endParaRPr 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l" fontAlgn="ctr">
                        <a:buNone/>
                      </a:pPr>
                      <a:r>
                        <a:rPr lang="ja-JP" altLang="en-US" sz="800" u="none" strike="noStrike">
                          <a:effectLst/>
                        </a:rPr>
                        <a:t>ドル円レート</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2213648687"/>
                  </a:ext>
                </a:extLst>
              </a:tr>
              <a:tr h="292673">
                <a:tc>
                  <a:txBody>
                    <a:bodyPr/>
                    <a:lstStyle/>
                    <a:p>
                      <a:pPr algn="l" fontAlgn="ctr">
                        <a:buNone/>
                      </a:pPr>
                      <a:r>
                        <a:rPr lang="ja-JP" altLang="en-US" sz="800" u="none" strike="noStrike">
                          <a:effectLst/>
                        </a:rPr>
                        <a:t>平均</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0.020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0.003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2967132070"/>
                  </a:ext>
                </a:extLst>
              </a:tr>
              <a:tr h="292673">
                <a:tc>
                  <a:txBody>
                    <a:bodyPr/>
                    <a:lstStyle/>
                    <a:p>
                      <a:pPr algn="l" fontAlgn="ctr">
                        <a:buNone/>
                      </a:pPr>
                      <a:r>
                        <a:rPr lang="ja-JP" altLang="en-US" sz="800" u="none" strike="noStrike">
                          <a:effectLst/>
                        </a:rPr>
                        <a:t>標準誤差</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1066606888"/>
                  </a:ext>
                </a:extLst>
              </a:tr>
              <a:tr h="652009">
                <a:tc>
                  <a:txBody>
                    <a:bodyPr/>
                    <a:lstStyle/>
                    <a:p>
                      <a:pPr algn="l" fontAlgn="ctr">
                        <a:buNone/>
                      </a:pPr>
                      <a:r>
                        <a:rPr lang="ja-JP" altLang="en-US" sz="800" u="none" strike="noStrike" dirty="0">
                          <a:effectLst/>
                        </a:rPr>
                        <a:t>中央値</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0.008</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0.023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0.023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0.037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0.030</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0.002</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2873228120"/>
                  </a:ext>
                </a:extLst>
              </a:tr>
              <a:tr h="292673">
                <a:tc>
                  <a:txBody>
                    <a:bodyPr/>
                    <a:lstStyle/>
                    <a:p>
                      <a:pPr algn="l" fontAlgn="ctr">
                        <a:buNone/>
                      </a:pPr>
                      <a:r>
                        <a:rPr lang="ja-JP" altLang="en-US" sz="800" u="none" strike="noStrike">
                          <a:effectLst/>
                        </a:rPr>
                        <a:t>標準偏差</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0.040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0.067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0.095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0.103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0.088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0.082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0.087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0.057</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3840899184"/>
                  </a:ext>
                </a:extLst>
              </a:tr>
              <a:tr h="292673">
                <a:tc>
                  <a:txBody>
                    <a:bodyPr/>
                    <a:lstStyle/>
                    <a:p>
                      <a:pPr algn="l" fontAlgn="ctr">
                        <a:buNone/>
                      </a:pPr>
                      <a:r>
                        <a:rPr lang="ja-JP" altLang="en-US" sz="800" u="none" strike="noStrike">
                          <a:effectLst/>
                        </a:rPr>
                        <a:t>分散</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0.011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3752248016"/>
                  </a:ext>
                </a:extLst>
              </a:tr>
              <a:tr h="292673">
                <a:tc>
                  <a:txBody>
                    <a:bodyPr/>
                    <a:lstStyle/>
                    <a:p>
                      <a:pPr algn="l" fontAlgn="ctr">
                        <a:buNone/>
                      </a:pPr>
                      <a:r>
                        <a:rPr lang="ja-JP" altLang="en-US" sz="800" u="none" strike="noStrike">
                          <a:effectLst/>
                        </a:rPr>
                        <a:t>尖度</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2.809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4.274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-0.001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0.365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-0.197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0.075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1.740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1.596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0.123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1736068579"/>
                  </a:ext>
                </a:extLst>
              </a:tr>
              <a:tr h="292673">
                <a:tc>
                  <a:txBody>
                    <a:bodyPr/>
                    <a:lstStyle/>
                    <a:p>
                      <a:pPr algn="l" fontAlgn="ctr">
                        <a:buNone/>
                      </a:pPr>
                      <a:r>
                        <a:rPr lang="ja-JP" altLang="en-US" sz="800" u="none" strike="noStrike">
                          <a:effectLst/>
                        </a:rPr>
                        <a:t>歪度</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1.177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1.408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-0.543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-0.474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-0.405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-0.246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-1.175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-1.072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-0.067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3630270635"/>
                  </a:ext>
                </a:extLst>
              </a:tr>
              <a:tr h="292673">
                <a:tc>
                  <a:txBody>
                    <a:bodyPr/>
                    <a:lstStyle/>
                    <a:p>
                      <a:pPr algn="l" fontAlgn="ctr">
                        <a:buNone/>
                      </a:pPr>
                      <a:r>
                        <a:rPr lang="ja-JP" altLang="en-US" sz="800" u="none" strike="noStrike">
                          <a:effectLst/>
                        </a:rPr>
                        <a:t>範囲</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0.235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0.404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0.445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0.445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0.438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0.451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0.300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2171837943"/>
                  </a:ext>
                </a:extLst>
              </a:tr>
              <a:tr h="292673">
                <a:tc>
                  <a:txBody>
                    <a:bodyPr/>
                    <a:lstStyle/>
                    <a:p>
                      <a:pPr algn="l" fontAlgn="ctr">
                        <a:buNone/>
                      </a:pPr>
                      <a:r>
                        <a:rPr lang="ja-JP" altLang="en-US" sz="800" u="none" strike="noStrike">
                          <a:effectLst/>
                        </a:rPr>
                        <a:t>最小</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-0.054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-0.103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-0.236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-0.194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-0.240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-0.256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-0.157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1325435602"/>
                  </a:ext>
                </a:extLst>
              </a:tr>
              <a:tr h="292673">
                <a:tc>
                  <a:txBody>
                    <a:bodyPr/>
                    <a:lstStyle/>
                    <a:p>
                      <a:pPr algn="l" fontAlgn="ctr">
                        <a:buNone/>
                      </a:pPr>
                      <a:r>
                        <a:rPr lang="ja-JP" altLang="en-US" sz="800" u="none" strike="noStrike">
                          <a:effectLst/>
                        </a:rPr>
                        <a:t>最大</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0.180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0.314</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0.185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0.205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0.231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0.182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0.192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0.143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2040232242"/>
                  </a:ext>
                </a:extLst>
              </a:tr>
              <a:tr h="437382">
                <a:tc>
                  <a:txBody>
                    <a:bodyPr/>
                    <a:lstStyle/>
                    <a:p>
                      <a:pPr algn="l" fontAlgn="ctr">
                        <a:buNone/>
                      </a:pPr>
                      <a:r>
                        <a:rPr lang="ja-JP" altLang="en-US" sz="800" u="none" strike="noStrike">
                          <a:effectLst/>
                        </a:rPr>
                        <a:t>データの個数</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79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79</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934120008"/>
                  </a:ext>
                </a:extLst>
              </a:tr>
              <a:tr h="437382">
                <a:tc>
                  <a:txBody>
                    <a:bodyPr/>
                    <a:lstStyle/>
                    <a:p>
                      <a:pPr algn="l" fontAlgn="ctr">
                        <a:buNone/>
                      </a:pPr>
                      <a:r>
                        <a:rPr lang="zh-TW" altLang="en-US" sz="800" u="none" strike="noStrike">
                          <a:effectLst/>
                        </a:rPr>
                        <a:t>平均</a:t>
                      </a:r>
                      <a:r>
                        <a:rPr lang="en-US" altLang="zh-TW" sz="800" u="none" strike="noStrike">
                          <a:effectLst/>
                        </a:rPr>
                        <a:t>/</a:t>
                      </a:r>
                      <a:r>
                        <a:rPr lang="zh-TW" altLang="en-US" sz="800" u="none" strike="noStrike">
                          <a:effectLst/>
                        </a:rPr>
                        <a:t>標準偏差</a:t>
                      </a:r>
                      <a:endParaRPr lang="zh-TW"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0.342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0.256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0.094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0.074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0.134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0.123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0.249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a:effectLst/>
                        </a:rPr>
                        <a:t>0.162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tc>
                  <a:txBody>
                    <a:bodyPr/>
                    <a:lstStyle/>
                    <a:p>
                      <a:pPr algn="r" fontAlgn="ctr">
                        <a:buNone/>
                      </a:pPr>
                      <a:r>
                        <a:rPr lang="en-US" altLang="ja-JP" sz="800" u="none" strike="noStrike" dirty="0">
                          <a:effectLst/>
                        </a:rPr>
                        <a:t>0.053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854" marR="4854" marT="4854" marB="0" anchor="ctr"/>
                </a:tc>
                <a:extLst>
                  <a:ext uri="{0D108BD9-81ED-4DB2-BD59-A6C34878D82A}">
                    <a16:rowId xmlns:a16="http://schemas.microsoft.com/office/drawing/2014/main" val="904932592"/>
                  </a:ext>
                </a:extLst>
              </a:tr>
            </a:tbl>
          </a:graphicData>
        </a:graphic>
      </p:graphicFrame>
    </p:spTree>
    <p:extLst>
      <p:ext uri="{BB962C8B-B14F-4D97-AF65-F5344CB8AC3E}">
        <p14:creationId xmlns:p14="http://schemas.microsoft.com/office/powerpoint/2010/main" val="987517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717AF-01B0-C60D-9768-74C117EDFEE1}"/>
              </a:ext>
            </a:extLst>
          </p:cNvPr>
          <p:cNvSpPr>
            <a:spLocks noGrp="1"/>
          </p:cNvSpPr>
          <p:nvPr>
            <p:ph type="title"/>
          </p:nvPr>
        </p:nvSpPr>
        <p:spPr/>
        <p:txBody>
          <a:bodyPr/>
          <a:lstStyle/>
          <a:p>
            <a:r>
              <a:rPr kumimoji="1" lang="ja-JP" altLang="en-US" dirty="0"/>
              <a:t>各時系列データのグラフ</a:t>
            </a:r>
          </a:p>
        </p:txBody>
      </p:sp>
      <p:sp>
        <p:nvSpPr>
          <p:cNvPr id="4" name="スライド番号プレースホルダー 3">
            <a:extLst>
              <a:ext uri="{FF2B5EF4-FFF2-40B4-BE49-F238E27FC236}">
                <a16:creationId xmlns:a16="http://schemas.microsoft.com/office/drawing/2014/main" id="{8F8BE5A3-D203-4D30-BD4D-D96A8CE0717B}"/>
              </a:ext>
            </a:extLst>
          </p:cNvPr>
          <p:cNvSpPr>
            <a:spLocks noGrp="1"/>
          </p:cNvSpPr>
          <p:nvPr>
            <p:ph type="sldNum" sz="quarter" idx="12"/>
          </p:nvPr>
        </p:nvSpPr>
        <p:spPr/>
        <p:txBody>
          <a:bodyPr/>
          <a:lstStyle/>
          <a:p>
            <a:fld id="{02C9F88B-A58C-4065-A736-DE83E8741D92}" type="slidenum">
              <a:rPr kumimoji="1" lang="ja-JP" altLang="en-US" smtClean="0"/>
              <a:t>34</a:t>
            </a:fld>
            <a:endParaRPr kumimoji="1" lang="ja-JP" altLang="en-US"/>
          </a:p>
        </p:txBody>
      </p:sp>
      <p:graphicFrame>
        <p:nvGraphicFramePr>
          <p:cNvPr id="5" name="コンテンツ プレースホルダー 4">
            <a:extLst>
              <a:ext uri="{FF2B5EF4-FFF2-40B4-BE49-F238E27FC236}">
                <a16:creationId xmlns:a16="http://schemas.microsoft.com/office/drawing/2014/main" id="{6A417AF7-FE60-3B81-EDAA-F34DBDFE0A7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32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F93B4-0999-497A-ED6B-29ABD43B94DA}"/>
              </a:ext>
            </a:extLst>
          </p:cNvPr>
          <p:cNvSpPr>
            <a:spLocks noGrp="1"/>
          </p:cNvSpPr>
          <p:nvPr>
            <p:ph type="title"/>
          </p:nvPr>
        </p:nvSpPr>
        <p:spPr/>
        <p:txBody>
          <a:bodyPr/>
          <a:lstStyle/>
          <a:p>
            <a:r>
              <a:rPr kumimoji="1" lang="ja-JP" altLang="en-US" dirty="0"/>
              <a:t>平均の仮説検定</a:t>
            </a:r>
          </a:p>
        </p:txBody>
      </p:sp>
      <p:sp>
        <p:nvSpPr>
          <p:cNvPr id="4" name="スライド番号プレースホルダー 3">
            <a:extLst>
              <a:ext uri="{FF2B5EF4-FFF2-40B4-BE49-F238E27FC236}">
                <a16:creationId xmlns:a16="http://schemas.microsoft.com/office/drawing/2014/main" id="{DDD29B36-BAA7-1ED6-C75C-C8EA35C6229C}"/>
              </a:ext>
            </a:extLst>
          </p:cNvPr>
          <p:cNvSpPr>
            <a:spLocks noGrp="1"/>
          </p:cNvSpPr>
          <p:nvPr>
            <p:ph type="sldNum" sz="quarter" idx="12"/>
          </p:nvPr>
        </p:nvSpPr>
        <p:spPr/>
        <p:txBody>
          <a:bodyPr/>
          <a:lstStyle/>
          <a:p>
            <a:fld id="{02C9F88B-A58C-4065-A736-DE83E8741D92}" type="slidenum">
              <a:rPr kumimoji="1" lang="ja-JP" altLang="en-US" smtClean="0"/>
              <a:t>35</a:t>
            </a:fld>
            <a:endParaRPr kumimoji="1" lang="ja-JP" altLang="en-US"/>
          </a:p>
        </p:txBody>
      </p:sp>
      <p:graphicFrame>
        <p:nvGraphicFramePr>
          <p:cNvPr id="6" name="コンテンツ プレースホルダー 5">
            <a:extLst>
              <a:ext uri="{FF2B5EF4-FFF2-40B4-BE49-F238E27FC236}">
                <a16:creationId xmlns:a16="http://schemas.microsoft.com/office/drawing/2014/main" id="{DC9BD23B-08F4-820A-567B-54703CB9E857}"/>
              </a:ext>
            </a:extLst>
          </p:cNvPr>
          <p:cNvGraphicFramePr>
            <a:graphicFrameLocks noGrp="1"/>
          </p:cNvGraphicFramePr>
          <p:nvPr>
            <p:ph idx="1"/>
            <p:extLst>
              <p:ext uri="{D42A27DB-BD31-4B8C-83A1-F6EECF244321}">
                <p14:modId xmlns:p14="http://schemas.microsoft.com/office/powerpoint/2010/main" val="1431799190"/>
              </p:ext>
            </p:extLst>
          </p:nvPr>
        </p:nvGraphicFramePr>
        <p:xfrm>
          <a:off x="1280160" y="1950403"/>
          <a:ext cx="9875521" cy="3291840"/>
        </p:xfrm>
        <a:graphic>
          <a:graphicData uri="http://schemas.openxmlformats.org/drawingml/2006/table">
            <a:tbl>
              <a:tblPr>
                <a:tableStyleId>{5C22544A-7EE6-4342-B048-85BDC9FD1C3A}</a:tableStyleId>
              </a:tblPr>
              <a:tblGrid>
                <a:gridCol w="894646">
                  <a:extLst>
                    <a:ext uri="{9D8B030D-6E8A-4147-A177-3AD203B41FA5}">
                      <a16:colId xmlns:a16="http://schemas.microsoft.com/office/drawing/2014/main" val="2428575127"/>
                    </a:ext>
                  </a:extLst>
                </a:gridCol>
                <a:gridCol w="997875">
                  <a:extLst>
                    <a:ext uri="{9D8B030D-6E8A-4147-A177-3AD203B41FA5}">
                      <a16:colId xmlns:a16="http://schemas.microsoft.com/office/drawing/2014/main" val="2551330687"/>
                    </a:ext>
                  </a:extLst>
                </a:gridCol>
                <a:gridCol w="997875">
                  <a:extLst>
                    <a:ext uri="{9D8B030D-6E8A-4147-A177-3AD203B41FA5}">
                      <a16:colId xmlns:a16="http://schemas.microsoft.com/office/drawing/2014/main" val="1182263512"/>
                    </a:ext>
                  </a:extLst>
                </a:gridCol>
                <a:gridCol w="997875">
                  <a:extLst>
                    <a:ext uri="{9D8B030D-6E8A-4147-A177-3AD203B41FA5}">
                      <a16:colId xmlns:a16="http://schemas.microsoft.com/office/drawing/2014/main" val="1004323262"/>
                    </a:ext>
                  </a:extLst>
                </a:gridCol>
                <a:gridCol w="997875">
                  <a:extLst>
                    <a:ext uri="{9D8B030D-6E8A-4147-A177-3AD203B41FA5}">
                      <a16:colId xmlns:a16="http://schemas.microsoft.com/office/drawing/2014/main" val="1436938524"/>
                    </a:ext>
                  </a:extLst>
                </a:gridCol>
                <a:gridCol w="997875">
                  <a:extLst>
                    <a:ext uri="{9D8B030D-6E8A-4147-A177-3AD203B41FA5}">
                      <a16:colId xmlns:a16="http://schemas.microsoft.com/office/drawing/2014/main" val="1223097616"/>
                    </a:ext>
                  </a:extLst>
                </a:gridCol>
                <a:gridCol w="997875">
                  <a:extLst>
                    <a:ext uri="{9D8B030D-6E8A-4147-A177-3AD203B41FA5}">
                      <a16:colId xmlns:a16="http://schemas.microsoft.com/office/drawing/2014/main" val="285190069"/>
                    </a:ext>
                  </a:extLst>
                </a:gridCol>
                <a:gridCol w="997875">
                  <a:extLst>
                    <a:ext uri="{9D8B030D-6E8A-4147-A177-3AD203B41FA5}">
                      <a16:colId xmlns:a16="http://schemas.microsoft.com/office/drawing/2014/main" val="1932806752"/>
                    </a:ext>
                  </a:extLst>
                </a:gridCol>
                <a:gridCol w="997875">
                  <a:extLst>
                    <a:ext uri="{9D8B030D-6E8A-4147-A177-3AD203B41FA5}">
                      <a16:colId xmlns:a16="http://schemas.microsoft.com/office/drawing/2014/main" val="2916356931"/>
                    </a:ext>
                  </a:extLst>
                </a:gridCol>
                <a:gridCol w="997875">
                  <a:extLst>
                    <a:ext uri="{9D8B030D-6E8A-4147-A177-3AD203B41FA5}">
                      <a16:colId xmlns:a16="http://schemas.microsoft.com/office/drawing/2014/main" val="3236182443"/>
                    </a:ext>
                  </a:extLst>
                </a:gridCol>
              </a:tblGrid>
              <a:tr h="1016188">
                <a:tc>
                  <a:txBody>
                    <a:bodyPr/>
                    <a:lstStyle/>
                    <a:p>
                      <a:pPr algn="l" fontAlgn="ctr">
                        <a:buNone/>
                      </a:pPr>
                      <a:r>
                        <a:rPr lang="ja-JP" altLang="en-US" sz="1100" u="none" strike="noStrike">
                          <a:effectLst/>
                        </a:rPr>
                        <a:t>平均</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CT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CT1</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dirty="0">
                          <a:effectLst/>
                        </a:rPr>
                        <a:t>TOPIX</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r>
                        <a:rPr lang="ja-JP" altLang="en-US" sz="1100" u="none" strike="noStrike">
                          <a:effectLst/>
                        </a:rPr>
                        <a:t>ドル換算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日経平均株価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日経平均ドル換算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S&amp;P500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MSCI-All_Country</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ドル円レート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572210104"/>
                  </a:ext>
                </a:extLst>
              </a:tr>
              <a:tr h="456144">
                <a:tc>
                  <a:txBody>
                    <a:bodyPr/>
                    <a:lstStyle/>
                    <a:p>
                      <a:pPr algn="l" fontAlgn="ctr">
                        <a:buNone/>
                      </a:pPr>
                      <a:r>
                        <a:rPr lang="en-US" sz="1100" u="none" strike="noStrike">
                          <a:effectLst/>
                        </a:rPr>
                        <a:t>t</a:t>
                      </a:r>
                      <a:r>
                        <a:rPr lang="ja-JP" altLang="en-US" sz="1100" u="none" strike="noStrike">
                          <a:effectLst/>
                        </a:rPr>
                        <a:t>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3.037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2.271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0.832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0.660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1.195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1.096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2.215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1.438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0.474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628902573"/>
                  </a:ext>
                </a:extLst>
              </a:tr>
              <a:tr h="456144">
                <a:tc>
                  <a:txBody>
                    <a:bodyPr/>
                    <a:lstStyle/>
                    <a:p>
                      <a:pPr algn="l" fontAlgn="ctr">
                        <a:buNone/>
                      </a:pPr>
                      <a:r>
                        <a:rPr lang="en-US" sz="1100" u="none" strike="noStrike">
                          <a:effectLst/>
                        </a:rPr>
                        <a:t>p</a:t>
                      </a:r>
                      <a:r>
                        <a:rPr lang="ja-JP" altLang="en-US" sz="1100" u="none" strike="noStrike">
                          <a:effectLst/>
                        </a:rPr>
                        <a:t>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0.026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0.408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dirty="0">
                          <a:effectLst/>
                        </a:rPr>
                        <a:t>0.236</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0.277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0.030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0.155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0.637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328360202"/>
                  </a:ext>
                </a:extLst>
              </a:tr>
              <a:tr h="681682">
                <a:tc>
                  <a:txBody>
                    <a:bodyPr/>
                    <a:lstStyle/>
                    <a:p>
                      <a:pPr algn="r" fontAlgn="ctr">
                        <a:buNone/>
                      </a:pPr>
                      <a:r>
                        <a:rPr lang="en-US" altLang="ja-JP" sz="1100" u="none" strike="noStrike">
                          <a:effectLst/>
                        </a:rPr>
                        <a:t>0.05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884886492"/>
                  </a:ext>
                </a:extLst>
              </a:tr>
              <a:tr h="681682">
                <a:tc>
                  <a:txBody>
                    <a:bodyPr/>
                    <a:lstStyle/>
                    <a:p>
                      <a:pPr algn="r" fontAlgn="ctr">
                        <a:buNone/>
                      </a:pPr>
                      <a:r>
                        <a:rPr lang="en-US" altLang="ja-JP" sz="1100" u="none" strike="noStrike">
                          <a:effectLst/>
                        </a:rPr>
                        <a:t>0.01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dirty="0">
                          <a:effectLst/>
                        </a:rPr>
                        <a:t>有意ではない</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80494058"/>
                  </a:ext>
                </a:extLst>
              </a:tr>
            </a:tbl>
          </a:graphicData>
        </a:graphic>
      </p:graphicFrame>
    </p:spTree>
    <p:extLst>
      <p:ext uri="{BB962C8B-B14F-4D97-AF65-F5344CB8AC3E}">
        <p14:creationId xmlns:p14="http://schemas.microsoft.com/office/powerpoint/2010/main" val="3346443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5C5C0A-0E73-221C-D005-B7B5C97DF249}"/>
              </a:ext>
            </a:extLst>
          </p:cNvPr>
          <p:cNvSpPr>
            <a:spLocks noGrp="1"/>
          </p:cNvSpPr>
          <p:nvPr>
            <p:ph type="title"/>
          </p:nvPr>
        </p:nvSpPr>
        <p:spPr/>
        <p:txBody>
          <a:bodyPr/>
          <a:lstStyle/>
          <a:p>
            <a:r>
              <a:rPr kumimoji="1" lang="ja-JP" altLang="en-US" dirty="0"/>
              <a:t>尖度の仮説検定</a:t>
            </a:r>
          </a:p>
        </p:txBody>
      </p:sp>
      <p:graphicFrame>
        <p:nvGraphicFramePr>
          <p:cNvPr id="5" name="コンテンツ プレースホルダー 4">
            <a:extLst>
              <a:ext uri="{FF2B5EF4-FFF2-40B4-BE49-F238E27FC236}">
                <a16:creationId xmlns:a16="http://schemas.microsoft.com/office/drawing/2014/main" id="{07836F4D-D9CE-1980-A871-1CE9EA1D15EE}"/>
              </a:ext>
            </a:extLst>
          </p:cNvPr>
          <p:cNvGraphicFramePr>
            <a:graphicFrameLocks noGrp="1"/>
          </p:cNvGraphicFramePr>
          <p:nvPr>
            <p:ph idx="1"/>
            <p:extLst>
              <p:ext uri="{D42A27DB-BD31-4B8C-83A1-F6EECF244321}">
                <p14:modId xmlns:p14="http://schemas.microsoft.com/office/powerpoint/2010/main" val="3888384291"/>
              </p:ext>
            </p:extLst>
          </p:nvPr>
        </p:nvGraphicFramePr>
        <p:xfrm>
          <a:off x="1089660" y="2179320"/>
          <a:ext cx="10012679" cy="3337560"/>
        </p:xfrm>
        <a:graphic>
          <a:graphicData uri="http://schemas.openxmlformats.org/drawingml/2006/table">
            <a:tbl>
              <a:tblPr>
                <a:tableStyleId>{5C22544A-7EE6-4342-B048-85BDC9FD1C3A}</a:tableStyleId>
              </a:tblPr>
              <a:tblGrid>
                <a:gridCol w="907073">
                  <a:extLst>
                    <a:ext uri="{9D8B030D-6E8A-4147-A177-3AD203B41FA5}">
                      <a16:colId xmlns:a16="http://schemas.microsoft.com/office/drawing/2014/main" val="3388134036"/>
                    </a:ext>
                  </a:extLst>
                </a:gridCol>
                <a:gridCol w="1011734">
                  <a:extLst>
                    <a:ext uri="{9D8B030D-6E8A-4147-A177-3AD203B41FA5}">
                      <a16:colId xmlns:a16="http://schemas.microsoft.com/office/drawing/2014/main" val="493790765"/>
                    </a:ext>
                  </a:extLst>
                </a:gridCol>
                <a:gridCol w="1011734">
                  <a:extLst>
                    <a:ext uri="{9D8B030D-6E8A-4147-A177-3AD203B41FA5}">
                      <a16:colId xmlns:a16="http://schemas.microsoft.com/office/drawing/2014/main" val="1774837125"/>
                    </a:ext>
                  </a:extLst>
                </a:gridCol>
                <a:gridCol w="1011734">
                  <a:extLst>
                    <a:ext uri="{9D8B030D-6E8A-4147-A177-3AD203B41FA5}">
                      <a16:colId xmlns:a16="http://schemas.microsoft.com/office/drawing/2014/main" val="54275821"/>
                    </a:ext>
                  </a:extLst>
                </a:gridCol>
                <a:gridCol w="1011734">
                  <a:extLst>
                    <a:ext uri="{9D8B030D-6E8A-4147-A177-3AD203B41FA5}">
                      <a16:colId xmlns:a16="http://schemas.microsoft.com/office/drawing/2014/main" val="3608809044"/>
                    </a:ext>
                  </a:extLst>
                </a:gridCol>
                <a:gridCol w="1011734">
                  <a:extLst>
                    <a:ext uri="{9D8B030D-6E8A-4147-A177-3AD203B41FA5}">
                      <a16:colId xmlns:a16="http://schemas.microsoft.com/office/drawing/2014/main" val="2265686191"/>
                    </a:ext>
                  </a:extLst>
                </a:gridCol>
                <a:gridCol w="1011734">
                  <a:extLst>
                    <a:ext uri="{9D8B030D-6E8A-4147-A177-3AD203B41FA5}">
                      <a16:colId xmlns:a16="http://schemas.microsoft.com/office/drawing/2014/main" val="2064739121"/>
                    </a:ext>
                  </a:extLst>
                </a:gridCol>
                <a:gridCol w="1011734">
                  <a:extLst>
                    <a:ext uri="{9D8B030D-6E8A-4147-A177-3AD203B41FA5}">
                      <a16:colId xmlns:a16="http://schemas.microsoft.com/office/drawing/2014/main" val="209503173"/>
                    </a:ext>
                  </a:extLst>
                </a:gridCol>
                <a:gridCol w="1011734">
                  <a:extLst>
                    <a:ext uri="{9D8B030D-6E8A-4147-A177-3AD203B41FA5}">
                      <a16:colId xmlns:a16="http://schemas.microsoft.com/office/drawing/2014/main" val="3037124546"/>
                    </a:ext>
                  </a:extLst>
                </a:gridCol>
                <a:gridCol w="1011734">
                  <a:extLst>
                    <a:ext uri="{9D8B030D-6E8A-4147-A177-3AD203B41FA5}">
                      <a16:colId xmlns:a16="http://schemas.microsoft.com/office/drawing/2014/main" val="2044873676"/>
                    </a:ext>
                  </a:extLst>
                </a:gridCol>
              </a:tblGrid>
              <a:tr h="769326">
                <a:tc>
                  <a:txBody>
                    <a:bodyPr/>
                    <a:lstStyle/>
                    <a:p>
                      <a:pPr algn="l" fontAlgn="ctr">
                        <a:buNone/>
                      </a:pPr>
                      <a:r>
                        <a:rPr lang="ja-JP" altLang="en-US" sz="1100" u="none" strike="noStrike">
                          <a:effectLst/>
                        </a:rPr>
                        <a:t>尖度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CT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CT1</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日経平均株価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a:t>
                      </a:r>
                      <a:r>
                        <a:rPr lang="en-US" altLang="ja-JP" sz="1100" u="none" strike="noStrike">
                          <a:effectLst/>
                        </a:rPr>
                        <a:t>$</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S&amp;P500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オルカン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JPY</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182157570"/>
                  </a:ext>
                </a:extLst>
              </a:tr>
              <a:tr h="514791">
                <a:tc>
                  <a:txBody>
                    <a:bodyPr/>
                    <a:lstStyle/>
                    <a:p>
                      <a:pPr algn="l" fontAlgn="ctr">
                        <a:buNone/>
                      </a:pPr>
                      <a:r>
                        <a:rPr lang="en-US" sz="1100" u="none" strike="noStrike">
                          <a:effectLst/>
                        </a:rPr>
                        <a:t>Z</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5.097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7.754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0.662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-0.358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0.136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3.157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2.896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0.223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223650093"/>
                  </a:ext>
                </a:extLst>
              </a:tr>
              <a:tr h="514791">
                <a:tc>
                  <a:txBody>
                    <a:bodyPr/>
                    <a:lstStyle/>
                    <a:p>
                      <a:pPr algn="l" fontAlgn="ctr">
                        <a:buNone/>
                      </a:pPr>
                      <a:r>
                        <a:rPr lang="en-US" sz="1100" u="none" strike="noStrike">
                          <a:effectLst/>
                        </a:rPr>
                        <a:t>p</a:t>
                      </a:r>
                      <a:r>
                        <a:rPr lang="ja-JP" altLang="en-US" sz="1100" u="none" strike="noStrike">
                          <a:effectLst/>
                        </a:rPr>
                        <a:t>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0.998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0.508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0.721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0.892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0.824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963366902"/>
                  </a:ext>
                </a:extLst>
              </a:tr>
              <a:tr h="769326">
                <a:tc>
                  <a:txBody>
                    <a:bodyPr/>
                    <a:lstStyle/>
                    <a:p>
                      <a:pPr algn="r" fontAlgn="ctr">
                        <a:buNone/>
                      </a:pPr>
                      <a:r>
                        <a:rPr lang="en-US" altLang="ja-JP" sz="1100" u="none" strike="noStrike">
                          <a:effectLst/>
                        </a:rPr>
                        <a:t>0.05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095857669"/>
                  </a:ext>
                </a:extLst>
              </a:tr>
              <a:tr h="769326">
                <a:tc>
                  <a:txBody>
                    <a:bodyPr/>
                    <a:lstStyle/>
                    <a:p>
                      <a:pPr algn="r" fontAlgn="ctr">
                        <a:buNone/>
                      </a:pPr>
                      <a:r>
                        <a:rPr lang="en-US" altLang="ja-JP" sz="1100" u="none" strike="noStrike">
                          <a:effectLst/>
                        </a:rPr>
                        <a:t>0.01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dirty="0">
                          <a:effectLst/>
                        </a:rPr>
                        <a:t>有意ではない</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23724829"/>
                  </a:ext>
                </a:extLst>
              </a:tr>
            </a:tbl>
          </a:graphicData>
        </a:graphic>
      </p:graphicFrame>
      <p:sp>
        <p:nvSpPr>
          <p:cNvPr id="4" name="スライド番号プレースホルダー 3">
            <a:extLst>
              <a:ext uri="{FF2B5EF4-FFF2-40B4-BE49-F238E27FC236}">
                <a16:creationId xmlns:a16="http://schemas.microsoft.com/office/drawing/2014/main" id="{B017239D-FFEC-7381-548E-828751CC1663}"/>
              </a:ext>
            </a:extLst>
          </p:cNvPr>
          <p:cNvSpPr>
            <a:spLocks noGrp="1"/>
          </p:cNvSpPr>
          <p:nvPr>
            <p:ph type="sldNum" sz="quarter" idx="12"/>
          </p:nvPr>
        </p:nvSpPr>
        <p:spPr/>
        <p:txBody>
          <a:bodyPr/>
          <a:lstStyle/>
          <a:p>
            <a:fld id="{02C9F88B-A58C-4065-A736-DE83E8741D92}" type="slidenum">
              <a:rPr kumimoji="1" lang="ja-JP" altLang="en-US" smtClean="0"/>
              <a:t>36</a:t>
            </a:fld>
            <a:endParaRPr kumimoji="1" lang="ja-JP" altLang="en-US"/>
          </a:p>
        </p:txBody>
      </p:sp>
    </p:spTree>
    <p:extLst>
      <p:ext uri="{BB962C8B-B14F-4D97-AF65-F5344CB8AC3E}">
        <p14:creationId xmlns:p14="http://schemas.microsoft.com/office/powerpoint/2010/main" val="258320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B2092-B892-B0D5-E060-EA8C23AC7860}"/>
              </a:ext>
            </a:extLst>
          </p:cNvPr>
          <p:cNvSpPr>
            <a:spLocks noGrp="1"/>
          </p:cNvSpPr>
          <p:nvPr>
            <p:ph type="title"/>
          </p:nvPr>
        </p:nvSpPr>
        <p:spPr/>
        <p:txBody>
          <a:bodyPr/>
          <a:lstStyle/>
          <a:p>
            <a:r>
              <a:rPr kumimoji="1" lang="ja-JP" altLang="en-US" dirty="0"/>
              <a:t>歪度の仮説検定</a:t>
            </a:r>
          </a:p>
        </p:txBody>
      </p:sp>
      <p:graphicFrame>
        <p:nvGraphicFramePr>
          <p:cNvPr id="5" name="コンテンツ プレースホルダー 4">
            <a:extLst>
              <a:ext uri="{FF2B5EF4-FFF2-40B4-BE49-F238E27FC236}">
                <a16:creationId xmlns:a16="http://schemas.microsoft.com/office/drawing/2014/main" id="{6C53C4C7-6A27-B672-186C-2E4D4773881D}"/>
              </a:ext>
            </a:extLst>
          </p:cNvPr>
          <p:cNvGraphicFramePr>
            <a:graphicFrameLocks noGrp="1"/>
          </p:cNvGraphicFramePr>
          <p:nvPr>
            <p:ph idx="1"/>
            <p:extLst>
              <p:ext uri="{D42A27DB-BD31-4B8C-83A1-F6EECF244321}">
                <p14:modId xmlns:p14="http://schemas.microsoft.com/office/powerpoint/2010/main" val="2177514363"/>
              </p:ext>
            </p:extLst>
          </p:nvPr>
        </p:nvGraphicFramePr>
        <p:xfrm>
          <a:off x="1379219" y="2262822"/>
          <a:ext cx="9433561" cy="2941321"/>
        </p:xfrm>
        <a:graphic>
          <a:graphicData uri="http://schemas.openxmlformats.org/drawingml/2006/table">
            <a:tbl>
              <a:tblPr>
                <a:tableStyleId>{5C22544A-7EE6-4342-B048-85BDC9FD1C3A}</a:tableStyleId>
              </a:tblPr>
              <a:tblGrid>
                <a:gridCol w="854608">
                  <a:extLst>
                    <a:ext uri="{9D8B030D-6E8A-4147-A177-3AD203B41FA5}">
                      <a16:colId xmlns:a16="http://schemas.microsoft.com/office/drawing/2014/main" val="2024072572"/>
                    </a:ext>
                  </a:extLst>
                </a:gridCol>
                <a:gridCol w="953217">
                  <a:extLst>
                    <a:ext uri="{9D8B030D-6E8A-4147-A177-3AD203B41FA5}">
                      <a16:colId xmlns:a16="http://schemas.microsoft.com/office/drawing/2014/main" val="3571622667"/>
                    </a:ext>
                  </a:extLst>
                </a:gridCol>
                <a:gridCol w="953217">
                  <a:extLst>
                    <a:ext uri="{9D8B030D-6E8A-4147-A177-3AD203B41FA5}">
                      <a16:colId xmlns:a16="http://schemas.microsoft.com/office/drawing/2014/main" val="1040217268"/>
                    </a:ext>
                  </a:extLst>
                </a:gridCol>
                <a:gridCol w="953217">
                  <a:extLst>
                    <a:ext uri="{9D8B030D-6E8A-4147-A177-3AD203B41FA5}">
                      <a16:colId xmlns:a16="http://schemas.microsoft.com/office/drawing/2014/main" val="1999559661"/>
                    </a:ext>
                  </a:extLst>
                </a:gridCol>
                <a:gridCol w="953217">
                  <a:extLst>
                    <a:ext uri="{9D8B030D-6E8A-4147-A177-3AD203B41FA5}">
                      <a16:colId xmlns:a16="http://schemas.microsoft.com/office/drawing/2014/main" val="920398755"/>
                    </a:ext>
                  </a:extLst>
                </a:gridCol>
                <a:gridCol w="953217">
                  <a:extLst>
                    <a:ext uri="{9D8B030D-6E8A-4147-A177-3AD203B41FA5}">
                      <a16:colId xmlns:a16="http://schemas.microsoft.com/office/drawing/2014/main" val="1116950781"/>
                    </a:ext>
                  </a:extLst>
                </a:gridCol>
                <a:gridCol w="953217">
                  <a:extLst>
                    <a:ext uri="{9D8B030D-6E8A-4147-A177-3AD203B41FA5}">
                      <a16:colId xmlns:a16="http://schemas.microsoft.com/office/drawing/2014/main" val="554181809"/>
                    </a:ext>
                  </a:extLst>
                </a:gridCol>
                <a:gridCol w="953217">
                  <a:extLst>
                    <a:ext uri="{9D8B030D-6E8A-4147-A177-3AD203B41FA5}">
                      <a16:colId xmlns:a16="http://schemas.microsoft.com/office/drawing/2014/main" val="3163776827"/>
                    </a:ext>
                  </a:extLst>
                </a:gridCol>
                <a:gridCol w="953217">
                  <a:extLst>
                    <a:ext uri="{9D8B030D-6E8A-4147-A177-3AD203B41FA5}">
                      <a16:colId xmlns:a16="http://schemas.microsoft.com/office/drawing/2014/main" val="3286210385"/>
                    </a:ext>
                  </a:extLst>
                </a:gridCol>
                <a:gridCol w="953217">
                  <a:extLst>
                    <a:ext uri="{9D8B030D-6E8A-4147-A177-3AD203B41FA5}">
                      <a16:colId xmlns:a16="http://schemas.microsoft.com/office/drawing/2014/main" val="1931290393"/>
                    </a:ext>
                  </a:extLst>
                </a:gridCol>
              </a:tblGrid>
              <a:tr h="677991">
                <a:tc>
                  <a:txBody>
                    <a:bodyPr/>
                    <a:lstStyle/>
                    <a:p>
                      <a:pPr algn="l" fontAlgn="ctr">
                        <a:buNone/>
                      </a:pPr>
                      <a:r>
                        <a:rPr lang="ja-JP" altLang="en-US" sz="1100" u="none" strike="noStrike">
                          <a:effectLst/>
                        </a:rPr>
                        <a:t>歪度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CT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CT1</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日経平均株価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a:t>
                      </a:r>
                      <a:r>
                        <a:rPr lang="en-US" altLang="ja-JP" sz="1100" u="none" strike="noStrike">
                          <a:effectLst/>
                        </a:rPr>
                        <a:t>$</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S&amp;P500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オルカン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JPY</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542206359"/>
                  </a:ext>
                </a:extLst>
              </a:tr>
              <a:tr h="453674">
                <a:tc>
                  <a:txBody>
                    <a:bodyPr/>
                    <a:lstStyle/>
                    <a:p>
                      <a:pPr algn="l" fontAlgn="ctr">
                        <a:buNone/>
                      </a:pPr>
                      <a:r>
                        <a:rPr lang="en-US" sz="1100" u="none" strike="noStrike">
                          <a:effectLst/>
                        </a:rPr>
                        <a:t>Z</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4.270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5.108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-1.972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-1.721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-1.469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-0.894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-4.262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-3.891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-0.244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405776206"/>
                  </a:ext>
                </a:extLst>
              </a:tr>
              <a:tr h="453674">
                <a:tc>
                  <a:txBody>
                    <a:bodyPr/>
                    <a:lstStyle/>
                    <a:p>
                      <a:pPr algn="l" fontAlgn="ctr">
                        <a:buNone/>
                      </a:pPr>
                      <a:r>
                        <a:rPr lang="en-US" sz="1100" u="none" strike="noStrike">
                          <a:effectLst/>
                        </a:rPr>
                        <a:t>p</a:t>
                      </a:r>
                      <a:r>
                        <a:rPr lang="ja-JP" altLang="en-US" sz="1100" u="none" strike="noStrike">
                          <a:effectLst/>
                        </a:rPr>
                        <a:t>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0.049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0.085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0.142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0.372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0.000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0.808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119872474"/>
                  </a:ext>
                </a:extLst>
              </a:tr>
              <a:tr h="677991">
                <a:tc>
                  <a:txBody>
                    <a:bodyPr/>
                    <a:lstStyle/>
                    <a:p>
                      <a:pPr algn="r" fontAlgn="ctr">
                        <a:buNone/>
                      </a:pPr>
                      <a:r>
                        <a:rPr lang="en-US" altLang="ja-JP" sz="1100" u="none" strike="noStrike">
                          <a:effectLst/>
                        </a:rPr>
                        <a:t>0.05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196131174"/>
                  </a:ext>
                </a:extLst>
              </a:tr>
              <a:tr h="677991">
                <a:tc>
                  <a:txBody>
                    <a:bodyPr/>
                    <a:lstStyle/>
                    <a:p>
                      <a:pPr algn="r" fontAlgn="ctr">
                        <a:buNone/>
                      </a:pPr>
                      <a:r>
                        <a:rPr lang="en-US" altLang="ja-JP" sz="1100" u="none" strike="noStrike">
                          <a:effectLst/>
                        </a:rPr>
                        <a:t>0.01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有意ではない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有意</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dirty="0">
                          <a:effectLst/>
                        </a:rPr>
                        <a:t>有意ではない</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932730380"/>
                  </a:ext>
                </a:extLst>
              </a:tr>
            </a:tbl>
          </a:graphicData>
        </a:graphic>
      </p:graphicFrame>
      <p:sp>
        <p:nvSpPr>
          <p:cNvPr id="4" name="スライド番号プレースホルダー 3">
            <a:extLst>
              <a:ext uri="{FF2B5EF4-FFF2-40B4-BE49-F238E27FC236}">
                <a16:creationId xmlns:a16="http://schemas.microsoft.com/office/drawing/2014/main" id="{8AE63749-CB0B-6F0F-755E-1F90E3F003FB}"/>
              </a:ext>
            </a:extLst>
          </p:cNvPr>
          <p:cNvSpPr>
            <a:spLocks noGrp="1"/>
          </p:cNvSpPr>
          <p:nvPr>
            <p:ph type="sldNum" sz="quarter" idx="12"/>
          </p:nvPr>
        </p:nvSpPr>
        <p:spPr/>
        <p:txBody>
          <a:bodyPr/>
          <a:lstStyle/>
          <a:p>
            <a:fld id="{02C9F88B-A58C-4065-A736-DE83E8741D92}" type="slidenum">
              <a:rPr kumimoji="1" lang="ja-JP" altLang="en-US" smtClean="0"/>
              <a:t>37</a:t>
            </a:fld>
            <a:endParaRPr kumimoji="1" lang="ja-JP" altLang="en-US"/>
          </a:p>
        </p:txBody>
      </p:sp>
    </p:spTree>
    <p:extLst>
      <p:ext uri="{BB962C8B-B14F-4D97-AF65-F5344CB8AC3E}">
        <p14:creationId xmlns:p14="http://schemas.microsoft.com/office/powerpoint/2010/main" val="3008822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0D0C0-D2A2-4420-8A28-2C709CFA340E}"/>
              </a:ext>
            </a:extLst>
          </p:cNvPr>
          <p:cNvSpPr>
            <a:spLocks noGrp="1"/>
          </p:cNvSpPr>
          <p:nvPr>
            <p:ph type="title"/>
          </p:nvPr>
        </p:nvSpPr>
        <p:spPr/>
        <p:txBody>
          <a:bodyPr/>
          <a:lstStyle/>
          <a:p>
            <a:r>
              <a:rPr kumimoji="1" lang="ja-JP" altLang="en-US" dirty="0"/>
              <a:t>基本統計量</a:t>
            </a:r>
          </a:p>
        </p:txBody>
      </p:sp>
      <p:sp>
        <p:nvSpPr>
          <p:cNvPr id="3" name="コンテンツ プレースホルダー 2">
            <a:extLst>
              <a:ext uri="{FF2B5EF4-FFF2-40B4-BE49-F238E27FC236}">
                <a16:creationId xmlns:a16="http://schemas.microsoft.com/office/drawing/2014/main" id="{8C96E8DA-95E0-AF4A-F76F-607852ECAA56}"/>
              </a:ext>
            </a:extLst>
          </p:cNvPr>
          <p:cNvSpPr>
            <a:spLocks noGrp="1"/>
          </p:cNvSpPr>
          <p:nvPr>
            <p:ph idx="1"/>
          </p:nvPr>
        </p:nvSpPr>
        <p:spPr/>
        <p:txBody>
          <a:bodyPr>
            <a:normAutofit lnSpcReduction="10000"/>
          </a:bodyPr>
          <a:lstStyle/>
          <a:p>
            <a:r>
              <a:rPr lang="ja-JP" altLang="en-US" dirty="0"/>
              <a:t>平均：</a:t>
            </a:r>
            <a:r>
              <a:rPr lang="en-US" altLang="ja-JP" dirty="0"/>
              <a:t>S&amp;P500</a:t>
            </a:r>
            <a:r>
              <a:rPr lang="ja-JP" altLang="en-US" dirty="0"/>
              <a:t>＞</a:t>
            </a:r>
            <a:r>
              <a:rPr lang="en-US" altLang="ja-JP" dirty="0"/>
              <a:t> CT1</a:t>
            </a:r>
            <a:r>
              <a:rPr lang="ja-JP" altLang="en-US" dirty="0"/>
              <a:t>＞オルカン＞日経平均株価＞</a:t>
            </a:r>
            <a:r>
              <a:rPr lang="en-US" altLang="ja-JP" dirty="0"/>
              <a:t>CT</a:t>
            </a:r>
            <a:r>
              <a:rPr lang="ja-JP" altLang="en-US" dirty="0"/>
              <a:t>＞日経</a:t>
            </a:r>
            <a:r>
              <a:rPr lang="en-US" altLang="ja-JP" dirty="0"/>
              <a:t>$</a:t>
            </a:r>
            <a:r>
              <a:rPr lang="ja-JP" altLang="en-US" dirty="0"/>
              <a:t>＞</a:t>
            </a:r>
            <a:r>
              <a:rPr lang="en-US" altLang="ja-JP" dirty="0"/>
              <a:t>TOPIX</a:t>
            </a:r>
            <a:r>
              <a:rPr lang="ja-JP" altLang="en-US" dirty="0"/>
              <a:t>＞</a:t>
            </a:r>
            <a:r>
              <a:rPr lang="en-US" altLang="ja-JP" dirty="0"/>
              <a:t>TOPIX$</a:t>
            </a:r>
            <a:r>
              <a:rPr lang="ja-JP" altLang="en-US" dirty="0"/>
              <a:t>＞ドル円為替レート</a:t>
            </a:r>
            <a:endParaRPr lang="en-US" altLang="ja-JP" dirty="0"/>
          </a:p>
          <a:p>
            <a:r>
              <a:rPr lang="ja-JP" altLang="en-US" dirty="0"/>
              <a:t>標準偏差：</a:t>
            </a:r>
            <a:r>
              <a:rPr lang="en-US" altLang="ja-JP" dirty="0"/>
              <a:t>CT</a:t>
            </a:r>
            <a:r>
              <a:rPr lang="ja-JP" altLang="en-US" dirty="0"/>
              <a:t> ＜ドル円為替レート＜</a:t>
            </a:r>
            <a:r>
              <a:rPr lang="en-US" altLang="ja-JP" dirty="0"/>
              <a:t>CT1</a:t>
            </a:r>
            <a:r>
              <a:rPr lang="ja-JP" altLang="en-US" dirty="0"/>
              <a:t>＜</a:t>
            </a:r>
            <a:r>
              <a:rPr lang="en-US" altLang="ja-JP" dirty="0"/>
              <a:t>TOPIX</a:t>
            </a:r>
            <a:r>
              <a:rPr lang="ja-JP" altLang="en-US" dirty="0"/>
              <a:t>＄＜</a:t>
            </a:r>
            <a:r>
              <a:rPr lang="en-US" altLang="ja-JP" dirty="0"/>
              <a:t> S&amp;P500 </a:t>
            </a:r>
            <a:r>
              <a:rPr lang="ja-JP" altLang="en-US" dirty="0"/>
              <a:t>＜オルカン＜日経</a:t>
            </a:r>
            <a:r>
              <a:rPr lang="en-US" altLang="ja-JP" dirty="0"/>
              <a:t>$</a:t>
            </a:r>
            <a:r>
              <a:rPr lang="ja-JP" altLang="en-US" dirty="0"/>
              <a:t>＜</a:t>
            </a:r>
            <a:r>
              <a:rPr lang="en-US" altLang="ja-JP" dirty="0"/>
              <a:t>TOPIX</a:t>
            </a:r>
            <a:r>
              <a:rPr lang="ja-JP" altLang="en-US" dirty="0"/>
              <a:t>＜日経平均株価</a:t>
            </a:r>
            <a:endParaRPr lang="en-US" altLang="ja-JP" dirty="0"/>
          </a:p>
          <a:p>
            <a:r>
              <a:rPr lang="ja-JP" altLang="en-US" dirty="0"/>
              <a:t>平均</a:t>
            </a:r>
            <a:r>
              <a:rPr lang="en-US" altLang="ja-JP" dirty="0"/>
              <a:t>/</a:t>
            </a:r>
            <a:r>
              <a:rPr lang="ja-JP" altLang="en-US" dirty="0"/>
              <a:t>標準偏差：</a:t>
            </a:r>
            <a:r>
              <a:rPr lang="en-US" altLang="ja-JP" dirty="0"/>
              <a:t>CT</a:t>
            </a:r>
            <a:r>
              <a:rPr lang="ja-JP" altLang="en-US" dirty="0"/>
              <a:t>＞</a:t>
            </a:r>
            <a:r>
              <a:rPr lang="en-US" altLang="ja-JP" dirty="0"/>
              <a:t>CT1</a:t>
            </a:r>
            <a:r>
              <a:rPr lang="ja-JP" altLang="en-US" dirty="0"/>
              <a:t>＞</a:t>
            </a:r>
            <a:r>
              <a:rPr lang="en-US" altLang="ja-JP" dirty="0"/>
              <a:t>S&amp;P500</a:t>
            </a:r>
            <a:r>
              <a:rPr lang="ja-JP" altLang="en-US" dirty="0"/>
              <a:t>＞オルカン＞日経＞日経</a:t>
            </a:r>
            <a:r>
              <a:rPr lang="en-US" altLang="ja-JP" dirty="0"/>
              <a:t>$</a:t>
            </a:r>
            <a:r>
              <a:rPr lang="ja-JP" altLang="en-US" dirty="0"/>
              <a:t>＞</a:t>
            </a:r>
            <a:r>
              <a:rPr lang="en-US" altLang="ja-JP" dirty="0"/>
              <a:t>TOPIX</a:t>
            </a:r>
            <a:r>
              <a:rPr lang="ja-JP" altLang="en-US" dirty="0"/>
              <a:t>＞</a:t>
            </a:r>
            <a:r>
              <a:rPr lang="en-US" altLang="ja-JP" dirty="0"/>
              <a:t>TOPIX$</a:t>
            </a:r>
            <a:r>
              <a:rPr lang="ja-JP" altLang="en-US" dirty="0"/>
              <a:t>＞ドル円為替レート</a:t>
            </a:r>
            <a:endParaRPr lang="en-US" altLang="ja-JP" dirty="0"/>
          </a:p>
          <a:p>
            <a:pPr marL="0" indent="0">
              <a:buNone/>
            </a:pPr>
            <a:r>
              <a:rPr lang="ja-JP" altLang="en-US" dirty="0"/>
              <a:t>→平均</a:t>
            </a:r>
            <a:r>
              <a:rPr lang="en-US" altLang="ja-JP" dirty="0"/>
              <a:t>/</a:t>
            </a:r>
            <a:r>
              <a:rPr lang="ja-JP" altLang="en-US" dirty="0"/>
              <a:t>標準偏差では、通貨キャリートレードの方が高い値を出している（先行研究と近似）。</a:t>
            </a:r>
            <a:endParaRPr lang="en-US" altLang="ja-JP" dirty="0"/>
          </a:p>
          <a:p>
            <a:r>
              <a:rPr lang="ja-JP" altLang="en-US" dirty="0"/>
              <a:t>平均の仮説検定では、</a:t>
            </a:r>
            <a:r>
              <a:rPr lang="en-US" altLang="ja-JP" dirty="0"/>
              <a:t>5%</a:t>
            </a:r>
            <a:r>
              <a:rPr lang="ja-JP" altLang="en-US" dirty="0"/>
              <a:t>有意水準で</a:t>
            </a:r>
            <a:r>
              <a:rPr lang="en-US" altLang="ja-JP" dirty="0"/>
              <a:t>CT</a:t>
            </a:r>
            <a:r>
              <a:rPr lang="ja-JP" altLang="en-US" dirty="0"/>
              <a:t>、</a:t>
            </a:r>
            <a:r>
              <a:rPr lang="en-US" altLang="ja-JP" dirty="0"/>
              <a:t>CT1</a:t>
            </a:r>
            <a:r>
              <a:rPr lang="ja-JP" altLang="en-US" dirty="0"/>
              <a:t>、</a:t>
            </a:r>
            <a:r>
              <a:rPr lang="en-US" altLang="ja-JP" dirty="0"/>
              <a:t>S&amp;P500</a:t>
            </a:r>
            <a:r>
              <a:rPr lang="ja-JP" altLang="en-US" dirty="0"/>
              <a:t>が有意。</a:t>
            </a:r>
            <a:endParaRPr lang="en-US" altLang="ja-JP" dirty="0"/>
          </a:p>
          <a:p>
            <a:pPr marL="0" indent="0">
              <a:buNone/>
            </a:pPr>
            <a:r>
              <a:rPr lang="ja-JP" altLang="en-US" dirty="0"/>
              <a:t>→通貨キャリートレードの超過収益は</a:t>
            </a:r>
            <a:r>
              <a:rPr lang="ja-JP" altLang="en-US" dirty="0">
                <a:solidFill>
                  <a:srgbClr val="FF0000"/>
                </a:solidFill>
              </a:rPr>
              <a:t>存在する可能性</a:t>
            </a:r>
            <a:r>
              <a:rPr lang="ja-JP" altLang="en-US" dirty="0"/>
              <a:t>が高い。</a:t>
            </a:r>
          </a:p>
          <a:p>
            <a:endParaRPr kumimoji="1" lang="ja-JP" altLang="en-US" dirty="0"/>
          </a:p>
        </p:txBody>
      </p:sp>
      <p:sp>
        <p:nvSpPr>
          <p:cNvPr id="4" name="スライド番号プレースホルダー 3">
            <a:extLst>
              <a:ext uri="{FF2B5EF4-FFF2-40B4-BE49-F238E27FC236}">
                <a16:creationId xmlns:a16="http://schemas.microsoft.com/office/drawing/2014/main" id="{DC9B9714-BD38-5A1D-1329-2CA8B9B11E3B}"/>
              </a:ext>
            </a:extLst>
          </p:cNvPr>
          <p:cNvSpPr>
            <a:spLocks noGrp="1"/>
          </p:cNvSpPr>
          <p:nvPr>
            <p:ph type="sldNum" sz="quarter" idx="12"/>
          </p:nvPr>
        </p:nvSpPr>
        <p:spPr/>
        <p:txBody>
          <a:bodyPr/>
          <a:lstStyle/>
          <a:p>
            <a:fld id="{02C9F88B-A58C-4065-A736-DE83E8741D92}" type="slidenum">
              <a:rPr kumimoji="1" lang="ja-JP" altLang="en-US" smtClean="0"/>
              <a:t>38</a:t>
            </a:fld>
            <a:endParaRPr kumimoji="1" lang="ja-JP" altLang="en-US"/>
          </a:p>
        </p:txBody>
      </p:sp>
    </p:spTree>
    <p:extLst>
      <p:ext uri="{BB962C8B-B14F-4D97-AF65-F5344CB8AC3E}">
        <p14:creationId xmlns:p14="http://schemas.microsoft.com/office/powerpoint/2010/main" val="75426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2027C-06FB-CCFC-0E6D-CFD036E4A66A}"/>
              </a:ext>
            </a:extLst>
          </p:cNvPr>
          <p:cNvSpPr>
            <a:spLocks noGrp="1"/>
          </p:cNvSpPr>
          <p:nvPr>
            <p:ph type="title"/>
          </p:nvPr>
        </p:nvSpPr>
        <p:spPr/>
        <p:txBody>
          <a:bodyPr/>
          <a:lstStyle/>
          <a:p>
            <a:r>
              <a:rPr kumimoji="1" lang="ja-JP" altLang="en-US" dirty="0"/>
              <a:t>基本統計量</a:t>
            </a:r>
          </a:p>
        </p:txBody>
      </p:sp>
      <p:sp>
        <p:nvSpPr>
          <p:cNvPr id="3" name="コンテンツ プレースホルダー 2">
            <a:extLst>
              <a:ext uri="{FF2B5EF4-FFF2-40B4-BE49-F238E27FC236}">
                <a16:creationId xmlns:a16="http://schemas.microsoft.com/office/drawing/2014/main" id="{0A174888-1DF2-CF00-AB71-479E056CE3F8}"/>
              </a:ext>
            </a:extLst>
          </p:cNvPr>
          <p:cNvSpPr>
            <a:spLocks noGrp="1"/>
          </p:cNvSpPr>
          <p:nvPr>
            <p:ph idx="1"/>
          </p:nvPr>
        </p:nvSpPr>
        <p:spPr/>
        <p:txBody>
          <a:bodyPr/>
          <a:lstStyle/>
          <a:p>
            <a:r>
              <a:rPr kumimoji="1" lang="ja-JP" altLang="en-US" dirty="0"/>
              <a:t>尖度（超過尖度）：</a:t>
            </a:r>
            <a:r>
              <a:rPr kumimoji="1" lang="en-US" altLang="ja-JP" dirty="0"/>
              <a:t>CT</a:t>
            </a:r>
            <a:r>
              <a:rPr kumimoji="1" lang="ja-JP" altLang="en-US" dirty="0"/>
              <a:t>、</a:t>
            </a:r>
            <a:r>
              <a:rPr kumimoji="1" lang="en-US" altLang="ja-JP" dirty="0"/>
              <a:t>CT1</a:t>
            </a:r>
            <a:r>
              <a:rPr kumimoji="1" lang="ja-JP" altLang="en-US" dirty="0"/>
              <a:t>、</a:t>
            </a:r>
            <a:r>
              <a:rPr kumimoji="1" lang="en-US" altLang="ja-JP" dirty="0"/>
              <a:t>S&amp;P500</a:t>
            </a:r>
            <a:r>
              <a:rPr kumimoji="1" lang="ja-JP" altLang="en-US" dirty="0"/>
              <a:t>、</a:t>
            </a:r>
            <a:r>
              <a:rPr kumimoji="1" lang="en-US" altLang="ja-JP" dirty="0"/>
              <a:t>TOPIX</a:t>
            </a:r>
            <a:r>
              <a:rPr kumimoji="1" lang="ja-JP" altLang="en-US" dirty="0"/>
              <a:t>＄、ドル円為替レートが正の値。特に</a:t>
            </a:r>
            <a:r>
              <a:rPr kumimoji="1" lang="en-US" altLang="ja-JP" dirty="0"/>
              <a:t>CT,CT1</a:t>
            </a:r>
            <a:r>
              <a:rPr kumimoji="1" lang="ja-JP" altLang="en-US" dirty="0"/>
              <a:t>は大きめの値。</a:t>
            </a:r>
            <a:r>
              <a:rPr kumimoji="1" lang="en-US" altLang="ja-JP" dirty="0"/>
              <a:t>TOPIX</a:t>
            </a:r>
            <a:r>
              <a:rPr kumimoji="1" lang="ja-JP" altLang="en-US" dirty="0"/>
              <a:t>は負の値だがほぼ</a:t>
            </a:r>
            <a:r>
              <a:rPr kumimoji="1" lang="en-US" altLang="ja-JP" dirty="0"/>
              <a:t>0</a:t>
            </a:r>
            <a:r>
              <a:rPr kumimoji="1" lang="ja-JP" altLang="en-US" dirty="0"/>
              <a:t>。先行研究ではすべて同程度。</a:t>
            </a:r>
            <a:endParaRPr kumimoji="1" lang="en-US" altLang="ja-JP" dirty="0"/>
          </a:p>
          <a:p>
            <a:pPr marL="0" indent="0">
              <a:buNone/>
            </a:pPr>
            <a:r>
              <a:rPr lang="ja-JP" altLang="en-US" dirty="0"/>
              <a:t>→通貨キャリートレードは分布の裾が厚い（検定結果も有意）。</a:t>
            </a:r>
            <a:endParaRPr lang="en-US" altLang="ja-JP" dirty="0"/>
          </a:p>
          <a:p>
            <a:r>
              <a:rPr kumimoji="1" lang="ja-JP" altLang="en-US" dirty="0"/>
              <a:t>歪度：</a:t>
            </a:r>
            <a:r>
              <a:rPr kumimoji="1" lang="en-US" altLang="ja-JP" dirty="0"/>
              <a:t>CT</a:t>
            </a:r>
            <a:r>
              <a:rPr kumimoji="1" lang="ja-JP" altLang="en-US" dirty="0"/>
              <a:t>、</a:t>
            </a:r>
            <a:r>
              <a:rPr kumimoji="1" lang="en-US" altLang="ja-JP" dirty="0"/>
              <a:t>CT1</a:t>
            </a:r>
            <a:r>
              <a:rPr kumimoji="1" lang="ja-JP" altLang="en-US" dirty="0"/>
              <a:t>が正の値。その他が負の値。先行研究ではすべて負の値であるが</a:t>
            </a:r>
            <a:r>
              <a:rPr kumimoji="1" lang="en-US" altLang="ja-JP" dirty="0"/>
              <a:t>CT</a:t>
            </a:r>
            <a:r>
              <a:rPr kumimoji="1" lang="ja-JP" altLang="en-US" dirty="0"/>
              <a:t>、</a:t>
            </a:r>
            <a:r>
              <a:rPr kumimoji="1" lang="en-US" altLang="ja-JP" dirty="0"/>
              <a:t>CT1</a:t>
            </a:r>
            <a:r>
              <a:rPr kumimoji="1" lang="ja-JP" altLang="en-US" dirty="0"/>
              <a:t>がより大きな負の値。</a:t>
            </a:r>
            <a:endParaRPr kumimoji="1" lang="en-US" altLang="ja-JP" dirty="0"/>
          </a:p>
          <a:p>
            <a:pPr marL="0" indent="0">
              <a:buNone/>
            </a:pPr>
            <a:r>
              <a:rPr lang="ja-JP" altLang="en-US" dirty="0"/>
              <a:t>→通貨キャリートレードはまれに大きなプラスが出る（検定結果も有意）</a:t>
            </a:r>
            <a:endParaRPr lang="en-US" altLang="ja-JP" dirty="0"/>
          </a:p>
          <a:p>
            <a:pPr marL="0" indent="0">
              <a:buNone/>
            </a:pPr>
            <a:r>
              <a:rPr lang="ja-JP" altLang="en-US" dirty="0"/>
              <a:t>　（本来の通貨キャリートレードとは逆）</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1BE84AD-1CC8-1462-C186-435DC9FAF07D}"/>
              </a:ext>
            </a:extLst>
          </p:cNvPr>
          <p:cNvSpPr>
            <a:spLocks noGrp="1"/>
          </p:cNvSpPr>
          <p:nvPr>
            <p:ph type="sldNum" sz="quarter" idx="12"/>
          </p:nvPr>
        </p:nvSpPr>
        <p:spPr/>
        <p:txBody>
          <a:bodyPr/>
          <a:lstStyle/>
          <a:p>
            <a:fld id="{02C9F88B-A58C-4065-A736-DE83E8741D92}" type="slidenum">
              <a:rPr kumimoji="1" lang="ja-JP" altLang="en-US" smtClean="0"/>
              <a:t>39</a:t>
            </a:fld>
            <a:endParaRPr kumimoji="1" lang="ja-JP" altLang="en-US"/>
          </a:p>
        </p:txBody>
      </p:sp>
    </p:spTree>
    <p:extLst>
      <p:ext uri="{BB962C8B-B14F-4D97-AF65-F5344CB8AC3E}">
        <p14:creationId xmlns:p14="http://schemas.microsoft.com/office/powerpoint/2010/main" val="284268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9C3E8-2FD8-D95E-5AE8-BBE0CB956A73}"/>
              </a:ext>
            </a:extLst>
          </p:cNvPr>
          <p:cNvSpPr>
            <a:spLocks noGrp="1"/>
          </p:cNvSpPr>
          <p:nvPr>
            <p:ph type="title"/>
          </p:nvPr>
        </p:nvSpPr>
        <p:spPr/>
        <p:txBody>
          <a:bodyPr/>
          <a:lstStyle/>
          <a:p>
            <a:r>
              <a:rPr kumimoji="1" lang="ja-JP" altLang="en-US" dirty="0"/>
              <a:t>フォワード・パリティ</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DE2E7C6-30AE-D549-63E7-52FDF299A0AD}"/>
                  </a:ext>
                </a:extLst>
              </p:cNvPr>
              <p:cNvSpPr>
                <a:spLocks noGrp="1"/>
              </p:cNvSpPr>
              <p:nvPr>
                <p:ph idx="1"/>
              </p:nvPr>
            </p:nvSpPr>
            <p:spPr/>
            <p:txBody>
              <a:bodyPr/>
              <a:lstStyle/>
              <a:p>
                <a:r>
                  <a:rPr kumimoji="1" lang="ja-JP" altLang="en-US" dirty="0"/>
                  <a:t>フォワードパリティ</a:t>
                </a:r>
                <a:r>
                  <a:rPr kumimoji="1" lang="en-US" altLang="ja-JP" dirty="0"/>
                  <a:t>(Forward Parity)</a:t>
                </a:r>
              </a:p>
              <a:p>
                <a:pPr marL="0" indent="0">
                  <a:buNone/>
                </a:pPr>
                <a:r>
                  <a:rPr kumimoji="1" lang="ja-JP" altLang="en-US" dirty="0"/>
                  <a:t>新証券投資論</a:t>
                </a:r>
                <a:r>
                  <a:rPr kumimoji="1" lang="en-US" altLang="ja-JP" dirty="0"/>
                  <a:t>Ⅱ</a:t>
                </a:r>
                <a:r>
                  <a:rPr kumimoji="1" lang="ja-JP" altLang="en-US" dirty="0"/>
                  <a:t>実務編</a:t>
                </a:r>
                <a:r>
                  <a:rPr kumimoji="1" lang="en-US" altLang="ja-JP" dirty="0"/>
                  <a:t>p.179</a:t>
                </a:r>
              </a:p>
              <a:p>
                <a:pPr marL="0" indent="0">
                  <a:buNone/>
                </a:pPr>
                <a14:m>
                  <m:oMath xmlns:m="http://schemas.openxmlformats.org/officeDocument/2006/math">
                    <m:f>
                      <m:fPr>
                        <m:ctrlPr>
                          <a:rPr kumimoji="1" lang="en-US" altLang="ja-JP" i="1" smtClean="0">
                            <a:latin typeface="Cambria Math" panose="02040503050406030204" pitchFamily="18" charset="0"/>
                          </a:rPr>
                        </m:ctrlPr>
                      </m:fPr>
                      <m:num>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𝐹</m:t>
                            </m:r>
                          </m:e>
                          <m:sub>
                            <m:r>
                              <a:rPr kumimoji="1" lang="en-US" altLang="ja-JP" b="0" i="1" smtClean="0">
                                <a:latin typeface="Cambria Math" panose="02040503050406030204" pitchFamily="18" charset="0"/>
                              </a:rPr>
                              <m:t>𝑇</m:t>
                            </m:r>
                          </m:sub>
                        </m:sSub>
                      </m:num>
                      <m:den>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0</m:t>
                            </m:r>
                          </m:sub>
                        </m:sSub>
                      </m:den>
                    </m:f>
                    <m:r>
                      <a:rPr kumimoji="1" lang="en-US" altLang="ja-JP" b="0" i="1" smtClean="0">
                        <a:latin typeface="Cambria Math" panose="02040503050406030204" pitchFamily="18" charset="0"/>
                      </a:rPr>
                      <m:t>−1=</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𝑇</m:t>
                                </m:r>
                              </m:sub>
                            </m:sSub>
                          </m:e>
                        </m:d>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0</m:t>
                            </m:r>
                          </m:sub>
                        </m:sSub>
                      </m:den>
                    </m:f>
                    <m:r>
                      <a:rPr kumimoji="1" lang="en-US" altLang="ja-JP" b="0" i="1" smtClean="0">
                        <a:latin typeface="Cambria Math" panose="02040503050406030204" pitchFamily="18" charset="0"/>
                      </a:rPr>
                      <m:t>−1</m:t>
                    </m:r>
                    <m:r>
                      <a:rPr kumimoji="1" lang="en-US" altLang="ja-JP" b="0" i="0" smtClean="0">
                        <a:latin typeface="Cambria Math" panose="02040503050406030204" pitchFamily="18" charset="0"/>
                      </a:rPr>
                      <m:t> </m:t>
                    </m:r>
                  </m:oMath>
                </a14:m>
                <a:r>
                  <a:rPr kumimoji="1" lang="ja-JP" altLang="en-US" dirty="0"/>
                  <a:t> </a:t>
                </a:r>
                <a:r>
                  <a:rPr kumimoji="1" lang="en-US" altLang="ja-JP" dirty="0"/>
                  <a:t>(3.8)</a:t>
                </a:r>
              </a:p>
              <a:p>
                <a:pPr marL="0" indent="0">
                  <a:buNone/>
                </a:pPr>
                <a:r>
                  <a:rPr kumimoji="1" lang="ja-JP" altLang="en-US" dirty="0"/>
                  <a:t>市場が十分に効率的であれば、そのような</a:t>
                </a:r>
                <a:r>
                  <a:rPr lang="ja-JP" altLang="en-US" dirty="0"/>
                  <a:t>裁定</a:t>
                </a:r>
                <a:r>
                  <a:rPr kumimoji="1" lang="ja-JP" altLang="en-US" dirty="0"/>
                  <a:t>機会が存在しないように、市場コンセンサスのスポット為替レートの予想値とフォワード為替レートは一致するはず。</a:t>
                </a:r>
                <a:endParaRPr kumimoji="1" lang="en-US" altLang="ja-JP" dirty="0"/>
              </a:p>
              <a:p>
                <a:pPr marL="0" indent="0">
                  <a:buNone/>
                </a:pPr>
                <a:r>
                  <a:rPr lang="ja-JP" altLang="en-US" dirty="0"/>
                  <a:t>→フォワード為替レートは将来のスポット為替レートの期待値である（為替レートの期待形成条件）</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5DE2E7C6-30AE-D549-63E7-52FDF299A0AD}"/>
                  </a:ext>
                </a:extLst>
              </p:cNvPr>
              <p:cNvSpPr>
                <a:spLocks noGrp="1" noRot="1" noChangeAspect="1" noMove="1" noResize="1" noEditPoints="1" noAdjustHandles="1" noChangeArrowheads="1" noChangeShapeType="1" noTextEdit="1"/>
              </p:cNvSpPr>
              <p:nvPr>
                <p:ph idx="1"/>
              </p:nvPr>
            </p:nvSpPr>
            <p:spPr>
              <a:blipFill>
                <a:blip r:embed="rId2"/>
                <a:stretch>
                  <a:fillRect l="-1217" t="-2241" r="-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5873D99-BA0A-3876-858A-5317DFF8BDD1}"/>
                  </a:ext>
                </a:extLst>
              </p:cNvPr>
              <p:cNvSpPr txBox="1"/>
              <p:nvPr/>
            </p:nvSpPr>
            <p:spPr>
              <a:xfrm>
                <a:off x="5598082" y="2967335"/>
                <a:ext cx="5995951" cy="646331"/>
              </a:xfrm>
              <a:prstGeom prst="rect">
                <a:avLst/>
              </a:prstGeom>
              <a:noFill/>
            </p:spPr>
            <p:txBody>
              <a:bodyPr wrap="square" rtlCol="0">
                <a:spAutoFit/>
              </a:bodyPr>
              <a:lstStyle/>
              <a:p>
                <a14:m>
                  <m:oMath xmlns:m="http://schemas.openxmlformats.org/officeDocument/2006/math">
                    <m:r>
                      <a:rPr lang="en-US" altLang="ja-JP" i="1" smtClean="0">
                        <a:latin typeface="Cambria Math" panose="02040503050406030204" pitchFamily="18" charset="0"/>
                      </a:rPr>
                      <m:t>𝐸</m:t>
                    </m:r>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𝑇</m:t>
                            </m:r>
                          </m:sub>
                        </m:sSub>
                      </m:e>
                    </m:d>
                  </m:oMath>
                </a14:m>
                <a:r>
                  <a:rPr kumimoji="1" lang="ja-JP" altLang="en-US" dirty="0"/>
                  <a:t>：</a:t>
                </a:r>
                <a:r>
                  <a:rPr kumimoji="1" lang="en-US" altLang="ja-JP" dirty="0"/>
                  <a:t>T</a:t>
                </a:r>
                <a:r>
                  <a:rPr kumimoji="1" lang="ja-JP" altLang="en-US" dirty="0"/>
                  <a:t>年後のスポット為替レートの予測値（期待値）</a:t>
                </a:r>
                <a:endParaRPr kumimoji="1" lang="en-US" altLang="ja-JP" dirty="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𝐹</m:t>
                        </m:r>
                      </m:e>
                      <m:sub>
                        <m:r>
                          <a:rPr lang="en-US" altLang="ja-JP" i="1">
                            <a:latin typeface="Cambria Math" panose="02040503050406030204" pitchFamily="18" charset="0"/>
                          </a:rPr>
                          <m:t>𝑇</m:t>
                        </m:r>
                      </m:sub>
                    </m:sSub>
                  </m:oMath>
                </a14:m>
                <a:r>
                  <a:rPr kumimoji="1" lang="ja-JP" altLang="en-US" dirty="0"/>
                  <a:t>：フォワード為替レート</a:t>
                </a:r>
                <a:endParaRPr kumimoji="1" lang="en-US" altLang="ja-JP" dirty="0"/>
              </a:p>
            </p:txBody>
          </p:sp>
        </mc:Choice>
        <mc:Fallback xmlns="">
          <p:sp>
            <p:nvSpPr>
              <p:cNvPr id="4" name="テキスト ボックス 3">
                <a:extLst>
                  <a:ext uri="{FF2B5EF4-FFF2-40B4-BE49-F238E27FC236}">
                    <a16:creationId xmlns:a16="http://schemas.microsoft.com/office/drawing/2014/main" id="{C5873D99-BA0A-3876-858A-5317DFF8BDD1}"/>
                  </a:ext>
                </a:extLst>
              </p:cNvPr>
              <p:cNvSpPr txBox="1">
                <a:spLocks noRot="1" noChangeAspect="1" noMove="1" noResize="1" noEditPoints="1" noAdjustHandles="1" noChangeArrowheads="1" noChangeShapeType="1" noTextEdit="1"/>
              </p:cNvSpPr>
              <p:nvPr/>
            </p:nvSpPr>
            <p:spPr>
              <a:xfrm>
                <a:off x="5598082" y="2967335"/>
                <a:ext cx="5995951" cy="646331"/>
              </a:xfrm>
              <a:prstGeom prst="rect">
                <a:avLst/>
              </a:prstGeom>
              <a:blipFill>
                <a:blip r:embed="rId3"/>
                <a:stretch>
                  <a:fillRect t="-4717" b="-15094"/>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51A826AA-8F40-8D4E-6B0E-E64848B23BA3}"/>
              </a:ext>
            </a:extLst>
          </p:cNvPr>
          <p:cNvSpPr>
            <a:spLocks noGrp="1"/>
          </p:cNvSpPr>
          <p:nvPr>
            <p:ph type="sldNum" sz="quarter" idx="12"/>
          </p:nvPr>
        </p:nvSpPr>
        <p:spPr/>
        <p:txBody>
          <a:bodyPr/>
          <a:lstStyle/>
          <a:p>
            <a:fld id="{02C9F88B-A58C-4065-A736-DE83E8741D92}" type="slidenum">
              <a:rPr kumimoji="1" lang="ja-JP" altLang="en-US" smtClean="0"/>
              <a:t>4</a:t>
            </a:fld>
            <a:endParaRPr kumimoji="1" lang="ja-JP" altLang="en-US"/>
          </a:p>
        </p:txBody>
      </p:sp>
    </p:spTree>
    <p:extLst>
      <p:ext uri="{BB962C8B-B14F-4D97-AF65-F5344CB8AC3E}">
        <p14:creationId xmlns:p14="http://schemas.microsoft.com/office/powerpoint/2010/main" val="1008645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585CAA-223F-51DD-6CF6-46D1956B62C2}"/>
              </a:ext>
            </a:extLst>
          </p:cNvPr>
          <p:cNvSpPr>
            <a:spLocks noGrp="1"/>
          </p:cNvSpPr>
          <p:nvPr>
            <p:ph type="title"/>
          </p:nvPr>
        </p:nvSpPr>
        <p:spPr/>
        <p:txBody>
          <a:bodyPr/>
          <a:lstStyle/>
          <a:p>
            <a:r>
              <a:rPr kumimoji="1" lang="ja-JP" altLang="en-US" dirty="0"/>
              <a:t>相関係数</a:t>
            </a:r>
          </a:p>
        </p:txBody>
      </p:sp>
      <p:sp>
        <p:nvSpPr>
          <p:cNvPr id="4" name="スライド番号プレースホルダー 3">
            <a:extLst>
              <a:ext uri="{FF2B5EF4-FFF2-40B4-BE49-F238E27FC236}">
                <a16:creationId xmlns:a16="http://schemas.microsoft.com/office/drawing/2014/main" id="{0CCFB520-C20F-64E5-9361-BCF3EDD70376}"/>
              </a:ext>
            </a:extLst>
          </p:cNvPr>
          <p:cNvSpPr>
            <a:spLocks noGrp="1"/>
          </p:cNvSpPr>
          <p:nvPr>
            <p:ph type="sldNum" sz="quarter" idx="12"/>
          </p:nvPr>
        </p:nvSpPr>
        <p:spPr/>
        <p:txBody>
          <a:bodyPr/>
          <a:lstStyle/>
          <a:p>
            <a:fld id="{02C9F88B-A58C-4065-A736-DE83E8741D92}" type="slidenum">
              <a:rPr kumimoji="1" lang="ja-JP" altLang="en-US" smtClean="0"/>
              <a:t>40</a:t>
            </a:fld>
            <a:endParaRPr kumimoji="1" lang="ja-JP" altLang="en-US"/>
          </a:p>
        </p:txBody>
      </p:sp>
      <p:graphicFrame>
        <p:nvGraphicFramePr>
          <p:cNvPr id="6" name="コンテンツ プレースホルダー 5">
            <a:extLst>
              <a:ext uri="{FF2B5EF4-FFF2-40B4-BE49-F238E27FC236}">
                <a16:creationId xmlns:a16="http://schemas.microsoft.com/office/drawing/2014/main" id="{CEEEB630-6A54-687F-4B60-1F05AECB40AE}"/>
              </a:ext>
            </a:extLst>
          </p:cNvPr>
          <p:cNvGraphicFramePr>
            <a:graphicFrameLocks noGrp="1"/>
          </p:cNvGraphicFramePr>
          <p:nvPr>
            <p:ph idx="1"/>
            <p:extLst>
              <p:ext uri="{D42A27DB-BD31-4B8C-83A1-F6EECF244321}">
                <p14:modId xmlns:p14="http://schemas.microsoft.com/office/powerpoint/2010/main" val="306603965"/>
              </p:ext>
            </p:extLst>
          </p:nvPr>
        </p:nvGraphicFramePr>
        <p:xfrm>
          <a:off x="1767840" y="1690688"/>
          <a:ext cx="8656320" cy="4542471"/>
        </p:xfrm>
        <a:graphic>
          <a:graphicData uri="http://schemas.openxmlformats.org/drawingml/2006/table">
            <a:tbl>
              <a:tblPr>
                <a:tableStyleId>{5C22544A-7EE6-4342-B048-85BDC9FD1C3A}</a:tableStyleId>
              </a:tblPr>
              <a:tblGrid>
                <a:gridCol w="1082040">
                  <a:extLst>
                    <a:ext uri="{9D8B030D-6E8A-4147-A177-3AD203B41FA5}">
                      <a16:colId xmlns:a16="http://schemas.microsoft.com/office/drawing/2014/main" val="1950261365"/>
                    </a:ext>
                  </a:extLst>
                </a:gridCol>
                <a:gridCol w="1082040">
                  <a:extLst>
                    <a:ext uri="{9D8B030D-6E8A-4147-A177-3AD203B41FA5}">
                      <a16:colId xmlns:a16="http://schemas.microsoft.com/office/drawing/2014/main" val="1934650426"/>
                    </a:ext>
                  </a:extLst>
                </a:gridCol>
                <a:gridCol w="1082040">
                  <a:extLst>
                    <a:ext uri="{9D8B030D-6E8A-4147-A177-3AD203B41FA5}">
                      <a16:colId xmlns:a16="http://schemas.microsoft.com/office/drawing/2014/main" val="1274014707"/>
                    </a:ext>
                  </a:extLst>
                </a:gridCol>
                <a:gridCol w="1082040">
                  <a:extLst>
                    <a:ext uri="{9D8B030D-6E8A-4147-A177-3AD203B41FA5}">
                      <a16:colId xmlns:a16="http://schemas.microsoft.com/office/drawing/2014/main" val="3626247568"/>
                    </a:ext>
                  </a:extLst>
                </a:gridCol>
                <a:gridCol w="1082040">
                  <a:extLst>
                    <a:ext uri="{9D8B030D-6E8A-4147-A177-3AD203B41FA5}">
                      <a16:colId xmlns:a16="http://schemas.microsoft.com/office/drawing/2014/main" val="2990561028"/>
                    </a:ext>
                  </a:extLst>
                </a:gridCol>
                <a:gridCol w="1082040">
                  <a:extLst>
                    <a:ext uri="{9D8B030D-6E8A-4147-A177-3AD203B41FA5}">
                      <a16:colId xmlns:a16="http://schemas.microsoft.com/office/drawing/2014/main" val="2103760960"/>
                    </a:ext>
                  </a:extLst>
                </a:gridCol>
                <a:gridCol w="1082040">
                  <a:extLst>
                    <a:ext uri="{9D8B030D-6E8A-4147-A177-3AD203B41FA5}">
                      <a16:colId xmlns:a16="http://schemas.microsoft.com/office/drawing/2014/main" val="3872090248"/>
                    </a:ext>
                  </a:extLst>
                </a:gridCol>
                <a:gridCol w="1082040">
                  <a:extLst>
                    <a:ext uri="{9D8B030D-6E8A-4147-A177-3AD203B41FA5}">
                      <a16:colId xmlns:a16="http://schemas.microsoft.com/office/drawing/2014/main" val="2338560446"/>
                    </a:ext>
                  </a:extLst>
                </a:gridCol>
              </a:tblGrid>
              <a:tr h="899077">
                <a:tc>
                  <a:txBody>
                    <a:bodyPr/>
                    <a:lstStyle/>
                    <a:p>
                      <a:pPr algn="l" fontAlgn="ctr">
                        <a:buNone/>
                      </a:pPr>
                      <a:r>
                        <a:rPr lang="en-US" sz="1100" u="none" strike="noStrike">
                          <a:effectLst/>
                        </a:rPr>
                        <a:t>CT1</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TOPIX</a:t>
                      </a:r>
                      <a:r>
                        <a:rPr lang="ja-JP" altLang="en-US" sz="1100" u="none" strike="noStrike">
                          <a:effectLst/>
                        </a:rPr>
                        <a:t>ドル換算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日経平均株価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日経平均ドル換算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S&amp;P500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1100" u="none" strike="noStrike">
                          <a:effectLst/>
                        </a:rPr>
                        <a:t>MSCI-All_Country</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1100" u="none" strike="noStrike">
                          <a:effectLst/>
                        </a:rPr>
                        <a:t>ドル円レート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810761005"/>
                  </a:ext>
                </a:extLst>
              </a:tr>
              <a:tr h="403576">
                <a:tc>
                  <a:txBody>
                    <a:bodyPr/>
                    <a:lstStyle/>
                    <a:p>
                      <a:pPr algn="r" fontAlgn="ctr">
                        <a:buNone/>
                      </a:pPr>
                      <a:r>
                        <a:rPr lang="en-US" altLang="ja-JP" sz="1100" u="none" strike="noStrike">
                          <a:effectLst/>
                        </a:rPr>
                        <a:t>0.799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-0.462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-0.309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-0.458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-0.315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-0.545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-0.568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-0.345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609886775"/>
                  </a:ext>
                </a:extLst>
              </a:tr>
              <a:tr h="403576">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-0.432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-0.417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-0.325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-0.568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-0.563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-0.254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657104602"/>
                  </a:ext>
                </a:extLst>
              </a:tr>
              <a:tr h="403576">
                <a:tc>
                  <a:txBody>
                    <a:bodyPr/>
                    <a:lstStyle/>
                    <a:p>
                      <a:pPr algn="r" fontAlgn="ctr">
                        <a:buNone/>
                      </a:pPr>
                      <a:r>
                        <a:rPr lang="en-US" altLang="ja-JP" sz="1100" u="none" strike="noStrike">
                          <a:effectLst/>
                        </a:rPr>
                        <a:t>-0.432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0.805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0.976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0.787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0.554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612374609"/>
                  </a:ext>
                </a:extLst>
              </a:tr>
              <a:tr h="403576">
                <a:tc>
                  <a:txBody>
                    <a:bodyPr/>
                    <a:lstStyle/>
                    <a:p>
                      <a:pPr algn="r" fontAlgn="ctr">
                        <a:buNone/>
                      </a:pPr>
                      <a:r>
                        <a:rPr lang="en-US" altLang="ja-JP" sz="1100" u="none" strike="noStrike">
                          <a:effectLst/>
                        </a:rPr>
                        <a:t>-0.337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0.805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0.799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0.967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0.750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0.808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-0.048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174654417"/>
                  </a:ext>
                </a:extLst>
              </a:tr>
              <a:tr h="403576">
                <a:tc>
                  <a:txBody>
                    <a:bodyPr/>
                    <a:lstStyle/>
                    <a:p>
                      <a:pPr algn="r" fontAlgn="ctr">
                        <a:buNone/>
                      </a:pPr>
                      <a:r>
                        <a:rPr lang="en-US" altLang="ja-JP" sz="1100" u="none" strike="noStrike">
                          <a:effectLst/>
                        </a:rPr>
                        <a:t>-0.417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0.976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0.799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0.836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0.745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0.738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0.523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635391666"/>
                  </a:ext>
                </a:extLst>
              </a:tr>
              <a:tr h="403576">
                <a:tc>
                  <a:txBody>
                    <a:bodyPr/>
                    <a:lstStyle/>
                    <a:p>
                      <a:pPr algn="r" fontAlgn="ctr">
                        <a:buNone/>
                      </a:pPr>
                      <a:r>
                        <a:rPr lang="en-US" altLang="ja-JP" sz="1100" u="none" strike="noStrike">
                          <a:effectLst/>
                        </a:rPr>
                        <a:t>-0.325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0.787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0.967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0.836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0.787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0.832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-0.031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003162249"/>
                  </a:ext>
                </a:extLst>
              </a:tr>
              <a:tr h="403576">
                <a:tc>
                  <a:txBody>
                    <a:bodyPr/>
                    <a:lstStyle/>
                    <a:p>
                      <a:pPr algn="r" fontAlgn="ctr">
                        <a:buNone/>
                      </a:pPr>
                      <a:r>
                        <a:rPr lang="en-US" altLang="ja-JP" sz="1100" u="none" strike="noStrike">
                          <a:effectLst/>
                        </a:rPr>
                        <a:t>-0.568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0.750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0.745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0.787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0.967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0.134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933208405"/>
                  </a:ext>
                </a:extLst>
              </a:tr>
              <a:tr h="403576">
                <a:tc>
                  <a:txBody>
                    <a:bodyPr/>
                    <a:lstStyle/>
                    <a:p>
                      <a:pPr algn="r" fontAlgn="ctr">
                        <a:buNone/>
                      </a:pPr>
                      <a:r>
                        <a:rPr lang="en-US" altLang="ja-JP" sz="1100" u="none" strike="noStrike">
                          <a:effectLst/>
                        </a:rPr>
                        <a:t>-0.563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0.808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0.738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0.832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0.967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0.051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582106469"/>
                  </a:ext>
                </a:extLst>
              </a:tr>
              <a:tr h="414786">
                <a:tc>
                  <a:txBody>
                    <a:bodyPr/>
                    <a:lstStyle/>
                    <a:p>
                      <a:pPr algn="r" fontAlgn="ctr">
                        <a:buNone/>
                      </a:pPr>
                      <a:r>
                        <a:rPr lang="en-US" altLang="ja-JP" sz="1100" u="none" strike="noStrike">
                          <a:effectLst/>
                        </a:rPr>
                        <a:t>-0.254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0.554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-0.048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0.523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-0.031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0.134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a:effectLst/>
                        </a:rPr>
                        <a:t>0.051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buNone/>
                      </a:pPr>
                      <a:r>
                        <a:rPr lang="en-US" altLang="ja-JP" sz="1100" u="none" strike="noStrike" dirty="0">
                          <a:effectLst/>
                        </a:rPr>
                        <a:t>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066464584"/>
                  </a:ext>
                </a:extLst>
              </a:tr>
            </a:tbl>
          </a:graphicData>
        </a:graphic>
      </p:graphicFrame>
    </p:spTree>
    <p:extLst>
      <p:ext uri="{BB962C8B-B14F-4D97-AF65-F5344CB8AC3E}">
        <p14:creationId xmlns:p14="http://schemas.microsoft.com/office/powerpoint/2010/main" val="3354518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26AC82-F0A9-4F10-0295-BAE6D41ACE50}"/>
              </a:ext>
            </a:extLst>
          </p:cNvPr>
          <p:cNvSpPr>
            <a:spLocks noGrp="1"/>
          </p:cNvSpPr>
          <p:nvPr>
            <p:ph type="title"/>
          </p:nvPr>
        </p:nvSpPr>
        <p:spPr/>
        <p:txBody>
          <a:bodyPr/>
          <a:lstStyle/>
          <a:p>
            <a:r>
              <a:rPr kumimoji="1" lang="ja-JP" altLang="en-US" dirty="0"/>
              <a:t>相関係数</a:t>
            </a:r>
          </a:p>
        </p:txBody>
      </p:sp>
      <p:sp>
        <p:nvSpPr>
          <p:cNvPr id="3" name="コンテンツ プレースホルダー 2">
            <a:extLst>
              <a:ext uri="{FF2B5EF4-FFF2-40B4-BE49-F238E27FC236}">
                <a16:creationId xmlns:a16="http://schemas.microsoft.com/office/drawing/2014/main" id="{371DB69A-B9AA-F94D-B1F6-03D3C7147F7E}"/>
              </a:ext>
            </a:extLst>
          </p:cNvPr>
          <p:cNvSpPr>
            <a:spLocks noGrp="1"/>
          </p:cNvSpPr>
          <p:nvPr>
            <p:ph idx="1"/>
          </p:nvPr>
        </p:nvSpPr>
        <p:spPr/>
        <p:txBody>
          <a:bodyPr/>
          <a:lstStyle/>
          <a:p>
            <a:r>
              <a:rPr lang="ja-JP" altLang="en-US" dirty="0"/>
              <a:t>通貨キャリートレードどうし、株価どうしは</a:t>
            </a:r>
            <a:r>
              <a:rPr lang="ja-JP" altLang="en-US" dirty="0">
                <a:solidFill>
                  <a:srgbClr val="FF0000"/>
                </a:solidFill>
              </a:rPr>
              <a:t>かなり強い正の相関</a:t>
            </a:r>
            <a:r>
              <a:rPr lang="ja-JP" altLang="en-US" dirty="0"/>
              <a:t>（先行研究と近似）。</a:t>
            </a:r>
            <a:endParaRPr lang="en-US" altLang="ja-JP" dirty="0"/>
          </a:p>
          <a:p>
            <a:r>
              <a:rPr kumimoji="1" lang="ja-JP" altLang="en-US" dirty="0"/>
              <a:t>一方で、通貨キャリートレードと株価の関係は</a:t>
            </a:r>
            <a:r>
              <a:rPr kumimoji="1" lang="ja-JP" altLang="en-US" dirty="0">
                <a:solidFill>
                  <a:srgbClr val="FF0000"/>
                </a:solidFill>
              </a:rPr>
              <a:t>ある程度の負の相関</a:t>
            </a:r>
            <a:r>
              <a:rPr kumimoji="1" lang="ja-JP" altLang="en-US" dirty="0"/>
              <a:t>（先行研究と異なる）。</a:t>
            </a:r>
            <a:endParaRPr kumimoji="1" lang="en-US" altLang="ja-JP" dirty="0"/>
          </a:p>
          <a:p>
            <a:r>
              <a:rPr lang="ja-JP" altLang="en-US" dirty="0"/>
              <a:t>ドル円為替レートと通貨キャリートレードの関係はある程度の負の相関、ドル円為替レートと株価の関係は正の相関であった。</a:t>
            </a:r>
            <a:endParaRPr kumimoji="1" lang="ja-JP" altLang="en-US" dirty="0"/>
          </a:p>
        </p:txBody>
      </p:sp>
      <p:sp>
        <p:nvSpPr>
          <p:cNvPr id="4" name="スライド番号プレースホルダー 3">
            <a:extLst>
              <a:ext uri="{FF2B5EF4-FFF2-40B4-BE49-F238E27FC236}">
                <a16:creationId xmlns:a16="http://schemas.microsoft.com/office/drawing/2014/main" id="{34F63B99-5712-612C-5D3B-B3C5887673A5}"/>
              </a:ext>
            </a:extLst>
          </p:cNvPr>
          <p:cNvSpPr>
            <a:spLocks noGrp="1"/>
          </p:cNvSpPr>
          <p:nvPr>
            <p:ph type="sldNum" sz="quarter" idx="12"/>
          </p:nvPr>
        </p:nvSpPr>
        <p:spPr/>
        <p:txBody>
          <a:bodyPr/>
          <a:lstStyle/>
          <a:p>
            <a:fld id="{02C9F88B-A58C-4065-A736-DE83E8741D92}" type="slidenum">
              <a:rPr kumimoji="1" lang="ja-JP" altLang="en-US" smtClean="0"/>
              <a:t>41</a:t>
            </a:fld>
            <a:endParaRPr kumimoji="1" lang="ja-JP" altLang="en-US"/>
          </a:p>
        </p:txBody>
      </p:sp>
    </p:spTree>
    <p:extLst>
      <p:ext uri="{BB962C8B-B14F-4D97-AF65-F5344CB8AC3E}">
        <p14:creationId xmlns:p14="http://schemas.microsoft.com/office/powerpoint/2010/main" val="3685964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2174E-6291-70DA-D839-141D1D84CC2D}"/>
              </a:ext>
            </a:extLst>
          </p:cNvPr>
          <p:cNvSpPr>
            <a:spLocks noGrp="1"/>
          </p:cNvSpPr>
          <p:nvPr>
            <p:ph type="title"/>
          </p:nvPr>
        </p:nvSpPr>
        <p:spPr/>
        <p:txBody>
          <a:bodyPr/>
          <a:lstStyle/>
          <a:p>
            <a:r>
              <a:rPr kumimoji="1" lang="ja-JP" altLang="en-US" dirty="0"/>
              <a:t>グレンジャーの因果性</a:t>
            </a:r>
          </a:p>
        </p:txBody>
      </p:sp>
      <p:graphicFrame>
        <p:nvGraphicFramePr>
          <p:cNvPr id="6" name="コンテンツ プレースホルダー 5">
            <a:extLst>
              <a:ext uri="{FF2B5EF4-FFF2-40B4-BE49-F238E27FC236}">
                <a16:creationId xmlns:a16="http://schemas.microsoft.com/office/drawing/2014/main" id="{871B41B9-823B-BC3C-55E0-AFB3B976DEC9}"/>
              </a:ext>
            </a:extLst>
          </p:cNvPr>
          <p:cNvGraphicFramePr>
            <a:graphicFrameLocks noGrp="1"/>
          </p:cNvGraphicFramePr>
          <p:nvPr>
            <p:ph idx="1"/>
            <p:extLst>
              <p:ext uri="{D42A27DB-BD31-4B8C-83A1-F6EECF244321}">
                <p14:modId xmlns:p14="http://schemas.microsoft.com/office/powerpoint/2010/main" val="2788509539"/>
              </p:ext>
            </p:extLst>
          </p:nvPr>
        </p:nvGraphicFramePr>
        <p:xfrm>
          <a:off x="1927860" y="1690688"/>
          <a:ext cx="8336280" cy="4283390"/>
        </p:xfrm>
        <a:graphic>
          <a:graphicData uri="http://schemas.openxmlformats.org/drawingml/2006/table">
            <a:tbl>
              <a:tblPr/>
              <a:tblGrid>
                <a:gridCol w="1042035">
                  <a:extLst>
                    <a:ext uri="{9D8B030D-6E8A-4147-A177-3AD203B41FA5}">
                      <a16:colId xmlns:a16="http://schemas.microsoft.com/office/drawing/2014/main" val="3384373090"/>
                    </a:ext>
                  </a:extLst>
                </a:gridCol>
                <a:gridCol w="1042035">
                  <a:extLst>
                    <a:ext uri="{9D8B030D-6E8A-4147-A177-3AD203B41FA5}">
                      <a16:colId xmlns:a16="http://schemas.microsoft.com/office/drawing/2014/main" val="174353525"/>
                    </a:ext>
                  </a:extLst>
                </a:gridCol>
                <a:gridCol w="1042035">
                  <a:extLst>
                    <a:ext uri="{9D8B030D-6E8A-4147-A177-3AD203B41FA5}">
                      <a16:colId xmlns:a16="http://schemas.microsoft.com/office/drawing/2014/main" val="528400697"/>
                    </a:ext>
                  </a:extLst>
                </a:gridCol>
                <a:gridCol w="1042035">
                  <a:extLst>
                    <a:ext uri="{9D8B030D-6E8A-4147-A177-3AD203B41FA5}">
                      <a16:colId xmlns:a16="http://schemas.microsoft.com/office/drawing/2014/main" val="1431058025"/>
                    </a:ext>
                  </a:extLst>
                </a:gridCol>
                <a:gridCol w="1042035">
                  <a:extLst>
                    <a:ext uri="{9D8B030D-6E8A-4147-A177-3AD203B41FA5}">
                      <a16:colId xmlns:a16="http://schemas.microsoft.com/office/drawing/2014/main" val="3190186734"/>
                    </a:ext>
                  </a:extLst>
                </a:gridCol>
                <a:gridCol w="1042035">
                  <a:extLst>
                    <a:ext uri="{9D8B030D-6E8A-4147-A177-3AD203B41FA5}">
                      <a16:colId xmlns:a16="http://schemas.microsoft.com/office/drawing/2014/main" val="4023440795"/>
                    </a:ext>
                  </a:extLst>
                </a:gridCol>
                <a:gridCol w="1042035">
                  <a:extLst>
                    <a:ext uri="{9D8B030D-6E8A-4147-A177-3AD203B41FA5}">
                      <a16:colId xmlns:a16="http://schemas.microsoft.com/office/drawing/2014/main" val="3494790366"/>
                    </a:ext>
                  </a:extLst>
                </a:gridCol>
                <a:gridCol w="1042035">
                  <a:extLst>
                    <a:ext uri="{9D8B030D-6E8A-4147-A177-3AD203B41FA5}">
                      <a16:colId xmlns:a16="http://schemas.microsoft.com/office/drawing/2014/main" val="2445547171"/>
                    </a:ext>
                  </a:extLst>
                </a:gridCol>
              </a:tblGrid>
              <a:tr h="802390">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Test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CT_TOPIX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CT_TOPIXd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CT_Nikkei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CT_Nikkeid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CT_SP500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CT_MSCI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CT_JPY</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2178460"/>
                  </a:ext>
                </a:extLst>
              </a:tr>
              <a:tr h="536915">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F-value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5.957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06611"/>
                  </a:ext>
                </a:extLst>
              </a:tr>
              <a:tr h="536915">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p-value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93108"/>
                  </a:ext>
                </a:extLst>
              </a:tr>
              <a:tr h="802390">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63126611"/>
                  </a:ext>
                </a:extLst>
              </a:tr>
              <a:tr h="802390">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77445973"/>
                  </a:ext>
                </a:extLst>
              </a:tr>
              <a:tr h="802390">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650841564"/>
                  </a:ext>
                </a:extLst>
              </a:tr>
            </a:tbl>
          </a:graphicData>
        </a:graphic>
      </p:graphicFrame>
      <p:sp>
        <p:nvSpPr>
          <p:cNvPr id="4" name="スライド番号プレースホルダー 3">
            <a:extLst>
              <a:ext uri="{FF2B5EF4-FFF2-40B4-BE49-F238E27FC236}">
                <a16:creationId xmlns:a16="http://schemas.microsoft.com/office/drawing/2014/main" id="{B11EE4EB-CEF0-E8F5-BBA2-FDBF1E5C6ADD}"/>
              </a:ext>
            </a:extLst>
          </p:cNvPr>
          <p:cNvSpPr>
            <a:spLocks noGrp="1"/>
          </p:cNvSpPr>
          <p:nvPr>
            <p:ph type="sldNum" sz="quarter" idx="12"/>
          </p:nvPr>
        </p:nvSpPr>
        <p:spPr/>
        <p:txBody>
          <a:bodyPr/>
          <a:lstStyle/>
          <a:p>
            <a:fld id="{02C9F88B-A58C-4065-A736-DE83E8741D92}" type="slidenum">
              <a:rPr kumimoji="1" lang="ja-JP" altLang="en-US" smtClean="0"/>
              <a:t>42</a:t>
            </a:fld>
            <a:endParaRPr kumimoji="1" lang="ja-JP" altLang="en-US"/>
          </a:p>
        </p:txBody>
      </p:sp>
    </p:spTree>
    <p:extLst>
      <p:ext uri="{BB962C8B-B14F-4D97-AF65-F5344CB8AC3E}">
        <p14:creationId xmlns:p14="http://schemas.microsoft.com/office/powerpoint/2010/main" val="91390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6ACAD-D55F-68E9-06C8-DEEC301245AA}"/>
              </a:ext>
            </a:extLst>
          </p:cNvPr>
          <p:cNvSpPr>
            <a:spLocks noGrp="1"/>
          </p:cNvSpPr>
          <p:nvPr>
            <p:ph type="title"/>
          </p:nvPr>
        </p:nvSpPr>
        <p:spPr/>
        <p:txBody>
          <a:bodyPr/>
          <a:lstStyle/>
          <a:p>
            <a:endParaRPr kumimoji="1" lang="ja-JP" altLang="en-US"/>
          </a:p>
        </p:txBody>
      </p:sp>
      <p:graphicFrame>
        <p:nvGraphicFramePr>
          <p:cNvPr id="6" name="コンテンツ プレースホルダー 5">
            <a:extLst>
              <a:ext uri="{FF2B5EF4-FFF2-40B4-BE49-F238E27FC236}">
                <a16:creationId xmlns:a16="http://schemas.microsoft.com/office/drawing/2014/main" id="{42866BAC-3BAC-FC15-484F-4D735CF8C03C}"/>
              </a:ext>
            </a:extLst>
          </p:cNvPr>
          <p:cNvGraphicFramePr>
            <a:graphicFrameLocks noGrp="1"/>
          </p:cNvGraphicFramePr>
          <p:nvPr>
            <p:ph idx="1"/>
            <p:extLst>
              <p:ext uri="{D42A27DB-BD31-4B8C-83A1-F6EECF244321}">
                <p14:modId xmlns:p14="http://schemas.microsoft.com/office/powerpoint/2010/main" val="1162799955"/>
              </p:ext>
            </p:extLst>
          </p:nvPr>
        </p:nvGraphicFramePr>
        <p:xfrm>
          <a:off x="2042160" y="1813560"/>
          <a:ext cx="8321040" cy="4373880"/>
        </p:xfrm>
        <a:graphic>
          <a:graphicData uri="http://schemas.openxmlformats.org/drawingml/2006/table">
            <a:tbl>
              <a:tblPr/>
              <a:tblGrid>
                <a:gridCol w="1040130">
                  <a:extLst>
                    <a:ext uri="{9D8B030D-6E8A-4147-A177-3AD203B41FA5}">
                      <a16:colId xmlns:a16="http://schemas.microsoft.com/office/drawing/2014/main" val="1435115436"/>
                    </a:ext>
                  </a:extLst>
                </a:gridCol>
                <a:gridCol w="1040130">
                  <a:extLst>
                    <a:ext uri="{9D8B030D-6E8A-4147-A177-3AD203B41FA5}">
                      <a16:colId xmlns:a16="http://schemas.microsoft.com/office/drawing/2014/main" val="3735937860"/>
                    </a:ext>
                  </a:extLst>
                </a:gridCol>
                <a:gridCol w="1040130">
                  <a:extLst>
                    <a:ext uri="{9D8B030D-6E8A-4147-A177-3AD203B41FA5}">
                      <a16:colId xmlns:a16="http://schemas.microsoft.com/office/drawing/2014/main" val="2345015082"/>
                    </a:ext>
                  </a:extLst>
                </a:gridCol>
                <a:gridCol w="1040130">
                  <a:extLst>
                    <a:ext uri="{9D8B030D-6E8A-4147-A177-3AD203B41FA5}">
                      <a16:colId xmlns:a16="http://schemas.microsoft.com/office/drawing/2014/main" val="1890058387"/>
                    </a:ext>
                  </a:extLst>
                </a:gridCol>
                <a:gridCol w="1040130">
                  <a:extLst>
                    <a:ext uri="{9D8B030D-6E8A-4147-A177-3AD203B41FA5}">
                      <a16:colId xmlns:a16="http://schemas.microsoft.com/office/drawing/2014/main" val="1982310437"/>
                    </a:ext>
                  </a:extLst>
                </a:gridCol>
                <a:gridCol w="1040130">
                  <a:extLst>
                    <a:ext uri="{9D8B030D-6E8A-4147-A177-3AD203B41FA5}">
                      <a16:colId xmlns:a16="http://schemas.microsoft.com/office/drawing/2014/main" val="2644705127"/>
                    </a:ext>
                  </a:extLst>
                </a:gridCol>
                <a:gridCol w="1040130">
                  <a:extLst>
                    <a:ext uri="{9D8B030D-6E8A-4147-A177-3AD203B41FA5}">
                      <a16:colId xmlns:a16="http://schemas.microsoft.com/office/drawing/2014/main" val="197653098"/>
                    </a:ext>
                  </a:extLst>
                </a:gridCol>
                <a:gridCol w="1040130">
                  <a:extLst>
                    <a:ext uri="{9D8B030D-6E8A-4147-A177-3AD203B41FA5}">
                      <a16:colId xmlns:a16="http://schemas.microsoft.com/office/drawing/2014/main" val="2608192022"/>
                    </a:ext>
                  </a:extLst>
                </a:gridCol>
              </a:tblGrid>
              <a:tr h="819341">
                <a:tc>
                  <a:txBody>
                    <a:bodyPr/>
                    <a:lstStyle/>
                    <a:p>
                      <a:pPr algn="ctr" fontAlgn="ctr">
                        <a:buNone/>
                      </a:pP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Test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TOPIX_CT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TOPIXd_CT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Nikkei_CT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Nikkeid_CT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SP500_CT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MSCI_CT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JPY_CT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983249"/>
                  </a:ext>
                </a:extLst>
              </a:tr>
              <a:tr h="548258">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F-value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2.382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3.951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0.174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283885"/>
                  </a:ext>
                </a:extLst>
              </a:tr>
              <a:tr h="548258">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p-value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0.678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929622"/>
                  </a:ext>
                </a:extLst>
              </a:tr>
              <a:tr h="819341">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523426392"/>
                  </a:ext>
                </a:extLst>
              </a:tr>
              <a:tr h="819341">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920788355"/>
                  </a:ext>
                </a:extLst>
              </a:tr>
              <a:tr h="819341">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921828243"/>
                  </a:ext>
                </a:extLst>
              </a:tr>
            </a:tbl>
          </a:graphicData>
        </a:graphic>
      </p:graphicFrame>
      <p:sp>
        <p:nvSpPr>
          <p:cNvPr id="4" name="スライド番号プレースホルダー 3">
            <a:extLst>
              <a:ext uri="{FF2B5EF4-FFF2-40B4-BE49-F238E27FC236}">
                <a16:creationId xmlns:a16="http://schemas.microsoft.com/office/drawing/2014/main" id="{4F197725-56AA-BFFD-5D8A-86E4D29B47DA}"/>
              </a:ext>
            </a:extLst>
          </p:cNvPr>
          <p:cNvSpPr>
            <a:spLocks noGrp="1"/>
          </p:cNvSpPr>
          <p:nvPr>
            <p:ph type="sldNum" sz="quarter" idx="12"/>
          </p:nvPr>
        </p:nvSpPr>
        <p:spPr/>
        <p:txBody>
          <a:bodyPr/>
          <a:lstStyle/>
          <a:p>
            <a:fld id="{02C9F88B-A58C-4065-A736-DE83E8741D92}" type="slidenum">
              <a:rPr kumimoji="1" lang="ja-JP" altLang="en-US" smtClean="0"/>
              <a:t>43</a:t>
            </a:fld>
            <a:endParaRPr kumimoji="1" lang="ja-JP" altLang="en-US"/>
          </a:p>
        </p:txBody>
      </p:sp>
    </p:spTree>
    <p:extLst>
      <p:ext uri="{BB962C8B-B14F-4D97-AF65-F5344CB8AC3E}">
        <p14:creationId xmlns:p14="http://schemas.microsoft.com/office/powerpoint/2010/main" val="125188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BA507F-8D44-97F0-3369-3061A850B8DE}"/>
              </a:ext>
            </a:extLst>
          </p:cNvPr>
          <p:cNvSpPr>
            <a:spLocks noGrp="1"/>
          </p:cNvSpPr>
          <p:nvPr>
            <p:ph type="title"/>
          </p:nvPr>
        </p:nvSpPr>
        <p:spPr/>
        <p:txBody>
          <a:bodyPr/>
          <a:lstStyle/>
          <a:p>
            <a:endParaRPr kumimoji="1" lang="ja-JP" altLang="en-US"/>
          </a:p>
        </p:txBody>
      </p:sp>
      <p:graphicFrame>
        <p:nvGraphicFramePr>
          <p:cNvPr id="6" name="コンテンツ プレースホルダー 5">
            <a:extLst>
              <a:ext uri="{FF2B5EF4-FFF2-40B4-BE49-F238E27FC236}">
                <a16:creationId xmlns:a16="http://schemas.microsoft.com/office/drawing/2014/main" id="{78B81372-44AD-6889-8C28-470A062E6EDC}"/>
              </a:ext>
            </a:extLst>
          </p:cNvPr>
          <p:cNvGraphicFramePr>
            <a:graphicFrameLocks noGrp="1"/>
          </p:cNvGraphicFramePr>
          <p:nvPr>
            <p:ph idx="1"/>
            <p:extLst>
              <p:ext uri="{D42A27DB-BD31-4B8C-83A1-F6EECF244321}">
                <p14:modId xmlns:p14="http://schemas.microsoft.com/office/powerpoint/2010/main" val="2746300013"/>
              </p:ext>
            </p:extLst>
          </p:nvPr>
        </p:nvGraphicFramePr>
        <p:xfrm>
          <a:off x="2095500" y="1813562"/>
          <a:ext cx="8001000" cy="4542788"/>
        </p:xfrm>
        <a:graphic>
          <a:graphicData uri="http://schemas.openxmlformats.org/drawingml/2006/table">
            <a:tbl>
              <a:tblPr/>
              <a:tblGrid>
                <a:gridCol w="1000125">
                  <a:extLst>
                    <a:ext uri="{9D8B030D-6E8A-4147-A177-3AD203B41FA5}">
                      <a16:colId xmlns:a16="http://schemas.microsoft.com/office/drawing/2014/main" val="3458148641"/>
                    </a:ext>
                  </a:extLst>
                </a:gridCol>
                <a:gridCol w="1000125">
                  <a:extLst>
                    <a:ext uri="{9D8B030D-6E8A-4147-A177-3AD203B41FA5}">
                      <a16:colId xmlns:a16="http://schemas.microsoft.com/office/drawing/2014/main" val="226863817"/>
                    </a:ext>
                  </a:extLst>
                </a:gridCol>
                <a:gridCol w="1000125">
                  <a:extLst>
                    <a:ext uri="{9D8B030D-6E8A-4147-A177-3AD203B41FA5}">
                      <a16:colId xmlns:a16="http://schemas.microsoft.com/office/drawing/2014/main" val="4106411268"/>
                    </a:ext>
                  </a:extLst>
                </a:gridCol>
                <a:gridCol w="1000125">
                  <a:extLst>
                    <a:ext uri="{9D8B030D-6E8A-4147-A177-3AD203B41FA5}">
                      <a16:colId xmlns:a16="http://schemas.microsoft.com/office/drawing/2014/main" val="1007978912"/>
                    </a:ext>
                  </a:extLst>
                </a:gridCol>
                <a:gridCol w="1000125">
                  <a:extLst>
                    <a:ext uri="{9D8B030D-6E8A-4147-A177-3AD203B41FA5}">
                      <a16:colId xmlns:a16="http://schemas.microsoft.com/office/drawing/2014/main" val="4041902561"/>
                    </a:ext>
                  </a:extLst>
                </a:gridCol>
                <a:gridCol w="1000125">
                  <a:extLst>
                    <a:ext uri="{9D8B030D-6E8A-4147-A177-3AD203B41FA5}">
                      <a16:colId xmlns:a16="http://schemas.microsoft.com/office/drawing/2014/main" val="4104775527"/>
                    </a:ext>
                  </a:extLst>
                </a:gridCol>
                <a:gridCol w="1000125">
                  <a:extLst>
                    <a:ext uri="{9D8B030D-6E8A-4147-A177-3AD203B41FA5}">
                      <a16:colId xmlns:a16="http://schemas.microsoft.com/office/drawing/2014/main" val="1991468233"/>
                    </a:ext>
                  </a:extLst>
                </a:gridCol>
                <a:gridCol w="1000125">
                  <a:extLst>
                    <a:ext uri="{9D8B030D-6E8A-4147-A177-3AD203B41FA5}">
                      <a16:colId xmlns:a16="http://schemas.microsoft.com/office/drawing/2014/main" val="3423235284"/>
                    </a:ext>
                  </a:extLst>
                </a:gridCol>
              </a:tblGrid>
              <a:tr h="850982">
                <a:tc>
                  <a:txBody>
                    <a:bodyPr/>
                    <a:lstStyle/>
                    <a:p>
                      <a:pPr algn="ctr" fontAlgn="ctr">
                        <a:buNone/>
                      </a:pP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Test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CT1_TOPIX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CT1_TOPIXd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CT1_Nikkei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CT1_Nikkeid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CT1_SP500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CT1_MSCI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CT1_JPY</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24063"/>
                  </a:ext>
                </a:extLst>
              </a:tr>
              <a:tr h="569430">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F-value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1.454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7778218"/>
                  </a:ext>
                </a:extLst>
              </a:tr>
              <a:tr h="569430">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p-value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522753"/>
                  </a:ext>
                </a:extLst>
              </a:tr>
              <a:tr h="850982">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980916242"/>
                  </a:ext>
                </a:extLst>
              </a:tr>
              <a:tr h="850982">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779819455"/>
                  </a:ext>
                </a:extLst>
              </a:tr>
              <a:tr h="850982">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305819992"/>
                  </a:ext>
                </a:extLst>
              </a:tr>
            </a:tbl>
          </a:graphicData>
        </a:graphic>
      </p:graphicFrame>
      <p:sp>
        <p:nvSpPr>
          <p:cNvPr id="4" name="スライド番号プレースホルダー 3">
            <a:extLst>
              <a:ext uri="{FF2B5EF4-FFF2-40B4-BE49-F238E27FC236}">
                <a16:creationId xmlns:a16="http://schemas.microsoft.com/office/drawing/2014/main" id="{6269FDDA-5A8F-81BB-AC93-937D14B089E8}"/>
              </a:ext>
            </a:extLst>
          </p:cNvPr>
          <p:cNvSpPr>
            <a:spLocks noGrp="1"/>
          </p:cNvSpPr>
          <p:nvPr>
            <p:ph type="sldNum" sz="quarter" idx="12"/>
          </p:nvPr>
        </p:nvSpPr>
        <p:spPr/>
        <p:txBody>
          <a:bodyPr/>
          <a:lstStyle/>
          <a:p>
            <a:fld id="{02C9F88B-A58C-4065-A736-DE83E8741D92}" type="slidenum">
              <a:rPr kumimoji="1" lang="ja-JP" altLang="en-US" smtClean="0"/>
              <a:t>44</a:t>
            </a:fld>
            <a:endParaRPr kumimoji="1" lang="ja-JP" altLang="en-US"/>
          </a:p>
        </p:txBody>
      </p:sp>
    </p:spTree>
    <p:extLst>
      <p:ext uri="{BB962C8B-B14F-4D97-AF65-F5344CB8AC3E}">
        <p14:creationId xmlns:p14="http://schemas.microsoft.com/office/powerpoint/2010/main" val="3433984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6E9A0-6E45-2694-366F-1DE25560D546}"/>
              </a:ext>
            </a:extLst>
          </p:cNvPr>
          <p:cNvSpPr>
            <a:spLocks noGrp="1"/>
          </p:cNvSpPr>
          <p:nvPr>
            <p:ph type="title"/>
          </p:nvPr>
        </p:nvSpPr>
        <p:spPr/>
        <p:txBody>
          <a:bodyPr/>
          <a:lstStyle/>
          <a:p>
            <a:endParaRPr kumimoji="1" lang="ja-JP" altLang="en-US"/>
          </a:p>
        </p:txBody>
      </p:sp>
      <p:graphicFrame>
        <p:nvGraphicFramePr>
          <p:cNvPr id="6" name="コンテンツ プレースホルダー 5">
            <a:extLst>
              <a:ext uri="{FF2B5EF4-FFF2-40B4-BE49-F238E27FC236}">
                <a16:creationId xmlns:a16="http://schemas.microsoft.com/office/drawing/2014/main" id="{AC7E2D13-8D3D-A5CC-6C00-62771A3648F1}"/>
              </a:ext>
            </a:extLst>
          </p:cNvPr>
          <p:cNvGraphicFramePr>
            <a:graphicFrameLocks noGrp="1"/>
          </p:cNvGraphicFramePr>
          <p:nvPr>
            <p:ph idx="1"/>
            <p:extLst>
              <p:ext uri="{D42A27DB-BD31-4B8C-83A1-F6EECF244321}">
                <p14:modId xmlns:p14="http://schemas.microsoft.com/office/powerpoint/2010/main" val="1661230972"/>
              </p:ext>
            </p:extLst>
          </p:nvPr>
        </p:nvGraphicFramePr>
        <p:xfrm>
          <a:off x="2080260" y="1874520"/>
          <a:ext cx="8031480" cy="4481830"/>
        </p:xfrm>
        <a:graphic>
          <a:graphicData uri="http://schemas.openxmlformats.org/drawingml/2006/table">
            <a:tbl>
              <a:tblPr/>
              <a:tblGrid>
                <a:gridCol w="1003935">
                  <a:extLst>
                    <a:ext uri="{9D8B030D-6E8A-4147-A177-3AD203B41FA5}">
                      <a16:colId xmlns:a16="http://schemas.microsoft.com/office/drawing/2014/main" val="1720249268"/>
                    </a:ext>
                  </a:extLst>
                </a:gridCol>
                <a:gridCol w="1003935">
                  <a:extLst>
                    <a:ext uri="{9D8B030D-6E8A-4147-A177-3AD203B41FA5}">
                      <a16:colId xmlns:a16="http://schemas.microsoft.com/office/drawing/2014/main" val="2040659899"/>
                    </a:ext>
                  </a:extLst>
                </a:gridCol>
                <a:gridCol w="1003935">
                  <a:extLst>
                    <a:ext uri="{9D8B030D-6E8A-4147-A177-3AD203B41FA5}">
                      <a16:colId xmlns:a16="http://schemas.microsoft.com/office/drawing/2014/main" val="880002507"/>
                    </a:ext>
                  </a:extLst>
                </a:gridCol>
                <a:gridCol w="1003935">
                  <a:extLst>
                    <a:ext uri="{9D8B030D-6E8A-4147-A177-3AD203B41FA5}">
                      <a16:colId xmlns:a16="http://schemas.microsoft.com/office/drawing/2014/main" val="156659165"/>
                    </a:ext>
                  </a:extLst>
                </a:gridCol>
                <a:gridCol w="1003935">
                  <a:extLst>
                    <a:ext uri="{9D8B030D-6E8A-4147-A177-3AD203B41FA5}">
                      <a16:colId xmlns:a16="http://schemas.microsoft.com/office/drawing/2014/main" val="2712600236"/>
                    </a:ext>
                  </a:extLst>
                </a:gridCol>
                <a:gridCol w="1003935">
                  <a:extLst>
                    <a:ext uri="{9D8B030D-6E8A-4147-A177-3AD203B41FA5}">
                      <a16:colId xmlns:a16="http://schemas.microsoft.com/office/drawing/2014/main" val="2780301500"/>
                    </a:ext>
                  </a:extLst>
                </a:gridCol>
                <a:gridCol w="1003935">
                  <a:extLst>
                    <a:ext uri="{9D8B030D-6E8A-4147-A177-3AD203B41FA5}">
                      <a16:colId xmlns:a16="http://schemas.microsoft.com/office/drawing/2014/main" val="1176170747"/>
                    </a:ext>
                  </a:extLst>
                </a:gridCol>
                <a:gridCol w="1003935">
                  <a:extLst>
                    <a:ext uri="{9D8B030D-6E8A-4147-A177-3AD203B41FA5}">
                      <a16:colId xmlns:a16="http://schemas.microsoft.com/office/drawing/2014/main" val="2664187549"/>
                    </a:ext>
                  </a:extLst>
                </a:gridCol>
              </a:tblGrid>
              <a:tr h="839563">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Test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TOPIX_CT1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TOPIXd_CT1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Nikkei_CT1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Nikkeid_CT1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SP500_CT1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MSCI_CT1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JPY_CT1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4351514"/>
                  </a:ext>
                </a:extLst>
              </a:tr>
              <a:tr h="561789">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F-value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3.919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4.510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8.862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10.238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7.798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6120457"/>
                  </a:ext>
                </a:extLst>
              </a:tr>
              <a:tr h="561789">
                <a:tc>
                  <a:txBody>
                    <a:bodyPr/>
                    <a:lstStyle/>
                    <a:p>
                      <a:pPr algn="ctr" fontAlgn="ctr">
                        <a:buNone/>
                      </a:pPr>
                      <a:r>
                        <a:rPr lang="en-US" sz="1100" b="0" i="0" u="none" strike="noStrike">
                          <a:solidFill>
                            <a:srgbClr val="000000"/>
                          </a:solidFill>
                          <a:effectLst/>
                          <a:latin typeface="游ゴシック" panose="020B0400000000000000" pitchFamily="50" charset="-128"/>
                          <a:ea typeface="游ゴシック" panose="020B0400000000000000" pitchFamily="50" charset="-128"/>
                        </a:rPr>
                        <a:t>p-value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0.810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784830"/>
                  </a:ext>
                </a:extLst>
              </a:tr>
              <a:tr h="839563">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636553922"/>
                  </a:ext>
                </a:extLst>
              </a:tr>
              <a:tr h="839563">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811055790"/>
                  </a:ext>
                </a:extLst>
              </a:tr>
              <a:tr h="839563">
                <a:tc>
                  <a:txBody>
                    <a:bodyPr/>
                    <a:lstStyle/>
                    <a:p>
                      <a:pPr algn="ctr" fontAlgn="ctr">
                        <a:buNone/>
                      </a:pP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有意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buNone/>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有意ではない</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072584329"/>
                  </a:ext>
                </a:extLst>
              </a:tr>
            </a:tbl>
          </a:graphicData>
        </a:graphic>
      </p:graphicFrame>
      <p:sp>
        <p:nvSpPr>
          <p:cNvPr id="4" name="スライド番号プレースホルダー 3">
            <a:extLst>
              <a:ext uri="{FF2B5EF4-FFF2-40B4-BE49-F238E27FC236}">
                <a16:creationId xmlns:a16="http://schemas.microsoft.com/office/drawing/2014/main" id="{BE666F15-C083-BAB6-BF6D-EE47F5E2195C}"/>
              </a:ext>
            </a:extLst>
          </p:cNvPr>
          <p:cNvSpPr>
            <a:spLocks noGrp="1"/>
          </p:cNvSpPr>
          <p:nvPr>
            <p:ph type="sldNum" sz="quarter" idx="12"/>
          </p:nvPr>
        </p:nvSpPr>
        <p:spPr/>
        <p:txBody>
          <a:bodyPr/>
          <a:lstStyle/>
          <a:p>
            <a:fld id="{02C9F88B-A58C-4065-A736-DE83E8741D92}" type="slidenum">
              <a:rPr kumimoji="1" lang="ja-JP" altLang="en-US" smtClean="0"/>
              <a:t>45</a:t>
            </a:fld>
            <a:endParaRPr kumimoji="1" lang="ja-JP" altLang="en-US"/>
          </a:p>
        </p:txBody>
      </p:sp>
    </p:spTree>
    <p:extLst>
      <p:ext uri="{BB962C8B-B14F-4D97-AF65-F5344CB8AC3E}">
        <p14:creationId xmlns:p14="http://schemas.microsoft.com/office/powerpoint/2010/main" val="615495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61494-5BE7-EE26-3B58-089989F801AA}"/>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89577638-0349-EE95-1940-BFF902871021}"/>
              </a:ext>
            </a:extLst>
          </p:cNvPr>
          <p:cNvSpPr>
            <a:spLocks noGrp="1"/>
          </p:cNvSpPr>
          <p:nvPr>
            <p:ph idx="1"/>
          </p:nvPr>
        </p:nvSpPr>
        <p:spPr/>
        <p:txBody>
          <a:bodyPr/>
          <a:lstStyle/>
          <a:p>
            <a:r>
              <a:rPr kumimoji="1" lang="en-US" altLang="ja-JP" dirty="0"/>
              <a:t>1</a:t>
            </a:r>
            <a:r>
              <a:rPr kumimoji="1" lang="ja-JP" altLang="en-US" dirty="0"/>
              <a:t>期前の通貨キャリートレードが日本の株式市場をはじめとした、株式市場に影響を与えている可能性が高い。</a:t>
            </a:r>
            <a:endParaRPr kumimoji="1" lang="en-US" altLang="ja-JP" dirty="0"/>
          </a:p>
          <a:p>
            <a:pPr marL="0" indent="0">
              <a:buNone/>
            </a:pPr>
            <a:r>
              <a:rPr lang="ja-JP" altLang="en-US" dirty="0"/>
              <a:t>→特に</a:t>
            </a:r>
            <a:r>
              <a:rPr lang="en-US" altLang="ja-JP" dirty="0"/>
              <a:t>CT1</a:t>
            </a:r>
            <a:r>
              <a:rPr lang="ja-JP" altLang="en-US" dirty="0"/>
              <a:t>は統計的にもかなり有意に影響を与えている可能性がある。</a:t>
            </a:r>
            <a:endParaRPr lang="en-US" altLang="ja-JP" dirty="0"/>
          </a:p>
          <a:p>
            <a:r>
              <a:rPr kumimoji="1" lang="ja-JP" altLang="en-US" dirty="0"/>
              <a:t>日本の株式市場では、ドル換算したものの方がより影響を受けやすい可能性が高い。</a:t>
            </a:r>
            <a:endParaRPr kumimoji="1" lang="en-US" altLang="ja-JP" dirty="0"/>
          </a:p>
          <a:p>
            <a:r>
              <a:rPr lang="ja-JP" altLang="en-US" dirty="0"/>
              <a:t>一方で前日の</a:t>
            </a:r>
            <a:r>
              <a:rPr lang="en-US" altLang="ja-JP" dirty="0"/>
              <a:t>TOPIX</a:t>
            </a:r>
            <a:r>
              <a:rPr lang="ja-JP" altLang="en-US" dirty="0"/>
              <a:t>やドル円為替レートが通貨キャリートレードに影響を与えている可能性もある。（ただし、有意水準</a:t>
            </a:r>
            <a:r>
              <a:rPr lang="en-US" altLang="ja-JP" dirty="0"/>
              <a:t>1%</a:t>
            </a:r>
            <a:r>
              <a:rPr lang="ja-JP" altLang="en-US" dirty="0"/>
              <a:t>では棄却できない）</a:t>
            </a:r>
            <a:endParaRPr kumimoji="1" lang="ja-JP" altLang="en-US" dirty="0"/>
          </a:p>
        </p:txBody>
      </p:sp>
      <p:sp>
        <p:nvSpPr>
          <p:cNvPr id="4" name="スライド番号プレースホルダー 3">
            <a:extLst>
              <a:ext uri="{FF2B5EF4-FFF2-40B4-BE49-F238E27FC236}">
                <a16:creationId xmlns:a16="http://schemas.microsoft.com/office/drawing/2014/main" id="{A8245827-4CDA-7D95-A3C4-73BE63072563}"/>
              </a:ext>
            </a:extLst>
          </p:cNvPr>
          <p:cNvSpPr>
            <a:spLocks noGrp="1"/>
          </p:cNvSpPr>
          <p:nvPr>
            <p:ph type="sldNum" sz="quarter" idx="12"/>
          </p:nvPr>
        </p:nvSpPr>
        <p:spPr/>
        <p:txBody>
          <a:bodyPr/>
          <a:lstStyle/>
          <a:p>
            <a:fld id="{02C9F88B-A58C-4065-A736-DE83E8741D92}" type="slidenum">
              <a:rPr kumimoji="1" lang="ja-JP" altLang="en-US" smtClean="0"/>
              <a:t>46</a:t>
            </a:fld>
            <a:endParaRPr kumimoji="1" lang="ja-JP" altLang="en-US"/>
          </a:p>
        </p:txBody>
      </p:sp>
    </p:spTree>
    <p:extLst>
      <p:ext uri="{BB962C8B-B14F-4D97-AF65-F5344CB8AC3E}">
        <p14:creationId xmlns:p14="http://schemas.microsoft.com/office/powerpoint/2010/main" val="780699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5885C-27C8-1E83-96A2-AD23C389E5C2}"/>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486881AB-5DC1-645B-DD90-638FF6B25FEC}"/>
              </a:ext>
            </a:extLst>
          </p:cNvPr>
          <p:cNvSpPr>
            <a:spLocks noGrp="1"/>
          </p:cNvSpPr>
          <p:nvPr>
            <p:ph idx="1"/>
          </p:nvPr>
        </p:nvSpPr>
        <p:spPr>
          <a:xfrm>
            <a:off x="838200" y="1792424"/>
            <a:ext cx="10515600" cy="4351338"/>
          </a:xfrm>
        </p:spPr>
        <p:txBody>
          <a:bodyPr/>
          <a:lstStyle/>
          <a:p>
            <a:pPr marL="0" indent="0">
              <a:buNone/>
            </a:pPr>
            <a:r>
              <a:rPr kumimoji="1" lang="ja-JP" altLang="en-US" dirty="0"/>
              <a:t>➀なぜ尖度・歪度・相関係数で先行研究と異なる符号になったのか</a:t>
            </a:r>
            <a:endParaRPr kumimoji="1" lang="en-US" altLang="ja-JP" dirty="0"/>
          </a:p>
          <a:p>
            <a:pPr marL="0" indent="0">
              <a:buNone/>
            </a:pPr>
            <a:r>
              <a:rPr lang="ja-JP" altLang="en-US" dirty="0"/>
              <a:t>→対象期間・頻度の違いが考えられる</a:t>
            </a:r>
            <a:endParaRPr lang="en-US" altLang="ja-JP" dirty="0"/>
          </a:p>
          <a:p>
            <a:pPr marL="0" indent="0">
              <a:buNone/>
            </a:pPr>
            <a:r>
              <a:rPr lang="ja-JP" altLang="en-US" dirty="0"/>
              <a:t>先行研究：</a:t>
            </a:r>
            <a:r>
              <a:rPr lang="en-US" altLang="ja-JP" dirty="0"/>
              <a:t>1995</a:t>
            </a:r>
            <a:r>
              <a:rPr lang="ja-JP" altLang="en-US" dirty="0"/>
              <a:t>年</a:t>
            </a:r>
            <a:r>
              <a:rPr lang="en-US" altLang="ja-JP" dirty="0"/>
              <a:t>1</a:t>
            </a:r>
            <a:r>
              <a:rPr lang="ja-JP" altLang="en-US" dirty="0"/>
              <a:t>月～</a:t>
            </a:r>
            <a:r>
              <a:rPr lang="en-US" altLang="ja-JP" dirty="0"/>
              <a:t>2010</a:t>
            </a:r>
            <a:r>
              <a:rPr lang="ja-JP" altLang="en-US" dirty="0"/>
              <a:t>年</a:t>
            </a:r>
            <a:r>
              <a:rPr lang="en-US" altLang="ja-JP" dirty="0"/>
              <a:t>9</a:t>
            </a:r>
            <a:r>
              <a:rPr lang="ja-JP" altLang="en-US" dirty="0"/>
              <a:t>月（日次）</a:t>
            </a:r>
            <a:endParaRPr lang="en-US" altLang="ja-JP" dirty="0"/>
          </a:p>
          <a:p>
            <a:pPr marL="0" indent="0">
              <a:buNone/>
            </a:pPr>
            <a:r>
              <a:rPr lang="ja-JP" altLang="en-US" dirty="0"/>
              <a:t>本研究：</a:t>
            </a:r>
            <a:r>
              <a:rPr lang="en-US" altLang="ja-JP" dirty="0"/>
              <a:t>2005</a:t>
            </a:r>
            <a:r>
              <a:rPr lang="ja-JP" altLang="en-US" dirty="0"/>
              <a:t>年</a:t>
            </a:r>
            <a:r>
              <a:rPr lang="en-US" altLang="ja-JP" dirty="0"/>
              <a:t>9</a:t>
            </a:r>
            <a:r>
              <a:rPr lang="ja-JP" altLang="en-US" dirty="0"/>
              <a:t>月～</a:t>
            </a:r>
            <a:r>
              <a:rPr lang="en-US" altLang="ja-JP" dirty="0"/>
              <a:t>2025</a:t>
            </a:r>
            <a:r>
              <a:rPr lang="ja-JP" altLang="en-US" dirty="0"/>
              <a:t>年</a:t>
            </a:r>
            <a:r>
              <a:rPr lang="en-US" altLang="ja-JP" dirty="0"/>
              <a:t>6</a:t>
            </a:r>
            <a:r>
              <a:rPr lang="ja-JP" altLang="en-US" dirty="0"/>
              <a:t>月（四半期毎）</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45D228F-CA48-2169-3A7D-2AC7FF400324}"/>
              </a:ext>
            </a:extLst>
          </p:cNvPr>
          <p:cNvSpPr>
            <a:spLocks noGrp="1"/>
          </p:cNvSpPr>
          <p:nvPr>
            <p:ph type="sldNum" sz="quarter" idx="12"/>
          </p:nvPr>
        </p:nvSpPr>
        <p:spPr/>
        <p:txBody>
          <a:bodyPr/>
          <a:lstStyle/>
          <a:p>
            <a:fld id="{02C9F88B-A58C-4065-A736-DE83E8741D92}" type="slidenum">
              <a:rPr kumimoji="1" lang="ja-JP" altLang="en-US" smtClean="0"/>
              <a:t>47</a:t>
            </a:fld>
            <a:endParaRPr kumimoji="1" lang="ja-JP" altLang="en-US"/>
          </a:p>
        </p:txBody>
      </p:sp>
    </p:spTree>
    <p:extLst>
      <p:ext uri="{BB962C8B-B14F-4D97-AF65-F5344CB8AC3E}">
        <p14:creationId xmlns:p14="http://schemas.microsoft.com/office/powerpoint/2010/main" val="413964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1844-8534-3A0E-6EFE-3B4B0901A09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6D85D6E-E11F-64B4-9EEF-E98A5991B6C9}"/>
              </a:ext>
            </a:extLst>
          </p:cNvPr>
          <p:cNvSpPr>
            <a:spLocks noGrp="1"/>
          </p:cNvSpPr>
          <p:nvPr>
            <p:ph idx="1"/>
          </p:nvPr>
        </p:nvSpPr>
        <p:spPr/>
        <p:txBody>
          <a:bodyPr/>
          <a:lstStyle/>
          <a:p>
            <a:pPr marL="0" indent="0">
              <a:buNone/>
            </a:pPr>
            <a:r>
              <a:rPr kumimoji="1" lang="ja-JP" altLang="en-US" dirty="0"/>
              <a:t>日次データにおいて観測されやすい金融危機時の急激な価格変動や一時的な市場混乱の影響が平準化され、その結果としてリターン分布の計上が変化した可能性。</a:t>
            </a:r>
            <a:endParaRPr kumimoji="1" lang="en-US" altLang="ja-JP" dirty="0"/>
          </a:p>
          <a:p>
            <a:pPr marL="0" indent="0">
              <a:buNone/>
            </a:pPr>
            <a:r>
              <a:rPr lang="ja-JP" altLang="en-US" dirty="0"/>
              <a:t>四半期データは、金融政策の変更や金融緩和の継続といったマクロ金融環境の影響を相対的に強く受ける傾向。</a:t>
            </a:r>
            <a:endParaRPr kumimoji="1" lang="ja-JP" altLang="en-US" dirty="0"/>
          </a:p>
        </p:txBody>
      </p:sp>
      <p:sp>
        <p:nvSpPr>
          <p:cNvPr id="4" name="スライド番号プレースホルダー 3">
            <a:extLst>
              <a:ext uri="{FF2B5EF4-FFF2-40B4-BE49-F238E27FC236}">
                <a16:creationId xmlns:a16="http://schemas.microsoft.com/office/drawing/2014/main" id="{EC26DAFA-2C2E-3273-FF01-F0E742EEB958}"/>
              </a:ext>
            </a:extLst>
          </p:cNvPr>
          <p:cNvSpPr>
            <a:spLocks noGrp="1"/>
          </p:cNvSpPr>
          <p:nvPr>
            <p:ph type="sldNum" sz="quarter" idx="12"/>
          </p:nvPr>
        </p:nvSpPr>
        <p:spPr/>
        <p:txBody>
          <a:bodyPr/>
          <a:lstStyle/>
          <a:p>
            <a:fld id="{02C9F88B-A58C-4065-A736-DE83E8741D92}" type="slidenum">
              <a:rPr kumimoji="1" lang="ja-JP" altLang="en-US" smtClean="0"/>
              <a:t>48</a:t>
            </a:fld>
            <a:endParaRPr kumimoji="1" lang="ja-JP" altLang="en-US"/>
          </a:p>
        </p:txBody>
      </p:sp>
    </p:spTree>
    <p:extLst>
      <p:ext uri="{BB962C8B-B14F-4D97-AF65-F5344CB8AC3E}">
        <p14:creationId xmlns:p14="http://schemas.microsoft.com/office/powerpoint/2010/main" val="1542775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1A4C0-8391-F678-C998-880D89D8627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7A947BE-6331-96E0-2D32-F74815207FDB}"/>
              </a:ext>
            </a:extLst>
          </p:cNvPr>
          <p:cNvSpPr>
            <a:spLocks noGrp="1"/>
          </p:cNvSpPr>
          <p:nvPr>
            <p:ph idx="1"/>
          </p:nvPr>
        </p:nvSpPr>
        <p:spPr/>
        <p:txBody>
          <a:bodyPr/>
          <a:lstStyle/>
          <a:p>
            <a:pPr marL="0" indent="0">
              <a:buNone/>
            </a:pPr>
            <a:r>
              <a:rPr kumimoji="1" lang="ja-JP" altLang="en-US" dirty="0"/>
              <a:t>②なぜ、グレンジャーの因果性が先行研究と異なる結果となったのか（グレンジャーの因果性が認められたのか）</a:t>
            </a:r>
            <a:endParaRPr kumimoji="1" lang="en-US" altLang="ja-JP" dirty="0"/>
          </a:p>
          <a:p>
            <a:pPr marL="0" indent="0">
              <a:buNone/>
            </a:pPr>
            <a:r>
              <a:rPr lang="ja-JP" altLang="en-US" dirty="0"/>
              <a:t>先行研究：グレンジャー因果性はどちらの方向にも認められなかった。</a:t>
            </a:r>
            <a:endParaRPr lang="en-US" altLang="ja-JP" dirty="0"/>
          </a:p>
          <a:p>
            <a:pPr marL="0" indent="0">
              <a:buNone/>
            </a:pPr>
            <a:r>
              <a:rPr kumimoji="1" lang="ja-JP" altLang="en-US" dirty="0"/>
              <a:t>本研究：グレンジャー因果性が認められ、特に通貨キャリートレードから株式市場という方向に認められた。</a:t>
            </a:r>
            <a:endParaRPr kumimoji="1" lang="en-US" altLang="ja-JP" dirty="0"/>
          </a:p>
          <a:p>
            <a:pPr marL="0" indent="0">
              <a:buNone/>
            </a:pPr>
            <a:r>
              <a:rPr kumimoji="1" lang="ja-JP" altLang="en-US" dirty="0"/>
              <a:t>→こちらも対象期間・頻度の違いが考えられる</a:t>
            </a:r>
            <a:endParaRPr kumimoji="1" lang="en-US" altLang="ja-JP" dirty="0"/>
          </a:p>
        </p:txBody>
      </p:sp>
      <p:sp>
        <p:nvSpPr>
          <p:cNvPr id="4" name="スライド番号プレースホルダー 3">
            <a:extLst>
              <a:ext uri="{FF2B5EF4-FFF2-40B4-BE49-F238E27FC236}">
                <a16:creationId xmlns:a16="http://schemas.microsoft.com/office/drawing/2014/main" id="{14C95F18-8CAD-0A5E-ED4B-9AB1F362E1D0}"/>
              </a:ext>
            </a:extLst>
          </p:cNvPr>
          <p:cNvSpPr>
            <a:spLocks noGrp="1"/>
          </p:cNvSpPr>
          <p:nvPr>
            <p:ph type="sldNum" sz="quarter" idx="12"/>
          </p:nvPr>
        </p:nvSpPr>
        <p:spPr/>
        <p:txBody>
          <a:bodyPr/>
          <a:lstStyle/>
          <a:p>
            <a:fld id="{02C9F88B-A58C-4065-A736-DE83E8741D92}" type="slidenum">
              <a:rPr kumimoji="1" lang="ja-JP" altLang="en-US" smtClean="0"/>
              <a:t>49</a:t>
            </a:fld>
            <a:endParaRPr kumimoji="1" lang="ja-JP" altLang="en-US"/>
          </a:p>
        </p:txBody>
      </p:sp>
    </p:spTree>
    <p:extLst>
      <p:ext uri="{BB962C8B-B14F-4D97-AF65-F5344CB8AC3E}">
        <p14:creationId xmlns:p14="http://schemas.microsoft.com/office/powerpoint/2010/main" val="123599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B054F-9847-F899-EAA2-DB731BD8E797}"/>
              </a:ext>
            </a:extLst>
          </p:cNvPr>
          <p:cNvSpPr>
            <a:spLocks noGrp="1"/>
          </p:cNvSpPr>
          <p:nvPr>
            <p:ph type="title"/>
          </p:nvPr>
        </p:nvSpPr>
        <p:spPr>
          <a:xfrm>
            <a:off x="838200" y="407005"/>
            <a:ext cx="10515600" cy="1325563"/>
          </a:xfrm>
        </p:spPr>
        <p:txBody>
          <a:bodyPr/>
          <a:lstStyle/>
          <a:p>
            <a:r>
              <a:rPr kumimoji="1" lang="ja-JP" altLang="en-US" dirty="0"/>
              <a:t>金利パリティ</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6A5E136-5F7F-D8AE-8600-8A6AF65298D9}"/>
                  </a:ext>
                </a:extLst>
              </p:cNvPr>
              <p:cNvSpPr>
                <a:spLocks noGrp="1"/>
              </p:cNvSpPr>
              <p:nvPr>
                <p:ph idx="1"/>
              </p:nvPr>
            </p:nvSpPr>
            <p:spPr/>
            <p:txBody>
              <a:bodyPr>
                <a:normAutofit fontScale="92500" lnSpcReduction="10000"/>
              </a:bodyPr>
              <a:lstStyle/>
              <a:p>
                <a:r>
                  <a:rPr kumimoji="1" lang="ja-JP" altLang="en-US" dirty="0"/>
                  <a:t>金利パリティ</a:t>
                </a:r>
                <a:r>
                  <a:rPr kumimoji="1" lang="en-US" altLang="ja-JP" dirty="0"/>
                  <a:t>(Interest Rate Parity, IRP)</a:t>
                </a:r>
              </a:p>
              <a:p>
                <a:pPr marL="0" indent="0">
                  <a:buNone/>
                </a:pPr>
                <a:r>
                  <a:rPr lang="ja-JP" altLang="en-US" dirty="0"/>
                  <a:t>新証券投資論</a:t>
                </a:r>
                <a:r>
                  <a:rPr lang="en-US" altLang="ja-JP" dirty="0"/>
                  <a:t>Ⅱ</a:t>
                </a:r>
                <a:r>
                  <a:rPr lang="ja-JP" altLang="en-US" dirty="0"/>
                  <a:t>実務編</a:t>
                </a:r>
                <a:r>
                  <a:rPr lang="en-US" altLang="ja-JP" dirty="0"/>
                  <a:t>p.179</a:t>
                </a:r>
              </a:p>
              <a:p>
                <a:pPr marL="0" indent="0">
                  <a:buNone/>
                </a:pP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𝐹</m:t>
                        </m:r>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0</m:t>
                            </m:r>
                          </m:sub>
                        </m:sSub>
                      </m:den>
                    </m:f>
                    <m:r>
                      <a:rPr lang="en-US" altLang="ja-JP" b="0" i="1" smtClean="0">
                        <a:latin typeface="Cambria Math" panose="02040503050406030204" pitchFamily="18" charset="0"/>
                      </a:rPr>
                      <m:t>−1</m:t>
                    </m:r>
                    <m:r>
                      <a:rPr lang="en-US" altLang="ja-JP" i="1" smtClean="0">
                        <a:latin typeface="Cambria Math" panose="02040503050406030204" pitchFamily="18" charset="0"/>
                        <a:ea typeface="Cambria Math" panose="02040503050406030204" pitchFamily="18" charset="0"/>
                      </a:rPr>
                      <m: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𝑖</m:t>
                        </m:r>
                      </m:e>
                      <m:sub>
                        <m:r>
                          <a:rPr lang="en-US" altLang="ja-JP" b="0" i="1" smtClean="0">
                            <a:latin typeface="Cambria Math" panose="02040503050406030204" pitchFamily="18" charset="0"/>
                            <a:ea typeface="Cambria Math" panose="02040503050406030204" pitchFamily="18" charset="0"/>
                          </a:rPr>
                          <m:t>𝐷</m:t>
                        </m:r>
                      </m:sub>
                    </m:sSub>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𝑖</m:t>
                        </m:r>
                      </m:e>
                      <m:sub>
                        <m:r>
                          <a:rPr lang="en-US" altLang="ja-JP" b="0" i="1" smtClean="0">
                            <a:latin typeface="Cambria Math" panose="02040503050406030204" pitchFamily="18" charset="0"/>
                            <a:ea typeface="Cambria Math" panose="02040503050406030204" pitchFamily="18" charset="0"/>
                          </a:rPr>
                          <m:t>𝐹</m:t>
                        </m:r>
                      </m:sub>
                    </m:sSub>
                    <m:r>
                      <a:rPr lang="ja-JP" altLang="en-US" i="1">
                        <a:latin typeface="Cambria Math" panose="02040503050406030204" pitchFamily="18" charset="0"/>
                        <a:ea typeface="Cambria Math" panose="02040503050406030204" pitchFamily="18" charset="0"/>
                      </a:rPr>
                      <m:t>　</m:t>
                    </m:r>
                  </m:oMath>
                </a14:m>
                <a:r>
                  <a:rPr lang="en-US" altLang="ja-JP" dirty="0"/>
                  <a:t>(3.10)</a:t>
                </a:r>
              </a:p>
              <a:p>
                <a:pPr marL="0" indent="0">
                  <a:buNone/>
                </a:pPr>
                <a:r>
                  <a:rPr lang="ja-JP" altLang="en-US" dirty="0"/>
                  <a:t>フォワード為替レートのスポット為替レートに対するプレミアムは内外金利差に等しい（によって決まる）。</a:t>
                </a:r>
                <a:endParaRPr lang="en-US" altLang="ja-JP" dirty="0"/>
              </a:p>
              <a:p>
                <a:pPr marL="0" indent="0">
                  <a:buNone/>
                </a:pPr>
                <a:r>
                  <a:rPr lang="ja-JP" altLang="en-US" dirty="0"/>
                  <a:t>→かなり厳密に成立するパリティ関係。</a:t>
                </a:r>
                <a:endParaRPr lang="en-US" altLang="ja-JP" dirty="0"/>
              </a:p>
              <a:p>
                <a:pPr marL="0" indent="0">
                  <a:buNone/>
                </a:pPr>
                <a:endParaRPr lang="en-US" altLang="ja-JP" dirty="0"/>
              </a:p>
              <a:p>
                <a:pPr marL="0" indent="0">
                  <a:buNone/>
                </a:pPr>
                <a:r>
                  <a:rPr lang="ja-JP" altLang="en-US" dirty="0"/>
                  <a:t>期間を</a:t>
                </a:r>
                <a:r>
                  <a:rPr lang="en-US" altLang="ja-JP" dirty="0"/>
                  <a:t>T</a:t>
                </a:r>
                <a:r>
                  <a:rPr lang="ja-JP" altLang="en-US" dirty="0"/>
                  <a:t>年とした場合</a:t>
                </a:r>
                <a:endParaRPr lang="en-US" altLang="ja-JP" dirty="0"/>
              </a:p>
              <a:p>
                <a:pPr marL="0" indent="0">
                  <a:buNone/>
                </a:pP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𝐹</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0</m:t>
                            </m:r>
                          </m:sub>
                        </m:sSub>
                      </m:den>
                    </m:f>
                    <m:r>
                      <a:rPr lang="en-US" altLang="ja-JP" i="1">
                        <a:latin typeface="Cambria Math" panose="02040503050406030204" pitchFamily="18" charset="0"/>
                      </a:rPr>
                      <m:t>−1</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𝑖</m:t>
                        </m:r>
                      </m:e>
                      <m:sub>
                        <m:r>
                          <a:rPr lang="en-US" altLang="ja-JP" i="1">
                            <a:latin typeface="Cambria Math" panose="02040503050406030204" pitchFamily="18" charset="0"/>
                            <a:ea typeface="Cambria Math" panose="02040503050406030204" pitchFamily="18" charset="0"/>
                          </a:rPr>
                          <m:t>𝐷</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𝑖</m:t>
                        </m:r>
                      </m:e>
                      <m:sub>
                        <m:r>
                          <a:rPr lang="en-US" altLang="ja-JP" i="1">
                            <a:latin typeface="Cambria Math" panose="02040503050406030204" pitchFamily="18" charset="0"/>
                            <a:ea typeface="Cambria Math" panose="02040503050406030204" pitchFamily="18" charset="0"/>
                          </a:rPr>
                          <m:t>𝐹</m:t>
                        </m:r>
                      </m:sub>
                    </m:sSub>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𝑇</m:t>
                    </m:r>
                  </m:oMath>
                </a14:m>
                <a:r>
                  <a:rPr lang="ja-JP" altLang="en-US" dirty="0"/>
                  <a:t> </a:t>
                </a:r>
                <a:r>
                  <a:rPr lang="en-US" altLang="ja-JP" dirty="0"/>
                  <a:t>(3.14)</a:t>
                </a:r>
                <a:endParaRPr lang="ja-JP" altLang="en-US"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36A5E136-5F7F-D8AE-8600-8A6AF65298D9}"/>
                  </a:ext>
                </a:extLst>
              </p:cNvPr>
              <p:cNvSpPr>
                <a:spLocks noGrp="1" noRot="1" noChangeAspect="1" noMove="1" noResize="1" noEditPoints="1" noAdjustHandles="1" noChangeArrowheads="1" noChangeShapeType="1" noTextEdit="1"/>
              </p:cNvSpPr>
              <p:nvPr>
                <p:ph idx="1"/>
              </p:nvPr>
            </p:nvSpPr>
            <p:spPr>
              <a:blipFill>
                <a:blip r:embed="rId3"/>
                <a:stretch>
                  <a:fillRect l="-1043" t="-280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C3FF123-DABF-C372-BA0B-933CBD6D84C6}"/>
                  </a:ext>
                </a:extLst>
              </p:cNvPr>
              <p:cNvSpPr txBox="1"/>
              <p:nvPr/>
            </p:nvSpPr>
            <p:spPr>
              <a:xfrm>
                <a:off x="7147676" y="2645478"/>
                <a:ext cx="3762303" cy="646331"/>
              </a:xfrm>
              <a:prstGeom prst="rect">
                <a:avLst/>
              </a:prstGeom>
              <a:noFill/>
            </p:spPr>
            <p:txBody>
              <a:bodyPr wrap="square" rtlCol="0">
                <a:spAutoFit/>
              </a:bodyPr>
              <a:lstStyle/>
              <a:p>
                <a14:m>
                  <m:oMath xmlns:m="http://schemas.openxmlformats.org/officeDocument/2006/math">
                    <m:sSub>
                      <m:sSubPr>
                        <m:ctrlPr>
                          <a:rPr lang="en-US" altLang="ja-JP" i="1" smtClean="0">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𝑖</m:t>
                        </m:r>
                      </m:e>
                      <m:sub>
                        <m:r>
                          <a:rPr lang="en-US" altLang="ja-JP" i="1">
                            <a:latin typeface="Cambria Math" panose="02040503050406030204" pitchFamily="18" charset="0"/>
                            <a:ea typeface="Cambria Math" panose="02040503050406030204" pitchFamily="18" charset="0"/>
                          </a:rPr>
                          <m:t>𝐷</m:t>
                        </m:r>
                      </m:sub>
                    </m:sSub>
                  </m:oMath>
                </a14:m>
                <a:r>
                  <a:rPr kumimoji="1" lang="ja-JP" altLang="en-US" dirty="0"/>
                  <a:t>：国内金利</a:t>
                </a:r>
                <a:endParaRPr kumimoji="1" lang="en-US" altLang="ja-JP" dirty="0"/>
              </a:p>
              <a:p>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𝑖</m:t>
                        </m:r>
                      </m:e>
                      <m:sub>
                        <m:r>
                          <a:rPr lang="en-US" altLang="ja-JP" b="0" i="1" smtClean="0">
                            <a:latin typeface="Cambria Math" panose="02040503050406030204" pitchFamily="18" charset="0"/>
                            <a:ea typeface="Cambria Math" panose="02040503050406030204" pitchFamily="18" charset="0"/>
                          </a:rPr>
                          <m:t>𝐹</m:t>
                        </m:r>
                      </m:sub>
                    </m:sSub>
                    <m:r>
                      <a:rPr lang="ja-JP" altLang="en-US" i="1" smtClean="0">
                        <a:latin typeface="Cambria Math" panose="02040503050406030204" pitchFamily="18" charset="0"/>
                        <a:ea typeface="Cambria Math" panose="02040503050406030204" pitchFamily="18" charset="0"/>
                      </a:rPr>
                      <m:t>：</m:t>
                    </m:r>
                  </m:oMath>
                </a14:m>
                <a:r>
                  <a:rPr kumimoji="1" lang="ja-JP" altLang="en-US" dirty="0"/>
                  <a:t>外国金利</a:t>
                </a:r>
              </a:p>
            </p:txBody>
          </p:sp>
        </mc:Choice>
        <mc:Fallback xmlns="">
          <p:sp>
            <p:nvSpPr>
              <p:cNvPr id="6" name="テキスト ボックス 5">
                <a:extLst>
                  <a:ext uri="{FF2B5EF4-FFF2-40B4-BE49-F238E27FC236}">
                    <a16:creationId xmlns:a16="http://schemas.microsoft.com/office/drawing/2014/main" id="{0C3FF123-DABF-C372-BA0B-933CBD6D84C6}"/>
                  </a:ext>
                </a:extLst>
              </p:cNvPr>
              <p:cNvSpPr txBox="1">
                <a:spLocks noRot="1" noChangeAspect="1" noMove="1" noResize="1" noEditPoints="1" noAdjustHandles="1" noChangeArrowheads="1" noChangeShapeType="1" noTextEdit="1"/>
              </p:cNvSpPr>
              <p:nvPr/>
            </p:nvSpPr>
            <p:spPr>
              <a:xfrm>
                <a:off x="7147676" y="2645478"/>
                <a:ext cx="3762303" cy="646331"/>
              </a:xfrm>
              <a:prstGeom prst="rect">
                <a:avLst/>
              </a:prstGeom>
              <a:blipFill>
                <a:blip r:embed="rId4"/>
                <a:stretch>
                  <a:fillRect t="-4717" b="-1509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C0F8022-94B2-20E6-72FA-BACFD7F1432B}"/>
              </a:ext>
            </a:extLst>
          </p:cNvPr>
          <p:cNvSpPr>
            <a:spLocks noGrp="1"/>
          </p:cNvSpPr>
          <p:nvPr>
            <p:ph type="sldNum" sz="quarter" idx="12"/>
          </p:nvPr>
        </p:nvSpPr>
        <p:spPr/>
        <p:txBody>
          <a:bodyPr/>
          <a:lstStyle/>
          <a:p>
            <a:fld id="{02C9F88B-A58C-4065-A736-DE83E8741D92}" type="slidenum">
              <a:rPr kumimoji="1" lang="ja-JP" altLang="en-US" smtClean="0"/>
              <a:t>5</a:t>
            </a:fld>
            <a:endParaRPr kumimoji="1" lang="ja-JP" altLang="en-US"/>
          </a:p>
        </p:txBody>
      </p:sp>
    </p:spTree>
    <p:extLst>
      <p:ext uri="{BB962C8B-B14F-4D97-AF65-F5344CB8AC3E}">
        <p14:creationId xmlns:p14="http://schemas.microsoft.com/office/powerpoint/2010/main" val="2720148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99210-2C98-6E66-F155-E0436F58BAF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5643977-5AE5-C17E-F139-71E02ACF25E7}"/>
              </a:ext>
            </a:extLst>
          </p:cNvPr>
          <p:cNvSpPr>
            <a:spLocks noGrp="1"/>
          </p:cNvSpPr>
          <p:nvPr>
            <p:ph idx="1"/>
          </p:nvPr>
        </p:nvSpPr>
        <p:spPr/>
        <p:txBody>
          <a:bodyPr/>
          <a:lstStyle/>
          <a:p>
            <a:pPr marL="0" indent="0">
              <a:buNone/>
            </a:pPr>
            <a:r>
              <a:rPr lang="ja-JP" altLang="en-US" dirty="0"/>
              <a:t>日次データでは通貨キャリートレードと株式市場が同時的に反応する局面が多く、因果関係が統計的に検出しにくかった可能性。</a:t>
            </a:r>
            <a:endParaRPr lang="en-US" altLang="ja-JP" dirty="0"/>
          </a:p>
          <a:p>
            <a:pPr marL="0" indent="0">
              <a:buNone/>
            </a:pPr>
            <a:r>
              <a:rPr kumimoji="1" lang="ja-JP" altLang="en-US" dirty="0"/>
              <a:t>四半期データにすることによって、統計的に因果関係を見いだすことができた可能性。</a:t>
            </a:r>
          </a:p>
        </p:txBody>
      </p:sp>
      <p:sp>
        <p:nvSpPr>
          <p:cNvPr id="4" name="スライド番号プレースホルダー 3">
            <a:extLst>
              <a:ext uri="{FF2B5EF4-FFF2-40B4-BE49-F238E27FC236}">
                <a16:creationId xmlns:a16="http://schemas.microsoft.com/office/drawing/2014/main" id="{2BB1100E-1B64-ECCE-B62C-3BC1497B4CD2}"/>
              </a:ext>
            </a:extLst>
          </p:cNvPr>
          <p:cNvSpPr>
            <a:spLocks noGrp="1"/>
          </p:cNvSpPr>
          <p:nvPr>
            <p:ph type="sldNum" sz="quarter" idx="12"/>
          </p:nvPr>
        </p:nvSpPr>
        <p:spPr/>
        <p:txBody>
          <a:bodyPr/>
          <a:lstStyle/>
          <a:p>
            <a:fld id="{02C9F88B-A58C-4065-A736-DE83E8741D92}" type="slidenum">
              <a:rPr kumimoji="1" lang="ja-JP" altLang="en-US" smtClean="0"/>
              <a:t>50</a:t>
            </a:fld>
            <a:endParaRPr kumimoji="1" lang="ja-JP" altLang="en-US"/>
          </a:p>
        </p:txBody>
      </p:sp>
    </p:spTree>
    <p:extLst>
      <p:ext uri="{BB962C8B-B14F-4D97-AF65-F5344CB8AC3E}">
        <p14:creationId xmlns:p14="http://schemas.microsoft.com/office/powerpoint/2010/main" val="1638218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B0833-ADFD-5076-AD1B-D13419586CB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1DF5EBC-51FC-8BB3-9ECF-61B264357C8C}"/>
              </a:ext>
            </a:extLst>
          </p:cNvPr>
          <p:cNvSpPr>
            <a:spLocks noGrp="1"/>
          </p:cNvSpPr>
          <p:nvPr>
            <p:ph idx="1"/>
          </p:nvPr>
        </p:nvSpPr>
        <p:spPr/>
        <p:txBody>
          <a:bodyPr/>
          <a:lstStyle/>
          <a:p>
            <a:pPr marL="0" indent="0">
              <a:buNone/>
            </a:pPr>
            <a:r>
              <a:rPr kumimoji="1" lang="ja-JP" altLang="en-US" dirty="0"/>
              <a:t>③本研究の応用的含意</a:t>
            </a:r>
            <a:endParaRPr kumimoji="1" lang="en-US" altLang="ja-JP" dirty="0"/>
          </a:p>
          <a:p>
            <a:r>
              <a:rPr lang="ja-JP" altLang="en-US" dirty="0"/>
              <a:t>相関係数が負である。</a:t>
            </a:r>
            <a:endParaRPr lang="en-US" altLang="ja-JP" dirty="0"/>
          </a:p>
          <a:p>
            <a:pPr marL="0" indent="0">
              <a:buNone/>
            </a:pPr>
            <a:r>
              <a:rPr kumimoji="1" lang="ja-JP" altLang="en-US" dirty="0"/>
              <a:t>→通貨キャリートレードが株式の分散投資先になる可能性。</a:t>
            </a:r>
            <a:endParaRPr kumimoji="1" lang="en-US" altLang="ja-JP" dirty="0"/>
          </a:p>
          <a:p>
            <a:r>
              <a:rPr lang="ja-JP" altLang="en-US" dirty="0"/>
              <a:t>グレンジャー因果性が認められた。</a:t>
            </a:r>
            <a:endParaRPr lang="en-US" altLang="ja-JP" dirty="0"/>
          </a:p>
          <a:p>
            <a:pPr marL="0" indent="0">
              <a:buNone/>
            </a:pPr>
            <a:r>
              <a:rPr kumimoji="1" lang="ja-JP" altLang="en-US" dirty="0"/>
              <a:t>→株式市場の将来的な動向を把握するための先行的な情報を含んでいる可能性。</a:t>
            </a:r>
          </a:p>
        </p:txBody>
      </p:sp>
      <p:sp>
        <p:nvSpPr>
          <p:cNvPr id="4" name="スライド番号プレースホルダー 3">
            <a:extLst>
              <a:ext uri="{FF2B5EF4-FFF2-40B4-BE49-F238E27FC236}">
                <a16:creationId xmlns:a16="http://schemas.microsoft.com/office/drawing/2014/main" id="{54C36C47-2EE2-A535-C46E-721F5CA60978}"/>
              </a:ext>
            </a:extLst>
          </p:cNvPr>
          <p:cNvSpPr>
            <a:spLocks noGrp="1"/>
          </p:cNvSpPr>
          <p:nvPr>
            <p:ph type="sldNum" sz="quarter" idx="12"/>
          </p:nvPr>
        </p:nvSpPr>
        <p:spPr/>
        <p:txBody>
          <a:bodyPr/>
          <a:lstStyle/>
          <a:p>
            <a:fld id="{02C9F88B-A58C-4065-A736-DE83E8741D92}" type="slidenum">
              <a:rPr kumimoji="1" lang="ja-JP" altLang="en-US" smtClean="0"/>
              <a:t>51</a:t>
            </a:fld>
            <a:endParaRPr kumimoji="1" lang="ja-JP" altLang="en-US"/>
          </a:p>
        </p:txBody>
      </p:sp>
    </p:spTree>
    <p:extLst>
      <p:ext uri="{BB962C8B-B14F-4D97-AF65-F5344CB8AC3E}">
        <p14:creationId xmlns:p14="http://schemas.microsoft.com/office/powerpoint/2010/main" val="1210249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65E68-DFA2-054E-0CE4-0A45DB5A7CF0}"/>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85F3A888-0578-03AA-945D-C9E92E0757A9}"/>
              </a:ext>
            </a:extLst>
          </p:cNvPr>
          <p:cNvSpPr>
            <a:spLocks noGrp="1"/>
          </p:cNvSpPr>
          <p:nvPr>
            <p:ph idx="1"/>
          </p:nvPr>
        </p:nvSpPr>
        <p:spPr/>
        <p:txBody>
          <a:bodyPr/>
          <a:lstStyle/>
          <a:p>
            <a:r>
              <a:rPr kumimoji="1" lang="ja-JP" altLang="en-US" dirty="0"/>
              <a:t>通貨キャリートレードの超過収益は存在する可能性がある。</a:t>
            </a:r>
            <a:endParaRPr kumimoji="1" lang="en-US" altLang="ja-JP" dirty="0"/>
          </a:p>
          <a:p>
            <a:r>
              <a:rPr kumimoji="1" lang="ja-JP" altLang="en-US" dirty="0"/>
              <a:t>尖度</a:t>
            </a:r>
            <a:r>
              <a:rPr lang="ja-JP" altLang="en-US" dirty="0"/>
              <a:t>・</a:t>
            </a:r>
            <a:r>
              <a:rPr kumimoji="1" lang="ja-JP" altLang="en-US" dirty="0"/>
              <a:t>歪度相関係数などといった値が本来の通貨キャリートレードに見られる値と乖離している。</a:t>
            </a:r>
            <a:endParaRPr kumimoji="1" lang="en-US" altLang="ja-JP" dirty="0"/>
          </a:p>
          <a:p>
            <a:r>
              <a:rPr lang="ja-JP" altLang="en-US" dirty="0"/>
              <a:t>グレンジャー因果性を調べたところ、グレンジャーの因果性が認められ、特に、日本の株式市場に</a:t>
            </a:r>
            <a:r>
              <a:rPr lang="en-US" altLang="ja-JP" dirty="0"/>
              <a:t>1</a:t>
            </a:r>
            <a:r>
              <a:rPr lang="ja-JP" altLang="en-US" dirty="0"/>
              <a:t>期前の</a:t>
            </a:r>
            <a:r>
              <a:rPr lang="en-US" altLang="ja-JP" dirty="0"/>
              <a:t>CT1</a:t>
            </a:r>
            <a:r>
              <a:rPr lang="ja-JP" altLang="en-US" dirty="0"/>
              <a:t>の値が影響を与えている可能性がある。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9D5425F-5A16-DE7F-841E-761A97724967}"/>
              </a:ext>
            </a:extLst>
          </p:cNvPr>
          <p:cNvSpPr>
            <a:spLocks noGrp="1"/>
          </p:cNvSpPr>
          <p:nvPr>
            <p:ph type="sldNum" sz="quarter" idx="12"/>
          </p:nvPr>
        </p:nvSpPr>
        <p:spPr/>
        <p:txBody>
          <a:bodyPr/>
          <a:lstStyle/>
          <a:p>
            <a:fld id="{02C9F88B-A58C-4065-A736-DE83E8741D92}" type="slidenum">
              <a:rPr kumimoji="1" lang="ja-JP" altLang="en-US" smtClean="0"/>
              <a:t>52</a:t>
            </a:fld>
            <a:endParaRPr kumimoji="1" lang="ja-JP" altLang="en-US"/>
          </a:p>
        </p:txBody>
      </p:sp>
    </p:spTree>
    <p:extLst>
      <p:ext uri="{BB962C8B-B14F-4D97-AF65-F5344CB8AC3E}">
        <p14:creationId xmlns:p14="http://schemas.microsoft.com/office/powerpoint/2010/main" val="11288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4724DF-DEE8-CF43-2806-5EA86B293D6E}"/>
              </a:ext>
            </a:extLst>
          </p:cNvPr>
          <p:cNvSpPr>
            <a:spLocks noGrp="1"/>
          </p:cNvSpPr>
          <p:nvPr>
            <p:ph type="title"/>
          </p:nvPr>
        </p:nvSpPr>
        <p:spPr/>
        <p:txBody>
          <a:bodyPr/>
          <a:lstStyle/>
          <a:p>
            <a:r>
              <a:rPr kumimoji="1" lang="ja-JP" altLang="en-US" dirty="0"/>
              <a:t>先行研究と参考文献</a:t>
            </a:r>
          </a:p>
        </p:txBody>
      </p:sp>
      <p:sp>
        <p:nvSpPr>
          <p:cNvPr id="3" name="コンテンツ プレースホルダー 2">
            <a:extLst>
              <a:ext uri="{FF2B5EF4-FFF2-40B4-BE49-F238E27FC236}">
                <a16:creationId xmlns:a16="http://schemas.microsoft.com/office/drawing/2014/main" id="{3A8B0413-94E1-45EE-55C1-8A02C682033F}"/>
              </a:ext>
            </a:extLst>
          </p:cNvPr>
          <p:cNvSpPr>
            <a:spLocks noGrp="1"/>
          </p:cNvSpPr>
          <p:nvPr>
            <p:ph idx="1"/>
          </p:nvPr>
        </p:nvSpPr>
        <p:spPr/>
        <p:txBody>
          <a:bodyPr/>
          <a:lstStyle/>
          <a:p>
            <a:pPr marL="0" indent="0">
              <a:buNone/>
            </a:pPr>
            <a:r>
              <a:rPr lang="ja-JP" altLang="en-US" i="1" dirty="0"/>
              <a:t>・</a:t>
            </a:r>
            <a:r>
              <a:rPr lang="en-US" altLang="ja-JP" i="1" dirty="0"/>
              <a:t>The Relationship Between Currency Carry Trades And U.S. Stocks</a:t>
            </a:r>
          </a:p>
          <a:p>
            <a:pPr marL="0" indent="0">
              <a:buNone/>
            </a:pPr>
            <a:r>
              <a:rPr lang="en-US" altLang="ja-JP" dirty="0"/>
              <a:t>-</a:t>
            </a:r>
            <a:r>
              <a:rPr lang="en-US" altLang="ja-JP" dirty="0" err="1"/>
              <a:t>Yiuman</a:t>
            </a:r>
            <a:r>
              <a:rPr lang="en-US" altLang="ja-JP" dirty="0"/>
              <a:t> Tse, Lin Zhao(2011)</a:t>
            </a:r>
          </a:p>
          <a:p>
            <a:pPr marL="0" indent="0">
              <a:buNone/>
            </a:pPr>
            <a:r>
              <a:rPr kumimoji="1" lang="en-US" altLang="ja-JP" dirty="0"/>
              <a:t> The J</a:t>
            </a:r>
            <a:r>
              <a:rPr lang="en-US" altLang="ja-JP" dirty="0"/>
              <a:t>ournal of Futures Markets, Vol.32, No.3, 252-271(2012)</a:t>
            </a:r>
          </a:p>
          <a:p>
            <a:pPr marL="0" indent="0">
              <a:buNone/>
            </a:pPr>
            <a:r>
              <a:rPr lang="ja-JP" altLang="en-US" dirty="0"/>
              <a:t>・新・証券投資論</a:t>
            </a:r>
            <a:r>
              <a:rPr lang="en-US" altLang="ja-JP" dirty="0"/>
              <a:t>Ⅱ</a:t>
            </a:r>
            <a:r>
              <a:rPr lang="ja-JP" altLang="en-US" dirty="0"/>
              <a:t>実務編</a:t>
            </a:r>
            <a:r>
              <a:rPr lang="en-US" altLang="ja-JP" dirty="0"/>
              <a:t>(2009)</a:t>
            </a:r>
          </a:p>
          <a:p>
            <a:pPr marL="0" indent="0">
              <a:buNone/>
            </a:pPr>
            <a:r>
              <a:rPr lang="en-US" altLang="ja-JP" dirty="0"/>
              <a:t>-</a:t>
            </a:r>
            <a:r>
              <a:rPr lang="ja-JP" altLang="en-US" dirty="0"/>
              <a:t>伊藤啓介</a:t>
            </a:r>
            <a:r>
              <a:rPr lang="en-US" altLang="ja-JP" dirty="0"/>
              <a:t>, </a:t>
            </a:r>
            <a:r>
              <a:rPr lang="ja-JP" altLang="en-US" dirty="0"/>
              <a:t>荻島誠治</a:t>
            </a:r>
            <a:r>
              <a:rPr lang="en-US" altLang="ja-JP" dirty="0"/>
              <a:t>, </a:t>
            </a:r>
            <a:r>
              <a:rPr lang="ja-JP" altLang="en-US" dirty="0"/>
              <a:t>諏訪部貴嗣</a:t>
            </a:r>
            <a:endParaRPr lang="en-US" altLang="ja-JP" dirty="0"/>
          </a:p>
        </p:txBody>
      </p:sp>
      <p:sp>
        <p:nvSpPr>
          <p:cNvPr id="4" name="スライド番号プレースホルダー 3">
            <a:extLst>
              <a:ext uri="{FF2B5EF4-FFF2-40B4-BE49-F238E27FC236}">
                <a16:creationId xmlns:a16="http://schemas.microsoft.com/office/drawing/2014/main" id="{E64BEBAF-1565-B9D6-F92A-4BC0933C4BC7}"/>
              </a:ext>
            </a:extLst>
          </p:cNvPr>
          <p:cNvSpPr>
            <a:spLocks noGrp="1"/>
          </p:cNvSpPr>
          <p:nvPr>
            <p:ph type="sldNum" sz="quarter" idx="12"/>
          </p:nvPr>
        </p:nvSpPr>
        <p:spPr/>
        <p:txBody>
          <a:bodyPr/>
          <a:lstStyle/>
          <a:p>
            <a:fld id="{02C9F88B-A58C-4065-A736-DE83E8741D92}" type="slidenum">
              <a:rPr kumimoji="1" lang="ja-JP" altLang="en-US" smtClean="0"/>
              <a:t>53</a:t>
            </a:fld>
            <a:endParaRPr kumimoji="1" lang="ja-JP" altLang="en-US"/>
          </a:p>
        </p:txBody>
      </p:sp>
    </p:spTree>
    <p:extLst>
      <p:ext uri="{BB962C8B-B14F-4D97-AF65-F5344CB8AC3E}">
        <p14:creationId xmlns:p14="http://schemas.microsoft.com/office/powerpoint/2010/main" val="188373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5BC58-D8A3-465A-FFE3-9B8D70BFCB81}"/>
              </a:ext>
            </a:extLst>
          </p:cNvPr>
          <p:cNvSpPr>
            <a:spLocks noGrp="1"/>
          </p:cNvSpPr>
          <p:nvPr>
            <p:ph type="title"/>
          </p:nvPr>
        </p:nvSpPr>
        <p:spPr/>
        <p:txBody>
          <a:bodyPr/>
          <a:lstStyle/>
          <a:p>
            <a:r>
              <a:rPr kumimoji="1" lang="ja-JP" altLang="en-US" dirty="0"/>
              <a:t>カバーなし金利パリティ</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BD22D16-FE74-5023-3D17-4614B6227FDC}"/>
                  </a:ext>
                </a:extLst>
              </p:cNvPr>
              <p:cNvSpPr>
                <a:spLocks noGrp="1"/>
              </p:cNvSpPr>
              <p:nvPr>
                <p:ph idx="1"/>
              </p:nvPr>
            </p:nvSpPr>
            <p:spPr/>
            <p:txBody>
              <a:bodyPr/>
              <a:lstStyle/>
              <a:p>
                <a:r>
                  <a:rPr kumimoji="1" lang="ja-JP" altLang="en-US" dirty="0"/>
                  <a:t>カバーなし金利パリティ</a:t>
                </a:r>
                <a:r>
                  <a:rPr kumimoji="1" lang="en-US" altLang="ja-JP" dirty="0"/>
                  <a:t>(Uncovered Interest Rate Parity)</a:t>
                </a:r>
              </a:p>
              <a:p>
                <a:pPr marL="0" indent="0">
                  <a:buNone/>
                </a:pPr>
                <a:r>
                  <a:rPr lang="ja-JP" altLang="en-US" dirty="0"/>
                  <a:t>新証券投資論</a:t>
                </a:r>
                <a:r>
                  <a:rPr lang="en-US" altLang="ja-JP" dirty="0"/>
                  <a:t>Ⅱ</a:t>
                </a:r>
                <a:r>
                  <a:rPr lang="ja-JP" altLang="en-US" dirty="0"/>
                  <a:t>実務編</a:t>
                </a:r>
                <a:r>
                  <a:rPr lang="en-US" altLang="ja-JP" dirty="0"/>
                  <a:t>p.181</a:t>
                </a:r>
                <a:endParaRPr lang="ja-JP" altLang="en-US" dirty="0"/>
              </a:p>
              <a:p>
                <a:pPr marL="0" indent="0">
                  <a:buNone/>
                </a:pPr>
                <a14:m>
                  <m:oMath xmlns:m="http://schemas.openxmlformats.org/officeDocument/2006/math">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𝑠</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𝐷</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𝑖</m:t>
                        </m:r>
                      </m:e>
                      <m:sub>
                        <m:r>
                          <a:rPr kumimoji="1" lang="en-US" altLang="ja-JP" b="0" i="1" smtClean="0">
                            <a:latin typeface="Cambria Math" panose="02040503050406030204" pitchFamily="18" charset="0"/>
                          </a:rPr>
                          <m:t>𝐹</m:t>
                        </m:r>
                      </m:sub>
                    </m:sSub>
                  </m:oMath>
                </a14:m>
                <a:r>
                  <a:rPr kumimoji="1" lang="ja-JP" altLang="en-US" dirty="0"/>
                  <a:t> </a:t>
                </a:r>
                <a:r>
                  <a:rPr kumimoji="1" lang="en-US" altLang="ja-JP" dirty="0"/>
                  <a:t>(3.15)</a:t>
                </a:r>
              </a:p>
              <a:p>
                <a:pPr marL="0" indent="0">
                  <a:buNone/>
                </a:pPr>
                <a:r>
                  <a:rPr lang="ja-JP" altLang="en-US" dirty="0"/>
                  <a:t>為替レート変化率の期待値は内外の金利差と等しくなる。</a:t>
                </a:r>
                <a:endParaRPr lang="en-US" altLang="ja-JP" dirty="0"/>
              </a:p>
              <a:p>
                <a:pPr marL="0" indent="0">
                  <a:buNone/>
                </a:pPr>
                <a:r>
                  <a:rPr lang="ja-JP" altLang="en-US" dirty="0"/>
                  <a:t>他の国際</a:t>
                </a:r>
                <a:r>
                  <a:rPr kumimoji="1" lang="ja-JP" altLang="en-US" dirty="0"/>
                  <a:t>パリティ関係から導くことができる。</a:t>
                </a:r>
              </a:p>
            </p:txBody>
          </p:sp>
        </mc:Choice>
        <mc:Fallback xmlns="">
          <p:sp>
            <p:nvSpPr>
              <p:cNvPr id="3" name="コンテンツ プレースホルダー 2">
                <a:extLst>
                  <a:ext uri="{FF2B5EF4-FFF2-40B4-BE49-F238E27FC236}">
                    <a16:creationId xmlns:a16="http://schemas.microsoft.com/office/drawing/2014/main" id="{8BD22D16-FE74-5023-3D17-4614B6227FDC}"/>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6FAE863-340C-2137-017D-0212D8DDE9DA}"/>
                  </a:ext>
                </a:extLst>
              </p:cNvPr>
              <p:cNvSpPr txBox="1"/>
              <p:nvPr/>
            </p:nvSpPr>
            <p:spPr>
              <a:xfrm>
                <a:off x="6720114" y="2814410"/>
                <a:ext cx="3730172" cy="369332"/>
              </a:xfrm>
              <a:prstGeom prst="rect">
                <a:avLst/>
              </a:prstGeom>
              <a:noFill/>
            </p:spPr>
            <p:txBody>
              <a:bodyPr wrap="square" rtlCol="0">
                <a:spAutoFit/>
              </a:bodyPr>
              <a:lstStyle/>
              <a:p>
                <a14:m>
                  <m:oMath xmlns:m="http://schemas.openxmlformats.org/officeDocument/2006/math">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𝑠</m:t>
                        </m:r>
                      </m:e>
                    </m:d>
                  </m:oMath>
                </a14:m>
                <a:r>
                  <a:rPr kumimoji="1" lang="ja-JP" altLang="en-US" dirty="0"/>
                  <a:t>：為替レート変化率の期待値</a:t>
                </a:r>
              </a:p>
            </p:txBody>
          </p:sp>
        </mc:Choice>
        <mc:Fallback xmlns="">
          <p:sp>
            <p:nvSpPr>
              <p:cNvPr id="5" name="テキスト ボックス 4">
                <a:extLst>
                  <a:ext uri="{FF2B5EF4-FFF2-40B4-BE49-F238E27FC236}">
                    <a16:creationId xmlns:a16="http://schemas.microsoft.com/office/drawing/2014/main" id="{F6FAE863-340C-2137-017D-0212D8DDE9DA}"/>
                  </a:ext>
                </a:extLst>
              </p:cNvPr>
              <p:cNvSpPr txBox="1">
                <a:spLocks noRot="1" noChangeAspect="1" noMove="1" noResize="1" noEditPoints="1" noAdjustHandles="1" noChangeArrowheads="1" noChangeShapeType="1" noTextEdit="1"/>
              </p:cNvSpPr>
              <p:nvPr/>
            </p:nvSpPr>
            <p:spPr>
              <a:xfrm>
                <a:off x="6720114" y="2814410"/>
                <a:ext cx="3730172" cy="369332"/>
              </a:xfrm>
              <a:prstGeom prst="rect">
                <a:avLst/>
              </a:prstGeom>
              <a:blipFill>
                <a:blip r:embed="rId4"/>
                <a:stretch>
                  <a:fillRect t="-8333" b="-2833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E5297D9-7CFD-622D-D72A-9865CA6F74DD}"/>
              </a:ext>
            </a:extLst>
          </p:cNvPr>
          <p:cNvSpPr>
            <a:spLocks noGrp="1"/>
          </p:cNvSpPr>
          <p:nvPr>
            <p:ph type="sldNum" sz="quarter" idx="12"/>
          </p:nvPr>
        </p:nvSpPr>
        <p:spPr/>
        <p:txBody>
          <a:bodyPr/>
          <a:lstStyle/>
          <a:p>
            <a:fld id="{02C9F88B-A58C-4065-A736-DE83E8741D92}" type="slidenum">
              <a:rPr kumimoji="1" lang="ja-JP" altLang="en-US" smtClean="0"/>
              <a:t>6</a:t>
            </a:fld>
            <a:endParaRPr kumimoji="1" lang="ja-JP" altLang="en-US"/>
          </a:p>
        </p:txBody>
      </p:sp>
    </p:spTree>
    <p:extLst>
      <p:ext uri="{BB962C8B-B14F-4D97-AF65-F5344CB8AC3E}">
        <p14:creationId xmlns:p14="http://schemas.microsoft.com/office/powerpoint/2010/main" val="257364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3CE0D-EFD0-5F73-3DA7-5645BE441EB0}"/>
              </a:ext>
            </a:extLst>
          </p:cNvPr>
          <p:cNvSpPr>
            <a:spLocks noGrp="1"/>
          </p:cNvSpPr>
          <p:nvPr>
            <p:ph type="title"/>
          </p:nvPr>
        </p:nvSpPr>
        <p:spPr/>
        <p:txBody>
          <a:bodyPr/>
          <a:lstStyle/>
          <a:p>
            <a:r>
              <a:rPr lang="ja-JP" altLang="en-US" dirty="0"/>
              <a:t>フォワード・プレミアム・パズル</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18C14D7-64B9-35E4-D3FA-3D379295A550}"/>
                  </a:ext>
                </a:extLst>
              </p:cNvPr>
              <p:cNvSpPr>
                <a:spLocks noGrp="1"/>
              </p:cNvSpPr>
              <p:nvPr>
                <p:ph idx="1"/>
              </p:nvPr>
            </p:nvSpPr>
            <p:spPr/>
            <p:txBody>
              <a:bodyPr>
                <a:normAutofit/>
              </a:bodyPr>
              <a:lstStyle/>
              <a:p>
                <a:r>
                  <a:rPr kumimoji="1" lang="ja-JP" altLang="en-US" dirty="0"/>
                  <a:t>フォワード・プレミアム・パズル</a:t>
                </a:r>
                <a:endParaRPr kumimoji="1" lang="en-US" altLang="ja-JP" dirty="0"/>
              </a:p>
              <a:p>
                <a:pPr marL="0" indent="0">
                  <a:buNone/>
                </a:pPr>
                <a:r>
                  <a:rPr kumimoji="1" lang="ja-JP" altLang="en-US" dirty="0"/>
                  <a:t>カバーなし金利パリティが成立しているのならば、</a:t>
                </a:r>
                <a:endParaRPr kumimoji="1" lang="en-US" altLang="ja-JP" dirty="0"/>
              </a:p>
              <a:p>
                <a:pPr marL="0" indent="0">
                  <a:buNone/>
                </a:pPr>
                <a14:m>
                  <m:oMath xmlns:m="http://schemas.openxmlformats.org/officeDocument/2006/math">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𝑠</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𝐷</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𝐹</m:t>
                        </m:r>
                      </m:sub>
                    </m:sSub>
                  </m:oMath>
                </a14:m>
                <a:r>
                  <a:rPr lang="ja-JP" altLang="en-US" dirty="0"/>
                  <a:t> </a:t>
                </a:r>
                <a:r>
                  <a:rPr lang="en-US" altLang="ja-JP" dirty="0"/>
                  <a:t>(3.15)</a:t>
                </a:r>
                <a:endParaRPr kumimoji="1" lang="en-US" altLang="ja-JP" dirty="0"/>
              </a:p>
              <a:p>
                <a:pPr marL="0" indent="0">
                  <a:buNone/>
                </a:pPr>
                <a:r>
                  <a:rPr lang="ja-JP" altLang="en-US" dirty="0"/>
                  <a:t>しかし、実際には、カバーなし金利パリティとは反対に、国内金利が国外金利よりも低い場合には、平均的には通貨の減価となることが多い傾向。</a:t>
                </a:r>
                <a:endParaRPr lang="en-US" altLang="ja-JP" dirty="0"/>
              </a:p>
              <a:p>
                <a:pPr marL="0" indent="0">
                  <a:buNone/>
                </a:pPr>
                <a:endParaRPr lang="en-US" altLang="ja-JP" dirty="0"/>
              </a:p>
              <a:p>
                <a:pPr marL="0" indent="0">
                  <a:buNone/>
                </a:pPr>
                <a:r>
                  <a:rPr lang="ja-JP" altLang="en-US" dirty="0"/>
                  <a:t>→</a:t>
                </a:r>
                <a14:m>
                  <m:oMath xmlns:m="http://schemas.openxmlformats.org/officeDocument/2006/math">
                    <m:r>
                      <a:rPr lang="en-US" altLang="ja-JP" i="1">
                        <a:latin typeface="Cambria Math" panose="02040503050406030204" pitchFamily="18" charset="0"/>
                      </a:rPr>
                      <m:t>𝑍</m:t>
                    </m:r>
                    <m:r>
                      <a:rPr lang="en-US" altLang="ja-JP" i="1">
                        <a:latin typeface="Cambria Math" panose="02040503050406030204" pitchFamily="18" charset="0"/>
                      </a:rPr>
                      <m:t>=</m:t>
                    </m:r>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𝑠</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𝐷</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𝑖</m:t>
                        </m:r>
                      </m:e>
                      <m:sub>
                        <m:r>
                          <a:rPr lang="en-US" altLang="ja-JP" i="1">
                            <a:latin typeface="Cambria Math" panose="02040503050406030204" pitchFamily="18" charset="0"/>
                          </a:rPr>
                          <m:t>𝐹</m:t>
                        </m:r>
                      </m:sub>
                    </m:sSub>
                    <m:r>
                      <a:rPr lang="en-US" altLang="ja-JP" i="1">
                        <a:latin typeface="Cambria Math" panose="02040503050406030204" pitchFamily="18" charset="0"/>
                      </a:rPr>
                      <m:t>)</m:t>
                    </m:r>
                  </m:oMath>
                </a14:m>
                <a:r>
                  <a:rPr lang="ja-JP" altLang="en-US" dirty="0"/>
                  <a:t>としたとき、カバーなし金利パリティが成立しているのであれば、超過収益</a:t>
                </a:r>
                <a:r>
                  <a:rPr lang="en-US" altLang="ja-JP" dirty="0"/>
                  <a:t>(Z)</a:t>
                </a:r>
                <a:r>
                  <a:rPr lang="ja-JP" altLang="en-US" dirty="0"/>
                  <a:t>は</a:t>
                </a:r>
                <a:r>
                  <a:rPr lang="en-US" altLang="ja-JP" dirty="0"/>
                  <a:t>0</a:t>
                </a:r>
                <a:r>
                  <a:rPr lang="ja-JP" altLang="en-US" dirty="0"/>
                  <a:t>になるはず</a:t>
                </a:r>
                <a:r>
                  <a:rPr lang="en-US" altLang="ja-JP" dirty="0"/>
                  <a:t>…</a:t>
                </a:r>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018C14D7-64B9-35E4-D3FA-3D379295A550}"/>
                  </a:ext>
                </a:extLst>
              </p:cNvPr>
              <p:cNvSpPr>
                <a:spLocks noGrp="1" noRot="1" noChangeAspect="1" noMove="1" noResize="1" noEditPoints="1" noAdjustHandles="1" noChangeArrowheads="1" noChangeShapeType="1" noTextEdit="1"/>
              </p:cNvSpPr>
              <p:nvPr>
                <p:ph idx="1"/>
              </p:nvPr>
            </p:nvSpPr>
            <p:spPr>
              <a:blipFill>
                <a:blip r:embed="rId2"/>
                <a:stretch>
                  <a:fillRect l="-1217" t="-2241" r="-696" b="-14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8880C42B-87E8-B1AA-7936-56DC1927B759}"/>
              </a:ext>
            </a:extLst>
          </p:cNvPr>
          <p:cNvSpPr>
            <a:spLocks noGrp="1"/>
          </p:cNvSpPr>
          <p:nvPr>
            <p:ph type="sldNum" sz="quarter" idx="12"/>
          </p:nvPr>
        </p:nvSpPr>
        <p:spPr/>
        <p:txBody>
          <a:bodyPr/>
          <a:lstStyle/>
          <a:p>
            <a:fld id="{02C9F88B-A58C-4065-A736-DE83E8741D92}" type="slidenum">
              <a:rPr kumimoji="1" lang="ja-JP" altLang="en-US" smtClean="0"/>
              <a:t>7</a:t>
            </a:fld>
            <a:endParaRPr kumimoji="1" lang="ja-JP" altLang="en-US"/>
          </a:p>
        </p:txBody>
      </p:sp>
    </p:spTree>
    <p:extLst>
      <p:ext uri="{BB962C8B-B14F-4D97-AF65-F5344CB8AC3E}">
        <p14:creationId xmlns:p14="http://schemas.microsoft.com/office/powerpoint/2010/main" val="332020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70DC6E-8398-E1DC-71A4-AD538AF956FA}"/>
              </a:ext>
            </a:extLst>
          </p:cNvPr>
          <p:cNvSpPr>
            <a:spLocks noGrp="1"/>
          </p:cNvSpPr>
          <p:nvPr>
            <p:ph type="title"/>
          </p:nvPr>
        </p:nvSpPr>
        <p:spPr/>
        <p:txBody>
          <a:bodyPr/>
          <a:lstStyle/>
          <a:p>
            <a:r>
              <a:rPr lang="ja-JP" altLang="en-US" dirty="0"/>
              <a:t>キャリートレード</a:t>
            </a:r>
            <a:endParaRPr kumimoji="1" lang="ja-JP" altLang="en-US" dirty="0"/>
          </a:p>
        </p:txBody>
      </p:sp>
      <p:sp>
        <p:nvSpPr>
          <p:cNvPr id="3" name="コンテンツ プレースホルダー 2">
            <a:extLst>
              <a:ext uri="{FF2B5EF4-FFF2-40B4-BE49-F238E27FC236}">
                <a16:creationId xmlns:a16="http://schemas.microsoft.com/office/drawing/2014/main" id="{D9EEA99B-C09F-9F39-51B9-FCC806479F80}"/>
              </a:ext>
            </a:extLst>
          </p:cNvPr>
          <p:cNvSpPr>
            <a:spLocks noGrp="1"/>
          </p:cNvSpPr>
          <p:nvPr>
            <p:ph idx="1"/>
          </p:nvPr>
        </p:nvSpPr>
        <p:spPr/>
        <p:txBody>
          <a:bodyPr/>
          <a:lstStyle/>
          <a:p>
            <a:r>
              <a:rPr kumimoji="1" lang="ja-JP" altLang="en-US" dirty="0"/>
              <a:t>キャリートレード</a:t>
            </a:r>
            <a:endParaRPr kumimoji="1" lang="en-US" altLang="ja-JP" dirty="0"/>
          </a:p>
          <a:p>
            <a:pPr marL="0" indent="0">
              <a:buNone/>
            </a:pPr>
            <a:r>
              <a:rPr lang="ja-JP" altLang="en-US" dirty="0"/>
              <a:t>低金利の通貨を借り入れ、高金利の通貨に投資することで金利差から利益を得る投資手法。主な取引主体として、ヘッジファンドなどの投機筋や外国為替証拠金取引（</a:t>
            </a:r>
            <a:r>
              <a:rPr lang="en-US" altLang="ja-JP" dirty="0"/>
              <a:t>FX</a:t>
            </a:r>
            <a:r>
              <a:rPr lang="ja-JP" altLang="en-US" dirty="0"/>
              <a:t>）を手掛ける個人投資家などがあげられる。</a:t>
            </a:r>
            <a:endParaRPr lang="en-US" altLang="ja-JP" dirty="0"/>
          </a:p>
          <a:p>
            <a:pPr marL="0" indent="0">
              <a:buNone/>
            </a:pPr>
            <a:r>
              <a:rPr kumimoji="1" lang="en-US" altLang="ja-JP" dirty="0"/>
              <a:t>(</a:t>
            </a:r>
            <a:r>
              <a:rPr kumimoji="1" lang="ja-JP" altLang="en-US" dirty="0"/>
              <a:t>例</a:t>
            </a:r>
            <a:r>
              <a:rPr kumimoji="1" lang="en-US" altLang="ja-JP" dirty="0"/>
              <a:t>)</a:t>
            </a:r>
            <a:r>
              <a:rPr kumimoji="1" lang="ja-JP" altLang="en-US" dirty="0"/>
              <a:t>円キャリートレード</a:t>
            </a:r>
            <a:endParaRPr kumimoji="1" lang="en-US" altLang="ja-JP" dirty="0"/>
          </a:p>
          <a:p>
            <a:pPr marL="0" indent="0">
              <a:buNone/>
            </a:pPr>
            <a:r>
              <a:rPr lang="ja-JP" altLang="en-US" dirty="0"/>
              <a:t>低金利の円を市場で借りてきてドルなどの高金利通貨で運用することで、金利差収益を得ようとする取引。円キャリー・トレードがさかんになると、円売り・ドル買いの動きが強まり、円安圧力となる。（カバーなし金利パリティの不成立）</a:t>
            </a:r>
            <a:endParaRPr kumimoji="1" lang="ja-JP" altLang="en-US" dirty="0"/>
          </a:p>
        </p:txBody>
      </p:sp>
      <p:sp>
        <p:nvSpPr>
          <p:cNvPr id="4" name="スライド番号プレースホルダー 3">
            <a:extLst>
              <a:ext uri="{FF2B5EF4-FFF2-40B4-BE49-F238E27FC236}">
                <a16:creationId xmlns:a16="http://schemas.microsoft.com/office/drawing/2014/main" id="{6898E797-B757-1E8A-9807-05B9C70B5125}"/>
              </a:ext>
            </a:extLst>
          </p:cNvPr>
          <p:cNvSpPr>
            <a:spLocks noGrp="1"/>
          </p:cNvSpPr>
          <p:nvPr>
            <p:ph type="sldNum" sz="quarter" idx="12"/>
          </p:nvPr>
        </p:nvSpPr>
        <p:spPr/>
        <p:txBody>
          <a:bodyPr/>
          <a:lstStyle/>
          <a:p>
            <a:fld id="{02C9F88B-A58C-4065-A736-DE83E8741D92}" type="slidenum">
              <a:rPr kumimoji="1" lang="ja-JP" altLang="en-US" smtClean="0"/>
              <a:t>8</a:t>
            </a:fld>
            <a:endParaRPr kumimoji="1" lang="ja-JP" altLang="en-US"/>
          </a:p>
        </p:txBody>
      </p:sp>
    </p:spTree>
    <p:extLst>
      <p:ext uri="{BB962C8B-B14F-4D97-AF65-F5344CB8AC3E}">
        <p14:creationId xmlns:p14="http://schemas.microsoft.com/office/powerpoint/2010/main" val="400362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225AC-1064-496E-3619-AA6C50C7D3E6}"/>
              </a:ext>
            </a:extLst>
          </p:cNvPr>
          <p:cNvSpPr>
            <a:spLocks noGrp="1"/>
          </p:cNvSpPr>
          <p:nvPr>
            <p:ph type="title"/>
          </p:nvPr>
        </p:nvSpPr>
        <p:spPr/>
        <p:txBody>
          <a:bodyPr/>
          <a:lstStyle/>
          <a:p>
            <a:r>
              <a:rPr kumimoji="1" lang="en-US" altLang="ja-JP" dirty="0"/>
              <a:t>G10</a:t>
            </a:r>
            <a:r>
              <a:rPr kumimoji="1" lang="ja-JP" altLang="en-US" dirty="0"/>
              <a:t>通貨</a:t>
            </a:r>
          </a:p>
        </p:txBody>
      </p:sp>
      <p:sp>
        <p:nvSpPr>
          <p:cNvPr id="3" name="コンテンツ プレースホルダー 2">
            <a:extLst>
              <a:ext uri="{FF2B5EF4-FFF2-40B4-BE49-F238E27FC236}">
                <a16:creationId xmlns:a16="http://schemas.microsoft.com/office/drawing/2014/main" id="{7767A666-06A6-5353-9332-BC8B9C39C529}"/>
              </a:ext>
            </a:extLst>
          </p:cNvPr>
          <p:cNvSpPr>
            <a:spLocks noGrp="1"/>
          </p:cNvSpPr>
          <p:nvPr>
            <p:ph idx="1"/>
          </p:nvPr>
        </p:nvSpPr>
        <p:spPr/>
        <p:txBody>
          <a:bodyPr>
            <a:normAutofit fontScale="62500" lnSpcReduction="20000"/>
          </a:bodyPr>
          <a:lstStyle/>
          <a:p>
            <a:r>
              <a:rPr kumimoji="1" lang="en-US" altLang="ja-JP" dirty="0"/>
              <a:t>G10</a:t>
            </a:r>
            <a:r>
              <a:rPr kumimoji="1" lang="ja-JP" altLang="en-US" dirty="0"/>
              <a:t>通貨</a:t>
            </a:r>
            <a:endParaRPr kumimoji="1" lang="en-US" altLang="ja-JP" dirty="0"/>
          </a:p>
          <a:p>
            <a:pPr marL="0" indent="0">
              <a:buNone/>
            </a:pPr>
            <a:r>
              <a:rPr lang="ja-JP" altLang="en-US" dirty="0"/>
              <a:t>世界の外国為替（</a:t>
            </a:r>
            <a:r>
              <a:rPr lang="en-US" altLang="ja-JP" dirty="0"/>
              <a:t>FX</a:t>
            </a:r>
            <a:r>
              <a:rPr lang="ja-JP" altLang="en-US" dirty="0"/>
              <a:t>）市場で最も流動性が高く、広く取引されている通貨で、国際貿易、金融、中央銀行の外資準備において重要な役割を果たしている。</a:t>
            </a:r>
            <a:r>
              <a:rPr lang="en-US" altLang="ja-JP" dirty="0"/>
              <a:t>G10</a:t>
            </a:r>
            <a:r>
              <a:rPr lang="ja-JP" altLang="en-US" dirty="0"/>
              <a:t>諸国と</a:t>
            </a:r>
            <a:r>
              <a:rPr lang="en-US" altLang="ja-JP" dirty="0"/>
              <a:t>G10</a:t>
            </a:r>
            <a:r>
              <a:rPr lang="ja-JP" altLang="en-US" dirty="0"/>
              <a:t>通貨の国々は完全には一致していない。</a:t>
            </a:r>
            <a:endParaRPr lang="en-US" altLang="ja-JP" dirty="0"/>
          </a:p>
          <a:p>
            <a:r>
              <a:rPr lang="en-US" altLang="ja-JP" dirty="0"/>
              <a:t>US</a:t>
            </a:r>
            <a:r>
              <a:rPr lang="ja-JP" altLang="en-US" dirty="0"/>
              <a:t>ドル（</a:t>
            </a:r>
            <a:r>
              <a:rPr lang="en-US" altLang="ja-JP" dirty="0"/>
              <a:t>USD</a:t>
            </a:r>
            <a:r>
              <a:rPr lang="ja-JP" altLang="en-US" dirty="0"/>
              <a:t>） </a:t>
            </a:r>
            <a:r>
              <a:rPr lang="en-US" altLang="ja-JP" dirty="0"/>
              <a:t>– </a:t>
            </a:r>
            <a:r>
              <a:rPr lang="ja-JP" altLang="en-US" dirty="0"/>
              <a:t>アメリカ合衆国</a:t>
            </a:r>
          </a:p>
          <a:p>
            <a:r>
              <a:rPr lang="ja-JP" altLang="en-US" dirty="0"/>
              <a:t>ユーロ（</a:t>
            </a:r>
            <a:r>
              <a:rPr lang="en-US" altLang="ja-JP" dirty="0"/>
              <a:t>EUR</a:t>
            </a:r>
            <a:r>
              <a:rPr lang="ja-JP" altLang="en-US" dirty="0"/>
              <a:t>） </a:t>
            </a:r>
            <a:r>
              <a:rPr lang="en-US" altLang="ja-JP" dirty="0"/>
              <a:t>– </a:t>
            </a:r>
            <a:r>
              <a:rPr lang="ja-JP" altLang="en-US" dirty="0"/>
              <a:t>欧州連合</a:t>
            </a:r>
          </a:p>
          <a:p>
            <a:r>
              <a:rPr lang="ja-JP" altLang="en-US" dirty="0"/>
              <a:t>日本円（</a:t>
            </a:r>
            <a:r>
              <a:rPr lang="en-US" altLang="ja-JP" dirty="0"/>
              <a:t>JPY</a:t>
            </a:r>
            <a:r>
              <a:rPr lang="ja-JP" altLang="en-US" dirty="0"/>
              <a:t>） </a:t>
            </a:r>
            <a:r>
              <a:rPr lang="en-US" altLang="ja-JP" dirty="0"/>
              <a:t>– </a:t>
            </a:r>
            <a:r>
              <a:rPr lang="ja-JP" altLang="en-US" dirty="0"/>
              <a:t>日本</a:t>
            </a:r>
          </a:p>
          <a:p>
            <a:r>
              <a:rPr lang="ja-JP" altLang="en-US" dirty="0"/>
              <a:t>英ポンド（</a:t>
            </a:r>
            <a:r>
              <a:rPr lang="en-US" altLang="ja-JP" dirty="0"/>
              <a:t>GBP</a:t>
            </a:r>
            <a:r>
              <a:rPr lang="ja-JP" altLang="en-US" dirty="0"/>
              <a:t>） </a:t>
            </a:r>
            <a:r>
              <a:rPr lang="en-US" altLang="ja-JP" dirty="0"/>
              <a:t>– </a:t>
            </a:r>
            <a:r>
              <a:rPr lang="ja-JP" altLang="en-US" dirty="0"/>
              <a:t>イギリス</a:t>
            </a:r>
          </a:p>
          <a:p>
            <a:r>
              <a:rPr lang="ja-JP" altLang="en-US" dirty="0"/>
              <a:t>スイスフラン（</a:t>
            </a:r>
            <a:r>
              <a:rPr lang="en-US" altLang="ja-JP" dirty="0"/>
              <a:t>CHF</a:t>
            </a:r>
            <a:r>
              <a:rPr lang="ja-JP" altLang="en-US" dirty="0"/>
              <a:t>） </a:t>
            </a:r>
            <a:r>
              <a:rPr lang="en-US" altLang="ja-JP" dirty="0"/>
              <a:t>– </a:t>
            </a:r>
            <a:r>
              <a:rPr lang="ja-JP" altLang="en-US" dirty="0"/>
              <a:t>スイス</a:t>
            </a:r>
          </a:p>
          <a:p>
            <a:r>
              <a:rPr lang="ja-JP" altLang="en-US" dirty="0"/>
              <a:t>カナダドル（</a:t>
            </a:r>
            <a:r>
              <a:rPr lang="en-US" altLang="ja-JP" dirty="0"/>
              <a:t>CAD</a:t>
            </a:r>
            <a:r>
              <a:rPr lang="ja-JP" altLang="en-US" dirty="0"/>
              <a:t>） </a:t>
            </a:r>
            <a:r>
              <a:rPr lang="en-US" altLang="ja-JP" dirty="0"/>
              <a:t>– </a:t>
            </a:r>
            <a:r>
              <a:rPr lang="ja-JP" altLang="en-US" dirty="0"/>
              <a:t>カナダ</a:t>
            </a:r>
          </a:p>
          <a:p>
            <a:r>
              <a:rPr lang="ja-JP" altLang="en-US" dirty="0"/>
              <a:t>オーストラリアドル（</a:t>
            </a:r>
            <a:r>
              <a:rPr lang="en-US" altLang="ja-JP" dirty="0"/>
              <a:t>AUD</a:t>
            </a:r>
            <a:r>
              <a:rPr lang="ja-JP" altLang="en-US" dirty="0"/>
              <a:t>） </a:t>
            </a:r>
            <a:r>
              <a:rPr lang="en-US" altLang="ja-JP" dirty="0"/>
              <a:t>– </a:t>
            </a:r>
            <a:r>
              <a:rPr lang="ja-JP" altLang="en-US" dirty="0"/>
              <a:t>オーストラリア</a:t>
            </a:r>
          </a:p>
          <a:p>
            <a:r>
              <a:rPr lang="ja-JP" altLang="en-US" dirty="0"/>
              <a:t>ニュージーランドドル（</a:t>
            </a:r>
            <a:r>
              <a:rPr lang="en-US" altLang="ja-JP" dirty="0"/>
              <a:t>NZD</a:t>
            </a:r>
            <a:r>
              <a:rPr lang="ja-JP" altLang="en-US" dirty="0"/>
              <a:t>） </a:t>
            </a:r>
            <a:r>
              <a:rPr lang="en-US" altLang="ja-JP" dirty="0"/>
              <a:t>– </a:t>
            </a:r>
            <a:r>
              <a:rPr lang="ja-JP" altLang="en-US" dirty="0"/>
              <a:t>ニュージーランド</a:t>
            </a:r>
          </a:p>
          <a:p>
            <a:r>
              <a:rPr lang="ja-JP" altLang="en-US" dirty="0"/>
              <a:t>スウェーデンクローナ（</a:t>
            </a:r>
            <a:r>
              <a:rPr lang="en-US" altLang="ja-JP" dirty="0"/>
              <a:t>SEK</a:t>
            </a:r>
            <a:r>
              <a:rPr lang="ja-JP" altLang="en-US" dirty="0"/>
              <a:t>） </a:t>
            </a:r>
            <a:r>
              <a:rPr lang="en-US" altLang="ja-JP" dirty="0"/>
              <a:t>– </a:t>
            </a:r>
            <a:r>
              <a:rPr lang="ja-JP" altLang="en-US" dirty="0"/>
              <a:t>スウェーデン</a:t>
            </a:r>
          </a:p>
          <a:p>
            <a:r>
              <a:rPr lang="ja-JP" altLang="en-US" dirty="0"/>
              <a:t>ノルウェークローネ（</a:t>
            </a:r>
            <a:r>
              <a:rPr lang="en-US" altLang="ja-JP" dirty="0"/>
              <a:t>NOK</a:t>
            </a:r>
            <a:r>
              <a:rPr lang="ja-JP" altLang="en-US" dirty="0"/>
              <a:t>） </a:t>
            </a:r>
            <a:r>
              <a:rPr lang="en-US" altLang="ja-JP" dirty="0"/>
              <a:t>– </a:t>
            </a:r>
            <a:r>
              <a:rPr lang="ja-JP" altLang="en-US" dirty="0"/>
              <a:t>ノルウェー</a:t>
            </a:r>
          </a:p>
          <a:p>
            <a:endParaRPr kumimoji="1" lang="ja-JP" altLang="en-US" dirty="0"/>
          </a:p>
        </p:txBody>
      </p:sp>
      <p:sp>
        <p:nvSpPr>
          <p:cNvPr id="4" name="スライド番号プレースホルダー 3">
            <a:extLst>
              <a:ext uri="{FF2B5EF4-FFF2-40B4-BE49-F238E27FC236}">
                <a16:creationId xmlns:a16="http://schemas.microsoft.com/office/drawing/2014/main" id="{58736517-7DEC-B3E8-30C9-8E1F83F911F8}"/>
              </a:ext>
            </a:extLst>
          </p:cNvPr>
          <p:cNvSpPr>
            <a:spLocks noGrp="1"/>
          </p:cNvSpPr>
          <p:nvPr>
            <p:ph type="sldNum" sz="quarter" idx="12"/>
          </p:nvPr>
        </p:nvSpPr>
        <p:spPr/>
        <p:txBody>
          <a:bodyPr/>
          <a:lstStyle/>
          <a:p>
            <a:fld id="{02C9F88B-A58C-4065-A736-DE83E8741D92}" type="slidenum">
              <a:rPr kumimoji="1" lang="ja-JP" altLang="en-US" smtClean="0"/>
              <a:t>9</a:t>
            </a:fld>
            <a:endParaRPr kumimoji="1" lang="ja-JP" altLang="en-US"/>
          </a:p>
        </p:txBody>
      </p:sp>
    </p:spTree>
    <p:extLst>
      <p:ext uri="{BB962C8B-B14F-4D97-AF65-F5344CB8AC3E}">
        <p14:creationId xmlns:p14="http://schemas.microsoft.com/office/powerpoint/2010/main" val="32859649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卒論研究計画発表草案ver.2</Template>
  <TotalTime>2710</TotalTime>
  <Words>4971</Words>
  <Application>Microsoft Macintosh PowerPoint</Application>
  <PresentationFormat>ワイド画面</PresentationFormat>
  <Paragraphs>1341</Paragraphs>
  <Slides>53</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53</vt:i4>
      </vt:variant>
    </vt:vector>
  </HeadingPairs>
  <TitlesOfParts>
    <vt:vector size="58" baseType="lpstr">
      <vt:lpstr>游ゴシック</vt:lpstr>
      <vt:lpstr>游ゴシック Light</vt:lpstr>
      <vt:lpstr>Arial</vt:lpstr>
      <vt:lpstr>Cambria Math</vt:lpstr>
      <vt:lpstr>Office テーマ</vt:lpstr>
      <vt:lpstr>キャリートレードと日本の株式の関係性について</vt:lpstr>
      <vt:lpstr>目次</vt:lpstr>
      <vt:lpstr>はじめに</vt:lpstr>
      <vt:lpstr>フォワード・パリティ</vt:lpstr>
      <vt:lpstr>金利パリティ</vt:lpstr>
      <vt:lpstr>カバーなし金利パリティ</vt:lpstr>
      <vt:lpstr>フォワード・プレミアム・パズル</vt:lpstr>
      <vt:lpstr>キャリートレード</vt:lpstr>
      <vt:lpstr>G10通貨</vt:lpstr>
      <vt:lpstr>分析対象</vt:lpstr>
      <vt:lpstr>分析手法</vt:lpstr>
      <vt:lpstr>先行研究</vt:lpstr>
      <vt:lpstr>PowerPoint プレゼンテーション</vt:lpstr>
      <vt:lpstr>キャリートレードの超過収益</vt:lpstr>
      <vt:lpstr>CTの求め方</vt:lpstr>
      <vt:lpstr>具体的なCTのデータ（一部抜粋）</vt:lpstr>
      <vt:lpstr>金利上位通貨</vt:lpstr>
      <vt:lpstr>金利下位通貨</vt:lpstr>
      <vt:lpstr>PowerPoint プレゼンテーション</vt:lpstr>
      <vt:lpstr>分析手法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対ドル為替レートの対数収益率（四半期毎）</vt:lpstr>
      <vt:lpstr>3か月物インターバンク金利（四半期毎）</vt:lpstr>
      <vt:lpstr>通貨キャリートレードの超過収益Z_t（四半期毎）</vt:lpstr>
      <vt:lpstr>Z_tと為替の相関</vt:lpstr>
      <vt:lpstr>基本統計量</vt:lpstr>
      <vt:lpstr>各時系列データのグラフ</vt:lpstr>
      <vt:lpstr>平均の仮説検定</vt:lpstr>
      <vt:lpstr>尖度の仮説検定</vt:lpstr>
      <vt:lpstr>歪度の仮説検定</vt:lpstr>
      <vt:lpstr>基本統計量</vt:lpstr>
      <vt:lpstr>基本統計量</vt:lpstr>
      <vt:lpstr>相関係数</vt:lpstr>
      <vt:lpstr>相関係数</vt:lpstr>
      <vt:lpstr>グレンジャーの因果性</vt:lpstr>
      <vt:lpstr>PowerPoint プレゼンテーション</vt:lpstr>
      <vt:lpstr>PowerPoint プレゼンテーション</vt:lpstr>
      <vt:lpstr>PowerPoint プレゼンテーション</vt:lpstr>
      <vt:lpstr>PowerPoint プレゼンテーション</vt:lpstr>
      <vt:lpstr>考察</vt:lpstr>
      <vt:lpstr>PowerPoint プレゼンテーション</vt:lpstr>
      <vt:lpstr>PowerPoint プレゼンテーション</vt:lpstr>
      <vt:lpstr>PowerPoint プレゼンテーション</vt:lpstr>
      <vt:lpstr>PowerPoint プレゼンテーション</vt:lpstr>
      <vt:lpstr>まとめ</vt:lpstr>
      <vt:lpstr>先行研究と参考文献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高橋 侑希</dc:creator>
  <cp:lastModifiedBy>山嵜　輝</cp:lastModifiedBy>
  <cp:revision>3</cp:revision>
  <dcterms:created xsi:type="dcterms:W3CDTF">2025-11-14T10:35:36Z</dcterms:created>
  <dcterms:modified xsi:type="dcterms:W3CDTF">2026-01-12T10:34:02Z</dcterms:modified>
</cp:coreProperties>
</file>