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7.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3" r:id="rId15"/>
    <p:sldId id="274" r:id="rId16"/>
    <p:sldId id="270" r:id="rId17"/>
    <p:sldId id="277" r:id="rId18"/>
    <p:sldId id="278" r:id="rId19"/>
    <p:sldId id="279" r:id="rId20"/>
    <p:sldId id="280" r:id="rId21"/>
    <p:sldId id="281" r:id="rId22"/>
    <p:sldId id="282" r:id="rId23"/>
    <p:sldId id="285" r:id="rId24"/>
    <p:sldId id="276" r:id="rId25"/>
    <p:sldId id="275" r:id="rId26"/>
    <p:sldId id="284" r:id="rId27"/>
    <p:sldId id="286" r:id="rId28"/>
    <p:sldId id="272"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ja-JP" altLang="en-US" dirty="0">
                <a:solidFill>
                  <a:schemeClr val="accent1">
                    <a:lumMod val="50000"/>
                  </a:schemeClr>
                </a:solidFill>
              </a:rPr>
              <a:t>②ポケモン　あつ森　新情報</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val>
            <c:numRef>
              <c:f>Sheet1!$F$1:$F$15</c:f>
              <c:numCache>
                <c:formatCode>0.00%</c:formatCode>
                <c:ptCount val="15"/>
                <c:pt idx="0">
                  <c:v>7.5079500288619157E-4</c:v>
                </c:pt>
                <c:pt idx="1">
                  <c:v>8.5051464337804975E-4</c:v>
                </c:pt>
                <c:pt idx="2">
                  <c:v>-5.2099696875247108E-3</c:v>
                </c:pt>
                <c:pt idx="3">
                  <c:v>-1.4843315158705402E-2</c:v>
                </c:pt>
                <c:pt idx="4">
                  <c:v>6.0708880267058077E-3</c:v>
                </c:pt>
                <c:pt idx="5">
                  <c:v>-1.6076775651745799E-3</c:v>
                </c:pt>
                <c:pt idx="6">
                  <c:v>2.7750292812378528E-2</c:v>
                </c:pt>
                <c:pt idx="7">
                  <c:v>-3.6779976301562843E-2</c:v>
                </c:pt>
                <c:pt idx="8">
                  <c:v>8.8854291968289544E-3</c:v>
                </c:pt>
                <c:pt idx="9">
                  <c:v>-8.1763430978375184E-4</c:v>
                </c:pt>
                <c:pt idx="10">
                  <c:v>-1.1636065701398779E-2</c:v>
                </c:pt>
                <c:pt idx="11">
                  <c:v>-3.3193856262918632E-2</c:v>
                </c:pt>
                <c:pt idx="12">
                  <c:v>2.3826079796065661E-3</c:v>
                </c:pt>
                <c:pt idx="13">
                  <c:v>-1.1115730324228487E-2</c:v>
                </c:pt>
                <c:pt idx="14">
                  <c:v>2.5317778516607331E-3</c:v>
                </c:pt>
              </c:numCache>
            </c:numRef>
          </c:val>
          <c:extLst>
            <c:ext xmlns:c16="http://schemas.microsoft.com/office/drawing/2014/chart" uri="{C3380CC4-5D6E-409C-BE32-E72D297353CC}">
              <c16:uniqueId val="{00000000-8C51-4E28-8407-872B7BE1357E}"/>
            </c:ext>
          </c:extLst>
        </c:ser>
        <c:dLbls>
          <c:showLegendKey val="0"/>
          <c:showVal val="0"/>
          <c:showCatName val="0"/>
          <c:showSerName val="0"/>
          <c:showPercent val="0"/>
          <c:showBubbleSize val="0"/>
        </c:dLbls>
        <c:gapWidth val="150"/>
        <c:axId val="844422760"/>
        <c:axId val="774925912"/>
      </c:barChart>
      <c:lineChart>
        <c:grouping val="standard"/>
        <c:varyColors val="0"/>
        <c:ser>
          <c:idx val="0"/>
          <c:order val="0"/>
          <c:tx>
            <c:v>3日</c:v>
          </c:tx>
          <c:spPr>
            <a:ln w="28575" cap="rnd">
              <a:solidFill>
                <a:schemeClr val="accent1"/>
              </a:solidFill>
              <a:round/>
            </a:ln>
            <a:effectLst/>
          </c:spPr>
          <c:marker>
            <c:symbol val="none"/>
          </c:marker>
          <c:cat>
            <c:strRef>
              <c:f>Sheet1!$K$1:$K$15</c:f>
              <c:strCache>
                <c:ptCount val="15"/>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strCache>
            </c:strRef>
          </c:cat>
          <c:val>
            <c:numRef>
              <c:f>Sheet1!$G$1:$G$15</c:f>
              <c:numCache>
                <c:formatCode>0.00%</c:formatCode>
                <c:ptCount val="15"/>
                <c:pt idx="1">
                  <c:v>-3.6086600412604695E-3</c:v>
                </c:pt>
                <c:pt idx="2">
                  <c:v>-1.9202770202852062E-2</c:v>
                </c:pt>
                <c:pt idx="3">
                  <c:v>-1.3982396819524304E-2</c:v>
                </c:pt>
                <c:pt idx="4">
                  <c:v>-1.0380104697174174E-2</c:v>
                </c:pt>
                <c:pt idx="5">
                  <c:v>3.2213503273909753E-2</c:v>
                </c:pt>
                <c:pt idx="6">
                  <c:v>-1.0637361054358894E-2</c:v>
                </c:pt>
                <c:pt idx="7">
                  <c:v>-1.4425429235536032E-4</c:v>
                </c:pt>
                <c:pt idx="8">
                  <c:v>-2.8712181414517639E-2</c:v>
                </c:pt>
                <c:pt idx="9">
                  <c:v>-3.568270814353576E-3</c:v>
                </c:pt>
                <c:pt idx="10">
                  <c:v>-4.5647556274101164E-2</c:v>
                </c:pt>
                <c:pt idx="11">
                  <c:v>-4.2447313984710848E-2</c:v>
                </c:pt>
                <c:pt idx="12">
                  <c:v>-4.1926978607540556E-2</c:v>
                </c:pt>
                <c:pt idx="13">
                  <c:v>-6.2013444929611876E-3</c:v>
                </c:pt>
              </c:numCache>
            </c:numRef>
          </c:val>
          <c:smooth val="0"/>
          <c:extLst>
            <c:ext xmlns:c16="http://schemas.microsoft.com/office/drawing/2014/chart" uri="{C3380CC4-5D6E-409C-BE32-E72D297353CC}">
              <c16:uniqueId val="{00000001-8C51-4E28-8407-872B7BE1357E}"/>
            </c:ext>
          </c:extLst>
        </c:ser>
        <c:ser>
          <c:idx val="1"/>
          <c:order val="1"/>
          <c:tx>
            <c:v>5日</c:v>
          </c:tx>
          <c:spPr>
            <a:ln w="28575" cap="rnd">
              <a:solidFill>
                <a:schemeClr val="accent2"/>
              </a:solidFill>
              <a:round/>
            </a:ln>
            <a:effectLst/>
          </c:spPr>
          <c:marker>
            <c:symbol val="none"/>
          </c:marker>
          <c:cat>
            <c:strRef>
              <c:f>Sheet1!$K$1:$K$15</c:f>
              <c:strCache>
                <c:ptCount val="15"/>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strCache>
            </c:strRef>
          </c:cat>
          <c:val>
            <c:numRef>
              <c:f>Sheet1!$H$1:$H$15</c:f>
              <c:numCache>
                <c:formatCode>General</c:formatCode>
                <c:ptCount val="15"/>
                <c:pt idx="2" formatCode="0.00%">
                  <c:v>-1.2381087173260065E-2</c:v>
                </c:pt>
                <c:pt idx="3" formatCode="0.00%">
                  <c:v>-1.4739559741320834E-2</c:v>
                </c:pt>
                <c:pt idx="4" formatCode="0.00%">
                  <c:v>1.2160218427679646E-2</c:v>
                </c:pt>
                <c:pt idx="5" formatCode="0.00%">
                  <c:v>-1.9409788186358488E-2</c:v>
                </c:pt>
                <c:pt idx="6" formatCode="0.00%">
                  <c:v>4.3189561691758648E-3</c:v>
                </c:pt>
                <c:pt idx="7" formatCode="0.00%">
                  <c:v>-2.5695661673136912E-3</c:v>
                </c:pt>
                <c:pt idx="8" formatCode="0.00%">
                  <c:v>-1.2597954303537891E-2</c:v>
                </c:pt>
                <c:pt idx="9" formatCode="0.00%">
                  <c:v>-7.3542103378835044E-2</c:v>
                </c:pt>
                <c:pt idx="10" formatCode="0.00%">
                  <c:v>-3.4379519097665644E-2</c:v>
                </c:pt>
                <c:pt idx="11" formatCode="0.00%">
                  <c:v>-5.4380678618723088E-2</c:v>
                </c:pt>
                <c:pt idx="12" formatCode="0.00%">
                  <c:v>-5.1031266457278603E-2</c:v>
                </c:pt>
              </c:numCache>
            </c:numRef>
          </c:val>
          <c:smooth val="0"/>
          <c:extLst>
            <c:ext xmlns:c16="http://schemas.microsoft.com/office/drawing/2014/chart" uri="{C3380CC4-5D6E-409C-BE32-E72D297353CC}">
              <c16:uniqueId val="{00000002-8C51-4E28-8407-872B7BE1357E}"/>
            </c:ext>
          </c:extLst>
        </c:ser>
        <c:ser>
          <c:idx val="2"/>
          <c:order val="2"/>
          <c:tx>
            <c:v>7日</c:v>
          </c:tx>
          <c:spPr>
            <a:ln w="28575" cap="rnd">
              <a:solidFill>
                <a:schemeClr val="accent3"/>
              </a:solidFill>
              <a:round/>
            </a:ln>
            <a:effectLst/>
          </c:spPr>
          <c:marker>
            <c:symbol val="none"/>
          </c:marker>
          <c:cat>
            <c:strRef>
              <c:f>Sheet1!$K$1:$K$15</c:f>
              <c:strCache>
                <c:ptCount val="15"/>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strCache>
            </c:strRef>
          </c:cat>
          <c:val>
            <c:numRef>
              <c:f>Sheet1!$I$1:$I$15</c:f>
              <c:numCache>
                <c:formatCode>General</c:formatCode>
                <c:ptCount val="15"/>
                <c:pt idx="3" formatCode="0.00%">
                  <c:v>1.3761528073943884E-2</c:v>
                </c:pt>
                <c:pt idx="4" formatCode="0.00%">
                  <c:v>-2.3769243230505149E-2</c:v>
                </c:pt>
                <c:pt idx="5" formatCode="0.00%">
                  <c:v>-1.5734328677054245E-2</c:v>
                </c:pt>
                <c:pt idx="6" formatCode="0.00%">
                  <c:v>-1.1341993299313286E-2</c:v>
                </c:pt>
                <c:pt idx="7" formatCode="0.00%">
                  <c:v>-8.1347438420066656E-3</c:v>
                </c:pt>
                <c:pt idx="8" formatCode="0.00%">
                  <c:v>-4.7399488131631098E-2</c:v>
                </c:pt>
                <c:pt idx="9" formatCode="0.00%">
                  <c:v>-4.3409202586849958E-2</c:v>
                </c:pt>
                <c:pt idx="10" formatCode="0.00%">
                  <c:v>-8.2275225723456955E-2</c:v>
                </c:pt>
                <c:pt idx="11" formatCode="0.00%">
                  <c:v>-4.2963471570233398E-2</c:v>
                </c:pt>
              </c:numCache>
            </c:numRef>
          </c:val>
          <c:smooth val="0"/>
          <c:extLst>
            <c:ext xmlns:c16="http://schemas.microsoft.com/office/drawing/2014/chart" uri="{C3380CC4-5D6E-409C-BE32-E72D297353CC}">
              <c16:uniqueId val="{00000003-8C51-4E28-8407-872B7BE1357E}"/>
            </c:ext>
          </c:extLst>
        </c:ser>
        <c:dLbls>
          <c:showLegendKey val="0"/>
          <c:showVal val="0"/>
          <c:showCatName val="0"/>
          <c:showSerName val="0"/>
          <c:showPercent val="0"/>
          <c:showBubbleSize val="0"/>
        </c:dLbls>
        <c:marker val="1"/>
        <c:smooth val="0"/>
        <c:axId val="844422760"/>
        <c:axId val="774925912"/>
      </c:lineChart>
      <c:catAx>
        <c:axId val="844422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4925912"/>
        <c:crosses val="autoZero"/>
        <c:auto val="1"/>
        <c:lblAlgn val="ctr"/>
        <c:lblOffset val="100"/>
        <c:noMultiLvlLbl val="1"/>
      </c:catAx>
      <c:valAx>
        <c:axId val="774925912"/>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44227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accent1">
                    <a:lumMod val="50000"/>
                  </a:schemeClr>
                </a:solidFill>
              </a:rPr>
              <a:t>⑩スプラ　ティザー</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Sheet1!$K$1:$K$14</c:f>
              <c:strCache>
                <c:ptCount val="14"/>
                <c:pt idx="0">
                  <c:v>-8</c:v>
                </c:pt>
                <c:pt idx="1">
                  <c:v>-7</c:v>
                </c:pt>
                <c:pt idx="2">
                  <c:v>-6</c:v>
                </c:pt>
                <c:pt idx="3">
                  <c:v>-5</c:v>
                </c:pt>
                <c:pt idx="4">
                  <c:v>-4</c:v>
                </c:pt>
                <c:pt idx="5">
                  <c:v>-3</c:v>
                </c:pt>
                <c:pt idx="6">
                  <c:v>-2</c:v>
                </c:pt>
                <c:pt idx="7">
                  <c:v>-1</c:v>
                </c:pt>
                <c:pt idx="8">
                  <c:v>0</c:v>
                </c:pt>
                <c:pt idx="9">
                  <c:v>+1</c:v>
                </c:pt>
                <c:pt idx="10">
                  <c:v>+2</c:v>
                </c:pt>
                <c:pt idx="11">
                  <c:v>+3</c:v>
                </c:pt>
                <c:pt idx="12">
                  <c:v>+4</c:v>
                </c:pt>
                <c:pt idx="13">
                  <c:v>+5</c:v>
                </c:pt>
              </c:strCache>
            </c:strRef>
          </c:cat>
          <c:val>
            <c:numRef>
              <c:f>Sheet1!$F$1:$F$14</c:f>
              <c:numCache>
                <c:formatCode>0.00%</c:formatCode>
                <c:ptCount val="14"/>
                <c:pt idx="0">
                  <c:v>-3.2212243994765555E-4</c:v>
                </c:pt>
                <c:pt idx="1">
                  <c:v>2.3861934637713625E-3</c:v>
                </c:pt>
                <c:pt idx="2">
                  <c:v>1.067001340160572E-2</c:v>
                </c:pt>
                <c:pt idx="3">
                  <c:v>7.7259051536909939E-3</c:v>
                </c:pt>
                <c:pt idx="4">
                  <c:v>1.4510113045709345E-3</c:v>
                </c:pt>
                <c:pt idx="5">
                  <c:v>-7.4283797137079744E-3</c:v>
                </c:pt>
                <c:pt idx="6">
                  <c:v>-8.822178658117328E-3</c:v>
                </c:pt>
                <c:pt idx="7">
                  <c:v>-2.9133433542948553E-3</c:v>
                </c:pt>
                <c:pt idx="8">
                  <c:v>-1.0912534582856275E-2</c:v>
                </c:pt>
                <c:pt idx="9">
                  <c:v>1.7238384621214197E-2</c:v>
                </c:pt>
                <c:pt idx="10">
                  <c:v>-1.9580806727907796E-2</c:v>
                </c:pt>
                <c:pt idx="11">
                  <c:v>-9.4843817834414975E-3</c:v>
                </c:pt>
                <c:pt idx="12">
                  <c:v>2.4840322441046711E-3</c:v>
                </c:pt>
                <c:pt idx="13">
                  <c:v>8.4997630918463175E-3</c:v>
                </c:pt>
              </c:numCache>
            </c:numRef>
          </c:val>
          <c:extLst>
            <c:ext xmlns:c16="http://schemas.microsoft.com/office/drawing/2014/chart" uri="{C3380CC4-5D6E-409C-BE32-E72D297353CC}">
              <c16:uniqueId val="{00000000-1816-431F-A3E7-F51D6C00B3CA}"/>
            </c:ext>
          </c:extLst>
        </c:ser>
        <c:dLbls>
          <c:showLegendKey val="0"/>
          <c:showVal val="0"/>
          <c:showCatName val="0"/>
          <c:showSerName val="0"/>
          <c:showPercent val="0"/>
          <c:showBubbleSize val="0"/>
        </c:dLbls>
        <c:gapWidth val="150"/>
        <c:axId val="1025338424"/>
        <c:axId val="1025342744"/>
      </c:barChart>
      <c:lineChart>
        <c:grouping val="standard"/>
        <c:varyColors val="0"/>
        <c:ser>
          <c:idx val="0"/>
          <c:order val="0"/>
          <c:tx>
            <c:v>3日</c:v>
          </c:tx>
          <c:spPr>
            <a:ln w="28575" cap="rnd">
              <a:solidFill>
                <a:schemeClr val="accent1"/>
              </a:solidFill>
              <a:round/>
            </a:ln>
            <a:effectLst/>
          </c:spPr>
          <c:marker>
            <c:symbol val="none"/>
          </c:marker>
          <c:cat>
            <c:strRef>
              <c:f>Sheet1!$K$1:$K$14</c:f>
              <c:strCache>
                <c:ptCount val="14"/>
                <c:pt idx="0">
                  <c:v>-8</c:v>
                </c:pt>
                <c:pt idx="1">
                  <c:v>-7</c:v>
                </c:pt>
                <c:pt idx="2">
                  <c:v>-6</c:v>
                </c:pt>
                <c:pt idx="3">
                  <c:v>-5</c:v>
                </c:pt>
                <c:pt idx="4">
                  <c:v>-4</c:v>
                </c:pt>
                <c:pt idx="5">
                  <c:v>-3</c:v>
                </c:pt>
                <c:pt idx="6">
                  <c:v>-2</c:v>
                </c:pt>
                <c:pt idx="7">
                  <c:v>-1</c:v>
                </c:pt>
                <c:pt idx="8">
                  <c:v>0</c:v>
                </c:pt>
                <c:pt idx="9">
                  <c:v>+1</c:v>
                </c:pt>
                <c:pt idx="10">
                  <c:v>+2</c:v>
                </c:pt>
                <c:pt idx="11">
                  <c:v>+3</c:v>
                </c:pt>
                <c:pt idx="12">
                  <c:v>+4</c:v>
                </c:pt>
                <c:pt idx="13">
                  <c:v>+5</c:v>
                </c:pt>
              </c:strCache>
            </c:strRef>
          </c:cat>
          <c:val>
            <c:numRef>
              <c:f>Sheet1!$G$1:$G$14</c:f>
              <c:numCache>
                <c:formatCode>0.00%</c:formatCode>
                <c:ptCount val="14"/>
                <c:pt idx="1">
                  <c:v>1.2734084425429427E-2</c:v>
                </c:pt>
                <c:pt idx="2">
                  <c:v>2.0782112019068079E-2</c:v>
                </c:pt>
                <c:pt idx="3">
                  <c:v>1.9846929859867649E-2</c:v>
                </c:pt>
                <c:pt idx="4">
                  <c:v>1.7485367445539543E-3</c:v>
                </c:pt>
                <c:pt idx="5">
                  <c:v>-1.4799547067254368E-2</c:v>
                </c:pt>
                <c:pt idx="6">
                  <c:v>-1.9163901726120158E-2</c:v>
                </c:pt>
                <c:pt idx="7">
                  <c:v>-2.2648056595268459E-2</c:v>
                </c:pt>
                <c:pt idx="8">
                  <c:v>3.4125066840630658E-3</c:v>
                </c:pt>
                <c:pt idx="9">
                  <c:v>-1.3254956689549874E-2</c:v>
                </c:pt>
                <c:pt idx="10">
                  <c:v>-1.1826803890135096E-2</c:v>
                </c:pt>
                <c:pt idx="11">
                  <c:v>-2.6581156267244624E-2</c:v>
                </c:pt>
                <c:pt idx="12">
                  <c:v>1.4994135525094911E-3</c:v>
                </c:pt>
              </c:numCache>
            </c:numRef>
          </c:val>
          <c:smooth val="0"/>
          <c:extLst>
            <c:ext xmlns:c16="http://schemas.microsoft.com/office/drawing/2014/chart" uri="{C3380CC4-5D6E-409C-BE32-E72D297353CC}">
              <c16:uniqueId val="{00000001-1816-431F-A3E7-F51D6C00B3CA}"/>
            </c:ext>
          </c:extLst>
        </c:ser>
        <c:ser>
          <c:idx val="1"/>
          <c:order val="1"/>
          <c:tx>
            <c:v>5日</c:v>
          </c:tx>
          <c:spPr>
            <a:ln w="28575" cap="rnd">
              <a:solidFill>
                <a:schemeClr val="accent2"/>
              </a:solidFill>
              <a:round/>
            </a:ln>
            <a:effectLst/>
          </c:spPr>
          <c:marker>
            <c:symbol val="none"/>
          </c:marker>
          <c:cat>
            <c:strRef>
              <c:f>Sheet1!$K$1:$K$14</c:f>
              <c:strCache>
                <c:ptCount val="14"/>
                <c:pt idx="0">
                  <c:v>-8</c:v>
                </c:pt>
                <c:pt idx="1">
                  <c:v>-7</c:v>
                </c:pt>
                <c:pt idx="2">
                  <c:v>-6</c:v>
                </c:pt>
                <c:pt idx="3">
                  <c:v>-5</c:v>
                </c:pt>
                <c:pt idx="4">
                  <c:v>-4</c:v>
                </c:pt>
                <c:pt idx="5">
                  <c:v>-3</c:v>
                </c:pt>
                <c:pt idx="6">
                  <c:v>-2</c:v>
                </c:pt>
                <c:pt idx="7">
                  <c:v>-1</c:v>
                </c:pt>
                <c:pt idx="8">
                  <c:v>0</c:v>
                </c:pt>
                <c:pt idx="9">
                  <c:v>+1</c:v>
                </c:pt>
                <c:pt idx="10">
                  <c:v>+2</c:v>
                </c:pt>
                <c:pt idx="11">
                  <c:v>+3</c:v>
                </c:pt>
                <c:pt idx="12">
                  <c:v>+4</c:v>
                </c:pt>
                <c:pt idx="13">
                  <c:v>+5</c:v>
                </c:pt>
              </c:strCache>
            </c:strRef>
          </c:cat>
          <c:val>
            <c:numRef>
              <c:f>Sheet1!$H$1:$H$14</c:f>
              <c:numCache>
                <c:formatCode>General</c:formatCode>
                <c:ptCount val="14"/>
                <c:pt idx="2" formatCode="0.00%">
                  <c:v>2.1911000883691356E-2</c:v>
                </c:pt>
                <c:pt idx="3" formatCode="0.00%">
                  <c:v>1.4804743609931038E-2</c:v>
                </c:pt>
                <c:pt idx="4" formatCode="0.00%">
                  <c:v>3.5963714880423471E-3</c:v>
                </c:pt>
                <c:pt idx="5" formatCode="0.00%">
                  <c:v>-9.986985267858229E-3</c:v>
                </c:pt>
                <c:pt idx="6" formatCode="0.00%">
                  <c:v>-2.86254250044055E-2</c:v>
                </c:pt>
                <c:pt idx="7" formatCode="0.00%">
                  <c:v>-1.2838051687762236E-2</c:v>
                </c:pt>
                <c:pt idx="8" formatCode="0.00%">
                  <c:v>-2.4990478701962058E-2</c:v>
                </c:pt>
                <c:pt idx="9" formatCode="0.00%">
                  <c:v>-2.5652681827286229E-2</c:v>
                </c:pt>
                <c:pt idx="10" formatCode="0.00%">
                  <c:v>-2.0255306228886702E-2</c:v>
                </c:pt>
                <c:pt idx="11" formatCode="0.00%">
                  <c:v>-8.4300855418410758E-4</c:v>
                </c:pt>
              </c:numCache>
            </c:numRef>
          </c:val>
          <c:smooth val="0"/>
          <c:extLst>
            <c:ext xmlns:c16="http://schemas.microsoft.com/office/drawing/2014/chart" uri="{C3380CC4-5D6E-409C-BE32-E72D297353CC}">
              <c16:uniqueId val="{00000002-1816-431F-A3E7-F51D6C00B3CA}"/>
            </c:ext>
          </c:extLst>
        </c:ser>
        <c:ser>
          <c:idx val="2"/>
          <c:order val="2"/>
          <c:tx>
            <c:v>7日</c:v>
          </c:tx>
          <c:spPr>
            <a:ln w="28575" cap="rnd">
              <a:solidFill>
                <a:schemeClr val="accent3"/>
              </a:solidFill>
              <a:round/>
            </a:ln>
            <a:effectLst/>
          </c:spPr>
          <c:marker>
            <c:symbol val="none"/>
          </c:marker>
          <c:cat>
            <c:strRef>
              <c:f>Sheet1!$K$1:$K$14</c:f>
              <c:strCache>
                <c:ptCount val="14"/>
                <c:pt idx="0">
                  <c:v>-8</c:v>
                </c:pt>
                <c:pt idx="1">
                  <c:v>-7</c:v>
                </c:pt>
                <c:pt idx="2">
                  <c:v>-6</c:v>
                </c:pt>
                <c:pt idx="3">
                  <c:v>-5</c:v>
                </c:pt>
                <c:pt idx="4">
                  <c:v>-4</c:v>
                </c:pt>
                <c:pt idx="5">
                  <c:v>-3</c:v>
                </c:pt>
                <c:pt idx="6">
                  <c:v>-2</c:v>
                </c:pt>
                <c:pt idx="7">
                  <c:v>-1</c:v>
                </c:pt>
                <c:pt idx="8">
                  <c:v>0</c:v>
                </c:pt>
                <c:pt idx="9">
                  <c:v>+1</c:v>
                </c:pt>
                <c:pt idx="10">
                  <c:v>+2</c:v>
                </c:pt>
                <c:pt idx="11">
                  <c:v>+3</c:v>
                </c:pt>
                <c:pt idx="12">
                  <c:v>+4</c:v>
                </c:pt>
                <c:pt idx="13">
                  <c:v>+5</c:v>
                </c:pt>
              </c:strCache>
            </c:strRef>
          </c:cat>
          <c:val>
            <c:numRef>
              <c:f>Sheet1!$I$1:$I$14</c:f>
              <c:numCache>
                <c:formatCode>General</c:formatCode>
                <c:ptCount val="14"/>
                <c:pt idx="3" formatCode="0.00%">
                  <c:v>5.6604425118660547E-3</c:v>
                </c:pt>
                <c:pt idx="4" formatCode="0.00%">
                  <c:v>3.0692215975188552E-3</c:v>
                </c:pt>
                <c:pt idx="5" formatCode="0.00%">
                  <c:v>-1.0229506449108784E-2</c:v>
                </c:pt>
                <c:pt idx="6" formatCode="0.00%">
                  <c:v>-3.661135229500307E-3</c:v>
                </c:pt>
                <c:pt idx="7" formatCode="0.00%">
                  <c:v>-3.0967847111099098E-2</c:v>
                </c:pt>
                <c:pt idx="8" formatCode="0.00%">
                  <c:v>-4.1903240199111534E-2</c:v>
                </c:pt>
                <c:pt idx="9" formatCode="0.00%">
                  <c:v>-3.1990828241298883E-2</c:v>
                </c:pt>
                <c:pt idx="10" formatCode="0.00%">
                  <c:v>-1.4668886491335241E-2</c:v>
                </c:pt>
              </c:numCache>
            </c:numRef>
          </c:val>
          <c:smooth val="0"/>
          <c:extLst>
            <c:ext xmlns:c16="http://schemas.microsoft.com/office/drawing/2014/chart" uri="{C3380CC4-5D6E-409C-BE32-E72D297353CC}">
              <c16:uniqueId val="{00000003-1816-431F-A3E7-F51D6C00B3CA}"/>
            </c:ext>
          </c:extLst>
        </c:ser>
        <c:dLbls>
          <c:showLegendKey val="0"/>
          <c:showVal val="0"/>
          <c:showCatName val="0"/>
          <c:showSerName val="0"/>
          <c:showPercent val="0"/>
          <c:showBubbleSize val="0"/>
        </c:dLbls>
        <c:marker val="1"/>
        <c:smooth val="0"/>
        <c:axId val="1025338424"/>
        <c:axId val="1025342744"/>
      </c:lineChart>
      <c:catAx>
        <c:axId val="1025338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5342744"/>
        <c:crosses val="autoZero"/>
        <c:auto val="1"/>
        <c:lblAlgn val="ctr"/>
        <c:lblOffset val="100"/>
        <c:noMultiLvlLbl val="1"/>
      </c:catAx>
      <c:valAx>
        <c:axId val="1025342744"/>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533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solidFill>
                  <a:schemeClr val="accent1">
                    <a:lumMod val="50000"/>
                  </a:schemeClr>
                </a:solidFill>
              </a:rPr>
              <a:t>100</a:t>
            </a:r>
            <a:r>
              <a:rPr lang="ja-JP" altLang="en-US" dirty="0">
                <a:solidFill>
                  <a:schemeClr val="accent1">
                    <a:lumMod val="50000"/>
                  </a:schemeClr>
                </a:solidFill>
              </a:rPr>
              <a:t>万株自社株買い</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Sheet1!$L$2:$L$15</c:f>
              <c:strCache>
                <c:ptCount val="14"/>
                <c:pt idx="0">
                  <c:v>-6</c:v>
                </c:pt>
                <c:pt idx="1">
                  <c:v>-5</c:v>
                </c:pt>
                <c:pt idx="2">
                  <c:v>-4</c:v>
                </c:pt>
                <c:pt idx="3">
                  <c:v>-3</c:v>
                </c:pt>
                <c:pt idx="4">
                  <c:v>-2</c:v>
                </c:pt>
                <c:pt idx="5">
                  <c:v>-1</c:v>
                </c:pt>
                <c:pt idx="6">
                  <c:v>0</c:v>
                </c:pt>
                <c:pt idx="7">
                  <c:v>+1</c:v>
                </c:pt>
                <c:pt idx="8">
                  <c:v>+2</c:v>
                </c:pt>
                <c:pt idx="9">
                  <c:v>+3</c:v>
                </c:pt>
                <c:pt idx="10">
                  <c:v>+4</c:v>
                </c:pt>
                <c:pt idx="11">
                  <c:v>+5</c:v>
                </c:pt>
                <c:pt idx="12">
                  <c:v>+6</c:v>
                </c:pt>
                <c:pt idx="13">
                  <c:v>+7</c:v>
                </c:pt>
              </c:strCache>
            </c:strRef>
          </c:cat>
          <c:val>
            <c:numRef>
              <c:f>Sheet1!$F$2:$F$15</c:f>
              <c:numCache>
                <c:formatCode>0.00%</c:formatCode>
                <c:ptCount val="14"/>
                <c:pt idx="0">
                  <c:v>-1.5418832576933501E-3</c:v>
                </c:pt>
                <c:pt idx="1">
                  <c:v>-1.2713271484321768E-2</c:v>
                </c:pt>
                <c:pt idx="2">
                  <c:v>6.0514827160715046E-3</c:v>
                </c:pt>
                <c:pt idx="3">
                  <c:v>8.123732025564363E-3</c:v>
                </c:pt>
                <c:pt idx="4">
                  <c:v>7.1691712487702867E-3</c:v>
                </c:pt>
                <c:pt idx="5">
                  <c:v>2.6265082510355808E-3</c:v>
                </c:pt>
                <c:pt idx="6">
                  <c:v>7.7233634387739551E-3</c:v>
                </c:pt>
                <c:pt idx="7">
                  <c:v>2.6521199242646742E-2</c:v>
                </c:pt>
                <c:pt idx="8">
                  <c:v>-1.9725392395013915E-2</c:v>
                </c:pt>
                <c:pt idx="9">
                  <c:v>9.8983192797529977E-3</c:v>
                </c:pt>
                <c:pt idx="10">
                  <c:v>-2.3203542749846907E-2</c:v>
                </c:pt>
                <c:pt idx="11">
                  <c:v>4.1548746244938926E-3</c:v>
                </c:pt>
                <c:pt idx="12">
                  <c:v>2.7032797887817442E-2</c:v>
                </c:pt>
                <c:pt idx="13">
                  <c:v>-1.0055688327582935E-2</c:v>
                </c:pt>
              </c:numCache>
            </c:numRef>
          </c:val>
          <c:extLst>
            <c:ext xmlns:c16="http://schemas.microsoft.com/office/drawing/2014/chart" uri="{C3380CC4-5D6E-409C-BE32-E72D297353CC}">
              <c16:uniqueId val="{00000000-4A6D-4171-BA8D-9755A5AD7DEA}"/>
            </c:ext>
          </c:extLst>
        </c:ser>
        <c:dLbls>
          <c:showLegendKey val="0"/>
          <c:showVal val="0"/>
          <c:showCatName val="0"/>
          <c:showSerName val="0"/>
          <c:showPercent val="0"/>
          <c:showBubbleSize val="0"/>
        </c:dLbls>
        <c:gapWidth val="150"/>
        <c:axId val="842977736"/>
        <c:axId val="842978456"/>
      </c:barChart>
      <c:lineChart>
        <c:grouping val="standard"/>
        <c:varyColors val="0"/>
        <c:ser>
          <c:idx val="0"/>
          <c:order val="0"/>
          <c:tx>
            <c:v>3日</c:v>
          </c:tx>
          <c:spPr>
            <a:ln w="28575" cap="rnd">
              <a:solidFill>
                <a:schemeClr val="accent1"/>
              </a:solidFill>
              <a:round/>
            </a:ln>
            <a:effectLst/>
          </c:spPr>
          <c:marker>
            <c:symbol val="none"/>
          </c:marker>
          <c:cat>
            <c:strRef>
              <c:f>Sheet1!$L$2:$L$15</c:f>
              <c:strCache>
                <c:ptCount val="14"/>
                <c:pt idx="0">
                  <c:v>-6</c:v>
                </c:pt>
                <c:pt idx="1">
                  <c:v>-5</c:v>
                </c:pt>
                <c:pt idx="2">
                  <c:v>-4</c:v>
                </c:pt>
                <c:pt idx="3">
                  <c:v>-3</c:v>
                </c:pt>
                <c:pt idx="4">
                  <c:v>-2</c:v>
                </c:pt>
                <c:pt idx="5">
                  <c:v>-1</c:v>
                </c:pt>
                <c:pt idx="6">
                  <c:v>0</c:v>
                </c:pt>
                <c:pt idx="7">
                  <c:v>+1</c:v>
                </c:pt>
                <c:pt idx="8">
                  <c:v>+2</c:v>
                </c:pt>
                <c:pt idx="9">
                  <c:v>+3</c:v>
                </c:pt>
                <c:pt idx="10">
                  <c:v>+4</c:v>
                </c:pt>
                <c:pt idx="11">
                  <c:v>+5</c:v>
                </c:pt>
                <c:pt idx="12">
                  <c:v>+6</c:v>
                </c:pt>
                <c:pt idx="13">
                  <c:v>+7</c:v>
                </c:pt>
              </c:strCache>
            </c:strRef>
          </c:cat>
          <c:val>
            <c:numRef>
              <c:f>Sheet1!$G$2:$G$15</c:f>
              <c:numCache>
                <c:formatCode>0.00%</c:formatCode>
                <c:ptCount val="14"/>
                <c:pt idx="1">
                  <c:v>-8.203672025943614E-3</c:v>
                </c:pt>
                <c:pt idx="2">
                  <c:v>1.4619432573140991E-3</c:v>
                </c:pt>
                <c:pt idx="3">
                  <c:v>2.1344385990406153E-2</c:v>
                </c:pt>
                <c:pt idx="4">
                  <c:v>1.791941152537023E-2</c:v>
                </c:pt>
                <c:pt idx="5">
                  <c:v>1.7519042938579824E-2</c:v>
                </c:pt>
                <c:pt idx="6">
                  <c:v>3.6871070932456278E-2</c:v>
                </c:pt>
                <c:pt idx="7">
                  <c:v>1.4519170286406782E-2</c:v>
                </c:pt>
                <c:pt idx="8">
                  <c:v>1.6694126127385824E-2</c:v>
                </c:pt>
                <c:pt idx="9">
                  <c:v>-3.3030615865107825E-2</c:v>
                </c:pt>
                <c:pt idx="10">
                  <c:v>-9.1503488456000162E-3</c:v>
                </c:pt>
                <c:pt idx="11">
                  <c:v>7.9841297624644279E-3</c:v>
                </c:pt>
                <c:pt idx="12">
                  <c:v>2.1131984184728399E-2</c:v>
                </c:pt>
              </c:numCache>
            </c:numRef>
          </c:val>
          <c:smooth val="0"/>
          <c:extLst>
            <c:ext xmlns:c16="http://schemas.microsoft.com/office/drawing/2014/chart" uri="{C3380CC4-5D6E-409C-BE32-E72D297353CC}">
              <c16:uniqueId val="{00000001-4A6D-4171-BA8D-9755A5AD7DEA}"/>
            </c:ext>
          </c:extLst>
        </c:ser>
        <c:ser>
          <c:idx val="1"/>
          <c:order val="1"/>
          <c:tx>
            <c:v>5日</c:v>
          </c:tx>
          <c:spPr>
            <a:ln w="28575" cap="rnd">
              <a:solidFill>
                <a:schemeClr val="accent2"/>
              </a:solidFill>
              <a:round/>
            </a:ln>
            <a:effectLst/>
          </c:spPr>
          <c:marker>
            <c:symbol val="none"/>
          </c:marker>
          <c:cat>
            <c:strRef>
              <c:f>Sheet1!$L$2:$L$15</c:f>
              <c:strCache>
                <c:ptCount val="14"/>
                <c:pt idx="0">
                  <c:v>-6</c:v>
                </c:pt>
                <c:pt idx="1">
                  <c:v>-5</c:v>
                </c:pt>
                <c:pt idx="2">
                  <c:v>-4</c:v>
                </c:pt>
                <c:pt idx="3">
                  <c:v>-3</c:v>
                </c:pt>
                <c:pt idx="4">
                  <c:v>-2</c:v>
                </c:pt>
                <c:pt idx="5">
                  <c:v>-1</c:v>
                </c:pt>
                <c:pt idx="6">
                  <c:v>0</c:v>
                </c:pt>
                <c:pt idx="7">
                  <c:v>+1</c:v>
                </c:pt>
                <c:pt idx="8">
                  <c:v>+2</c:v>
                </c:pt>
                <c:pt idx="9">
                  <c:v>+3</c:v>
                </c:pt>
                <c:pt idx="10">
                  <c:v>+4</c:v>
                </c:pt>
                <c:pt idx="11">
                  <c:v>+5</c:v>
                </c:pt>
                <c:pt idx="12">
                  <c:v>+6</c:v>
                </c:pt>
                <c:pt idx="13">
                  <c:v>+7</c:v>
                </c:pt>
              </c:strCache>
            </c:strRef>
          </c:cat>
          <c:val>
            <c:numRef>
              <c:f>Sheet1!$H$2:$H$15</c:f>
              <c:numCache>
                <c:formatCode>General</c:formatCode>
                <c:ptCount val="14"/>
                <c:pt idx="2" formatCode="0.00%">
                  <c:v>7.0892312483910357E-3</c:v>
                </c:pt>
                <c:pt idx="3" formatCode="0.00%">
                  <c:v>1.1257622757119966E-2</c:v>
                </c:pt>
                <c:pt idx="4" formatCode="0.00%">
                  <c:v>3.1694257680215693E-2</c:v>
                </c:pt>
                <c:pt idx="5" formatCode="0.00%">
                  <c:v>5.2163974206790927E-2</c:v>
                </c:pt>
                <c:pt idx="6" formatCode="0.00%">
                  <c:v>2.4314849786212653E-2</c:v>
                </c:pt>
                <c:pt idx="7" formatCode="0.00%">
                  <c:v>2.704399781719536E-2</c:v>
                </c:pt>
                <c:pt idx="8" formatCode="0.00%">
                  <c:v>1.2139468163128719E-3</c:v>
                </c:pt>
                <c:pt idx="9" formatCode="0.00%">
                  <c:v>-2.3545419979671906E-3</c:v>
                </c:pt>
                <c:pt idx="10" formatCode="0.00%">
                  <c:v>-1.8429433527964896E-3</c:v>
                </c:pt>
                <c:pt idx="11" formatCode="0.00%">
                  <c:v>7.8267607146344908E-3</c:v>
                </c:pt>
              </c:numCache>
            </c:numRef>
          </c:val>
          <c:smooth val="0"/>
          <c:extLst>
            <c:ext xmlns:c16="http://schemas.microsoft.com/office/drawing/2014/chart" uri="{C3380CC4-5D6E-409C-BE32-E72D297353CC}">
              <c16:uniqueId val="{00000002-4A6D-4171-BA8D-9755A5AD7DEA}"/>
            </c:ext>
          </c:extLst>
        </c:ser>
        <c:ser>
          <c:idx val="2"/>
          <c:order val="2"/>
          <c:tx>
            <c:v>7日</c:v>
          </c:tx>
          <c:spPr>
            <a:ln w="28575" cap="rnd">
              <a:solidFill>
                <a:schemeClr val="accent3"/>
              </a:solidFill>
              <a:round/>
            </a:ln>
            <a:effectLst/>
          </c:spPr>
          <c:marker>
            <c:symbol val="none"/>
          </c:marker>
          <c:cat>
            <c:strRef>
              <c:f>Sheet1!$L$2:$L$15</c:f>
              <c:strCache>
                <c:ptCount val="14"/>
                <c:pt idx="0">
                  <c:v>-6</c:v>
                </c:pt>
                <c:pt idx="1">
                  <c:v>-5</c:v>
                </c:pt>
                <c:pt idx="2">
                  <c:v>-4</c:v>
                </c:pt>
                <c:pt idx="3">
                  <c:v>-3</c:v>
                </c:pt>
                <c:pt idx="4">
                  <c:v>-2</c:v>
                </c:pt>
                <c:pt idx="5">
                  <c:v>-1</c:v>
                </c:pt>
                <c:pt idx="6">
                  <c:v>0</c:v>
                </c:pt>
                <c:pt idx="7">
                  <c:v>+1</c:v>
                </c:pt>
                <c:pt idx="8">
                  <c:v>+2</c:v>
                </c:pt>
                <c:pt idx="9">
                  <c:v>+3</c:v>
                </c:pt>
                <c:pt idx="10">
                  <c:v>+4</c:v>
                </c:pt>
                <c:pt idx="11">
                  <c:v>+5</c:v>
                </c:pt>
                <c:pt idx="12">
                  <c:v>+6</c:v>
                </c:pt>
                <c:pt idx="13">
                  <c:v>+7</c:v>
                </c:pt>
              </c:strCache>
            </c:strRef>
          </c:cat>
          <c:val>
            <c:numRef>
              <c:f>Sheet1!$I$2:$I$15</c:f>
              <c:numCache>
                <c:formatCode>General</c:formatCode>
                <c:ptCount val="14"/>
                <c:pt idx="3" formatCode="0.00%">
                  <c:v>1.7439102938200571E-2</c:v>
                </c:pt>
                <c:pt idx="4" formatCode="0.00%">
                  <c:v>4.5502185438540663E-2</c:v>
                </c:pt>
                <c:pt idx="5" formatCode="0.00%">
                  <c:v>3.8490064527848519E-2</c:v>
                </c:pt>
                <c:pt idx="6" formatCode="0.00%">
                  <c:v>4.2336901091530016E-2</c:v>
                </c:pt>
                <c:pt idx="7" formatCode="0.00%">
                  <c:v>1.1009626316118744E-2</c:v>
                </c:pt>
                <c:pt idx="8" formatCode="0.00%">
                  <c:v>7.9953296918423462E-3</c:v>
                </c:pt>
                <c:pt idx="9" formatCode="0.00%">
                  <c:v>3.2401619328624204E-2</c:v>
                </c:pt>
                <c:pt idx="10" formatCode="0.00%">
                  <c:v>1.4622567562267317E-2</c:v>
                </c:pt>
              </c:numCache>
            </c:numRef>
          </c:val>
          <c:smooth val="0"/>
          <c:extLst>
            <c:ext xmlns:c16="http://schemas.microsoft.com/office/drawing/2014/chart" uri="{C3380CC4-5D6E-409C-BE32-E72D297353CC}">
              <c16:uniqueId val="{00000003-4A6D-4171-BA8D-9755A5AD7DEA}"/>
            </c:ext>
          </c:extLst>
        </c:ser>
        <c:dLbls>
          <c:showLegendKey val="0"/>
          <c:showVal val="0"/>
          <c:showCatName val="0"/>
          <c:showSerName val="0"/>
          <c:showPercent val="0"/>
          <c:showBubbleSize val="0"/>
        </c:dLbls>
        <c:marker val="1"/>
        <c:smooth val="0"/>
        <c:axId val="842977736"/>
        <c:axId val="842978456"/>
      </c:lineChart>
      <c:catAx>
        <c:axId val="842977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2978456"/>
        <c:crosses val="autoZero"/>
        <c:auto val="1"/>
        <c:lblAlgn val="ctr"/>
        <c:lblOffset val="100"/>
        <c:noMultiLvlLbl val="1"/>
      </c:catAx>
      <c:valAx>
        <c:axId val="842978456"/>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2977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solidFill>
                  <a:schemeClr val="accent1">
                    <a:lumMod val="50000"/>
                  </a:schemeClr>
                </a:solidFill>
              </a:rPr>
              <a:t>5</a:t>
            </a:r>
            <a:r>
              <a:rPr lang="ja-JP" altLang="en-US" dirty="0">
                <a:solidFill>
                  <a:schemeClr val="accent1">
                    <a:lumMod val="50000"/>
                  </a:schemeClr>
                </a:solidFill>
              </a:rPr>
              <a:t>期連続増配</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Sheet2!$L$2:$L$17</c:f>
              <c:strCache>
                <c:ptCount val="16"/>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pt idx="15">
                  <c:v>+7</c:v>
                </c:pt>
              </c:strCache>
            </c:strRef>
          </c:cat>
          <c:val>
            <c:numRef>
              <c:f>Sheet2!$F$2:$F$17</c:f>
              <c:numCache>
                <c:formatCode>0.00%</c:formatCode>
                <c:ptCount val="16"/>
                <c:pt idx="0">
                  <c:v>-3.7592060245816294E-2</c:v>
                </c:pt>
                <c:pt idx="1">
                  <c:v>1.9082357855114675E-2</c:v>
                </c:pt>
                <c:pt idx="2">
                  <c:v>-2.3698865724568224E-2</c:v>
                </c:pt>
                <c:pt idx="3">
                  <c:v>-1.8366626728816794E-3</c:v>
                </c:pt>
                <c:pt idx="4">
                  <c:v>-1.2526679541952938E-3</c:v>
                </c:pt>
                <c:pt idx="5">
                  <c:v>-5.5690996150788846E-3</c:v>
                </c:pt>
                <c:pt idx="6">
                  <c:v>-3.1021156550643976E-3</c:v>
                </c:pt>
                <c:pt idx="7">
                  <c:v>2.1188416993320303E-2</c:v>
                </c:pt>
                <c:pt idx="8">
                  <c:v>-1.4454923942623488E-2</c:v>
                </c:pt>
                <c:pt idx="9">
                  <c:v>-1.2564226780570283E-2</c:v>
                </c:pt>
                <c:pt idx="10">
                  <c:v>-1.3108387821462654E-2</c:v>
                </c:pt>
                <c:pt idx="11">
                  <c:v>1.4268674644793443E-2</c:v>
                </c:pt>
                <c:pt idx="12">
                  <c:v>-1.7361103990539511E-2</c:v>
                </c:pt>
                <c:pt idx="13">
                  <c:v>-2.1208037304852111E-2</c:v>
                </c:pt>
                <c:pt idx="14">
                  <c:v>2.9576205825466023E-2</c:v>
                </c:pt>
                <c:pt idx="15">
                  <c:v>2.7891488413437384E-2</c:v>
                </c:pt>
              </c:numCache>
            </c:numRef>
          </c:val>
          <c:extLst>
            <c:ext xmlns:c16="http://schemas.microsoft.com/office/drawing/2014/chart" uri="{C3380CC4-5D6E-409C-BE32-E72D297353CC}">
              <c16:uniqueId val="{00000000-F846-456B-AE8E-9A2FB769A592}"/>
            </c:ext>
          </c:extLst>
        </c:ser>
        <c:dLbls>
          <c:showLegendKey val="0"/>
          <c:showVal val="0"/>
          <c:showCatName val="0"/>
          <c:showSerName val="0"/>
          <c:showPercent val="0"/>
          <c:showBubbleSize val="0"/>
        </c:dLbls>
        <c:gapWidth val="150"/>
        <c:axId val="1207465360"/>
        <c:axId val="1207459960"/>
      </c:barChart>
      <c:lineChart>
        <c:grouping val="standard"/>
        <c:varyColors val="0"/>
        <c:ser>
          <c:idx val="0"/>
          <c:order val="0"/>
          <c:tx>
            <c:v>3日</c:v>
          </c:tx>
          <c:spPr>
            <a:ln w="28575" cap="rnd">
              <a:solidFill>
                <a:schemeClr val="accent1"/>
              </a:solidFill>
              <a:round/>
            </a:ln>
            <a:effectLst/>
          </c:spPr>
          <c:marker>
            <c:symbol val="none"/>
          </c:marker>
          <c:cat>
            <c:strRef>
              <c:f>Sheet2!$L$2:$L$17</c:f>
              <c:strCache>
                <c:ptCount val="16"/>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pt idx="15">
                  <c:v>+7</c:v>
                </c:pt>
              </c:strCache>
            </c:strRef>
          </c:cat>
          <c:val>
            <c:numRef>
              <c:f>Sheet2!$G$2:$G$17</c:f>
              <c:numCache>
                <c:formatCode>0.00%</c:formatCode>
                <c:ptCount val="16"/>
                <c:pt idx="1">
                  <c:v>-4.2208568115269844E-2</c:v>
                </c:pt>
                <c:pt idx="2">
                  <c:v>-6.4531705423352291E-3</c:v>
                </c:pt>
                <c:pt idx="3">
                  <c:v>-2.6788196351645199E-2</c:v>
                </c:pt>
                <c:pt idx="4">
                  <c:v>-8.6584302421558578E-3</c:v>
                </c:pt>
                <c:pt idx="5">
                  <c:v>-9.9238832243385769E-3</c:v>
                </c:pt>
                <c:pt idx="6">
                  <c:v>1.251720172317702E-2</c:v>
                </c:pt>
                <c:pt idx="7">
                  <c:v>3.6313773956324173E-3</c:v>
                </c:pt>
                <c:pt idx="8">
                  <c:v>-5.8307337298734684E-3</c:v>
                </c:pt>
                <c:pt idx="9">
                  <c:v>-4.0127538544656421E-2</c:v>
                </c:pt>
                <c:pt idx="10">
                  <c:v>-1.1403939957239494E-2</c:v>
                </c:pt>
                <c:pt idx="11">
                  <c:v>-1.6200817167208722E-2</c:v>
                </c:pt>
                <c:pt idx="12">
                  <c:v>-2.4300466650598179E-2</c:v>
                </c:pt>
                <c:pt idx="13">
                  <c:v>-8.9929354699255989E-3</c:v>
                </c:pt>
                <c:pt idx="14">
                  <c:v>3.6259656934051296E-2</c:v>
                </c:pt>
              </c:numCache>
            </c:numRef>
          </c:val>
          <c:smooth val="0"/>
          <c:extLst>
            <c:ext xmlns:c16="http://schemas.microsoft.com/office/drawing/2014/chart" uri="{C3380CC4-5D6E-409C-BE32-E72D297353CC}">
              <c16:uniqueId val="{00000001-F846-456B-AE8E-9A2FB769A592}"/>
            </c:ext>
          </c:extLst>
        </c:ser>
        <c:ser>
          <c:idx val="1"/>
          <c:order val="1"/>
          <c:tx>
            <c:v>5日</c:v>
          </c:tx>
          <c:spPr>
            <a:ln w="28575" cap="rnd">
              <a:solidFill>
                <a:schemeClr val="accent2"/>
              </a:solidFill>
              <a:round/>
            </a:ln>
            <a:effectLst/>
          </c:spPr>
          <c:marker>
            <c:symbol val="none"/>
          </c:marker>
          <c:cat>
            <c:strRef>
              <c:f>Sheet2!$L$2:$L$17</c:f>
              <c:strCache>
                <c:ptCount val="16"/>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pt idx="15">
                  <c:v>+7</c:v>
                </c:pt>
              </c:strCache>
            </c:strRef>
          </c:cat>
          <c:val>
            <c:numRef>
              <c:f>Sheet2!$H$2:$H$17</c:f>
              <c:numCache>
                <c:formatCode>General</c:formatCode>
                <c:ptCount val="16"/>
                <c:pt idx="2" formatCode="0.00%">
                  <c:v>-4.5297898742346812E-2</c:v>
                </c:pt>
                <c:pt idx="3" formatCode="0.00%">
                  <c:v>-1.3274938111609407E-2</c:v>
                </c:pt>
                <c:pt idx="4" formatCode="0.00%">
                  <c:v>-3.5459411621788478E-2</c:v>
                </c:pt>
                <c:pt idx="5" formatCode="0.00%">
                  <c:v>9.4278710961000472E-3</c:v>
                </c:pt>
                <c:pt idx="6" formatCode="0.00%">
                  <c:v>-3.190390173641762E-3</c:v>
                </c:pt>
                <c:pt idx="7" formatCode="0.00%">
                  <c:v>-1.4501949000016751E-2</c:v>
                </c:pt>
                <c:pt idx="8" formatCode="0.00%">
                  <c:v>-2.204123720640052E-2</c:v>
                </c:pt>
                <c:pt idx="9" formatCode="0.00%">
                  <c:v>-4.6704469065426794E-3</c:v>
                </c:pt>
                <c:pt idx="10" formatCode="0.00%">
                  <c:v>-4.3219967890402486E-2</c:v>
                </c:pt>
                <c:pt idx="11" formatCode="0.00%">
                  <c:v>-4.9973081252631113E-2</c:v>
                </c:pt>
                <c:pt idx="12" formatCode="0.00%">
                  <c:v>-7.83264864659481E-3</c:v>
                </c:pt>
                <c:pt idx="13" formatCode="0.00%">
                  <c:v>3.3167227588305231E-2</c:v>
                </c:pt>
              </c:numCache>
            </c:numRef>
          </c:val>
          <c:smooth val="0"/>
          <c:extLst>
            <c:ext xmlns:c16="http://schemas.microsoft.com/office/drawing/2014/chart" uri="{C3380CC4-5D6E-409C-BE32-E72D297353CC}">
              <c16:uniqueId val="{00000002-F846-456B-AE8E-9A2FB769A592}"/>
            </c:ext>
          </c:extLst>
        </c:ser>
        <c:ser>
          <c:idx val="2"/>
          <c:order val="2"/>
          <c:tx>
            <c:v>7日</c:v>
          </c:tx>
          <c:spPr>
            <a:ln w="28575" cap="rnd">
              <a:solidFill>
                <a:schemeClr val="accent3"/>
              </a:solidFill>
              <a:round/>
            </a:ln>
            <a:effectLst/>
          </c:spPr>
          <c:marker>
            <c:symbol val="none"/>
          </c:marker>
          <c:cat>
            <c:strRef>
              <c:f>Sheet2!$L$2:$L$17</c:f>
              <c:strCache>
                <c:ptCount val="16"/>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pt idx="15">
                  <c:v>+7</c:v>
                </c:pt>
              </c:strCache>
            </c:strRef>
          </c:cat>
          <c:val>
            <c:numRef>
              <c:f>Sheet2!$I$2:$I$17</c:f>
              <c:numCache>
                <c:formatCode>General</c:formatCode>
                <c:ptCount val="16"/>
                <c:pt idx="3" formatCode="0.00%">
                  <c:v>-5.3969114012490091E-2</c:v>
                </c:pt>
                <c:pt idx="4" formatCode="0.00%">
                  <c:v>4.8113632266464992E-3</c:v>
                </c:pt>
                <c:pt idx="5" formatCode="0.00%">
                  <c:v>-2.8725918571091663E-2</c:v>
                </c:pt>
                <c:pt idx="6" formatCode="0.00%">
                  <c:v>-1.7591279627093726E-2</c:v>
                </c:pt>
                <c:pt idx="7" formatCode="0.00%">
                  <c:v>-2.8863004775674699E-2</c:v>
                </c:pt>
                <c:pt idx="8" formatCode="0.00%">
                  <c:v>-1.3341662176685962E-2</c:v>
                </c:pt>
                <c:pt idx="9" formatCode="0.00%">
                  <c:v>-2.5133666552146588E-2</c:v>
                </c:pt>
                <c:pt idx="10" formatCode="0.00%">
                  <c:v>-4.3239588201934298E-2</c:v>
                </c:pt>
                <c:pt idx="11" formatCode="0.00%">
                  <c:v>-3.4851799369788578E-2</c:v>
                </c:pt>
                <c:pt idx="12" formatCode="0.00%">
                  <c:v>7.4946129862722942E-3</c:v>
                </c:pt>
              </c:numCache>
            </c:numRef>
          </c:val>
          <c:smooth val="0"/>
          <c:extLst>
            <c:ext xmlns:c16="http://schemas.microsoft.com/office/drawing/2014/chart" uri="{C3380CC4-5D6E-409C-BE32-E72D297353CC}">
              <c16:uniqueId val="{00000003-F846-456B-AE8E-9A2FB769A592}"/>
            </c:ext>
          </c:extLst>
        </c:ser>
        <c:dLbls>
          <c:showLegendKey val="0"/>
          <c:showVal val="0"/>
          <c:showCatName val="0"/>
          <c:showSerName val="0"/>
          <c:showPercent val="0"/>
          <c:showBubbleSize val="0"/>
        </c:dLbls>
        <c:marker val="1"/>
        <c:smooth val="0"/>
        <c:axId val="1207465360"/>
        <c:axId val="1207459960"/>
      </c:lineChart>
      <c:catAx>
        <c:axId val="120746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7459960"/>
        <c:crosses val="autoZero"/>
        <c:auto val="1"/>
        <c:lblAlgn val="ctr"/>
        <c:lblOffset val="100"/>
        <c:noMultiLvlLbl val="0"/>
      </c:catAx>
      <c:valAx>
        <c:axId val="1207459960"/>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746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accent1">
                    <a:lumMod val="50000"/>
                  </a:schemeClr>
                </a:solidFill>
              </a:rPr>
              <a:t>社長交代</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val>
            <c:numRef>
              <c:f>Sheet1!$F$1:$F$12</c:f>
              <c:numCache>
                <c:formatCode>0.00%</c:formatCode>
                <c:ptCount val="12"/>
                <c:pt idx="0">
                  <c:v>-4.3431595368285843E-3</c:v>
                </c:pt>
                <c:pt idx="1">
                  <c:v>-1.2336113684876767E-2</c:v>
                </c:pt>
                <c:pt idx="2">
                  <c:v>-8.6898800459829523E-3</c:v>
                </c:pt>
                <c:pt idx="3">
                  <c:v>3.677731136686372E-2</c:v>
                </c:pt>
                <c:pt idx="4">
                  <c:v>6.7806422565792057E-3</c:v>
                </c:pt>
                <c:pt idx="5">
                  <c:v>-1.2268633984780656E-2</c:v>
                </c:pt>
                <c:pt idx="6">
                  <c:v>4.6597352958000242E-4</c:v>
                </c:pt>
                <c:pt idx="7">
                  <c:v>-2.4721231526814269E-2</c:v>
                </c:pt>
                <c:pt idx="8">
                  <c:v>1.1474765253437005E-2</c:v>
                </c:pt>
                <c:pt idx="9">
                  <c:v>-7.2366368047244677E-4</c:v>
                </c:pt>
                <c:pt idx="10">
                  <c:v>-2.7711437461936961E-4</c:v>
                </c:pt>
                <c:pt idx="11">
                  <c:v>4.8011099307439728E-3</c:v>
                </c:pt>
              </c:numCache>
            </c:numRef>
          </c:val>
          <c:extLst>
            <c:ext xmlns:c16="http://schemas.microsoft.com/office/drawing/2014/chart" uri="{C3380CC4-5D6E-409C-BE32-E72D297353CC}">
              <c16:uniqueId val="{00000000-7EDB-4786-B08B-D396BE3F5008}"/>
            </c:ext>
          </c:extLst>
        </c:ser>
        <c:dLbls>
          <c:showLegendKey val="0"/>
          <c:showVal val="0"/>
          <c:showCatName val="0"/>
          <c:showSerName val="0"/>
          <c:showPercent val="0"/>
          <c:showBubbleSize val="0"/>
        </c:dLbls>
        <c:gapWidth val="150"/>
        <c:axId val="808662536"/>
        <c:axId val="808665776"/>
      </c:barChart>
      <c:lineChart>
        <c:grouping val="standard"/>
        <c:varyColors val="0"/>
        <c:ser>
          <c:idx val="0"/>
          <c:order val="0"/>
          <c:tx>
            <c:v>3日</c:v>
          </c:tx>
          <c:spPr>
            <a:ln w="28575" cap="rnd">
              <a:solidFill>
                <a:schemeClr val="accent1"/>
              </a:solidFill>
              <a:round/>
            </a:ln>
            <a:effectLst/>
          </c:spPr>
          <c:marker>
            <c:symbol val="none"/>
          </c:marker>
          <c:cat>
            <c:strRef>
              <c:f>Sheet1!$L$1:$L$12</c:f>
              <c:strCache>
                <c:ptCount val="12"/>
                <c:pt idx="0">
                  <c:v>-8</c:v>
                </c:pt>
                <c:pt idx="1">
                  <c:v>-7</c:v>
                </c:pt>
                <c:pt idx="2">
                  <c:v>-6</c:v>
                </c:pt>
                <c:pt idx="3">
                  <c:v>-5</c:v>
                </c:pt>
                <c:pt idx="4">
                  <c:v>-4</c:v>
                </c:pt>
                <c:pt idx="5">
                  <c:v>-3</c:v>
                </c:pt>
                <c:pt idx="6">
                  <c:v>-2</c:v>
                </c:pt>
                <c:pt idx="7">
                  <c:v>-1</c:v>
                </c:pt>
                <c:pt idx="8">
                  <c:v>0</c:v>
                </c:pt>
                <c:pt idx="9">
                  <c:v>+1</c:v>
                </c:pt>
                <c:pt idx="10">
                  <c:v>+2</c:v>
                </c:pt>
                <c:pt idx="11">
                  <c:v>+3</c:v>
                </c:pt>
              </c:strCache>
            </c:strRef>
          </c:cat>
          <c:val>
            <c:numRef>
              <c:f>Sheet1!$G$1:$G$12</c:f>
              <c:numCache>
                <c:formatCode>0.00%</c:formatCode>
                <c:ptCount val="12"/>
                <c:pt idx="1">
                  <c:v>-2.5369153267688301E-2</c:v>
                </c:pt>
                <c:pt idx="2">
                  <c:v>1.5751317636004E-2</c:v>
                </c:pt>
                <c:pt idx="3">
                  <c:v>3.4868073577459975E-2</c:v>
                </c:pt>
                <c:pt idx="4">
                  <c:v>3.1289319638662272E-2</c:v>
                </c:pt>
                <c:pt idx="5">
                  <c:v>-5.022018198621447E-3</c:v>
                </c:pt>
                <c:pt idx="6">
                  <c:v>-3.6523891982014924E-2</c:v>
                </c:pt>
                <c:pt idx="7">
                  <c:v>-1.2780492743797261E-2</c:v>
                </c:pt>
                <c:pt idx="8">
                  <c:v>-1.3970129953849711E-2</c:v>
                </c:pt>
                <c:pt idx="9">
                  <c:v>1.0473987198345188E-2</c:v>
                </c:pt>
                <c:pt idx="10">
                  <c:v>3.8003318756521564E-3</c:v>
                </c:pt>
              </c:numCache>
            </c:numRef>
          </c:val>
          <c:smooth val="0"/>
          <c:extLst>
            <c:ext xmlns:c16="http://schemas.microsoft.com/office/drawing/2014/chart" uri="{C3380CC4-5D6E-409C-BE32-E72D297353CC}">
              <c16:uniqueId val="{00000001-7EDB-4786-B08B-D396BE3F5008}"/>
            </c:ext>
          </c:extLst>
        </c:ser>
        <c:ser>
          <c:idx val="1"/>
          <c:order val="1"/>
          <c:tx>
            <c:v>5日</c:v>
          </c:tx>
          <c:spPr>
            <a:ln w="28575" cap="rnd">
              <a:solidFill>
                <a:schemeClr val="accent2"/>
              </a:solidFill>
              <a:round/>
            </a:ln>
            <a:effectLst/>
          </c:spPr>
          <c:marker>
            <c:symbol val="none"/>
          </c:marker>
          <c:cat>
            <c:strRef>
              <c:f>Sheet1!$L$1:$L$12</c:f>
              <c:strCache>
                <c:ptCount val="12"/>
                <c:pt idx="0">
                  <c:v>-8</c:v>
                </c:pt>
                <c:pt idx="1">
                  <c:v>-7</c:v>
                </c:pt>
                <c:pt idx="2">
                  <c:v>-6</c:v>
                </c:pt>
                <c:pt idx="3">
                  <c:v>-5</c:v>
                </c:pt>
                <c:pt idx="4">
                  <c:v>-4</c:v>
                </c:pt>
                <c:pt idx="5">
                  <c:v>-3</c:v>
                </c:pt>
                <c:pt idx="6">
                  <c:v>-2</c:v>
                </c:pt>
                <c:pt idx="7">
                  <c:v>-1</c:v>
                </c:pt>
                <c:pt idx="8">
                  <c:v>0</c:v>
                </c:pt>
                <c:pt idx="9">
                  <c:v>+1</c:v>
                </c:pt>
                <c:pt idx="10">
                  <c:v>+2</c:v>
                </c:pt>
                <c:pt idx="11">
                  <c:v>+3</c:v>
                </c:pt>
              </c:strCache>
            </c:strRef>
          </c:cat>
          <c:val>
            <c:numRef>
              <c:f>Sheet1!$H$1:$H$12</c:f>
              <c:numCache>
                <c:formatCode>General</c:formatCode>
                <c:ptCount val="12"/>
                <c:pt idx="2" formatCode="0.00%">
                  <c:v>1.8188800355754625E-2</c:v>
                </c:pt>
                <c:pt idx="3" formatCode="0.00%">
                  <c:v>1.026332590780255E-2</c:v>
                </c:pt>
                <c:pt idx="4" formatCode="0.00%">
                  <c:v>2.3065413122259324E-2</c:v>
                </c:pt>
                <c:pt idx="5" formatCode="0.00%">
                  <c:v>7.0340616414280022E-3</c:v>
                </c:pt>
                <c:pt idx="6" formatCode="0.00%">
                  <c:v>-1.8268484471998712E-2</c:v>
                </c:pt>
                <c:pt idx="7" formatCode="0.00%">
                  <c:v>-2.5772790409050363E-2</c:v>
                </c:pt>
                <c:pt idx="8" formatCode="0.00%">
                  <c:v>-1.3781270798889078E-2</c:v>
                </c:pt>
                <c:pt idx="9" formatCode="0.00%">
                  <c:v>-9.4461343977251082E-3</c:v>
                </c:pt>
              </c:numCache>
            </c:numRef>
          </c:val>
          <c:smooth val="0"/>
          <c:extLst>
            <c:ext xmlns:c16="http://schemas.microsoft.com/office/drawing/2014/chart" uri="{C3380CC4-5D6E-409C-BE32-E72D297353CC}">
              <c16:uniqueId val="{00000002-7EDB-4786-B08B-D396BE3F5008}"/>
            </c:ext>
          </c:extLst>
        </c:ser>
        <c:ser>
          <c:idx val="2"/>
          <c:order val="2"/>
          <c:tx>
            <c:v>7日</c:v>
          </c:tx>
          <c:spPr>
            <a:ln w="28575" cap="rnd">
              <a:solidFill>
                <a:schemeClr val="accent3"/>
              </a:solidFill>
              <a:round/>
            </a:ln>
            <a:effectLst/>
          </c:spPr>
          <c:marker>
            <c:symbol val="none"/>
          </c:marker>
          <c:cat>
            <c:strRef>
              <c:f>Sheet1!$L$1:$L$12</c:f>
              <c:strCache>
                <c:ptCount val="12"/>
                <c:pt idx="0">
                  <c:v>-8</c:v>
                </c:pt>
                <c:pt idx="1">
                  <c:v>-7</c:v>
                </c:pt>
                <c:pt idx="2">
                  <c:v>-6</c:v>
                </c:pt>
                <c:pt idx="3">
                  <c:v>-5</c:v>
                </c:pt>
                <c:pt idx="4">
                  <c:v>-4</c:v>
                </c:pt>
                <c:pt idx="5">
                  <c:v>-3</c:v>
                </c:pt>
                <c:pt idx="6">
                  <c:v>-2</c:v>
                </c:pt>
                <c:pt idx="7">
                  <c:v>-1</c:v>
                </c:pt>
                <c:pt idx="8">
                  <c:v>0</c:v>
                </c:pt>
                <c:pt idx="9">
                  <c:v>+1</c:v>
                </c:pt>
                <c:pt idx="10">
                  <c:v>+2</c:v>
                </c:pt>
                <c:pt idx="11">
                  <c:v>+3</c:v>
                </c:pt>
              </c:strCache>
            </c:strRef>
          </c:cat>
          <c:val>
            <c:numRef>
              <c:f>Sheet1!$I$1:$I$12</c:f>
              <c:numCache>
                <c:formatCode>General</c:formatCode>
                <c:ptCount val="12"/>
                <c:pt idx="3" formatCode="0.00%">
                  <c:v>6.3861399005539724E-3</c:v>
                </c:pt>
                <c:pt idx="4" formatCode="0.00%">
                  <c:v>-1.3991932089431716E-2</c:v>
                </c:pt>
                <c:pt idx="5" formatCode="0.00%">
                  <c:v>9.8189468488820604E-3</c:v>
                </c:pt>
                <c:pt idx="6" formatCode="0.00%">
                  <c:v>1.7785163214392562E-2</c:v>
                </c:pt>
                <c:pt idx="7" formatCode="0.00%">
                  <c:v>-1.9269262527090526E-2</c:v>
                </c:pt>
                <c:pt idx="8" formatCode="0.00%">
                  <c:v>-2.1248794852925759E-2</c:v>
                </c:pt>
              </c:numCache>
            </c:numRef>
          </c:val>
          <c:smooth val="0"/>
          <c:extLst>
            <c:ext xmlns:c16="http://schemas.microsoft.com/office/drawing/2014/chart" uri="{C3380CC4-5D6E-409C-BE32-E72D297353CC}">
              <c16:uniqueId val="{00000003-7EDB-4786-B08B-D396BE3F5008}"/>
            </c:ext>
          </c:extLst>
        </c:ser>
        <c:dLbls>
          <c:showLegendKey val="0"/>
          <c:showVal val="0"/>
          <c:showCatName val="0"/>
          <c:showSerName val="0"/>
          <c:showPercent val="0"/>
          <c:showBubbleSize val="0"/>
        </c:dLbls>
        <c:marker val="1"/>
        <c:smooth val="0"/>
        <c:axId val="808662536"/>
        <c:axId val="808665776"/>
      </c:lineChart>
      <c:catAx>
        <c:axId val="80866253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08665776"/>
        <c:crosses val="autoZero"/>
        <c:auto val="1"/>
        <c:lblAlgn val="ctr"/>
        <c:lblOffset val="100"/>
        <c:noMultiLvlLbl val="1"/>
      </c:catAx>
      <c:valAx>
        <c:axId val="808665776"/>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08662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accent1">
                    <a:lumMod val="50000"/>
                  </a:schemeClr>
                </a:solidFill>
              </a:rPr>
              <a:t>日経平均株価指数に追加</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Sheet1!$K$1:$K$15</c:f>
              <c:strCache>
                <c:ptCount val="15"/>
                <c:pt idx="0">
                  <c:v>-6</c:v>
                </c:pt>
                <c:pt idx="1">
                  <c:v>-5</c:v>
                </c:pt>
                <c:pt idx="2">
                  <c:v>-4</c:v>
                </c:pt>
                <c:pt idx="3">
                  <c:v>-3</c:v>
                </c:pt>
                <c:pt idx="4">
                  <c:v>-2</c:v>
                </c:pt>
                <c:pt idx="5">
                  <c:v>-1</c:v>
                </c:pt>
                <c:pt idx="6">
                  <c:v>0</c:v>
                </c:pt>
                <c:pt idx="7">
                  <c:v>+1</c:v>
                </c:pt>
                <c:pt idx="8">
                  <c:v>+2</c:v>
                </c:pt>
                <c:pt idx="9">
                  <c:v>+3</c:v>
                </c:pt>
                <c:pt idx="10">
                  <c:v>+4</c:v>
                </c:pt>
                <c:pt idx="11">
                  <c:v>+5</c:v>
                </c:pt>
                <c:pt idx="12">
                  <c:v>+6</c:v>
                </c:pt>
                <c:pt idx="13">
                  <c:v>+7</c:v>
                </c:pt>
                <c:pt idx="14">
                  <c:v>+8</c:v>
                </c:pt>
              </c:strCache>
            </c:strRef>
          </c:cat>
          <c:val>
            <c:numRef>
              <c:f>Sheet1!$F$1:$F$15</c:f>
              <c:numCache>
                <c:formatCode>0.00%</c:formatCode>
                <c:ptCount val="15"/>
                <c:pt idx="0">
                  <c:v>8.6209196327457494E-3</c:v>
                </c:pt>
                <c:pt idx="1">
                  <c:v>5.2385961088165997E-3</c:v>
                </c:pt>
                <c:pt idx="2">
                  <c:v>1.0613472849061428E-2</c:v>
                </c:pt>
                <c:pt idx="3">
                  <c:v>1.7406389786525735E-2</c:v>
                </c:pt>
                <c:pt idx="4">
                  <c:v>-1.4444399519381375E-2</c:v>
                </c:pt>
                <c:pt idx="5">
                  <c:v>8.9912083728337158E-3</c:v>
                </c:pt>
                <c:pt idx="6">
                  <c:v>4.6135269574427741E-3</c:v>
                </c:pt>
                <c:pt idx="7">
                  <c:v>-2.2245310178046956E-2</c:v>
                </c:pt>
                <c:pt idx="8">
                  <c:v>-2.2676492939411462E-3</c:v>
                </c:pt>
                <c:pt idx="9">
                  <c:v>1.0936304532136598E-2</c:v>
                </c:pt>
                <c:pt idx="10">
                  <c:v>-1.3659685546287251E-3</c:v>
                </c:pt>
                <c:pt idx="11">
                  <c:v>-2.3989789479833178E-2</c:v>
                </c:pt>
                <c:pt idx="12">
                  <c:v>-7.9689114420402468E-4</c:v>
                </c:pt>
                <c:pt idx="13">
                  <c:v>-2.4346971927633219E-2</c:v>
                </c:pt>
                <c:pt idx="14">
                  <c:v>1.6203684863045353E-2</c:v>
                </c:pt>
              </c:numCache>
            </c:numRef>
          </c:val>
          <c:extLst>
            <c:ext xmlns:c16="http://schemas.microsoft.com/office/drawing/2014/chart" uri="{C3380CC4-5D6E-409C-BE32-E72D297353CC}">
              <c16:uniqueId val="{00000000-6515-4ED5-B0A2-AD2469D67B1B}"/>
            </c:ext>
          </c:extLst>
        </c:ser>
        <c:dLbls>
          <c:showLegendKey val="0"/>
          <c:showVal val="0"/>
          <c:showCatName val="0"/>
          <c:showSerName val="0"/>
          <c:showPercent val="0"/>
          <c:showBubbleSize val="0"/>
        </c:dLbls>
        <c:gapWidth val="150"/>
        <c:axId val="842326784"/>
        <c:axId val="842327504"/>
      </c:barChart>
      <c:lineChart>
        <c:grouping val="standard"/>
        <c:varyColors val="0"/>
        <c:ser>
          <c:idx val="0"/>
          <c:order val="0"/>
          <c:tx>
            <c:v>3日</c:v>
          </c:tx>
          <c:spPr>
            <a:ln w="28575" cap="rnd">
              <a:solidFill>
                <a:schemeClr val="accent1"/>
              </a:solidFill>
              <a:round/>
            </a:ln>
            <a:effectLst/>
          </c:spPr>
          <c:marker>
            <c:symbol val="none"/>
          </c:marker>
          <c:cat>
            <c:strRef>
              <c:f>Sheet1!$K$1:$K$15</c:f>
              <c:strCache>
                <c:ptCount val="15"/>
                <c:pt idx="0">
                  <c:v>-6</c:v>
                </c:pt>
                <c:pt idx="1">
                  <c:v>-5</c:v>
                </c:pt>
                <c:pt idx="2">
                  <c:v>-4</c:v>
                </c:pt>
                <c:pt idx="3">
                  <c:v>-3</c:v>
                </c:pt>
                <c:pt idx="4">
                  <c:v>-2</c:v>
                </c:pt>
                <c:pt idx="5">
                  <c:v>-1</c:v>
                </c:pt>
                <c:pt idx="6">
                  <c:v>0</c:v>
                </c:pt>
                <c:pt idx="7">
                  <c:v>+1</c:v>
                </c:pt>
                <c:pt idx="8">
                  <c:v>+2</c:v>
                </c:pt>
                <c:pt idx="9">
                  <c:v>+3</c:v>
                </c:pt>
                <c:pt idx="10">
                  <c:v>+4</c:v>
                </c:pt>
                <c:pt idx="11">
                  <c:v>+5</c:v>
                </c:pt>
                <c:pt idx="12">
                  <c:v>+6</c:v>
                </c:pt>
                <c:pt idx="13">
                  <c:v>+7</c:v>
                </c:pt>
                <c:pt idx="14">
                  <c:v>+8</c:v>
                </c:pt>
              </c:strCache>
            </c:strRef>
          </c:cat>
          <c:val>
            <c:numRef>
              <c:f>Sheet1!$G$1:$G$15</c:f>
              <c:numCache>
                <c:formatCode>0.00%</c:formatCode>
                <c:ptCount val="15"/>
                <c:pt idx="1">
                  <c:v>2.4472988590623777E-2</c:v>
                </c:pt>
                <c:pt idx="2">
                  <c:v>3.3258458744403765E-2</c:v>
                </c:pt>
                <c:pt idx="3">
                  <c:v>1.3575463116205787E-2</c:v>
                </c:pt>
                <c:pt idx="4">
                  <c:v>1.1953198639978076E-2</c:v>
                </c:pt>
                <c:pt idx="5">
                  <c:v>-8.3966418910488491E-4</c:v>
                </c:pt>
                <c:pt idx="6">
                  <c:v>-8.6405748477704665E-3</c:v>
                </c:pt>
                <c:pt idx="7">
                  <c:v>-1.9899432514545328E-2</c:v>
                </c:pt>
                <c:pt idx="8">
                  <c:v>-1.3576654939851504E-2</c:v>
                </c:pt>
                <c:pt idx="9">
                  <c:v>7.3026866835667267E-3</c:v>
                </c:pt>
                <c:pt idx="10">
                  <c:v>-1.4419453502325305E-2</c:v>
                </c:pt>
                <c:pt idx="11">
                  <c:v>-2.6152649178665926E-2</c:v>
                </c:pt>
                <c:pt idx="12">
                  <c:v>-4.9133652551670418E-2</c:v>
                </c:pt>
                <c:pt idx="13">
                  <c:v>-8.94017820879189E-3</c:v>
                </c:pt>
              </c:numCache>
            </c:numRef>
          </c:val>
          <c:smooth val="0"/>
          <c:extLst>
            <c:ext xmlns:c16="http://schemas.microsoft.com/office/drawing/2014/chart" uri="{C3380CC4-5D6E-409C-BE32-E72D297353CC}">
              <c16:uniqueId val="{00000001-6515-4ED5-B0A2-AD2469D67B1B}"/>
            </c:ext>
          </c:extLst>
        </c:ser>
        <c:ser>
          <c:idx val="1"/>
          <c:order val="1"/>
          <c:tx>
            <c:v>5日</c:v>
          </c:tx>
          <c:spPr>
            <a:ln w="28575" cap="rnd">
              <a:solidFill>
                <a:schemeClr val="accent2"/>
              </a:solidFill>
              <a:round/>
            </a:ln>
            <a:effectLst/>
          </c:spPr>
          <c:marker>
            <c:symbol val="none"/>
          </c:marker>
          <c:cat>
            <c:strRef>
              <c:f>Sheet1!$K$1:$K$15</c:f>
              <c:strCache>
                <c:ptCount val="15"/>
                <c:pt idx="0">
                  <c:v>-6</c:v>
                </c:pt>
                <c:pt idx="1">
                  <c:v>-5</c:v>
                </c:pt>
                <c:pt idx="2">
                  <c:v>-4</c:v>
                </c:pt>
                <c:pt idx="3">
                  <c:v>-3</c:v>
                </c:pt>
                <c:pt idx="4">
                  <c:v>-2</c:v>
                </c:pt>
                <c:pt idx="5">
                  <c:v>-1</c:v>
                </c:pt>
                <c:pt idx="6">
                  <c:v>0</c:v>
                </c:pt>
                <c:pt idx="7">
                  <c:v>+1</c:v>
                </c:pt>
                <c:pt idx="8">
                  <c:v>+2</c:v>
                </c:pt>
                <c:pt idx="9">
                  <c:v>+3</c:v>
                </c:pt>
                <c:pt idx="10">
                  <c:v>+4</c:v>
                </c:pt>
                <c:pt idx="11">
                  <c:v>+5</c:v>
                </c:pt>
                <c:pt idx="12">
                  <c:v>+6</c:v>
                </c:pt>
                <c:pt idx="13">
                  <c:v>+7</c:v>
                </c:pt>
                <c:pt idx="14">
                  <c:v>+8</c:v>
                </c:pt>
              </c:strCache>
            </c:strRef>
          </c:cat>
          <c:val>
            <c:numRef>
              <c:f>Sheet1!$H$1:$H$15</c:f>
              <c:numCache>
                <c:formatCode>General</c:formatCode>
                <c:ptCount val="15"/>
                <c:pt idx="2" formatCode="0.00%">
                  <c:v>2.743497885776814E-2</c:v>
                </c:pt>
                <c:pt idx="3" formatCode="0.00%">
                  <c:v>2.7805267597856106E-2</c:v>
                </c:pt>
                <c:pt idx="4" formatCode="0.00%">
                  <c:v>2.7180198446482277E-2</c:v>
                </c:pt>
                <c:pt idx="5" formatCode="0.00%">
                  <c:v>-5.6785845806261066E-3</c:v>
                </c:pt>
                <c:pt idx="6" formatCode="0.00%">
                  <c:v>-2.5352623661092987E-2</c:v>
                </c:pt>
                <c:pt idx="7" formatCode="0.00%">
                  <c:v>2.8080390424985516E-5</c:v>
                </c:pt>
                <c:pt idx="8" formatCode="0.00%">
                  <c:v>-1.0329096537037456E-2</c:v>
                </c:pt>
                <c:pt idx="9" formatCode="0.00%">
                  <c:v>-3.8932412974313407E-2</c:v>
                </c:pt>
                <c:pt idx="10" formatCode="0.00%">
                  <c:v>-1.7483993940470476E-2</c:v>
                </c:pt>
                <c:pt idx="11" formatCode="0.00%">
                  <c:v>-3.9563316574162552E-2</c:v>
                </c:pt>
                <c:pt idx="12" formatCode="0.00%">
                  <c:v>-3.4295936243253791E-2</c:v>
                </c:pt>
              </c:numCache>
            </c:numRef>
          </c:val>
          <c:smooth val="0"/>
          <c:extLst>
            <c:ext xmlns:c16="http://schemas.microsoft.com/office/drawing/2014/chart" uri="{C3380CC4-5D6E-409C-BE32-E72D297353CC}">
              <c16:uniqueId val="{00000002-6515-4ED5-B0A2-AD2469D67B1B}"/>
            </c:ext>
          </c:extLst>
        </c:ser>
        <c:ser>
          <c:idx val="2"/>
          <c:order val="2"/>
          <c:tx>
            <c:v>7日</c:v>
          </c:tx>
          <c:spPr>
            <a:ln w="28575" cap="rnd">
              <a:solidFill>
                <a:schemeClr val="accent3"/>
              </a:solidFill>
              <a:round/>
            </a:ln>
            <a:effectLst/>
          </c:spPr>
          <c:marker>
            <c:symbol val="none"/>
          </c:marker>
          <c:cat>
            <c:strRef>
              <c:f>Sheet1!$K$1:$K$15</c:f>
              <c:strCache>
                <c:ptCount val="15"/>
                <c:pt idx="0">
                  <c:v>-6</c:v>
                </c:pt>
                <c:pt idx="1">
                  <c:v>-5</c:v>
                </c:pt>
                <c:pt idx="2">
                  <c:v>-4</c:v>
                </c:pt>
                <c:pt idx="3">
                  <c:v>-3</c:v>
                </c:pt>
                <c:pt idx="4">
                  <c:v>-2</c:v>
                </c:pt>
                <c:pt idx="5">
                  <c:v>-1</c:v>
                </c:pt>
                <c:pt idx="6">
                  <c:v>0</c:v>
                </c:pt>
                <c:pt idx="7">
                  <c:v>+1</c:v>
                </c:pt>
                <c:pt idx="8">
                  <c:v>+2</c:v>
                </c:pt>
                <c:pt idx="9">
                  <c:v>+3</c:v>
                </c:pt>
                <c:pt idx="10">
                  <c:v>+4</c:v>
                </c:pt>
                <c:pt idx="11">
                  <c:v>+5</c:v>
                </c:pt>
                <c:pt idx="12">
                  <c:v>+6</c:v>
                </c:pt>
                <c:pt idx="13">
                  <c:v>+7</c:v>
                </c:pt>
                <c:pt idx="14">
                  <c:v>+8</c:v>
                </c:pt>
              </c:strCache>
            </c:strRef>
          </c:cat>
          <c:val>
            <c:numRef>
              <c:f>Sheet1!$I$1:$I$15</c:f>
              <c:numCache>
                <c:formatCode>General</c:formatCode>
                <c:ptCount val="15"/>
                <c:pt idx="3" formatCode="0.00%">
                  <c:v>4.1039714188044626E-2</c:v>
                </c:pt>
                <c:pt idx="4" formatCode="0.00%">
                  <c:v>1.0173484377251921E-2</c:v>
                </c:pt>
                <c:pt idx="5" formatCode="0.00%">
                  <c:v>2.6672389744941748E-3</c:v>
                </c:pt>
                <c:pt idx="6" formatCode="0.00%">
                  <c:v>2.9900706575693454E-3</c:v>
                </c:pt>
                <c:pt idx="7" formatCode="0.00%">
                  <c:v>-1.5782287683585115E-2</c:v>
                </c:pt>
                <c:pt idx="8" formatCode="0.00%">
                  <c:v>-2.5327677644036917E-2</c:v>
                </c:pt>
                <c:pt idx="9" formatCode="0.00%">
                  <c:v>-3.5115777161074661E-2</c:v>
                </c:pt>
                <c:pt idx="10" formatCode="0.00%">
                  <c:v>-6.4076276046150654E-2</c:v>
                </c:pt>
                <c:pt idx="11" formatCode="0.00%">
                  <c:v>-2.5627281005058344E-2</c:v>
                </c:pt>
              </c:numCache>
            </c:numRef>
          </c:val>
          <c:smooth val="0"/>
          <c:extLst>
            <c:ext xmlns:c16="http://schemas.microsoft.com/office/drawing/2014/chart" uri="{C3380CC4-5D6E-409C-BE32-E72D297353CC}">
              <c16:uniqueId val="{00000003-6515-4ED5-B0A2-AD2469D67B1B}"/>
            </c:ext>
          </c:extLst>
        </c:ser>
        <c:dLbls>
          <c:showLegendKey val="0"/>
          <c:showVal val="0"/>
          <c:showCatName val="0"/>
          <c:showSerName val="0"/>
          <c:showPercent val="0"/>
          <c:showBubbleSize val="0"/>
        </c:dLbls>
        <c:marker val="1"/>
        <c:smooth val="0"/>
        <c:axId val="842326784"/>
        <c:axId val="842327504"/>
      </c:lineChart>
      <c:catAx>
        <c:axId val="842326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2327504"/>
        <c:crosses val="autoZero"/>
        <c:auto val="1"/>
        <c:lblAlgn val="ctr"/>
        <c:lblOffset val="100"/>
        <c:noMultiLvlLbl val="1"/>
      </c:catAx>
      <c:valAx>
        <c:axId val="842327504"/>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232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solidFill>
                  <a:schemeClr val="accent1">
                    <a:lumMod val="50000"/>
                  </a:schemeClr>
                </a:solidFill>
              </a:rPr>
              <a:t>SONY</a:t>
            </a:r>
            <a:r>
              <a:rPr lang="ja-JP" altLang="en-US" baseline="0" dirty="0">
                <a:solidFill>
                  <a:schemeClr val="accent1">
                    <a:lumMod val="50000"/>
                  </a:schemeClr>
                </a:solidFill>
              </a:rPr>
              <a:t>  純利益上方修正</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val>
            <c:numRef>
              <c:f>Sheet1!$F$2:$F$15</c:f>
              <c:numCache>
                <c:formatCode>0.00%</c:formatCode>
                <c:ptCount val="14"/>
                <c:pt idx="0">
                  <c:v>4.1729168420645973E-3</c:v>
                </c:pt>
                <c:pt idx="1">
                  <c:v>2.4306259467693873E-3</c:v>
                </c:pt>
                <c:pt idx="2">
                  <c:v>-3.0166593825842886E-3</c:v>
                </c:pt>
                <c:pt idx="3">
                  <c:v>-4.1837800099094515E-3</c:v>
                </c:pt>
                <c:pt idx="4">
                  <c:v>-5.945699073904351E-3</c:v>
                </c:pt>
                <c:pt idx="5">
                  <c:v>3.7228085201403398E-4</c:v>
                </c:pt>
                <c:pt idx="6">
                  <c:v>6.3871761975581726E-3</c:v>
                </c:pt>
                <c:pt idx="7">
                  <c:v>-4.4302266814533794E-2</c:v>
                </c:pt>
                <c:pt idx="8">
                  <c:v>-1.7652818022518418E-2</c:v>
                </c:pt>
                <c:pt idx="9">
                  <c:v>-1.5311320200580851E-3</c:v>
                </c:pt>
                <c:pt idx="10">
                  <c:v>2.6702601905568071E-4</c:v>
                </c:pt>
                <c:pt idx="11">
                  <c:v>1.4866563785510177E-2</c:v>
                </c:pt>
                <c:pt idx="12">
                  <c:v>1.418908490355298E-4</c:v>
                </c:pt>
                <c:pt idx="13">
                  <c:v>-3.4699236912179312E-3</c:v>
                </c:pt>
              </c:numCache>
            </c:numRef>
          </c:val>
          <c:extLst>
            <c:ext xmlns:c16="http://schemas.microsoft.com/office/drawing/2014/chart" uri="{C3380CC4-5D6E-409C-BE32-E72D297353CC}">
              <c16:uniqueId val="{00000000-B5AB-4634-8DAA-B31A44054656}"/>
            </c:ext>
          </c:extLst>
        </c:ser>
        <c:dLbls>
          <c:showLegendKey val="0"/>
          <c:showVal val="0"/>
          <c:showCatName val="0"/>
          <c:showSerName val="0"/>
          <c:showPercent val="0"/>
          <c:showBubbleSize val="0"/>
        </c:dLbls>
        <c:gapWidth val="219"/>
        <c:axId val="735294944"/>
        <c:axId val="735299984"/>
      </c:barChart>
      <c:lineChart>
        <c:grouping val="standard"/>
        <c:varyColors val="0"/>
        <c:ser>
          <c:idx val="0"/>
          <c:order val="0"/>
          <c:tx>
            <c:v>3日</c:v>
          </c:tx>
          <c:spPr>
            <a:ln w="28575" cap="rnd">
              <a:solidFill>
                <a:schemeClr val="accent1"/>
              </a:solidFill>
              <a:round/>
            </a:ln>
            <a:effectLst/>
          </c:spPr>
          <c:marker>
            <c:symbol val="none"/>
          </c:marker>
          <c:cat>
            <c:strRef>
              <c:f>Sheet1!$J$2:$J$15</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Sheet1!$G$2:$G$15</c:f>
              <c:numCache>
                <c:formatCode>0.00%</c:formatCode>
                <c:ptCount val="14"/>
                <c:pt idx="1">
                  <c:v>3.5868834062496961E-3</c:v>
                </c:pt>
                <c:pt idx="2">
                  <c:v>-4.7698134457243527E-3</c:v>
                </c:pt>
                <c:pt idx="3">
                  <c:v>-1.3146138466398092E-2</c:v>
                </c:pt>
                <c:pt idx="4">
                  <c:v>-9.7571982317997685E-3</c:v>
                </c:pt>
                <c:pt idx="5">
                  <c:v>8.1375797566785556E-4</c:v>
                </c:pt>
                <c:pt idx="6">
                  <c:v>-3.7542809764961591E-2</c:v>
                </c:pt>
                <c:pt idx="7">
                  <c:v>-5.556790863949404E-2</c:v>
                </c:pt>
                <c:pt idx="8">
                  <c:v>-6.3486216857110297E-2</c:v>
                </c:pt>
                <c:pt idx="9">
                  <c:v>-1.8916924023520822E-2</c:v>
                </c:pt>
                <c:pt idx="10">
                  <c:v>1.3602457784507773E-2</c:v>
                </c:pt>
                <c:pt idx="11">
                  <c:v>1.5275480653601388E-2</c:v>
                </c:pt>
                <c:pt idx="12">
                  <c:v>1.1538530943327775E-2</c:v>
                </c:pt>
              </c:numCache>
            </c:numRef>
          </c:val>
          <c:smooth val="0"/>
          <c:extLst>
            <c:ext xmlns:c16="http://schemas.microsoft.com/office/drawing/2014/chart" uri="{C3380CC4-5D6E-409C-BE32-E72D297353CC}">
              <c16:uniqueId val="{00000001-B5AB-4634-8DAA-B31A44054656}"/>
            </c:ext>
          </c:extLst>
        </c:ser>
        <c:ser>
          <c:idx val="1"/>
          <c:order val="1"/>
          <c:tx>
            <c:v>5日</c:v>
          </c:tx>
          <c:spPr>
            <a:ln w="28575" cap="rnd">
              <a:solidFill>
                <a:schemeClr val="accent2"/>
              </a:solidFill>
              <a:round/>
            </a:ln>
            <a:effectLst/>
          </c:spPr>
          <c:marker>
            <c:symbol val="none"/>
          </c:marker>
          <c:cat>
            <c:strRef>
              <c:f>Sheet1!$J$2:$J$15</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Sheet1!$H$2:$H$15</c:f>
              <c:numCache>
                <c:formatCode>General</c:formatCode>
                <c:ptCount val="14"/>
                <c:pt idx="2" formatCode="0.00%">
                  <c:v>-6.5425956775641064E-3</c:v>
                </c:pt>
                <c:pt idx="3" formatCode="0.00%">
                  <c:v>-1.034323166761467E-2</c:v>
                </c:pt>
                <c:pt idx="4" formatCode="0.00%">
                  <c:v>-6.3866814168258845E-3</c:v>
                </c:pt>
                <c:pt idx="5" formatCode="0.00%">
                  <c:v>-4.767228884877539E-2</c:v>
                </c:pt>
                <c:pt idx="6" formatCode="0.00%">
                  <c:v>-6.1141326861384356E-2</c:v>
                </c:pt>
                <c:pt idx="7" formatCode="0.00%">
                  <c:v>-5.6726759807538094E-2</c:v>
                </c:pt>
                <c:pt idx="8" formatCode="0.00%">
                  <c:v>-5.6832014640496448E-2</c:v>
                </c:pt>
                <c:pt idx="9" formatCode="0.00%">
                  <c:v>-4.8352627052544443E-2</c:v>
                </c:pt>
                <c:pt idx="10" formatCode="0.00%">
                  <c:v>-3.9084693889751155E-3</c:v>
                </c:pt>
                <c:pt idx="11" formatCode="0.00%">
                  <c:v>1.0274424942325371E-2</c:v>
                </c:pt>
              </c:numCache>
            </c:numRef>
          </c:val>
          <c:smooth val="0"/>
          <c:extLst>
            <c:ext xmlns:c16="http://schemas.microsoft.com/office/drawing/2014/chart" uri="{C3380CC4-5D6E-409C-BE32-E72D297353CC}">
              <c16:uniqueId val="{00000002-B5AB-4634-8DAA-B31A44054656}"/>
            </c:ext>
          </c:extLst>
        </c:ser>
        <c:ser>
          <c:idx val="2"/>
          <c:order val="2"/>
          <c:tx>
            <c:v>7日</c:v>
          </c:tx>
          <c:spPr>
            <a:ln w="28575" cap="rnd">
              <a:solidFill>
                <a:schemeClr val="accent3"/>
              </a:solidFill>
              <a:round/>
            </a:ln>
            <a:effectLst/>
          </c:spPr>
          <c:marker>
            <c:symbol val="none"/>
          </c:marker>
          <c:cat>
            <c:strRef>
              <c:f>Sheet1!$J$2:$J$15</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Sheet1!$I$2:$I$15</c:f>
              <c:numCache>
                <c:formatCode>General</c:formatCode>
                <c:ptCount val="14"/>
                <c:pt idx="3" formatCode="0.00%">
                  <c:v>2.1686137200810016E-4</c:v>
                </c:pt>
                <c:pt idx="4" formatCode="0.00%">
                  <c:v>-4.8258322284590288E-2</c:v>
                </c:pt>
                <c:pt idx="5" formatCode="0.00%">
                  <c:v>-6.8341766253878097E-2</c:v>
                </c:pt>
                <c:pt idx="6" formatCode="0.00%">
                  <c:v>-6.6856238891351893E-2</c:v>
                </c:pt>
                <c:pt idx="7" formatCode="0.00%">
                  <c:v>-6.240543286238677E-2</c:v>
                </c:pt>
                <c:pt idx="8" formatCode="0.00%">
                  <c:v>-4.1593170002972239E-2</c:v>
                </c:pt>
                <c:pt idx="9" formatCode="0.00%">
                  <c:v>-4.1823560005950743E-2</c:v>
                </c:pt>
                <c:pt idx="10" formatCode="0.00%">
                  <c:v>-5.1680659894726845E-2</c:v>
                </c:pt>
              </c:numCache>
            </c:numRef>
          </c:val>
          <c:smooth val="0"/>
          <c:extLst>
            <c:ext xmlns:c16="http://schemas.microsoft.com/office/drawing/2014/chart" uri="{C3380CC4-5D6E-409C-BE32-E72D297353CC}">
              <c16:uniqueId val="{00000003-B5AB-4634-8DAA-B31A44054656}"/>
            </c:ext>
          </c:extLst>
        </c:ser>
        <c:dLbls>
          <c:showLegendKey val="0"/>
          <c:showVal val="0"/>
          <c:showCatName val="0"/>
          <c:showSerName val="0"/>
          <c:showPercent val="0"/>
          <c:showBubbleSize val="0"/>
        </c:dLbls>
        <c:marker val="1"/>
        <c:smooth val="0"/>
        <c:axId val="735294944"/>
        <c:axId val="735299984"/>
      </c:lineChart>
      <c:catAx>
        <c:axId val="735294944"/>
        <c:scaling>
          <c:orientation val="minMax"/>
        </c:scaling>
        <c:delete val="0"/>
        <c:axPos val="b"/>
        <c:numFmt formatCode="#,##0_);[Red]\(#,##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35299984"/>
        <c:crosses val="autoZero"/>
        <c:auto val="1"/>
        <c:lblAlgn val="ctr"/>
        <c:lblOffset val="100"/>
        <c:noMultiLvlLbl val="0"/>
      </c:catAx>
      <c:valAx>
        <c:axId val="735299984"/>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3529494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accent1">
                    <a:lumMod val="50000"/>
                  </a:schemeClr>
                </a:solidFill>
              </a:rPr>
              <a:t>カプコン　サイバー攻撃</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Sheet1!$J$1:$J$14</c:f>
              <c:strCache>
                <c:ptCount val="14"/>
                <c:pt idx="0">
                  <c:v>-5</c:v>
                </c:pt>
                <c:pt idx="1">
                  <c:v>-4</c:v>
                </c:pt>
                <c:pt idx="2">
                  <c:v>-3</c:v>
                </c:pt>
                <c:pt idx="3">
                  <c:v>-2</c:v>
                </c:pt>
                <c:pt idx="4">
                  <c:v>-1</c:v>
                </c:pt>
                <c:pt idx="5">
                  <c:v>0</c:v>
                </c:pt>
                <c:pt idx="6">
                  <c:v>+1</c:v>
                </c:pt>
                <c:pt idx="7">
                  <c:v>+2</c:v>
                </c:pt>
                <c:pt idx="8">
                  <c:v>+3</c:v>
                </c:pt>
                <c:pt idx="9">
                  <c:v>+4</c:v>
                </c:pt>
                <c:pt idx="10">
                  <c:v>+5</c:v>
                </c:pt>
                <c:pt idx="11">
                  <c:v>+6</c:v>
                </c:pt>
                <c:pt idx="12">
                  <c:v>+7</c:v>
                </c:pt>
                <c:pt idx="13">
                  <c:v>+8</c:v>
                </c:pt>
              </c:strCache>
            </c:strRef>
          </c:cat>
          <c:val>
            <c:numRef>
              <c:f>Sheet1!$F$1:$F$14</c:f>
              <c:numCache>
                <c:formatCode>0.00%</c:formatCode>
                <c:ptCount val="14"/>
                <c:pt idx="0">
                  <c:v>-3.1963249923400716E-2</c:v>
                </c:pt>
                <c:pt idx="1">
                  <c:v>-2.8471121231075994E-2</c:v>
                </c:pt>
                <c:pt idx="2">
                  <c:v>3.4869473433483719E-2</c:v>
                </c:pt>
                <c:pt idx="3">
                  <c:v>-2.3747740058895482E-2</c:v>
                </c:pt>
                <c:pt idx="4">
                  <c:v>3.1698969578638693E-2</c:v>
                </c:pt>
                <c:pt idx="5">
                  <c:v>-0.12606837487591394</c:v>
                </c:pt>
                <c:pt idx="6">
                  <c:v>-7.4361448283178699E-2</c:v>
                </c:pt>
                <c:pt idx="7">
                  <c:v>4.4166849647895585E-2</c:v>
                </c:pt>
                <c:pt idx="8">
                  <c:v>2.0404299217274637E-2</c:v>
                </c:pt>
                <c:pt idx="9">
                  <c:v>-3.4654945705781093E-2</c:v>
                </c:pt>
                <c:pt idx="10">
                  <c:v>-3.3466075161677072E-2</c:v>
                </c:pt>
                <c:pt idx="11">
                  <c:v>3.3697930094373774E-2</c:v>
                </c:pt>
                <c:pt idx="12">
                  <c:v>2.9486927715565762E-2</c:v>
                </c:pt>
                <c:pt idx="13">
                  <c:v>1.9476042720354171E-3</c:v>
                </c:pt>
              </c:numCache>
            </c:numRef>
          </c:val>
          <c:extLst>
            <c:ext xmlns:c16="http://schemas.microsoft.com/office/drawing/2014/chart" uri="{C3380CC4-5D6E-409C-BE32-E72D297353CC}">
              <c16:uniqueId val="{00000000-0520-49BB-AB6A-88C085A290FD}"/>
            </c:ext>
          </c:extLst>
        </c:ser>
        <c:dLbls>
          <c:showLegendKey val="0"/>
          <c:showVal val="0"/>
          <c:showCatName val="0"/>
          <c:showSerName val="0"/>
          <c:showPercent val="0"/>
          <c:showBubbleSize val="0"/>
        </c:dLbls>
        <c:gapWidth val="150"/>
        <c:axId val="665044616"/>
        <c:axId val="665042816"/>
      </c:barChart>
      <c:lineChart>
        <c:grouping val="standard"/>
        <c:varyColors val="0"/>
        <c:ser>
          <c:idx val="0"/>
          <c:order val="0"/>
          <c:tx>
            <c:v>3日</c:v>
          </c:tx>
          <c:spPr>
            <a:ln w="28575" cap="rnd">
              <a:solidFill>
                <a:schemeClr val="accent1"/>
              </a:solidFill>
              <a:round/>
            </a:ln>
            <a:effectLst/>
          </c:spPr>
          <c:marker>
            <c:symbol val="none"/>
          </c:marker>
          <c:cat>
            <c:strRef>
              <c:f>Sheet1!$J$1:$J$14</c:f>
              <c:strCache>
                <c:ptCount val="14"/>
                <c:pt idx="0">
                  <c:v>-5</c:v>
                </c:pt>
                <c:pt idx="1">
                  <c:v>-4</c:v>
                </c:pt>
                <c:pt idx="2">
                  <c:v>-3</c:v>
                </c:pt>
                <c:pt idx="3">
                  <c:v>-2</c:v>
                </c:pt>
                <c:pt idx="4">
                  <c:v>-1</c:v>
                </c:pt>
                <c:pt idx="5">
                  <c:v>0</c:v>
                </c:pt>
                <c:pt idx="6">
                  <c:v>+1</c:v>
                </c:pt>
                <c:pt idx="7">
                  <c:v>+2</c:v>
                </c:pt>
                <c:pt idx="8">
                  <c:v>+3</c:v>
                </c:pt>
                <c:pt idx="9">
                  <c:v>+4</c:v>
                </c:pt>
                <c:pt idx="10">
                  <c:v>+5</c:v>
                </c:pt>
                <c:pt idx="11">
                  <c:v>+6</c:v>
                </c:pt>
                <c:pt idx="12">
                  <c:v>+7</c:v>
                </c:pt>
                <c:pt idx="13">
                  <c:v>+8</c:v>
                </c:pt>
              </c:strCache>
            </c:strRef>
          </c:cat>
          <c:val>
            <c:numRef>
              <c:f>Sheet1!$G$1:$G$14</c:f>
              <c:numCache>
                <c:formatCode>0.00%</c:formatCode>
                <c:ptCount val="14"/>
                <c:pt idx="1">
                  <c:v>-2.5564897720992991E-2</c:v>
                </c:pt>
                <c:pt idx="2">
                  <c:v>-1.7349387856487757E-2</c:v>
                </c:pt>
                <c:pt idx="3">
                  <c:v>4.282070295322693E-2</c:v>
                </c:pt>
                <c:pt idx="4">
                  <c:v>-0.11811714535617072</c:v>
                </c:pt>
                <c:pt idx="5">
                  <c:v>-0.16873085358045395</c:v>
                </c:pt>
                <c:pt idx="6">
                  <c:v>-0.15626297351119706</c:v>
                </c:pt>
                <c:pt idx="7">
                  <c:v>-9.7902994180084774E-3</c:v>
                </c:pt>
                <c:pt idx="8">
                  <c:v>2.9916203159389129E-2</c:v>
                </c:pt>
                <c:pt idx="9">
                  <c:v>-4.7716721650183529E-2</c:v>
                </c:pt>
                <c:pt idx="10">
                  <c:v>-3.4423090773084392E-2</c:v>
                </c:pt>
                <c:pt idx="11">
                  <c:v>2.9718782648262464E-2</c:v>
                </c:pt>
                <c:pt idx="12">
                  <c:v>6.5132462081974957E-2</c:v>
                </c:pt>
              </c:numCache>
            </c:numRef>
          </c:val>
          <c:smooth val="0"/>
          <c:extLst>
            <c:ext xmlns:c16="http://schemas.microsoft.com/office/drawing/2014/chart" uri="{C3380CC4-5D6E-409C-BE32-E72D297353CC}">
              <c16:uniqueId val="{00000001-0520-49BB-AB6A-88C085A290FD}"/>
            </c:ext>
          </c:extLst>
        </c:ser>
        <c:ser>
          <c:idx val="1"/>
          <c:order val="1"/>
          <c:tx>
            <c:v>5日</c:v>
          </c:tx>
          <c:spPr>
            <a:ln w="28575" cap="rnd">
              <a:solidFill>
                <a:schemeClr val="accent2"/>
              </a:solidFill>
              <a:round/>
            </a:ln>
            <a:effectLst/>
          </c:spPr>
          <c:marker>
            <c:symbol val="none"/>
          </c:marker>
          <c:cat>
            <c:strRef>
              <c:f>Sheet1!$J$1:$J$14</c:f>
              <c:strCache>
                <c:ptCount val="14"/>
                <c:pt idx="0">
                  <c:v>-5</c:v>
                </c:pt>
                <c:pt idx="1">
                  <c:v>-4</c:v>
                </c:pt>
                <c:pt idx="2">
                  <c:v>-3</c:v>
                </c:pt>
                <c:pt idx="3">
                  <c:v>-2</c:v>
                </c:pt>
                <c:pt idx="4">
                  <c:v>-1</c:v>
                </c:pt>
                <c:pt idx="5">
                  <c:v>0</c:v>
                </c:pt>
                <c:pt idx="6">
                  <c:v>+1</c:v>
                </c:pt>
                <c:pt idx="7">
                  <c:v>+2</c:v>
                </c:pt>
                <c:pt idx="8">
                  <c:v>+3</c:v>
                </c:pt>
                <c:pt idx="9">
                  <c:v>+4</c:v>
                </c:pt>
                <c:pt idx="10">
                  <c:v>+5</c:v>
                </c:pt>
                <c:pt idx="11">
                  <c:v>+6</c:v>
                </c:pt>
                <c:pt idx="12">
                  <c:v>+7</c:v>
                </c:pt>
                <c:pt idx="13">
                  <c:v>+8</c:v>
                </c:pt>
              </c:strCache>
            </c:strRef>
          </c:cat>
          <c:val>
            <c:numRef>
              <c:f>Sheet1!$H$1:$H$14</c:f>
              <c:numCache>
                <c:formatCode>General</c:formatCode>
                <c:ptCount val="14"/>
                <c:pt idx="2" formatCode="0.00%">
                  <c:v>-1.761366820124978E-2</c:v>
                </c:pt>
                <c:pt idx="3" formatCode="0.00%">
                  <c:v>-0.111718793153763</c:v>
                </c:pt>
                <c:pt idx="4" formatCode="0.00%">
                  <c:v>-0.1576091202058657</c:v>
                </c:pt>
                <c:pt idx="5" formatCode="0.00%">
                  <c:v>-0.14831174399145386</c:v>
                </c:pt>
                <c:pt idx="6" formatCode="0.00%">
                  <c:v>-0.10415970471528374</c:v>
                </c:pt>
                <c:pt idx="7" formatCode="0.00%">
                  <c:v>-0.17051361999970352</c:v>
                </c:pt>
                <c:pt idx="8" formatCode="0.00%">
                  <c:v>-7.7911320285466643E-2</c:v>
                </c:pt>
                <c:pt idx="9" formatCode="0.00%">
                  <c:v>3.014805809208583E-2</c:v>
                </c:pt>
                <c:pt idx="10" formatCode="0.00%">
                  <c:v>1.5468136159756007E-2</c:v>
                </c:pt>
                <c:pt idx="11" formatCode="0.00%">
                  <c:v>-2.988558785483212E-3</c:v>
                </c:pt>
              </c:numCache>
            </c:numRef>
          </c:val>
          <c:smooth val="0"/>
          <c:extLst>
            <c:ext xmlns:c16="http://schemas.microsoft.com/office/drawing/2014/chart" uri="{C3380CC4-5D6E-409C-BE32-E72D297353CC}">
              <c16:uniqueId val="{00000002-0520-49BB-AB6A-88C085A290FD}"/>
            </c:ext>
          </c:extLst>
        </c:ser>
        <c:ser>
          <c:idx val="2"/>
          <c:order val="2"/>
          <c:tx>
            <c:v>7日</c:v>
          </c:tx>
          <c:spPr>
            <a:ln w="28575" cap="rnd">
              <a:solidFill>
                <a:schemeClr val="accent3"/>
              </a:solidFill>
              <a:round/>
            </a:ln>
            <a:effectLst/>
          </c:spPr>
          <c:marker>
            <c:symbol val="none"/>
          </c:marker>
          <c:cat>
            <c:strRef>
              <c:f>Sheet1!$J$1:$J$14</c:f>
              <c:strCache>
                <c:ptCount val="14"/>
                <c:pt idx="0">
                  <c:v>-5</c:v>
                </c:pt>
                <c:pt idx="1">
                  <c:v>-4</c:v>
                </c:pt>
                <c:pt idx="2">
                  <c:v>-3</c:v>
                </c:pt>
                <c:pt idx="3">
                  <c:v>-2</c:v>
                </c:pt>
                <c:pt idx="4">
                  <c:v>-1</c:v>
                </c:pt>
                <c:pt idx="5">
                  <c:v>0</c:v>
                </c:pt>
                <c:pt idx="6">
                  <c:v>+1</c:v>
                </c:pt>
                <c:pt idx="7">
                  <c:v>+2</c:v>
                </c:pt>
                <c:pt idx="8">
                  <c:v>+3</c:v>
                </c:pt>
                <c:pt idx="9">
                  <c:v>+4</c:v>
                </c:pt>
                <c:pt idx="10">
                  <c:v>+5</c:v>
                </c:pt>
                <c:pt idx="11">
                  <c:v>+6</c:v>
                </c:pt>
                <c:pt idx="12">
                  <c:v>+7</c:v>
                </c:pt>
                <c:pt idx="13">
                  <c:v>+8</c:v>
                </c:pt>
              </c:strCache>
            </c:strRef>
          </c:cat>
          <c:val>
            <c:numRef>
              <c:f>Sheet1!$I$1:$I$14</c:f>
              <c:numCache>
                <c:formatCode>General</c:formatCode>
                <c:ptCount val="14"/>
                <c:pt idx="3" formatCode="0.00%">
                  <c:v>-0.2180434913603424</c:v>
                </c:pt>
                <c:pt idx="4" formatCode="0.00%">
                  <c:v>-0.14191339178904611</c:v>
                </c:pt>
                <c:pt idx="5" formatCode="0.00%">
                  <c:v>-9.3037971340695497E-2</c:v>
                </c:pt>
                <c:pt idx="6" formatCode="0.00%">
                  <c:v>-0.16256239047996032</c:v>
                </c:pt>
                <c:pt idx="7" formatCode="0.00%">
                  <c:v>-0.17228072558274191</c:v>
                </c:pt>
                <c:pt idx="8" formatCode="0.00%">
                  <c:v>-0.17028176506700682</c:v>
                </c:pt>
                <c:pt idx="9" formatCode="0.00%">
                  <c:v>-1.4726462475527106E-2</c:v>
                </c:pt>
                <c:pt idx="10" formatCode="0.00%">
                  <c:v>6.1582590079687013E-2</c:v>
                </c:pt>
              </c:numCache>
            </c:numRef>
          </c:val>
          <c:smooth val="0"/>
          <c:extLst>
            <c:ext xmlns:c16="http://schemas.microsoft.com/office/drawing/2014/chart" uri="{C3380CC4-5D6E-409C-BE32-E72D297353CC}">
              <c16:uniqueId val="{00000003-0520-49BB-AB6A-88C085A290FD}"/>
            </c:ext>
          </c:extLst>
        </c:ser>
        <c:dLbls>
          <c:showLegendKey val="0"/>
          <c:showVal val="0"/>
          <c:showCatName val="0"/>
          <c:showSerName val="0"/>
          <c:showPercent val="0"/>
          <c:showBubbleSize val="0"/>
        </c:dLbls>
        <c:marker val="1"/>
        <c:smooth val="0"/>
        <c:axId val="665044616"/>
        <c:axId val="665042816"/>
      </c:lineChart>
      <c:catAx>
        <c:axId val="665044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5042816"/>
        <c:crosses val="autoZero"/>
        <c:auto val="1"/>
        <c:lblAlgn val="ctr"/>
        <c:lblOffset val="0"/>
        <c:noMultiLvlLbl val="0"/>
      </c:catAx>
      <c:valAx>
        <c:axId val="66504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50446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accent1">
                    <a:lumMod val="50000"/>
                  </a:schemeClr>
                </a:solidFill>
              </a:rPr>
              <a:t>トヨタ　子会社不正</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val>
            <c:numRef>
              <c:f>Sheet1!$F$1:$F$15</c:f>
              <c:numCache>
                <c:formatCode>0.00%</c:formatCode>
                <c:ptCount val="15"/>
                <c:pt idx="0">
                  <c:v>-6.1731713698379032E-3</c:v>
                </c:pt>
                <c:pt idx="1">
                  <c:v>-4.330070681204513E-3</c:v>
                </c:pt>
                <c:pt idx="2">
                  <c:v>-1.9494631561086093E-2</c:v>
                </c:pt>
                <c:pt idx="3">
                  <c:v>4.6500795916949098E-3</c:v>
                </c:pt>
                <c:pt idx="4">
                  <c:v>1.5772276701021062E-2</c:v>
                </c:pt>
                <c:pt idx="5">
                  <c:v>-2.0872157313331623E-3</c:v>
                </c:pt>
                <c:pt idx="6">
                  <c:v>-7.9192497536980811E-3</c:v>
                </c:pt>
                <c:pt idx="7">
                  <c:v>-2.734919517384838E-2</c:v>
                </c:pt>
                <c:pt idx="8">
                  <c:v>-1.4812641653123244E-2</c:v>
                </c:pt>
                <c:pt idx="9">
                  <c:v>7.4436058223626596E-3</c:v>
                </c:pt>
                <c:pt idx="10">
                  <c:v>3.9440598011941533E-4</c:v>
                </c:pt>
                <c:pt idx="11">
                  <c:v>1.049612700926501E-3</c:v>
                </c:pt>
                <c:pt idx="12">
                  <c:v>-8.8971399309871989E-3</c:v>
                </c:pt>
                <c:pt idx="13">
                  <c:v>1.0681411181474056E-2</c:v>
                </c:pt>
                <c:pt idx="14">
                  <c:v>9.8419893566141382E-3</c:v>
                </c:pt>
              </c:numCache>
            </c:numRef>
          </c:val>
          <c:extLst>
            <c:ext xmlns:c16="http://schemas.microsoft.com/office/drawing/2014/chart" uri="{C3380CC4-5D6E-409C-BE32-E72D297353CC}">
              <c16:uniqueId val="{00000000-3D5A-447F-B4D9-B578B442854F}"/>
            </c:ext>
          </c:extLst>
        </c:ser>
        <c:dLbls>
          <c:showLegendKey val="0"/>
          <c:showVal val="0"/>
          <c:showCatName val="0"/>
          <c:showSerName val="0"/>
          <c:showPercent val="0"/>
          <c:showBubbleSize val="0"/>
        </c:dLbls>
        <c:gapWidth val="150"/>
        <c:axId val="771108224"/>
        <c:axId val="771109304"/>
      </c:barChart>
      <c:lineChart>
        <c:grouping val="standard"/>
        <c:varyColors val="0"/>
        <c:ser>
          <c:idx val="0"/>
          <c:order val="0"/>
          <c:tx>
            <c:v>3日</c:v>
          </c:tx>
          <c:spPr>
            <a:ln w="28575" cap="rnd">
              <a:solidFill>
                <a:schemeClr val="accent1"/>
              </a:solidFill>
              <a:round/>
            </a:ln>
            <a:effectLst/>
          </c:spPr>
          <c:marker>
            <c:symbol val="none"/>
          </c:marker>
          <c:cat>
            <c:strRef>
              <c:f>Sheet1!$J$1:$J$15</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Sheet1!$G$1:$G$15</c:f>
              <c:numCache>
                <c:formatCode>0.00%</c:formatCode>
                <c:ptCount val="15"/>
                <c:pt idx="1">
                  <c:v>-2.9997873612128509E-2</c:v>
                </c:pt>
                <c:pt idx="2">
                  <c:v>-1.9174622650595698E-2</c:v>
                </c:pt>
                <c:pt idx="3">
                  <c:v>9.2772473162987951E-4</c:v>
                </c:pt>
                <c:pt idx="4">
                  <c:v>1.8335140561382808E-2</c:v>
                </c:pt>
                <c:pt idx="5">
                  <c:v>5.7658112159898189E-3</c:v>
                </c:pt>
                <c:pt idx="6">
                  <c:v>-3.7355660658879623E-2</c:v>
                </c:pt>
                <c:pt idx="7">
                  <c:v>-5.0081086580669704E-2</c:v>
                </c:pt>
                <c:pt idx="8">
                  <c:v>-3.4718231004608968E-2</c:v>
                </c:pt>
                <c:pt idx="9">
                  <c:v>-6.9746298506411699E-3</c:v>
                </c:pt>
                <c:pt idx="10">
                  <c:v>8.8876245034085755E-3</c:v>
                </c:pt>
                <c:pt idx="11">
                  <c:v>-7.453121249941283E-3</c:v>
                </c:pt>
                <c:pt idx="12">
                  <c:v>2.8338839514133584E-3</c:v>
                </c:pt>
                <c:pt idx="13">
                  <c:v>1.1626260607100996E-2</c:v>
                </c:pt>
              </c:numCache>
            </c:numRef>
          </c:val>
          <c:smooth val="0"/>
          <c:extLst>
            <c:ext xmlns:c16="http://schemas.microsoft.com/office/drawing/2014/chart" uri="{C3380CC4-5D6E-409C-BE32-E72D297353CC}">
              <c16:uniqueId val="{00000001-3D5A-447F-B4D9-B578B442854F}"/>
            </c:ext>
          </c:extLst>
        </c:ser>
        <c:ser>
          <c:idx val="1"/>
          <c:order val="1"/>
          <c:tx>
            <c:v>5日</c:v>
          </c:tx>
          <c:spPr>
            <a:ln w="28575" cap="rnd">
              <a:solidFill>
                <a:schemeClr val="accent2"/>
              </a:solidFill>
              <a:round/>
            </a:ln>
            <a:effectLst/>
          </c:spPr>
          <c:marker>
            <c:symbol val="none"/>
          </c:marker>
          <c:cat>
            <c:strRef>
              <c:f>Sheet1!$J$1:$J$15</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Sheet1!$H$1:$H$15</c:f>
              <c:numCache>
                <c:formatCode>General</c:formatCode>
                <c:ptCount val="15"/>
                <c:pt idx="2" formatCode="0.00%">
                  <c:v>-9.5755173194125368E-3</c:v>
                </c:pt>
                <c:pt idx="3" formatCode="0.00%">
                  <c:v>-5.4895616809077976E-3</c:v>
                </c:pt>
                <c:pt idx="4" formatCode="0.00%">
                  <c:v>-9.0787407534013639E-3</c:v>
                </c:pt>
                <c:pt idx="5" formatCode="0.00%">
                  <c:v>-1.6933304366163651E-2</c:v>
                </c:pt>
                <c:pt idx="6" formatCode="0.00%">
                  <c:v>-3.6396025610981805E-2</c:v>
                </c:pt>
                <c:pt idx="7" formatCode="0.00%">
                  <c:v>-4.4724696489640212E-2</c:v>
                </c:pt>
                <c:pt idx="8" formatCode="0.00%">
                  <c:v>-4.2243074778187631E-2</c:v>
                </c:pt>
                <c:pt idx="9" formatCode="0.00%">
                  <c:v>-3.3274212323563049E-2</c:v>
                </c:pt>
                <c:pt idx="10" formatCode="0.00%">
                  <c:v>-1.4822157080701868E-2</c:v>
                </c:pt>
                <c:pt idx="11" formatCode="0.00%">
                  <c:v>1.0671895753895433E-2</c:v>
                </c:pt>
                <c:pt idx="12" formatCode="0.00%">
                  <c:v>1.3070279288146911E-2</c:v>
                </c:pt>
              </c:numCache>
            </c:numRef>
          </c:val>
          <c:smooth val="0"/>
          <c:extLst>
            <c:ext xmlns:c16="http://schemas.microsoft.com/office/drawing/2014/chart" uri="{C3380CC4-5D6E-409C-BE32-E72D297353CC}">
              <c16:uniqueId val="{00000002-3D5A-447F-B4D9-B578B442854F}"/>
            </c:ext>
          </c:extLst>
        </c:ser>
        <c:ser>
          <c:idx val="2"/>
          <c:order val="2"/>
          <c:tx>
            <c:v>7日</c:v>
          </c:tx>
          <c:spPr>
            <a:ln w="28575" cap="rnd">
              <a:solidFill>
                <a:schemeClr val="accent3"/>
              </a:solidFill>
              <a:round/>
            </a:ln>
            <a:effectLst/>
          </c:spPr>
          <c:marker>
            <c:symbol val="none"/>
          </c:marker>
          <c:cat>
            <c:strRef>
              <c:f>Sheet1!$J$1:$J$15</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Sheet1!$I$1:$I$15</c:f>
              <c:numCache>
                <c:formatCode>General</c:formatCode>
                <c:ptCount val="15"/>
                <c:pt idx="3" formatCode="0.00%">
                  <c:v>-1.958198280444378E-2</c:v>
                </c:pt>
                <c:pt idx="4" formatCode="0.00%">
                  <c:v>-4.0758006608454259E-2</c:v>
                </c:pt>
                <c:pt idx="5" formatCode="0.00%">
                  <c:v>-5.1240577580372988E-2</c:v>
                </c:pt>
                <c:pt idx="6" formatCode="0.00%">
                  <c:v>-2.4302340196924236E-2</c:v>
                </c:pt>
                <c:pt idx="7" formatCode="0.00%">
                  <c:v>-2.8558013808499729E-2</c:v>
                </c:pt>
                <c:pt idx="8" formatCode="0.00%">
                  <c:v>-4.3280677808594292E-2</c:v>
                </c:pt>
                <c:pt idx="9" formatCode="0.00%">
                  <c:v>-5.0090602008248331E-2</c:v>
                </c:pt>
                <c:pt idx="10" formatCode="0.00%">
                  <c:v>-3.1489941073076191E-2</c:v>
                </c:pt>
                <c:pt idx="11" formatCode="0.00%">
                  <c:v>5.7012434573863267E-3</c:v>
                </c:pt>
              </c:numCache>
            </c:numRef>
          </c:val>
          <c:smooth val="0"/>
          <c:extLst>
            <c:ext xmlns:c16="http://schemas.microsoft.com/office/drawing/2014/chart" uri="{C3380CC4-5D6E-409C-BE32-E72D297353CC}">
              <c16:uniqueId val="{00000003-3D5A-447F-B4D9-B578B442854F}"/>
            </c:ext>
          </c:extLst>
        </c:ser>
        <c:dLbls>
          <c:showLegendKey val="0"/>
          <c:showVal val="0"/>
          <c:showCatName val="0"/>
          <c:showSerName val="0"/>
          <c:showPercent val="0"/>
          <c:showBubbleSize val="0"/>
        </c:dLbls>
        <c:marker val="1"/>
        <c:smooth val="0"/>
        <c:axId val="771108224"/>
        <c:axId val="771109304"/>
      </c:lineChart>
      <c:catAx>
        <c:axId val="771108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1109304"/>
        <c:crosses val="autoZero"/>
        <c:auto val="1"/>
        <c:lblAlgn val="ctr"/>
        <c:lblOffset val="100"/>
        <c:noMultiLvlLbl val="0"/>
      </c:catAx>
      <c:valAx>
        <c:axId val="771109304"/>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110822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accent1">
                    <a:lumMod val="50000"/>
                  </a:schemeClr>
                </a:solidFill>
              </a:rPr>
              <a:t>任天堂</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任天堂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40FC-B743-02E900C150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40FC-B743-02E900C150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40FC-B743-02E900C150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40FC-B743-02E900C150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40FC-B743-02E900C150B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4723-40FC-B743-02E900C150B2}"/>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3-4723-40FC-B743-02E900C150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外国人</c:v>
                </c:pt>
                <c:pt idx="1">
                  <c:v>金融機関・証券会社</c:v>
                </c:pt>
                <c:pt idx="2">
                  <c:v>一般法人</c:v>
                </c:pt>
                <c:pt idx="3">
                  <c:v>自己株式</c:v>
                </c:pt>
                <c:pt idx="4">
                  <c:v>個人・その他</c:v>
                </c:pt>
              </c:strCache>
            </c:strRef>
          </c:cat>
          <c:val>
            <c:numRef>
              <c:f>Sheet1!$B$2:$B$6</c:f>
              <c:numCache>
                <c:formatCode>0.00%</c:formatCode>
                <c:ptCount val="5"/>
                <c:pt idx="0">
                  <c:v>0.48970000000000002</c:v>
                </c:pt>
                <c:pt idx="1">
                  <c:v>0.32540000000000002</c:v>
                </c:pt>
                <c:pt idx="2">
                  <c:v>2.53E-2</c:v>
                </c:pt>
                <c:pt idx="3">
                  <c:v>0.10349999999999999</c:v>
                </c:pt>
                <c:pt idx="4">
                  <c:v>5.6099999999999997E-2</c:v>
                </c:pt>
              </c:numCache>
            </c:numRef>
          </c:val>
          <c:extLst>
            <c:ext xmlns:c16="http://schemas.microsoft.com/office/drawing/2014/chart" uri="{C3380CC4-5D6E-409C-BE32-E72D297353CC}">
              <c16:uniqueId val="{0000000A-4723-40FC-B743-02E900C150B2}"/>
            </c:ext>
          </c:extLst>
        </c:ser>
        <c:ser>
          <c:idx val="1"/>
          <c:order val="1"/>
          <c:tx>
            <c:strRef>
              <c:f>Sheet1!$C$1</c:f>
              <c:strCache>
                <c:ptCount val="1"/>
                <c:pt idx="0">
                  <c:v>SONY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4723-40FC-B743-02E900C150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4723-40FC-B743-02E900C150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4723-40FC-B743-02E900C150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4723-40FC-B743-02E900C150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4723-40FC-B743-02E900C150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外国人</c:v>
                </c:pt>
                <c:pt idx="1">
                  <c:v>金融機関・証券会社</c:v>
                </c:pt>
                <c:pt idx="2">
                  <c:v>一般法人</c:v>
                </c:pt>
                <c:pt idx="3">
                  <c:v>自己株式</c:v>
                </c:pt>
                <c:pt idx="4">
                  <c:v>個人・その他</c:v>
                </c:pt>
              </c:strCache>
            </c:strRef>
          </c:cat>
          <c:val>
            <c:numRef>
              <c:f>Sheet1!$C$2:$C$6</c:f>
              <c:numCache>
                <c:formatCode>0.00%</c:formatCode>
                <c:ptCount val="5"/>
                <c:pt idx="0">
                  <c:v>0.57499999999999996</c:v>
                </c:pt>
                <c:pt idx="1">
                  <c:v>0.28999999999999998</c:v>
                </c:pt>
                <c:pt idx="2">
                  <c:v>8.9999999999999993E-3</c:v>
                </c:pt>
                <c:pt idx="3">
                  <c:v>2.1000000000000001E-2</c:v>
                </c:pt>
                <c:pt idx="4">
                  <c:v>0.105</c:v>
                </c:pt>
              </c:numCache>
            </c:numRef>
          </c:val>
          <c:extLst>
            <c:ext xmlns:c16="http://schemas.microsoft.com/office/drawing/2014/chart" uri="{C3380CC4-5D6E-409C-BE32-E72D297353CC}">
              <c16:uniqueId val="{00000015-4723-40FC-B743-02E900C150B2}"/>
            </c:ext>
          </c:extLst>
        </c:ser>
        <c:ser>
          <c:idx val="2"/>
          <c:order val="2"/>
          <c:tx>
            <c:strRef>
              <c:f>Sheet1!$D$1</c:f>
              <c:strCache>
                <c:ptCount val="1"/>
                <c:pt idx="0">
                  <c:v>カプコン</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7-4723-40FC-B743-02E900C150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9-4723-40FC-B743-02E900C150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B-4723-40FC-B743-02E900C150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D-4723-40FC-B743-02E900C150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F-4723-40FC-B743-02E900C150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外国人</c:v>
                </c:pt>
                <c:pt idx="1">
                  <c:v>金融機関・証券会社</c:v>
                </c:pt>
                <c:pt idx="2">
                  <c:v>一般法人</c:v>
                </c:pt>
                <c:pt idx="3">
                  <c:v>自己株式</c:v>
                </c:pt>
                <c:pt idx="4">
                  <c:v>個人・その他</c:v>
                </c:pt>
              </c:strCache>
            </c:strRef>
          </c:cat>
          <c:val>
            <c:numRef>
              <c:f>Sheet1!$D$2:$D$6</c:f>
              <c:numCache>
                <c:formatCode>0.00%</c:formatCode>
                <c:ptCount val="5"/>
                <c:pt idx="0">
                  <c:v>0.34770000000000001</c:v>
                </c:pt>
                <c:pt idx="1">
                  <c:v>0.221</c:v>
                </c:pt>
                <c:pt idx="2">
                  <c:v>9.9199999999999997E-2</c:v>
                </c:pt>
                <c:pt idx="3">
                  <c:v>0</c:v>
                </c:pt>
                <c:pt idx="4">
                  <c:v>0.33210000000000001</c:v>
                </c:pt>
              </c:numCache>
            </c:numRef>
          </c:val>
          <c:extLst>
            <c:ext xmlns:c16="http://schemas.microsoft.com/office/drawing/2014/chart" uri="{C3380CC4-5D6E-409C-BE32-E72D297353CC}">
              <c16:uniqueId val="{00000020-4723-40FC-B743-02E900C150B2}"/>
            </c:ext>
          </c:extLst>
        </c:ser>
        <c:ser>
          <c:idx val="3"/>
          <c:order val="3"/>
          <c:tx>
            <c:strRef>
              <c:f>Sheet1!$E$1</c:f>
              <c:strCache>
                <c:ptCount val="1"/>
                <c:pt idx="0">
                  <c:v>トヨタ</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2-4723-40FC-B743-02E900C150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4-4723-40FC-B743-02E900C150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6-4723-40FC-B743-02E900C150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8-4723-40FC-B743-02E900C150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A-4723-40FC-B743-02E900C150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外国人</c:v>
                </c:pt>
                <c:pt idx="1">
                  <c:v>金融機関・証券会社</c:v>
                </c:pt>
                <c:pt idx="2">
                  <c:v>一般法人</c:v>
                </c:pt>
                <c:pt idx="3">
                  <c:v>自己株式</c:v>
                </c:pt>
                <c:pt idx="4">
                  <c:v>個人・その他</c:v>
                </c:pt>
              </c:strCache>
            </c:strRef>
          </c:cat>
          <c:val>
            <c:numRef>
              <c:f>Sheet1!$E$2:$E$6</c:f>
              <c:numCache>
                <c:formatCode>0.00%</c:formatCode>
                <c:ptCount val="5"/>
                <c:pt idx="0">
                  <c:v>0.21829999999999999</c:v>
                </c:pt>
                <c:pt idx="1">
                  <c:v>0.39040000000000002</c:v>
                </c:pt>
                <c:pt idx="2">
                  <c:v>8.0299999999999996E-2</c:v>
                </c:pt>
                <c:pt idx="3">
                  <c:v>0.17169999999999999</c:v>
                </c:pt>
                <c:pt idx="4">
                  <c:v>0.13930000000000001</c:v>
                </c:pt>
              </c:numCache>
            </c:numRef>
          </c:val>
          <c:extLst>
            <c:ext xmlns:c16="http://schemas.microsoft.com/office/drawing/2014/chart" uri="{C3380CC4-5D6E-409C-BE32-E72D297353CC}">
              <c16:uniqueId val="{0000002B-4723-40FC-B743-02E900C150B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2"/>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3"/>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4"/>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solidFill>
                  <a:schemeClr val="accent1">
                    <a:lumMod val="50000"/>
                  </a:schemeClr>
                </a:solidFill>
              </a:rPr>
              <a:t>SONY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Sheet1!$C$1</c:f>
              <c:strCache>
                <c:ptCount val="1"/>
                <c:pt idx="0">
                  <c:v>SONY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50-4976-8C83-FC4DCDA982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50-4976-8C83-FC4DCDA982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50-4976-8C83-FC4DCDA982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50-4976-8C83-FC4DCDA982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E50-4976-8C83-FC4DCDA982B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EE50-4976-8C83-FC4DCDA982B9}"/>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3-EE50-4976-8C83-FC4DCDA982B9}"/>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5-EE50-4976-8C83-FC4DCDA982B9}"/>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7-EE50-4976-8C83-FC4DCDA982B9}"/>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9-EE50-4976-8C83-FC4DCDA982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外国人</c:v>
                </c:pt>
                <c:pt idx="1">
                  <c:v>金融機関・証券会社</c:v>
                </c:pt>
                <c:pt idx="2">
                  <c:v>一般法人</c:v>
                </c:pt>
                <c:pt idx="3">
                  <c:v>自己株式</c:v>
                </c:pt>
                <c:pt idx="4">
                  <c:v>個人・その他</c:v>
                </c:pt>
              </c:strCache>
            </c:strRef>
          </c:cat>
          <c:val>
            <c:numRef>
              <c:f>Sheet1!$C$2:$C$6</c:f>
              <c:numCache>
                <c:formatCode>0.00%</c:formatCode>
                <c:ptCount val="5"/>
                <c:pt idx="0">
                  <c:v>0.57499999999999996</c:v>
                </c:pt>
                <c:pt idx="1">
                  <c:v>0.28999999999999998</c:v>
                </c:pt>
                <c:pt idx="2">
                  <c:v>8.9999999999999993E-3</c:v>
                </c:pt>
                <c:pt idx="3">
                  <c:v>2.1000000000000001E-2</c:v>
                </c:pt>
                <c:pt idx="4">
                  <c:v>0.105</c:v>
                </c:pt>
              </c:numCache>
            </c:numRef>
          </c:val>
          <c:extLst>
            <c:ext xmlns:c16="http://schemas.microsoft.com/office/drawing/2014/chart" uri="{C3380CC4-5D6E-409C-BE32-E72D297353CC}">
              <c16:uniqueId val="{0000000A-EE50-4976-8C83-FC4DCDA982B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2"/>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3"/>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4"/>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ja-JP" altLang="en-US" dirty="0">
                <a:solidFill>
                  <a:schemeClr val="accent1">
                    <a:lumMod val="50000"/>
                  </a:schemeClr>
                </a:solidFill>
              </a:rPr>
              <a:t>①ニンテンドーダイレクト初回</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'イベント期間 7'!$L$2:$L$16</c:f>
              <c:strCache>
                <c:ptCount val="15"/>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strCache>
            </c:strRef>
          </c:cat>
          <c:val>
            <c:numRef>
              <c:f>'イベント期間 7'!$F$2:$F$16</c:f>
              <c:numCache>
                <c:formatCode>0.00%</c:formatCode>
                <c:ptCount val="15"/>
                <c:pt idx="0">
                  <c:v>-2.3647409118901133E-2</c:v>
                </c:pt>
                <c:pt idx="1">
                  <c:v>4.2845769076027003E-2</c:v>
                </c:pt>
                <c:pt idx="2">
                  <c:v>-1.9681427115620896E-2</c:v>
                </c:pt>
                <c:pt idx="3">
                  <c:v>1.9269641940125027E-2</c:v>
                </c:pt>
                <c:pt idx="4">
                  <c:v>3.9712812170189654E-3</c:v>
                </c:pt>
                <c:pt idx="5">
                  <c:v>1.9985707582935203E-3</c:v>
                </c:pt>
                <c:pt idx="6">
                  <c:v>-2.5138069689394429E-3</c:v>
                </c:pt>
                <c:pt idx="7">
                  <c:v>1.762343167006122E-3</c:v>
                </c:pt>
                <c:pt idx="8">
                  <c:v>-1.2100197548245949E-4</c:v>
                </c:pt>
                <c:pt idx="9">
                  <c:v>-1.262811195197356E-2</c:v>
                </c:pt>
                <c:pt idx="10">
                  <c:v>-3.404131878231214E-2</c:v>
                </c:pt>
                <c:pt idx="11">
                  <c:v>-1.4089981560437554E-2</c:v>
                </c:pt>
                <c:pt idx="12">
                  <c:v>3.8161837252573889E-2</c:v>
                </c:pt>
                <c:pt idx="13">
                  <c:v>3.5697132275973875E-2</c:v>
                </c:pt>
                <c:pt idx="14">
                  <c:v>-1.1361145645619332E-2</c:v>
                </c:pt>
              </c:numCache>
            </c:numRef>
          </c:val>
          <c:extLst>
            <c:ext xmlns:c16="http://schemas.microsoft.com/office/drawing/2014/chart" uri="{C3380CC4-5D6E-409C-BE32-E72D297353CC}">
              <c16:uniqueId val="{00000000-2E4B-4150-8878-7F56DBD360B6}"/>
            </c:ext>
          </c:extLst>
        </c:ser>
        <c:dLbls>
          <c:showLegendKey val="0"/>
          <c:showVal val="0"/>
          <c:showCatName val="0"/>
          <c:showSerName val="0"/>
          <c:showPercent val="0"/>
          <c:showBubbleSize val="0"/>
        </c:dLbls>
        <c:gapWidth val="150"/>
        <c:axId val="805843488"/>
        <c:axId val="805842408"/>
      </c:barChart>
      <c:lineChart>
        <c:grouping val="standard"/>
        <c:varyColors val="0"/>
        <c:ser>
          <c:idx val="0"/>
          <c:order val="0"/>
          <c:tx>
            <c:v>3日</c:v>
          </c:tx>
          <c:spPr>
            <a:ln w="28575" cap="rnd">
              <a:solidFill>
                <a:schemeClr val="accent1"/>
              </a:solidFill>
              <a:round/>
            </a:ln>
            <a:effectLst/>
          </c:spPr>
          <c:marker>
            <c:symbol val="none"/>
          </c:marker>
          <c:cat>
            <c:strRef>
              <c:f>'イベント期間 7'!$L$2:$L$16</c:f>
              <c:strCache>
                <c:ptCount val="15"/>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strCache>
            </c:strRef>
          </c:cat>
          <c:val>
            <c:numRef>
              <c:f>'イベント期間 7'!$I$2:$I$16</c:f>
              <c:numCache>
                <c:formatCode>0.00%</c:formatCode>
                <c:ptCount val="15"/>
                <c:pt idx="1">
                  <c:v>-4.8306715849502635E-4</c:v>
                </c:pt>
                <c:pt idx="2">
                  <c:v>4.243398390053113E-2</c:v>
                </c:pt>
                <c:pt idx="3">
                  <c:v>3.5594960415230963E-3</c:v>
                </c:pt>
                <c:pt idx="4">
                  <c:v>2.5239493915437512E-2</c:v>
                </c:pt>
                <c:pt idx="5">
                  <c:v>3.4560450063730423E-3</c:v>
                </c:pt>
                <c:pt idx="6">
                  <c:v>1.2471069563601994E-3</c:v>
                </c:pt>
                <c:pt idx="7">
                  <c:v>-8.7246577741578041E-4</c:v>
                </c:pt>
                <c:pt idx="8">
                  <c:v>-1.0986770760449897E-2</c:v>
                </c:pt>
                <c:pt idx="9">
                  <c:v>-4.6790432709768161E-2</c:v>
                </c:pt>
                <c:pt idx="10">
                  <c:v>-6.0759412294723252E-2</c:v>
                </c:pt>
                <c:pt idx="11">
                  <c:v>-9.9694630901758022E-3</c:v>
                </c:pt>
                <c:pt idx="12">
                  <c:v>5.9768987968110213E-2</c:v>
                </c:pt>
                <c:pt idx="13">
                  <c:v>6.2497823882928426E-2</c:v>
                </c:pt>
              </c:numCache>
            </c:numRef>
          </c:val>
          <c:smooth val="0"/>
          <c:extLst>
            <c:ext xmlns:c16="http://schemas.microsoft.com/office/drawing/2014/chart" uri="{C3380CC4-5D6E-409C-BE32-E72D297353CC}">
              <c16:uniqueId val="{00000001-2E4B-4150-8878-7F56DBD360B6}"/>
            </c:ext>
          </c:extLst>
        </c:ser>
        <c:ser>
          <c:idx val="1"/>
          <c:order val="1"/>
          <c:tx>
            <c:v>5日</c:v>
          </c:tx>
          <c:spPr>
            <a:ln w="28575" cap="rnd">
              <a:solidFill>
                <a:schemeClr val="accent2"/>
              </a:solidFill>
              <a:round/>
            </a:ln>
            <a:effectLst/>
          </c:spPr>
          <c:marker>
            <c:symbol val="none"/>
          </c:marker>
          <c:cat>
            <c:strRef>
              <c:f>'イベント期間 7'!$L$2:$L$16</c:f>
              <c:strCache>
                <c:ptCount val="15"/>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strCache>
            </c:strRef>
          </c:cat>
          <c:val>
            <c:numRef>
              <c:f>'イベント期間 7'!$H$2:$H$16</c:f>
              <c:numCache>
                <c:formatCode>General</c:formatCode>
                <c:ptCount val="15"/>
                <c:pt idx="2" formatCode="0.00%">
                  <c:v>2.2757855998648966E-2</c:v>
                </c:pt>
                <c:pt idx="3" formatCode="0.00%">
                  <c:v>4.8403835875843619E-2</c:v>
                </c:pt>
                <c:pt idx="4" formatCode="0.00%">
                  <c:v>3.0442598308771732E-3</c:v>
                </c:pt>
                <c:pt idx="5" formatCode="0.00%">
                  <c:v>2.4488030113504193E-2</c:v>
                </c:pt>
                <c:pt idx="6" formatCode="0.00%">
                  <c:v>5.0973861978967049E-3</c:v>
                </c:pt>
                <c:pt idx="7" formatCode="0.00%">
                  <c:v>-1.150200697109582E-2</c:v>
                </c:pt>
                <c:pt idx="8" formatCode="0.00%">
                  <c:v>-4.754189651170148E-2</c:v>
                </c:pt>
                <c:pt idx="9" formatCode="0.00%">
                  <c:v>-5.9118071103199589E-2</c:v>
                </c:pt>
                <c:pt idx="10" formatCode="0.00%">
                  <c:v>-2.2718577017631823E-2</c:v>
                </c:pt>
                <c:pt idx="11" formatCode="0.00%">
                  <c:v>1.3099557233824513E-2</c:v>
                </c:pt>
                <c:pt idx="12" formatCode="0.00%">
                  <c:v>1.4366523540178741E-2</c:v>
                </c:pt>
              </c:numCache>
            </c:numRef>
          </c:val>
          <c:smooth val="0"/>
          <c:extLst>
            <c:ext xmlns:c16="http://schemas.microsoft.com/office/drawing/2014/chart" uri="{C3380CC4-5D6E-409C-BE32-E72D297353CC}">
              <c16:uniqueId val="{00000002-2E4B-4150-8878-7F56DBD360B6}"/>
            </c:ext>
          </c:extLst>
        </c:ser>
        <c:ser>
          <c:idx val="2"/>
          <c:order val="2"/>
          <c:tx>
            <c:v>7日</c:v>
          </c:tx>
          <c:spPr>
            <a:ln w="28575" cap="rnd">
              <a:solidFill>
                <a:schemeClr val="accent3"/>
              </a:solidFill>
              <a:round/>
            </a:ln>
            <a:effectLst/>
          </c:spPr>
          <c:marker>
            <c:symbol val="none"/>
          </c:marker>
          <c:cat>
            <c:strRef>
              <c:f>'イベント期間 7'!$L$2:$L$16</c:f>
              <c:strCache>
                <c:ptCount val="15"/>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strCache>
            </c:strRef>
          </c:cat>
          <c:val>
            <c:numRef>
              <c:f>'イベント期間 7'!$G$2:$G$16</c:f>
              <c:numCache>
                <c:formatCode>General</c:formatCode>
                <c:ptCount val="15"/>
                <c:pt idx="3" formatCode="0.00%">
                  <c:v>2.2242619788003043E-2</c:v>
                </c:pt>
                <c:pt idx="4" formatCode="0.00%">
                  <c:v>4.76523720739103E-2</c:v>
                </c:pt>
                <c:pt idx="5" formatCode="0.00%">
                  <c:v>4.6856010224008357E-3</c:v>
                </c:pt>
                <c:pt idx="6" formatCode="0.00%">
                  <c:v>1.1738916186048172E-2</c:v>
                </c:pt>
                <c:pt idx="7" formatCode="0.00%">
                  <c:v>-4.1572044536388991E-2</c:v>
                </c:pt>
                <c:pt idx="8" formatCode="0.00%">
                  <c:v>-5.9633307313845509E-2</c:v>
                </c:pt>
                <c:pt idx="9" formatCode="0.00%">
                  <c:v>-2.3470040819565142E-2</c:v>
                </c:pt>
                <c:pt idx="10" formatCode="0.00%">
                  <c:v>1.4740898425348176E-2</c:v>
                </c:pt>
                <c:pt idx="11" formatCode="0.00%">
                  <c:v>1.61740961272272E-3</c:v>
                </c:pt>
              </c:numCache>
            </c:numRef>
          </c:val>
          <c:smooth val="0"/>
          <c:extLst>
            <c:ext xmlns:c16="http://schemas.microsoft.com/office/drawing/2014/chart" uri="{C3380CC4-5D6E-409C-BE32-E72D297353CC}">
              <c16:uniqueId val="{00000003-2E4B-4150-8878-7F56DBD360B6}"/>
            </c:ext>
          </c:extLst>
        </c:ser>
        <c:dLbls>
          <c:showLegendKey val="0"/>
          <c:showVal val="0"/>
          <c:showCatName val="0"/>
          <c:showSerName val="0"/>
          <c:showPercent val="0"/>
          <c:showBubbleSize val="0"/>
        </c:dLbls>
        <c:marker val="1"/>
        <c:smooth val="0"/>
        <c:axId val="805843488"/>
        <c:axId val="805842408"/>
      </c:lineChart>
      <c:catAx>
        <c:axId val="805843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05842408"/>
        <c:crosses val="autoZero"/>
        <c:auto val="0"/>
        <c:lblAlgn val="ctr"/>
        <c:lblOffset val="100"/>
        <c:noMultiLvlLbl val="1"/>
      </c:catAx>
      <c:valAx>
        <c:axId val="805842408"/>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0584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pieChart>
        <c:varyColors val="1"/>
        <c:ser>
          <c:idx val="0"/>
          <c:order val="0"/>
          <c:tx>
            <c:strRef>
              <c:f>Sheet1!$E$1</c:f>
              <c:strCache>
                <c:ptCount val="1"/>
                <c:pt idx="0">
                  <c:v>トヨタ</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1F-454C-8367-74D81C4DD4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1F-454C-8367-74D81C4DD4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1F-454C-8367-74D81C4DD4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1F-454C-8367-74D81C4DD4F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1F-454C-8367-74D81C4DD4FF}"/>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5-F61F-454C-8367-74D81C4DD4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外国人</c:v>
                </c:pt>
                <c:pt idx="1">
                  <c:v>金融機関・証券会社</c:v>
                </c:pt>
                <c:pt idx="2">
                  <c:v>一般法人</c:v>
                </c:pt>
                <c:pt idx="3">
                  <c:v>自己株式</c:v>
                </c:pt>
                <c:pt idx="4">
                  <c:v>個人・その他</c:v>
                </c:pt>
              </c:strCache>
            </c:strRef>
          </c:cat>
          <c:val>
            <c:numRef>
              <c:f>Sheet1!$E$2:$E$6</c:f>
              <c:numCache>
                <c:formatCode>0.00%</c:formatCode>
                <c:ptCount val="5"/>
                <c:pt idx="0">
                  <c:v>0.21829999999999999</c:v>
                </c:pt>
                <c:pt idx="1">
                  <c:v>0.39040000000000002</c:v>
                </c:pt>
                <c:pt idx="2">
                  <c:v>8.0299999999999996E-2</c:v>
                </c:pt>
                <c:pt idx="3">
                  <c:v>0.17169999999999999</c:v>
                </c:pt>
                <c:pt idx="4">
                  <c:v>0.13930000000000001</c:v>
                </c:pt>
              </c:numCache>
            </c:numRef>
          </c:val>
          <c:extLst>
            <c:ext xmlns:c16="http://schemas.microsoft.com/office/drawing/2014/chart" uri="{C3380CC4-5D6E-409C-BE32-E72D297353CC}">
              <c16:uniqueId val="{0000000A-F61F-454C-8367-74D81C4DD4F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pieChart>
        <c:varyColors val="1"/>
        <c:ser>
          <c:idx val="0"/>
          <c:order val="0"/>
          <c:tx>
            <c:strRef>
              <c:f>Sheet1!$D$1</c:f>
              <c:strCache>
                <c:ptCount val="1"/>
                <c:pt idx="0">
                  <c:v>カプコン</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1-4AA9-A42B-79335D72B1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1-4AA9-A42B-79335D72B1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B1-4AA9-A42B-79335D72B1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1-4AA9-A42B-79335D72B1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1-4AA9-A42B-79335D72B101}"/>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5-07B1-4AA9-A42B-79335D72B1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外国人</c:v>
                </c:pt>
                <c:pt idx="1">
                  <c:v>金融機関・証券会社</c:v>
                </c:pt>
                <c:pt idx="2">
                  <c:v>一般法人</c:v>
                </c:pt>
                <c:pt idx="3">
                  <c:v>自己株式</c:v>
                </c:pt>
                <c:pt idx="4">
                  <c:v>個人・その他</c:v>
                </c:pt>
              </c:strCache>
            </c:strRef>
          </c:cat>
          <c:val>
            <c:numRef>
              <c:f>Sheet1!$D$2:$D$6</c:f>
              <c:numCache>
                <c:formatCode>0.00%</c:formatCode>
                <c:ptCount val="5"/>
                <c:pt idx="0">
                  <c:v>0.28970000000000001</c:v>
                </c:pt>
                <c:pt idx="1">
                  <c:v>0.18410000000000001</c:v>
                </c:pt>
                <c:pt idx="2">
                  <c:v>8.2600000000000007E-2</c:v>
                </c:pt>
                <c:pt idx="3">
                  <c:v>0.16689999999999999</c:v>
                </c:pt>
                <c:pt idx="4">
                  <c:v>0.2767</c:v>
                </c:pt>
              </c:numCache>
            </c:numRef>
          </c:val>
          <c:extLst>
            <c:ext xmlns:c16="http://schemas.microsoft.com/office/drawing/2014/chart" uri="{C3380CC4-5D6E-409C-BE32-E72D297353CC}">
              <c16:uniqueId val="{0000000A-07B1-4AA9-A42B-79335D72B10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legendEntry>
        <c:idx val="2"/>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ja-JP" altLang="en-US" dirty="0">
                <a:solidFill>
                  <a:schemeClr val="accent1">
                    <a:lumMod val="50000"/>
                  </a:schemeClr>
                </a:solidFill>
              </a:rPr>
              <a:t>③スプラ</a:t>
            </a:r>
            <a:r>
              <a:rPr lang="en-US" altLang="ja-JP" dirty="0">
                <a:solidFill>
                  <a:schemeClr val="accent1">
                    <a:lumMod val="50000"/>
                  </a:schemeClr>
                </a:solidFill>
              </a:rPr>
              <a:t>3</a:t>
            </a:r>
            <a:r>
              <a:rPr lang="ja-JP" altLang="en-US" dirty="0">
                <a:solidFill>
                  <a:schemeClr val="accent1">
                    <a:lumMod val="50000"/>
                  </a:schemeClr>
                </a:solidFill>
              </a:rPr>
              <a:t>　</a:t>
            </a:r>
            <a:r>
              <a:rPr lang="en-US" altLang="ja-JP" dirty="0">
                <a:solidFill>
                  <a:schemeClr val="accent1">
                    <a:lumMod val="50000"/>
                  </a:schemeClr>
                </a:solidFill>
              </a:rPr>
              <a:t>APEX</a:t>
            </a:r>
            <a:r>
              <a:rPr lang="ja-JP" altLang="en-US" dirty="0">
                <a:solidFill>
                  <a:schemeClr val="accent1">
                    <a:lumMod val="50000"/>
                  </a:schemeClr>
                </a:solidFill>
              </a:rPr>
              <a:t>　発売決定</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val>
            <c:numRef>
              <c:f>Sheet2!$F$2:$F$14</c:f>
              <c:numCache>
                <c:formatCode>0.00%</c:formatCode>
                <c:ptCount val="13"/>
                <c:pt idx="0">
                  <c:v>-2.1005584663057273E-2</c:v>
                </c:pt>
                <c:pt idx="1">
                  <c:v>3.0922129308210408E-2</c:v>
                </c:pt>
                <c:pt idx="2">
                  <c:v>2.8546631042820986E-2</c:v>
                </c:pt>
                <c:pt idx="3">
                  <c:v>-1.7606754778329544E-3</c:v>
                </c:pt>
                <c:pt idx="4">
                  <c:v>2.2201476469114332E-2</c:v>
                </c:pt>
                <c:pt idx="5">
                  <c:v>2.8546885646889134E-3</c:v>
                </c:pt>
                <c:pt idx="6">
                  <c:v>1.8222263011648304E-3</c:v>
                </c:pt>
                <c:pt idx="7">
                  <c:v>-3.6482234655232874E-3</c:v>
                </c:pt>
                <c:pt idx="8">
                  <c:v>-7.5666314116715995E-3</c:v>
                </c:pt>
                <c:pt idx="9">
                  <c:v>-1.8316071335920024E-2</c:v>
                </c:pt>
                <c:pt idx="10">
                  <c:v>2.2543248192684592E-2</c:v>
                </c:pt>
                <c:pt idx="11">
                  <c:v>-4.254849955561623E-2</c:v>
                </c:pt>
                <c:pt idx="12">
                  <c:v>-1.4071869030787849E-3</c:v>
                </c:pt>
              </c:numCache>
            </c:numRef>
          </c:val>
          <c:extLst>
            <c:ext xmlns:c16="http://schemas.microsoft.com/office/drawing/2014/chart" uri="{C3380CC4-5D6E-409C-BE32-E72D297353CC}">
              <c16:uniqueId val="{00000000-C107-4414-AA8C-A353F8024996}"/>
            </c:ext>
          </c:extLst>
        </c:ser>
        <c:dLbls>
          <c:showLegendKey val="0"/>
          <c:showVal val="0"/>
          <c:showCatName val="0"/>
          <c:showSerName val="0"/>
          <c:showPercent val="0"/>
          <c:showBubbleSize val="0"/>
        </c:dLbls>
        <c:gapWidth val="150"/>
        <c:axId val="935648952"/>
        <c:axId val="935647152"/>
      </c:barChart>
      <c:lineChart>
        <c:grouping val="standard"/>
        <c:varyColors val="0"/>
        <c:ser>
          <c:idx val="0"/>
          <c:order val="0"/>
          <c:tx>
            <c:v>3日</c:v>
          </c:tx>
          <c:spPr>
            <a:ln w="28575" cap="rnd">
              <a:solidFill>
                <a:schemeClr val="accent1"/>
              </a:solidFill>
              <a:round/>
            </a:ln>
            <a:effectLst/>
          </c:spPr>
          <c:marker>
            <c:symbol val="none"/>
          </c:marker>
          <c:cat>
            <c:strRef>
              <c:f>Sheet2!$L$2:$L$14</c:f>
              <c:strCache>
                <c:ptCount val="13"/>
                <c:pt idx="0">
                  <c:v>-7</c:v>
                </c:pt>
                <c:pt idx="1">
                  <c:v>-6</c:v>
                </c:pt>
                <c:pt idx="2">
                  <c:v>-5</c:v>
                </c:pt>
                <c:pt idx="3">
                  <c:v>-4</c:v>
                </c:pt>
                <c:pt idx="4">
                  <c:v>-3</c:v>
                </c:pt>
                <c:pt idx="5">
                  <c:v>-2</c:v>
                </c:pt>
                <c:pt idx="6">
                  <c:v>-1</c:v>
                </c:pt>
                <c:pt idx="7">
                  <c:v>0</c:v>
                </c:pt>
                <c:pt idx="8">
                  <c:v>+1</c:v>
                </c:pt>
                <c:pt idx="9">
                  <c:v>+2</c:v>
                </c:pt>
                <c:pt idx="10">
                  <c:v>+3</c:v>
                </c:pt>
                <c:pt idx="11">
                  <c:v>+4</c:v>
                </c:pt>
                <c:pt idx="12">
                  <c:v>+5</c:v>
                </c:pt>
              </c:strCache>
            </c:strRef>
          </c:cat>
          <c:val>
            <c:numRef>
              <c:f>Sheet2!$G$2:$G$14</c:f>
              <c:numCache>
                <c:formatCode>0.00%</c:formatCode>
                <c:ptCount val="13"/>
                <c:pt idx="1">
                  <c:v>3.8463175687974124E-2</c:v>
                </c:pt>
                <c:pt idx="2">
                  <c:v>5.7708084873198437E-2</c:v>
                </c:pt>
                <c:pt idx="3">
                  <c:v>4.8987432034102364E-2</c:v>
                </c:pt>
                <c:pt idx="4">
                  <c:v>2.3295489555970293E-2</c:v>
                </c:pt>
                <c:pt idx="5">
                  <c:v>2.6878391334968076E-2</c:v>
                </c:pt>
                <c:pt idx="6">
                  <c:v>1.0286914003304563E-3</c:v>
                </c:pt>
                <c:pt idx="7">
                  <c:v>-9.3926285760300571E-3</c:v>
                </c:pt>
                <c:pt idx="8">
                  <c:v>-2.953092621311491E-2</c:v>
                </c:pt>
                <c:pt idx="9">
                  <c:v>-3.3394545549070322E-3</c:v>
                </c:pt>
                <c:pt idx="10">
                  <c:v>-3.8321322698851662E-2</c:v>
                </c:pt>
                <c:pt idx="11">
                  <c:v>-2.1412438266010421E-2</c:v>
                </c:pt>
              </c:numCache>
            </c:numRef>
          </c:val>
          <c:smooth val="0"/>
          <c:extLst>
            <c:ext xmlns:c16="http://schemas.microsoft.com/office/drawing/2014/chart" uri="{C3380CC4-5D6E-409C-BE32-E72D297353CC}">
              <c16:uniqueId val="{00000001-C107-4414-AA8C-A353F8024996}"/>
            </c:ext>
          </c:extLst>
        </c:ser>
        <c:ser>
          <c:idx val="1"/>
          <c:order val="1"/>
          <c:tx>
            <c:v>5日</c:v>
          </c:tx>
          <c:spPr>
            <a:ln w="28575" cap="rnd">
              <a:solidFill>
                <a:schemeClr val="accent2"/>
              </a:solidFill>
              <a:round/>
            </a:ln>
            <a:effectLst/>
          </c:spPr>
          <c:marker>
            <c:symbol val="none"/>
          </c:marker>
          <c:cat>
            <c:strRef>
              <c:f>Sheet2!$L$2:$L$14</c:f>
              <c:strCache>
                <c:ptCount val="13"/>
                <c:pt idx="0">
                  <c:v>-7</c:v>
                </c:pt>
                <c:pt idx="1">
                  <c:v>-6</c:v>
                </c:pt>
                <c:pt idx="2">
                  <c:v>-5</c:v>
                </c:pt>
                <c:pt idx="3">
                  <c:v>-4</c:v>
                </c:pt>
                <c:pt idx="4">
                  <c:v>-3</c:v>
                </c:pt>
                <c:pt idx="5">
                  <c:v>-2</c:v>
                </c:pt>
                <c:pt idx="6">
                  <c:v>-1</c:v>
                </c:pt>
                <c:pt idx="7">
                  <c:v>0</c:v>
                </c:pt>
                <c:pt idx="8">
                  <c:v>+1</c:v>
                </c:pt>
                <c:pt idx="9">
                  <c:v>+2</c:v>
                </c:pt>
                <c:pt idx="10">
                  <c:v>+3</c:v>
                </c:pt>
                <c:pt idx="11">
                  <c:v>+4</c:v>
                </c:pt>
                <c:pt idx="12">
                  <c:v>+5</c:v>
                </c:pt>
              </c:strCache>
            </c:strRef>
          </c:cat>
          <c:val>
            <c:numRef>
              <c:f>Sheet2!$H$2:$H$14</c:f>
              <c:numCache>
                <c:formatCode>General</c:formatCode>
                <c:ptCount val="13"/>
                <c:pt idx="2" formatCode="0.00%">
                  <c:v>5.8903976679255496E-2</c:v>
                </c:pt>
                <c:pt idx="3" formatCode="0.00%">
                  <c:v>8.276424990700168E-2</c:v>
                </c:pt>
                <c:pt idx="4" formatCode="0.00%">
                  <c:v>5.3664346899956111E-2</c:v>
                </c:pt>
                <c:pt idx="5" formatCode="0.00%">
                  <c:v>2.1469492391611833E-2</c:v>
                </c:pt>
                <c:pt idx="6" formatCode="0.00%">
                  <c:v>1.566353645777319E-2</c:v>
                </c:pt>
                <c:pt idx="7" formatCode="0.00%">
                  <c:v>-2.4854011347261167E-2</c:v>
                </c:pt>
                <c:pt idx="8" formatCode="0.00%">
                  <c:v>-5.1654517192654889E-3</c:v>
                </c:pt>
                <c:pt idx="9" formatCode="0.00%">
                  <c:v>-4.9536177576046544E-2</c:v>
                </c:pt>
                <c:pt idx="10" formatCode="0.00%">
                  <c:v>-4.7295141013602049E-2</c:v>
                </c:pt>
              </c:numCache>
            </c:numRef>
          </c:val>
          <c:smooth val="0"/>
          <c:extLst>
            <c:ext xmlns:c16="http://schemas.microsoft.com/office/drawing/2014/chart" uri="{C3380CC4-5D6E-409C-BE32-E72D297353CC}">
              <c16:uniqueId val="{00000002-C107-4414-AA8C-A353F8024996}"/>
            </c:ext>
          </c:extLst>
        </c:ser>
        <c:ser>
          <c:idx val="2"/>
          <c:order val="2"/>
          <c:tx>
            <c:v>7日</c:v>
          </c:tx>
          <c:spPr>
            <a:ln w="28575" cap="rnd">
              <a:solidFill>
                <a:schemeClr val="accent3"/>
              </a:solidFill>
              <a:round/>
            </a:ln>
            <a:effectLst/>
          </c:spPr>
          <c:marker>
            <c:symbol val="none"/>
          </c:marker>
          <c:cat>
            <c:strRef>
              <c:f>Sheet2!$L$2:$L$14</c:f>
              <c:strCache>
                <c:ptCount val="13"/>
                <c:pt idx="0">
                  <c:v>-7</c:v>
                </c:pt>
                <c:pt idx="1">
                  <c:v>-6</c:v>
                </c:pt>
                <c:pt idx="2">
                  <c:v>-5</c:v>
                </c:pt>
                <c:pt idx="3">
                  <c:v>-4</c:v>
                </c:pt>
                <c:pt idx="4">
                  <c:v>-3</c:v>
                </c:pt>
                <c:pt idx="5">
                  <c:v>-2</c:v>
                </c:pt>
                <c:pt idx="6">
                  <c:v>-1</c:v>
                </c:pt>
                <c:pt idx="7">
                  <c:v>0</c:v>
                </c:pt>
                <c:pt idx="8">
                  <c:v>+1</c:v>
                </c:pt>
                <c:pt idx="9">
                  <c:v>+2</c:v>
                </c:pt>
                <c:pt idx="10">
                  <c:v>+3</c:v>
                </c:pt>
                <c:pt idx="11">
                  <c:v>+4</c:v>
                </c:pt>
                <c:pt idx="12">
                  <c:v>+5</c:v>
                </c:pt>
              </c:strCache>
            </c:strRef>
          </c:cat>
          <c:val>
            <c:numRef>
              <c:f>Sheet2!$I$2:$I$14</c:f>
              <c:numCache>
                <c:formatCode>General</c:formatCode>
                <c:ptCount val="13"/>
                <c:pt idx="3" formatCode="0.00%">
                  <c:v>6.3580891545109236E-2</c:v>
                </c:pt>
                <c:pt idx="4" formatCode="0.00%">
                  <c:v>8.0938252742643213E-2</c:v>
                </c:pt>
                <c:pt idx="5" formatCode="0.00%">
                  <c:v>4.2449492022761229E-2</c:v>
                </c:pt>
                <c:pt idx="6" formatCode="0.00%">
                  <c:v>-4.4132103559797915E-3</c:v>
                </c:pt>
                <c:pt idx="7" formatCode="0.00%">
                  <c:v>1.9890713314537758E-2</c:v>
                </c:pt>
                <c:pt idx="8" formatCode="0.00%">
                  <c:v>-4.4859262710192804E-2</c:v>
                </c:pt>
                <c:pt idx="9" formatCode="0.00%">
                  <c:v>-4.9121138177960502E-2</c:v>
                </c:pt>
              </c:numCache>
            </c:numRef>
          </c:val>
          <c:smooth val="0"/>
          <c:extLst>
            <c:ext xmlns:c16="http://schemas.microsoft.com/office/drawing/2014/chart" uri="{C3380CC4-5D6E-409C-BE32-E72D297353CC}">
              <c16:uniqueId val="{00000003-C107-4414-AA8C-A353F8024996}"/>
            </c:ext>
          </c:extLst>
        </c:ser>
        <c:dLbls>
          <c:showLegendKey val="0"/>
          <c:showVal val="0"/>
          <c:showCatName val="0"/>
          <c:showSerName val="0"/>
          <c:showPercent val="0"/>
          <c:showBubbleSize val="0"/>
        </c:dLbls>
        <c:marker val="1"/>
        <c:smooth val="0"/>
        <c:axId val="935648952"/>
        <c:axId val="935647152"/>
      </c:lineChart>
      <c:catAx>
        <c:axId val="935648952"/>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5647152"/>
        <c:crosses val="autoZero"/>
        <c:auto val="1"/>
        <c:lblAlgn val="ctr"/>
        <c:lblOffset val="100"/>
        <c:noMultiLvlLbl val="1"/>
      </c:catAx>
      <c:valAx>
        <c:axId val="935647152"/>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5648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ja-JP" altLang="en-US" dirty="0">
                <a:solidFill>
                  <a:schemeClr val="accent1">
                    <a:lumMod val="50000"/>
                  </a:schemeClr>
                </a:solidFill>
              </a:rPr>
              <a:t>④ゼルダ続編　発売決定</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val>
            <c:numRef>
              <c:f>'イベント期間　3日'!$F$2:$F$16</c:f>
              <c:numCache>
                <c:formatCode>0.00%</c:formatCode>
                <c:ptCount val="15"/>
                <c:pt idx="0">
                  <c:v>-2.0849734888763612E-3</c:v>
                </c:pt>
                <c:pt idx="1">
                  <c:v>-1.5925657258149078E-2</c:v>
                </c:pt>
                <c:pt idx="2">
                  <c:v>-6.5829400539080289E-3</c:v>
                </c:pt>
                <c:pt idx="3">
                  <c:v>2.1680168888890618E-4</c:v>
                </c:pt>
                <c:pt idx="4">
                  <c:v>-3.3049168713620597E-2</c:v>
                </c:pt>
                <c:pt idx="5">
                  <c:v>-4.1994451453569318E-3</c:v>
                </c:pt>
                <c:pt idx="6">
                  <c:v>-2.9211903696207395E-2</c:v>
                </c:pt>
                <c:pt idx="7">
                  <c:v>1.2910620344302843E-2</c:v>
                </c:pt>
                <c:pt idx="8">
                  <c:v>2.2239633465360276E-2</c:v>
                </c:pt>
                <c:pt idx="9">
                  <c:v>-1.2406217035070763E-3</c:v>
                </c:pt>
                <c:pt idx="10">
                  <c:v>-5.3868345937463109E-3</c:v>
                </c:pt>
                <c:pt idx="11">
                  <c:v>-1.6302703257297511E-2</c:v>
                </c:pt>
                <c:pt idx="12">
                  <c:v>4.3512023408553693E-3</c:v>
                </c:pt>
                <c:pt idx="13">
                  <c:v>-9.310049322948287E-3</c:v>
                </c:pt>
                <c:pt idx="14">
                  <c:v>4.8314516729068835E-3</c:v>
                </c:pt>
              </c:numCache>
            </c:numRef>
          </c:val>
          <c:extLst>
            <c:ext xmlns:c16="http://schemas.microsoft.com/office/drawing/2014/chart" uri="{C3380CC4-5D6E-409C-BE32-E72D297353CC}">
              <c16:uniqueId val="{00000000-C76C-4B52-8007-8E2A4A0A81DC}"/>
            </c:ext>
          </c:extLst>
        </c:ser>
        <c:dLbls>
          <c:showLegendKey val="0"/>
          <c:showVal val="0"/>
          <c:showCatName val="0"/>
          <c:showSerName val="0"/>
          <c:showPercent val="0"/>
          <c:showBubbleSize val="0"/>
        </c:dLbls>
        <c:gapWidth val="150"/>
        <c:axId val="836876216"/>
        <c:axId val="836878376"/>
      </c:barChart>
      <c:lineChart>
        <c:grouping val="standard"/>
        <c:varyColors val="0"/>
        <c:ser>
          <c:idx val="0"/>
          <c:order val="0"/>
          <c:tx>
            <c:v>3日</c:v>
          </c:tx>
          <c:spPr>
            <a:ln w="28575" cap="rnd">
              <a:solidFill>
                <a:schemeClr val="accent1"/>
              </a:solidFill>
              <a:round/>
            </a:ln>
            <a:effectLst/>
          </c:spPr>
          <c:marker>
            <c:symbol val="none"/>
          </c:marker>
          <c:cat>
            <c:strRef>
              <c:f>'イベント期間　3日'!$L$2:$L$16</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'イベント期間　3日'!$G$2:$G$16</c:f>
              <c:numCache>
                <c:formatCode>0.00%</c:formatCode>
                <c:ptCount val="15"/>
                <c:pt idx="1">
                  <c:v>-2.4593570800933467E-2</c:v>
                </c:pt>
                <c:pt idx="2">
                  <c:v>-2.2291795623168201E-2</c:v>
                </c:pt>
                <c:pt idx="3">
                  <c:v>-3.9415307078639716E-2</c:v>
                </c:pt>
                <c:pt idx="4">
                  <c:v>-3.7031812170088621E-2</c:v>
                </c:pt>
                <c:pt idx="5">
                  <c:v>-6.6460517555184923E-2</c:v>
                </c:pt>
                <c:pt idx="6">
                  <c:v>-2.0500728497261485E-2</c:v>
                </c:pt>
                <c:pt idx="7">
                  <c:v>5.9383501134557225E-3</c:v>
                </c:pt>
                <c:pt idx="8">
                  <c:v>3.3909632106156044E-2</c:v>
                </c:pt>
                <c:pt idx="9">
                  <c:v>1.5612177168106889E-2</c:v>
                </c:pt>
                <c:pt idx="10">
                  <c:v>-2.2930159554550897E-2</c:v>
                </c:pt>
                <c:pt idx="11">
                  <c:v>-1.733833551018845E-2</c:v>
                </c:pt>
                <c:pt idx="12">
                  <c:v>-2.1261550239390428E-2</c:v>
                </c:pt>
                <c:pt idx="13">
                  <c:v>-1.2739530918603418E-4</c:v>
                </c:pt>
              </c:numCache>
            </c:numRef>
          </c:val>
          <c:smooth val="0"/>
          <c:extLst>
            <c:ext xmlns:c16="http://schemas.microsoft.com/office/drawing/2014/chart" uri="{C3380CC4-5D6E-409C-BE32-E72D297353CC}">
              <c16:uniqueId val="{00000001-C76C-4B52-8007-8E2A4A0A81DC}"/>
            </c:ext>
          </c:extLst>
        </c:ser>
        <c:ser>
          <c:idx val="1"/>
          <c:order val="1"/>
          <c:tx>
            <c:v>5日</c:v>
          </c:tx>
          <c:spPr>
            <a:ln w="28575" cap="rnd">
              <a:solidFill>
                <a:schemeClr val="accent2"/>
              </a:solidFill>
              <a:round/>
            </a:ln>
            <a:effectLst/>
          </c:spPr>
          <c:marker>
            <c:symbol val="none"/>
          </c:marker>
          <c:cat>
            <c:strRef>
              <c:f>'イベント期間　3日'!$L$2:$L$16</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'イベント期間　3日'!$H$2:$H$16</c:f>
              <c:numCache>
                <c:formatCode>General</c:formatCode>
                <c:ptCount val="15"/>
                <c:pt idx="2" formatCode="0.00%">
                  <c:v>-5.7425937825665158E-2</c:v>
                </c:pt>
                <c:pt idx="3" formatCode="0.00%">
                  <c:v>-5.9540409482145729E-2</c:v>
                </c:pt>
                <c:pt idx="4" formatCode="0.00%">
                  <c:v>-7.2826655920204042E-2</c:v>
                </c:pt>
                <c:pt idx="5" formatCode="0.00%">
                  <c:v>-5.3333095521993175E-2</c:v>
                </c:pt>
                <c:pt idx="6" formatCode="0.00%">
                  <c:v>-3.1310263745521802E-2</c:v>
                </c:pt>
                <c:pt idx="7" formatCode="0.00%">
                  <c:v>4.9828326459171526E-4</c:v>
                </c:pt>
                <c:pt idx="8" formatCode="0.00%">
                  <c:v>-6.8910618379766468E-4</c:v>
                </c:pt>
                <c:pt idx="9" formatCode="0.00%">
                  <c:v>1.2220094255112224E-2</c:v>
                </c:pt>
                <c:pt idx="10" formatCode="0.00%">
                  <c:v>3.6606762516647471E-3</c:v>
                </c:pt>
                <c:pt idx="11" formatCode="0.00%">
                  <c:v>-2.7889006536643814E-2</c:v>
                </c:pt>
                <c:pt idx="12" formatCode="0.00%">
                  <c:v>-2.1816933160229854E-2</c:v>
                </c:pt>
              </c:numCache>
            </c:numRef>
          </c:val>
          <c:smooth val="0"/>
          <c:extLst>
            <c:ext xmlns:c16="http://schemas.microsoft.com/office/drawing/2014/chart" uri="{C3380CC4-5D6E-409C-BE32-E72D297353CC}">
              <c16:uniqueId val="{00000002-C76C-4B52-8007-8E2A4A0A81DC}"/>
            </c:ext>
          </c:extLst>
        </c:ser>
        <c:ser>
          <c:idx val="2"/>
          <c:order val="2"/>
          <c:tx>
            <c:v>7日</c:v>
          </c:tx>
          <c:spPr>
            <a:ln w="28575" cap="rnd">
              <a:solidFill>
                <a:schemeClr val="accent3"/>
              </a:solidFill>
              <a:round/>
            </a:ln>
            <a:effectLst/>
          </c:spPr>
          <c:marker>
            <c:symbol val="none"/>
          </c:marker>
          <c:cat>
            <c:strRef>
              <c:f>'イベント期間　3日'!$L$2:$L$16</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'イベント期間　3日'!$I$2:$I$16</c:f>
              <c:numCache>
                <c:formatCode>General</c:formatCode>
                <c:ptCount val="15"/>
                <c:pt idx="3" formatCode="0.00%">
                  <c:v>-9.0837286667229483E-2</c:v>
                </c:pt>
                <c:pt idx="4" formatCode="0.00%">
                  <c:v>-7.5841692834050276E-2</c:v>
                </c:pt>
                <c:pt idx="5" formatCode="0.00%">
                  <c:v>-3.7676402110540921E-2</c:v>
                </c:pt>
                <c:pt idx="6" formatCode="0.00%">
                  <c:v>-3.2334083760139978E-2</c:v>
                </c:pt>
                <c:pt idx="7" formatCode="0.00%">
                  <c:v>-3.7937720042775187E-2</c:v>
                </c:pt>
                <c:pt idx="8" formatCode="0.00%">
                  <c:v>-2.1191254586452109E-2</c:v>
                </c:pt>
                <c:pt idx="9" formatCode="0.00%">
                  <c:v>-1.2640607100239808E-2</c:v>
                </c:pt>
                <c:pt idx="10" formatCode="0.00%">
                  <c:v>7.261247273019307E-3</c:v>
                </c:pt>
                <c:pt idx="11" formatCode="0.00%">
                  <c:v>-8.1792139837665642E-4</c:v>
                </c:pt>
              </c:numCache>
            </c:numRef>
          </c:val>
          <c:smooth val="0"/>
          <c:extLst>
            <c:ext xmlns:c16="http://schemas.microsoft.com/office/drawing/2014/chart" uri="{C3380CC4-5D6E-409C-BE32-E72D297353CC}">
              <c16:uniqueId val="{00000003-C76C-4B52-8007-8E2A4A0A81DC}"/>
            </c:ext>
          </c:extLst>
        </c:ser>
        <c:dLbls>
          <c:showLegendKey val="0"/>
          <c:showVal val="0"/>
          <c:showCatName val="0"/>
          <c:showSerName val="0"/>
          <c:showPercent val="0"/>
          <c:showBubbleSize val="0"/>
        </c:dLbls>
        <c:marker val="1"/>
        <c:smooth val="0"/>
        <c:axId val="836876216"/>
        <c:axId val="836878376"/>
      </c:lineChart>
      <c:catAx>
        <c:axId val="836876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36878376"/>
        <c:crosses val="autoZero"/>
        <c:auto val="1"/>
        <c:lblAlgn val="ctr"/>
        <c:lblOffset val="100"/>
        <c:noMultiLvlLbl val="1"/>
      </c:catAx>
      <c:valAx>
        <c:axId val="836878376"/>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36876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ja-JP" altLang="en-US" dirty="0">
                <a:solidFill>
                  <a:schemeClr val="accent1">
                    <a:lumMod val="50000"/>
                  </a:schemeClr>
                </a:solidFill>
              </a:rPr>
              <a:t>⑤モンハン　スプラ</a:t>
            </a:r>
            <a:r>
              <a:rPr lang="en-US" altLang="ja-JP" dirty="0">
                <a:solidFill>
                  <a:schemeClr val="accent1">
                    <a:lumMod val="50000"/>
                  </a:schemeClr>
                </a:solidFill>
              </a:rPr>
              <a:t>3</a:t>
            </a:r>
            <a:r>
              <a:rPr lang="ja-JP" altLang="en-US" dirty="0">
                <a:solidFill>
                  <a:schemeClr val="accent1">
                    <a:lumMod val="50000"/>
                  </a:schemeClr>
                </a:solidFill>
              </a:rPr>
              <a:t>　ティザー</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val>
            <c:numRef>
              <c:f>Sheet1!$F$1:$F$12</c:f>
              <c:numCache>
                <c:formatCode>0.00%</c:formatCode>
                <c:ptCount val="12"/>
                <c:pt idx="0">
                  <c:v>-4.6222628649021137E-5</c:v>
                </c:pt>
                <c:pt idx="1">
                  <c:v>-2.3767235735376258E-2</c:v>
                </c:pt>
                <c:pt idx="2">
                  <c:v>1.6609730839970881E-2</c:v>
                </c:pt>
                <c:pt idx="3">
                  <c:v>-6.1065089734438083E-3</c:v>
                </c:pt>
                <c:pt idx="4">
                  <c:v>1.665125897401231E-2</c:v>
                </c:pt>
                <c:pt idx="5">
                  <c:v>-5.3049183181909203E-4</c:v>
                </c:pt>
                <c:pt idx="6">
                  <c:v>8.3208117797913036E-3</c:v>
                </c:pt>
                <c:pt idx="7">
                  <c:v>-1.1872985897226955E-2</c:v>
                </c:pt>
                <c:pt idx="8">
                  <c:v>7.2678304642886469E-3</c:v>
                </c:pt>
                <c:pt idx="9">
                  <c:v>2.2825369388709646E-2</c:v>
                </c:pt>
                <c:pt idx="10">
                  <c:v>-7.5907984993603753E-2</c:v>
                </c:pt>
                <c:pt idx="11">
                  <c:v>-3.598372063600972E-3</c:v>
                </c:pt>
              </c:numCache>
            </c:numRef>
          </c:val>
          <c:extLst>
            <c:ext xmlns:c16="http://schemas.microsoft.com/office/drawing/2014/chart" uri="{C3380CC4-5D6E-409C-BE32-E72D297353CC}">
              <c16:uniqueId val="{00000000-9452-4A88-B897-884F4BDB7307}"/>
            </c:ext>
          </c:extLst>
        </c:ser>
        <c:dLbls>
          <c:showLegendKey val="0"/>
          <c:showVal val="0"/>
          <c:showCatName val="0"/>
          <c:showSerName val="0"/>
          <c:showPercent val="0"/>
          <c:showBubbleSize val="0"/>
        </c:dLbls>
        <c:gapWidth val="150"/>
        <c:axId val="840598864"/>
        <c:axId val="1197078760"/>
      </c:barChart>
      <c:lineChart>
        <c:grouping val="standard"/>
        <c:varyColors val="0"/>
        <c:ser>
          <c:idx val="0"/>
          <c:order val="0"/>
          <c:tx>
            <c:v>3日</c:v>
          </c:tx>
          <c:spPr>
            <a:ln w="28575" cap="rnd">
              <a:solidFill>
                <a:schemeClr val="accent1"/>
              </a:solidFill>
              <a:round/>
            </a:ln>
            <a:effectLst/>
          </c:spPr>
          <c:marker>
            <c:symbol val="none"/>
          </c:marker>
          <c:cat>
            <c:strRef>
              <c:f>Sheet1!$L$1:$L$12</c:f>
              <c:strCache>
                <c:ptCount val="12"/>
                <c:pt idx="0">
                  <c:v>-6</c:v>
                </c:pt>
                <c:pt idx="1">
                  <c:v>-5</c:v>
                </c:pt>
                <c:pt idx="2">
                  <c:v>-4</c:v>
                </c:pt>
                <c:pt idx="3">
                  <c:v>-3</c:v>
                </c:pt>
                <c:pt idx="4">
                  <c:v>-2</c:v>
                </c:pt>
                <c:pt idx="5">
                  <c:v>-1</c:v>
                </c:pt>
                <c:pt idx="6">
                  <c:v>0</c:v>
                </c:pt>
                <c:pt idx="7">
                  <c:v>+1</c:v>
                </c:pt>
                <c:pt idx="8">
                  <c:v>+2</c:v>
                </c:pt>
                <c:pt idx="9">
                  <c:v>+3</c:v>
                </c:pt>
                <c:pt idx="10">
                  <c:v>+4</c:v>
                </c:pt>
                <c:pt idx="11">
                  <c:v>+5</c:v>
                </c:pt>
              </c:strCache>
            </c:strRef>
          </c:cat>
          <c:val>
            <c:numRef>
              <c:f>Sheet1!$G$1:$G$12</c:f>
              <c:numCache>
                <c:formatCode>0.00%</c:formatCode>
                <c:ptCount val="12"/>
                <c:pt idx="1">
                  <c:v>-7.2037275240543971E-3</c:v>
                </c:pt>
                <c:pt idx="2">
                  <c:v>-1.3264013868849185E-2</c:v>
                </c:pt>
                <c:pt idx="3">
                  <c:v>2.7154480840539383E-2</c:v>
                </c:pt>
                <c:pt idx="4">
                  <c:v>1.001425816874941E-2</c:v>
                </c:pt>
                <c:pt idx="5">
                  <c:v>2.4441578921984522E-2</c:v>
                </c:pt>
                <c:pt idx="6">
                  <c:v>-4.0826659492547435E-3</c:v>
                </c:pt>
                <c:pt idx="7">
                  <c:v>3.7156563468529955E-3</c:v>
                </c:pt>
                <c:pt idx="8">
                  <c:v>1.8220213955771336E-2</c:v>
                </c:pt>
                <c:pt idx="9">
                  <c:v>-4.5814785140605462E-2</c:v>
                </c:pt>
                <c:pt idx="10">
                  <c:v>-5.6680987668495081E-2</c:v>
                </c:pt>
              </c:numCache>
            </c:numRef>
          </c:val>
          <c:smooth val="0"/>
          <c:extLst>
            <c:ext xmlns:c16="http://schemas.microsoft.com/office/drawing/2014/chart" uri="{C3380CC4-5D6E-409C-BE32-E72D297353CC}">
              <c16:uniqueId val="{00000001-9452-4A88-B897-884F4BDB7307}"/>
            </c:ext>
          </c:extLst>
        </c:ser>
        <c:ser>
          <c:idx val="1"/>
          <c:order val="1"/>
          <c:tx>
            <c:v>5日</c:v>
          </c:tx>
          <c:spPr>
            <a:ln w="28575" cap="rnd">
              <a:solidFill>
                <a:schemeClr val="accent2"/>
              </a:solidFill>
              <a:round/>
            </a:ln>
            <a:effectLst/>
          </c:spPr>
          <c:marker>
            <c:symbol val="none"/>
          </c:marker>
          <c:cat>
            <c:strRef>
              <c:f>Sheet1!$L$1:$L$12</c:f>
              <c:strCache>
                <c:ptCount val="12"/>
                <c:pt idx="0">
                  <c:v>-6</c:v>
                </c:pt>
                <c:pt idx="1">
                  <c:v>-5</c:v>
                </c:pt>
                <c:pt idx="2">
                  <c:v>-4</c:v>
                </c:pt>
                <c:pt idx="3">
                  <c:v>-3</c:v>
                </c:pt>
                <c:pt idx="4">
                  <c:v>-2</c:v>
                </c:pt>
                <c:pt idx="5">
                  <c:v>-1</c:v>
                </c:pt>
                <c:pt idx="6">
                  <c:v>0</c:v>
                </c:pt>
                <c:pt idx="7">
                  <c:v>+1</c:v>
                </c:pt>
                <c:pt idx="8">
                  <c:v>+2</c:v>
                </c:pt>
                <c:pt idx="9">
                  <c:v>+3</c:v>
                </c:pt>
                <c:pt idx="10">
                  <c:v>+4</c:v>
                </c:pt>
                <c:pt idx="11">
                  <c:v>+5</c:v>
                </c:pt>
              </c:strCache>
            </c:strRef>
          </c:cat>
          <c:val>
            <c:numRef>
              <c:f>Sheet1!$H$1:$H$12</c:f>
              <c:numCache>
                <c:formatCode>General</c:formatCode>
                <c:ptCount val="12"/>
                <c:pt idx="2" formatCode="0.00%">
                  <c:v>3.341022476514105E-3</c:v>
                </c:pt>
                <c:pt idx="3" formatCode="0.00%">
                  <c:v>2.8567532733440332E-3</c:v>
                </c:pt>
                <c:pt idx="4" formatCode="0.00%">
                  <c:v>3.4944800788511594E-2</c:v>
                </c:pt>
                <c:pt idx="5" formatCode="0.00%">
                  <c:v>6.4620840513137587E-3</c:v>
                </c:pt>
                <c:pt idx="6" formatCode="0.00%">
                  <c:v>1.9836423489046212E-2</c:v>
                </c:pt>
                <c:pt idx="7" formatCode="0.00%">
                  <c:v>2.6010533903743548E-2</c:v>
                </c:pt>
                <c:pt idx="8" formatCode="0.00%">
                  <c:v>-4.9366959258041111E-2</c:v>
                </c:pt>
                <c:pt idx="9" formatCode="0.00%">
                  <c:v>-6.1286143101433391E-2</c:v>
                </c:pt>
              </c:numCache>
            </c:numRef>
          </c:val>
          <c:smooth val="0"/>
          <c:extLst>
            <c:ext xmlns:c16="http://schemas.microsoft.com/office/drawing/2014/chart" uri="{C3380CC4-5D6E-409C-BE32-E72D297353CC}">
              <c16:uniqueId val="{00000002-9452-4A88-B897-884F4BDB7307}"/>
            </c:ext>
          </c:extLst>
        </c:ser>
        <c:ser>
          <c:idx val="2"/>
          <c:order val="2"/>
          <c:tx>
            <c:v>7日</c:v>
          </c:tx>
          <c:spPr>
            <a:ln w="28575" cap="rnd">
              <a:solidFill>
                <a:schemeClr val="accent3"/>
              </a:solidFill>
              <a:round/>
            </a:ln>
            <a:effectLst/>
          </c:spPr>
          <c:marker>
            <c:symbol val="none"/>
          </c:marker>
          <c:cat>
            <c:strRef>
              <c:f>Sheet1!$L$1:$L$12</c:f>
              <c:strCache>
                <c:ptCount val="12"/>
                <c:pt idx="0">
                  <c:v>-6</c:v>
                </c:pt>
                <c:pt idx="1">
                  <c:v>-5</c:v>
                </c:pt>
                <c:pt idx="2">
                  <c:v>-4</c:v>
                </c:pt>
                <c:pt idx="3">
                  <c:v>-3</c:v>
                </c:pt>
                <c:pt idx="4">
                  <c:v>-2</c:v>
                </c:pt>
                <c:pt idx="5">
                  <c:v>-1</c:v>
                </c:pt>
                <c:pt idx="6">
                  <c:v>0</c:v>
                </c:pt>
                <c:pt idx="7">
                  <c:v>+1</c:v>
                </c:pt>
                <c:pt idx="8">
                  <c:v>+2</c:v>
                </c:pt>
                <c:pt idx="9">
                  <c:v>+3</c:v>
                </c:pt>
                <c:pt idx="10">
                  <c:v>+4</c:v>
                </c:pt>
                <c:pt idx="11">
                  <c:v>+5</c:v>
                </c:pt>
              </c:strCache>
            </c:strRef>
          </c:cat>
          <c:val>
            <c:numRef>
              <c:f>Sheet1!$I$1:$I$12</c:f>
              <c:numCache>
                <c:formatCode>General</c:formatCode>
                <c:ptCount val="12"/>
                <c:pt idx="3" formatCode="0.00%">
                  <c:v>1.1131342424486317E-2</c:v>
                </c:pt>
                <c:pt idx="4" formatCode="0.00%">
                  <c:v>-6.954208440916182E-4</c:v>
                </c:pt>
                <c:pt idx="5" formatCode="0.00%">
                  <c:v>3.0339645355573285E-2</c:v>
                </c:pt>
                <c:pt idx="6" formatCode="0.00%">
                  <c:v>3.655528390431205E-2</c:v>
                </c:pt>
                <c:pt idx="7" formatCode="0.00%">
                  <c:v>-3.3246192115847895E-2</c:v>
                </c:pt>
                <c:pt idx="8" formatCode="0.00%">
                  <c:v>-5.3495823153461179E-2</c:v>
                </c:pt>
              </c:numCache>
            </c:numRef>
          </c:val>
          <c:smooth val="0"/>
          <c:extLst>
            <c:ext xmlns:c16="http://schemas.microsoft.com/office/drawing/2014/chart" uri="{C3380CC4-5D6E-409C-BE32-E72D297353CC}">
              <c16:uniqueId val="{00000003-9452-4A88-B897-884F4BDB7307}"/>
            </c:ext>
          </c:extLst>
        </c:ser>
        <c:dLbls>
          <c:showLegendKey val="0"/>
          <c:showVal val="0"/>
          <c:showCatName val="0"/>
          <c:showSerName val="0"/>
          <c:showPercent val="0"/>
          <c:showBubbleSize val="0"/>
        </c:dLbls>
        <c:marker val="1"/>
        <c:smooth val="0"/>
        <c:axId val="840598864"/>
        <c:axId val="1197078760"/>
      </c:lineChart>
      <c:catAx>
        <c:axId val="840598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7078760"/>
        <c:crosses val="autoZero"/>
        <c:auto val="1"/>
        <c:lblAlgn val="ctr"/>
        <c:lblOffset val="100"/>
        <c:noMultiLvlLbl val="1"/>
      </c:catAx>
      <c:valAx>
        <c:axId val="119707876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059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ja-JP" altLang="en-US" dirty="0">
                <a:solidFill>
                  <a:schemeClr val="accent1">
                    <a:lumMod val="50000"/>
                  </a:schemeClr>
                </a:solidFill>
              </a:rPr>
              <a:t>⑥スプラ</a:t>
            </a:r>
            <a:r>
              <a:rPr lang="en-US" altLang="ja-JP" dirty="0">
                <a:solidFill>
                  <a:schemeClr val="accent1">
                    <a:lumMod val="50000"/>
                  </a:schemeClr>
                </a:solidFill>
              </a:rPr>
              <a:t>3</a:t>
            </a:r>
            <a:r>
              <a:rPr lang="ja-JP" altLang="en-US" dirty="0">
                <a:solidFill>
                  <a:schemeClr val="accent1">
                    <a:lumMod val="50000"/>
                  </a:schemeClr>
                </a:solidFill>
              </a:rPr>
              <a:t>　新情報</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'イベント期間　３日'!$L$2:$L$14</c:f>
              <c:strCache>
                <c:ptCount val="13"/>
                <c:pt idx="0">
                  <c:v>-7</c:v>
                </c:pt>
                <c:pt idx="1">
                  <c:v>-6</c:v>
                </c:pt>
                <c:pt idx="2">
                  <c:v>-5</c:v>
                </c:pt>
                <c:pt idx="3">
                  <c:v>-4</c:v>
                </c:pt>
                <c:pt idx="4">
                  <c:v>-3</c:v>
                </c:pt>
                <c:pt idx="5">
                  <c:v>-2</c:v>
                </c:pt>
                <c:pt idx="6">
                  <c:v>-1</c:v>
                </c:pt>
                <c:pt idx="7">
                  <c:v>0</c:v>
                </c:pt>
                <c:pt idx="8">
                  <c:v>+1</c:v>
                </c:pt>
                <c:pt idx="9">
                  <c:v>+2</c:v>
                </c:pt>
                <c:pt idx="10">
                  <c:v>+3</c:v>
                </c:pt>
                <c:pt idx="11">
                  <c:v>+4</c:v>
                </c:pt>
                <c:pt idx="12">
                  <c:v>+5</c:v>
                </c:pt>
              </c:strCache>
            </c:strRef>
          </c:cat>
          <c:val>
            <c:numRef>
              <c:f>'イベント期間　３日'!$F$2:$F$14</c:f>
              <c:numCache>
                <c:formatCode>0.00%</c:formatCode>
                <c:ptCount val="13"/>
                <c:pt idx="0">
                  <c:v>5.3326544069140468E-3</c:v>
                </c:pt>
                <c:pt idx="1">
                  <c:v>-2.1163119106698526E-2</c:v>
                </c:pt>
                <c:pt idx="2">
                  <c:v>3.3549724065928765E-2</c:v>
                </c:pt>
                <c:pt idx="3">
                  <c:v>7.7483418213641821E-3</c:v>
                </c:pt>
                <c:pt idx="4">
                  <c:v>-1.5593328746569084E-2</c:v>
                </c:pt>
                <c:pt idx="5">
                  <c:v>2.0608789395453282E-3</c:v>
                </c:pt>
                <c:pt idx="6">
                  <c:v>-2.9803010779487771E-3</c:v>
                </c:pt>
                <c:pt idx="7">
                  <c:v>5.9203416184233819E-3</c:v>
                </c:pt>
                <c:pt idx="8">
                  <c:v>4.4953824454622288E-4</c:v>
                </c:pt>
                <c:pt idx="9">
                  <c:v>1.104902651919849E-2</c:v>
                </c:pt>
                <c:pt idx="10">
                  <c:v>8.4973198038201751E-3</c:v>
                </c:pt>
                <c:pt idx="11">
                  <c:v>1.5448920656002719E-2</c:v>
                </c:pt>
                <c:pt idx="12">
                  <c:v>-6.5214320083914219E-3</c:v>
                </c:pt>
              </c:numCache>
            </c:numRef>
          </c:val>
          <c:extLst>
            <c:ext xmlns:c16="http://schemas.microsoft.com/office/drawing/2014/chart" uri="{C3380CC4-5D6E-409C-BE32-E72D297353CC}">
              <c16:uniqueId val="{00000000-64FB-447F-A46F-2D970C67354A}"/>
            </c:ext>
          </c:extLst>
        </c:ser>
        <c:dLbls>
          <c:showLegendKey val="0"/>
          <c:showVal val="0"/>
          <c:showCatName val="0"/>
          <c:showSerName val="0"/>
          <c:showPercent val="0"/>
          <c:showBubbleSize val="0"/>
        </c:dLbls>
        <c:gapWidth val="150"/>
        <c:axId val="1204299136"/>
        <c:axId val="1204304536"/>
      </c:barChart>
      <c:lineChart>
        <c:grouping val="standard"/>
        <c:varyColors val="0"/>
        <c:ser>
          <c:idx val="0"/>
          <c:order val="0"/>
          <c:tx>
            <c:v>3日</c:v>
          </c:tx>
          <c:spPr>
            <a:ln w="28575" cap="rnd">
              <a:solidFill>
                <a:schemeClr val="accent1"/>
              </a:solidFill>
              <a:round/>
            </a:ln>
            <a:effectLst/>
          </c:spPr>
          <c:marker>
            <c:symbol val="none"/>
          </c:marker>
          <c:cat>
            <c:strRef>
              <c:f>'イベント期間　３日'!$L$2:$L$14</c:f>
              <c:strCache>
                <c:ptCount val="13"/>
                <c:pt idx="0">
                  <c:v>-7</c:v>
                </c:pt>
                <c:pt idx="1">
                  <c:v>-6</c:v>
                </c:pt>
                <c:pt idx="2">
                  <c:v>-5</c:v>
                </c:pt>
                <c:pt idx="3">
                  <c:v>-4</c:v>
                </c:pt>
                <c:pt idx="4">
                  <c:v>-3</c:v>
                </c:pt>
                <c:pt idx="5">
                  <c:v>-2</c:v>
                </c:pt>
                <c:pt idx="6">
                  <c:v>-1</c:v>
                </c:pt>
                <c:pt idx="7">
                  <c:v>0</c:v>
                </c:pt>
                <c:pt idx="8">
                  <c:v>+1</c:v>
                </c:pt>
                <c:pt idx="9">
                  <c:v>+2</c:v>
                </c:pt>
                <c:pt idx="10">
                  <c:v>+3</c:v>
                </c:pt>
                <c:pt idx="11">
                  <c:v>+4</c:v>
                </c:pt>
                <c:pt idx="12">
                  <c:v>+5</c:v>
                </c:pt>
              </c:strCache>
            </c:strRef>
          </c:cat>
          <c:val>
            <c:numRef>
              <c:f>'イベント期間　３日'!$G$2:$G$14</c:f>
              <c:numCache>
                <c:formatCode>0.00%</c:formatCode>
                <c:ptCount val="13"/>
                <c:pt idx="1">
                  <c:v>1.7719259366144286E-2</c:v>
                </c:pt>
                <c:pt idx="2">
                  <c:v>2.0134946780594423E-2</c:v>
                </c:pt>
                <c:pt idx="3">
                  <c:v>2.5704737140723865E-2</c:v>
                </c:pt>
                <c:pt idx="4">
                  <c:v>-5.7841079856595741E-3</c:v>
                </c:pt>
                <c:pt idx="5">
                  <c:v>-1.6512750884972532E-2</c:v>
                </c:pt>
                <c:pt idx="6">
                  <c:v>5.000919480019933E-3</c:v>
                </c:pt>
                <c:pt idx="7">
                  <c:v>3.3895787850208277E-3</c:v>
                </c:pt>
                <c:pt idx="8">
                  <c:v>1.7418906382168094E-2</c:v>
                </c:pt>
                <c:pt idx="9">
                  <c:v>1.9995884567564889E-2</c:v>
                </c:pt>
                <c:pt idx="10">
                  <c:v>3.4995266979021389E-2</c:v>
                </c:pt>
                <c:pt idx="11">
                  <c:v>1.7424808451431475E-2</c:v>
                </c:pt>
              </c:numCache>
            </c:numRef>
          </c:val>
          <c:smooth val="0"/>
          <c:extLst>
            <c:ext xmlns:c16="http://schemas.microsoft.com/office/drawing/2014/chart" uri="{C3380CC4-5D6E-409C-BE32-E72D297353CC}">
              <c16:uniqueId val="{00000001-64FB-447F-A46F-2D970C67354A}"/>
            </c:ext>
          </c:extLst>
        </c:ser>
        <c:ser>
          <c:idx val="1"/>
          <c:order val="1"/>
          <c:tx>
            <c:v>5日</c:v>
          </c:tx>
          <c:spPr>
            <a:ln w="28575" cap="rnd">
              <a:solidFill>
                <a:schemeClr val="accent2"/>
              </a:solidFill>
              <a:round/>
            </a:ln>
            <a:effectLst/>
          </c:spPr>
          <c:marker>
            <c:symbol val="none"/>
          </c:marker>
          <c:cat>
            <c:strRef>
              <c:f>'イベント期間　３日'!$L$2:$L$14</c:f>
              <c:strCache>
                <c:ptCount val="13"/>
                <c:pt idx="0">
                  <c:v>-7</c:v>
                </c:pt>
                <c:pt idx="1">
                  <c:v>-6</c:v>
                </c:pt>
                <c:pt idx="2">
                  <c:v>-5</c:v>
                </c:pt>
                <c:pt idx="3">
                  <c:v>-4</c:v>
                </c:pt>
                <c:pt idx="4">
                  <c:v>-3</c:v>
                </c:pt>
                <c:pt idx="5">
                  <c:v>-2</c:v>
                </c:pt>
                <c:pt idx="6">
                  <c:v>-1</c:v>
                </c:pt>
                <c:pt idx="7">
                  <c:v>0</c:v>
                </c:pt>
                <c:pt idx="8">
                  <c:v>+1</c:v>
                </c:pt>
                <c:pt idx="9">
                  <c:v>+2</c:v>
                </c:pt>
                <c:pt idx="10">
                  <c:v>+3</c:v>
                </c:pt>
                <c:pt idx="11">
                  <c:v>+4</c:v>
                </c:pt>
                <c:pt idx="12">
                  <c:v>+5</c:v>
                </c:pt>
              </c:strCache>
            </c:strRef>
          </c:cat>
          <c:val>
            <c:numRef>
              <c:f>'イベント期間　３日'!$H$2:$H$14</c:f>
              <c:numCache>
                <c:formatCode>General</c:formatCode>
                <c:ptCount val="13"/>
                <c:pt idx="2" formatCode="0.00%">
                  <c:v>9.8742724409393821E-3</c:v>
                </c:pt>
                <c:pt idx="3" formatCode="0.00%">
                  <c:v>6.602496973570667E-3</c:v>
                </c:pt>
                <c:pt idx="4" formatCode="0.00%">
                  <c:v>2.4785315002320417E-2</c:v>
                </c:pt>
                <c:pt idx="5" formatCode="0.00%">
                  <c:v>-2.8440674451849701E-3</c:v>
                </c:pt>
                <c:pt idx="6" formatCode="0.00%">
                  <c:v>-1.0142871022002928E-2</c:v>
                </c:pt>
                <c:pt idx="7" formatCode="0.00%">
                  <c:v>1.6499484243764646E-2</c:v>
                </c:pt>
                <c:pt idx="8" formatCode="0.00%">
                  <c:v>2.293592510803949E-2</c:v>
                </c:pt>
                <c:pt idx="9" formatCode="0.00%">
                  <c:v>4.1365146841990982E-2</c:v>
                </c:pt>
                <c:pt idx="10" formatCode="0.00%">
                  <c:v>2.8923373215176185E-2</c:v>
                </c:pt>
              </c:numCache>
            </c:numRef>
          </c:val>
          <c:smooth val="0"/>
          <c:extLst>
            <c:ext xmlns:c16="http://schemas.microsoft.com/office/drawing/2014/chart" uri="{C3380CC4-5D6E-409C-BE32-E72D297353CC}">
              <c16:uniqueId val="{00000002-64FB-447F-A46F-2D970C67354A}"/>
            </c:ext>
          </c:extLst>
        </c:ser>
        <c:ser>
          <c:idx val="2"/>
          <c:order val="2"/>
          <c:tx>
            <c:v>7日</c:v>
          </c:tx>
          <c:spPr>
            <a:ln w="28575" cap="rnd">
              <a:solidFill>
                <a:schemeClr val="accent3"/>
              </a:solidFill>
              <a:round/>
            </a:ln>
            <a:effectLst/>
          </c:spPr>
          <c:marker>
            <c:symbol val="none"/>
          </c:marker>
          <c:cat>
            <c:strRef>
              <c:f>'イベント期間　３日'!$L$2:$L$14</c:f>
              <c:strCache>
                <c:ptCount val="13"/>
                <c:pt idx="0">
                  <c:v>-7</c:v>
                </c:pt>
                <c:pt idx="1">
                  <c:v>-6</c:v>
                </c:pt>
                <c:pt idx="2">
                  <c:v>-5</c:v>
                </c:pt>
                <c:pt idx="3">
                  <c:v>-4</c:v>
                </c:pt>
                <c:pt idx="4">
                  <c:v>-3</c:v>
                </c:pt>
                <c:pt idx="5">
                  <c:v>-2</c:v>
                </c:pt>
                <c:pt idx="6">
                  <c:v>-1</c:v>
                </c:pt>
                <c:pt idx="7">
                  <c:v>0</c:v>
                </c:pt>
                <c:pt idx="8">
                  <c:v>+1</c:v>
                </c:pt>
                <c:pt idx="9">
                  <c:v>+2</c:v>
                </c:pt>
                <c:pt idx="10">
                  <c:v>+3</c:v>
                </c:pt>
                <c:pt idx="11">
                  <c:v>+4</c:v>
                </c:pt>
                <c:pt idx="12">
                  <c:v>+5</c:v>
                </c:pt>
              </c:strCache>
            </c:strRef>
          </c:cat>
          <c:val>
            <c:numRef>
              <c:f>'イベント期間　３日'!$I$2:$I$14</c:f>
              <c:numCache>
                <c:formatCode>General</c:formatCode>
                <c:ptCount val="13"/>
                <c:pt idx="3" formatCode="0.00%">
                  <c:v>8.9548503025359341E-3</c:v>
                </c:pt>
                <c:pt idx="4" formatCode="0.00%">
                  <c:v>9.5425375140452719E-3</c:v>
                </c:pt>
                <c:pt idx="5" formatCode="0.00%">
                  <c:v>3.1155194865290021E-2</c:v>
                </c:pt>
                <c:pt idx="6" formatCode="0.00%">
                  <c:v>8.6544973185597417E-3</c:v>
                </c:pt>
                <c:pt idx="7" formatCode="0.00%">
                  <c:v>9.4034753010157363E-3</c:v>
                </c:pt>
                <c:pt idx="8" formatCode="0.00%">
                  <c:v>4.0445724703587538E-2</c:v>
                </c:pt>
                <c:pt idx="9" formatCode="0.00%">
                  <c:v>3.1863413755650785E-2</c:v>
                </c:pt>
              </c:numCache>
            </c:numRef>
          </c:val>
          <c:smooth val="0"/>
          <c:extLst>
            <c:ext xmlns:c16="http://schemas.microsoft.com/office/drawing/2014/chart" uri="{C3380CC4-5D6E-409C-BE32-E72D297353CC}">
              <c16:uniqueId val="{00000003-64FB-447F-A46F-2D970C67354A}"/>
            </c:ext>
          </c:extLst>
        </c:ser>
        <c:dLbls>
          <c:showLegendKey val="0"/>
          <c:showVal val="0"/>
          <c:showCatName val="0"/>
          <c:showSerName val="0"/>
          <c:showPercent val="0"/>
          <c:showBubbleSize val="0"/>
        </c:dLbls>
        <c:marker val="1"/>
        <c:smooth val="0"/>
        <c:axId val="1204299136"/>
        <c:axId val="1204304536"/>
      </c:lineChart>
      <c:catAx>
        <c:axId val="1204299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4304536"/>
        <c:crosses val="autoZero"/>
        <c:auto val="1"/>
        <c:lblAlgn val="ctr"/>
        <c:lblOffset val="100"/>
        <c:noMultiLvlLbl val="1"/>
      </c:catAx>
      <c:valAx>
        <c:axId val="1204304536"/>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429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ja-JP" altLang="en-US" dirty="0">
                <a:solidFill>
                  <a:schemeClr val="accent1">
                    <a:lumMod val="50000"/>
                  </a:schemeClr>
                </a:solidFill>
              </a:rPr>
              <a:t>⑦スプラ　</a:t>
            </a:r>
            <a:r>
              <a:rPr lang="en-US" altLang="ja-JP" dirty="0">
                <a:solidFill>
                  <a:schemeClr val="accent1">
                    <a:lumMod val="50000"/>
                  </a:schemeClr>
                </a:solidFill>
              </a:rPr>
              <a:t>only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Sheet1!$K$1:$K$14</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Sheet1!$F$1:$F$14</c:f>
              <c:numCache>
                <c:formatCode>0.00%</c:formatCode>
                <c:ptCount val="14"/>
                <c:pt idx="0">
                  <c:v>-7.6023334037474879E-3</c:v>
                </c:pt>
                <c:pt idx="1">
                  <c:v>-2.0664644159987765E-2</c:v>
                </c:pt>
                <c:pt idx="2">
                  <c:v>4.2111650840208339E-3</c:v>
                </c:pt>
                <c:pt idx="3">
                  <c:v>2.6072291072913277E-2</c:v>
                </c:pt>
                <c:pt idx="4">
                  <c:v>-1.8468320067487286E-2</c:v>
                </c:pt>
                <c:pt idx="5">
                  <c:v>-2.1903584516833243E-3</c:v>
                </c:pt>
                <c:pt idx="6">
                  <c:v>-2.9211126736207399E-3</c:v>
                </c:pt>
                <c:pt idx="7">
                  <c:v>-9.2346454981663082E-3</c:v>
                </c:pt>
                <c:pt idx="8">
                  <c:v>5.1809198311746161E-3</c:v>
                </c:pt>
                <c:pt idx="9">
                  <c:v>1.0982825499370033E-2</c:v>
                </c:pt>
                <c:pt idx="10">
                  <c:v>2.2467788236316545E-2</c:v>
                </c:pt>
                <c:pt idx="11">
                  <c:v>1.4604512359936459E-2</c:v>
                </c:pt>
                <c:pt idx="12">
                  <c:v>-1.401803200409279E-2</c:v>
                </c:pt>
                <c:pt idx="13">
                  <c:v>3.1044551898797529E-3</c:v>
                </c:pt>
              </c:numCache>
            </c:numRef>
          </c:val>
          <c:extLst>
            <c:ext xmlns:c16="http://schemas.microsoft.com/office/drawing/2014/chart" uri="{C3380CC4-5D6E-409C-BE32-E72D297353CC}">
              <c16:uniqueId val="{00000000-8A01-4989-891D-0BF34D6B22E1}"/>
            </c:ext>
          </c:extLst>
        </c:ser>
        <c:dLbls>
          <c:showLegendKey val="0"/>
          <c:showVal val="0"/>
          <c:showCatName val="0"/>
          <c:showSerName val="0"/>
          <c:showPercent val="0"/>
          <c:showBubbleSize val="0"/>
        </c:dLbls>
        <c:gapWidth val="150"/>
        <c:axId val="901014200"/>
        <c:axId val="901016000"/>
      </c:barChart>
      <c:lineChart>
        <c:grouping val="standard"/>
        <c:varyColors val="0"/>
        <c:ser>
          <c:idx val="0"/>
          <c:order val="0"/>
          <c:tx>
            <c:v>3日</c:v>
          </c:tx>
          <c:spPr>
            <a:ln w="28575" cap="rnd">
              <a:solidFill>
                <a:schemeClr val="accent1"/>
              </a:solidFill>
              <a:round/>
            </a:ln>
            <a:effectLst/>
          </c:spPr>
          <c:marker>
            <c:symbol val="none"/>
          </c:marker>
          <c:cat>
            <c:strRef>
              <c:f>Sheet1!$K$1:$K$14</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Sheet1!$G$1:$G$14</c:f>
              <c:numCache>
                <c:formatCode>0.00%</c:formatCode>
                <c:ptCount val="14"/>
                <c:pt idx="1">
                  <c:v>-2.4055812479714417E-2</c:v>
                </c:pt>
                <c:pt idx="2">
                  <c:v>9.6188119969463463E-3</c:v>
                </c:pt>
                <c:pt idx="3">
                  <c:v>1.1815136089446825E-2</c:v>
                </c:pt>
                <c:pt idx="4">
                  <c:v>5.4136125537426662E-3</c:v>
                </c:pt>
                <c:pt idx="5">
                  <c:v>-2.3579791192791348E-2</c:v>
                </c:pt>
                <c:pt idx="6">
                  <c:v>-1.4346116623470372E-2</c:v>
                </c:pt>
                <c:pt idx="7">
                  <c:v>-6.9748383406124329E-3</c:v>
                </c:pt>
                <c:pt idx="8">
                  <c:v>6.9290998323783409E-3</c:v>
                </c:pt>
                <c:pt idx="9">
                  <c:v>3.8631533566861193E-2</c:v>
                </c:pt>
                <c:pt idx="10">
                  <c:v>4.8055126095623041E-2</c:v>
                </c:pt>
                <c:pt idx="11">
                  <c:v>2.3054268592160219E-2</c:v>
                </c:pt>
                <c:pt idx="12">
                  <c:v>3.690935545723422E-3</c:v>
                </c:pt>
              </c:numCache>
            </c:numRef>
          </c:val>
          <c:smooth val="0"/>
          <c:extLst>
            <c:ext xmlns:c16="http://schemas.microsoft.com/office/drawing/2014/chart" uri="{C3380CC4-5D6E-409C-BE32-E72D297353CC}">
              <c16:uniqueId val="{00000001-8A01-4989-891D-0BF34D6B22E1}"/>
            </c:ext>
          </c:extLst>
        </c:ser>
        <c:ser>
          <c:idx val="1"/>
          <c:order val="1"/>
          <c:tx>
            <c:v>5日</c:v>
          </c:tx>
          <c:spPr>
            <a:ln w="28575" cap="rnd">
              <a:solidFill>
                <a:schemeClr val="accent2"/>
              </a:solidFill>
              <a:round/>
            </a:ln>
            <a:effectLst/>
          </c:spPr>
          <c:marker>
            <c:symbol val="none"/>
          </c:marker>
          <c:cat>
            <c:strRef>
              <c:f>Sheet1!$K$1:$K$14</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Sheet1!$H$1:$H$14</c:f>
              <c:numCache>
                <c:formatCode>General</c:formatCode>
                <c:ptCount val="14"/>
                <c:pt idx="2" formatCode="0.00%">
                  <c:v>-1.6451841474288426E-2</c:v>
                </c:pt>
                <c:pt idx="3" formatCode="0.00%">
                  <c:v>-1.1039866522224264E-2</c:v>
                </c:pt>
                <c:pt idx="4" formatCode="0.00%">
                  <c:v>6.7036649641427611E-3</c:v>
                </c:pt>
                <c:pt idx="5" formatCode="0.00%">
                  <c:v>-6.7421456180443819E-3</c:v>
                </c:pt>
                <c:pt idx="6" formatCode="0.00%">
                  <c:v>-2.763351685978304E-2</c:v>
                </c:pt>
                <c:pt idx="7" formatCode="0.00%">
                  <c:v>1.8176287070742776E-3</c:v>
                </c:pt>
                <c:pt idx="8" formatCode="0.00%">
                  <c:v>2.6475775395074147E-2</c:v>
                </c:pt>
                <c:pt idx="9" formatCode="0.00%">
                  <c:v>4.4001400428631349E-2</c:v>
                </c:pt>
                <c:pt idx="10" formatCode="0.00%">
                  <c:v>3.921801392270486E-2</c:v>
                </c:pt>
                <c:pt idx="11" formatCode="0.00%">
                  <c:v>3.7141549281410002E-2</c:v>
                </c:pt>
              </c:numCache>
            </c:numRef>
          </c:val>
          <c:smooth val="0"/>
          <c:extLst>
            <c:ext xmlns:c16="http://schemas.microsoft.com/office/drawing/2014/chart" uri="{C3380CC4-5D6E-409C-BE32-E72D297353CC}">
              <c16:uniqueId val="{00000002-8A01-4989-891D-0BF34D6B22E1}"/>
            </c:ext>
          </c:extLst>
        </c:ser>
        <c:ser>
          <c:idx val="2"/>
          <c:order val="2"/>
          <c:tx>
            <c:v>7日</c:v>
          </c:tx>
          <c:spPr>
            <a:ln w="28575" cap="rnd">
              <a:solidFill>
                <a:schemeClr val="accent3"/>
              </a:solidFill>
              <a:round/>
            </a:ln>
            <a:effectLst/>
          </c:spPr>
          <c:marker>
            <c:symbol val="none"/>
          </c:marker>
          <c:cat>
            <c:strRef>
              <c:f>Sheet1!$K$1:$K$14</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Sheet1!$I$1:$I$14</c:f>
              <c:numCache>
                <c:formatCode>General</c:formatCode>
                <c:ptCount val="14"/>
                <c:pt idx="3" formatCode="0.00%">
                  <c:v>-2.1563312599592488E-2</c:v>
                </c:pt>
                <c:pt idx="4" formatCode="0.00%">
                  <c:v>-2.3195624694011312E-2</c:v>
                </c:pt>
                <c:pt idx="5" formatCode="0.00%">
                  <c:v>2.649939297151069E-3</c:v>
                </c:pt>
                <c:pt idx="6" formatCode="0.00%">
                  <c:v>9.4215997125002664E-3</c:v>
                </c:pt>
                <c:pt idx="7" formatCode="0.00%">
                  <c:v>5.817096875903538E-3</c:v>
                </c:pt>
                <c:pt idx="8" formatCode="0.00%">
                  <c:v>3.8889929303327284E-2</c:v>
                </c:pt>
                <c:pt idx="9" formatCode="0.00%">
                  <c:v>2.7062255750917814E-2</c:v>
                </c:pt>
                <c:pt idx="10" formatCode="0.00%">
                  <c:v>3.308782361441831E-2</c:v>
                </c:pt>
              </c:numCache>
            </c:numRef>
          </c:val>
          <c:smooth val="0"/>
          <c:extLst>
            <c:ext xmlns:c16="http://schemas.microsoft.com/office/drawing/2014/chart" uri="{C3380CC4-5D6E-409C-BE32-E72D297353CC}">
              <c16:uniqueId val="{00000003-8A01-4989-891D-0BF34D6B22E1}"/>
            </c:ext>
          </c:extLst>
        </c:ser>
        <c:dLbls>
          <c:showLegendKey val="0"/>
          <c:showVal val="0"/>
          <c:showCatName val="0"/>
          <c:showSerName val="0"/>
          <c:showPercent val="0"/>
          <c:showBubbleSize val="0"/>
        </c:dLbls>
        <c:marker val="1"/>
        <c:smooth val="0"/>
        <c:axId val="901014200"/>
        <c:axId val="901016000"/>
      </c:lineChart>
      <c:catAx>
        <c:axId val="901014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1016000"/>
        <c:crosses val="autoZero"/>
        <c:auto val="1"/>
        <c:lblAlgn val="ctr"/>
        <c:lblOffset val="100"/>
        <c:noMultiLvlLbl val="1"/>
      </c:catAx>
      <c:valAx>
        <c:axId val="901016000"/>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101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ja-JP" altLang="en-US" dirty="0">
                <a:solidFill>
                  <a:schemeClr val="accent1">
                    <a:lumMod val="50000"/>
                  </a:schemeClr>
                </a:solidFill>
              </a:rPr>
              <a:t>⑧ピクミン</a:t>
            </a:r>
            <a:r>
              <a:rPr lang="en-US" altLang="ja-JP" dirty="0">
                <a:solidFill>
                  <a:schemeClr val="accent1">
                    <a:lumMod val="50000"/>
                  </a:schemeClr>
                </a:solidFill>
              </a:rPr>
              <a:t>4</a:t>
            </a:r>
            <a:r>
              <a:rPr lang="ja-JP" altLang="en-US" dirty="0">
                <a:solidFill>
                  <a:schemeClr val="accent1">
                    <a:lumMod val="50000"/>
                  </a:schemeClr>
                </a:solidFill>
              </a:rPr>
              <a:t>　発売　ゼルダ　映像</a:t>
            </a:r>
            <a:endParaRPr lang="en-US" altLang="ja-JP"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cat>
            <c:strRef>
              <c:f>'イベント期間　3日'!$L$2:$L$15</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'イベント期間　3日'!$F$2:$F$15</c:f>
              <c:numCache>
                <c:formatCode>0.00%</c:formatCode>
                <c:ptCount val="14"/>
                <c:pt idx="0">
                  <c:v>-6.7988162173864856E-3</c:v>
                </c:pt>
                <c:pt idx="1">
                  <c:v>3.5855778766511778E-3</c:v>
                </c:pt>
                <c:pt idx="2">
                  <c:v>4.2676875040558639E-3</c:v>
                </c:pt>
                <c:pt idx="3">
                  <c:v>-5.0194881641788388E-3</c:v>
                </c:pt>
                <c:pt idx="4">
                  <c:v>-1.8897715149892953E-3</c:v>
                </c:pt>
                <c:pt idx="5">
                  <c:v>-7.5825443678697479E-2</c:v>
                </c:pt>
                <c:pt idx="6">
                  <c:v>1.4154937678630805E-2</c:v>
                </c:pt>
                <c:pt idx="7">
                  <c:v>3.9969858013274443E-3</c:v>
                </c:pt>
                <c:pt idx="8">
                  <c:v>-1.1324681248288898E-2</c:v>
                </c:pt>
                <c:pt idx="9">
                  <c:v>1.18404818610044E-2</c:v>
                </c:pt>
                <c:pt idx="10">
                  <c:v>3.8396779315237766E-3</c:v>
                </c:pt>
                <c:pt idx="11">
                  <c:v>2.3365281849108112E-2</c:v>
                </c:pt>
                <c:pt idx="12">
                  <c:v>-3.4213745964257174E-3</c:v>
                </c:pt>
                <c:pt idx="13">
                  <c:v>-2.7381010315656895E-3</c:v>
                </c:pt>
              </c:numCache>
            </c:numRef>
          </c:val>
          <c:extLst>
            <c:ext xmlns:c16="http://schemas.microsoft.com/office/drawing/2014/chart" uri="{C3380CC4-5D6E-409C-BE32-E72D297353CC}">
              <c16:uniqueId val="{00000000-0E15-44B6-807E-FFD3BD273724}"/>
            </c:ext>
          </c:extLst>
        </c:ser>
        <c:dLbls>
          <c:showLegendKey val="0"/>
          <c:showVal val="0"/>
          <c:showCatName val="0"/>
          <c:showSerName val="0"/>
          <c:showPercent val="0"/>
          <c:showBubbleSize val="0"/>
        </c:dLbls>
        <c:gapWidth val="150"/>
        <c:axId val="757195640"/>
        <c:axId val="757194200"/>
      </c:barChart>
      <c:lineChart>
        <c:grouping val="standard"/>
        <c:varyColors val="0"/>
        <c:ser>
          <c:idx val="0"/>
          <c:order val="0"/>
          <c:tx>
            <c:v>3日</c:v>
          </c:tx>
          <c:spPr>
            <a:ln w="28575" cap="rnd">
              <a:solidFill>
                <a:schemeClr val="accent1"/>
              </a:solidFill>
              <a:round/>
            </a:ln>
            <a:effectLst/>
          </c:spPr>
          <c:marker>
            <c:symbol val="none"/>
          </c:marker>
          <c:cat>
            <c:strRef>
              <c:f>'イベント期間　3日'!$L$2:$L$15</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'イベント期間　3日'!$G$2:$G$15</c:f>
              <c:numCache>
                <c:formatCode>0.00%</c:formatCode>
                <c:ptCount val="14"/>
                <c:pt idx="1">
                  <c:v>1.0544491633205561E-3</c:v>
                </c:pt>
                <c:pt idx="2">
                  <c:v>2.8337772165282034E-3</c:v>
                </c:pt>
                <c:pt idx="3">
                  <c:v>-2.6415721751122702E-3</c:v>
                </c:pt>
                <c:pt idx="4">
                  <c:v>-8.2734703357865619E-2</c:v>
                </c:pt>
                <c:pt idx="5">
                  <c:v>-6.3560277515055968E-2</c:v>
                </c:pt>
                <c:pt idx="6">
                  <c:v>-5.7673520198739232E-2</c:v>
                </c:pt>
                <c:pt idx="7">
                  <c:v>6.8272422316693528E-3</c:v>
                </c:pt>
                <c:pt idx="8">
                  <c:v>4.5127864140429462E-3</c:v>
                </c:pt>
                <c:pt idx="9">
                  <c:v>4.3554785442392781E-3</c:v>
                </c:pt>
                <c:pt idx="10">
                  <c:v>3.9045441641636286E-2</c:v>
                </c:pt>
                <c:pt idx="11">
                  <c:v>2.3783585184206174E-2</c:v>
                </c:pt>
                <c:pt idx="12">
                  <c:v>1.7205806221116702E-2</c:v>
                </c:pt>
              </c:numCache>
            </c:numRef>
          </c:val>
          <c:smooth val="0"/>
          <c:extLst>
            <c:ext xmlns:c16="http://schemas.microsoft.com/office/drawing/2014/chart" uri="{C3380CC4-5D6E-409C-BE32-E72D297353CC}">
              <c16:uniqueId val="{00000001-0E15-44B6-807E-FFD3BD273724}"/>
            </c:ext>
          </c:extLst>
        </c:ser>
        <c:ser>
          <c:idx val="1"/>
          <c:order val="1"/>
          <c:tx>
            <c:v>5日</c:v>
          </c:tx>
          <c:spPr>
            <a:ln w="28575" cap="rnd">
              <a:solidFill>
                <a:schemeClr val="accent2"/>
              </a:solidFill>
              <a:round/>
            </a:ln>
            <a:effectLst/>
          </c:spPr>
          <c:marker>
            <c:symbol val="none"/>
          </c:marker>
          <c:cat>
            <c:strRef>
              <c:f>'イベント期間　3日'!$L$2:$L$15</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'イベント期間　3日'!$H$2:$H$15</c:f>
              <c:numCache>
                <c:formatCode>General</c:formatCode>
                <c:ptCount val="14"/>
                <c:pt idx="2" formatCode="0.00%">
                  <c:v>-5.8548105158475775E-3</c:v>
                </c:pt>
                <c:pt idx="3" formatCode="0.00%">
                  <c:v>-7.4881437977158571E-2</c:v>
                </c:pt>
                <c:pt idx="4" formatCode="0.00%">
                  <c:v>-6.4312078175178936E-2</c:v>
                </c:pt>
                <c:pt idx="5" formatCode="0.00%">
                  <c:v>-6.4582779877907365E-2</c:v>
                </c:pt>
                <c:pt idx="6" formatCode="0.00%">
                  <c:v>-7.0887972962017418E-2</c:v>
                </c:pt>
                <c:pt idx="7" formatCode="0.00%">
                  <c:v>-5.7157719586023732E-2</c:v>
                </c:pt>
                <c:pt idx="8" formatCode="0.00%">
                  <c:v>2.2507402024197532E-2</c:v>
                </c:pt>
                <c:pt idx="9" formatCode="0.00%">
                  <c:v>3.1717746194674837E-2</c:v>
                </c:pt>
                <c:pt idx="10" formatCode="0.00%">
                  <c:v>2.4299385796921674E-2</c:v>
                </c:pt>
                <c:pt idx="11" formatCode="0.00%">
                  <c:v>3.2885966013644879E-2</c:v>
                </c:pt>
              </c:numCache>
            </c:numRef>
          </c:val>
          <c:smooth val="0"/>
          <c:extLst>
            <c:ext xmlns:c16="http://schemas.microsoft.com/office/drawing/2014/chart" uri="{C3380CC4-5D6E-409C-BE32-E72D297353CC}">
              <c16:uniqueId val="{00000002-0E15-44B6-807E-FFD3BD273724}"/>
            </c:ext>
          </c:extLst>
        </c:ser>
        <c:ser>
          <c:idx val="2"/>
          <c:order val="2"/>
          <c:tx>
            <c:v>7日</c:v>
          </c:tx>
          <c:spPr>
            <a:ln w="28575" cap="rnd">
              <a:solidFill>
                <a:schemeClr val="accent3"/>
              </a:solidFill>
              <a:round/>
            </a:ln>
            <a:effectLst/>
          </c:spPr>
          <c:marker>
            <c:symbol val="none"/>
          </c:marker>
          <c:cat>
            <c:strRef>
              <c:f>'イベント期間　3日'!$L$2:$L$15</c:f>
              <c:strCache>
                <c:ptCount val="14"/>
                <c:pt idx="0">
                  <c:v>-7</c:v>
                </c:pt>
                <c:pt idx="1">
                  <c:v>-6</c:v>
                </c:pt>
                <c:pt idx="2">
                  <c:v>-5</c:v>
                </c:pt>
                <c:pt idx="3">
                  <c:v>-4</c:v>
                </c:pt>
                <c:pt idx="4">
                  <c:v>-3</c:v>
                </c:pt>
                <c:pt idx="5">
                  <c:v>-2</c:v>
                </c:pt>
                <c:pt idx="6">
                  <c:v>-1</c:v>
                </c:pt>
                <c:pt idx="7">
                  <c:v>0</c:v>
                </c:pt>
                <c:pt idx="8">
                  <c:v>+1</c:v>
                </c:pt>
                <c:pt idx="9">
                  <c:v>+2</c:v>
                </c:pt>
                <c:pt idx="10">
                  <c:v>+3</c:v>
                </c:pt>
                <c:pt idx="11">
                  <c:v>+4</c:v>
                </c:pt>
                <c:pt idx="12">
                  <c:v>+5</c:v>
                </c:pt>
                <c:pt idx="13">
                  <c:v>+6</c:v>
                </c:pt>
              </c:strCache>
            </c:strRef>
          </c:cat>
          <c:val>
            <c:numRef>
              <c:f>'イベント期間　3日'!$I$2:$I$15</c:f>
              <c:numCache>
                <c:formatCode>General</c:formatCode>
                <c:ptCount val="14"/>
                <c:pt idx="3" formatCode="0.00%">
                  <c:v>-6.7525316515914244E-2</c:v>
                </c:pt>
                <c:pt idx="4" formatCode="0.00%">
                  <c:v>-5.6729514497200324E-2</c:v>
                </c:pt>
                <c:pt idx="5" formatCode="0.00%">
                  <c:v>-7.1639773622140385E-2</c:v>
                </c:pt>
                <c:pt idx="6" formatCode="0.00%">
                  <c:v>-6.4066979265191865E-2</c:v>
                </c:pt>
                <c:pt idx="7" formatCode="0.00%">
                  <c:v>-5.5207813169489243E-2</c:v>
                </c:pt>
                <c:pt idx="8" formatCode="0.00%">
                  <c:v>-2.9952759805391846E-2</c:v>
                </c:pt>
                <c:pt idx="9" formatCode="0.00%">
                  <c:v>4.2451309276879928E-2</c:v>
                </c:pt>
                <c:pt idx="10" formatCode="0.00%">
                  <c:v>2.5558270566683427E-2</c:v>
                </c:pt>
              </c:numCache>
            </c:numRef>
          </c:val>
          <c:smooth val="0"/>
          <c:extLst>
            <c:ext xmlns:c16="http://schemas.microsoft.com/office/drawing/2014/chart" uri="{C3380CC4-5D6E-409C-BE32-E72D297353CC}">
              <c16:uniqueId val="{00000003-0E15-44B6-807E-FFD3BD273724}"/>
            </c:ext>
          </c:extLst>
        </c:ser>
        <c:dLbls>
          <c:showLegendKey val="0"/>
          <c:showVal val="0"/>
          <c:showCatName val="0"/>
          <c:showSerName val="0"/>
          <c:showPercent val="0"/>
          <c:showBubbleSize val="0"/>
        </c:dLbls>
        <c:marker val="1"/>
        <c:smooth val="0"/>
        <c:axId val="757195640"/>
        <c:axId val="757194200"/>
      </c:lineChart>
      <c:catAx>
        <c:axId val="757195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57194200"/>
        <c:crosses val="autoZero"/>
        <c:auto val="1"/>
        <c:lblAlgn val="ctr"/>
        <c:lblOffset val="100"/>
        <c:noMultiLvlLbl val="1"/>
      </c:catAx>
      <c:valAx>
        <c:axId val="75719420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57195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accent1">
                    <a:lumMod val="50000"/>
                  </a:schemeClr>
                </a:solidFill>
              </a:rPr>
              <a:t>⑨ポケモン　ドラクエ</a:t>
            </a:r>
            <a:r>
              <a:rPr lang="en-US" altLang="ja-JP" dirty="0">
                <a:solidFill>
                  <a:schemeClr val="accent1">
                    <a:lumMod val="50000"/>
                  </a:schemeClr>
                </a:solidFill>
              </a:rPr>
              <a:t>3</a:t>
            </a:r>
            <a:r>
              <a:rPr lang="ja-JP" altLang="en-US" dirty="0">
                <a:solidFill>
                  <a:schemeClr val="accent1">
                    <a:lumMod val="50000"/>
                  </a:schemeClr>
                </a:solidFill>
              </a:rPr>
              <a:t>　ピクミン</a:t>
            </a:r>
            <a:r>
              <a:rPr lang="en-US" altLang="ja-JP" dirty="0">
                <a:solidFill>
                  <a:schemeClr val="accent1">
                    <a:lumMod val="50000"/>
                  </a:schemeClr>
                </a:solidFill>
              </a:rPr>
              <a:t>4</a:t>
            </a:r>
            <a:r>
              <a:rPr lang="ja-JP" altLang="en-US" dirty="0">
                <a:solidFill>
                  <a:schemeClr val="accent1">
                    <a:lumMod val="50000"/>
                  </a:scheme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3"/>
          <c:order val="3"/>
          <c:tx>
            <c:v>ERit</c:v>
          </c:tx>
          <c:spPr>
            <a:solidFill>
              <a:schemeClr val="accent4"/>
            </a:solidFill>
            <a:ln>
              <a:noFill/>
            </a:ln>
            <a:effectLst/>
          </c:spPr>
          <c:invertIfNegative val="0"/>
          <c:val>
            <c:numRef>
              <c:f>'イベント期間　７日'!$F$2:$F$16</c:f>
              <c:numCache>
                <c:formatCode>0.00%</c:formatCode>
                <c:ptCount val="15"/>
                <c:pt idx="0">
                  <c:v>-1.1322502513898096E-3</c:v>
                </c:pt>
                <c:pt idx="1">
                  <c:v>-1.5359624870776181E-2</c:v>
                </c:pt>
                <c:pt idx="2">
                  <c:v>1.1678901406160234E-2</c:v>
                </c:pt>
                <c:pt idx="3">
                  <c:v>4.4776319615271471E-3</c:v>
                </c:pt>
                <c:pt idx="4">
                  <c:v>-1.1313753600086778E-3</c:v>
                </c:pt>
                <c:pt idx="5">
                  <c:v>4.647080211021587E-3</c:v>
                </c:pt>
                <c:pt idx="6">
                  <c:v>-8.8172164203266443E-3</c:v>
                </c:pt>
                <c:pt idx="7">
                  <c:v>1.6889446308984479E-2</c:v>
                </c:pt>
                <c:pt idx="8">
                  <c:v>-9.8833476506329961E-4</c:v>
                </c:pt>
                <c:pt idx="9">
                  <c:v>1.1707054018339359E-2</c:v>
                </c:pt>
                <c:pt idx="10">
                  <c:v>1.9339357678140472E-2</c:v>
                </c:pt>
                <c:pt idx="11">
                  <c:v>2.4439027344243351E-3</c:v>
                </c:pt>
                <c:pt idx="12">
                  <c:v>1.0848504833349605E-2</c:v>
                </c:pt>
                <c:pt idx="13">
                  <c:v>-2.6469725745204968E-3</c:v>
                </c:pt>
                <c:pt idx="14">
                  <c:v>-5.4516787040182618E-3</c:v>
                </c:pt>
              </c:numCache>
            </c:numRef>
          </c:val>
          <c:extLst>
            <c:ext xmlns:c16="http://schemas.microsoft.com/office/drawing/2014/chart" uri="{C3380CC4-5D6E-409C-BE32-E72D297353CC}">
              <c16:uniqueId val="{00000000-875D-4CE4-A933-14E25BE6A7EC}"/>
            </c:ext>
          </c:extLst>
        </c:ser>
        <c:dLbls>
          <c:showLegendKey val="0"/>
          <c:showVal val="0"/>
          <c:showCatName val="0"/>
          <c:showSerName val="0"/>
          <c:showPercent val="0"/>
          <c:showBubbleSize val="0"/>
        </c:dLbls>
        <c:gapWidth val="150"/>
        <c:axId val="757431888"/>
        <c:axId val="757432248"/>
      </c:barChart>
      <c:lineChart>
        <c:grouping val="standard"/>
        <c:varyColors val="0"/>
        <c:ser>
          <c:idx val="0"/>
          <c:order val="0"/>
          <c:tx>
            <c:v>3日</c:v>
          </c:tx>
          <c:spPr>
            <a:ln w="28575" cap="rnd">
              <a:solidFill>
                <a:schemeClr val="accent1"/>
              </a:solidFill>
              <a:round/>
            </a:ln>
            <a:effectLst/>
          </c:spPr>
          <c:marker>
            <c:symbol val="none"/>
          </c:marker>
          <c:cat>
            <c:strRef>
              <c:f>'イベント期間　７日'!$L$2:$L$16</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'イベント期間　７日'!$I$2:$I$16</c:f>
              <c:numCache>
                <c:formatCode>0.00%</c:formatCode>
                <c:ptCount val="15"/>
                <c:pt idx="1">
                  <c:v>-4.8129737160057546E-3</c:v>
                </c:pt>
                <c:pt idx="2">
                  <c:v>7.9690849691120037E-4</c:v>
                </c:pt>
                <c:pt idx="3">
                  <c:v>1.5025158007678703E-2</c:v>
                </c:pt>
                <c:pt idx="4">
                  <c:v>7.9933368125400563E-3</c:v>
                </c:pt>
                <c:pt idx="5">
                  <c:v>-5.3015115693137351E-3</c:v>
                </c:pt>
                <c:pt idx="6">
                  <c:v>1.2719310099679422E-2</c:v>
                </c:pt>
                <c:pt idx="7">
                  <c:v>7.0838951235945354E-3</c:v>
                </c:pt>
                <c:pt idx="8">
                  <c:v>2.7608165562260541E-2</c:v>
                </c:pt>
                <c:pt idx="9">
                  <c:v>3.005807693141653E-2</c:v>
                </c:pt>
                <c:pt idx="10">
                  <c:v>3.3490314430904167E-2</c:v>
                </c:pt>
                <c:pt idx="11">
                  <c:v>3.2631765245914414E-2</c:v>
                </c:pt>
                <c:pt idx="12">
                  <c:v>1.0645434993253444E-2</c:v>
                </c:pt>
                <c:pt idx="13">
                  <c:v>2.7498535548108466E-3</c:v>
                </c:pt>
              </c:numCache>
            </c:numRef>
          </c:val>
          <c:smooth val="0"/>
          <c:extLst>
            <c:ext xmlns:c16="http://schemas.microsoft.com/office/drawing/2014/chart" uri="{C3380CC4-5D6E-409C-BE32-E72D297353CC}">
              <c16:uniqueId val="{00000001-875D-4CE4-A933-14E25BE6A7EC}"/>
            </c:ext>
          </c:extLst>
        </c:ser>
        <c:ser>
          <c:idx val="1"/>
          <c:order val="1"/>
          <c:tx>
            <c:v>5日</c:v>
          </c:tx>
          <c:spPr>
            <a:ln w="28575" cap="rnd">
              <a:solidFill>
                <a:schemeClr val="accent2"/>
              </a:solidFill>
              <a:round/>
            </a:ln>
            <a:effectLst/>
          </c:spPr>
          <c:marker>
            <c:symbol val="none"/>
          </c:marker>
          <c:cat>
            <c:strRef>
              <c:f>'イベント期間　７日'!$L$2:$L$16</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'イベント期間　７日'!$H$2:$H$16</c:f>
              <c:numCache>
                <c:formatCode>General</c:formatCode>
                <c:ptCount val="15"/>
                <c:pt idx="2" formatCode="0.00%">
                  <c:v>-1.4667171144872853E-3</c:v>
                </c:pt>
                <c:pt idx="3" formatCode="0.00%">
                  <c:v>4.3126133479241095E-3</c:v>
                </c:pt>
                <c:pt idx="4" formatCode="0.00%">
                  <c:v>1.0855021798373644E-2</c:v>
                </c:pt>
                <c:pt idx="5" formatCode="0.00%">
                  <c:v>1.6065566701197891E-2</c:v>
                </c:pt>
                <c:pt idx="6" formatCode="0.00%">
                  <c:v>1.0599599974607445E-2</c:v>
                </c:pt>
                <c:pt idx="7" formatCode="0.00%">
                  <c:v>2.3438029352955483E-2</c:v>
                </c:pt>
                <c:pt idx="8" formatCode="0.00%">
                  <c:v>3.8130306820074372E-2</c:v>
                </c:pt>
                <c:pt idx="9" formatCode="0.00%">
                  <c:v>4.9391425974825348E-2</c:v>
                </c:pt>
                <c:pt idx="10" formatCode="0.00%">
                  <c:v>4.3350484499190475E-2</c:v>
                </c:pt>
                <c:pt idx="11" formatCode="0.00%">
                  <c:v>4.1691846689733275E-2</c:v>
                </c:pt>
                <c:pt idx="12" formatCode="0.00%">
                  <c:v>2.4533113967375654E-2</c:v>
                </c:pt>
              </c:numCache>
            </c:numRef>
          </c:val>
          <c:smooth val="0"/>
          <c:extLst>
            <c:ext xmlns:c16="http://schemas.microsoft.com/office/drawing/2014/chart" uri="{C3380CC4-5D6E-409C-BE32-E72D297353CC}">
              <c16:uniqueId val="{00000002-875D-4CE4-A933-14E25BE6A7EC}"/>
            </c:ext>
          </c:extLst>
        </c:ser>
        <c:ser>
          <c:idx val="2"/>
          <c:order val="2"/>
          <c:tx>
            <c:v>7日</c:v>
          </c:tx>
          <c:spPr>
            <a:ln w="28575" cap="rnd">
              <a:solidFill>
                <a:schemeClr val="accent3"/>
              </a:solidFill>
              <a:round/>
            </a:ln>
            <a:effectLst/>
          </c:spPr>
          <c:marker>
            <c:symbol val="none"/>
          </c:marker>
          <c:cat>
            <c:strRef>
              <c:f>'イベント期間　７日'!$L$2:$L$16</c:f>
              <c:strCach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strCache>
            </c:strRef>
          </c:cat>
          <c:val>
            <c:numRef>
              <c:f>'イベント期間　７日'!$G$2:$G$15</c:f>
              <c:numCache>
                <c:formatCode>General</c:formatCode>
                <c:ptCount val="14"/>
                <c:pt idx="3" formatCode="0.00%">
                  <c:v>-5.6368533237923426E-3</c:v>
                </c:pt>
                <c:pt idx="4" formatCode="0.00%">
                  <c:v>1.2384843236581945E-2</c:v>
                </c:pt>
                <c:pt idx="5" formatCode="0.00%">
                  <c:v>2.6756133342294826E-2</c:v>
                </c:pt>
                <c:pt idx="6" formatCode="0.00%">
                  <c:v>2.6784285954473949E-2</c:v>
                </c:pt>
                <c:pt idx="7" formatCode="0.00%">
                  <c:v>4.164601167108728E-2</c:v>
                </c:pt>
                <c:pt idx="8" formatCode="0.00%">
                  <c:v>4.5221289765520298E-2</c:v>
                </c:pt>
                <c:pt idx="9" formatCode="0.00%">
                  <c:v>5.1422714387848317E-2</c:v>
                </c:pt>
                <c:pt idx="10" formatCode="0.00%">
                  <c:v>5.7592958233654457E-2</c:v>
                </c:pt>
                <c:pt idx="11" formatCode="0.00%">
                  <c:v>3.5251833220651715E-2</c:v>
                </c:pt>
              </c:numCache>
            </c:numRef>
          </c:val>
          <c:smooth val="0"/>
          <c:extLst>
            <c:ext xmlns:c16="http://schemas.microsoft.com/office/drawing/2014/chart" uri="{C3380CC4-5D6E-409C-BE32-E72D297353CC}">
              <c16:uniqueId val="{00000003-875D-4CE4-A933-14E25BE6A7EC}"/>
            </c:ext>
          </c:extLst>
        </c:ser>
        <c:dLbls>
          <c:showLegendKey val="0"/>
          <c:showVal val="0"/>
          <c:showCatName val="0"/>
          <c:showSerName val="0"/>
          <c:showPercent val="0"/>
          <c:showBubbleSize val="0"/>
        </c:dLbls>
        <c:marker val="1"/>
        <c:smooth val="0"/>
        <c:axId val="757431888"/>
        <c:axId val="757432248"/>
      </c:lineChart>
      <c:catAx>
        <c:axId val="7574318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57432248"/>
        <c:crosses val="autoZero"/>
        <c:auto val="1"/>
        <c:lblAlgn val="ctr"/>
        <c:lblOffset val="100"/>
        <c:noMultiLvlLbl val="1"/>
      </c:catAx>
      <c:valAx>
        <c:axId val="757432248"/>
        <c:scaling>
          <c:orientation val="minMax"/>
          <c:max val="0.1"/>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5743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0.60811</cdr:x>
      <cdr:y>0.23731</cdr:y>
    </cdr:from>
    <cdr:to>
      <cdr:x>0.60811</cdr:x>
      <cdr:y>0.86319</cdr:y>
    </cdr:to>
    <cdr:cxnSp macro="">
      <cdr:nvCxnSpPr>
        <cdr:cNvPr id="3" name="直線コネクタ 2">
          <a:extLst xmlns:a="http://schemas.openxmlformats.org/drawingml/2006/main">
            <a:ext uri="{FF2B5EF4-FFF2-40B4-BE49-F238E27FC236}">
              <a16:creationId xmlns:a16="http://schemas.microsoft.com/office/drawing/2014/main" id="{1CEAB64C-B9F8-8F23-3189-77EA025BAADB}"/>
            </a:ext>
          </a:extLst>
        </cdr:cNvPr>
        <cdr:cNvCxnSpPr/>
      </cdr:nvCxnSpPr>
      <cdr:spPr>
        <a:xfrm xmlns:a="http://schemas.openxmlformats.org/drawingml/2006/main">
          <a:off x="2323470" y="512355"/>
          <a:ext cx="0" cy="1351276"/>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0.61724</cdr:x>
      <cdr:y>0.24293</cdr:y>
    </cdr:from>
    <cdr:to>
      <cdr:x>0.61906</cdr:x>
      <cdr:y>0.8161</cdr:y>
    </cdr:to>
    <cdr:cxnSp macro="">
      <cdr:nvCxnSpPr>
        <cdr:cNvPr id="3" name="直線コネクタ 2">
          <a:extLst xmlns:a="http://schemas.openxmlformats.org/drawingml/2006/main">
            <a:ext uri="{FF2B5EF4-FFF2-40B4-BE49-F238E27FC236}">
              <a16:creationId xmlns:a16="http://schemas.microsoft.com/office/drawing/2014/main" id="{EACA6084-9A29-323B-B57F-E03DC3B51705}"/>
            </a:ext>
          </a:extLst>
        </cdr:cNvPr>
        <cdr:cNvCxnSpPr/>
      </cdr:nvCxnSpPr>
      <cdr:spPr>
        <a:xfrm xmlns:a="http://schemas.openxmlformats.org/drawingml/2006/main">
          <a:off x="2358329" y="510207"/>
          <a:ext cx="6953" cy="1203766"/>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0.58461</cdr:x>
      <cdr:y>0.29282</cdr:y>
    </cdr:from>
    <cdr:to>
      <cdr:x>0.58461</cdr:x>
      <cdr:y>0.77646</cdr:y>
    </cdr:to>
    <cdr:cxnSp macro="">
      <cdr:nvCxnSpPr>
        <cdr:cNvPr id="3" name="直線コネクタ 2">
          <a:extLst xmlns:a="http://schemas.openxmlformats.org/drawingml/2006/main">
            <a:ext uri="{FF2B5EF4-FFF2-40B4-BE49-F238E27FC236}">
              <a16:creationId xmlns:a16="http://schemas.microsoft.com/office/drawing/2014/main" id="{F0B7F5AB-BA00-1E58-28F7-A1A3E01157FF}"/>
            </a:ext>
          </a:extLst>
        </cdr:cNvPr>
        <cdr:cNvCxnSpPr/>
      </cdr:nvCxnSpPr>
      <cdr:spPr>
        <a:xfrm xmlns:a="http://schemas.openxmlformats.org/drawingml/2006/main">
          <a:off x="2233670" y="614971"/>
          <a:ext cx="0" cy="1015736"/>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0.57993</cdr:x>
      <cdr:y>0.29427</cdr:y>
    </cdr:from>
    <cdr:to>
      <cdr:x>0.58693</cdr:x>
      <cdr:y>0.77869</cdr:y>
    </cdr:to>
    <cdr:cxnSp macro="">
      <cdr:nvCxnSpPr>
        <cdr:cNvPr id="3" name="直線コネクタ 2">
          <a:extLst xmlns:a="http://schemas.openxmlformats.org/drawingml/2006/main">
            <a:ext uri="{FF2B5EF4-FFF2-40B4-BE49-F238E27FC236}">
              <a16:creationId xmlns:a16="http://schemas.microsoft.com/office/drawing/2014/main" id="{3985EF86-262C-0AE5-E239-9E8A656AA818}"/>
            </a:ext>
          </a:extLst>
        </cdr:cNvPr>
        <cdr:cNvCxnSpPr/>
      </cdr:nvCxnSpPr>
      <cdr:spPr>
        <a:xfrm xmlns:a="http://schemas.openxmlformats.org/drawingml/2006/main">
          <a:off x="2215785" y="621066"/>
          <a:ext cx="26745" cy="1022373"/>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0.55698</cdr:x>
      <cdr:y>0.28645</cdr:y>
    </cdr:from>
    <cdr:to>
      <cdr:x>0.55698</cdr:x>
      <cdr:y>0.78099</cdr:y>
    </cdr:to>
    <cdr:cxnSp macro="">
      <cdr:nvCxnSpPr>
        <cdr:cNvPr id="3" name="直線コネクタ 2">
          <a:extLst xmlns:a="http://schemas.openxmlformats.org/drawingml/2006/main">
            <a:ext uri="{FF2B5EF4-FFF2-40B4-BE49-F238E27FC236}">
              <a16:creationId xmlns:a16="http://schemas.microsoft.com/office/drawing/2014/main" id="{C1930212-61A2-C840-8937-C786E3C6E977}"/>
            </a:ext>
          </a:extLst>
        </cdr:cNvPr>
        <cdr:cNvCxnSpPr/>
      </cdr:nvCxnSpPr>
      <cdr:spPr>
        <a:xfrm xmlns:a="http://schemas.openxmlformats.org/drawingml/2006/main">
          <a:off x="2128094" y="601591"/>
          <a:ext cx="0" cy="1038629"/>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0.58644</cdr:x>
      <cdr:y>0.27926</cdr:y>
    </cdr:from>
    <cdr:to>
      <cdr:x>0.58644</cdr:x>
      <cdr:y>0.80261</cdr:y>
    </cdr:to>
    <cdr:cxnSp macro="">
      <cdr:nvCxnSpPr>
        <cdr:cNvPr id="3" name="直線コネクタ 2">
          <a:extLst xmlns:a="http://schemas.openxmlformats.org/drawingml/2006/main">
            <a:ext uri="{FF2B5EF4-FFF2-40B4-BE49-F238E27FC236}">
              <a16:creationId xmlns:a16="http://schemas.microsoft.com/office/drawing/2014/main" id="{E4247EE2-51D2-3183-182F-FC81F397937A}"/>
            </a:ext>
          </a:extLst>
        </cdr:cNvPr>
        <cdr:cNvCxnSpPr/>
      </cdr:nvCxnSpPr>
      <cdr:spPr>
        <a:xfrm xmlns:a="http://schemas.openxmlformats.org/drawingml/2006/main">
          <a:off x="2240664" y="586509"/>
          <a:ext cx="0" cy="1099127"/>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0.4543</cdr:x>
      <cdr:y>0.25301</cdr:y>
    </cdr:from>
    <cdr:to>
      <cdr:x>0.4543</cdr:x>
      <cdr:y>0.82246</cdr:y>
    </cdr:to>
    <cdr:cxnSp macro="">
      <cdr:nvCxnSpPr>
        <cdr:cNvPr id="3" name="直線コネクタ 2">
          <a:extLst xmlns:a="http://schemas.openxmlformats.org/drawingml/2006/main">
            <a:ext uri="{FF2B5EF4-FFF2-40B4-BE49-F238E27FC236}">
              <a16:creationId xmlns:a16="http://schemas.microsoft.com/office/drawing/2014/main" id="{76B3F55B-9D47-DB3A-AC14-3835C32FBBAD}"/>
            </a:ext>
          </a:extLst>
        </cdr:cNvPr>
        <cdr:cNvCxnSpPr/>
      </cdr:nvCxnSpPr>
      <cdr:spPr>
        <a:xfrm xmlns:a="http://schemas.openxmlformats.org/drawingml/2006/main">
          <a:off x="1764461" y="531360"/>
          <a:ext cx="0" cy="1195955"/>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73649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168502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478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3523463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911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418125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149450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333042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78101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76043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27807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333570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61589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294890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205140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3A9679-9C44-4309-BFBF-2865BBFC014D}" type="datetimeFigureOut">
              <a:rPr kumimoji="1" lang="ja-JP" altLang="en-US" smtClean="0"/>
              <a:t>2024/1/5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284037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3A9679-9C44-4309-BFBF-2865BBFC014D}" type="datetimeFigureOut">
              <a:rPr kumimoji="1" lang="ja-JP" altLang="en-US" smtClean="0"/>
              <a:t>2024/1/5</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71829F-8D9F-4B7B-A17C-AAB5AEAEBC0A}" type="slidenum">
              <a:rPr kumimoji="1" lang="ja-JP" altLang="en-US" smtClean="0"/>
              <a:t>‹#›</a:t>
            </a:fld>
            <a:endParaRPr kumimoji="1" lang="ja-JP" altLang="en-US"/>
          </a:p>
        </p:txBody>
      </p:sp>
    </p:spTree>
    <p:extLst>
      <p:ext uri="{BB962C8B-B14F-4D97-AF65-F5344CB8AC3E}">
        <p14:creationId xmlns:p14="http://schemas.microsoft.com/office/powerpoint/2010/main" val="1071064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jil.go.jp/institute/zassi/backnumber/2005/05/pdf/p43-58.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jil.go.jp/institute/zassi/backnumber/2005/05/pdf/p43-58.pdf" TargetMode="External"/><Relationship Id="rId7" Type="http://schemas.openxmlformats.org/officeDocument/2006/relationships/hyperlink" Target="https://global.toyota/jp/ir/stock/outline/" TargetMode="External"/><Relationship Id="rId2" Type="http://schemas.openxmlformats.org/officeDocument/2006/relationships/hyperlink" Target="https://glossary.mizuho-sc.com/faq/show/171?site_domain=default" TargetMode="External"/><Relationship Id="rId1" Type="http://schemas.openxmlformats.org/officeDocument/2006/relationships/slideLayout" Target="../slideLayouts/slideLayout2.xml"/><Relationship Id="rId6" Type="http://schemas.openxmlformats.org/officeDocument/2006/relationships/hyperlink" Target="https://www.capcom.co.jp/ir/stock/stockdata.html" TargetMode="External"/><Relationship Id="rId5" Type="http://schemas.openxmlformats.org/officeDocument/2006/relationships/hyperlink" Target="https://www.nintendo.co.jp/ir/stock/information/index.html" TargetMode="External"/><Relationship Id="rId4" Type="http://schemas.openxmlformats.org/officeDocument/2006/relationships/hyperlink" Target="https://www.sony.com/ja/SonyInfo/IR/stock/informati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intendo.co.jp/nintendo_direct/20230914/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397E0-4EC2-9EEB-BA05-F556EE5590CA}"/>
              </a:ext>
            </a:extLst>
          </p:cNvPr>
          <p:cNvSpPr>
            <a:spLocks noGrp="1"/>
          </p:cNvSpPr>
          <p:nvPr>
            <p:ph type="ctrTitle"/>
          </p:nvPr>
        </p:nvSpPr>
        <p:spPr>
          <a:xfrm>
            <a:off x="1507067" y="1984016"/>
            <a:ext cx="7766936" cy="1646302"/>
          </a:xfrm>
        </p:spPr>
        <p:txBody>
          <a:bodyPr>
            <a:normAutofit fontScale="90000"/>
          </a:bodyPr>
          <a:lstStyle/>
          <a:p>
            <a:pPr algn="ctr"/>
            <a:r>
              <a:rPr kumimoji="1" lang="ja-JP" altLang="en-US" sz="3000" dirty="0">
                <a:solidFill>
                  <a:schemeClr val="accent1">
                    <a:lumMod val="50000"/>
                  </a:schemeClr>
                </a:solidFill>
              </a:rPr>
              <a:t>ニンテンドーダイレクトで</a:t>
            </a:r>
            <a:r>
              <a:rPr lang="ja-JP" altLang="en-US" sz="3000" dirty="0">
                <a:solidFill>
                  <a:schemeClr val="accent1">
                    <a:lumMod val="50000"/>
                  </a:schemeClr>
                </a:solidFill>
              </a:rPr>
              <a:t>発信</a:t>
            </a:r>
            <a:r>
              <a:rPr kumimoji="1" lang="ja-JP" altLang="en-US" sz="3000" dirty="0">
                <a:solidFill>
                  <a:schemeClr val="accent1">
                    <a:lumMod val="50000"/>
                  </a:schemeClr>
                </a:solidFill>
              </a:rPr>
              <a:t>された情報が</a:t>
            </a:r>
            <a:br>
              <a:rPr kumimoji="1" lang="en-US" altLang="ja-JP" sz="3000" dirty="0">
                <a:solidFill>
                  <a:schemeClr val="accent1">
                    <a:lumMod val="50000"/>
                  </a:schemeClr>
                </a:solidFill>
              </a:rPr>
            </a:br>
            <a:r>
              <a:rPr kumimoji="1" lang="ja-JP" altLang="en-US" sz="3000" dirty="0">
                <a:solidFill>
                  <a:schemeClr val="accent1">
                    <a:lumMod val="50000"/>
                  </a:schemeClr>
                </a:solidFill>
              </a:rPr>
              <a:t>任天堂株式会社の株価に与える影響について</a:t>
            </a:r>
          </a:p>
        </p:txBody>
      </p:sp>
      <p:sp>
        <p:nvSpPr>
          <p:cNvPr id="3" name="字幕 2">
            <a:extLst>
              <a:ext uri="{FF2B5EF4-FFF2-40B4-BE49-F238E27FC236}">
                <a16:creationId xmlns:a16="http://schemas.microsoft.com/office/drawing/2014/main" id="{0BFE8FF8-3E9B-5B96-20BB-5A07F13FD416}"/>
              </a:ext>
            </a:extLst>
          </p:cNvPr>
          <p:cNvSpPr>
            <a:spLocks noGrp="1"/>
          </p:cNvSpPr>
          <p:nvPr>
            <p:ph type="subTitle" idx="1"/>
          </p:nvPr>
        </p:nvSpPr>
        <p:spPr/>
        <p:txBody>
          <a:bodyPr>
            <a:normAutofit/>
          </a:bodyPr>
          <a:lstStyle/>
          <a:p>
            <a:pPr algn="r"/>
            <a:endParaRPr kumimoji="1" lang="en-US" altLang="ja-JP" sz="1800" dirty="0">
              <a:solidFill>
                <a:schemeClr val="accent1">
                  <a:lumMod val="50000"/>
                </a:schemeClr>
              </a:solidFill>
            </a:endParaRPr>
          </a:p>
          <a:p>
            <a:pPr algn="r"/>
            <a:r>
              <a:rPr kumimoji="1" lang="en-US" altLang="ja-JP" sz="1800" dirty="0">
                <a:solidFill>
                  <a:schemeClr val="accent1">
                    <a:lumMod val="50000"/>
                  </a:schemeClr>
                </a:solidFill>
              </a:rPr>
              <a:t>20F0914</a:t>
            </a:r>
            <a:r>
              <a:rPr kumimoji="1" lang="ja-JP" altLang="en-US" sz="1800" dirty="0">
                <a:solidFill>
                  <a:schemeClr val="accent1">
                    <a:lumMod val="50000"/>
                  </a:schemeClr>
                </a:solidFill>
              </a:rPr>
              <a:t>　伊藤なずな</a:t>
            </a:r>
          </a:p>
        </p:txBody>
      </p:sp>
    </p:spTree>
    <p:extLst>
      <p:ext uri="{BB962C8B-B14F-4D97-AF65-F5344CB8AC3E}">
        <p14:creationId xmlns:p14="http://schemas.microsoft.com/office/powerpoint/2010/main" val="1926163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96FC4E-7F0E-AF5C-00C1-37E33397D12D}"/>
              </a:ext>
            </a:extLst>
          </p:cNvPr>
          <p:cNvSpPr>
            <a:spLocks noGrp="1"/>
          </p:cNvSpPr>
          <p:nvPr>
            <p:ph type="title"/>
          </p:nvPr>
        </p:nvSpPr>
        <p:spPr/>
        <p:txBody>
          <a:bodyPr/>
          <a:lstStyle/>
          <a:p>
            <a:r>
              <a:rPr kumimoji="1" lang="ja-JP" altLang="en-US" dirty="0">
                <a:solidFill>
                  <a:schemeClr val="accent1">
                    <a:lumMod val="50000"/>
                  </a:schemeClr>
                </a:solidFill>
              </a:rPr>
              <a:t>分析結果</a:t>
            </a:r>
          </a:p>
        </p:txBody>
      </p:sp>
      <p:graphicFrame>
        <p:nvGraphicFramePr>
          <p:cNvPr id="11" name="グラフ 10">
            <a:extLst>
              <a:ext uri="{FF2B5EF4-FFF2-40B4-BE49-F238E27FC236}">
                <a16:creationId xmlns:a16="http://schemas.microsoft.com/office/drawing/2014/main" id="{76E64D7C-6F6A-DB45-3702-9A49EDE196F8}"/>
              </a:ext>
            </a:extLst>
          </p:cNvPr>
          <p:cNvGraphicFramePr>
            <a:graphicFrameLocks/>
          </p:cNvGraphicFramePr>
          <p:nvPr>
            <p:extLst>
              <p:ext uri="{D42A27DB-BD31-4B8C-83A1-F6EECF244321}">
                <p14:modId xmlns:p14="http://schemas.microsoft.com/office/powerpoint/2010/main" val="4027661470"/>
              </p:ext>
            </p:extLst>
          </p:nvPr>
        </p:nvGraphicFramePr>
        <p:xfrm>
          <a:off x="4839831" y="1269999"/>
          <a:ext cx="3820775" cy="2159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7C78AF99-3FBD-46A3-AA93-A680DB95FD90}"/>
              </a:ext>
            </a:extLst>
          </p:cNvPr>
          <p:cNvGraphicFramePr>
            <a:graphicFrameLocks/>
          </p:cNvGraphicFramePr>
          <p:nvPr>
            <p:extLst>
              <p:ext uri="{D42A27DB-BD31-4B8C-83A1-F6EECF244321}">
                <p14:modId xmlns:p14="http://schemas.microsoft.com/office/powerpoint/2010/main" val="3959774493"/>
              </p:ext>
            </p:extLst>
          </p:nvPr>
        </p:nvGraphicFramePr>
        <p:xfrm>
          <a:off x="848195" y="1269999"/>
          <a:ext cx="3820776" cy="2159001"/>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コネクタ 15">
            <a:extLst>
              <a:ext uri="{FF2B5EF4-FFF2-40B4-BE49-F238E27FC236}">
                <a16:creationId xmlns:a16="http://schemas.microsoft.com/office/drawing/2014/main" id="{67B74979-BDF1-9014-086A-D0EC3E9F22AC}"/>
              </a:ext>
            </a:extLst>
          </p:cNvPr>
          <p:cNvCxnSpPr>
            <a:cxnSpLocks/>
          </p:cNvCxnSpPr>
          <p:nvPr/>
        </p:nvCxnSpPr>
        <p:spPr>
          <a:xfrm>
            <a:off x="7097486" y="1793966"/>
            <a:ext cx="0" cy="127725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18" name="グラフ 17">
            <a:extLst>
              <a:ext uri="{FF2B5EF4-FFF2-40B4-BE49-F238E27FC236}">
                <a16:creationId xmlns:a16="http://schemas.microsoft.com/office/drawing/2014/main" id="{50BC4D9C-CBBA-B091-9B77-48A7B07DD251}"/>
              </a:ext>
            </a:extLst>
          </p:cNvPr>
          <p:cNvGraphicFramePr>
            <a:graphicFrameLocks/>
          </p:cNvGraphicFramePr>
          <p:nvPr>
            <p:extLst>
              <p:ext uri="{D42A27DB-BD31-4B8C-83A1-F6EECF244321}">
                <p14:modId xmlns:p14="http://schemas.microsoft.com/office/powerpoint/2010/main" val="499611397"/>
              </p:ext>
            </p:extLst>
          </p:nvPr>
        </p:nvGraphicFramePr>
        <p:xfrm>
          <a:off x="848195" y="4089399"/>
          <a:ext cx="3820776" cy="2159001"/>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直線コネクタ 19">
            <a:extLst>
              <a:ext uri="{FF2B5EF4-FFF2-40B4-BE49-F238E27FC236}">
                <a16:creationId xmlns:a16="http://schemas.microsoft.com/office/drawing/2014/main" id="{9DAC1146-C58D-24DD-601A-801C94031BDC}"/>
              </a:ext>
            </a:extLst>
          </p:cNvPr>
          <p:cNvCxnSpPr/>
          <p:nvPr/>
        </p:nvCxnSpPr>
        <p:spPr>
          <a:xfrm>
            <a:off x="3213464" y="4589417"/>
            <a:ext cx="0" cy="136724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21" name="グラフ 20">
            <a:extLst>
              <a:ext uri="{FF2B5EF4-FFF2-40B4-BE49-F238E27FC236}">
                <a16:creationId xmlns:a16="http://schemas.microsoft.com/office/drawing/2014/main" id="{449618F7-59E5-0270-60C7-383CE7A68143}"/>
              </a:ext>
            </a:extLst>
          </p:cNvPr>
          <p:cNvGraphicFramePr>
            <a:graphicFrameLocks/>
          </p:cNvGraphicFramePr>
          <p:nvPr>
            <p:extLst>
              <p:ext uri="{D42A27DB-BD31-4B8C-83A1-F6EECF244321}">
                <p14:modId xmlns:p14="http://schemas.microsoft.com/office/powerpoint/2010/main" val="1096373753"/>
              </p:ext>
            </p:extLst>
          </p:nvPr>
        </p:nvGraphicFramePr>
        <p:xfrm>
          <a:off x="4975668" y="4089399"/>
          <a:ext cx="3820776" cy="2159001"/>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直線コネクタ 22">
            <a:extLst>
              <a:ext uri="{FF2B5EF4-FFF2-40B4-BE49-F238E27FC236}">
                <a16:creationId xmlns:a16="http://schemas.microsoft.com/office/drawing/2014/main" id="{8DDB5364-C981-090E-86F7-C4CB960EE63B}"/>
              </a:ext>
            </a:extLst>
          </p:cNvPr>
          <p:cNvCxnSpPr/>
          <p:nvPr/>
        </p:nvCxnSpPr>
        <p:spPr>
          <a:xfrm>
            <a:off x="7097486" y="4641668"/>
            <a:ext cx="0" cy="126274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5" name="図 24" descr="グラフ, 折れ線グラフ&#10;&#10;自動的に生成された説明">
            <a:extLst>
              <a:ext uri="{FF2B5EF4-FFF2-40B4-BE49-F238E27FC236}">
                <a16:creationId xmlns:a16="http://schemas.microsoft.com/office/drawing/2014/main" id="{4D0466EF-B35D-25A1-9DE3-623967E725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3724" y="81866"/>
            <a:ext cx="2297058" cy="1188133"/>
          </a:xfrm>
          <a:prstGeom prst="rect">
            <a:avLst/>
          </a:prstGeom>
        </p:spPr>
      </p:pic>
    </p:spTree>
    <p:extLst>
      <p:ext uri="{BB962C8B-B14F-4D97-AF65-F5344CB8AC3E}">
        <p14:creationId xmlns:p14="http://schemas.microsoft.com/office/powerpoint/2010/main" val="320252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04B41-E8BB-2200-0EAF-3D2184C54168}"/>
              </a:ext>
            </a:extLst>
          </p:cNvPr>
          <p:cNvSpPr>
            <a:spLocks noGrp="1"/>
          </p:cNvSpPr>
          <p:nvPr>
            <p:ph type="title"/>
          </p:nvPr>
        </p:nvSpPr>
        <p:spPr/>
        <p:txBody>
          <a:bodyPr/>
          <a:lstStyle/>
          <a:p>
            <a:r>
              <a:rPr kumimoji="1" lang="ja-JP" altLang="en-US" dirty="0">
                <a:solidFill>
                  <a:schemeClr val="accent1">
                    <a:lumMod val="50000"/>
                  </a:schemeClr>
                </a:solidFill>
              </a:rPr>
              <a:t>分析結果</a:t>
            </a:r>
          </a:p>
        </p:txBody>
      </p:sp>
      <p:graphicFrame>
        <p:nvGraphicFramePr>
          <p:cNvPr id="5" name="グラフ 4">
            <a:extLst>
              <a:ext uri="{FF2B5EF4-FFF2-40B4-BE49-F238E27FC236}">
                <a16:creationId xmlns:a16="http://schemas.microsoft.com/office/drawing/2014/main" id="{4BB12BE0-C218-5365-F08C-C8463BED497A}"/>
              </a:ext>
            </a:extLst>
          </p:cNvPr>
          <p:cNvGraphicFramePr>
            <a:graphicFrameLocks/>
          </p:cNvGraphicFramePr>
          <p:nvPr>
            <p:extLst>
              <p:ext uri="{D42A27DB-BD31-4B8C-83A1-F6EECF244321}">
                <p14:modId xmlns:p14="http://schemas.microsoft.com/office/powerpoint/2010/main" val="1695307140"/>
              </p:ext>
            </p:extLst>
          </p:nvPr>
        </p:nvGraphicFramePr>
        <p:xfrm>
          <a:off x="677334" y="1328810"/>
          <a:ext cx="3820777" cy="2100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F46F2D06-3758-4901-F0BB-71676D356084}"/>
              </a:ext>
            </a:extLst>
          </p:cNvPr>
          <p:cNvGraphicFramePr>
            <a:graphicFrameLocks/>
          </p:cNvGraphicFramePr>
          <p:nvPr>
            <p:extLst>
              <p:ext uri="{D42A27DB-BD31-4B8C-83A1-F6EECF244321}">
                <p14:modId xmlns:p14="http://schemas.microsoft.com/office/powerpoint/2010/main" val="2420119799"/>
              </p:ext>
            </p:extLst>
          </p:nvPr>
        </p:nvGraphicFramePr>
        <p:xfrm>
          <a:off x="4975668" y="1328810"/>
          <a:ext cx="3820777" cy="2100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AF77C5FC-03D3-89F7-A77E-FDA7A1563B12}"/>
              </a:ext>
            </a:extLst>
          </p:cNvPr>
          <p:cNvGraphicFramePr>
            <a:graphicFrameLocks/>
          </p:cNvGraphicFramePr>
          <p:nvPr>
            <p:extLst>
              <p:ext uri="{D42A27DB-BD31-4B8C-83A1-F6EECF244321}">
                <p14:modId xmlns:p14="http://schemas.microsoft.com/office/powerpoint/2010/main" val="1783603824"/>
              </p:ext>
            </p:extLst>
          </p:nvPr>
        </p:nvGraphicFramePr>
        <p:xfrm>
          <a:off x="677334" y="3869944"/>
          <a:ext cx="3820777" cy="210019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直線コネクタ 8">
            <a:extLst>
              <a:ext uri="{FF2B5EF4-FFF2-40B4-BE49-F238E27FC236}">
                <a16:creationId xmlns:a16="http://schemas.microsoft.com/office/drawing/2014/main" id="{B436FF42-E6C6-EC9E-5093-AB180BA6F59D}"/>
              </a:ext>
            </a:extLst>
          </p:cNvPr>
          <p:cNvCxnSpPr>
            <a:cxnSpLocks/>
          </p:cNvCxnSpPr>
          <p:nvPr/>
        </p:nvCxnSpPr>
        <p:spPr>
          <a:xfrm>
            <a:off x="2934789" y="1812115"/>
            <a:ext cx="0" cy="119234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13" name="グラフ 12">
            <a:extLst>
              <a:ext uri="{FF2B5EF4-FFF2-40B4-BE49-F238E27FC236}">
                <a16:creationId xmlns:a16="http://schemas.microsoft.com/office/drawing/2014/main" id="{DFECB93D-69B5-3783-7621-DDB3781D8306}"/>
              </a:ext>
            </a:extLst>
          </p:cNvPr>
          <p:cNvGraphicFramePr>
            <a:graphicFrameLocks/>
          </p:cNvGraphicFramePr>
          <p:nvPr>
            <p:extLst>
              <p:ext uri="{D42A27DB-BD31-4B8C-83A1-F6EECF244321}">
                <p14:modId xmlns:p14="http://schemas.microsoft.com/office/powerpoint/2010/main" val="346321215"/>
              </p:ext>
            </p:extLst>
          </p:nvPr>
        </p:nvGraphicFramePr>
        <p:xfrm>
          <a:off x="4975668" y="3859625"/>
          <a:ext cx="3820777" cy="2110509"/>
        </p:xfrm>
        <a:graphic>
          <a:graphicData uri="http://schemas.openxmlformats.org/drawingml/2006/chart">
            <c:chart xmlns:c="http://schemas.openxmlformats.org/drawingml/2006/chart" xmlns:r="http://schemas.openxmlformats.org/officeDocument/2006/relationships" r:id="rId5"/>
          </a:graphicData>
        </a:graphic>
      </p:graphicFrame>
      <p:pic>
        <p:nvPicPr>
          <p:cNvPr id="16" name="図 15" descr="グラフ, 折れ線グラフ&#10;&#10;自動的に生成された説明">
            <a:extLst>
              <a:ext uri="{FF2B5EF4-FFF2-40B4-BE49-F238E27FC236}">
                <a16:creationId xmlns:a16="http://schemas.microsoft.com/office/drawing/2014/main" id="{04F1F638-49FF-F26B-826F-577BEEB17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7862" y="51412"/>
            <a:ext cx="2662842" cy="1377332"/>
          </a:xfrm>
          <a:prstGeom prst="rect">
            <a:avLst/>
          </a:prstGeom>
        </p:spPr>
      </p:pic>
    </p:spTree>
    <p:extLst>
      <p:ext uri="{BB962C8B-B14F-4D97-AF65-F5344CB8AC3E}">
        <p14:creationId xmlns:p14="http://schemas.microsoft.com/office/powerpoint/2010/main" val="31116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E9E21-74DA-D25F-190E-4499E2BFB2F9}"/>
              </a:ext>
            </a:extLst>
          </p:cNvPr>
          <p:cNvSpPr>
            <a:spLocks noGrp="1"/>
          </p:cNvSpPr>
          <p:nvPr>
            <p:ph type="title"/>
          </p:nvPr>
        </p:nvSpPr>
        <p:spPr/>
        <p:txBody>
          <a:bodyPr/>
          <a:lstStyle/>
          <a:p>
            <a:r>
              <a:rPr kumimoji="1" lang="ja-JP" altLang="en-US" dirty="0">
                <a:solidFill>
                  <a:schemeClr val="accent1">
                    <a:lumMod val="50000"/>
                  </a:schemeClr>
                </a:solidFill>
              </a:rPr>
              <a:t>分析結果と考察</a:t>
            </a:r>
          </a:p>
        </p:txBody>
      </p:sp>
      <p:graphicFrame>
        <p:nvGraphicFramePr>
          <p:cNvPr id="6" name="グラフ 5">
            <a:extLst>
              <a:ext uri="{FF2B5EF4-FFF2-40B4-BE49-F238E27FC236}">
                <a16:creationId xmlns:a16="http://schemas.microsoft.com/office/drawing/2014/main" id="{ADBA3D38-5ACB-CA59-535A-86356FD3B296}"/>
              </a:ext>
            </a:extLst>
          </p:cNvPr>
          <p:cNvGraphicFramePr>
            <a:graphicFrameLocks/>
          </p:cNvGraphicFramePr>
          <p:nvPr>
            <p:extLst>
              <p:ext uri="{D42A27DB-BD31-4B8C-83A1-F6EECF244321}">
                <p14:modId xmlns:p14="http://schemas.microsoft.com/office/powerpoint/2010/main" val="2933712616"/>
              </p:ext>
            </p:extLst>
          </p:nvPr>
        </p:nvGraphicFramePr>
        <p:xfrm>
          <a:off x="677334" y="1328809"/>
          <a:ext cx="3820778" cy="21001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C2F7227D-1E0A-F4D6-7269-1F9CC268D9EC}"/>
              </a:ext>
            </a:extLst>
          </p:cNvPr>
          <p:cNvGraphicFramePr>
            <a:graphicFrameLocks/>
          </p:cNvGraphicFramePr>
          <p:nvPr>
            <p:extLst>
              <p:ext uri="{D42A27DB-BD31-4B8C-83A1-F6EECF244321}">
                <p14:modId xmlns:p14="http://schemas.microsoft.com/office/powerpoint/2010/main" val="1768964190"/>
              </p:ext>
            </p:extLst>
          </p:nvPr>
        </p:nvGraphicFramePr>
        <p:xfrm>
          <a:off x="4975668" y="1328809"/>
          <a:ext cx="3820778" cy="2100191"/>
        </p:xfrm>
        <a:graphic>
          <a:graphicData uri="http://schemas.openxmlformats.org/drawingml/2006/chart">
            <c:chart xmlns:c="http://schemas.openxmlformats.org/drawingml/2006/chart" xmlns:r="http://schemas.openxmlformats.org/officeDocument/2006/relationships" r:id="rId3"/>
          </a:graphicData>
        </a:graphic>
      </p:graphicFrame>
      <p:pic>
        <p:nvPicPr>
          <p:cNvPr id="9" name="図 8" descr="グラフ, 折れ線グラフ&#10;&#10;自動的に生成された説明">
            <a:extLst>
              <a:ext uri="{FF2B5EF4-FFF2-40B4-BE49-F238E27FC236}">
                <a16:creationId xmlns:a16="http://schemas.microsoft.com/office/drawing/2014/main" id="{131177A7-13EB-00E1-0FD9-5341EDAAB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858" y="32569"/>
            <a:ext cx="2506064" cy="1296240"/>
          </a:xfrm>
          <a:prstGeom prst="rect">
            <a:avLst/>
          </a:prstGeom>
        </p:spPr>
      </p:pic>
      <p:cxnSp>
        <p:nvCxnSpPr>
          <p:cNvPr id="10" name="直線コネクタ 9">
            <a:extLst>
              <a:ext uri="{FF2B5EF4-FFF2-40B4-BE49-F238E27FC236}">
                <a16:creationId xmlns:a16="http://schemas.microsoft.com/office/drawing/2014/main" id="{7FF50106-242E-809D-B8E5-9BE8C0956569}"/>
              </a:ext>
            </a:extLst>
          </p:cNvPr>
          <p:cNvCxnSpPr/>
          <p:nvPr/>
        </p:nvCxnSpPr>
        <p:spPr>
          <a:xfrm>
            <a:off x="7440323" y="1930400"/>
            <a:ext cx="0" cy="103862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947C4F2-3F6A-807F-8ADC-AE967FC371D0}"/>
              </a:ext>
            </a:extLst>
          </p:cNvPr>
          <p:cNvSpPr txBox="1"/>
          <p:nvPr/>
        </p:nvSpPr>
        <p:spPr>
          <a:xfrm>
            <a:off x="677334" y="3731491"/>
            <a:ext cx="8269588" cy="2308324"/>
          </a:xfrm>
          <a:prstGeom prst="rect">
            <a:avLst/>
          </a:prstGeom>
          <a:noFill/>
        </p:spPr>
        <p:txBody>
          <a:bodyPr wrap="square" rtlCol="0">
            <a:spAutoFit/>
          </a:bodyPr>
          <a:lstStyle/>
          <a:p>
            <a:pPr algn="ctr"/>
            <a:r>
              <a:rPr kumimoji="1" lang="ja-JP" altLang="en-US" dirty="0">
                <a:solidFill>
                  <a:schemeClr val="accent1">
                    <a:lumMod val="50000"/>
                  </a:schemeClr>
                </a:solidFill>
              </a:rPr>
              <a:t>分析結果：⑥、⑦、⑨がかろうじて反応している</a:t>
            </a:r>
            <a:r>
              <a:rPr kumimoji="1" lang="en-US" altLang="ja-JP" dirty="0">
                <a:solidFill>
                  <a:schemeClr val="accent1">
                    <a:lumMod val="50000"/>
                  </a:schemeClr>
                </a:solidFill>
              </a:rPr>
              <a:t>(</a:t>
            </a:r>
            <a:r>
              <a:rPr kumimoji="1" lang="ja-JP" altLang="en-US" dirty="0">
                <a:solidFill>
                  <a:schemeClr val="accent1">
                    <a:lumMod val="50000"/>
                  </a:schemeClr>
                </a:solidFill>
              </a:rPr>
              <a:t>とも捉えられる</a:t>
            </a:r>
            <a:r>
              <a:rPr kumimoji="1" lang="en-US" altLang="ja-JP" dirty="0">
                <a:solidFill>
                  <a:schemeClr val="accent1">
                    <a:lumMod val="50000"/>
                  </a:schemeClr>
                </a:solidFill>
              </a:rPr>
              <a:t>)</a:t>
            </a:r>
          </a:p>
          <a:p>
            <a:endParaRPr kumimoji="1" lang="en-US" altLang="ja-JP" dirty="0">
              <a:solidFill>
                <a:schemeClr val="accent1">
                  <a:lumMod val="50000"/>
                </a:schemeClr>
              </a:solidFill>
            </a:endParaRPr>
          </a:p>
          <a:p>
            <a:pPr algn="ctr"/>
            <a:r>
              <a:rPr kumimoji="1" lang="ja-JP" altLang="en-US" dirty="0">
                <a:solidFill>
                  <a:schemeClr val="accent1">
                    <a:lumMod val="50000"/>
                  </a:schemeClr>
                </a:solidFill>
              </a:rPr>
              <a:t>反応している</a:t>
            </a:r>
            <a:r>
              <a:rPr kumimoji="1" lang="en-US" altLang="ja-JP" dirty="0">
                <a:solidFill>
                  <a:schemeClr val="accent1">
                    <a:lumMod val="50000"/>
                  </a:schemeClr>
                </a:solidFill>
              </a:rPr>
              <a:t>3</a:t>
            </a:r>
            <a:r>
              <a:rPr kumimoji="1" lang="ja-JP" altLang="en-US" dirty="0">
                <a:solidFill>
                  <a:schemeClr val="accent1">
                    <a:lumMod val="50000"/>
                  </a:schemeClr>
                </a:solidFill>
              </a:rPr>
              <a:t>つであっても振れ幅が少ない</a:t>
            </a: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→そもそもこの株が反応しづらいのでは？</a:t>
            </a:r>
            <a:endParaRPr kumimoji="1" lang="en-US" altLang="ja-JP" dirty="0">
              <a:solidFill>
                <a:schemeClr val="accent1">
                  <a:lumMod val="50000"/>
                </a:schemeClr>
              </a:solidFill>
            </a:endParaRPr>
          </a:p>
          <a:p>
            <a:pPr algn="ct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a:t>
            </a:r>
            <a:endParaRPr kumimoji="1" lang="en-US" altLang="ja-JP" dirty="0">
              <a:solidFill>
                <a:schemeClr val="accent1">
                  <a:lumMod val="50000"/>
                </a:schemeClr>
              </a:solidFill>
            </a:endParaRPr>
          </a:p>
          <a:p>
            <a:pPr algn="ct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ニンテンドーダイレクト以外の一般的なイベントで分析を行った</a:t>
            </a:r>
            <a:endParaRPr kumimoji="1" lang="en-US" altLang="ja-JP" dirty="0">
              <a:solidFill>
                <a:schemeClr val="accent1">
                  <a:lumMod val="50000"/>
                </a:schemeClr>
              </a:solidFill>
            </a:endParaRPr>
          </a:p>
        </p:txBody>
      </p:sp>
    </p:spTree>
    <p:extLst>
      <p:ext uri="{BB962C8B-B14F-4D97-AF65-F5344CB8AC3E}">
        <p14:creationId xmlns:p14="http://schemas.microsoft.com/office/powerpoint/2010/main" val="406168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9303F0-B746-3C94-0C39-72EC6C071427}"/>
              </a:ext>
            </a:extLst>
          </p:cNvPr>
          <p:cNvSpPr>
            <a:spLocks noGrp="1"/>
          </p:cNvSpPr>
          <p:nvPr>
            <p:ph type="title"/>
          </p:nvPr>
        </p:nvSpPr>
        <p:spPr/>
        <p:txBody>
          <a:bodyPr/>
          <a:lstStyle/>
          <a:p>
            <a:r>
              <a:rPr kumimoji="1" lang="ja-JP" altLang="en-US" dirty="0">
                <a:solidFill>
                  <a:schemeClr val="accent1">
                    <a:lumMod val="50000"/>
                  </a:schemeClr>
                </a:solidFill>
              </a:rPr>
              <a:t>分析結果</a:t>
            </a:r>
          </a:p>
        </p:txBody>
      </p:sp>
      <p:graphicFrame>
        <p:nvGraphicFramePr>
          <p:cNvPr id="7" name="グラフ 6">
            <a:extLst>
              <a:ext uri="{FF2B5EF4-FFF2-40B4-BE49-F238E27FC236}">
                <a16:creationId xmlns:a16="http://schemas.microsoft.com/office/drawing/2014/main" id="{D3CBF3BE-99B6-9990-08ED-C479B0E7E44F}"/>
              </a:ext>
            </a:extLst>
          </p:cNvPr>
          <p:cNvGraphicFramePr>
            <a:graphicFrameLocks/>
          </p:cNvGraphicFramePr>
          <p:nvPr>
            <p:extLst>
              <p:ext uri="{D42A27DB-BD31-4B8C-83A1-F6EECF244321}">
                <p14:modId xmlns:p14="http://schemas.microsoft.com/office/powerpoint/2010/main" val="374326859"/>
              </p:ext>
            </p:extLst>
          </p:nvPr>
        </p:nvGraphicFramePr>
        <p:xfrm>
          <a:off x="4975668" y="1328808"/>
          <a:ext cx="3820778" cy="2100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0AEA5E39-D425-7976-8B8B-286749DD1BBC}"/>
              </a:ext>
            </a:extLst>
          </p:cNvPr>
          <p:cNvGraphicFramePr>
            <a:graphicFrameLocks/>
          </p:cNvGraphicFramePr>
          <p:nvPr>
            <p:extLst>
              <p:ext uri="{D42A27DB-BD31-4B8C-83A1-F6EECF244321}">
                <p14:modId xmlns:p14="http://schemas.microsoft.com/office/powerpoint/2010/main" val="3219471818"/>
              </p:ext>
            </p:extLst>
          </p:nvPr>
        </p:nvGraphicFramePr>
        <p:xfrm>
          <a:off x="677334" y="4030592"/>
          <a:ext cx="3820778" cy="2100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1EB52B66-F6C0-2850-ABA3-B7AE0936B8B8}"/>
              </a:ext>
            </a:extLst>
          </p:cNvPr>
          <p:cNvGraphicFramePr>
            <a:graphicFrameLocks/>
          </p:cNvGraphicFramePr>
          <p:nvPr>
            <p:extLst>
              <p:ext uri="{D42A27DB-BD31-4B8C-83A1-F6EECF244321}">
                <p14:modId xmlns:p14="http://schemas.microsoft.com/office/powerpoint/2010/main" val="4001054892"/>
              </p:ext>
            </p:extLst>
          </p:nvPr>
        </p:nvGraphicFramePr>
        <p:xfrm>
          <a:off x="677334" y="1328808"/>
          <a:ext cx="3820778" cy="2100192"/>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コネクタ 11">
            <a:extLst>
              <a:ext uri="{FF2B5EF4-FFF2-40B4-BE49-F238E27FC236}">
                <a16:creationId xmlns:a16="http://schemas.microsoft.com/office/drawing/2014/main" id="{7FF50106-242E-809D-B8E5-9BE8C0956569}"/>
              </a:ext>
            </a:extLst>
          </p:cNvPr>
          <p:cNvCxnSpPr/>
          <p:nvPr/>
        </p:nvCxnSpPr>
        <p:spPr>
          <a:xfrm>
            <a:off x="3460505" y="1930400"/>
            <a:ext cx="0" cy="103862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FF50106-242E-809D-B8E5-9BE8C0956569}"/>
              </a:ext>
            </a:extLst>
          </p:cNvPr>
          <p:cNvCxnSpPr/>
          <p:nvPr/>
        </p:nvCxnSpPr>
        <p:spPr>
          <a:xfrm>
            <a:off x="6996185" y="1930400"/>
            <a:ext cx="0" cy="103862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FF50106-242E-809D-B8E5-9BE8C0956569}"/>
              </a:ext>
            </a:extLst>
          </p:cNvPr>
          <p:cNvCxnSpPr/>
          <p:nvPr/>
        </p:nvCxnSpPr>
        <p:spPr>
          <a:xfrm>
            <a:off x="2911866" y="4735985"/>
            <a:ext cx="0" cy="103862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4" name="グラフ 3">
            <a:extLst>
              <a:ext uri="{FF2B5EF4-FFF2-40B4-BE49-F238E27FC236}">
                <a16:creationId xmlns:a16="http://schemas.microsoft.com/office/drawing/2014/main" id="{908F041D-68EE-1FF3-76CD-04882B494776}"/>
              </a:ext>
            </a:extLst>
          </p:cNvPr>
          <p:cNvGraphicFramePr>
            <a:graphicFrameLocks/>
          </p:cNvGraphicFramePr>
          <p:nvPr>
            <p:extLst>
              <p:ext uri="{D42A27DB-BD31-4B8C-83A1-F6EECF244321}">
                <p14:modId xmlns:p14="http://schemas.microsoft.com/office/powerpoint/2010/main" val="3725115987"/>
              </p:ext>
            </p:extLst>
          </p:nvPr>
        </p:nvGraphicFramePr>
        <p:xfrm>
          <a:off x="4975668" y="4030592"/>
          <a:ext cx="3820778" cy="2100192"/>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直線コネクタ 5">
            <a:extLst>
              <a:ext uri="{FF2B5EF4-FFF2-40B4-BE49-F238E27FC236}">
                <a16:creationId xmlns:a16="http://schemas.microsoft.com/office/drawing/2014/main" id="{4C24D33B-81ED-39DB-D995-44FA5E34C204}"/>
              </a:ext>
            </a:extLst>
          </p:cNvPr>
          <p:cNvCxnSpPr/>
          <p:nvPr/>
        </p:nvCxnSpPr>
        <p:spPr>
          <a:xfrm>
            <a:off x="6881787" y="4735985"/>
            <a:ext cx="0" cy="103862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51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071A00-ECF9-1879-3328-1BF88BFF0482}"/>
              </a:ext>
            </a:extLst>
          </p:cNvPr>
          <p:cNvSpPr>
            <a:spLocks noGrp="1"/>
          </p:cNvSpPr>
          <p:nvPr>
            <p:ph type="title"/>
          </p:nvPr>
        </p:nvSpPr>
        <p:spPr/>
        <p:txBody>
          <a:bodyPr/>
          <a:lstStyle/>
          <a:p>
            <a:r>
              <a:rPr kumimoji="1" lang="ja-JP" altLang="en-US" dirty="0">
                <a:solidFill>
                  <a:schemeClr val="accent1">
                    <a:lumMod val="50000"/>
                  </a:schemeClr>
                </a:solidFill>
              </a:rPr>
              <a:t>考察</a:t>
            </a:r>
          </a:p>
        </p:txBody>
      </p:sp>
      <p:sp>
        <p:nvSpPr>
          <p:cNvPr id="3" name="コンテンツ プレースホルダー 2">
            <a:extLst>
              <a:ext uri="{FF2B5EF4-FFF2-40B4-BE49-F238E27FC236}">
                <a16:creationId xmlns:a16="http://schemas.microsoft.com/office/drawing/2014/main" id="{E64CBD10-3980-E13F-F1F8-AE5048D12F5E}"/>
              </a:ext>
            </a:extLst>
          </p:cNvPr>
          <p:cNvSpPr>
            <a:spLocks noGrp="1"/>
          </p:cNvSpPr>
          <p:nvPr>
            <p:ph idx="1"/>
          </p:nvPr>
        </p:nvSpPr>
        <p:spPr>
          <a:xfrm>
            <a:off x="677334" y="1930400"/>
            <a:ext cx="8596668" cy="3880773"/>
          </a:xfrm>
        </p:spPr>
        <p:txBody>
          <a:bodyPr/>
          <a:lstStyle/>
          <a:p>
            <a:r>
              <a:rPr kumimoji="1" lang="ja-JP" altLang="en-US" dirty="0">
                <a:solidFill>
                  <a:schemeClr val="accent1">
                    <a:lumMod val="50000"/>
                  </a:schemeClr>
                </a:solidFill>
              </a:rPr>
              <a:t>前ページの結果より</a:t>
            </a:r>
            <a:endParaRPr kumimoji="1" lang="en-US" altLang="ja-JP" dirty="0">
              <a:solidFill>
                <a:schemeClr val="accent1">
                  <a:lumMod val="50000"/>
                </a:schemeClr>
              </a:solidFill>
            </a:endParaRPr>
          </a:p>
          <a:p>
            <a:r>
              <a:rPr lang="ja-JP" altLang="en-US" dirty="0">
                <a:solidFill>
                  <a:schemeClr val="accent1">
                    <a:lumMod val="50000"/>
                  </a:schemeClr>
                </a:solidFill>
              </a:rPr>
              <a:t>一般的に株価に影響を与えるイベントであっても反応が乏しい</a:t>
            </a:r>
            <a:endParaRPr lang="en-US" altLang="ja-JP" dirty="0">
              <a:solidFill>
                <a:schemeClr val="accent1">
                  <a:lumMod val="50000"/>
                </a:schemeClr>
              </a:solidFill>
            </a:endParaRPr>
          </a:p>
          <a:p>
            <a:pPr marL="0" indent="0" algn="ctr">
              <a:buNone/>
            </a:pPr>
            <a:r>
              <a:rPr lang="ja-JP" altLang="en-US" dirty="0">
                <a:solidFill>
                  <a:schemeClr val="accent1">
                    <a:lumMod val="50000"/>
                  </a:schemeClr>
                </a:solidFill>
              </a:rPr>
              <a:t>↓</a:t>
            </a:r>
            <a:endParaRPr lang="en-US" altLang="ja-JP" dirty="0">
              <a:solidFill>
                <a:schemeClr val="accent1">
                  <a:lumMod val="50000"/>
                </a:schemeClr>
              </a:solidFill>
            </a:endParaRPr>
          </a:p>
          <a:p>
            <a:pPr marL="0" indent="0" algn="ctr">
              <a:buNone/>
            </a:pPr>
            <a:r>
              <a:rPr lang="ja-JP" altLang="en-US" dirty="0">
                <a:solidFill>
                  <a:schemeClr val="accent1">
                    <a:lumMod val="50000"/>
                  </a:schemeClr>
                </a:solidFill>
              </a:rPr>
              <a:t>任天堂株式会社の株自体が反応しづらい</a:t>
            </a:r>
            <a:endParaRPr lang="en-US" altLang="ja-JP" dirty="0">
              <a:solidFill>
                <a:schemeClr val="accent1">
                  <a:lumMod val="50000"/>
                </a:schemeClr>
              </a:solidFill>
            </a:endParaRPr>
          </a:p>
          <a:p>
            <a:pPr marL="0" indent="0" algn="ctr">
              <a:buNone/>
            </a:pPr>
            <a:r>
              <a:rPr lang="en-US" altLang="ja-JP" dirty="0">
                <a:solidFill>
                  <a:schemeClr val="accent1">
                    <a:lumMod val="50000"/>
                  </a:schemeClr>
                </a:solidFill>
              </a:rPr>
              <a:t>or</a:t>
            </a:r>
          </a:p>
          <a:p>
            <a:pPr marL="0" indent="0" algn="ctr">
              <a:buNone/>
            </a:pPr>
            <a:r>
              <a:rPr lang="ja-JP" altLang="en-US" dirty="0">
                <a:solidFill>
                  <a:schemeClr val="accent1">
                    <a:lumMod val="50000"/>
                  </a:schemeClr>
                </a:solidFill>
              </a:rPr>
              <a:t>個別株全体が反応しづらい</a:t>
            </a:r>
            <a:endParaRPr lang="en-US" altLang="ja-JP" dirty="0">
              <a:solidFill>
                <a:schemeClr val="accent1">
                  <a:lumMod val="50000"/>
                </a:schemeClr>
              </a:solidFill>
            </a:endParaRPr>
          </a:p>
          <a:p>
            <a:pPr marL="0" indent="0" algn="ctr">
              <a:buNone/>
            </a:pPr>
            <a:r>
              <a:rPr lang="ja-JP" altLang="en-US" dirty="0">
                <a:solidFill>
                  <a:schemeClr val="accent1">
                    <a:lumMod val="50000"/>
                  </a:schemeClr>
                </a:solidFill>
              </a:rPr>
              <a:t>↓</a:t>
            </a:r>
            <a:endParaRPr lang="en-US" altLang="ja-JP" dirty="0">
              <a:solidFill>
                <a:schemeClr val="accent1">
                  <a:lumMod val="50000"/>
                </a:schemeClr>
              </a:solidFill>
            </a:endParaRPr>
          </a:p>
          <a:p>
            <a:pPr marL="0" indent="0" algn="ctr">
              <a:buNone/>
            </a:pPr>
            <a:r>
              <a:rPr lang="ja-JP" altLang="en-US" dirty="0">
                <a:solidFill>
                  <a:schemeClr val="accent1">
                    <a:lumMod val="50000"/>
                  </a:schemeClr>
                </a:solidFill>
              </a:rPr>
              <a:t>他企業の明らかに株価に影響があったイベントについて分析を行った</a:t>
            </a:r>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pPr marL="0" indent="0">
              <a:buNone/>
            </a:pPr>
            <a:endParaRPr kumimoji="1" lang="en-US" altLang="ja-JP" dirty="0">
              <a:solidFill>
                <a:schemeClr val="accent1">
                  <a:lumMod val="50000"/>
                </a:schemeClr>
              </a:solidFill>
            </a:endParaRPr>
          </a:p>
        </p:txBody>
      </p:sp>
    </p:spTree>
    <p:extLst>
      <p:ext uri="{BB962C8B-B14F-4D97-AF65-F5344CB8AC3E}">
        <p14:creationId xmlns:p14="http://schemas.microsoft.com/office/powerpoint/2010/main" val="228011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601C6C-0EE1-29F0-62BF-966836C0C107}"/>
              </a:ext>
            </a:extLst>
          </p:cNvPr>
          <p:cNvSpPr>
            <a:spLocks noGrp="1"/>
          </p:cNvSpPr>
          <p:nvPr>
            <p:ph type="title"/>
          </p:nvPr>
        </p:nvSpPr>
        <p:spPr/>
        <p:txBody>
          <a:bodyPr/>
          <a:lstStyle/>
          <a:p>
            <a:r>
              <a:rPr kumimoji="1" lang="ja-JP" altLang="en-US" dirty="0">
                <a:solidFill>
                  <a:schemeClr val="accent1">
                    <a:lumMod val="50000"/>
                  </a:schemeClr>
                </a:solidFill>
              </a:rPr>
              <a:t>分析結果</a:t>
            </a:r>
          </a:p>
        </p:txBody>
      </p:sp>
      <p:graphicFrame>
        <p:nvGraphicFramePr>
          <p:cNvPr id="5" name="グラフ 4">
            <a:extLst>
              <a:ext uri="{FF2B5EF4-FFF2-40B4-BE49-F238E27FC236}">
                <a16:creationId xmlns:a16="http://schemas.microsoft.com/office/drawing/2014/main" id="{941AA8B7-EB4D-2EA2-EAB3-59660B4BC016}"/>
              </a:ext>
            </a:extLst>
          </p:cNvPr>
          <p:cNvGraphicFramePr>
            <a:graphicFrameLocks/>
          </p:cNvGraphicFramePr>
          <p:nvPr>
            <p:extLst>
              <p:ext uri="{D42A27DB-BD31-4B8C-83A1-F6EECF244321}">
                <p14:modId xmlns:p14="http://schemas.microsoft.com/office/powerpoint/2010/main" val="3950740487"/>
              </p:ext>
            </p:extLst>
          </p:nvPr>
        </p:nvGraphicFramePr>
        <p:xfrm>
          <a:off x="677334" y="1270000"/>
          <a:ext cx="3820778" cy="2100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FEE8D56B-4004-686B-9F1B-CAD736A5364D}"/>
              </a:ext>
            </a:extLst>
          </p:cNvPr>
          <p:cNvGraphicFramePr>
            <a:graphicFrameLocks/>
          </p:cNvGraphicFramePr>
          <p:nvPr>
            <p:extLst>
              <p:ext uri="{D42A27DB-BD31-4B8C-83A1-F6EECF244321}">
                <p14:modId xmlns:p14="http://schemas.microsoft.com/office/powerpoint/2010/main" val="4252747951"/>
              </p:ext>
            </p:extLst>
          </p:nvPr>
        </p:nvGraphicFramePr>
        <p:xfrm>
          <a:off x="4944113" y="1328807"/>
          <a:ext cx="3883888" cy="21001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7609285A-B6AF-A96B-D43F-2F4E22FCDEC8}"/>
              </a:ext>
            </a:extLst>
          </p:cNvPr>
          <p:cNvGraphicFramePr>
            <a:graphicFrameLocks/>
          </p:cNvGraphicFramePr>
          <p:nvPr>
            <p:extLst>
              <p:ext uri="{D42A27DB-BD31-4B8C-83A1-F6EECF244321}">
                <p14:modId xmlns:p14="http://schemas.microsoft.com/office/powerpoint/2010/main" val="1753557065"/>
              </p:ext>
            </p:extLst>
          </p:nvPr>
        </p:nvGraphicFramePr>
        <p:xfrm>
          <a:off x="677334" y="3605424"/>
          <a:ext cx="3820778" cy="2100193"/>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コネクタ 11">
            <a:extLst>
              <a:ext uri="{FF2B5EF4-FFF2-40B4-BE49-F238E27FC236}">
                <a16:creationId xmlns:a16="http://schemas.microsoft.com/office/drawing/2014/main" id="{C136C9EA-5A15-D448-B750-2CC3A6E33DDB}"/>
              </a:ext>
            </a:extLst>
          </p:cNvPr>
          <p:cNvCxnSpPr/>
          <p:nvPr/>
        </p:nvCxnSpPr>
        <p:spPr>
          <a:xfrm>
            <a:off x="2807855" y="4202545"/>
            <a:ext cx="0" cy="108065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23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8D138-E933-9E28-35F2-22B3E9F00742}"/>
              </a:ext>
            </a:extLst>
          </p:cNvPr>
          <p:cNvSpPr>
            <a:spLocks noGrp="1"/>
          </p:cNvSpPr>
          <p:nvPr>
            <p:ph type="title"/>
          </p:nvPr>
        </p:nvSpPr>
        <p:spPr/>
        <p:txBody>
          <a:bodyPr/>
          <a:lstStyle/>
          <a:p>
            <a:r>
              <a:rPr kumimoji="1" lang="ja-JP" altLang="en-US" dirty="0">
                <a:solidFill>
                  <a:schemeClr val="accent1">
                    <a:lumMod val="50000"/>
                  </a:schemeClr>
                </a:solidFill>
              </a:rPr>
              <a:t>全体を通じての分析結果</a:t>
            </a:r>
          </a:p>
        </p:txBody>
      </p:sp>
      <p:sp>
        <p:nvSpPr>
          <p:cNvPr id="3" name="コンテンツ プレースホルダー 2">
            <a:extLst>
              <a:ext uri="{FF2B5EF4-FFF2-40B4-BE49-F238E27FC236}">
                <a16:creationId xmlns:a16="http://schemas.microsoft.com/office/drawing/2014/main" id="{CFF18003-80FB-A31C-F3E0-3A04202BA25B}"/>
              </a:ext>
            </a:extLst>
          </p:cNvPr>
          <p:cNvSpPr>
            <a:spLocks noGrp="1"/>
          </p:cNvSpPr>
          <p:nvPr>
            <p:ph idx="1"/>
          </p:nvPr>
        </p:nvSpPr>
        <p:spPr>
          <a:xfrm>
            <a:off x="677334" y="1719522"/>
            <a:ext cx="8596668" cy="3880773"/>
          </a:xfrm>
        </p:spPr>
        <p:txBody>
          <a:bodyPr/>
          <a:lstStyle/>
          <a:p>
            <a:r>
              <a:rPr kumimoji="1" lang="ja-JP" altLang="en-US" dirty="0">
                <a:solidFill>
                  <a:schemeClr val="accent1">
                    <a:lumMod val="50000"/>
                  </a:schemeClr>
                </a:solidFill>
              </a:rPr>
              <a:t>ニンテンドーダイレクトだけでなく自社株買いや増配など一般的な投資家が注目するイベントであっても反応が乏しかった</a:t>
            </a:r>
            <a:endParaRPr kumimoji="1" lang="en-US" altLang="ja-JP" dirty="0">
              <a:solidFill>
                <a:schemeClr val="accent1">
                  <a:lumMod val="50000"/>
                </a:schemeClr>
              </a:solidFill>
            </a:endParaRPr>
          </a:p>
          <a:p>
            <a:endParaRPr lang="en-US" altLang="ja-JP" dirty="0">
              <a:solidFill>
                <a:schemeClr val="accent1">
                  <a:lumMod val="50000"/>
                </a:schemeClr>
              </a:solidFill>
            </a:endParaRPr>
          </a:p>
          <a:p>
            <a:r>
              <a:rPr kumimoji="1" lang="ja-JP" altLang="en-US" dirty="0">
                <a:solidFill>
                  <a:schemeClr val="accent1">
                    <a:lumMod val="50000"/>
                  </a:schemeClr>
                </a:solidFill>
              </a:rPr>
              <a:t>カプコンが</a:t>
            </a:r>
            <a:r>
              <a:rPr kumimoji="1" lang="en-US" altLang="ja-JP" dirty="0">
                <a:solidFill>
                  <a:schemeClr val="accent1">
                    <a:lumMod val="50000"/>
                  </a:schemeClr>
                </a:solidFill>
              </a:rPr>
              <a:t>1</a:t>
            </a:r>
            <a:r>
              <a:rPr kumimoji="1" lang="ja-JP" altLang="en-US" dirty="0">
                <a:solidFill>
                  <a:schemeClr val="accent1">
                    <a:lumMod val="50000"/>
                  </a:schemeClr>
                </a:solidFill>
              </a:rPr>
              <a:t>番反応が大きく</a:t>
            </a:r>
            <a:r>
              <a:rPr kumimoji="1" lang="en-US" altLang="ja-JP" dirty="0">
                <a:solidFill>
                  <a:schemeClr val="accent1">
                    <a:lumMod val="50000"/>
                  </a:schemeClr>
                </a:solidFill>
              </a:rPr>
              <a:t>SONY</a:t>
            </a:r>
            <a:r>
              <a:rPr kumimoji="1" lang="ja-JP" altLang="en-US" dirty="0">
                <a:solidFill>
                  <a:schemeClr val="accent1">
                    <a:lumMod val="50000"/>
                  </a:schemeClr>
                </a:solidFill>
              </a:rPr>
              <a:t>が次いで大きいがトヨタは比較的反応が乏しかった</a:t>
            </a:r>
            <a:endParaRPr kumimoji="1" lang="en-US" altLang="ja-JP" dirty="0">
              <a:solidFill>
                <a:schemeClr val="accent1">
                  <a:lumMod val="50000"/>
                </a:schemeClr>
              </a:solidFill>
            </a:endParaRPr>
          </a:p>
          <a:p>
            <a:endParaRPr lang="en-US" altLang="ja-JP" dirty="0">
              <a:solidFill>
                <a:schemeClr val="accent1">
                  <a:lumMod val="50000"/>
                </a:schemeClr>
              </a:solidFill>
            </a:endParaRPr>
          </a:p>
          <a:p>
            <a:r>
              <a:rPr kumimoji="1" lang="ja-JP" altLang="en-US" dirty="0">
                <a:solidFill>
                  <a:schemeClr val="accent1">
                    <a:lumMod val="50000"/>
                  </a:schemeClr>
                </a:solidFill>
              </a:rPr>
              <a:t>ニンテンドーダイレクトで発信された情報の中で反応しているものはスプラトゥーン</a:t>
            </a:r>
            <a:r>
              <a:rPr kumimoji="1" lang="en-US" altLang="ja-JP" dirty="0">
                <a:solidFill>
                  <a:schemeClr val="accent1">
                    <a:lumMod val="50000"/>
                  </a:schemeClr>
                </a:solidFill>
              </a:rPr>
              <a:t>3</a:t>
            </a:r>
            <a:r>
              <a:rPr kumimoji="1" lang="ja-JP" altLang="en-US" dirty="0">
                <a:solidFill>
                  <a:schemeClr val="accent1">
                    <a:lumMod val="50000"/>
                  </a:schemeClr>
                </a:solidFill>
              </a:rPr>
              <a:t>に関連した情報を発信していることが多い</a:t>
            </a:r>
            <a:endParaRPr kumimoji="1" lang="en-US" altLang="ja-JP" dirty="0">
              <a:solidFill>
                <a:schemeClr val="accent1">
                  <a:lumMod val="50000"/>
                </a:schemeClr>
              </a:solidFill>
            </a:endParaRPr>
          </a:p>
          <a:p>
            <a:endParaRPr lang="en-US" altLang="ja-JP" dirty="0">
              <a:solidFill>
                <a:schemeClr val="accent1">
                  <a:lumMod val="50000"/>
                </a:schemeClr>
              </a:solidFill>
            </a:endParaRPr>
          </a:p>
          <a:p>
            <a:r>
              <a:rPr kumimoji="1" lang="ja-JP" altLang="en-US" dirty="0">
                <a:solidFill>
                  <a:schemeClr val="accent1">
                    <a:lumMod val="50000"/>
                  </a:schemeClr>
                </a:solidFill>
              </a:rPr>
              <a:t>しかし、スプラトゥーン</a:t>
            </a:r>
            <a:r>
              <a:rPr kumimoji="1" lang="en-US" altLang="ja-JP" dirty="0">
                <a:solidFill>
                  <a:schemeClr val="accent1">
                    <a:lumMod val="50000"/>
                  </a:schemeClr>
                </a:solidFill>
              </a:rPr>
              <a:t>3</a:t>
            </a:r>
            <a:r>
              <a:rPr kumimoji="1" lang="ja-JP" altLang="en-US" dirty="0">
                <a:solidFill>
                  <a:schemeClr val="accent1">
                    <a:lumMod val="50000"/>
                  </a:schemeClr>
                </a:solidFill>
              </a:rPr>
              <a:t>についての情報であっても反応していない場合がある</a:t>
            </a:r>
            <a:endParaRPr kumimoji="1" lang="en-US" altLang="ja-JP" dirty="0">
              <a:solidFill>
                <a:schemeClr val="accent1">
                  <a:lumMod val="50000"/>
                </a:schemeClr>
              </a:solidFill>
            </a:endParaRPr>
          </a:p>
        </p:txBody>
      </p:sp>
    </p:spTree>
    <p:extLst>
      <p:ext uri="{BB962C8B-B14F-4D97-AF65-F5344CB8AC3E}">
        <p14:creationId xmlns:p14="http://schemas.microsoft.com/office/powerpoint/2010/main" val="325142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1F6F51-F271-56CD-EFB6-C20B92390B41}"/>
              </a:ext>
            </a:extLst>
          </p:cNvPr>
          <p:cNvSpPr>
            <a:spLocks noGrp="1"/>
          </p:cNvSpPr>
          <p:nvPr>
            <p:ph type="title"/>
          </p:nvPr>
        </p:nvSpPr>
        <p:spPr/>
        <p:txBody>
          <a:bodyPr/>
          <a:lstStyle/>
          <a:p>
            <a:r>
              <a:rPr kumimoji="1" lang="ja-JP" altLang="en-US" dirty="0">
                <a:solidFill>
                  <a:schemeClr val="accent1">
                    <a:lumMod val="50000"/>
                  </a:schemeClr>
                </a:solidFill>
              </a:rPr>
              <a:t>補足</a:t>
            </a:r>
          </a:p>
        </p:txBody>
      </p:sp>
      <p:sp>
        <p:nvSpPr>
          <p:cNvPr id="3" name="コンテンツ プレースホルダー 2">
            <a:extLst>
              <a:ext uri="{FF2B5EF4-FFF2-40B4-BE49-F238E27FC236}">
                <a16:creationId xmlns:a16="http://schemas.microsoft.com/office/drawing/2014/main" id="{1CE223B8-0EF0-1DEB-B942-6EED9FA4BDC9}"/>
              </a:ext>
            </a:extLst>
          </p:cNvPr>
          <p:cNvSpPr>
            <a:spLocks noGrp="1"/>
          </p:cNvSpPr>
          <p:nvPr>
            <p:ph idx="1"/>
          </p:nvPr>
        </p:nvSpPr>
        <p:spPr>
          <a:xfrm>
            <a:off x="677334" y="1756468"/>
            <a:ext cx="8596668" cy="3880773"/>
          </a:xfrm>
        </p:spPr>
        <p:txBody>
          <a:bodyPr>
            <a:normAutofit/>
          </a:bodyPr>
          <a:lstStyle/>
          <a:p>
            <a:r>
              <a:rPr lang="ja-JP" altLang="en-US" dirty="0">
                <a:solidFill>
                  <a:schemeClr val="accent1">
                    <a:lumMod val="50000"/>
                  </a:schemeClr>
                </a:solidFill>
              </a:rPr>
              <a:t>スプラトゥーン関連の発信内容と反応</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③スプラトゥーン</a:t>
            </a:r>
            <a:r>
              <a:rPr lang="en-US" altLang="ja-JP" dirty="0">
                <a:solidFill>
                  <a:schemeClr val="accent1">
                    <a:lumMod val="50000"/>
                  </a:schemeClr>
                </a:solidFill>
              </a:rPr>
              <a:t>3</a:t>
            </a:r>
            <a:r>
              <a:rPr lang="ja-JP" altLang="en-US" dirty="0">
                <a:solidFill>
                  <a:schemeClr val="accent1">
                    <a:lumMod val="50000"/>
                  </a:schemeClr>
                </a:solidFill>
              </a:rPr>
              <a:t>発売決定</a:t>
            </a:r>
            <a:r>
              <a:rPr lang="en-US" altLang="ja-JP" dirty="0">
                <a:solidFill>
                  <a:schemeClr val="accent1">
                    <a:lumMod val="50000"/>
                  </a:schemeClr>
                </a:solidFill>
              </a:rPr>
              <a:t>(2021</a:t>
            </a:r>
            <a:r>
              <a:rPr lang="ja-JP" altLang="en-US" dirty="0">
                <a:solidFill>
                  <a:schemeClr val="accent1">
                    <a:lumMod val="50000"/>
                  </a:schemeClr>
                </a:solidFill>
              </a:rPr>
              <a:t>年</a:t>
            </a:r>
            <a:r>
              <a:rPr lang="en-US" altLang="ja-JP" dirty="0">
                <a:solidFill>
                  <a:schemeClr val="accent1">
                    <a:lumMod val="50000"/>
                  </a:schemeClr>
                </a:solidFill>
              </a:rPr>
              <a:t>2</a:t>
            </a:r>
            <a:r>
              <a:rPr lang="ja-JP" altLang="en-US" dirty="0">
                <a:solidFill>
                  <a:schemeClr val="accent1">
                    <a:lumMod val="50000"/>
                  </a:schemeClr>
                </a:solidFill>
              </a:rPr>
              <a:t>月</a:t>
            </a:r>
            <a:r>
              <a:rPr lang="en-US" altLang="ja-JP" dirty="0">
                <a:solidFill>
                  <a:schemeClr val="accent1">
                    <a:lumMod val="50000"/>
                  </a:schemeClr>
                </a:solidFill>
              </a:rPr>
              <a:t>18</a:t>
            </a:r>
            <a:r>
              <a:rPr lang="ja-JP" altLang="en-US" dirty="0">
                <a:solidFill>
                  <a:schemeClr val="accent1">
                    <a:lumMod val="50000"/>
                  </a:schemeClr>
                </a:solidFill>
              </a:rPr>
              <a:t>日</a:t>
            </a:r>
            <a:r>
              <a:rPr lang="en-US" altLang="ja-JP" dirty="0">
                <a:solidFill>
                  <a:schemeClr val="accent1">
                    <a:lumMod val="50000"/>
                  </a:schemeClr>
                </a:solidFill>
              </a:rPr>
              <a:t>)</a:t>
            </a:r>
          </a:p>
          <a:p>
            <a:pPr marL="0" indent="0">
              <a:buNone/>
            </a:pPr>
            <a:endParaRPr lang="en-US" altLang="ja-JP" dirty="0">
              <a:solidFill>
                <a:schemeClr val="accent1">
                  <a:lumMod val="50000"/>
                </a:schemeClr>
              </a:solidFill>
            </a:endParaRPr>
          </a:p>
          <a:p>
            <a:pPr marL="0" indent="0" algn="ctr">
              <a:buNone/>
            </a:pPr>
            <a:r>
              <a:rPr lang="ja-JP" altLang="en-US" dirty="0">
                <a:solidFill>
                  <a:schemeClr val="accent1">
                    <a:lumMod val="50000"/>
                  </a:schemeClr>
                </a:solidFill>
              </a:rPr>
              <a:t>前作のスプラトゥーン</a:t>
            </a:r>
            <a:r>
              <a:rPr lang="en-US" altLang="ja-JP" dirty="0">
                <a:solidFill>
                  <a:schemeClr val="accent1">
                    <a:lumMod val="50000"/>
                  </a:schemeClr>
                </a:solidFill>
              </a:rPr>
              <a:t>2</a:t>
            </a:r>
            <a:r>
              <a:rPr lang="ja-JP" altLang="en-US" dirty="0">
                <a:solidFill>
                  <a:schemeClr val="accent1">
                    <a:lumMod val="50000"/>
                  </a:schemeClr>
                </a:solidFill>
              </a:rPr>
              <a:t>発売から約</a:t>
            </a:r>
            <a:r>
              <a:rPr lang="en-US" altLang="ja-JP" dirty="0">
                <a:solidFill>
                  <a:schemeClr val="accent1">
                    <a:lumMod val="50000"/>
                  </a:schemeClr>
                </a:solidFill>
              </a:rPr>
              <a:t>4</a:t>
            </a:r>
            <a:r>
              <a:rPr lang="ja-JP" altLang="en-US" dirty="0">
                <a:solidFill>
                  <a:schemeClr val="accent1">
                    <a:lumMod val="50000"/>
                  </a:schemeClr>
                </a:solidFill>
              </a:rPr>
              <a:t>年半経過していたため</a:t>
            </a:r>
            <a:endParaRPr lang="en-US" altLang="ja-JP" dirty="0">
              <a:solidFill>
                <a:schemeClr val="accent1">
                  <a:lumMod val="50000"/>
                </a:schemeClr>
              </a:solidFill>
            </a:endParaRPr>
          </a:p>
          <a:p>
            <a:pPr marL="0" indent="0" algn="ctr">
              <a:buNone/>
            </a:pPr>
            <a:r>
              <a:rPr lang="ja-JP" altLang="en-US" dirty="0">
                <a:solidFill>
                  <a:schemeClr val="accent1">
                    <a:lumMod val="50000"/>
                  </a:schemeClr>
                </a:solidFill>
              </a:rPr>
              <a:t>新作の発売自体ないのではないかと思われていた</a:t>
            </a:r>
            <a:r>
              <a:rPr lang="en-US" altLang="ja-JP" dirty="0">
                <a:solidFill>
                  <a:schemeClr val="accent1">
                    <a:lumMod val="50000"/>
                  </a:schemeClr>
                </a:solidFill>
              </a:rPr>
              <a:t>(</a:t>
            </a:r>
            <a:r>
              <a:rPr lang="ja-JP" altLang="en-US" dirty="0">
                <a:solidFill>
                  <a:schemeClr val="accent1">
                    <a:lumMod val="50000"/>
                  </a:schemeClr>
                </a:solidFill>
              </a:rPr>
              <a:t>無印から</a:t>
            </a:r>
            <a:r>
              <a:rPr lang="en-US" altLang="ja-JP" dirty="0">
                <a:solidFill>
                  <a:schemeClr val="accent1">
                    <a:lumMod val="50000"/>
                  </a:schemeClr>
                </a:solidFill>
              </a:rPr>
              <a:t>2</a:t>
            </a:r>
            <a:r>
              <a:rPr lang="ja-JP" altLang="en-US" dirty="0">
                <a:solidFill>
                  <a:schemeClr val="accent1">
                    <a:lumMod val="50000"/>
                  </a:schemeClr>
                </a:solidFill>
              </a:rPr>
              <a:t>発売までは</a:t>
            </a:r>
            <a:r>
              <a:rPr lang="en-US" altLang="ja-JP" dirty="0">
                <a:solidFill>
                  <a:schemeClr val="accent1">
                    <a:lumMod val="50000"/>
                  </a:schemeClr>
                </a:solidFill>
              </a:rPr>
              <a:t>2</a:t>
            </a:r>
            <a:r>
              <a:rPr lang="ja-JP" altLang="en-US" dirty="0">
                <a:solidFill>
                  <a:schemeClr val="accent1">
                    <a:lumMod val="50000"/>
                  </a:schemeClr>
                </a:solidFill>
              </a:rPr>
              <a:t>年程度</a:t>
            </a:r>
            <a:r>
              <a:rPr lang="en-US" altLang="ja-JP" dirty="0">
                <a:solidFill>
                  <a:schemeClr val="accent1">
                    <a:lumMod val="50000"/>
                  </a:schemeClr>
                </a:solidFill>
              </a:rPr>
              <a:t>)</a:t>
            </a:r>
          </a:p>
          <a:p>
            <a:pPr marL="0" indent="0" algn="ctr">
              <a:buNone/>
            </a:pPr>
            <a:r>
              <a:rPr lang="ja-JP" altLang="en-US" dirty="0">
                <a:solidFill>
                  <a:schemeClr val="accent1">
                    <a:lumMod val="50000"/>
                  </a:schemeClr>
                </a:solidFill>
              </a:rPr>
              <a:t>↓</a:t>
            </a:r>
            <a:endParaRPr lang="en-US" altLang="ja-JP" dirty="0">
              <a:solidFill>
                <a:schemeClr val="accent1">
                  <a:lumMod val="50000"/>
                </a:schemeClr>
              </a:solidFill>
            </a:endParaRPr>
          </a:p>
          <a:p>
            <a:pPr marL="0" indent="0" algn="ctr">
              <a:buNone/>
            </a:pPr>
            <a:r>
              <a:rPr lang="ja-JP" altLang="en-US" dirty="0">
                <a:solidFill>
                  <a:schemeClr val="accent1">
                    <a:lumMod val="50000"/>
                  </a:schemeClr>
                </a:solidFill>
              </a:rPr>
              <a:t>反応動画が残るほどの衝撃を与えた</a:t>
            </a:r>
            <a:endParaRPr lang="en-US" altLang="ja-JP" dirty="0">
              <a:solidFill>
                <a:schemeClr val="accent1">
                  <a:lumMod val="50000"/>
                </a:schemeClr>
              </a:solidFill>
            </a:endParaRPr>
          </a:p>
          <a:p>
            <a:pPr marL="0" indent="0" algn="ctr">
              <a:buNone/>
            </a:pPr>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endParaRPr lang="en-US" altLang="ja-JP" dirty="0">
              <a:solidFill>
                <a:schemeClr val="accent1">
                  <a:lumMod val="50000"/>
                </a:schemeClr>
              </a:solidFill>
            </a:endParaRPr>
          </a:p>
        </p:txBody>
      </p:sp>
    </p:spTree>
    <p:extLst>
      <p:ext uri="{BB962C8B-B14F-4D97-AF65-F5344CB8AC3E}">
        <p14:creationId xmlns:p14="http://schemas.microsoft.com/office/powerpoint/2010/main" val="30129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DE585-0D08-CF04-0DFA-50E4D34BA8B0}"/>
              </a:ext>
            </a:extLst>
          </p:cNvPr>
          <p:cNvSpPr>
            <a:spLocks noGrp="1"/>
          </p:cNvSpPr>
          <p:nvPr>
            <p:ph type="title"/>
          </p:nvPr>
        </p:nvSpPr>
        <p:spPr/>
        <p:txBody>
          <a:bodyPr/>
          <a:lstStyle/>
          <a:p>
            <a:r>
              <a:rPr kumimoji="1" lang="ja-JP" altLang="en-US" dirty="0">
                <a:solidFill>
                  <a:schemeClr val="accent1">
                    <a:lumMod val="50000"/>
                  </a:schemeClr>
                </a:solidFill>
              </a:rPr>
              <a:t>補足</a:t>
            </a:r>
          </a:p>
        </p:txBody>
      </p:sp>
      <p:sp>
        <p:nvSpPr>
          <p:cNvPr id="5" name="テキスト プレースホルダー 4">
            <a:extLst>
              <a:ext uri="{FF2B5EF4-FFF2-40B4-BE49-F238E27FC236}">
                <a16:creationId xmlns:a16="http://schemas.microsoft.com/office/drawing/2014/main" id="{B1039584-0809-1863-6FA2-E84F7681C5E1}"/>
              </a:ext>
            </a:extLst>
          </p:cNvPr>
          <p:cNvSpPr>
            <a:spLocks noGrp="1"/>
          </p:cNvSpPr>
          <p:nvPr>
            <p:ph type="body" idx="1"/>
          </p:nvPr>
        </p:nvSpPr>
        <p:spPr/>
        <p:txBody>
          <a:bodyPr/>
          <a:lstStyle/>
          <a:p>
            <a:r>
              <a:rPr lang="ja-JP" altLang="en-US" sz="1800" dirty="0">
                <a:solidFill>
                  <a:schemeClr val="accent1">
                    <a:lumMod val="50000"/>
                  </a:schemeClr>
                </a:solidFill>
              </a:rPr>
              <a:t>ナワバリバトル</a:t>
            </a:r>
          </a:p>
        </p:txBody>
      </p:sp>
      <p:sp>
        <p:nvSpPr>
          <p:cNvPr id="3" name="コンテンツ プレースホルダー 2">
            <a:extLst>
              <a:ext uri="{FF2B5EF4-FFF2-40B4-BE49-F238E27FC236}">
                <a16:creationId xmlns:a16="http://schemas.microsoft.com/office/drawing/2014/main" id="{381F7C0B-6338-53C5-91F6-80FE35E0648D}"/>
              </a:ext>
            </a:extLst>
          </p:cNvPr>
          <p:cNvSpPr>
            <a:spLocks noGrp="1"/>
          </p:cNvSpPr>
          <p:nvPr>
            <p:ph sz="half" idx="2"/>
          </p:nvPr>
        </p:nvSpPr>
        <p:spPr/>
        <p:txBody>
          <a:bodyPr/>
          <a:lstStyle/>
          <a:p>
            <a:endParaRPr kumimoji="1" lang="en-US" altLang="ja-JP" dirty="0">
              <a:solidFill>
                <a:schemeClr val="accent1">
                  <a:lumMod val="50000"/>
                </a:schemeClr>
              </a:solidFill>
            </a:endParaRPr>
          </a:p>
          <a:p>
            <a:r>
              <a:rPr kumimoji="1" lang="en-US" altLang="ja-JP" dirty="0">
                <a:solidFill>
                  <a:schemeClr val="accent1">
                    <a:lumMod val="50000"/>
                  </a:schemeClr>
                </a:solidFill>
              </a:rPr>
              <a:t>4</a:t>
            </a:r>
            <a:r>
              <a:rPr kumimoji="1" lang="ja-JP" altLang="en-US" dirty="0">
                <a:solidFill>
                  <a:schemeClr val="accent1">
                    <a:lumMod val="50000"/>
                  </a:schemeClr>
                </a:solidFill>
              </a:rPr>
              <a:t>人対</a:t>
            </a:r>
            <a:r>
              <a:rPr kumimoji="1" lang="en-US" altLang="ja-JP" dirty="0">
                <a:solidFill>
                  <a:schemeClr val="accent1">
                    <a:lumMod val="50000"/>
                  </a:schemeClr>
                </a:solidFill>
              </a:rPr>
              <a:t>4</a:t>
            </a:r>
            <a:r>
              <a:rPr kumimoji="1" lang="ja-JP" altLang="en-US" dirty="0">
                <a:solidFill>
                  <a:schemeClr val="accent1">
                    <a:lumMod val="50000"/>
                  </a:schemeClr>
                </a:solidFill>
              </a:rPr>
              <a:t>人のチームバトル</a:t>
            </a:r>
            <a:endParaRPr kumimoji="1" lang="en-US" altLang="ja-JP" dirty="0">
              <a:solidFill>
                <a:schemeClr val="accent1">
                  <a:lumMod val="50000"/>
                </a:schemeClr>
              </a:solidFill>
            </a:endParaRPr>
          </a:p>
          <a:p>
            <a:endParaRPr kumimoji="1" lang="en-US" altLang="ja-JP" dirty="0">
              <a:solidFill>
                <a:schemeClr val="accent1">
                  <a:lumMod val="50000"/>
                </a:schemeClr>
              </a:solidFill>
            </a:endParaRPr>
          </a:p>
          <a:p>
            <a:r>
              <a:rPr lang="ja-JP" altLang="en-US" dirty="0">
                <a:solidFill>
                  <a:schemeClr val="accent1">
                    <a:lumMod val="50000"/>
                  </a:schemeClr>
                </a:solidFill>
              </a:rPr>
              <a:t>似たようなモードにバンカラマッチと呼ばれるランクマッチが存在する</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スプラトゥーンの代表的なモード</a:t>
            </a:r>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endParaRPr kumimoji="1" lang="en-US" altLang="ja-JP" dirty="0">
              <a:solidFill>
                <a:schemeClr val="accent1">
                  <a:lumMod val="50000"/>
                </a:schemeClr>
              </a:solidFill>
            </a:endParaRPr>
          </a:p>
          <a:p>
            <a:endParaRPr kumimoji="1" lang="en-US" altLang="ja-JP" dirty="0">
              <a:solidFill>
                <a:schemeClr val="accent1">
                  <a:lumMod val="50000"/>
                </a:schemeClr>
              </a:solidFill>
            </a:endParaRPr>
          </a:p>
          <a:p>
            <a:pPr marL="0" indent="0" algn="ctr">
              <a:buNone/>
            </a:pPr>
            <a:endParaRPr kumimoji="1" lang="ja-JP" altLang="en-US" dirty="0">
              <a:solidFill>
                <a:schemeClr val="accent1">
                  <a:lumMod val="50000"/>
                </a:schemeClr>
              </a:solidFill>
            </a:endParaRPr>
          </a:p>
        </p:txBody>
      </p:sp>
      <p:sp>
        <p:nvSpPr>
          <p:cNvPr id="6" name="テキスト プレースホルダー 5">
            <a:extLst>
              <a:ext uri="{FF2B5EF4-FFF2-40B4-BE49-F238E27FC236}">
                <a16:creationId xmlns:a16="http://schemas.microsoft.com/office/drawing/2014/main" id="{5AD733DF-5A94-0902-EB33-684771C7E249}"/>
              </a:ext>
            </a:extLst>
          </p:cNvPr>
          <p:cNvSpPr>
            <a:spLocks noGrp="1"/>
          </p:cNvSpPr>
          <p:nvPr>
            <p:ph type="body" sz="quarter" idx="3"/>
          </p:nvPr>
        </p:nvSpPr>
        <p:spPr/>
        <p:txBody>
          <a:bodyPr/>
          <a:lstStyle/>
          <a:p>
            <a:r>
              <a:rPr lang="ja-JP" altLang="en-US" sz="1800" dirty="0">
                <a:solidFill>
                  <a:schemeClr val="accent1">
                    <a:lumMod val="50000"/>
                  </a:schemeClr>
                </a:solidFill>
              </a:rPr>
              <a:t>サーモンラン</a:t>
            </a:r>
          </a:p>
        </p:txBody>
      </p:sp>
      <p:sp>
        <p:nvSpPr>
          <p:cNvPr id="7" name="コンテンツ プレースホルダー 6">
            <a:extLst>
              <a:ext uri="{FF2B5EF4-FFF2-40B4-BE49-F238E27FC236}">
                <a16:creationId xmlns:a16="http://schemas.microsoft.com/office/drawing/2014/main" id="{F1A1607D-1EDA-5742-3CF0-60169F28B6C5}"/>
              </a:ext>
            </a:extLst>
          </p:cNvPr>
          <p:cNvSpPr>
            <a:spLocks noGrp="1"/>
          </p:cNvSpPr>
          <p:nvPr>
            <p:ph sz="quarter" idx="4"/>
          </p:nvPr>
        </p:nvSpPr>
        <p:spPr/>
        <p:txBody>
          <a:bodyPr/>
          <a:lstStyle/>
          <a:p>
            <a:endParaRPr lang="en-US" altLang="ja-JP" dirty="0">
              <a:solidFill>
                <a:schemeClr val="accent1">
                  <a:lumMod val="50000"/>
                </a:schemeClr>
              </a:solidFill>
            </a:endParaRPr>
          </a:p>
          <a:p>
            <a:r>
              <a:rPr lang="en-US" altLang="ja-JP" dirty="0">
                <a:solidFill>
                  <a:schemeClr val="accent1">
                    <a:lumMod val="50000"/>
                  </a:schemeClr>
                </a:solidFill>
              </a:rPr>
              <a:t>4</a:t>
            </a:r>
            <a:r>
              <a:rPr lang="ja-JP" altLang="en-US" dirty="0">
                <a:solidFill>
                  <a:schemeClr val="accent1">
                    <a:lumMod val="50000"/>
                  </a:schemeClr>
                </a:solidFill>
              </a:rPr>
              <a:t>人で敵を倒す</a:t>
            </a:r>
            <a:r>
              <a:rPr lang="en-US" altLang="ja-JP" dirty="0" err="1">
                <a:solidFill>
                  <a:schemeClr val="accent1">
                    <a:lumMod val="50000"/>
                  </a:schemeClr>
                </a:solidFill>
              </a:rPr>
              <a:t>PvE</a:t>
            </a:r>
            <a:r>
              <a:rPr lang="en-US" altLang="ja-JP" dirty="0">
                <a:solidFill>
                  <a:schemeClr val="accent1">
                    <a:lumMod val="50000"/>
                  </a:schemeClr>
                </a:solidFill>
              </a:rPr>
              <a:t>(</a:t>
            </a:r>
            <a:r>
              <a:rPr lang="ja-JP" altLang="en-US" dirty="0">
                <a:solidFill>
                  <a:schemeClr val="accent1">
                    <a:lumMod val="50000"/>
                  </a:schemeClr>
                </a:solidFill>
              </a:rPr>
              <a:t>対環境</a:t>
            </a:r>
            <a:r>
              <a:rPr lang="en-US" altLang="ja-JP" dirty="0">
                <a:solidFill>
                  <a:schemeClr val="accent1">
                    <a:lumMod val="50000"/>
                  </a:schemeClr>
                </a:solidFill>
              </a:rPr>
              <a:t>)</a:t>
            </a:r>
            <a:r>
              <a:rPr lang="ja-JP" altLang="en-US" dirty="0">
                <a:solidFill>
                  <a:schemeClr val="accent1">
                    <a:lumMod val="50000"/>
                  </a:schemeClr>
                </a:solidFill>
              </a:rPr>
              <a:t>モード</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サブゲームのような位置づけ</a:t>
            </a:r>
            <a:endParaRPr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メインではないが人気のモード</a:t>
            </a:r>
          </a:p>
        </p:txBody>
      </p:sp>
      <p:sp>
        <p:nvSpPr>
          <p:cNvPr id="8" name="テキスト ボックス 7">
            <a:extLst>
              <a:ext uri="{FF2B5EF4-FFF2-40B4-BE49-F238E27FC236}">
                <a16:creationId xmlns:a16="http://schemas.microsoft.com/office/drawing/2014/main" id="{2518B753-F59C-512D-4BBD-3DB6503DDDC7}"/>
              </a:ext>
            </a:extLst>
          </p:cNvPr>
          <p:cNvSpPr txBox="1"/>
          <p:nvPr/>
        </p:nvSpPr>
        <p:spPr>
          <a:xfrm>
            <a:off x="676540" y="1472742"/>
            <a:ext cx="8598256" cy="400110"/>
          </a:xfrm>
          <a:prstGeom prst="rect">
            <a:avLst/>
          </a:prstGeom>
          <a:noFill/>
        </p:spPr>
        <p:txBody>
          <a:bodyPr wrap="square" rtlCol="0">
            <a:spAutoFit/>
          </a:bodyPr>
          <a:lstStyle/>
          <a:p>
            <a:r>
              <a:rPr kumimoji="1" lang="ja-JP" altLang="en-US" sz="2000" dirty="0">
                <a:solidFill>
                  <a:schemeClr val="accent1">
                    <a:lumMod val="50000"/>
                  </a:schemeClr>
                </a:solidFill>
              </a:rPr>
              <a:t>⑥</a:t>
            </a:r>
            <a:r>
              <a:rPr kumimoji="1" lang="ja-JP" altLang="en-US" dirty="0">
                <a:solidFill>
                  <a:schemeClr val="accent1">
                    <a:lumMod val="50000"/>
                  </a:schemeClr>
                </a:solidFill>
              </a:rPr>
              <a:t>サーモンラン追加</a:t>
            </a:r>
            <a:r>
              <a:rPr kumimoji="1" lang="en-US" altLang="ja-JP" dirty="0">
                <a:solidFill>
                  <a:schemeClr val="accent1">
                    <a:lumMod val="50000"/>
                  </a:schemeClr>
                </a:solidFill>
              </a:rPr>
              <a:t>(2022</a:t>
            </a:r>
            <a:r>
              <a:rPr kumimoji="1" lang="ja-JP" altLang="en-US" dirty="0">
                <a:solidFill>
                  <a:schemeClr val="accent1">
                    <a:lumMod val="50000"/>
                  </a:schemeClr>
                </a:solidFill>
              </a:rPr>
              <a:t>年</a:t>
            </a:r>
            <a:r>
              <a:rPr kumimoji="1" lang="en-US" altLang="ja-JP" dirty="0">
                <a:solidFill>
                  <a:schemeClr val="accent1">
                    <a:lumMod val="50000"/>
                  </a:schemeClr>
                </a:solidFill>
              </a:rPr>
              <a:t>2</a:t>
            </a:r>
            <a:r>
              <a:rPr kumimoji="1" lang="ja-JP" altLang="en-US" dirty="0">
                <a:solidFill>
                  <a:schemeClr val="accent1">
                    <a:lumMod val="50000"/>
                  </a:schemeClr>
                </a:solidFill>
              </a:rPr>
              <a:t>月</a:t>
            </a:r>
            <a:r>
              <a:rPr kumimoji="1" lang="en-US" altLang="ja-JP" dirty="0">
                <a:solidFill>
                  <a:schemeClr val="accent1">
                    <a:lumMod val="50000"/>
                  </a:schemeClr>
                </a:solidFill>
              </a:rPr>
              <a:t>10</a:t>
            </a:r>
            <a:r>
              <a:rPr kumimoji="1" lang="ja-JP" altLang="en-US" dirty="0">
                <a:solidFill>
                  <a:schemeClr val="accent1">
                    <a:lumMod val="50000"/>
                  </a:schemeClr>
                </a:solidFill>
              </a:rPr>
              <a:t>日</a:t>
            </a:r>
            <a:r>
              <a:rPr kumimoji="1" lang="en-US" altLang="ja-JP" dirty="0">
                <a:solidFill>
                  <a:schemeClr val="accent1">
                    <a:lumMod val="50000"/>
                  </a:schemeClr>
                </a:solidFill>
              </a:rPr>
              <a:t>)</a:t>
            </a:r>
            <a:endParaRPr kumimoji="1" lang="ja-JP" altLang="en-US" sz="2000" dirty="0">
              <a:solidFill>
                <a:schemeClr val="accent1">
                  <a:lumMod val="50000"/>
                </a:schemeClr>
              </a:solidFill>
            </a:endParaRPr>
          </a:p>
        </p:txBody>
      </p:sp>
    </p:spTree>
    <p:extLst>
      <p:ext uri="{BB962C8B-B14F-4D97-AF65-F5344CB8AC3E}">
        <p14:creationId xmlns:p14="http://schemas.microsoft.com/office/powerpoint/2010/main" val="482655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EBCE7F25-57B4-2604-2CC5-99AD51AB6AB8}"/>
              </a:ext>
            </a:extLst>
          </p:cNvPr>
          <p:cNvSpPr>
            <a:spLocks noGrp="1"/>
          </p:cNvSpPr>
          <p:nvPr>
            <p:ph type="title"/>
          </p:nvPr>
        </p:nvSpPr>
        <p:spPr/>
        <p:txBody>
          <a:bodyPr/>
          <a:lstStyle/>
          <a:p>
            <a:r>
              <a:rPr lang="ja-JP" altLang="en-US" dirty="0">
                <a:solidFill>
                  <a:schemeClr val="accent1">
                    <a:lumMod val="50000"/>
                  </a:schemeClr>
                </a:solidFill>
              </a:rPr>
              <a:t>補足</a:t>
            </a:r>
          </a:p>
        </p:txBody>
      </p:sp>
      <p:sp>
        <p:nvSpPr>
          <p:cNvPr id="8" name="コンテンツ プレースホルダー 7">
            <a:extLst>
              <a:ext uri="{FF2B5EF4-FFF2-40B4-BE49-F238E27FC236}">
                <a16:creationId xmlns:a16="http://schemas.microsoft.com/office/drawing/2014/main" id="{9B3993AE-1699-87D5-9099-846D3F8CB7B4}"/>
              </a:ext>
            </a:extLst>
          </p:cNvPr>
          <p:cNvSpPr>
            <a:spLocks noGrp="1"/>
          </p:cNvSpPr>
          <p:nvPr>
            <p:ph idx="1"/>
          </p:nvPr>
        </p:nvSpPr>
        <p:spPr>
          <a:xfrm>
            <a:off x="677334" y="1930400"/>
            <a:ext cx="8596668" cy="3880773"/>
          </a:xfrm>
        </p:spPr>
        <p:txBody>
          <a:bodyPr/>
          <a:lstStyle/>
          <a:p>
            <a:r>
              <a:rPr lang="ja-JP" altLang="en-US" dirty="0">
                <a:solidFill>
                  <a:schemeClr val="accent1">
                    <a:lumMod val="50000"/>
                  </a:schemeClr>
                </a:solidFill>
              </a:rPr>
              <a:t>⑦バンカラマッチのシステム説明</a:t>
            </a:r>
            <a:r>
              <a:rPr lang="en-US" altLang="ja-JP" dirty="0">
                <a:solidFill>
                  <a:schemeClr val="accent1">
                    <a:lumMod val="50000"/>
                  </a:schemeClr>
                </a:solidFill>
              </a:rPr>
              <a:t>(2022</a:t>
            </a:r>
            <a:r>
              <a:rPr lang="ja-JP" altLang="en-US" dirty="0">
                <a:solidFill>
                  <a:schemeClr val="accent1">
                    <a:lumMod val="50000"/>
                  </a:schemeClr>
                </a:solidFill>
              </a:rPr>
              <a:t>年</a:t>
            </a:r>
            <a:r>
              <a:rPr lang="en-US" altLang="ja-JP" dirty="0">
                <a:solidFill>
                  <a:schemeClr val="accent1">
                    <a:lumMod val="50000"/>
                  </a:schemeClr>
                </a:solidFill>
              </a:rPr>
              <a:t>8</a:t>
            </a:r>
            <a:r>
              <a:rPr lang="ja-JP" altLang="en-US" dirty="0">
                <a:solidFill>
                  <a:schemeClr val="accent1">
                    <a:lumMod val="50000"/>
                  </a:schemeClr>
                </a:solidFill>
              </a:rPr>
              <a:t>月</a:t>
            </a:r>
            <a:r>
              <a:rPr lang="en-US" altLang="ja-JP" dirty="0">
                <a:solidFill>
                  <a:schemeClr val="accent1">
                    <a:lumMod val="50000"/>
                  </a:schemeClr>
                </a:solidFill>
              </a:rPr>
              <a:t>10</a:t>
            </a:r>
            <a:r>
              <a:rPr lang="ja-JP" altLang="en-US" dirty="0">
                <a:solidFill>
                  <a:schemeClr val="accent1">
                    <a:lumMod val="50000"/>
                  </a:schemeClr>
                </a:solidFill>
              </a:rPr>
              <a:t>日</a:t>
            </a:r>
            <a:r>
              <a:rPr lang="en-US" altLang="ja-JP" dirty="0">
                <a:solidFill>
                  <a:schemeClr val="accent1">
                    <a:lumMod val="50000"/>
                  </a:schemeClr>
                </a:solidFill>
              </a:rPr>
              <a:t>)</a:t>
            </a:r>
          </a:p>
          <a:p>
            <a:endParaRPr lang="en-US" altLang="ja-JP" dirty="0">
              <a:solidFill>
                <a:schemeClr val="accent1">
                  <a:lumMod val="50000"/>
                </a:schemeClr>
              </a:solidFill>
            </a:endParaRPr>
          </a:p>
          <a:p>
            <a:pPr marL="0" indent="0">
              <a:buNone/>
            </a:pPr>
            <a:r>
              <a:rPr lang="en-US" altLang="ja-JP" dirty="0">
                <a:solidFill>
                  <a:schemeClr val="accent1">
                    <a:lumMod val="50000"/>
                  </a:schemeClr>
                </a:solidFill>
              </a:rPr>
              <a:t>【</a:t>
            </a:r>
            <a:r>
              <a:rPr lang="ja-JP" altLang="en-US" dirty="0">
                <a:solidFill>
                  <a:schemeClr val="accent1">
                    <a:lumMod val="50000"/>
                  </a:schemeClr>
                </a:solidFill>
              </a:rPr>
              <a:t>スプラトゥーン</a:t>
            </a:r>
            <a:r>
              <a:rPr lang="en-US" altLang="ja-JP" dirty="0">
                <a:solidFill>
                  <a:schemeClr val="accent1">
                    <a:lumMod val="50000"/>
                  </a:schemeClr>
                </a:solidFill>
              </a:rPr>
              <a:t>2</a:t>
            </a:r>
            <a:r>
              <a:rPr lang="ja-JP" altLang="en-US" dirty="0">
                <a:solidFill>
                  <a:schemeClr val="accent1">
                    <a:lumMod val="50000"/>
                  </a:schemeClr>
                </a:solidFill>
              </a:rPr>
              <a:t>からの変更点</a:t>
            </a:r>
            <a:r>
              <a:rPr lang="en-US" altLang="ja-JP" dirty="0">
                <a:solidFill>
                  <a:schemeClr val="accent1">
                    <a:lumMod val="50000"/>
                  </a:schemeClr>
                </a:solidFill>
              </a:rPr>
              <a:t>】</a:t>
            </a:r>
          </a:p>
          <a:p>
            <a:r>
              <a:rPr lang="ja-JP" altLang="en-US" dirty="0">
                <a:solidFill>
                  <a:schemeClr val="accent1">
                    <a:lumMod val="50000"/>
                  </a:schemeClr>
                </a:solidFill>
              </a:rPr>
              <a:t>同じ時間帯でも異なるステージやルールで戦えるように</a:t>
            </a:r>
            <a:endParaRPr lang="en-US" altLang="ja-JP" dirty="0">
              <a:solidFill>
                <a:schemeClr val="accent1">
                  <a:lumMod val="50000"/>
                </a:schemeClr>
              </a:solidFill>
            </a:endParaRPr>
          </a:p>
          <a:p>
            <a:pPr marL="0" indent="0">
              <a:buNone/>
            </a:pPr>
            <a:r>
              <a:rPr lang="en-US" altLang="ja-JP" dirty="0">
                <a:solidFill>
                  <a:schemeClr val="accent1">
                    <a:lumMod val="50000"/>
                  </a:schemeClr>
                </a:solidFill>
              </a:rPr>
              <a:t>	</a:t>
            </a:r>
            <a:r>
              <a:rPr lang="ja-JP" altLang="en-US" dirty="0">
                <a:solidFill>
                  <a:schemeClr val="accent1">
                    <a:lumMod val="50000"/>
                  </a:schemeClr>
                </a:solidFill>
              </a:rPr>
              <a:t>→オープン、チャレンジの</a:t>
            </a:r>
            <a:r>
              <a:rPr lang="en-US" altLang="ja-JP" dirty="0">
                <a:solidFill>
                  <a:schemeClr val="accent1">
                    <a:lumMod val="50000"/>
                  </a:schemeClr>
                </a:solidFill>
              </a:rPr>
              <a:t>2</a:t>
            </a:r>
            <a:r>
              <a:rPr lang="ja-JP" altLang="en-US" dirty="0">
                <a:solidFill>
                  <a:schemeClr val="accent1">
                    <a:lumMod val="50000"/>
                  </a:schemeClr>
                </a:solidFill>
              </a:rPr>
              <a:t>種類</a:t>
            </a:r>
            <a:endParaRPr lang="en-US" altLang="ja-JP" dirty="0">
              <a:solidFill>
                <a:schemeClr val="accent1">
                  <a:lumMod val="50000"/>
                </a:schemeClr>
              </a:solidFill>
            </a:endParaRPr>
          </a:p>
          <a:p>
            <a:pPr marL="0" indent="0">
              <a:buNone/>
            </a:pPr>
            <a:r>
              <a:rPr lang="en-US" altLang="ja-JP" dirty="0">
                <a:solidFill>
                  <a:schemeClr val="accent1">
                    <a:lumMod val="50000"/>
                  </a:schemeClr>
                </a:solidFill>
              </a:rPr>
              <a:t>		</a:t>
            </a:r>
            <a:r>
              <a:rPr lang="ja-JP" altLang="en-US" dirty="0">
                <a:solidFill>
                  <a:schemeClr val="accent1">
                    <a:lumMod val="50000"/>
                  </a:schemeClr>
                </a:solidFill>
              </a:rPr>
              <a:t>オープン</a:t>
            </a:r>
            <a:r>
              <a:rPr lang="en-US" altLang="ja-JP" dirty="0">
                <a:solidFill>
                  <a:schemeClr val="accent1">
                    <a:lumMod val="50000"/>
                  </a:schemeClr>
                </a:solidFill>
              </a:rPr>
              <a:t>	1</a:t>
            </a:r>
            <a:r>
              <a:rPr lang="ja-JP" altLang="en-US" dirty="0">
                <a:solidFill>
                  <a:schemeClr val="accent1">
                    <a:lumMod val="50000"/>
                  </a:schemeClr>
                </a:solidFill>
              </a:rPr>
              <a:t>～</a:t>
            </a:r>
            <a:r>
              <a:rPr lang="en-US" altLang="ja-JP" dirty="0">
                <a:solidFill>
                  <a:schemeClr val="accent1">
                    <a:lumMod val="50000"/>
                  </a:schemeClr>
                </a:solidFill>
              </a:rPr>
              <a:t>4</a:t>
            </a:r>
            <a:r>
              <a:rPr lang="ja-JP" altLang="en-US" dirty="0">
                <a:solidFill>
                  <a:schemeClr val="accent1">
                    <a:lumMod val="50000"/>
                  </a:schemeClr>
                </a:solidFill>
              </a:rPr>
              <a:t>人で挑戦可能</a:t>
            </a:r>
            <a:endParaRPr lang="en-US" altLang="ja-JP" dirty="0">
              <a:solidFill>
                <a:schemeClr val="accent1">
                  <a:lumMod val="50000"/>
                </a:schemeClr>
              </a:solidFill>
            </a:endParaRPr>
          </a:p>
          <a:p>
            <a:pPr marL="0" indent="0">
              <a:buNone/>
            </a:pPr>
            <a:r>
              <a:rPr lang="en-US" altLang="ja-JP" dirty="0">
                <a:solidFill>
                  <a:schemeClr val="accent1">
                    <a:lumMod val="50000"/>
                  </a:schemeClr>
                </a:solidFill>
              </a:rPr>
              <a:t>					</a:t>
            </a:r>
            <a:r>
              <a:rPr lang="ja-JP" altLang="en-US" dirty="0">
                <a:solidFill>
                  <a:schemeClr val="accent1">
                    <a:lumMod val="50000"/>
                  </a:schemeClr>
                </a:solidFill>
              </a:rPr>
              <a:t>増減するポイント数が緩やか</a:t>
            </a:r>
            <a:endParaRPr lang="en-US" altLang="ja-JP" dirty="0">
              <a:solidFill>
                <a:schemeClr val="accent1">
                  <a:lumMod val="50000"/>
                </a:schemeClr>
              </a:solidFill>
            </a:endParaRPr>
          </a:p>
          <a:p>
            <a:pPr marL="0" indent="0">
              <a:buNone/>
            </a:pPr>
            <a:r>
              <a:rPr lang="en-US" altLang="ja-JP" dirty="0">
                <a:solidFill>
                  <a:schemeClr val="accent1">
                    <a:lumMod val="50000"/>
                  </a:schemeClr>
                </a:solidFill>
              </a:rPr>
              <a:t>		</a:t>
            </a:r>
            <a:r>
              <a:rPr lang="ja-JP" altLang="en-US" dirty="0">
                <a:solidFill>
                  <a:schemeClr val="accent1">
                    <a:lumMod val="50000"/>
                  </a:schemeClr>
                </a:solidFill>
              </a:rPr>
              <a:t>チャレンジ</a:t>
            </a:r>
            <a:r>
              <a:rPr lang="en-US" altLang="ja-JP" dirty="0">
                <a:solidFill>
                  <a:schemeClr val="accent1">
                    <a:lumMod val="50000"/>
                  </a:schemeClr>
                </a:solidFill>
              </a:rPr>
              <a:t>	1</a:t>
            </a:r>
            <a:r>
              <a:rPr lang="ja-JP" altLang="en-US" dirty="0">
                <a:solidFill>
                  <a:schemeClr val="accent1">
                    <a:lumMod val="50000"/>
                  </a:schemeClr>
                </a:solidFill>
              </a:rPr>
              <a:t>人でのみ挑戦可能　</a:t>
            </a:r>
            <a:endParaRPr lang="en-US" altLang="ja-JP" dirty="0">
              <a:solidFill>
                <a:schemeClr val="accent1">
                  <a:lumMod val="50000"/>
                </a:schemeClr>
              </a:solidFill>
            </a:endParaRPr>
          </a:p>
          <a:p>
            <a:pPr marL="0" indent="0">
              <a:buNone/>
            </a:pPr>
            <a:r>
              <a:rPr lang="en-US" altLang="ja-JP" dirty="0">
                <a:solidFill>
                  <a:schemeClr val="accent1">
                    <a:lumMod val="50000"/>
                  </a:schemeClr>
                </a:solidFill>
              </a:rPr>
              <a:t>					</a:t>
            </a:r>
            <a:r>
              <a:rPr lang="ja-JP" altLang="en-US" dirty="0">
                <a:solidFill>
                  <a:schemeClr val="accent1">
                    <a:lumMod val="50000"/>
                  </a:schemeClr>
                </a:solidFill>
              </a:rPr>
              <a:t>減少ポイントが大きい分増加ポイントも大きい</a:t>
            </a:r>
          </a:p>
        </p:txBody>
      </p:sp>
    </p:spTree>
    <p:extLst>
      <p:ext uri="{BB962C8B-B14F-4D97-AF65-F5344CB8AC3E}">
        <p14:creationId xmlns:p14="http://schemas.microsoft.com/office/powerpoint/2010/main" val="168577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3DBC5-58AD-07D4-72CA-6041E750E262}"/>
              </a:ext>
            </a:extLst>
          </p:cNvPr>
          <p:cNvSpPr>
            <a:spLocks noGrp="1"/>
          </p:cNvSpPr>
          <p:nvPr>
            <p:ph type="title"/>
          </p:nvPr>
        </p:nvSpPr>
        <p:spPr/>
        <p:txBody>
          <a:bodyPr/>
          <a:lstStyle/>
          <a:p>
            <a:r>
              <a:rPr kumimoji="1" lang="ja-JP" altLang="en-US" dirty="0">
                <a:solidFill>
                  <a:schemeClr val="accent1">
                    <a:lumMod val="50000"/>
                  </a:schemeClr>
                </a:solidFill>
              </a:rPr>
              <a:t>目次</a:t>
            </a:r>
          </a:p>
        </p:txBody>
      </p:sp>
      <p:sp>
        <p:nvSpPr>
          <p:cNvPr id="3" name="コンテンツ プレースホルダー 2">
            <a:extLst>
              <a:ext uri="{FF2B5EF4-FFF2-40B4-BE49-F238E27FC236}">
                <a16:creationId xmlns:a16="http://schemas.microsoft.com/office/drawing/2014/main" id="{49687E16-FB12-B55C-0424-B2F2FDE03ACB}"/>
              </a:ext>
            </a:extLst>
          </p:cNvPr>
          <p:cNvSpPr>
            <a:spLocks noGrp="1"/>
          </p:cNvSpPr>
          <p:nvPr>
            <p:ph idx="1"/>
          </p:nvPr>
        </p:nvSpPr>
        <p:spPr/>
        <p:txBody>
          <a:bodyPr/>
          <a:lstStyle/>
          <a:p>
            <a:r>
              <a:rPr kumimoji="1" lang="ja-JP" altLang="en-US" dirty="0">
                <a:solidFill>
                  <a:schemeClr val="accent1">
                    <a:lumMod val="50000"/>
                  </a:schemeClr>
                </a:solidFill>
              </a:rPr>
              <a:t>はじめに</a:t>
            </a:r>
            <a:endParaRPr kumimoji="1" lang="en-US" altLang="ja-JP" dirty="0">
              <a:solidFill>
                <a:schemeClr val="accent1">
                  <a:lumMod val="50000"/>
                </a:schemeClr>
              </a:solidFill>
            </a:endParaRPr>
          </a:p>
          <a:p>
            <a:r>
              <a:rPr lang="ja-JP" altLang="en-US" dirty="0">
                <a:solidFill>
                  <a:schemeClr val="accent1">
                    <a:lumMod val="50000"/>
                  </a:schemeClr>
                </a:solidFill>
              </a:rPr>
              <a:t>ニンテンドーダイレクトとは</a:t>
            </a:r>
            <a:endParaRPr lang="en-US" altLang="ja-JP" dirty="0">
              <a:solidFill>
                <a:schemeClr val="accent1">
                  <a:lumMod val="50000"/>
                </a:schemeClr>
              </a:solidFill>
            </a:endParaRPr>
          </a:p>
          <a:p>
            <a:r>
              <a:rPr kumimoji="1" lang="ja-JP" altLang="en-US" dirty="0">
                <a:solidFill>
                  <a:schemeClr val="accent1">
                    <a:lumMod val="50000"/>
                  </a:schemeClr>
                </a:solidFill>
              </a:rPr>
              <a:t>分析対象・分析期間</a:t>
            </a:r>
            <a:endParaRPr kumimoji="1" lang="en-US" altLang="ja-JP" dirty="0">
              <a:solidFill>
                <a:schemeClr val="accent1">
                  <a:lumMod val="50000"/>
                </a:schemeClr>
              </a:solidFill>
            </a:endParaRPr>
          </a:p>
          <a:p>
            <a:r>
              <a:rPr lang="ja-JP" altLang="en-US" dirty="0">
                <a:solidFill>
                  <a:schemeClr val="accent1">
                    <a:lumMod val="50000"/>
                  </a:schemeClr>
                </a:solidFill>
              </a:rPr>
              <a:t>分析方法</a:t>
            </a:r>
            <a:endParaRPr lang="en-US" altLang="ja-JP" dirty="0">
              <a:solidFill>
                <a:schemeClr val="accent1">
                  <a:lumMod val="50000"/>
                </a:schemeClr>
              </a:solidFill>
            </a:endParaRPr>
          </a:p>
          <a:p>
            <a:r>
              <a:rPr lang="ja-JP" altLang="en-US" dirty="0">
                <a:solidFill>
                  <a:schemeClr val="accent1">
                    <a:lumMod val="50000"/>
                  </a:schemeClr>
                </a:solidFill>
              </a:rPr>
              <a:t>分析</a:t>
            </a:r>
            <a:r>
              <a:rPr kumimoji="1" lang="ja-JP" altLang="en-US" dirty="0">
                <a:solidFill>
                  <a:schemeClr val="accent1">
                    <a:lumMod val="50000"/>
                  </a:schemeClr>
                </a:solidFill>
              </a:rPr>
              <a:t>結果と考察</a:t>
            </a:r>
            <a:endParaRPr kumimoji="1" lang="en-US" altLang="ja-JP" dirty="0">
              <a:solidFill>
                <a:schemeClr val="accent1">
                  <a:lumMod val="50000"/>
                </a:schemeClr>
              </a:solidFill>
            </a:endParaRPr>
          </a:p>
          <a:p>
            <a:r>
              <a:rPr lang="ja-JP" altLang="en-US" dirty="0">
                <a:solidFill>
                  <a:schemeClr val="accent1">
                    <a:lumMod val="50000"/>
                  </a:schemeClr>
                </a:solidFill>
              </a:rPr>
              <a:t>補足</a:t>
            </a:r>
            <a:endParaRPr lang="en-US" altLang="ja-JP" dirty="0">
              <a:solidFill>
                <a:schemeClr val="accent1">
                  <a:lumMod val="50000"/>
                </a:schemeClr>
              </a:solidFill>
            </a:endParaRPr>
          </a:p>
          <a:p>
            <a:r>
              <a:rPr lang="ja-JP" altLang="en-US" dirty="0">
                <a:solidFill>
                  <a:schemeClr val="accent1">
                    <a:lumMod val="50000"/>
                  </a:schemeClr>
                </a:solidFill>
              </a:rPr>
              <a:t>先行研究</a:t>
            </a:r>
            <a:endParaRPr lang="en-US" altLang="ja-JP" dirty="0">
              <a:solidFill>
                <a:schemeClr val="accent1">
                  <a:lumMod val="50000"/>
                </a:schemeClr>
              </a:solidFill>
            </a:endParaRPr>
          </a:p>
          <a:p>
            <a:r>
              <a:rPr kumimoji="1" lang="ja-JP" altLang="en-US" dirty="0">
                <a:solidFill>
                  <a:schemeClr val="accent1">
                    <a:lumMod val="50000"/>
                  </a:schemeClr>
                </a:solidFill>
              </a:rPr>
              <a:t>参考文献</a:t>
            </a:r>
            <a:endParaRPr kumimoji="1" lang="en-US" altLang="ja-JP" dirty="0">
              <a:solidFill>
                <a:schemeClr val="accent1">
                  <a:lumMod val="50000"/>
                </a:schemeClr>
              </a:solidFill>
            </a:endParaRPr>
          </a:p>
          <a:p>
            <a:endParaRPr kumimoji="1" lang="ja-JP" altLang="en-US" dirty="0"/>
          </a:p>
        </p:txBody>
      </p:sp>
    </p:spTree>
    <p:extLst>
      <p:ext uri="{BB962C8B-B14F-4D97-AF65-F5344CB8AC3E}">
        <p14:creationId xmlns:p14="http://schemas.microsoft.com/office/powerpoint/2010/main" val="17692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17A29-ACF9-C8F7-63CA-DE08620DFD70}"/>
              </a:ext>
            </a:extLst>
          </p:cNvPr>
          <p:cNvSpPr>
            <a:spLocks noGrp="1"/>
          </p:cNvSpPr>
          <p:nvPr>
            <p:ph type="title"/>
          </p:nvPr>
        </p:nvSpPr>
        <p:spPr/>
        <p:txBody>
          <a:bodyPr/>
          <a:lstStyle/>
          <a:p>
            <a:r>
              <a:rPr kumimoji="1" lang="ja-JP" altLang="en-US" dirty="0">
                <a:solidFill>
                  <a:schemeClr val="accent1">
                    <a:lumMod val="50000"/>
                  </a:schemeClr>
                </a:solidFill>
              </a:rPr>
              <a:t>補足</a:t>
            </a:r>
          </a:p>
        </p:txBody>
      </p:sp>
      <p:sp>
        <p:nvSpPr>
          <p:cNvPr id="3" name="コンテンツ プレースホルダー 2">
            <a:extLst>
              <a:ext uri="{FF2B5EF4-FFF2-40B4-BE49-F238E27FC236}">
                <a16:creationId xmlns:a16="http://schemas.microsoft.com/office/drawing/2014/main" id="{640593EB-63AB-6754-BF01-F4B8C9812446}"/>
              </a:ext>
            </a:extLst>
          </p:cNvPr>
          <p:cNvSpPr>
            <a:spLocks noGrp="1"/>
          </p:cNvSpPr>
          <p:nvPr>
            <p:ph idx="1"/>
          </p:nvPr>
        </p:nvSpPr>
        <p:spPr>
          <a:xfrm>
            <a:off x="677334" y="1833419"/>
            <a:ext cx="8596668" cy="4414981"/>
          </a:xfrm>
        </p:spPr>
        <p:txBody>
          <a:bodyPr>
            <a:normAutofit/>
          </a:bodyPr>
          <a:lstStyle/>
          <a:p>
            <a:r>
              <a:rPr kumimoji="1" lang="ja-JP" altLang="en-US" dirty="0">
                <a:solidFill>
                  <a:schemeClr val="accent1">
                    <a:lumMod val="50000"/>
                  </a:schemeClr>
                </a:solidFill>
              </a:rPr>
              <a:t>⑩ダウンロードコンテンツ　追加情報</a:t>
            </a:r>
            <a:r>
              <a:rPr kumimoji="1" lang="en-US" altLang="ja-JP" dirty="0">
                <a:solidFill>
                  <a:schemeClr val="accent1">
                    <a:lumMod val="50000"/>
                  </a:schemeClr>
                </a:solidFill>
              </a:rPr>
              <a:t>(2023</a:t>
            </a:r>
            <a:r>
              <a:rPr kumimoji="1" lang="ja-JP" altLang="en-US" dirty="0">
                <a:solidFill>
                  <a:schemeClr val="accent1">
                    <a:lumMod val="50000"/>
                  </a:schemeClr>
                </a:solidFill>
              </a:rPr>
              <a:t>年</a:t>
            </a:r>
            <a:r>
              <a:rPr kumimoji="1" lang="en-US" altLang="ja-JP" dirty="0">
                <a:solidFill>
                  <a:schemeClr val="accent1">
                    <a:lumMod val="50000"/>
                  </a:schemeClr>
                </a:solidFill>
              </a:rPr>
              <a:t>9</a:t>
            </a:r>
            <a:r>
              <a:rPr kumimoji="1" lang="ja-JP" altLang="en-US" dirty="0">
                <a:solidFill>
                  <a:schemeClr val="accent1">
                    <a:lumMod val="50000"/>
                  </a:schemeClr>
                </a:solidFill>
              </a:rPr>
              <a:t>月</a:t>
            </a:r>
            <a:r>
              <a:rPr kumimoji="1" lang="en-US" altLang="ja-JP" dirty="0">
                <a:solidFill>
                  <a:schemeClr val="accent1">
                    <a:lumMod val="50000"/>
                  </a:schemeClr>
                </a:solidFill>
              </a:rPr>
              <a:t>14</a:t>
            </a:r>
            <a:r>
              <a:rPr kumimoji="1" lang="ja-JP" altLang="en-US" dirty="0">
                <a:solidFill>
                  <a:schemeClr val="accent1">
                    <a:lumMod val="50000"/>
                  </a:schemeClr>
                </a:solidFill>
              </a:rPr>
              <a:t>日</a:t>
            </a:r>
            <a:r>
              <a:rPr kumimoji="1" lang="en-US" altLang="ja-JP" dirty="0">
                <a:solidFill>
                  <a:schemeClr val="accent1">
                    <a:lumMod val="50000"/>
                  </a:schemeClr>
                </a:solidFill>
              </a:rPr>
              <a:t>)</a:t>
            </a:r>
          </a:p>
          <a:p>
            <a:pPr marL="0" indent="0">
              <a:buNone/>
            </a:pPr>
            <a:r>
              <a:rPr lang="en-US" altLang="ja-JP" dirty="0">
                <a:solidFill>
                  <a:schemeClr val="accent1">
                    <a:lumMod val="50000"/>
                  </a:schemeClr>
                </a:solidFill>
              </a:rPr>
              <a:t>	</a:t>
            </a:r>
            <a:r>
              <a:rPr lang="ja-JP" altLang="en-US" dirty="0">
                <a:solidFill>
                  <a:schemeClr val="accent1">
                    <a:lumMod val="50000"/>
                  </a:schemeClr>
                </a:solidFill>
              </a:rPr>
              <a:t>ダウンロードコンテンツ第</a:t>
            </a:r>
            <a:r>
              <a:rPr lang="en-US" altLang="ja-JP" dirty="0">
                <a:solidFill>
                  <a:schemeClr val="accent1">
                    <a:lumMod val="50000"/>
                  </a:schemeClr>
                </a:solidFill>
              </a:rPr>
              <a:t>2</a:t>
            </a:r>
            <a:r>
              <a:rPr lang="ja-JP" altLang="en-US" dirty="0">
                <a:solidFill>
                  <a:schemeClr val="accent1">
                    <a:lumMod val="50000"/>
                  </a:schemeClr>
                </a:solidFill>
              </a:rPr>
              <a:t>弾のティザー映像</a:t>
            </a:r>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pPr marL="0" indent="0">
              <a:buNone/>
            </a:pPr>
            <a:r>
              <a:rPr kumimoji="1" lang="en-US" altLang="ja-JP" dirty="0">
                <a:solidFill>
                  <a:schemeClr val="accent1">
                    <a:lumMod val="50000"/>
                  </a:schemeClr>
                </a:solidFill>
              </a:rPr>
              <a:t>		</a:t>
            </a:r>
            <a:r>
              <a:rPr kumimoji="1" lang="ja-JP" altLang="en-US" dirty="0">
                <a:solidFill>
                  <a:schemeClr val="accent1">
                    <a:lumMod val="50000"/>
                  </a:schemeClr>
                </a:solidFill>
              </a:rPr>
              <a:t>ストーリー</a:t>
            </a:r>
            <a:r>
              <a:rPr kumimoji="1" lang="en-US" altLang="ja-JP" dirty="0">
                <a:solidFill>
                  <a:schemeClr val="accent1">
                    <a:lumMod val="50000"/>
                  </a:schemeClr>
                </a:solidFill>
              </a:rPr>
              <a:t>(</a:t>
            </a:r>
            <a:r>
              <a:rPr kumimoji="1" lang="ja-JP" altLang="en-US" dirty="0">
                <a:solidFill>
                  <a:schemeClr val="accent1">
                    <a:lumMod val="50000"/>
                  </a:schemeClr>
                </a:solidFill>
              </a:rPr>
              <a:t>ソロモード</a:t>
            </a:r>
            <a:r>
              <a:rPr kumimoji="1" lang="en-US" altLang="ja-JP" dirty="0">
                <a:solidFill>
                  <a:schemeClr val="accent1">
                    <a:lumMod val="50000"/>
                  </a:schemeClr>
                </a:solidFill>
              </a:rPr>
              <a:t>)</a:t>
            </a:r>
            <a:r>
              <a:rPr kumimoji="1" lang="ja-JP" altLang="en-US" dirty="0">
                <a:solidFill>
                  <a:schemeClr val="accent1">
                    <a:lumMod val="50000"/>
                  </a:schemeClr>
                </a:solidFill>
              </a:rPr>
              <a:t>追加予定</a:t>
            </a:r>
            <a:endParaRPr kumimoji="1" lang="en-US" altLang="ja-JP" dirty="0">
              <a:solidFill>
                <a:schemeClr val="accent1">
                  <a:lumMod val="50000"/>
                </a:schemeClr>
              </a:solidFill>
            </a:endParaRPr>
          </a:p>
          <a:p>
            <a:pPr marL="0" indent="0">
              <a:buNone/>
            </a:pPr>
            <a:r>
              <a:rPr lang="en-US" altLang="ja-JP" dirty="0">
                <a:solidFill>
                  <a:schemeClr val="accent1">
                    <a:lumMod val="50000"/>
                  </a:schemeClr>
                </a:solidFill>
              </a:rPr>
              <a:t>		2023</a:t>
            </a:r>
            <a:r>
              <a:rPr lang="ja-JP" altLang="en-US" dirty="0">
                <a:solidFill>
                  <a:schemeClr val="accent1">
                    <a:lumMod val="50000"/>
                  </a:schemeClr>
                </a:solidFill>
              </a:rPr>
              <a:t>年</a:t>
            </a:r>
            <a:r>
              <a:rPr lang="en-US" altLang="ja-JP" dirty="0">
                <a:solidFill>
                  <a:schemeClr val="accent1">
                    <a:lumMod val="50000"/>
                  </a:schemeClr>
                </a:solidFill>
              </a:rPr>
              <a:t>2</a:t>
            </a:r>
            <a:r>
              <a:rPr lang="ja-JP" altLang="en-US" dirty="0">
                <a:solidFill>
                  <a:schemeClr val="accent1">
                    <a:lumMod val="50000"/>
                  </a:schemeClr>
                </a:solidFill>
              </a:rPr>
              <a:t>月</a:t>
            </a:r>
            <a:r>
              <a:rPr lang="en-US" altLang="ja-JP" dirty="0">
                <a:solidFill>
                  <a:schemeClr val="accent1">
                    <a:lumMod val="50000"/>
                  </a:schemeClr>
                </a:solidFill>
              </a:rPr>
              <a:t>9</a:t>
            </a:r>
            <a:r>
              <a:rPr lang="ja-JP" altLang="en-US" dirty="0">
                <a:solidFill>
                  <a:schemeClr val="accent1">
                    <a:lumMod val="50000"/>
                  </a:schemeClr>
                </a:solidFill>
              </a:rPr>
              <a:t>日から情報皆無のため待望の情報解禁</a:t>
            </a:r>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pPr marL="0" indent="0">
              <a:buNone/>
            </a:pPr>
            <a:r>
              <a:rPr lang="en-US" altLang="ja-JP" dirty="0">
                <a:solidFill>
                  <a:schemeClr val="accent1">
                    <a:lumMod val="50000"/>
                  </a:schemeClr>
                </a:solidFill>
              </a:rPr>
              <a:t>		</a:t>
            </a:r>
            <a:r>
              <a:rPr lang="ja-JP" altLang="en-US" dirty="0">
                <a:solidFill>
                  <a:schemeClr val="accent1">
                    <a:lumMod val="50000"/>
                  </a:schemeClr>
                </a:solidFill>
              </a:rPr>
              <a:t>第</a:t>
            </a:r>
            <a:r>
              <a:rPr lang="en-US" altLang="ja-JP" dirty="0">
                <a:solidFill>
                  <a:schemeClr val="accent1">
                    <a:lumMod val="50000"/>
                  </a:schemeClr>
                </a:solidFill>
              </a:rPr>
              <a:t>1</a:t>
            </a:r>
            <a:r>
              <a:rPr lang="ja-JP" altLang="en-US" dirty="0">
                <a:solidFill>
                  <a:schemeClr val="accent1">
                    <a:lumMod val="50000"/>
                  </a:schemeClr>
                </a:solidFill>
              </a:rPr>
              <a:t>弾はスプラトゥーン無印の街が追加</a:t>
            </a:r>
            <a:endParaRPr lang="en-US" altLang="ja-JP" dirty="0">
              <a:solidFill>
                <a:schemeClr val="accent1">
                  <a:lumMod val="50000"/>
                </a:schemeClr>
              </a:solidFill>
            </a:endParaRPr>
          </a:p>
          <a:p>
            <a:pPr marL="0" indent="0">
              <a:buNone/>
            </a:pPr>
            <a:endParaRPr kumimoji="1" lang="en-US" altLang="ja-JP" dirty="0">
              <a:solidFill>
                <a:schemeClr val="accent1">
                  <a:lumMod val="50000"/>
                </a:schemeClr>
              </a:solidFill>
            </a:endParaRPr>
          </a:p>
          <a:p>
            <a:pPr marL="0" indent="0">
              <a:buNone/>
            </a:pPr>
            <a:r>
              <a:rPr lang="en-US" altLang="ja-JP" dirty="0">
                <a:solidFill>
                  <a:schemeClr val="accent1">
                    <a:lumMod val="50000"/>
                  </a:schemeClr>
                </a:solidFill>
              </a:rPr>
              <a:t>		2024</a:t>
            </a:r>
            <a:r>
              <a:rPr lang="ja-JP" altLang="en-US" dirty="0">
                <a:solidFill>
                  <a:schemeClr val="accent1">
                    <a:lumMod val="50000"/>
                  </a:schemeClr>
                </a:solidFill>
              </a:rPr>
              <a:t>年春発売予定</a:t>
            </a:r>
            <a:endParaRPr lang="en-US" altLang="ja-JP" dirty="0">
              <a:solidFill>
                <a:schemeClr val="accent1">
                  <a:lumMod val="50000"/>
                </a:schemeClr>
              </a:solidFill>
            </a:endParaRPr>
          </a:p>
          <a:p>
            <a:pPr marL="0" indent="0">
              <a:buNone/>
            </a:pPr>
            <a:endParaRPr kumimoji="1" lang="en-US" altLang="ja-JP" dirty="0">
              <a:solidFill>
                <a:schemeClr val="accent1">
                  <a:lumMod val="50000"/>
                </a:schemeClr>
              </a:solidFill>
            </a:endParaRPr>
          </a:p>
          <a:p>
            <a:pPr marL="0" indent="0">
              <a:buNone/>
            </a:pPr>
            <a:r>
              <a:rPr kumimoji="1" lang="en-US" altLang="ja-JP" dirty="0">
                <a:solidFill>
                  <a:schemeClr val="accent1">
                    <a:lumMod val="50000"/>
                  </a:schemeClr>
                </a:solidFill>
              </a:rPr>
              <a:t>	※</a:t>
            </a:r>
            <a:r>
              <a:rPr kumimoji="1" lang="ja-JP" altLang="en-US" dirty="0">
                <a:solidFill>
                  <a:schemeClr val="accent1">
                    <a:lumMod val="50000"/>
                  </a:schemeClr>
                </a:solidFill>
              </a:rPr>
              <a:t>スプラトゥーン</a:t>
            </a:r>
            <a:r>
              <a:rPr kumimoji="1" lang="en-US" altLang="ja-JP" dirty="0">
                <a:solidFill>
                  <a:schemeClr val="accent1">
                    <a:lumMod val="50000"/>
                  </a:schemeClr>
                </a:solidFill>
              </a:rPr>
              <a:t>3</a:t>
            </a:r>
            <a:r>
              <a:rPr kumimoji="1" lang="ja-JP" altLang="en-US" dirty="0">
                <a:solidFill>
                  <a:schemeClr val="accent1">
                    <a:lumMod val="50000"/>
                  </a:schemeClr>
                </a:solidFill>
              </a:rPr>
              <a:t>累計販売本数は</a:t>
            </a:r>
            <a:r>
              <a:rPr kumimoji="1" lang="en-US" altLang="ja-JP" dirty="0">
                <a:solidFill>
                  <a:schemeClr val="accent1">
                    <a:lumMod val="50000"/>
                  </a:schemeClr>
                </a:solidFill>
              </a:rPr>
              <a:t>1264</a:t>
            </a:r>
            <a:r>
              <a:rPr kumimoji="1" lang="ja-JP" altLang="en-US" dirty="0">
                <a:solidFill>
                  <a:schemeClr val="accent1">
                    <a:lumMod val="50000"/>
                  </a:schemeClr>
                </a:solidFill>
              </a:rPr>
              <a:t>万本</a:t>
            </a:r>
            <a:r>
              <a:rPr kumimoji="1" lang="en-US" altLang="ja-JP" dirty="0">
                <a:solidFill>
                  <a:schemeClr val="accent1">
                    <a:lumMod val="50000"/>
                  </a:schemeClr>
                </a:solidFill>
              </a:rPr>
              <a:t>(2023</a:t>
            </a:r>
            <a:r>
              <a:rPr kumimoji="1" lang="ja-JP" altLang="en-US" dirty="0">
                <a:solidFill>
                  <a:schemeClr val="accent1">
                    <a:lumMod val="50000"/>
                  </a:schemeClr>
                </a:solidFill>
              </a:rPr>
              <a:t>年</a:t>
            </a:r>
            <a:r>
              <a:rPr kumimoji="1" lang="en-US" altLang="ja-JP" dirty="0">
                <a:solidFill>
                  <a:schemeClr val="accent1">
                    <a:lumMod val="50000"/>
                  </a:schemeClr>
                </a:solidFill>
              </a:rPr>
              <a:t>3</a:t>
            </a:r>
            <a:r>
              <a:rPr kumimoji="1" lang="ja-JP" altLang="en-US" dirty="0">
                <a:solidFill>
                  <a:schemeClr val="accent1">
                    <a:lumMod val="50000"/>
                  </a:schemeClr>
                </a:solidFill>
              </a:rPr>
              <a:t>月現在</a:t>
            </a:r>
            <a:r>
              <a:rPr kumimoji="1" lang="en-US" altLang="ja-JP" dirty="0">
                <a:solidFill>
                  <a:schemeClr val="accent1">
                    <a:lumMod val="50000"/>
                  </a:schemeClr>
                </a:solidFill>
              </a:rPr>
              <a:t>)</a:t>
            </a:r>
            <a:endParaRPr kumimoji="1" lang="ja-JP" altLang="en-US" dirty="0">
              <a:solidFill>
                <a:schemeClr val="accent1">
                  <a:lumMod val="50000"/>
                </a:schemeClr>
              </a:solidFill>
            </a:endParaRPr>
          </a:p>
        </p:txBody>
      </p:sp>
    </p:spTree>
    <p:extLst>
      <p:ext uri="{BB962C8B-B14F-4D97-AF65-F5344CB8AC3E}">
        <p14:creationId xmlns:p14="http://schemas.microsoft.com/office/powerpoint/2010/main" val="1721952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45E9F-462C-4EEB-2B9C-A5597EE0FEE5}"/>
              </a:ext>
            </a:extLst>
          </p:cNvPr>
          <p:cNvSpPr>
            <a:spLocks noGrp="1"/>
          </p:cNvSpPr>
          <p:nvPr>
            <p:ph type="title"/>
          </p:nvPr>
        </p:nvSpPr>
        <p:spPr/>
        <p:txBody>
          <a:bodyPr/>
          <a:lstStyle/>
          <a:p>
            <a:r>
              <a:rPr kumimoji="1" lang="ja-JP" altLang="en-US" dirty="0">
                <a:solidFill>
                  <a:schemeClr val="accent1">
                    <a:lumMod val="50000"/>
                  </a:schemeClr>
                </a:solidFill>
              </a:rPr>
              <a:t>全体を通じての考察</a:t>
            </a:r>
          </a:p>
        </p:txBody>
      </p:sp>
      <p:sp>
        <p:nvSpPr>
          <p:cNvPr id="3" name="コンテンツ プレースホルダー 2">
            <a:extLst>
              <a:ext uri="{FF2B5EF4-FFF2-40B4-BE49-F238E27FC236}">
                <a16:creationId xmlns:a16="http://schemas.microsoft.com/office/drawing/2014/main" id="{E32E1CAA-DC2F-86C3-63F4-912140C2DAC8}"/>
              </a:ext>
            </a:extLst>
          </p:cNvPr>
          <p:cNvSpPr>
            <a:spLocks noGrp="1"/>
          </p:cNvSpPr>
          <p:nvPr>
            <p:ph idx="1"/>
          </p:nvPr>
        </p:nvSpPr>
        <p:spPr>
          <a:xfrm>
            <a:off x="677334" y="1930400"/>
            <a:ext cx="8596668" cy="3880773"/>
          </a:xfrm>
        </p:spPr>
        <p:txBody>
          <a:bodyPr/>
          <a:lstStyle/>
          <a:p>
            <a:r>
              <a:rPr lang="ja-JP" altLang="en-US" dirty="0">
                <a:solidFill>
                  <a:schemeClr val="accent1">
                    <a:lumMod val="50000"/>
                  </a:schemeClr>
                </a:solidFill>
              </a:rPr>
              <a:t>ニンテンドーダイレクトで発信された情報は任天堂株式会社の株価に影響を与える場合と与えない場合がある</a:t>
            </a:r>
            <a:endParaRPr lang="en-US" altLang="ja-JP" dirty="0">
              <a:solidFill>
                <a:schemeClr val="accent1">
                  <a:lumMod val="50000"/>
                </a:schemeClr>
              </a:solidFill>
            </a:endParaRPr>
          </a:p>
          <a:p>
            <a:endParaRPr lang="en-US" altLang="ja-JP" dirty="0">
              <a:solidFill>
                <a:schemeClr val="accent1">
                  <a:lumMod val="50000"/>
                </a:schemeClr>
              </a:solidFill>
            </a:endParaRPr>
          </a:p>
          <a:p>
            <a:pPr marL="0" indent="0">
              <a:buNone/>
            </a:pPr>
            <a:r>
              <a:rPr lang="en-US" altLang="ja-JP" dirty="0">
                <a:solidFill>
                  <a:schemeClr val="accent1">
                    <a:lumMod val="50000"/>
                  </a:schemeClr>
                </a:solidFill>
              </a:rPr>
              <a:t>【</a:t>
            </a:r>
            <a:r>
              <a:rPr kumimoji="1" lang="ja-JP" altLang="en-US" dirty="0">
                <a:solidFill>
                  <a:schemeClr val="accent1">
                    <a:lumMod val="50000"/>
                  </a:schemeClr>
                </a:solidFill>
              </a:rPr>
              <a:t>影響を与えた際の発信内容</a:t>
            </a:r>
            <a:r>
              <a:rPr kumimoji="1" lang="en-US" altLang="ja-JP" dirty="0">
                <a:solidFill>
                  <a:schemeClr val="accent1">
                    <a:lumMod val="50000"/>
                  </a:schemeClr>
                </a:solidFill>
              </a:rPr>
              <a:t>】</a:t>
            </a:r>
          </a:p>
          <a:p>
            <a:r>
              <a:rPr lang="ja-JP" altLang="en-US" dirty="0">
                <a:solidFill>
                  <a:schemeClr val="accent1">
                    <a:lumMod val="50000"/>
                  </a:schemeClr>
                </a:solidFill>
              </a:rPr>
              <a:t>スプラトゥーン</a:t>
            </a:r>
            <a:r>
              <a:rPr lang="en-US" altLang="ja-JP" dirty="0">
                <a:solidFill>
                  <a:schemeClr val="accent1">
                    <a:lumMod val="50000"/>
                  </a:schemeClr>
                </a:solidFill>
              </a:rPr>
              <a:t>3</a:t>
            </a:r>
            <a:r>
              <a:rPr lang="ja-JP" altLang="en-US" dirty="0">
                <a:solidFill>
                  <a:schemeClr val="accent1">
                    <a:lumMod val="50000"/>
                  </a:schemeClr>
                </a:solidFill>
              </a:rPr>
              <a:t>の情報</a:t>
            </a:r>
            <a:endParaRPr lang="en-US" altLang="ja-JP" dirty="0">
              <a:solidFill>
                <a:schemeClr val="accent1">
                  <a:lumMod val="50000"/>
                </a:schemeClr>
              </a:solidFill>
            </a:endParaRPr>
          </a:p>
          <a:p>
            <a:pPr marL="0" indent="0">
              <a:buNone/>
            </a:pPr>
            <a:r>
              <a:rPr lang="en-US" altLang="ja-JP" dirty="0">
                <a:solidFill>
                  <a:schemeClr val="accent1">
                    <a:lumMod val="50000"/>
                  </a:schemeClr>
                </a:solidFill>
              </a:rPr>
              <a:t>	</a:t>
            </a:r>
            <a:r>
              <a:rPr lang="ja-JP" altLang="en-US" dirty="0">
                <a:solidFill>
                  <a:schemeClr val="accent1">
                    <a:lumMod val="50000"/>
                  </a:schemeClr>
                </a:solidFill>
              </a:rPr>
              <a:t>→ゲームモードに関する情報</a:t>
            </a:r>
            <a:endParaRPr lang="en-US" altLang="ja-JP" dirty="0">
              <a:solidFill>
                <a:schemeClr val="accent1">
                  <a:lumMod val="50000"/>
                </a:schemeClr>
              </a:solidFill>
            </a:endParaRPr>
          </a:p>
          <a:p>
            <a:r>
              <a:rPr lang="ja-JP" altLang="en-US" dirty="0">
                <a:solidFill>
                  <a:schemeClr val="accent1">
                    <a:lumMod val="50000"/>
                  </a:schemeClr>
                </a:solidFill>
              </a:rPr>
              <a:t>ポケモンの情報</a:t>
            </a:r>
            <a:endParaRPr lang="en-US" altLang="ja-JP" dirty="0">
              <a:solidFill>
                <a:schemeClr val="accent1">
                  <a:lumMod val="50000"/>
                </a:schemeClr>
              </a:solidFill>
            </a:endParaRPr>
          </a:p>
          <a:p>
            <a:pPr marL="0" indent="0">
              <a:buNone/>
            </a:pPr>
            <a:r>
              <a:rPr lang="en-US" altLang="ja-JP" dirty="0">
                <a:solidFill>
                  <a:schemeClr val="accent1">
                    <a:lumMod val="50000"/>
                  </a:schemeClr>
                </a:solidFill>
              </a:rPr>
              <a:t>	</a:t>
            </a:r>
            <a:r>
              <a:rPr lang="ja-JP" altLang="en-US" dirty="0">
                <a:solidFill>
                  <a:schemeClr val="accent1">
                    <a:lumMod val="50000"/>
                  </a:schemeClr>
                </a:solidFill>
              </a:rPr>
              <a:t>→大型ダウンロードコンテンツ発売に関する情報</a:t>
            </a:r>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p:txBody>
      </p:sp>
    </p:spTree>
    <p:extLst>
      <p:ext uri="{BB962C8B-B14F-4D97-AF65-F5344CB8AC3E}">
        <p14:creationId xmlns:p14="http://schemas.microsoft.com/office/powerpoint/2010/main" val="435684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833C8-4150-9BE2-1530-071DCC78F649}"/>
              </a:ext>
            </a:extLst>
          </p:cNvPr>
          <p:cNvSpPr>
            <a:spLocks noGrp="1"/>
          </p:cNvSpPr>
          <p:nvPr>
            <p:ph type="title"/>
          </p:nvPr>
        </p:nvSpPr>
        <p:spPr/>
        <p:txBody>
          <a:bodyPr/>
          <a:lstStyle/>
          <a:p>
            <a:r>
              <a:rPr kumimoji="1" lang="ja-JP" altLang="en-US" dirty="0">
                <a:solidFill>
                  <a:schemeClr val="accent1">
                    <a:lumMod val="50000"/>
                  </a:schemeClr>
                </a:solidFill>
              </a:rPr>
              <a:t>全体を通じての考察</a:t>
            </a:r>
          </a:p>
        </p:txBody>
      </p:sp>
      <p:sp>
        <p:nvSpPr>
          <p:cNvPr id="3" name="コンテンツ プレースホルダー 2">
            <a:extLst>
              <a:ext uri="{FF2B5EF4-FFF2-40B4-BE49-F238E27FC236}">
                <a16:creationId xmlns:a16="http://schemas.microsoft.com/office/drawing/2014/main" id="{61B8B80E-E6E6-C08F-2132-6590C8EDE46B}"/>
              </a:ext>
            </a:extLst>
          </p:cNvPr>
          <p:cNvSpPr>
            <a:spLocks noGrp="1"/>
          </p:cNvSpPr>
          <p:nvPr>
            <p:ph idx="1"/>
          </p:nvPr>
        </p:nvSpPr>
        <p:spPr>
          <a:xfrm>
            <a:off x="677334" y="1930400"/>
            <a:ext cx="8596668" cy="3880773"/>
          </a:xfrm>
        </p:spPr>
        <p:txBody>
          <a:bodyPr/>
          <a:lstStyle/>
          <a:p>
            <a:pPr marL="0" indent="0">
              <a:buNone/>
            </a:pPr>
            <a:r>
              <a:rPr kumimoji="1" lang="en-US" altLang="ja-JP" dirty="0">
                <a:solidFill>
                  <a:schemeClr val="accent1">
                    <a:lumMod val="50000"/>
                  </a:schemeClr>
                </a:solidFill>
              </a:rPr>
              <a:t>【</a:t>
            </a:r>
            <a:r>
              <a:rPr kumimoji="1" lang="ja-JP" altLang="en-US" dirty="0">
                <a:solidFill>
                  <a:schemeClr val="accent1">
                    <a:lumMod val="50000"/>
                  </a:schemeClr>
                </a:solidFill>
              </a:rPr>
              <a:t>影響を与えなかった場合の発信内容</a:t>
            </a:r>
            <a:r>
              <a:rPr kumimoji="1" lang="en-US" altLang="ja-JP" dirty="0">
                <a:solidFill>
                  <a:schemeClr val="accent1">
                    <a:lumMod val="50000"/>
                  </a:schemeClr>
                </a:solidFill>
              </a:rPr>
              <a:t>】</a:t>
            </a:r>
          </a:p>
          <a:p>
            <a:r>
              <a:rPr kumimoji="1" lang="ja-JP" altLang="en-US" dirty="0">
                <a:solidFill>
                  <a:schemeClr val="accent1">
                    <a:lumMod val="50000"/>
                  </a:schemeClr>
                </a:solidFill>
              </a:rPr>
              <a:t>予想されていた情報</a:t>
            </a:r>
            <a:endParaRPr kumimoji="1" lang="en-US" altLang="ja-JP" dirty="0">
              <a:solidFill>
                <a:schemeClr val="accent1">
                  <a:lumMod val="50000"/>
                </a:schemeClr>
              </a:solidFill>
            </a:endParaRPr>
          </a:p>
          <a:p>
            <a:pPr marL="0" indent="0">
              <a:buNone/>
            </a:pPr>
            <a:r>
              <a:rPr kumimoji="1" lang="ja-JP" altLang="en-US" dirty="0">
                <a:solidFill>
                  <a:schemeClr val="accent1">
                    <a:lumMod val="50000"/>
                  </a:schemeClr>
                </a:solidFill>
              </a:rPr>
              <a:t>→ゼルダ新作発売決定</a:t>
            </a:r>
            <a:endParaRPr kumimoji="1" lang="en-US" altLang="ja-JP" dirty="0">
              <a:solidFill>
                <a:schemeClr val="accent1">
                  <a:lumMod val="50000"/>
                </a:schemeClr>
              </a:solidFill>
            </a:endParaRPr>
          </a:p>
          <a:p>
            <a:r>
              <a:rPr kumimoji="1" lang="ja-JP" altLang="en-US" dirty="0">
                <a:solidFill>
                  <a:schemeClr val="accent1">
                    <a:lumMod val="50000"/>
                  </a:schemeClr>
                </a:solidFill>
              </a:rPr>
              <a:t>ゲーム内容自体にはかかわらない情報</a:t>
            </a:r>
            <a:endParaRPr kumimoji="1" lang="en-US" altLang="ja-JP" dirty="0">
              <a:solidFill>
                <a:schemeClr val="accent1">
                  <a:lumMod val="50000"/>
                </a:schemeClr>
              </a:solidFill>
            </a:endParaRPr>
          </a:p>
          <a:p>
            <a:pPr marL="0" indent="0">
              <a:buNone/>
            </a:pPr>
            <a:r>
              <a:rPr lang="ja-JP" altLang="en-US" dirty="0">
                <a:solidFill>
                  <a:schemeClr val="accent1">
                    <a:lumMod val="50000"/>
                  </a:schemeClr>
                </a:solidFill>
              </a:rPr>
              <a:t>→ポケモンの追加、ティザー映像のみ</a:t>
            </a:r>
            <a:endParaRPr kumimoji="1" lang="en-US" altLang="ja-JP" dirty="0">
              <a:solidFill>
                <a:schemeClr val="accent1">
                  <a:lumMod val="50000"/>
                </a:schemeClr>
              </a:solidFill>
            </a:endParaRPr>
          </a:p>
          <a:p>
            <a:pPr marL="0" indent="0">
              <a:buNone/>
            </a:pPr>
            <a:endParaRPr kumimoji="1" lang="en-US" altLang="ja-JP" dirty="0">
              <a:solidFill>
                <a:schemeClr val="accent1">
                  <a:lumMod val="50000"/>
                </a:schemeClr>
              </a:solidFill>
            </a:endParaRPr>
          </a:p>
          <a:p>
            <a:r>
              <a:rPr kumimoji="1" lang="ja-JP" altLang="en-US" dirty="0">
                <a:solidFill>
                  <a:schemeClr val="accent1">
                    <a:lumMod val="50000"/>
                  </a:schemeClr>
                </a:solidFill>
              </a:rPr>
              <a:t>ゲーム内容の是非にかかわる情報で影響し、それ以外の情報では影響を与えないのではないか</a:t>
            </a:r>
            <a:endParaRPr kumimoji="1" lang="en-US" altLang="ja-JP" dirty="0">
              <a:solidFill>
                <a:schemeClr val="accent1">
                  <a:lumMod val="50000"/>
                </a:schemeClr>
              </a:solidFill>
            </a:endParaRPr>
          </a:p>
          <a:p>
            <a:endParaRPr kumimoji="1" lang="en-US" altLang="ja-JP" dirty="0">
              <a:solidFill>
                <a:schemeClr val="accent1">
                  <a:lumMod val="50000"/>
                </a:schemeClr>
              </a:solidFill>
            </a:endParaRPr>
          </a:p>
          <a:p>
            <a:r>
              <a:rPr kumimoji="1" lang="ja-JP" altLang="en-US" dirty="0">
                <a:solidFill>
                  <a:schemeClr val="accent1">
                    <a:lumMod val="50000"/>
                  </a:schemeClr>
                </a:solidFill>
              </a:rPr>
              <a:t>以下、なぜきれいに反応しないのかについて考察する</a:t>
            </a:r>
          </a:p>
        </p:txBody>
      </p:sp>
    </p:spTree>
    <p:extLst>
      <p:ext uri="{BB962C8B-B14F-4D97-AF65-F5344CB8AC3E}">
        <p14:creationId xmlns:p14="http://schemas.microsoft.com/office/powerpoint/2010/main" val="388365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7AB587-743D-59D8-37E2-1CE69ADAFF9C}"/>
              </a:ext>
            </a:extLst>
          </p:cNvPr>
          <p:cNvSpPr>
            <a:spLocks noGrp="1"/>
          </p:cNvSpPr>
          <p:nvPr>
            <p:ph type="title"/>
          </p:nvPr>
        </p:nvSpPr>
        <p:spPr/>
        <p:txBody>
          <a:bodyPr/>
          <a:lstStyle/>
          <a:p>
            <a:r>
              <a:rPr kumimoji="1" lang="ja-JP" altLang="en-US" dirty="0">
                <a:solidFill>
                  <a:schemeClr val="accent1">
                    <a:lumMod val="50000"/>
                  </a:schemeClr>
                </a:solidFill>
              </a:rPr>
              <a:t>全体を通じての考察</a:t>
            </a:r>
          </a:p>
        </p:txBody>
      </p:sp>
      <p:sp>
        <p:nvSpPr>
          <p:cNvPr id="3" name="コンテンツ プレースホルダー 2">
            <a:extLst>
              <a:ext uri="{FF2B5EF4-FFF2-40B4-BE49-F238E27FC236}">
                <a16:creationId xmlns:a16="http://schemas.microsoft.com/office/drawing/2014/main" id="{D4D29261-F342-E62B-D905-AF8DF6F2F762}"/>
              </a:ext>
            </a:extLst>
          </p:cNvPr>
          <p:cNvSpPr>
            <a:spLocks noGrp="1"/>
          </p:cNvSpPr>
          <p:nvPr>
            <p:ph idx="1"/>
          </p:nvPr>
        </p:nvSpPr>
        <p:spPr>
          <a:xfrm>
            <a:off x="677334" y="1930400"/>
            <a:ext cx="8596668" cy="3880773"/>
          </a:xfrm>
        </p:spPr>
        <p:txBody>
          <a:bodyPr/>
          <a:lstStyle/>
          <a:p>
            <a:r>
              <a:rPr kumimoji="1" lang="ja-JP" altLang="en-US" dirty="0">
                <a:solidFill>
                  <a:schemeClr val="accent1">
                    <a:lumMod val="50000"/>
                  </a:schemeClr>
                </a:solidFill>
              </a:rPr>
              <a:t>他企業であってもきれいに反応していない場合がある</a:t>
            </a:r>
            <a:endParaRPr kumimoji="1" lang="en-US" altLang="ja-JP" dirty="0">
              <a:solidFill>
                <a:schemeClr val="accent1">
                  <a:lumMod val="50000"/>
                </a:schemeClr>
              </a:solidFill>
            </a:endParaRPr>
          </a:p>
          <a:p>
            <a:pPr marL="0" indent="0">
              <a:buNone/>
            </a:pPr>
            <a:r>
              <a:rPr lang="ja-JP" altLang="en-US" dirty="0">
                <a:solidFill>
                  <a:schemeClr val="accent1">
                    <a:lumMod val="50000"/>
                  </a:schemeClr>
                </a:solidFill>
              </a:rPr>
              <a:t>→個別株は全体的に反応しづらい可能性</a:t>
            </a:r>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pPr marL="0" indent="0" algn="ctr">
              <a:buNone/>
            </a:pPr>
            <a:r>
              <a:rPr lang="ja-JP" altLang="en-US" dirty="0">
                <a:solidFill>
                  <a:schemeClr val="accent1">
                    <a:lumMod val="50000"/>
                  </a:schemeClr>
                </a:solidFill>
              </a:rPr>
              <a:t>↓</a:t>
            </a:r>
            <a:endParaRPr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r>
              <a:rPr lang="ja-JP" altLang="en-US" dirty="0">
                <a:solidFill>
                  <a:schemeClr val="accent1">
                    <a:lumMod val="50000"/>
                  </a:schemeClr>
                </a:solidFill>
              </a:rPr>
              <a:t>反応するしないは株のどのような要素によって決定されるのか、時価総額の大きさと株主構成の</a:t>
            </a:r>
            <a:r>
              <a:rPr lang="en-US" altLang="ja-JP" dirty="0">
                <a:solidFill>
                  <a:schemeClr val="accent1">
                    <a:lumMod val="50000"/>
                  </a:schemeClr>
                </a:solidFill>
              </a:rPr>
              <a:t>2</a:t>
            </a:r>
            <a:r>
              <a:rPr lang="ja-JP" altLang="en-US" dirty="0">
                <a:solidFill>
                  <a:schemeClr val="accent1">
                    <a:lumMod val="50000"/>
                  </a:schemeClr>
                </a:solidFill>
              </a:rPr>
              <a:t>つの観点で検証、考察する</a:t>
            </a:r>
            <a:endParaRPr lang="en-US" altLang="ja-JP" dirty="0">
              <a:solidFill>
                <a:schemeClr val="accent1">
                  <a:lumMod val="50000"/>
                </a:schemeClr>
              </a:solidFill>
            </a:endParaRPr>
          </a:p>
        </p:txBody>
      </p:sp>
    </p:spTree>
    <p:extLst>
      <p:ext uri="{BB962C8B-B14F-4D97-AF65-F5344CB8AC3E}">
        <p14:creationId xmlns:p14="http://schemas.microsoft.com/office/powerpoint/2010/main" val="1985116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A24BE-CF05-AA19-9A4A-536731608781}"/>
              </a:ext>
            </a:extLst>
          </p:cNvPr>
          <p:cNvSpPr>
            <a:spLocks noGrp="1"/>
          </p:cNvSpPr>
          <p:nvPr>
            <p:ph type="title"/>
          </p:nvPr>
        </p:nvSpPr>
        <p:spPr/>
        <p:txBody>
          <a:bodyPr/>
          <a:lstStyle/>
          <a:p>
            <a:r>
              <a:rPr kumimoji="1" lang="ja-JP" altLang="en-US" dirty="0">
                <a:solidFill>
                  <a:schemeClr val="accent1">
                    <a:lumMod val="50000"/>
                  </a:schemeClr>
                </a:solidFill>
              </a:rPr>
              <a:t>考察</a:t>
            </a:r>
            <a:r>
              <a:rPr kumimoji="1" lang="en-US" altLang="ja-JP" dirty="0">
                <a:solidFill>
                  <a:schemeClr val="accent1">
                    <a:lumMod val="50000"/>
                  </a:schemeClr>
                </a:solidFill>
              </a:rPr>
              <a:t>(</a:t>
            </a:r>
            <a:r>
              <a:rPr kumimoji="1" lang="ja-JP" altLang="en-US" dirty="0">
                <a:solidFill>
                  <a:schemeClr val="accent1">
                    <a:lumMod val="50000"/>
                  </a:schemeClr>
                </a:solidFill>
              </a:rPr>
              <a:t>時価総額</a:t>
            </a:r>
            <a:r>
              <a:rPr kumimoji="1" lang="en-US" altLang="ja-JP" dirty="0">
                <a:solidFill>
                  <a:schemeClr val="accent1">
                    <a:lumMod val="50000"/>
                  </a:schemeClr>
                </a:solidFill>
              </a:rPr>
              <a:t>)</a:t>
            </a:r>
            <a:endParaRPr kumimoji="1" lang="ja-JP" altLang="en-US" dirty="0">
              <a:solidFill>
                <a:schemeClr val="accent1">
                  <a:lumMod val="50000"/>
                </a:schemeClr>
              </a:solidFill>
            </a:endParaRPr>
          </a:p>
        </p:txBody>
      </p:sp>
      <p:graphicFrame>
        <p:nvGraphicFramePr>
          <p:cNvPr id="4" name="コンテンツ プレースホルダー 3">
            <a:extLst>
              <a:ext uri="{FF2B5EF4-FFF2-40B4-BE49-F238E27FC236}">
                <a16:creationId xmlns:a16="http://schemas.microsoft.com/office/drawing/2014/main" id="{C2B0C168-4AFC-E128-A1B3-A9B6CDC042A8}"/>
              </a:ext>
            </a:extLst>
          </p:cNvPr>
          <p:cNvGraphicFramePr>
            <a:graphicFrameLocks noGrp="1"/>
          </p:cNvGraphicFramePr>
          <p:nvPr>
            <p:ph idx="1"/>
            <p:extLst>
              <p:ext uri="{D42A27DB-BD31-4B8C-83A1-F6EECF244321}">
                <p14:modId xmlns:p14="http://schemas.microsoft.com/office/powerpoint/2010/main" val="3693805708"/>
              </p:ext>
            </p:extLst>
          </p:nvPr>
        </p:nvGraphicFramePr>
        <p:xfrm>
          <a:off x="677334" y="1530869"/>
          <a:ext cx="3476334" cy="799061"/>
        </p:xfrm>
        <a:graphic>
          <a:graphicData uri="http://schemas.openxmlformats.org/drawingml/2006/table">
            <a:tbl>
              <a:tblPr>
                <a:tableStyleId>{5C22544A-7EE6-4342-B048-85BDC9FD1C3A}</a:tableStyleId>
              </a:tblPr>
              <a:tblGrid>
                <a:gridCol w="428334">
                  <a:extLst>
                    <a:ext uri="{9D8B030D-6E8A-4147-A177-3AD203B41FA5}">
                      <a16:colId xmlns:a16="http://schemas.microsoft.com/office/drawing/2014/main" val="236468940"/>
                    </a:ext>
                  </a:extLst>
                </a:gridCol>
                <a:gridCol w="723900">
                  <a:extLst>
                    <a:ext uri="{9D8B030D-6E8A-4147-A177-3AD203B41FA5}">
                      <a16:colId xmlns:a16="http://schemas.microsoft.com/office/drawing/2014/main" val="3362509373"/>
                    </a:ext>
                  </a:extLst>
                </a:gridCol>
                <a:gridCol w="800100">
                  <a:extLst>
                    <a:ext uri="{9D8B030D-6E8A-4147-A177-3AD203B41FA5}">
                      <a16:colId xmlns:a16="http://schemas.microsoft.com/office/drawing/2014/main" val="939828270"/>
                    </a:ext>
                  </a:extLst>
                </a:gridCol>
                <a:gridCol w="723900">
                  <a:extLst>
                    <a:ext uri="{9D8B030D-6E8A-4147-A177-3AD203B41FA5}">
                      <a16:colId xmlns:a16="http://schemas.microsoft.com/office/drawing/2014/main" val="1941481382"/>
                    </a:ext>
                  </a:extLst>
                </a:gridCol>
                <a:gridCol w="800100">
                  <a:extLst>
                    <a:ext uri="{9D8B030D-6E8A-4147-A177-3AD203B41FA5}">
                      <a16:colId xmlns:a16="http://schemas.microsoft.com/office/drawing/2014/main" val="141221194"/>
                    </a:ext>
                  </a:extLst>
                </a:gridCol>
              </a:tblGrid>
              <a:tr h="286616">
                <a:tc>
                  <a:txBody>
                    <a:bodyPr/>
                    <a:lstStyle/>
                    <a:p>
                      <a:pPr algn="ctr" fontAlgn="ctr"/>
                      <a:endParaRPr lang="ja-JP" altLang="en-US" sz="1100" b="0" i="0" u="none" strike="noStrike" dirty="0">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solidFill>
                            <a:schemeClr val="accent1">
                              <a:lumMod val="50000"/>
                            </a:schemeClr>
                          </a:solidFill>
                          <a:effectLst/>
                        </a:rPr>
                        <a:t>任天堂</a:t>
                      </a:r>
                      <a:endParaRPr lang="ja-JP" altLang="en-US" sz="1100" b="0" i="0" u="none" strike="noStrike" dirty="0">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dirty="0">
                          <a:solidFill>
                            <a:schemeClr val="accent1">
                              <a:lumMod val="50000"/>
                            </a:schemeClr>
                          </a:solidFill>
                          <a:effectLst/>
                        </a:rPr>
                        <a:t>SONY</a:t>
                      </a:r>
                      <a:endParaRPr lang="en-US" sz="1100" b="0" i="0" u="none" strike="noStrike" dirty="0">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solidFill>
                            <a:schemeClr val="accent1">
                              <a:lumMod val="50000"/>
                            </a:schemeClr>
                          </a:solidFill>
                          <a:effectLst/>
                        </a:rPr>
                        <a:t>カプコン</a:t>
                      </a:r>
                      <a:endParaRPr lang="ja-JP" altLang="en-US" sz="1100" b="0" i="0" u="none" strike="noStrike">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solidFill>
                            <a:schemeClr val="accent1">
                              <a:lumMod val="50000"/>
                            </a:schemeClr>
                          </a:solidFill>
                          <a:effectLst/>
                        </a:rPr>
                        <a:t>トヨタ</a:t>
                      </a:r>
                      <a:endParaRPr lang="ja-JP" altLang="en-US" sz="1100" b="0" i="0" u="none" strike="noStrike">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80754247"/>
                  </a:ext>
                </a:extLst>
              </a:tr>
              <a:tr h="238125">
                <a:tc>
                  <a:txBody>
                    <a:bodyPr/>
                    <a:lstStyle/>
                    <a:p>
                      <a:pPr algn="ctr" fontAlgn="ctr"/>
                      <a:r>
                        <a:rPr lang="zh-TW" altLang="en-US" sz="1100" u="none" strike="noStrike" dirty="0">
                          <a:solidFill>
                            <a:schemeClr val="accent1">
                              <a:lumMod val="50000"/>
                            </a:schemeClr>
                          </a:solidFill>
                          <a:effectLst/>
                        </a:rPr>
                        <a:t>時価総額</a:t>
                      </a:r>
                      <a:r>
                        <a:rPr lang="en-US" altLang="zh-TW" sz="1100" u="none" strike="noStrike" dirty="0">
                          <a:solidFill>
                            <a:schemeClr val="accent1">
                              <a:lumMod val="50000"/>
                            </a:schemeClr>
                          </a:solidFill>
                          <a:effectLst/>
                        </a:rPr>
                        <a:t>(</a:t>
                      </a:r>
                      <a:r>
                        <a:rPr lang="zh-TW" altLang="en-US" sz="1100" u="none" strike="noStrike" dirty="0">
                          <a:solidFill>
                            <a:schemeClr val="accent1">
                              <a:lumMod val="50000"/>
                            </a:schemeClr>
                          </a:solidFill>
                          <a:effectLst/>
                        </a:rPr>
                        <a:t>百万</a:t>
                      </a:r>
                      <a:r>
                        <a:rPr lang="en-US" altLang="zh-TW" sz="1100" u="none" strike="noStrike" dirty="0">
                          <a:solidFill>
                            <a:schemeClr val="accent1">
                              <a:lumMod val="50000"/>
                            </a:schemeClr>
                          </a:solidFill>
                          <a:effectLst/>
                        </a:rPr>
                        <a:t>)</a:t>
                      </a:r>
                      <a:endParaRPr lang="en-US" altLang="zh-TW" sz="1100" b="0" i="0" u="none" strike="noStrike" dirty="0">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solidFill>
                            <a:schemeClr val="accent1">
                              <a:lumMod val="50000"/>
                            </a:schemeClr>
                          </a:solidFill>
                          <a:effectLst/>
                        </a:rPr>
                        <a:t>9,380,438</a:t>
                      </a:r>
                      <a:endParaRPr lang="en-US" altLang="ja-JP" sz="1100" b="0" i="0" u="none" strike="noStrike" dirty="0">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solidFill>
                            <a:schemeClr val="accent1">
                              <a:lumMod val="50000"/>
                            </a:schemeClr>
                          </a:solidFill>
                          <a:effectLst/>
                        </a:rPr>
                        <a:t>16,610,424</a:t>
                      </a:r>
                      <a:endParaRPr lang="en-US" altLang="ja-JP" sz="1100" b="0" i="0" u="none" strike="noStrike" dirty="0">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solidFill>
                            <a:schemeClr val="accent1">
                              <a:lumMod val="50000"/>
                            </a:schemeClr>
                          </a:solidFill>
                          <a:effectLst/>
                        </a:rPr>
                        <a:t>1,280,027</a:t>
                      </a:r>
                      <a:endParaRPr lang="en-US" altLang="ja-JP" sz="1100" b="0" i="0" u="none" strike="noStrike" dirty="0">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solidFill>
                            <a:schemeClr val="accent1">
                              <a:lumMod val="50000"/>
                            </a:schemeClr>
                          </a:solidFill>
                          <a:effectLst/>
                        </a:rPr>
                        <a:t>44,074,939</a:t>
                      </a:r>
                      <a:endParaRPr lang="en-US" altLang="ja-JP" sz="1100" b="0" i="0" u="none" strike="noStrike" dirty="0">
                        <a:solidFill>
                          <a:schemeClr val="accent1">
                            <a:lumMod val="50000"/>
                          </a:schemeClr>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530184662"/>
                  </a:ext>
                </a:extLst>
              </a:tr>
            </a:tbl>
          </a:graphicData>
        </a:graphic>
      </p:graphicFrame>
      <p:sp>
        <p:nvSpPr>
          <p:cNvPr id="5" name="テキスト ボックス 4">
            <a:extLst>
              <a:ext uri="{FF2B5EF4-FFF2-40B4-BE49-F238E27FC236}">
                <a16:creationId xmlns:a16="http://schemas.microsoft.com/office/drawing/2014/main" id="{DD372F7A-D16C-6A52-8249-F90E8FB03745}"/>
              </a:ext>
            </a:extLst>
          </p:cNvPr>
          <p:cNvSpPr txBox="1"/>
          <p:nvPr/>
        </p:nvSpPr>
        <p:spPr>
          <a:xfrm>
            <a:off x="677334" y="2851669"/>
            <a:ext cx="9150157" cy="2862322"/>
          </a:xfrm>
          <a:prstGeom prst="rect">
            <a:avLst/>
          </a:prstGeom>
          <a:noFill/>
        </p:spPr>
        <p:txBody>
          <a:bodyPr wrap="square" rtlCol="0">
            <a:spAutoFit/>
          </a:bodyPr>
          <a:lstStyle/>
          <a:p>
            <a:r>
              <a:rPr kumimoji="1" lang="ja-JP" altLang="en-US" dirty="0">
                <a:solidFill>
                  <a:schemeClr val="accent1">
                    <a:lumMod val="50000"/>
                  </a:schemeClr>
                </a:solidFill>
              </a:rPr>
              <a:t>上の表より</a:t>
            </a:r>
            <a:endParaRPr kumimoji="1" lang="en-US" altLang="ja-JP" dirty="0">
              <a:solidFill>
                <a:schemeClr val="accent1">
                  <a:lumMod val="50000"/>
                </a:schemeClr>
              </a:solidFill>
            </a:endParaRPr>
          </a:p>
          <a:p>
            <a:endParaRPr kumimoji="1" lang="en-US" altLang="ja-JP" dirty="0">
              <a:solidFill>
                <a:schemeClr val="accent1">
                  <a:lumMod val="50000"/>
                </a:schemeClr>
              </a:solidFill>
            </a:endParaRPr>
          </a:p>
          <a:p>
            <a:pPr algn="ctr"/>
            <a:r>
              <a:rPr kumimoji="1" lang="ja-JP" altLang="en-US" dirty="0">
                <a:solidFill>
                  <a:schemeClr val="accent1">
                    <a:lumMod val="50000"/>
                  </a:schemeClr>
                </a:solidFill>
              </a:rPr>
              <a:t>任天堂、</a:t>
            </a:r>
            <a:r>
              <a:rPr kumimoji="1" lang="en-US" altLang="ja-JP" dirty="0">
                <a:solidFill>
                  <a:schemeClr val="accent1">
                    <a:lumMod val="50000"/>
                  </a:schemeClr>
                </a:solidFill>
              </a:rPr>
              <a:t>SONY</a:t>
            </a:r>
            <a:r>
              <a:rPr kumimoji="1" lang="ja-JP" altLang="en-US" dirty="0">
                <a:solidFill>
                  <a:schemeClr val="accent1">
                    <a:lumMod val="50000"/>
                  </a:schemeClr>
                </a:solidFill>
              </a:rPr>
              <a:t>、トヨタ→大型株</a:t>
            </a: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カプコン→大型株でない</a:t>
            </a: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a:t>
            </a: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大型株はそうでない株と比較して反応しやすい？</a:t>
            </a: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a:t>
            </a: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時価総額が任天堂＜</a:t>
            </a:r>
            <a:r>
              <a:rPr kumimoji="1" lang="en-US" altLang="ja-JP" dirty="0">
                <a:solidFill>
                  <a:schemeClr val="accent1">
                    <a:lumMod val="50000"/>
                  </a:schemeClr>
                </a:solidFill>
              </a:rPr>
              <a:t>SONY</a:t>
            </a:r>
            <a:r>
              <a:rPr kumimoji="1" lang="ja-JP" altLang="en-US" dirty="0">
                <a:solidFill>
                  <a:schemeClr val="accent1">
                    <a:lumMod val="50000"/>
                  </a:schemeClr>
                </a:solidFill>
              </a:rPr>
              <a:t>であるにもかかわらず</a:t>
            </a:r>
            <a:r>
              <a:rPr kumimoji="1" lang="en-US" altLang="ja-JP" dirty="0">
                <a:solidFill>
                  <a:schemeClr val="accent1">
                    <a:lumMod val="50000"/>
                  </a:schemeClr>
                </a:solidFill>
              </a:rPr>
              <a:t>SONY</a:t>
            </a:r>
            <a:r>
              <a:rPr kumimoji="1" lang="ja-JP" altLang="en-US" dirty="0">
                <a:solidFill>
                  <a:schemeClr val="accent1">
                    <a:lumMod val="50000"/>
                  </a:schemeClr>
                </a:solidFill>
              </a:rPr>
              <a:t>の分析結果のほうが反応している</a:t>
            </a: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a:t>
            </a:r>
            <a:endParaRPr kumimoji="1" lang="en-US" altLang="ja-JP" dirty="0">
              <a:solidFill>
                <a:schemeClr val="accent1">
                  <a:lumMod val="50000"/>
                </a:schemeClr>
              </a:solidFill>
            </a:endParaRPr>
          </a:p>
          <a:p>
            <a:pPr algn="ctr"/>
            <a:r>
              <a:rPr kumimoji="1" lang="ja-JP" altLang="en-US" dirty="0">
                <a:solidFill>
                  <a:schemeClr val="accent1">
                    <a:lumMod val="50000"/>
                  </a:schemeClr>
                </a:solidFill>
              </a:rPr>
              <a:t>時価総額ではなくイベント内容や株主構成比率によるのではないか</a:t>
            </a:r>
            <a:endParaRPr kumimoji="1" lang="en-US" altLang="ja-JP" dirty="0">
              <a:solidFill>
                <a:schemeClr val="accent1">
                  <a:lumMod val="50000"/>
                </a:schemeClr>
              </a:solidFill>
            </a:endParaRPr>
          </a:p>
        </p:txBody>
      </p:sp>
    </p:spTree>
    <p:extLst>
      <p:ext uri="{BB962C8B-B14F-4D97-AF65-F5344CB8AC3E}">
        <p14:creationId xmlns:p14="http://schemas.microsoft.com/office/powerpoint/2010/main" val="2584245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C47B07-0219-046D-D874-B26AF87BD488}"/>
              </a:ext>
            </a:extLst>
          </p:cNvPr>
          <p:cNvSpPr>
            <a:spLocks noGrp="1"/>
          </p:cNvSpPr>
          <p:nvPr>
            <p:ph type="title"/>
          </p:nvPr>
        </p:nvSpPr>
        <p:spPr/>
        <p:txBody>
          <a:bodyPr/>
          <a:lstStyle/>
          <a:p>
            <a:r>
              <a:rPr kumimoji="1" lang="ja-JP" altLang="en-US" dirty="0">
                <a:solidFill>
                  <a:schemeClr val="accent1">
                    <a:lumMod val="50000"/>
                  </a:schemeClr>
                </a:solidFill>
              </a:rPr>
              <a:t>考察</a:t>
            </a:r>
            <a:r>
              <a:rPr kumimoji="1" lang="en-US" altLang="ja-JP" dirty="0">
                <a:solidFill>
                  <a:schemeClr val="accent1">
                    <a:lumMod val="50000"/>
                  </a:schemeClr>
                </a:solidFill>
              </a:rPr>
              <a:t>(</a:t>
            </a:r>
            <a:r>
              <a:rPr lang="ja-JP" altLang="en-US" dirty="0">
                <a:solidFill>
                  <a:schemeClr val="accent1">
                    <a:lumMod val="50000"/>
                  </a:schemeClr>
                </a:solidFill>
              </a:rPr>
              <a:t>各</a:t>
            </a:r>
            <a:r>
              <a:rPr kumimoji="1" lang="ja-JP" altLang="en-US" dirty="0">
                <a:solidFill>
                  <a:schemeClr val="accent1">
                    <a:lumMod val="50000"/>
                  </a:schemeClr>
                </a:solidFill>
              </a:rPr>
              <a:t>企業の株主構成</a:t>
            </a:r>
            <a:r>
              <a:rPr kumimoji="1" lang="en-US" altLang="ja-JP" dirty="0">
                <a:solidFill>
                  <a:schemeClr val="accent1">
                    <a:lumMod val="50000"/>
                  </a:schemeClr>
                </a:solidFill>
              </a:rPr>
              <a:t>)</a:t>
            </a:r>
            <a:endParaRPr kumimoji="1" lang="ja-JP" altLang="en-US" dirty="0">
              <a:solidFill>
                <a:schemeClr val="accent1">
                  <a:lumMod val="50000"/>
                </a:schemeClr>
              </a:solidFill>
            </a:endParaRPr>
          </a:p>
        </p:txBody>
      </p:sp>
      <p:graphicFrame>
        <p:nvGraphicFramePr>
          <p:cNvPr id="4" name="コンテンツ プレースホルダー 3">
            <a:extLst>
              <a:ext uri="{FF2B5EF4-FFF2-40B4-BE49-F238E27FC236}">
                <a16:creationId xmlns:a16="http://schemas.microsoft.com/office/drawing/2014/main" id="{94FFE9C1-2AB8-A834-1F53-B8648BDC2B74}"/>
              </a:ext>
            </a:extLst>
          </p:cNvPr>
          <p:cNvGraphicFramePr>
            <a:graphicFrameLocks noGrp="1"/>
          </p:cNvGraphicFramePr>
          <p:nvPr>
            <p:ph idx="1"/>
            <p:extLst>
              <p:ext uri="{D42A27DB-BD31-4B8C-83A1-F6EECF244321}">
                <p14:modId xmlns:p14="http://schemas.microsoft.com/office/powerpoint/2010/main" val="3666779683"/>
              </p:ext>
            </p:extLst>
          </p:nvPr>
        </p:nvGraphicFramePr>
        <p:xfrm>
          <a:off x="677334" y="1270000"/>
          <a:ext cx="3617575" cy="215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6D1CBF10-F815-851A-2242-42899979C29A}"/>
              </a:ext>
            </a:extLst>
          </p:cNvPr>
          <p:cNvGraphicFramePr>
            <a:graphicFrameLocks/>
          </p:cNvGraphicFramePr>
          <p:nvPr>
            <p:extLst>
              <p:ext uri="{D42A27DB-BD31-4B8C-83A1-F6EECF244321}">
                <p14:modId xmlns:p14="http://schemas.microsoft.com/office/powerpoint/2010/main" val="1994636026"/>
              </p:ext>
            </p:extLst>
          </p:nvPr>
        </p:nvGraphicFramePr>
        <p:xfrm>
          <a:off x="4975669" y="1270000"/>
          <a:ext cx="3617575" cy="2159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FBD187A3-5E01-9628-2FCB-A8B8E33B01DE}"/>
              </a:ext>
            </a:extLst>
          </p:cNvPr>
          <p:cNvGraphicFramePr>
            <a:graphicFrameLocks/>
          </p:cNvGraphicFramePr>
          <p:nvPr>
            <p:extLst>
              <p:ext uri="{D42A27DB-BD31-4B8C-83A1-F6EECF244321}">
                <p14:modId xmlns:p14="http://schemas.microsoft.com/office/powerpoint/2010/main" val="289579718"/>
              </p:ext>
            </p:extLst>
          </p:nvPr>
        </p:nvGraphicFramePr>
        <p:xfrm>
          <a:off x="4975668" y="4089398"/>
          <a:ext cx="3617576" cy="2159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D431E81E-9BC9-E714-F8DA-623024BEED44}"/>
              </a:ext>
            </a:extLst>
          </p:cNvPr>
          <p:cNvGraphicFramePr>
            <a:graphicFrameLocks/>
          </p:cNvGraphicFramePr>
          <p:nvPr>
            <p:extLst>
              <p:ext uri="{D42A27DB-BD31-4B8C-83A1-F6EECF244321}">
                <p14:modId xmlns:p14="http://schemas.microsoft.com/office/powerpoint/2010/main" val="2882651123"/>
              </p:ext>
            </p:extLst>
          </p:nvPr>
        </p:nvGraphicFramePr>
        <p:xfrm>
          <a:off x="677334" y="4089398"/>
          <a:ext cx="3617576" cy="21590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485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D15B1-BD9C-6E8E-DBF8-290A9F91CED7}"/>
              </a:ext>
            </a:extLst>
          </p:cNvPr>
          <p:cNvSpPr>
            <a:spLocks noGrp="1"/>
          </p:cNvSpPr>
          <p:nvPr>
            <p:ph type="title"/>
          </p:nvPr>
        </p:nvSpPr>
        <p:spPr/>
        <p:txBody>
          <a:bodyPr/>
          <a:lstStyle/>
          <a:p>
            <a:r>
              <a:rPr kumimoji="1" lang="ja-JP" altLang="en-US" dirty="0">
                <a:solidFill>
                  <a:schemeClr val="accent1">
                    <a:lumMod val="50000"/>
                  </a:schemeClr>
                </a:solidFill>
              </a:rPr>
              <a:t>考察</a:t>
            </a:r>
          </a:p>
        </p:txBody>
      </p:sp>
      <p:sp>
        <p:nvSpPr>
          <p:cNvPr id="3" name="コンテンツ プレースホルダー 2">
            <a:extLst>
              <a:ext uri="{FF2B5EF4-FFF2-40B4-BE49-F238E27FC236}">
                <a16:creationId xmlns:a16="http://schemas.microsoft.com/office/drawing/2014/main" id="{BD149724-123E-DC8F-69CB-7B1FBF486C3D}"/>
              </a:ext>
            </a:extLst>
          </p:cNvPr>
          <p:cNvSpPr>
            <a:spLocks noGrp="1"/>
          </p:cNvSpPr>
          <p:nvPr>
            <p:ph idx="1"/>
          </p:nvPr>
        </p:nvSpPr>
        <p:spPr>
          <a:xfrm>
            <a:off x="677334" y="1930400"/>
            <a:ext cx="8596668" cy="3880773"/>
          </a:xfrm>
        </p:spPr>
        <p:txBody>
          <a:bodyPr/>
          <a:lstStyle/>
          <a:p>
            <a:r>
              <a:rPr kumimoji="1" lang="en-US" altLang="ja-JP" dirty="0">
                <a:solidFill>
                  <a:schemeClr val="accent1">
                    <a:lumMod val="50000"/>
                  </a:schemeClr>
                </a:solidFill>
              </a:rPr>
              <a:t>SONY</a:t>
            </a:r>
          </a:p>
          <a:p>
            <a:pPr marL="0" indent="0">
              <a:buNone/>
            </a:pPr>
            <a:r>
              <a:rPr lang="ja-JP" altLang="en-US" dirty="0">
                <a:solidFill>
                  <a:schemeClr val="accent1">
                    <a:lumMod val="50000"/>
                  </a:schemeClr>
                </a:solidFill>
              </a:rPr>
              <a:t>→自己株比率が低い、つまり浮動株が多い</a:t>
            </a:r>
            <a:endParaRPr lang="en-US" altLang="ja-JP" dirty="0">
              <a:solidFill>
                <a:schemeClr val="accent1">
                  <a:lumMod val="50000"/>
                </a:schemeClr>
              </a:solidFill>
            </a:endParaRPr>
          </a:p>
          <a:p>
            <a:pPr marL="0" indent="0">
              <a:buNone/>
            </a:pPr>
            <a:r>
              <a:rPr kumimoji="1" lang="ja-JP" altLang="en-US" dirty="0">
                <a:solidFill>
                  <a:schemeClr val="accent1">
                    <a:lumMod val="50000"/>
                  </a:schemeClr>
                </a:solidFill>
              </a:rPr>
              <a:t>→株価の感応度が高い</a:t>
            </a:r>
            <a:endParaRPr kumimoji="1" lang="en-US" altLang="ja-JP" dirty="0">
              <a:solidFill>
                <a:schemeClr val="accent1">
                  <a:lumMod val="50000"/>
                </a:schemeClr>
              </a:solidFill>
            </a:endParaRPr>
          </a:p>
          <a:p>
            <a:r>
              <a:rPr kumimoji="1" lang="ja-JP" altLang="en-US" dirty="0">
                <a:solidFill>
                  <a:schemeClr val="accent1">
                    <a:lumMod val="50000"/>
                  </a:schemeClr>
                </a:solidFill>
              </a:rPr>
              <a:t>カプコン</a:t>
            </a:r>
            <a:endParaRPr kumimoji="1" lang="en-US" altLang="ja-JP" dirty="0">
              <a:solidFill>
                <a:schemeClr val="accent1">
                  <a:lumMod val="50000"/>
                </a:schemeClr>
              </a:solidFill>
            </a:endParaRPr>
          </a:p>
          <a:p>
            <a:pPr marL="0" indent="0">
              <a:buNone/>
            </a:pPr>
            <a:r>
              <a:rPr lang="ja-JP" altLang="en-US" dirty="0">
                <a:solidFill>
                  <a:schemeClr val="accent1">
                    <a:lumMod val="50000"/>
                  </a:schemeClr>
                </a:solidFill>
              </a:rPr>
              <a:t>→自己株比率は高いが個人が所有している比率が高い</a:t>
            </a:r>
            <a:endParaRPr lang="en-US" altLang="ja-JP" dirty="0">
              <a:solidFill>
                <a:schemeClr val="accent1">
                  <a:lumMod val="50000"/>
                </a:schemeClr>
              </a:solidFill>
            </a:endParaRPr>
          </a:p>
          <a:p>
            <a:pPr marL="0" indent="0">
              <a:buNone/>
            </a:pPr>
            <a:r>
              <a:rPr kumimoji="1" lang="ja-JP" altLang="en-US" dirty="0">
                <a:solidFill>
                  <a:schemeClr val="accent1">
                    <a:lumMod val="50000"/>
                  </a:schemeClr>
                </a:solidFill>
              </a:rPr>
              <a:t>→株価の感応度が高い</a:t>
            </a:r>
            <a:endParaRPr kumimoji="1" lang="en-US" altLang="ja-JP" dirty="0">
              <a:solidFill>
                <a:schemeClr val="accent1">
                  <a:lumMod val="50000"/>
                </a:schemeClr>
              </a:solidFill>
            </a:endParaRPr>
          </a:p>
          <a:p>
            <a:r>
              <a:rPr kumimoji="1" lang="ja-JP" altLang="en-US" dirty="0">
                <a:solidFill>
                  <a:schemeClr val="accent1">
                    <a:lumMod val="50000"/>
                  </a:schemeClr>
                </a:solidFill>
              </a:rPr>
              <a:t>トヨタ</a:t>
            </a:r>
            <a:endParaRPr kumimoji="1" lang="en-US" altLang="ja-JP" dirty="0">
              <a:solidFill>
                <a:schemeClr val="accent1">
                  <a:lumMod val="50000"/>
                </a:schemeClr>
              </a:solidFill>
            </a:endParaRPr>
          </a:p>
          <a:p>
            <a:pPr marL="0" indent="0">
              <a:buNone/>
            </a:pPr>
            <a:r>
              <a:rPr lang="ja-JP" altLang="en-US" dirty="0">
                <a:solidFill>
                  <a:schemeClr val="accent1">
                    <a:lumMod val="50000"/>
                  </a:schemeClr>
                </a:solidFill>
              </a:rPr>
              <a:t>→自己株比率が高く個人が所有している比率も高くない</a:t>
            </a:r>
            <a:endParaRPr lang="en-US" altLang="ja-JP" dirty="0">
              <a:solidFill>
                <a:schemeClr val="accent1">
                  <a:lumMod val="50000"/>
                </a:schemeClr>
              </a:solidFill>
            </a:endParaRPr>
          </a:p>
          <a:p>
            <a:pPr marL="0" indent="0">
              <a:buNone/>
            </a:pPr>
            <a:r>
              <a:rPr lang="ja-JP" altLang="en-US" dirty="0">
                <a:solidFill>
                  <a:schemeClr val="accent1">
                    <a:lumMod val="50000"/>
                  </a:schemeClr>
                </a:solidFill>
              </a:rPr>
              <a:t>→感応度が高い要因がない</a:t>
            </a:r>
            <a:endParaRPr kumimoji="1" lang="ja-JP" altLang="en-US" dirty="0">
              <a:solidFill>
                <a:schemeClr val="accent1">
                  <a:lumMod val="50000"/>
                </a:schemeClr>
              </a:solidFill>
            </a:endParaRPr>
          </a:p>
        </p:txBody>
      </p:sp>
    </p:spTree>
    <p:extLst>
      <p:ext uri="{BB962C8B-B14F-4D97-AF65-F5344CB8AC3E}">
        <p14:creationId xmlns:p14="http://schemas.microsoft.com/office/powerpoint/2010/main" val="1715036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7545CC-2CA4-75EF-4738-E8CC061AB2A0}"/>
              </a:ext>
            </a:extLst>
          </p:cNvPr>
          <p:cNvSpPr>
            <a:spLocks noGrp="1"/>
          </p:cNvSpPr>
          <p:nvPr>
            <p:ph type="title"/>
          </p:nvPr>
        </p:nvSpPr>
        <p:spPr/>
        <p:txBody>
          <a:bodyPr/>
          <a:lstStyle/>
          <a:p>
            <a:r>
              <a:rPr kumimoji="1" lang="ja-JP" altLang="en-US" dirty="0">
                <a:solidFill>
                  <a:schemeClr val="accent1">
                    <a:lumMod val="50000"/>
                  </a:schemeClr>
                </a:solidFill>
              </a:rPr>
              <a:t>考察</a:t>
            </a:r>
          </a:p>
        </p:txBody>
      </p:sp>
      <p:sp>
        <p:nvSpPr>
          <p:cNvPr id="3" name="コンテンツ プレースホルダー 2">
            <a:extLst>
              <a:ext uri="{FF2B5EF4-FFF2-40B4-BE49-F238E27FC236}">
                <a16:creationId xmlns:a16="http://schemas.microsoft.com/office/drawing/2014/main" id="{2B9846F0-9DC7-E96D-D26A-7C09E3688214}"/>
              </a:ext>
            </a:extLst>
          </p:cNvPr>
          <p:cNvSpPr>
            <a:spLocks noGrp="1"/>
          </p:cNvSpPr>
          <p:nvPr>
            <p:ph idx="1"/>
          </p:nvPr>
        </p:nvSpPr>
        <p:spPr>
          <a:xfrm>
            <a:off x="677334" y="1574800"/>
            <a:ext cx="8596668" cy="4673600"/>
          </a:xfrm>
        </p:spPr>
        <p:txBody>
          <a:bodyPr>
            <a:normAutofit/>
          </a:bodyPr>
          <a:lstStyle/>
          <a:p>
            <a:r>
              <a:rPr kumimoji="1" lang="ja-JP" altLang="en-US" dirty="0">
                <a:solidFill>
                  <a:schemeClr val="accent1">
                    <a:lumMod val="50000"/>
                  </a:schemeClr>
                </a:solidFill>
              </a:rPr>
              <a:t>前ページの</a:t>
            </a:r>
            <a:r>
              <a:rPr kumimoji="1" lang="en-US" altLang="ja-JP" dirty="0">
                <a:solidFill>
                  <a:schemeClr val="accent1">
                    <a:lumMod val="50000"/>
                  </a:schemeClr>
                </a:solidFill>
              </a:rPr>
              <a:t>3</a:t>
            </a:r>
            <a:r>
              <a:rPr kumimoji="1" lang="ja-JP" altLang="en-US" dirty="0">
                <a:solidFill>
                  <a:schemeClr val="accent1">
                    <a:lumMod val="50000"/>
                  </a:schemeClr>
                </a:solidFill>
              </a:rPr>
              <a:t>企業を鑑みると</a:t>
            </a:r>
            <a:r>
              <a:rPr kumimoji="1" lang="en-US" altLang="ja-JP" dirty="0">
                <a:solidFill>
                  <a:schemeClr val="accent1">
                    <a:lumMod val="50000"/>
                  </a:schemeClr>
                </a:solidFill>
              </a:rPr>
              <a:t>…</a:t>
            </a:r>
          </a:p>
          <a:p>
            <a:endParaRPr kumimoji="1" lang="en-US" altLang="ja-JP" dirty="0">
              <a:solidFill>
                <a:schemeClr val="accent1">
                  <a:lumMod val="50000"/>
                </a:schemeClr>
              </a:solidFill>
            </a:endParaRPr>
          </a:p>
          <a:p>
            <a:r>
              <a:rPr kumimoji="1" lang="ja-JP" altLang="en-US" dirty="0">
                <a:solidFill>
                  <a:schemeClr val="accent1">
                    <a:lumMod val="50000"/>
                  </a:schemeClr>
                </a:solidFill>
              </a:rPr>
              <a:t>任天堂</a:t>
            </a:r>
            <a:endParaRPr kumimoji="1" lang="en-US" altLang="ja-JP" dirty="0">
              <a:solidFill>
                <a:schemeClr val="accent1">
                  <a:lumMod val="50000"/>
                </a:schemeClr>
              </a:solidFill>
            </a:endParaRPr>
          </a:p>
          <a:p>
            <a:pPr marL="0" indent="0">
              <a:buNone/>
            </a:pPr>
            <a:r>
              <a:rPr lang="ja-JP" altLang="en-US" dirty="0">
                <a:solidFill>
                  <a:schemeClr val="accent1">
                    <a:lumMod val="50000"/>
                  </a:schemeClr>
                </a:solidFill>
              </a:rPr>
              <a:t>→自己株比率が低くなく、個人が所有している比率は高くない</a:t>
            </a:r>
            <a:endParaRPr lang="en-US" altLang="ja-JP" dirty="0">
              <a:solidFill>
                <a:schemeClr val="accent1">
                  <a:lumMod val="50000"/>
                </a:schemeClr>
              </a:solidFill>
            </a:endParaRPr>
          </a:p>
          <a:p>
            <a:pPr marL="0" indent="0">
              <a:buNone/>
            </a:pPr>
            <a:r>
              <a:rPr kumimoji="1" lang="ja-JP" altLang="en-US" dirty="0">
                <a:solidFill>
                  <a:schemeClr val="accent1">
                    <a:lumMod val="50000"/>
                  </a:schemeClr>
                </a:solidFill>
              </a:rPr>
              <a:t>→感応度が高い要因も低い要因もない</a:t>
            </a:r>
            <a:endParaRPr kumimoji="1" lang="en-US" altLang="ja-JP" dirty="0">
              <a:solidFill>
                <a:schemeClr val="accent1">
                  <a:lumMod val="50000"/>
                </a:schemeClr>
              </a:solidFill>
            </a:endParaRPr>
          </a:p>
          <a:p>
            <a:pPr marL="0" indent="0">
              <a:buNone/>
            </a:pPr>
            <a:endParaRPr lang="en-US" altLang="ja-JP" dirty="0">
              <a:solidFill>
                <a:schemeClr val="accent1">
                  <a:lumMod val="50000"/>
                </a:schemeClr>
              </a:solidFill>
            </a:endParaRPr>
          </a:p>
          <a:p>
            <a:r>
              <a:rPr kumimoji="1" lang="ja-JP" altLang="en-US" dirty="0">
                <a:solidFill>
                  <a:schemeClr val="accent1">
                    <a:lumMod val="50000"/>
                  </a:schemeClr>
                </a:solidFill>
              </a:rPr>
              <a:t>以上から</a:t>
            </a:r>
            <a:endParaRPr kumimoji="1" lang="en-US" altLang="ja-JP" dirty="0">
              <a:solidFill>
                <a:schemeClr val="accent1">
                  <a:lumMod val="50000"/>
                </a:schemeClr>
              </a:solidFill>
            </a:endParaRPr>
          </a:p>
          <a:p>
            <a:pPr marL="0" indent="0">
              <a:buNone/>
            </a:pPr>
            <a:r>
              <a:rPr kumimoji="1" lang="ja-JP" altLang="en-US" dirty="0">
                <a:solidFill>
                  <a:schemeClr val="accent1">
                    <a:lumMod val="50000"/>
                  </a:schemeClr>
                </a:solidFill>
              </a:rPr>
              <a:t>任天堂株式会社の株自体の感応度が高くも低くもないために、ニンテンドーダイレクトが任天堂株式会社の株価に影響を与える場合であっても反応が乏しい</a:t>
            </a:r>
            <a:endParaRPr kumimoji="1" lang="en-US" altLang="ja-JP" dirty="0">
              <a:solidFill>
                <a:schemeClr val="accent1">
                  <a:lumMod val="50000"/>
                </a:schemeClr>
              </a:solidFill>
            </a:endParaRPr>
          </a:p>
          <a:p>
            <a:pPr marL="0" indent="0">
              <a:buNone/>
            </a:pPr>
            <a:r>
              <a:rPr kumimoji="1" lang="ja-JP" altLang="en-US" dirty="0">
                <a:solidFill>
                  <a:schemeClr val="accent1">
                    <a:lumMod val="50000"/>
                  </a:schemeClr>
                </a:solidFill>
              </a:rPr>
              <a:t>また、株主構成における金融機関・証券会社が占める割合が比較的高いため、ゲーム内容の是非に関する情報</a:t>
            </a:r>
            <a:r>
              <a:rPr kumimoji="1" lang="en-US" altLang="ja-JP" dirty="0">
                <a:solidFill>
                  <a:schemeClr val="accent1">
                    <a:lumMod val="50000"/>
                  </a:schemeClr>
                </a:solidFill>
              </a:rPr>
              <a:t>(</a:t>
            </a:r>
            <a:r>
              <a:rPr kumimoji="1" lang="ja-JP" altLang="en-US" dirty="0">
                <a:solidFill>
                  <a:schemeClr val="accent1">
                    <a:lumMod val="50000"/>
                  </a:schemeClr>
                </a:solidFill>
              </a:rPr>
              <a:t>＝売り上げを左右する情報</a:t>
            </a:r>
            <a:r>
              <a:rPr kumimoji="1" lang="en-US" altLang="ja-JP" dirty="0">
                <a:solidFill>
                  <a:schemeClr val="accent1">
                    <a:lumMod val="50000"/>
                  </a:schemeClr>
                </a:solidFill>
              </a:rPr>
              <a:t>)</a:t>
            </a:r>
            <a:r>
              <a:rPr kumimoji="1" lang="ja-JP" altLang="en-US" dirty="0">
                <a:solidFill>
                  <a:schemeClr val="accent1">
                    <a:lumMod val="50000"/>
                  </a:schemeClr>
                </a:solidFill>
              </a:rPr>
              <a:t>が発信された際に影響を与えているのではないか</a:t>
            </a:r>
            <a:endParaRPr kumimoji="1" lang="en-US" altLang="ja-JP" dirty="0">
              <a:solidFill>
                <a:schemeClr val="accent1">
                  <a:lumMod val="50000"/>
                </a:schemeClr>
              </a:solidFill>
            </a:endParaRPr>
          </a:p>
          <a:p>
            <a:pPr marL="0" indent="0">
              <a:buNone/>
            </a:pPr>
            <a:endParaRPr kumimoji="1" lang="ja-JP" altLang="en-US" dirty="0">
              <a:solidFill>
                <a:schemeClr val="accent1">
                  <a:lumMod val="50000"/>
                </a:schemeClr>
              </a:solidFill>
            </a:endParaRPr>
          </a:p>
        </p:txBody>
      </p:sp>
    </p:spTree>
    <p:extLst>
      <p:ext uri="{BB962C8B-B14F-4D97-AF65-F5344CB8AC3E}">
        <p14:creationId xmlns:p14="http://schemas.microsoft.com/office/powerpoint/2010/main" val="339639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38D43D-C179-819B-DE74-F9A31E2802B1}"/>
              </a:ext>
            </a:extLst>
          </p:cNvPr>
          <p:cNvSpPr>
            <a:spLocks noGrp="1"/>
          </p:cNvSpPr>
          <p:nvPr>
            <p:ph type="title"/>
          </p:nvPr>
        </p:nvSpPr>
        <p:spPr/>
        <p:txBody>
          <a:bodyPr/>
          <a:lstStyle/>
          <a:p>
            <a:r>
              <a:rPr kumimoji="1" lang="ja-JP" altLang="en-US" dirty="0">
                <a:solidFill>
                  <a:schemeClr val="accent1">
                    <a:lumMod val="50000"/>
                  </a:schemeClr>
                </a:solidFill>
              </a:rPr>
              <a:t>先行研究</a:t>
            </a:r>
          </a:p>
        </p:txBody>
      </p:sp>
      <p:sp>
        <p:nvSpPr>
          <p:cNvPr id="3" name="コンテンツ プレースホルダー 2">
            <a:extLst>
              <a:ext uri="{FF2B5EF4-FFF2-40B4-BE49-F238E27FC236}">
                <a16:creationId xmlns:a16="http://schemas.microsoft.com/office/drawing/2014/main" id="{8975594F-973E-1CE4-B8CB-36DB6600D7A1}"/>
              </a:ext>
            </a:extLst>
          </p:cNvPr>
          <p:cNvSpPr>
            <a:spLocks noGrp="1"/>
          </p:cNvSpPr>
          <p:nvPr>
            <p:ph idx="1"/>
          </p:nvPr>
        </p:nvSpPr>
        <p:spPr/>
        <p:txBody>
          <a:bodyPr/>
          <a:lstStyle/>
          <a:p>
            <a:pPr marL="0" indent="0">
              <a:buNone/>
            </a:pPr>
            <a:r>
              <a:rPr kumimoji="1" lang="ja-JP" altLang="en-US" sz="1800" dirty="0">
                <a:solidFill>
                  <a:schemeClr val="accent1">
                    <a:lumMod val="50000"/>
                  </a:schemeClr>
                </a:solidFill>
              </a:rPr>
              <a:t>企業表彰が株価・人気ランキングに与える影響</a:t>
            </a:r>
            <a:endParaRPr kumimoji="1" lang="en-US" altLang="ja-JP" sz="1800" dirty="0">
              <a:solidFill>
                <a:schemeClr val="accent1">
                  <a:lumMod val="50000"/>
                </a:schemeClr>
              </a:solidFill>
            </a:endParaRPr>
          </a:p>
          <a:p>
            <a:pPr marL="0" indent="0">
              <a:buNone/>
            </a:pPr>
            <a:r>
              <a:rPr kumimoji="1" lang="ja-JP" altLang="en-US" sz="1800" dirty="0">
                <a:solidFill>
                  <a:schemeClr val="accent1">
                    <a:lumMod val="50000"/>
                  </a:schemeClr>
                </a:solidFill>
              </a:rPr>
              <a:t>川口章、長江亮</a:t>
            </a:r>
            <a:endParaRPr kumimoji="1" lang="en-US" altLang="ja-JP" sz="1800" dirty="0">
              <a:solidFill>
                <a:schemeClr val="accent1">
                  <a:lumMod val="50000"/>
                </a:schemeClr>
              </a:solidFill>
            </a:endParaRPr>
          </a:p>
          <a:p>
            <a:pPr marL="0" indent="0">
              <a:buNone/>
            </a:pPr>
            <a:r>
              <a:rPr kumimoji="1" lang="en-US" altLang="ja-JP" sz="1800" dirty="0">
                <a:solidFill>
                  <a:schemeClr val="accent1">
                    <a:lumMod val="50000"/>
                  </a:schemeClr>
                </a:solidFill>
                <a:hlinkClick r:id="rId2">
                  <a:extLst>
                    <a:ext uri="{A12FA001-AC4F-418D-AE19-62706E023703}">
                      <ahyp:hlinkClr xmlns:ahyp="http://schemas.microsoft.com/office/drawing/2018/hyperlinkcolor" val="tx"/>
                    </a:ext>
                  </a:extLst>
                </a:hlinkClick>
              </a:rPr>
              <a:t>https://www.jil.go.jp/institute/zassi/backnumber/2005/05/pdf/p43-58.pdf</a:t>
            </a:r>
            <a:endParaRPr kumimoji="1" lang="en-US" altLang="ja-JP" sz="1800" dirty="0">
              <a:solidFill>
                <a:schemeClr val="accent1">
                  <a:lumMod val="50000"/>
                </a:schemeClr>
              </a:solidFill>
            </a:endParaRPr>
          </a:p>
          <a:p>
            <a:pPr marL="0" indent="0">
              <a:buNone/>
            </a:pPr>
            <a:endParaRPr lang="en-US" altLang="ja-JP" sz="1800" dirty="0">
              <a:solidFill>
                <a:schemeClr val="accent1">
                  <a:lumMod val="50000"/>
                </a:schemeClr>
              </a:solidFill>
            </a:endParaRPr>
          </a:p>
          <a:p>
            <a:pPr marL="0" indent="0">
              <a:buNone/>
            </a:pPr>
            <a:r>
              <a:rPr kumimoji="1" lang="ja-JP" altLang="en-US" sz="1800" dirty="0">
                <a:solidFill>
                  <a:schemeClr val="accent1">
                    <a:lumMod val="50000"/>
                  </a:schemeClr>
                </a:solidFill>
              </a:rPr>
              <a:t>企業表彰を</a:t>
            </a:r>
            <a:r>
              <a:rPr lang="ja-JP" altLang="en-US" sz="1800" dirty="0">
                <a:solidFill>
                  <a:schemeClr val="accent1">
                    <a:lumMod val="50000"/>
                  </a:schemeClr>
                </a:solidFill>
              </a:rPr>
              <a:t>本研究におけるニンテンドーダイレクト</a:t>
            </a:r>
            <a:r>
              <a:rPr lang="en-US" altLang="ja-JP" sz="1800" dirty="0">
                <a:solidFill>
                  <a:schemeClr val="accent1">
                    <a:lumMod val="50000"/>
                  </a:schemeClr>
                </a:solidFill>
              </a:rPr>
              <a:t>(</a:t>
            </a:r>
            <a:r>
              <a:rPr lang="ja-JP" altLang="en-US" sz="1800" dirty="0">
                <a:solidFill>
                  <a:schemeClr val="accent1">
                    <a:lumMod val="50000"/>
                  </a:schemeClr>
                </a:solidFill>
              </a:rPr>
              <a:t>イベント</a:t>
            </a:r>
            <a:r>
              <a:rPr lang="en-US" altLang="ja-JP" sz="1800" dirty="0">
                <a:solidFill>
                  <a:schemeClr val="accent1">
                    <a:lumMod val="50000"/>
                  </a:schemeClr>
                </a:solidFill>
              </a:rPr>
              <a:t>)</a:t>
            </a:r>
            <a:r>
              <a:rPr lang="ja-JP" altLang="en-US" sz="1800" dirty="0">
                <a:solidFill>
                  <a:schemeClr val="accent1">
                    <a:lumMod val="50000"/>
                  </a:schemeClr>
                </a:solidFill>
              </a:rPr>
              <a:t>だとする</a:t>
            </a:r>
            <a:endParaRPr lang="en-US" altLang="ja-JP" sz="1800" dirty="0">
              <a:solidFill>
                <a:schemeClr val="accent1">
                  <a:lumMod val="50000"/>
                </a:schemeClr>
              </a:solidFill>
            </a:endParaRPr>
          </a:p>
          <a:p>
            <a:pPr marL="0" indent="0">
              <a:buNone/>
            </a:pPr>
            <a:r>
              <a:rPr kumimoji="1" lang="ja-JP" altLang="en-US" sz="1800" dirty="0">
                <a:solidFill>
                  <a:schemeClr val="accent1">
                    <a:lumMod val="50000"/>
                  </a:schemeClr>
                </a:solidFill>
              </a:rPr>
              <a:t>→分析方法を参考にした</a:t>
            </a:r>
            <a:endParaRPr kumimoji="1" lang="en-US" altLang="ja-JP" sz="1800" dirty="0">
              <a:solidFill>
                <a:schemeClr val="accent1">
                  <a:lumMod val="50000"/>
                </a:schemeClr>
              </a:solidFill>
            </a:endParaRPr>
          </a:p>
          <a:p>
            <a:pPr marL="0" indent="0">
              <a:buNone/>
            </a:pPr>
            <a:endParaRPr lang="en-US" altLang="ja-JP" sz="1800" dirty="0">
              <a:solidFill>
                <a:schemeClr val="accent1">
                  <a:lumMod val="50000"/>
                </a:schemeClr>
              </a:solidFill>
            </a:endParaRPr>
          </a:p>
          <a:p>
            <a:pPr marL="0" indent="0">
              <a:buNone/>
            </a:pPr>
            <a:r>
              <a:rPr kumimoji="1" lang="ja-JP" altLang="en-US" sz="1800" dirty="0">
                <a:solidFill>
                  <a:schemeClr val="accent1">
                    <a:lumMod val="50000"/>
                  </a:schemeClr>
                </a:solidFill>
              </a:rPr>
              <a:t>先行研究では、均等推進企業表彰は累積超過収益率に負の効果</a:t>
            </a:r>
            <a:r>
              <a:rPr lang="ja-JP" altLang="en-US" sz="1800" dirty="0">
                <a:solidFill>
                  <a:schemeClr val="accent1">
                    <a:lumMod val="50000"/>
                  </a:schemeClr>
                </a:solidFill>
              </a:rPr>
              <a:t>、</a:t>
            </a:r>
            <a:r>
              <a:rPr kumimoji="1" lang="ja-JP" altLang="en-US" sz="1800" dirty="0">
                <a:solidFill>
                  <a:schemeClr val="accent1">
                    <a:lumMod val="50000"/>
                  </a:schemeClr>
                </a:solidFill>
              </a:rPr>
              <a:t>ファミリー・フレンドリー企業表彰は累積超過収益率に正の効果を与えているとの研究結果であった</a:t>
            </a:r>
            <a:endParaRPr kumimoji="1" lang="en-US" altLang="ja-JP" sz="1800" dirty="0">
              <a:solidFill>
                <a:schemeClr val="accent1">
                  <a:lumMod val="50000"/>
                </a:schemeClr>
              </a:solidFill>
            </a:endParaRPr>
          </a:p>
          <a:p>
            <a:pPr marL="0" indent="0">
              <a:buNone/>
            </a:pPr>
            <a:endParaRPr lang="en-US" altLang="ja-JP" sz="1800" dirty="0">
              <a:solidFill>
                <a:schemeClr val="accent1">
                  <a:lumMod val="50000"/>
                </a:schemeClr>
              </a:solidFill>
            </a:endParaRPr>
          </a:p>
          <a:p>
            <a:endParaRPr kumimoji="1" lang="ja-JP" altLang="en-US" dirty="0"/>
          </a:p>
        </p:txBody>
      </p:sp>
    </p:spTree>
    <p:extLst>
      <p:ext uri="{BB962C8B-B14F-4D97-AF65-F5344CB8AC3E}">
        <p14:creationId xmlns:p14="http://schemas.microsoft.com/office/powerpoint/2010/main" val="197110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CAF61D-738B-E467-41DE-5673860F7FB8}"/>
              </a:ext>
            </a:extLst>
          </p:cNvPr>
          <p:cNvSpPr>
            <a:spLocks noGrp="1"/>
          </p:cNvSpPr>
          <p:nvPr>
            <p:ph type="title"/>
          </p:nvPr>
        </p:nvSpPr>
        <p:spPr/>
        <p:txBody>
          <a:bodyPr/>
          <a:lstStyle/>
          <a:p>
            <a:r>
              <a:rPr kumimoji="1" lang="ja-JP" altLang="en-US" dirty="0">
                <a:solidFill>
                  <a:schemeClr val="accent1">
                    <a:lumMod val="50000"/>
                  </a:schemeClr>
                </a:solidFill>
              </a:rPr>
              <a:t>参考文献</a:t>
            </a:r>
          </a:p>
        </p:txBody>
      </p:sp>
      <p:sp>
        <p:nvSpPr>
          <p:cNvPr id="3" name="コンテンツ プレースホルダー 2">
            <a:extLst>
              <a:ext uri="{FF2B5EF4-FFF2-40B4-BE49-F238E27FC236}">
                <a16:creationId xmlns:a16="http://schemas.microsoft.com/office/drawing/2014/main" id="{C9288E35-36EB-0F5A-D8B1-DF1CD121681A}"/>
              </a:ext>
            </a:extLst>
          </p:cNvPr>
          <p:cNvSpPr>
            <a:spLocks noGrp="1"/>
          </p:cNvSpPr>
          <p:nvPr>
            <p:ph idx="1"/>
          </p:nvPr>
        </p:nvSpPr>
        <p:spPr>
          <a:xfrm>
            <a:off x="677334" y="1440872"/>
            <a:ext cx="8596668" cy="4525819"/>
          </a:xfrm>
        </p:spPr>
        <p:txBody>
          <a:bodyPr>
            <a:normAutofit/>
          </a:bodyPr>
          <a:lstStyle/>
          <a:p>
            <a:r>
              <a:rPr kumimoji="1" lang="en-US" altLang="ja-JP" sz="1100" dirty="0">
                <a:solidFill>
                  <a:schemeClr val="accent1">
                    <a:lumMod val="50000"/>
                  </a:schemeClr>
                </a:solidFill>
              </a:rPr>
              <a:t>Yahoo!</a:t>
            </a:r>
            <a:r>
              <a:rPr kumimoji="1" lang="ja-JP" altLang="en-US" sz="1100" dirty="0">
                <a:solidFill>
                  <a:schemeClr val="accent1">
                    <a:lumMod val="50000"/>
                  </a:schemeClr>
                </a:solidFill>
              </a:rPr>
              <a:t>ファイナンス</a:t>
            </a:r>
            <a:endParaRPr kumimoji="1" lang="en-US" altLang="ja-JP" sz="1100" dirty="0">
              <a:solidFill>
                <a:schemeClr val="accent1">
                  <a:lumMod val="50000"/>
                </a:schemeClr>
              </a:solidFill>
            </a:endParaRPr>
          </a:p>
          <a:p>
            <a:pPr marL="0" indent="0">
              <a:buNone/>
            </a:pPr>
            <a:r>
              <a:rPr lang="en-US" altLang="ja-JP" sz="1100" dirty="0">
                <a:solidFill>
                  <a:schemeClr val="accent1">
                    <a:lumMod val="50000"/>
                  </a:schemeClr>
                </a:solidFill>
              </a:rPr>
              <a:t>	https://finance.yahoo.co.jp/</a:t>
            </a:r>
            <a:endParaRPr kumimoji="1" lang="en-US" altLang="ja-JP" sz="1100" dirty="0">
              <a:solidFill>
                <a:schemeClr val="accent1">
                  <a:lumMod val="50000"/>
                </a:schemeClr>
              </a:solidFill>
            </a:endParaRPr>
          </a:p>
          <a:p>
            <a:r>
              <a:rPr lang="ja-JP" altLang="en-US" sz="1100" dirty="0">
                <a:solidFill>
                  <a:schemeClr val="accent1">
                    <a:lumMod val="50000"/>
                  </a:schemeClr>
                </a:solidFill>
              </a:rPr>
              <a:t>みずほ証券ファイナンス用語集</a:t>
            </a:r>
            <a:endParaRPr lang="en-US" altLang="ja-JP" sz="1100" dirty="0">
              <a:solidFill>
                <a:schemeClr val="accent1">
                  <a:lumMod val="50000"/>
                </a:schemeClr>
              </a:solidFill>
            </a:endParaRPr>
          </a:p>
          <a:p>
            <a:pPr marL="0" indent="0">
              <a:buNone/>
            </a:pPr>
            <a:r>
              <a:rPr kumimoji="1" lang="en-US" altLang="ja-JP" sz="1100" dirty="0">
                <a:solidFill>
                  <a:schemeClr val="accent1">
                    <a:lumMod val="50000"/>
                  </a:schemeClr>
                </a:solidFill>
                <a:hlinkClick r:id="rId2">
                  <a:extLst>
                    <a:ext uri="{A12FA001-AC4F-418D-AE19-62706E023703}">
                      <ahyp:hlinkClr xmlns:ahyp="http://schemas.microsoft.com/office/drawing/2018/hyperlinkcolor" val="tx"/>
                    </a:ext>
                  </a:extLst>
                </a:hlinkClick>
              </a:rPr>
              <a:t>	https://glossary.mizuho-sc.com/faq/show/171?site_domain=default</a:t>
            </a:r>
            <a:endParaRPr kumimoji="1" lang="en-US" altLang="ja-JP" sz="1100" dirty="0">
              <a:solidFill>
                <a:schemeClr val="accent1">
                  <a:lumMod val="50000"/>
                </a:schemeClr>
              </a:solidFill>
            </a:endParaRPr>
          </a:p>
          <a:p>
            <a:r>
              <a:rPr kumimoji="1" lang="ja-JP" altLang="en-US" sz="1100" dirty="0">
                <a:solidFill>
                  <a:schemeClr val="accent1">
                    <a:lumMod val="50000"/>
                  </a:schemeClr>
                </a:solidFill>
              </a:rPr>
              <a:t>企業表彰が株価・人気ランキングに与える影響</a:t>
            </a:r>
            <a:endParaRPr kumimoji="1" lang="en-US" altLang="ja-JP" sz="1100" dirty="0">
              <a:solidFill>
                <a:schemeClr val="accent1">
                  <a:lumMod val="50000"/>
                </a:schemeClr>
              </a:solidFill>
            </a:endParaRPr>
          </a:p>
          <a:p>
            <a:pPr marL="0" indent="0">
              <a:buNone/>
            </a:pPr>
            <a:r>
              <a:rPr kumimoji="1" lang="en-US" altLang="ja-JP" sz="1100" dirty="0">
                <a:solidFill>
                  <a:schemeClr val="accent1">
                    <a:lumMod val="50000"/>
                  </a:schemeClr>
                </a:solidFill>
              </a:rPr>
              <a:t>	</a:t>
            </a:r>
            <a:r>
              <a:rPr kumimoji="1" lang="ja-JP" altLang="en-US" sz="1100" dirty="0">
                <a:solidFill>
                  <a:schemeClr val="accent1">
                    <a:lumMod val="50000"/>
                  </a:schemeClr>
                </a:solidFill>
              </a:rPr>
              <a:t>川口章、長江亮</a:t>
            </a:r>
            <a:endParaRPr kumimoji="1" lang="en-US" altLang="ja-JP" sz="1100" dirty="0">
              <a:solidFill>
                <a:schemeClr val="accent1">
                  <a:lumMod val="50000"/>
                </a:schemeClr>
              </a:solidFill>
            </a:endParaRPr>
          </a:p>
          <a:p>
            <a:pPr marL="0" indent="0">
              <a:buNone/>
            </a:pPr>
            <a:r>
              <a:rPr kumimoji="1" lang="en-US" altLang="ja-JP"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kumimoji="1" lang="en-US" altLang="ja-JP" sz="1100" dirty="0">
                <a:solidFill>
                  <a:schemeClr val="accent1">
                    <a:lumMod val="50000"/>
                  </a:schemeClr>
                </a:solidFill>
                <a:hlinkClick r:id="rId3">
                  <a:extLst>
                    <a:ext uri="{A12FA001-AC4F-418D-AE19-62706E023703}">
                      <ahyp:hlinkClr xmlns:ahyp="http://schemas.microsoft.com/office/drawing/2018/hyperlinkcolor" val="tx"/>
                    </a:ext>
                  </a:extLst>
                </a:hlinkClick>
              </a:rPr>
              <a:t>https://www.jil.go.jp/institute/zassi/backnumber/2005/05/pdf/p43-58.pdf</a:t>
            </a:r>
            <a:endParaRPr kumimoji="1" lang="en-US" altLang="ja-JP" sz="1100" dirty="0">
              <a:solidFill>
                <a:schemeClr val="accent1">
                  <a:lumMod val="50000"/>
                </a:schemeClr>
              </a:solidFill>
            </a:endParaRPr>
          </a:p>
          <a:p>
            <a:r>
              <a:rPr kumimoji="1" lang="en-US" altLang="ja-JP" sz="1100" dirty="0">
                <a:solidFill>
                  <a:schemeClr val="accent1">
                    <a:lumMod val="50000"/>
                  </a:schemeClr>
                </a:solidFill>
              </a:rPr>
              <a:t>SONY</a:t>
            </a:r>
            <a:r>
              <a:rPr kumimoji="1" lang="ja-JP" altLang="en-US" sz="1100" dirty="0">
                <a:solidFill>
                  <a:schemeClr val="accent1">
                    <a:lumMod val="50000"/>
                  </a:schemeClr>
                </a:solidFill>
              </a:rPr>
              <a:t>　投資家情報</a:t>
            </a:r>
            <a:endParaRPr kumimoji="1" lang="en-US" altLang="ja-JP" sz="1100" dirty="0">
              <a:solidFill>
                <a:schemeClr val="accent1">
                  <a:lumMod val="50000"/>
                </a:schemeClr>
              </a:solidFill>
            </a:endParaRPr>
          </a:p>
          <a:p>
            <a:pPr marL="0" indent="0">
              <a:buNone/>
            </a:pPr>
            <a:r>
              <a:rPr kumimoji="1" lang="en-US" altLang="ja-JP" sz="1100" dirty="0">
                <a:solidFill>
                  <a:schemeClr val="accent1">
                    <a:lumMod val="50000"/>
                  </a:schemeClr>
                </a:solidFill>
                <a:hlinkClick r:id="rId4">
                  <a:extLst>
                    <a:ext uri="{A12FA001-AC4F-418D-AE19-62706E023703}">
                      <ahyp:hlinkClr xmlns:ahyp="http://schemas.microsoft.com/office/drawing/2018/hyperlinkcolor" val="tx"/>
                    </a:ext>
                  </a:extLst>
                </a:hlinkClick>
              </a:rPr>
              <a:t>	https://www.sony.com/ja/SonyInfo/IR/stock/information.html</a:t>
            </a:r>
            <a:endParaRPr kumimoji="1" lang="en-US" altLang="ja-JP" sz="1100" dirty="0">
              <a:solidFill>
                <a:schemeClr val="accent1">
                  <a:lumMod val="50000"/>
                </a:schemeClr>
              </a:solidFill>
            </a:endParaRPr>
          </a:p>
          <a:p>
            <a:r>
              <a:rPr kumimoji="1" lang="ja-JP" altLang="en-US" sz="1100" dirty="0">
                <a:solidFill>
                  <a:schemeClr val="accent1">
                    <a:lumMod val="50000"/>
                  </a:schemeClr>
                </a:solidFill>
              </a:rPr>
              <a:t>任天堂　株主・投資家向け情報</a:t>
            </a:r>
            <a:endParaRPr kumimoji="1" lang="en-US" altLang="ja-JP" sz="1100" dirty="0">
              <a:solidFill>
                <a:schemeClr val="accent1">
                  <a:lumMod val="50000"/>
                </a:schemeClr>
              </a:solidFill>
            </a:endParaRPr>
          </a:p>
          <a:p>
            <a:pPr marL="0" indent="0">
              <a:buNone/>
            </a:pPr>
            <a:r>
              <a:rPr kumimoji="1" lang="en-US" altLang="ja-JP" sz="1100" dirty="0">
                <a:solidFill>
                  <a:schemeClr val="accent1">
                    <a:lumMod val="50000"/>
                  </a:schemeClr>
                </a:solidFill>
                <a:hlinkClick r:id="rId5">
                  <a:extLst>
                    <a:ext uri="{A12FA001-AC4F-418D-AE19-62706E023703}">
                      <ahyp:hlinkClr xmlns:ahyp="http://schemas.microsoft.com/office/drawing/2018/hyperlinkcolor" val="tx"/>
                    </a:ext>
                  </a:extLst>
                </a:hlinkClick>
              </a:rPr>
              <a:t>	https://www.nintendo.co.jp/ir/stock/information/index.html</a:t>
            </a:r>
            <a:endParaRPr lang="en-US" altLang="ja-JP" sz="1100" dirty="0">
              <a:solidFill>
                <a:schemeClr val="accent1">
                  <a:lumMod val="50000"/>
                </a:schemeClr>
              </a:solidFill>
            </a:endParaRPr>
          </a:p>
          <a:p>
            <a:r>
              <a:rPr kumimoji="1" lang="en-US" altLang="ja-JP" sz="1100" dirty="0">
                <a:solidFill>
                  <a:schemeClr val="accent1">
                    <a:lumMod val="50000"/>
                  </a:schemeClr>
                </a:solidFill>
              </a:rPr>
              <a:t>CAPCOM</a:t>
            </a:r>
            <a:r>
              <a:rPr kumimoji="1" lang="ja-JP" altLang="en-US" sz="1100" dirty="0">
                <a:solidFill>
                  <a:schemeClr val="accent1">
                    <a:lumMod val="50000"/>
                  </a:schemeClr>
                </a:solidFill>
              </a:rPr>
              <a:t>　</a:t>
            </a:r>
            <a:r>
              <a:rPr kumimoji="1" lang="en-US" altLang="ja-JP" sz="1100" dirty="0">
                <a:solidFill>
                  <a:schemeClr val="accent1">
                    <a:lumMod val="50000"/>
                  </a:schemeClr>
                </a:solidFill>
              </a:rPr>
              <a:t>IR</a:t>
            </a:r>
            <a:r>
              <a:rPr kumimoji="1" lang="ja-JP" altLang="en-US" sz="1100" dirty="0">
                <a:solidFill>
                  <a:schemeClr val="accent1">
                    <a:lumMod val="50000"/>
                  </a:schemeClr>
                </a:solidFill>
              </a:rPr>
              <a:t>情報</a:t>
            </a:r>
            <a:endParaRPr kumimoji="1" lang="en-US" altLang="ja-JP" sz="1100" dirty="0">
              <a:solidFill>
                <a:schemeClr val="accent1">
                  <a:lumMod val="50000"/>
                </a:schemeClr>
              </a:solidFill>
            </a:endParaRPr>
          </a:p>
          <a:p>
            <a:pPr marL="0" indent="0">
              <a:buNone/>
            </a:pPr>
            <a:r>
              <a:rPr kumimoji="1" lang="en-US" altLang="ja-JP" sz="1100" dirty="0">
                <a:solidFill>
                  <a:schemeClr val="accent1">
                    <a:lumMod val="50000"/>
                  </a:schemeClr>
                </a:solidFill>
                <a:hlinkClick r:id="rId6">
                  <a:extLst>
                    <a:ext uri="{A12FA001-AC4F-418D-AE19-62706E023703}">
                      <ahyp:hlinkClr xmlns:ahyp="http://schemas.microsoft.com/office/drawing/2018/hyperlinkcolor" val="tx"/>
                    </a:ext>
                  </a:extLst>
                </a:hlinkClick>
              </a:rPr>
              <a:t>	https://www.capcom.co.jp/ir/stock/stockdata.html</a:t>
            </a:r>
            <a:endParaRPr kumimoji="1" lang="en-US" altLang="ja-JP" sz="1100" dirty="0">
              <a:solidFill>
                <a:schemeClr val="accent1">
                  <a:lumMod val="50000"/>
                </a:schemeClr>
              </a:solidFill>
            </a:endParaRPr>
          </a:p>
          <a:p>
            <a:r>
              <a:rPr kumimoji="1" lang="ja-JP" altLang="en-US" sz="1100" dirty="0">
                <a:solidFill>
                  <a:schemeClr val="accent1">
                    <a:lumMod val="50000"/>
                  </a:schemeClr>
                </a:solidFill>
              </a:rPr>
              <a:t>トヨタ　株式の状況</a:t>
            </a:r>
            <a:endParaRPr kumimoji="1" lang="en-US" altLang="ja-JP" sz="1100" dirty="0">
              <a:solidFill>
                <a:schemeClr val="accent1">
                  <a:lumMod val="50000"/>
                </a:schemeClr>
              </a:solidFill>
            </a:endParaRPr>
          </a:p>
          <a:p>
            <a:pPr marL="0" indent="0">
              <a:buNone/>
            </a:pPr>
            <a:r>
              <a:rPr lang="en-US" altLang="ja-JP" sz="1100" dirty="0">
                <a:solidFill>
                  <a:schemeClr val="accent1">
                    <a:lumMod val="50000"/>
                  </a:schemeClr>
                </a:solidFill>
                <a:hlinkClick r:id="rId7">
                  <a:extLst>
                    <a:ext uri="{A12FA001-AC4F-418D-AE19-62706E023703}">
                      <ahyp:hlinkClr xmlns:ahyp="http://schemas.microsoft.com/office/drawing/2018/hyperlinkcolor" val="tx"/>
                    </a:ext>
                  </a:extLst>
                </a:hlinkClick>
              </a:rPr>
              <a:t>	</a:t>
            </a:r>
            <a:r>
              <a:rPr kumimoji="1" lang="en-US" altLang="ja-JP" sz="1100" dirty="0">
                <a:solidFill>
                  <a:schemeClr val="accent1">
                    <a:lumMod val="50000"/>
                  </a:schemeClr>
                </a:solidFill>
                <a:hlinkClick r:id="rId7">
                  <a:extLst>
                    <a:ext uri="{A12FA001-AC4F-418D-AE19-62706E023703}">
                      <ahyp:hlinkClr xmlns:ahyp="http://schemas.microsoft.com/office/drawing/2018/hyperlinkcolor" val="tx"/>
                    </a:ext>
                  </a:extLst>
                </a:hlinkClick>
              </a:rPr>
              <a:t>https://global.toyota/jp/ir/stock/outline/</a:t>
            </a:r>
            <a:endParaRPr kumimoji="1" lang="en-US" altLang="ja-JP" sz="1100" dirty="0">
              <a:solidFill>
                <a:schemeClr val="accent1">
                  <a:lumMod val="50000"/>
                </a:schemeClr>
              </a:solidFill>
            </a:endParaRPr>
          </a:p>
          <a:p>
            <a:pPr marL="0" indent="0">
              <a:buNone/>
            </a:pPr>
            <a:endParaRPr kumimoji="1" lang="en-US" altLang="ja-JP" sz="1100" dirty="0">
              <a:solidFill>
                <a:schemeClr val="accent1">
                  <a:lumMod val="50000"/>
                </a:schemeClr>
              </a:solidFill>
            </a:endParaRPr>
          </a:p>
          <a:p>
            <a:pPr marL="0" indent="0">
              <a:buNone/>
            </a:pPr>
            <a:endParaRPr kumimoji="1" lang="ja-JP" altLang="en-US" dirty="0">
              <a:solidFill>
                <a:schemeClr val="accent1">
                  <a:lumMod val="50000"/>
                </a:schemeClr>
              </a:solidFill>
            </a:endParaRPr>
          </a:p>
        </p:txBody>
      </p:sp>
    </p:spTree>
    <p:extLst>
      <p:ext uri="{BB962C8B-B14F-4D97-AF65-F5344CB8AC3E}">
        <p14:creationId xmlns:p14="http://schemas.microsoft.com/office/powerpoint/2010/main" val="217712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319206-5C25-1101-0756-E6A697125662}"/>
              </a:ext>
            </a:extLst>
          </p:cNvPr>
          <p:cNvSpPr>
            <a:spLocks noGrp="1"/>
          </p:cNvSpPr>
          <p:nvPr>
            <p:ph type="title"/>
          </p:nvPr>
        </p:nvSpPr>
        <p:spPr/>
        <p:txBody>
          <a:bodyPr/>
          <a:lstStyle/>
          <a:p>
            <a:r>
              <a:rPr kumimoji="1" lang="ja-JP" altLang="en-US" dirty="0">
                <a:solidFill>
                  <a:schemeClr val="accent1">
                    <a:lumMod val="50000"/>
                  </a:schemeClr>
                </a:solidFill>
              </a:rPr>
              <a:t>はじめに</a:t>
            </a:r>
          </a:p>
        </p:txBody>
      </p:sp>
      <p:sp>
        <p:nvSpPr>
          <p:cNvPr id="3" name="コンテンツ プレースホルダー 2">
            <a:extLst>
              <a:ext uri="{FF2B5EF4-FFF2-40B4-BE49-F238E27FC236}">
                <a16:creationId xmlns:a16="http://schemas.microsoft.com/office/drawing/2014/main" id="{AE29AA8D-B334-9108-DF82-5DE61D4E5888}"/>
              </a:ext>
            </a:extLst>
          </p:cNvPr>
          <p:cNvSpPr>
            <a:spLocks noGrp="1"/>
          </p:cNvSpPr>
          <p:nvPr>
            <p:ph idx="1"/>
          </p:nvPr>
        </p:nvSpPr>
        <p:spPr/>
        <p:txBody>
          <a:bodyPr>
            <a:normAutofit fontScale="92500"/>
          </a:bodyPr>
          <a:lstStyle/>
          <a:p>
            <a:pPr marL="0" indent="0">
              <a:buNone/>
            </a:pPr>
            <a:r>
              <a:rPr kumimoji="1" lang="ja-JP" altLang="en-US" sz="1700" dirty="0">
                <a:solidFill>
                  <a:schemeClr val="accent1">
                    <a:lumMod val="50000"/>
                  </a:schemeClr>
                </a:solidFill>
              </a:rPr>
              <a:t>通常投資家が株価の値動きを予測する際に使用するものといえば企業の財務情報である</a:t>
            </a:r>
            <a:endParaRPr kumimoji="1" lang="en-US" altLang="ja-JP" sz="1700" dirty="0">
              <a:solidFill>
                <a:schemeClr val="accent1">
                  <a:lumMod val="50000"/>
                </a:schemeClr>
              </a:solidFill>
            </a:endParaRPr>
          </a:p>
          <a:p>
            <a:pPr marL="0" indent="0">
              <a:buNone/>
            </a:pPr>
            <a:endParaRPr lang="en-US" altLang="ja-JP" sz="1700" dirty="0">
              <a:solidFill>
                <a:schemeClr val="accent1">
                  <a:lumMod val="50000"/>
                </a:schemeClr>
              </a:solidFill>
            </a:endParaRPr>
          </a:p>
          <a:p>
            <a:pPr marL="0" indent="0">
              <a:buNone/>
            </a:pPr>
            <a:r>
              <a:rPr kumimoji="1" lang="ja-JP" altLang="en-US" sz="1700" dirty="0">
                <a:solidFill>
                  <a:schemeClr val="accent1">
                    <a:lumMod val="50000"/>
                  </a:schemeClr>
                </a:solidFill>
              </a:rPr>
              <a:t>しかし私は国内屈指のゲーム会社である任天堂株式会社について、ニンテンドーダイレクトにて発信される情報がどのように株価に影響しているかについて研究しようと考えた</a:t>
            </a:r>
            <a:endParaRPr kumimoji="1" lang="en-US" altLang="ja-JP" sz="1700" dirty="0">
              <a:solidFill>
                <a:schemeClr val="accent1">
                  <a:lumMod val="50000"/>
                </a:schemeClr>
              </a:solidFill>
            </a:endParaRPr>
          </a:p>
          <a:p>
            <a:pPr marL="0" indent="0">
              <a:buNone/>
            </a:pPr>
            <a:r>
              <a:rPr kumimoji="1" lang="ja-JP" altLang="en-US" sz="1700" dirty="0">
                <a:solidFill>
                  <a:schemeClr val="accent1">
                    <a:lumMod val="50000"/>
                  </a:schemeClr>
                </a:solidFill>
              </a:rPr>
              <a:t>そもそもゲーム自体の特徴として、１つのコンテンツがシリーズものとして続いたり、アップデートが入ったりするという点があげられる</a:t>
            </a:r>
            <a:endParaRPr kumimoji="1" lang="en-US" altLang="ja-JP" sz="1700" dirty="0">
              <a:solidFill>
                <a:schemeClr val="accent1">
                  <a:lumMod val="50000"/>
                </a:schemeClr>
              </a:solidFill>
            </a:endParaRPr>
          </a:p>
          <a:p>
            <a:pPr marL="0" indent="0">
              <a:buNone/>
            </a:pPr>
            <a:endParaRPr kumimoji="1" lang="en-US" altLang="ja-JP" sz="1700" dirty="0">
              <a:solidFill>
                <a:schemeClr val="accent1">
                  <a:lumMod val="50000"/>
                </a:schemeClr>
              </a:solidFill>
            </a:endParaRPr>
          </a:p>
          <a:p>
            <a:pPr marL="0" indent="0">
              <a:buNone/>
            </a:pPr>
            <a:r>
              <a:rPr lang="ja-JP" altLang="en-US" sz="1700" dirty="0">
                <a:solidFill>
                  <a:schemeClr val="accent1">
                    <a:lumMod val="50000"/>
                  </a:schemeClr>
                </a:solidFill>
              </a:rPr>
              <a:t>これらの特徴は顧客に歓迎されるもの、疎まれるものどちらも存在し、それらに対する顧客の反応によって売上が左右される</a:t>
            </a:r>
            <a:endParaRPr lang="en-US" altLang="ja-JP" sz="1700" dirty="0">
              <a:solidFill>
                <a:schemeClr val="accent1">
                  <a:lumMod val="50000"/>
                </a:schemeClr>
              </a:solidFill>
            </a:endParaRPr>
          </a:p>
          <a:p>
            <a:pPr marL="0" indent="0">
              <a:buNone/>
            </a:pPr>
            <a:r>
              <a:rPr lang="ja-JP" altLang="en-US" sz="1700" dirty="0">
                <a:solidFill>
                  <a:schemeClr val="accent1">
                    <a:lumMod val="50000"/>
                  </a:schemeClr>
                </a:solidFill>
              </a:rPr>
              <a:t>ということは、</a:t>
            </a:r>
            <a:r>
              <a:rPr kumimoji="1" lang="ja-JP" altLang="en-US" sz="1700" dirty="0">
                <a:solidFill>
                  <a:schemeClr val="accent1">
                    <a:lumMod val="50000"/>
                  </a:schemeClr>
                </a:solidFill>
              </a:rPr>
              <a:t>ニンテンドーダイレクトにて発信される情報が株価を上下させる要因の１つになりえるのではないかと考え、本研究ではニンテンドーダイレクトにて発信される情報に注目した</a:t>
            </a:r>
            <a:endParaRPr kumimoji="1" lang="en-US" altLang="ja-JP" sz="1700" dirty="0">
              <a:solidFill>
                <a:schemeClr val="accent1">
                  <a:lumMod val="50000"/>
                </a:schemeClr>
              </a:solidFill>
            </a:endParaRPr>
          </a:p>
          <a:p>
            <a:endParaRPr kumimoji="1" lang="ja-JP" altLang="en-US" dirty="0"/>
          </a:p>
        </p:txBody>
      </p:sp>
    </p:spTree>
    <p:extLst>
      <p:ext uri="{BB962C8B-B14F-4D97-AF65-F5344CB8AC3E}">
        <p14:creationId xmlns:p14="http://schemas.microsoft.com/office/powerpoint/2010/main" val="103080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4DE891-D864-62FA-B72C-039649C3EED9}"/>
              </a:ext>
            </a:extLst>
          </p:cNvPr>
          <p:cNvSpPr>
            <a:spLocks noGrp="1"/>
          </p:cNvSpPr>
          <p:nvPr>
            <p:ph type="title"/>
          </p:nvPr>
        </p:nvSpPr>
        <p:spPr/>
        <p:txBody>
          <a:bodyPr/>
          <a:lstStyle/>
          <a:p>
            <a:r>
              <a:rPr kumimoji="1" lang="ja-JP" altLang="en-US" dirty="0">
                <a:solidFill>
                  <a:schemeClr val="accent1">
                    <a:lumMod val="50000"/>
                  </a:schemeClr>
                </a:solidFill>
              </a:rPr>
              <a:t>ニンテンドーダイレクトとは</a:t>
            </a:r>
          </a:p>
        </p:txBody>
      </p:sp>
      <p:sp>
        <p:nvSpPr>
          <p:cNvPr id="3" name="コンテンツ プレースホルダー 2">
            <a:extLst>
              <a:ext uri="{FF2B5EF4-FFF2-40B4-BE49-F238E27FC236}">
                <a16:creationId xmlns:a16="http://schemas.microsoft.com/office/drawing/2014/main" id="{B8B5E08F-B19D-048B-8EE5-2BD8FED3D5B0}"/>
              </a:ext>
            </a:extLst>
          </p:cNvPr>
          <p:cNvSpPr>
            <a:spLocks noGrp="1"/>
          </p:cNvSpPr>
          <p:nvPr>
            <p:ph idx="1"/>
          </p:nvPr>
        </p:nvSpPr>
        <p:spPr/>
        <p:txBody>
          <a:bodyPr>
            <a:normAutofit/>
          </a:bodyPr>
          <a:lstStyle/>
          <a:p>
            <a:r>
              <a:rPr kumimoji="1" lang="ja-JP" altLang="en-US" sz="1600" dirty="0">
                <a:solidFill>
                  <a:schemeClr val="accent1">
                    <a:lumMod val="50000"/>
                  </a:schemeClr>
                </a:solidFill>
              </a:rPr>
              <a:t>任天堂株式会社が提供するゲーム情報を発信する映像コンテンツ</a:t>
            </a:r>
            <a:endParaRPr kumimoji="1" lang="en-US" altLang="ja-JP" sz="1600" dirty="0">
              <a:solidFill>
                <a:schemeClr val="accent1">
                  <a:lumMod val="50000"/>
                </a:schemeClr>
              </a:solidFill>
            </a:endParaRPr>
          </a:p>
          <a:p>
            <a:endParaRPr kumimoji="1" lang="en-US" altLang="ja-JP" sz="1600" dirty="0">
              <a:solidFill>
                <a:schemeClr val="accent1">
                  <a:lumMod val="50000"/>
                </a:schemeClr>
              </a:solidFill>
            </a:endParaRPr>
          </a:p>
          <a:p>
            <a:r>
              <a:rPr kumimoji="1" lang="ja-JP" altLang="en-US" sz="1600" dirty="0">
                <a:solidFill>
                  <a:schemeClr val="accent1">
                    <a:lumMod val="50000"/>
                  </a:schemeClr>
                </a:solidFill>
              </a:rPr>
              <a:t>次期発売予定のゲームソフトや現在発売中のゲームソフトのアップデートなどの情報についての発表を行う</a:t>
            </a:r>
            <a:endParaRPr kumimoji="1" lang="en-US" altLang="ja-JP" sz="1600" dirty="0">
              <a:solidFill>
                <a:schemeClr val="accent1">
                  <a:lumMod val="50000"/>
                </a:schemeClr>
              </a:solidFill>
            </a:endParaRPr>
          </a:p>
          <a:p>
            <a:endParaRPr lang="en-US" altLang="ja-JP" sz="1600" dirty="0">
              <a:solidFill>
                <a:schemeClr val="accent1">
                  <a:lumMod val="50000"/>
                </a:schemeClr>
              </a:solidFill>
            </a:endParaRPr>
          </a:p>
          <a:p>
            <a:r>
              <a:rPr lang="ja-JP" altLang="en-US" sz="1600" dirty="0">
                <a:solidFill>
                  <a:schemeClr val="accent1">
                    <a:lumMod val="50000"/>
                  </a:schemeClr>
                </a:solidFill>
              </a:rPr>
              <a:t>ニンテンドーダイレクトでの発信が始まる以前はメディアを介して情報を発信していたが、メディアを通じてゆがんだ形で報道されるという問題が発生</a:t>
            </a:r>
            <a:endParaRPr lang="en-US" altLang="ja-JP" sz="1600" dirty="0">
              <a:solidFill>
                <a:schemeClr val="accent1">
                  <a:lumMod val="50000"/>
                </a:schemeClr>
              </a:solidFill>
            </a:endParaRPr>
          </a:p>
          <a:p>
            <a:endParaRPr lang="en-US" altLang="ja-JP" sz="1600" dirty="0">
              <a:solidFill>
                <a:schemeClr val="accent1">
                  <a:lumMod val="50000"/>
                </a:schemeClr>
              </a:solidFill>
            </a:endParaRPr>
          </a:p>
          <a:p>
            <a:r>
              <a:rPr lang="ja-JP" altLang="en-US" sz="1600" dirty="0">
                <a:solidFill>
                  <a:schemeClr val="accent1">
                    <a:lumMod val="50000"/>
                  </a:schemeClr>
                </a:solidFill>
              </a:rPr>
              <a:t>上記の問題点を解決するために自社独自で情報の発信を始めた</a:t>
            </a:r>
            <a:endParaRPr lang="en-US" altLang="ja-JP" sz="1600" dirty="0">
              <a:solidFill>
                <a:schemeClr val="accent1">
                  <a:lumMod val="50000"/>
                </a:schemeClr>
              </a:solidFill>
            </a:endParaRPr>
          </a:p>
          <a:p>
            <a:endParaRPr lang="en-US" altLang="ja-JP" sz="1600" dirty="0">
              <a:solidFill>
                <a:schemeClr val="accent1">
                  <a:lumMod val="50000"/>
                </a:schemeClr>
              </a:solidFill>
            </a:endParaRPr>
          </a:p>
          <a:p>
            <a:r>
              <a:rPr kumimoji="1" lang="en-US" altLang="ja-JP" sz="1600" dirty="0">
                <a:solidFill>
                  <a:schemeClr val="accent1">
                    <a:lumMod val="50000"/>
                  </a:schemeClr>
                </a:solidFill>
                <a:hlinkClick r:id="rId2">
                  <a:extLst>
                    <a:ext uri="{A12FA001-AC4F-418D-AE19-62706E023703}">
                      <ahyp:hlinkClr xmlns:ahyp="http://schemas.microsoft.com/office/drawing/2018/hyperlinkcolor" val="tx"/>
                    </a:ext>
                  </a:extLst>
                </a:hlinkClick>
              </a:rPr>
              <a:t>https://www.nintendo.co.jp/nintendo_direct/20230914/index.html</a:t>
            </a:r>
            <a:endParaRPr kumimoji="1" lang="en-US" altLang="ja-JP" sz="1600" dirty="0">
              <a:solidFill>
                <a:schemeClr val="accent1">
                  <a:lumMod val="50000"/>
                </a:schemeClr>
              </a:solidFill>
            </a:endParaRPr>
          </a:p>
          <a:p>
            <a:endParaRPr kumimoji="1" lang="ja-JP" altLang="en-US" dirty="0"/>
          </a:p>
        </p:txBody>
      </p:sp>
    </p:spTree>
    <p:extLst>
      <p:ext uri="{BB962C8B-B14F-4D97-AF65-F5344CB8AC3E}">
        <p14:creationId xmlns:p14="http://schemas.microsoft.com/office/powerpoint/2010/main" val="340552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30B22-5B61-E780-BB54-C4D0EEC2302F}"/>
              </a:ext>
            </a:extLst>
          </p:cNvPr>
          <p:cNvSpPr>
            <a:spLocks noGrp="1"/>
          </p:cNvSpPr>
          <p:nvPr>
            <p:ph type="title"/>
          </p:nvPr>
        </p:nvSpPr>
        <p:spPr/>
        <p:txBody>
          <a:bodyPr/>
          <a:lstStyle/>
          <a:p>
            <a:r>
              <a:rPr kumimoji="1" lang="ja-JP" altLang="en-US" dirty="0">
                <a:solidFill>
                  <a:schemeClr val="accent1">
                    <a:lumMod val="50000"/>
                  </a:schemeClr>
                </a:solidFill>
              </a:rPr>
              <a:t>分析対象</a:t>
            </a:r>
          </a:p>
        </p:txBody>
      </p:sp>
      <p:sp>
        <p:nvSpPr>
          <p:cNvPr id="3" name="コンテンツ プレースホルダー 2">
            <a:extLst>
              <a:ext uri="{FF2B5EF4-FFF2-40B4-BE49-F238E27FC236}">
                <a16:creationId xmlns:a16="http://schemas.microsoft.com/office/drawing/2014/main" id="{5B6B1F08-E2C5-E56F-B7BB-EBF8019E924F}"/>
              </a:ext>
            </a:extLst>
          </p:cNvPr>
          <p:cNvSpPr>
            <a:spLocks noGrp="1"/>
          </p:cNvSpPr>
          <p:nvPr>
            <p:ph idx="1"/>
          </p:nvPr>
        </p:nvSpPr>
        <p:spPr/>
        <p:txBody>
          <a:bodyPr/>
          <a:lstStyle/>
          <a:p>
            <a:r>
              <a:rPr kumimoji="1" lang="ja-JP" altLang="en-US" dirty="0">
                <a:solidFill>
                  <a:schemeClr val="accent1">
                    <a:lumMod val="50000"/>
                  </a:schemeClr>
                </a:solidFill>
              </a:rPr>
              <a:t>分析対象イベント</a:t>
            </a:r>
            <a:endParaRPr kumimoji="1" lang="en-US" altLang="ja-JP" dirty="0">
              <a:solidFill>
                <a:schemeClr val="accent1">
                  <a:lumMod val="50000"/>
                </a:schemeClr>
              </a:solidFill>
            </a:endParaRPr>
          </a:p>
          <a:p>
            <a:pPr lvl="1"/>
            <a:r>
              <a:rPr lang="ja-JP" altLang="en-US" dirty="0">
                <a:solidFill>
                  <a:schemeClr val="accent1">
                    <a:lumMod val="50000"/>
                  </a:schemeClr>
                </a:solidFill>
              </a:rPr>
              <a:t>任天堂株式会社公式</a:t>
            </a:r>
            <a:r>
              <a:rPr lang="en-US" altLang="ja-JP" dirty="0">
                <a:solidFill>
                  <a:schemeClr val="accent1">
                    <a:lumMod val="50000"/>
                  </a:schemeClr>
                </a:solidFill>
              </a:rPr>
              <a:t>YouTube</a:t>
            </a:r>
            <a:r>
              <a:rPr lang="ja-JP" altLang="en-US" dirty="0">
                <a:solidFill>
                  <a:schemeClr val="accent1">
                    <a:lumMod val="50000"/>
                  </a:schemeClr>
                </a:solidFill>
              </a:rPr>
              <a:t>における再生回数</a:t>
            </a:r>
            <a:r>
              <a:rPr lang="en-US" altLang="ja-JP" dirty="0">
                <a:solidFill>
                  <a:schemeClr val="accent1">
                    <a:lumMod val="50000"/>
                  </a:schemeClr>
                </a:solidFill>
              </a:rPr>
              <a:t>TOP9</a:t>
            </a:r>
            <a:r>
              <a:rPr lang="ja-JP" altLang="en-US" dirty="0">
                <a:solidFill>
                  <a:schemeClr val="accent1">
                    <a:lumMod val="50000"/>
                  </a:schemeClr>
                </a:solidFill>
              </a:rPr>
              <a:t>と初回のニンテンドーダイレクトにて発表された情報</a:t>
            </a:r>
            <a:endParaRPr kumimoji="1" lang="en-US" altLang="ja-JP" dirty="0">
              <a:solidFill>
                <a:schemeClr val="accent1">
                  <a:lumMod val="50000"/>
                </a:schemeClr>
              </a:solidFill>
            </a:endParaRPr>
          </a:p>
          <a:p>
            <a:endParaRPr lang="en-US" altLang="ja-JP" dirty="0">
              <a:solidFill>
                <a:schemeClr val="accent1">
                  <a:lumMod val="50000"/>
                </a:schemeClr>
              </a:solidFill>
            </a:endParaRPr>
          </a:p>
          <a:p>
            <a:r>
              <a:rPr kumimoji="1" lang="ja-JP" altLang="en-US" dirty="0">
                <a:solidFill>
                  <a:schemeClr val="accent1">
                    <a:lumMod val="50000"/>
                  </a:schemeClr>
                </a:solidFill>
              </a:rPr>
              <a:t>分析対象</a:t>
            </a:r>
            <a:endParaRPr kumimoji="1" lang="en-US" altLang="ja-JP" dirty="0">
              <a:solidFill>
                <a:schemeClr val="accent1">
                  <a:lumMod val="50000"/>
                </a:schemeClr>
              </a:solidFill>
            </a:endParaRPr>
          </a:p>
          <a:p>
            <a:pPr lvl="1"/>
            <a:r>
              <a:rPr lang="ja-JP" altLang="en-US" dirty="0">
                <a:solidFill>
                  <a:schemeClr val="accent1">
                    <a:lumMod val="50000"/>
                  </a:schemeClr>
                </a:solidFill>
              </a:rPr>
              <a:t>任天堂株式会社</a:t>
            </a:r>
            <a:endParaRPr kumimoji="1" lang="en-US" altLang="ja-JP" dirty="0">
              <a:solidFill>
                <a:schemeClr val="accent1">
                  <a:lumMod val="50000"/>
                </a:schemeClr>
              </a:solidFill>
            </a:endParaRPr>
          </a:p>
          <a:p>
            <a:endParaRPr lang="en-US" altLang="ja-JP" dirty="0">
              <a:solidFill>
                <a:schemeClr val="accent1">
                  <a:lumMod val="50000"/>
                </a:schemeClr>
              </a:solidFill>
            </a:endParaRPr>
          </a:p>
          <a:p>
            <a:r>
              <a:rPr lang="ja-JP" altLang="en-US" dirty="0">
                <a:solidFill>
                  <a:schemeClr val="accent1">
                    <a:lumMod val="50000"/>
                  </a:schemeClr>
                </a:solidFill>
              </a:rPr>
              <a:t>データ取得先</a:t>
            </a:r>
            <a:endParaRPr lang="en-US" altLang="ja-JP" dirty="0">
              <a:solidFill>
                <a:schemeClr val="accent1">
                  <a:lumMod val="50000"/>
                </a:schemeClr>
              </a:solidFill>
            </a:endParaRPr>
          </a:p>
          <a:p>
            <a:pPr lvl="1"/>
            <a:r>
              <a:rPr lang="en-US" altLang="ja-JP" dirty="0">
                <a:solidFill>
                  <a:schemeClr val="accent1">
                    <a:lumMod val="50000"/>
                  </a:schemeClr>
                </a:solidFill>
              </a:rPr>
              <a:t>Yahoo!</a:t>
            </a:r>
            <a:r>
              <a:rPr lang="ja-JP" altLang="en-US" dirty="0">
                <a:solidFill>
                  <a:schemeClr val="accent1">
                    <a:lumMod val="50000"/>
                  </a:schemeClr>
                </a:solidFill>
              </a:rPr>
              <a:t>ファイナンス　日次修正終値</a:t>
            </a:r>
            <a:endParaRPr lang="en-US" altLang="ja-JP" dirty="0">
              <a:solidFill>
                <a:schemeClr val="accent1">
                  <a:lumMod val="50000"/>
                </a:schemeClr>
              </a:solidFill>
            </a:endParaRPr>
          </a:p>
          <a:p>
            <a:pPr marL="457200" lvl="1" indent="0">
              <a:buNone/>
            </a:pPr>
            <a:endParaRPr lang="en-US" altLang="ja-JP" dirty="0">
              <a:solidFill>
                <a:schemeClr val="accent1">
                  <a:lumMod val="50000"/>
                </a:schemeClr>
              </a:solidFill>
            </a:endParaRPr>
          </a:p>
          <a:p>
            <a:pPr marL="457200" lvl="1" indent="0">
              <a:buNone/>
            </a:pPr>
            <a:endParaRPr lang="en-US" altLang="ja-JP" dirty="0">
              <a:solidFill>
                <a:schemeClr val="accent1">
                  <a:lumMod val="50000"/>
                </a:schemeClr>
              </a:solidFill>
            </a:endParaRPr>
          </a:p>
        </p:txBody>
      </p:sp>
    </p:spTree>
    <p:extLst>
      <p:ext uri="{BB962C8B-B14F-4D97-AF65-F5344CB8AC3E}">
        <p14:creationId xmlns:p14="http://schemas.microsoft.com/office/powerpoint/2010/main" val="329671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0289F-13E8-B51D-0513-8B7AAB56A657}"/>
              </a:ext>
            </a:extLst>
          </p:cNvPr>
          <p:cNvSpPr>
            <a:spLocks noGrp="1"/>
          </p:cNvSpPr>
          <p:nvPr>
            <p:ph type="title"/>
          </p:nvPr>
        </p:nvSpPr>
        <p:spPr/>
        <p:txBody>
          <a:bodyPr/>
          <a:lstStyle/>
          <a:p>
            <a:r>
              <a:rPr kumimoji="1" lang="ja-JP" altLang="en-US" dirty="0">
                <a:solidFill>
                  <a:schemeClr val="accent1">
                    <a:lumMod val="50000"/>
                  </a:schemeClr>
                </a:solidFill>
              </a:rPr>
              <a:t>分析方法</a:t>
            </a:r>
          </a:p>
        </p:txBody>
      </p:sp>
      <p:sp>
        <p:nvSpPr>
          <p:cNvPr id="3" name="コンテンツ プレースホルダー 2">
            <a:extLst>
              <a:ext uri="{FF2B5EF4-FFF2-40B4-BE49-F238E27FC236}">
                <a16:creationId xmlns:a16="http://schemas.microsoft.com/office/drawing/2014/main" id="{D0956D0E-BABD-E9E4-2AA3-1C20E0E29C3D}"/>
              </a:ext>
            </a:extLst>
          </p:cNvPr>
          <p:cNvSpPr>
            <a:spLocks noGrp="1"/>
          </p:cNvSpPr>
          <p:nvPr>
            <p:ph idx="1"/>
          </p:nvPr>
        </p:nvSpPr>
        <p:spPr>
          <a:xfrm>
            <a:off x="677334" y="1930400"/>
            <a:ext cx="8596668" cy="3880773"/>
          </a:xfrm>
        </p:spPr>
        <p:txBody>
          <a:bodyPr>
            <a:normAutofit/>
          </a:bodyPr>
          <a:lstStyle/>
          <a:p>
            <a:r>
              <a:rPr lang="ja-JP" altLang="en-US" sz="1600" dirty="0">
                <a:solidFill>
                  <a:schemeClr val="accent1">
                    <a:lumMod val="50000"/>
                  </a:schemeClr>
                </a:solidFill>
              </a:rPr>
              <a:t>本研究では、イベントスタディ法の</a:t>
            </a:r>
            <a:r>
              <a:rPr lang="en-US" altLang="ja-JP" sz="1600" dirty="0">
                <a:solidFill>
                  <a:schemeClr val="accent1">
                    <a:lumMod val="50000"/>
                  </a:schemeClr>
                </a:solidFill>
              </a:rPr>
              <a:t>1</a:t>
            </a:r>
            <a:r>
              <a:rPr lang="ja-JP" altLang="en-US" sz="1600" dirty="0">
                <a:solidFill>
                  <a:schemeClr val="accent1">
                    <a:lumMod val="50000"/>
                  </a:schemeClr>
                </a:solidFill>
              </a:rPr>
              <a:t>つである二段階推定法を用いてニンテンドーダイレクトにて発表された情報が株価に影響を及ぼしているかどうか検証する</a:t>
            </a:r>
            <a:endParaRPr lang="en-US" altLang="ja-JP" sz="1600" dirty="0">
              <a:solidFill>
                <a:schemeClr val="accent1">
                  <a:lumMod val="50000"/>
                </a:schemeClr>
              </a:solidFill>
            </a:endParaRPr>
          </a:p>
          <a:p>
            <a:endParaRPr lang="en-US" altLang="ja-JP" sz="1600" dirty="0">
              <a:solidFill>
                <a:schemeClr val="accent1">
                  <a:lumMod val="50000"/>
                </a:schemeClr>
              </a:solidFill>
            </a:endParaRPr>
          </a:p>
          <a:p>
            <a:r>
              <a:rPr lang="ja-JP" altLang="en-US" sz="1600" dirty="0">
                <a:solidFill>
                  <a:schemeClr val="accent1">
                    <a:lumMod val="50000"/>
                  </a:schemeClr>
                </a:solidFill>
              </a:rPr>
              <a:t>イベント期間をイベント日の前後</a:t>
            </a:r>
            <a:r>
              <a:rPr lang="en-US" altLang="ja-JP" sz="1600" dirty="0">
                <a:solidFill>
                  <a:schemeClr val="accent1">
                    <a:lumMod val="50000"/>
                  </a:schemeClr>
                </a:solidFill>
              </a:rPr>
              <a:t>10</a:t>
            </a:r>
            <a:r>
              <a:rPr lang="ja-JP" altLang="en-US" sz="1600" dirty="0">
                <a:solidFill>
                  <a:schemeClr val="accent1">
                    <a:lumMod val="50000"/>
                  </a:schemeClr>
                </a:solidFill>
              </a:rPr>
              <a:t>日間とし、通常時の株価の値動きをイベント日の</a:t>
            </a:r>
            <a:r>
              <a:rPr lang="en-US" altLang="ja-JP" sz="1600" dirty="0">
                <a:solidFill>
                  <a:schemeClr val="accent1">
                    <a:lumMod val="50000"/>
                  </a:schemeClr>
                </a:solidFill>
              </a:rPr>
              <a:t>395</a:t>
            </a:r>
            <a:r>
              <a:rPr lang="ja-JP" altLang="en-US" sz="1600" dirty="0">
                <a:solidFill>
                  <a:schemeClr val="accent1">
                    <a:lumMod val="50000"/>
                  </a:schemeClr>
                </a:solidFill>
              </a:rPr>
              <a:t>日前～</a:t>
            </a:r>
            <a:r>
              <a:rPr lang="en-US" altLang="ja-JP" sz="1600" dirty="0">
                <a:solidFill>
                  <a:schemeClr val="accent1">
                    <a:lumMod val="50000"/>
                  </a:schemeClr>
                </a:solidFill>
              </a:rPr>
              <a:t>30</a:t>
            </a:r>
            <a:r>
              <a:rPr lang="ja-JP" altLang="en-US" sz="1600" dirty="0">
                <a:solidFill>
                  <a:schemeClr val="accent1">
                    <a:lumMod val="50000"/>
                  </a:schemeClr>
                </a:solidFill>
              </a:rPr>
              <a:t>日前の計</a:t>
            </a:r>
            <a:r>
              <a:rPr lang="en-US" altLang="ja-JP" sz="1600" dirty="0">
                <a:solidFill>
                  <a:schemeClr val="accent1">
                    <a:lumMod val="50000"/>
                  </a:schemeClr>
                </a:solidFill>
              </a:rPr>
              <a:t>365</a:t>
            </a:r>
            <a:r>
              <a:rPr lang="ja-JP" altLang="en-US" sz="1600" dirty="0">
                <a:solidFill>
                  <a:schemeClr val="accent1">
                    <a:lumMod val="50000"/>
                  </a:schemeClr>
                </a:solidFill>
              </a:rPr>
              <a:t>日間で推計</a:t>
            </a:r>
            <a:endParaRPr lang="en-US" altLang="ja-JP" sz="1600" dirty="0">
              <a:solidFill>
                <a:schemeClr val="accent1">
                  <a:lumMod val="50000"/>
                </a:schemeClr>
              </a:solidFill>
            </a:endParaRPr>
          </a:p>
          <a:p>
            <a:pPr lvl="1"/>
            <a:r>
              <a:rPr lang="ja-JP" altLang="en-US" dirty="0">
                <a:solidFill>
                  <a:schemeClr val="accent1">
                    <a:lumMod val="50000"/>
                  </a:schemeClr>
                </a:solidFill>
              </a:rPr>
              <a:t>通常時とイベント発生時の株価の推移の差によって、特定のイベントが株価に影響を与えているか判断</a:t>
            </a:r>
            <a:endParaRPr lang="en-US" altLang="ja-JP" dirty="0">
              <a:solidFill>
                <a:schemeClr val="accent1">
                  <a:lumMod val="50000"/>
                </a:schemeClr>
              </a:solidFill>
            </a:endParaRPr>
          </a:p>
          <a:p>
            <a:pPr marL="0" indent="0">
              <a:buNone/>
            </a:pPr>
            <a:endParaRPr lang="en-US" altLang="ja-JP" sz="1600" dirty="0">
              <a:solidFill>
                <a:schemeClr val="accent1">
                  <a:lumMod val="50000"/>
                </a:schemeClr>
              </a:solidFill>
            </a:endParaRPr>
          </a:p>
          <a:p>
            <a:pPr marL="0" indent="0">
              <a:buNone/>
            </a:pPr>
            <a:r>
              <a:rPr lang="en-US" altLang="ja-JP" sz="1600" dirty="0">
                <a:solidFill>
                  <a:schemeClr val="accent1">
                    <a:lumMod val="50000"/>
                  </a:schemeClr>
                </a:solidFill>
              </a:rPr>
              <a:t>※</a:t>
            </a:r>
            <a:r>
              <a:rPr lang="ja-JP" altLang="en-US" sz="1600" dirty="0">
                <a:solidFill>
                  <a:schemeClr val="accent1">
                    <a:lumMod val="50000"/>
                  </a:schemeClr>
                </a:solidFill>
              </a:rPr>
              <a:t>詳細な方法は後述参照</a:t>
            </a:r>
            <a:endParaRPr lang="en-US" altLang="ja-JP" sz="1600" dirty="0">
              <a:solidFill>
                <a:schemeClr val="accent1">
                  <a:lumMod val="50000"/>
                </a:schemeClr>
              </a:solidFill>
            </a:endParaRPr>
          </a:p>
          <a:p>
            <a:pPr marL="0" indent="0">
              <a:buNone/>
            </a:pPr>
            <a:endParaRPr kumimoji="1" lang="en-US" altLang="ja-JP" sz="1600" dirty="0">
              <a:solidFill>
                <a:schemeClr val="accent1">
                  <a:lumMod val="50000"/>
                </a:schemeClr>
              </a:solidFill>
            </a:endParaRPr>
          </a:p>
          <a:p>
            <a:pPr marL="0" indent="0">
              <a:buNone/>
            </a:pPr>
            <a:r>
              <a:rPr lang="ja-JP" altLang="en-US" sz="1600" dirty="0">
                <a:solidFill>
                  <a:schemeClr val="accent1">
                    <a:lumMod val="50000"/>
                  </a:schemeClr>
                </a:solidFill>
              </a:rPr>
              <a:t>イベント日　ニンテンドーダイレクトから情報が発信された日</a:t>
            </a:r>
            <a:endParaRPr kumimoji="1" lang="ja-JP" altLang="en-US" sz="1600" dirty="0">
              <a:solidFill>
                <a:schemeClr val="accent1">
                  <a:lumMod val="50000"/>
                </a:schemeClr>
              </a:solidFill>
            </a:endParaRPr>
          </a:p>
          <a:p>
            <a:endParaRPr kumimoji="1" lang="ja-JP" altLang="en-US" dirty="0"/>
          </a:p>
        </p:txBody>
      </p:sp>
      <p:pic>
        <p:nvPicPr>
          <p:cNvPr id="5" name="図 4">
            <a:extLst>
              <a:ext uri="{FF2B5EF4-FFF2-40B4-BE49-F238E27FC236}">
                <a16:creationId xmlns:a16="http://schemas.microsoft.com/office/drawing/2014/main" id="{83FA3E57-83C7-5CE5-709A-1276F0EAC1B2}"/>
              </a:ext>
            </a:extLst>
          </p:cNvPr>
          <p:cNvPicPr>
            <a:picLocks noChangeAspect="1"/>
          </p:cNvPicPr>
          <p:nvPr/>
        </p:nvPicPr>
        <p:blipFill>
          <a:blip r:embed="rId2"/>
          <a:stretch>
            <a:fillRect/>
          </a:stretch>
        </p:blipFill>
        <p:spPr>
          <a:xfrm>
            <a:off x="4975668" y="3996802"/>
            <a:ext cx="4146393" cy="1003794"/>
          </a:xfrm>
          <a:prstGeom prst="rect">
            <a:avLst/>
          </a:prstGeom>
        </p:spPr>
      </p:pic>
    </p:spTree>
    <p:extLst>
      <p:ext uri="{BB962C8B-B14F-4D97-AF65-F5344CB8AC3E}">
        <p14:creationId xmlns:p14="http://schemas.microsoft.com/office/powerpoint/2010/main" val="215412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E6DE9-A027-2F94-5036-4EDB9022D293}"/>
              </a:ext>
            </a:extLst>
          </p:cNvPr>
          <p:cNvSpPr>
            <a:spLocks noGrp="1"/>
          </p:cNvSpPr>
          <p:nvPr>
            <p:ph type="title"/>
          </p:nvPr>
        </p:nvSpPr>
        <p:spPr>
          <a:xfrm>
            <a:off x="677334" y="609600"/>
            <a:ext cx="8596668" cy="687977"/>
          </a:xfrm>
        </p:spPr>
        <p:txBody>
          <a:bodyPr/>
          <a:lstStyle/>
          <a:p>
            <a:r>
              <a:rPr kumimoji="1" lang="ja-JP" altLang="en-US" dirty="0">
                <a:solidFill>
                  <a:schemeClr val="accent1">
                    <a:lumMod val="50000"/>
                  </a:schemeClr>
                </a:solidFill>
              </a:rPr>
              <a:t>分析方法</a:t>
            </a:r>
          </a:p>
        </p:txBody>
      </p:sp>
      <p:sp>
        <p:nvSpPr>
          <p:cNvPr id="3" name="コンテンツ プレースホルダー 2">
            <a:extLst>
              <a:ext uri="{FF2B5EF4-FFF2-40B4-BE49-F238E27FC236}">
                <a16:creationId xmlns:a16="http://schemas.microsoft.com/office/drawing/2014/main" id="{3C4AF9B0-E105-87E0-304C-722DB28B297A}"/>
              </a:ext>
            </a:extLst>
          </p:cNvPr>
          <p:cNvSpPr>
            <a:spLocks noGrp="1"/>
          </p:cNvSpPr>
          <p:nvPr>
            <p:ph idx="1"/>
          </p:nvPr>
        </p:nvSpPr>
        <p:spPr>
          <a:xfrm>
            <a:off x="677334" y="1767841"/>
            <a:ext cx="8596668" cy="4273522"/>
          </a:xfrm>
        </p:spPr>
        <p:txBody>
          <a:bodyPr>
            <a:normAutofit/>
          </a:bodyPr>
          <a:lstStyle/>
          <a:p>
            <a:r>
              <a:rPr lang="ja-JP" altLang="en-US" sz="1600" dirty="0">
                <a:solidFill>
                  <a:schemeClr val="accent1">
                    <a:lumMod val="50000"/>
                  </a:schemeClr>
                </a:solidFill>
              </a:rPr>
              <a:t>イベントスタディ法とは</a:t>
            </a:r>
            <a:endParaRPr lang="en-US" altLang="ja-JP" sz="1600" dirty="0">
              <a:solidFill>
                <a:schemeClr val="accent1">
                  <a:lumMod val="50000"/>
                </a:schemeClr>
              </a:solidFill>
            </a:endParaRPr>
          </a:p>
          <a:p>
            <a:pPr marL="0" indent="0">
              <a:buNone/>
            </a:pPr>
            <a:r>
              <a:rPr lang="ja-JP" altLang="en-US" sz="1600" dirty="0">
                <a:solidFill>
                  <a:schemeClr val="accent1">
                    <a:lumMod val="50000"/>
                  </a:schemeClr>
                </a:solidFill>
              </a:rPr>
              <a:t>→株価に影響を与える可能性のある情報が発生した時点で株価が変化するか否かを検証することによって、当該情報が企業価値にどのような影響を与えるものであったかを判断する手法</a:t>
            </a:r>
            <a:endParaRPr lang="en-US" altLang="ja-JP" sz="1600" dirty="0">
              <a:solidFill>
                <a:schemeClr val="accent1">
                  <a:lumMod val="50000"/>
                </a:schemeClr>
              </a:solidFill>
            </a:endParaRPr>
          </a:p>
          <a:p>
            <a:pPr marL="0" indent="0">
              <a:buNone/>
            </a:pPr>
            <a:endParaRPr kumimoji="1" lang="en-US" altLang="ja-JP" sz="1600" dirty="0">
              <a:solidFill>
                <a:schemeClr val="accent1">
                  <a:lumMod val="50000"/>
                </a:schemeClr>
              </a:solidFill>
            </a:endParaRPr>
          </a:p>
          <a:p>
            <a:r>
              <a:rPr kumimoji="1" lang="ja-JP" altLang="en-US" sz="1600" dirty="0">
                <a:solidFill>
                  <a:schemeClr val="accent1">
                    <a:lumMod val="50000"/>
                  </a:schemeClr>
                </a:solidFill>
              </a:rPr>
              <a:t>本研究では市場全体ではなく個別株特有の動きをみる必要があるため、マーケットモデルを利用する</a:t>
            </a:r>
            <a:endParaRPr kumimoji="1" lang="en-US" altLang="ja-JP" sz="1600" dirty="0">
              <a:solidFill>
                <a:schemeClr val="accent1">
                  <a:lumMod val="50000"/>
                </a:schemeClr>
              </a:solidFill>
            </a:endParaRPr>
          </a:p>
          <a:p>
            <a:pPr marL="0" indent="0">
              <a:buNone/>
            </a:pPr>
            <a:endParaRPr lang="en-US" altLang="ja-JP" sz="1600" dirty="0">
              <a:solidFill>
                <a:schemeClr val="accent1">
                  <a:lumMod val="50000"/>
                </a:schemeClr>
              </a:solidFill>
            </a:endParaRPr>
          </a:p>
          <a:p>
            <a:pPr marL="0" indent="0" algn="ctr">
              <a:buNone/>
            </a:pPr>
            <a:r>
              <a:rPr kumimoji="1" lang="en-US" altLang="ja-JP" sz="2800" dirty="0" err="1">
                <a:solidFill>
                  <a:schemeClr val="accent1">
                    <a:lumMod val="50000"/>
                  </a:schemeClr>
                </a:solidFill>
              </a:rPr>
              <a:t>R</a:t>
            </a:r>
            <a:r>
              <a:rPr kumimoji="1" lang="en-US" altLang="ja-JP" sz="2800" baseline="-25000" dirty="0" err="1">
                <a:solidFill>
                  <a:schemeClr val="accent1">
                    <a:lumMod val="50000"/>
                  </a:schemeClr>
                </a:solidFill>
              </a:rPr>
              <a:t>it</a:t>
            </a:r>
            <a:r>
              <a:rPr kumimoji="1" lang="en-US" altLang="ja-JP" sz="2800" dirty="0">
                <a:solidFill>
                  <a:schemeClr val="accent1">
                    <a:lumMod val="50000"/>
                  </a:schemeClr>
                </a:solidFill>
              </a:rPr>
              <a:t>=</a:t>
            </a:r>
            <a:r>
              <a:rPr kumimoji="1" lang="en-US" altLang="ja-JP" sz="2800" dirty="0" err="1">
                <a:solidFill>
                  <a:schemeClr val="accent1">
                    <a:lumMod val="50000"/>
                  </a:schemeClr>
                </a:solidFill>
              </a:rPr>
              <a:t>a</a:t>
            </a:r>
            <a:r>
              <a:rPr kumimoji="1" lang="en-US" altLang="ja-JP" sz="2800" baseline="-25000" dirty="0" err="1">
                <a:solidFill>
                  <a:schemeClr val="accent1">
                    <a:lumMod val="50000"/>
                  </a:schemeClr>
                </a:solidFill>
              </a:rPr>
              <a:t>i</a:t>
            </a:r>
            <a:r>
              <a:rPr kumimoji="1" lang="en-US" altLang="ja-JP" sz="2800" dirty="0" err="1">
                <a:solidFill>
                  <a:schemeClr val="accent1">
                    <a:lumMod val="50000"/>
                  </a:schemeClr>
                </a:solidFill>
              </a:rPr>
              <a:t>+b</a:t>
            </a:r>
            <a:r>
              <a:rPr lang="en-US" altLang="ja-JP" sz="2800" baseline="-25000" dirty="0" err="1">
                <a:solidFill>
                  <a:schemeClr val="accent1">
                    <a:lumMod val="50000"/>
                  </a:schemeClr>
                </a:solidFill>
              </a:rPr>
              <a:t>i</a:t>
            </a:r>
            <a:r>
              <a:rPr lang="en-US" altLang="ja-JP" sz="2800" dirty="0" err="1">
                <a:solidFill>
                  <a:schemeClr val="accent1">
                    <a:lumMod val="50000"/>
                  </a:schemeClr>
                </a:solidFill>
              </a:rPr>
              <a:t>R</a:t>
            </a:r>
            <a:r>
              <a:rPr lang="en-US" altLang="ja-JP" sz="2800" baseline="-25000" dirty="0" err="1">
                <a:solidFill>
                  <a:schemeClr val="accent1">
                    <a:lumMod val="50000"/>
                  </a:schemeClr>
                </a:solidFill>
              </a:rPr>
              <a:t>mt</a:t>
            </a:r>
            <a:r>
              <a:rPr lang="en-US" altLang="ja-JP" sz="2800" dirty="0" err="1">
                <a:solidFill>
                  <a:schemeClr val="accent1">
                    <a:lumMod val="50000"/>
                  </a:schemeClr>
                </a:solidFill>
              </a:rPr>
              <a:t>+ε</a:t>
            </a:r>
            <a:r>
              <a:rPr lang="en-US" altLang="ja-JP" sz="2800" baseline="-25000" dirty="0" err="1">
                <a:solidFill>
                  <a:schemeClr val="accent1">
                    <a:lumMod val="50000"/>
                  </a:schemeClr>
                </a:solidFill>
              </a:rPr>
              <a:t>it</a:t>
            </a:r>
            <a:r>
              <a:rPr lang="ja-JP" altLang="en-US" sz="2800" baseline="-25000" dirty="0">
                <a:solidFill>
                  <a:schemeClr val="accent1">
                    <a:lumMod val="50000"/>
                  </a:schemeClr>
                </a:solidFill>
              </a:rPr>
              <a:t>　</a:t>
            </a:r>
            <a:r>
              <a:rPr lang="en-US" altLang="ja-JP" sz="2800" dirty="0">
                <a:solidFill>
                  <a:schemeClr val="accent1">
                    <a:lumMod val="50000"/>
                  </a:schemeClr>
                </a:solidFill>
              </a:rPr>
              <a:t>…</a:t>
            </a:r>
            <a:r>
              <a:rPr lang="ja-JP" altLang="en-US" sz="2800" dirty="0">
                <a:solidFill>
                  <a:schemeClr val="accent1">
                    <a:lumMod val="50000"/>
                  </a:schemeClr>
                </a:solidFill>
              </a:rPr>
              <a:t>①</a:t>
            </a:r>
            <a:endParaRPr lang="en-US" altLang="ja-JP" sz="2800" dirty="0">
              <a:solidFill>
                <a:schemeClr val="accent1">
                  <a:lumMod val="50000"/>
                </a:schemeClr>
              </a:solidFill>
            </a:endParaRPr>
          </a:p>
          <a:p>
            <a:pPr marL="0" indent="0">
              <a:buNone/>
            </a:pPr>
            <a:endParaRPr kumimoji="1" lang="en-US" altLang="ja-JP" sz="1600" baseline="-25000" dirty="0">
              <a:solidFill>
                <a:schemeClr val="accent1">
                  <a:lumMod val="50000"/>
                </a:schemeClr>
              </a:solidFill>
            </a:endParaRPr>
          </a:p>
          <a:p>
            <a:pPr marL="0" indent="0">
              <a:buNone/>
            </a:pPr>
            <a:r>
              <a:rPr kumimoji="1" lang="en-US" altLang="ja-JP" sz="1600" dirty="0" err="1">
                <a:solidFill>
                  <a:schemeClr val="accent1">
                    <a:lumMod val="50000"/>
                  </a:schemeClr>
                </a:solidFill>
              </a:rPr>
              <a:t>R</a:t>
            </a:r>
            <a:r>
              <a:rPr kumimoji="1" lang="en-US" altLang="ja-JP" sz="1600" baseline="-25000" dirty="0" err="1">
                <a:solidFill>
                  <a:schemeClr val="accent1">
                    <a:lumMod val="50000"/>
                  </a:schemeClr>
                </a:solidFill>
              </a:rPr>
              <a:t>it</a:t>
            </a:r>
            <a:r>
              <a:rPr kumimoji="1" lang="en-US" altLang="ja-JP" sz="1600" dirty="0">
                <a:solidFill>
                  <a:schemeClr val="accent1">
                    <a:lumMod val="50000"/>
                  </a:schemeClr>
                </a:solidFill>
              </a:rPr>
              <a:t>=</a:t>
            </a:r>
            <a:r>
              <a:rPr kumimoji="1" lang="ja-JP" altLang="en-US" sz="1600" dirty="0">
                <a:solidFill>
                  <a:schemeClr val="accent1">
                    <a:lumMod val="50000"/>
                  </a:schemeClr>
                </a:solidFill>
              </a:rPr>
              <a:t>任天堂株式会社の</a:t>
            </a:r>
            <a:r>
              <a:rPr kumimoji="1" lang="en-US" altLang="ja-JP" sz="1600" dirty="0">
                <a:solidFill>
                  <a:schemeClr val="accent1">
                    <a:lumMod val="50000"/>
                  </a:schemeClr>
                </a:solidFill>
              </a:rPr>
              <a:t>t</a:t>
            </a:r>
            <a:r>
              <a:rPr kumimoji="1" lang="ja-JP" altLang="en-US" sz="1600" dirty="0">
                <a:solidFill>
                  <a:schemeClr val="accent1">
                    <a:lumMod val="50000"/>
                  </a:schemeClr>
                </a:solidFill>
              </a:rPr>
              <a:t>営業日における収益率</a:t>
            </a:r>
            <a:endParaRPr kumimoji="1" lang="en-US" altLang="ja-JP" sz="1600" dirty="0">
              <a:solidFill>
                <a:schemeClr val="accent1">
                  <a:lumMod val="50000"/>
                </a:schemeClr>
              </a:solidFill>
            </a:endParaRPr>
          </a:p>
          <a:p>
            <a:pPr marL="0" indent="0">
              <a:buNone/>
            </a:pPr>
            <a:r>
              <a:rPr lang="en-US" altLang="ja-JP" sz="1600" dirty="0" err="1">
                <a:solidFill>
                  <a:schemeClr val="accent1">
                    <a:lumMod val="50000"/>
                  </a:schemeClr>
                </a:solidFill>
              </a:rPr>
              <a:t>R</a:t>
            </a:r>
            <a:r>
              <a:rPr lang="en-US" altLang="ja-JP" sz="1600" baseline="-25000" dirty="0" err="1">
                <a:solidFill>
                  <a:schemeClr val="accent1">
                    <a:lumMod val="50000"/>
                  </a:schemeClr>
                </a:solidFill>
              </a:rPr>
              <a:t>mt</a:t>
            </a:r>
            <a:r>
              <a:rPr lang="ja-JP" altLang="en-US" sz="1600" dirty="0">
                <a:solidFill>
                  <a:schemeClr val="accent1">
                    <a:lumMod val="50000"/>
                  </a:schemeClr>
                </a:solidFill>
              </a:rPr>
              <a:t>＝</a:t>
            </a:r>
            <a:r>
              <a:rPr kumimoji="1" lang="en-US" altLang="ja-JP" sz="1600" dirty="0">
                <a:solidFill>
                  <a:schemeClr val="accent1">
                    <a:lumMod val="50000"/>
                  </a:schemeClr>
                </a:solidFill>
              </a:rPr>
              <a:t> t</a:t>
            </a:r>
            <a:r>
              <a:rPr kumimoji="1" lang="ja-JP" altLang="en-US" sz="1600" dirty="0">
                <a:solidFill>
                  <a:schemeClr val="accent1">
                    <a:lumMod val="50000"/>
                  </a:schemeClr>
                </a:solidFill>
              </a:rPr>
              <a:t>営業日におけるマーケットポートフォリオ収益率</a:t>
            </a:r>
            <a:endParaRPr kumimoji="1" lang="ja-JP" altLang="en-US" sz="1600" baseline="-25000" dirty="0">
              <a:solidFill>
                <a:schemeClr val="accent1">
                  <a:lumMod val="50000"/>
                </a:schemeClr>
              </a:solidFill>
            </a:endParaRPr>
          </a:p>
          <a:p>
            <a:endParaRPr kumimoji="1" lang="ja-JP" altLang="en-US" dirty="0"/>
          </a:p>
        </p:txBody>
      </p:sp>
    </p:spTree>
    <p:extLst>
      <p:ext uri="{BB962C8B-B14F-4D97-AF65-F5344CB8AC3E}">
        <p14:creationId xmlns:p14="http://schemas.microsoft.com/office/powerpoint/2010/main" val="75253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608C2-B19E-C6AE-F46D-86AAEAB6C8E8}"/>
              </a:ext>
            </a:extLst>
          </p:cNvPr>
          <p:cNvSpPr>
            <a:spLocks noGrp="1"/>
          </p:cNvSpPr>
          <p:nvPr>
            <p:ph type="title"/>
          </p:nvPr>
        </p:nvSpPr>
        <p:spPr/>
        <p:txBody>
          <a:bodyPr/>
          <a:lstStyle/>
          <a:p>
            <a:r>
              <a:rPr kumimoji="1" lang="ja-JP" altLang="en-US" dirty="0">
                <a:solidFill>
                  <a:schemeClr val="accent1">
                    <a:lumMod val="50000"/>
                  </a:schemeClr>
                </a:solidFill>
              </a:rPr>
              <a:t>分析方法</a:t>
            </a:r>
          </a:p>
        </p:txBody>
      </p:sp>
      <p:sp>
        <p:nvSpPr>
          <p:cNvPr id="3" name="コンテンツ プレースホルダー 2">
            <a:extLst>
              <a:ext uri="{FF2B5EF4-FFF2-40B4-BE49-F238E27FC236}">
                <a16:creationId xmlns:a16="http://schemas.microsoft.com/office/drawing/2014/main" id="{614FEE3D-D941-962D-9064-F9A549C94052}"/>
              </a:ext>
            </a:extLst>
          </p:cNvPr>
          <p:cNvSpPr>
            <a:spLocks noGrp="1"/>
          </p:cNvSpPr>
          <p:nvPr>
            <p:ph idx="1"/>
          </p:nvPr>
        </p:nvSpPr>
        <p:spPr/>
        <p:txBody>
          <a:bodyPr/>
          <a:lstStyle/>
          <a:p>
            <a:r>
              <a:rPr lang="ja-JP" altLang="en-US" sz="1600" dirty="0">
                <a:solidFill>
                  <a:schemeClr val="accent1">
                    <a:lumMod val="50000"/>
                  </a:schemeClr>
                </a:solidFill>
              </a:rPr>
              <a:t>①式で得られた推計値を利用してイベントによる異常な動きを観測する</a:t>
            </a:r>
            <a:endParaRPr lang="en-US" altLang="ja-JP" sz="1600" dirty="0">
              <a:solidFill>
                <a:schemeClr val="accent1">
                  <a:lumMod val="50000"/>
                </a:schemeClr>
              </a:solidFill>
            </a:endParaRPr>
          </a:p>
          <a:p>
            <a:pPr marL="0" indent="0">
              <a:buNone/>
            </a:pPr>
            <a:endParaRPr lang="en-US" altLang="ja-JP" sz="1600" dirty="0">
              <a:solidFill>
                <a:schemeClr val="accent1">
                  <a:lumMod val="50000"/>
                </a:schemeClr>
              </a:solidFill>
            </a:endParaRPr>
          </a:p>
          <a:p>
            <a:pPr marL="0" indent="0" algn="ctr">
              <a:buNone/>
            </a:pPr>
            <a:r>
              <a:rPr kumimoji="1" lang="en-US" altLang="ja-JP" sz="2800" dirty="0" err="1">
                <a:solidFill>
                  <a:schemeClr val="accent1">
                    <a:lumMod val="50000"/>
                  </a:schemeClr>
                </a:solidFill>
              </a:rPr>
              <a:t>ER</a:t>
            </a:r>
            <a:r>
              <a:rPr kumimoji="1" lang="en-US" altLang="ja-JP" sz="2800" baseline="-25000" dirty="0" err="1">
                <a:solidFill>
                  <a:schemeClr val="accent1">
                    <a:lumMod val="50000"/>
                  </a:schemeClr>
                </a:solidFill>
              </a:rPr>
              <a:t>it</a:t>
            </a:r>
            <a:r>
              <a:rPr kumimoji="1" lang="en-US" altLang="ja-JP" sz="2800" dirty="0">
                <a:solidFill>
                  <a:schemeClr val="accent1">
                    <a:lumMod val="50000"/>
                  </a:schemeClr>
                </a:solidFill>
              </a:rPr>
              <a:t>=</a:t>
            </a:r>
            <a:r>
              <a:rPr lang="en-US" altLang="ja-JP" sz="2800" dirty="0" err="1">
                <a:solidFill>
                  <a:schemeClr val="accent1">
                    <a:lumMod val="50000"/>
                  </a:schemeClr>
                </a:solidFill>
              </a:rPr>
              <a:t>R</a:t>
            </a:r>
            <a:r>
              <a:rPr lang="en-US" altLang="ja-JP" sz="2800" baseline="-25000" dirty="0" err="1">
                <a:solidFill>
                  <a:schemeClr val="accent1">
                    <a:lumMod val="50000"/>
                  </a:schemeClr>
                </a:solidFill>
              </a:rPr>
              <a:t>it</a:t>
            </a:r>
            <a:r>
              <a:rPr kumimoji="1" lang="en-US" altLang="ja-JP" sz="2800" dirty="0">
                <a:solidFill>
                  <a:schemeClr val="accent1">
                    <a:lumMod val="50000"/>
                  </a:schemeClr>
                </a:solidFill>
              </a:rPr>
              <a:t>-(</a:t>
            </a:r>
            <a:r>
              <a:rPr kumimoji="1" lang="en-US" altLang="ja-JP" sz="2800" dirty="0" err="1">
                <a:solidFill>
                  <a:schemeClr val="accent1">
                    <a:lumMod val="50000"/>
                  </a:schemeClr>
                </a:solidFill>
              </a:rPr>
              <a:t>a</a:t>
            </a:r>
            <a:r>
              <a:rPr kumimoji="1" lang="en-US" altLang="ja-JP" sz="2800" baseline="-25000" dirty="0" err="1">
                <a:solidFill>
                  <a:schemeClr val="accent1">
                    <a:lumMod val="50000"/>
                  </a:schemeClr>
                </a:solidFill>
              </a:rPr>
              <a:t>i</a:t>
            </a:r>
            <a:r>
              <a:rPr kumimoji="1" lang="en-US" altLang="ja-JP" sz="2800" dirty="0" err="1">
                <a:solidFill>
                  <a:schemeClr val="accent1">
                    <a:lumMod val="50000"/>
                  </a:schemeClr>
                </a:solidFill>
              </a:rPr>
              <a:t>+b</a:t>
            </a:r>
            <a:r>
              <a:rPr lang="en-US" altLang="ja-JP" sz="2800" baseline="-25000" dirty="0" err="1">
                <a:solidFill>
                  <a:schemeClr val="accent1">
                    <a:lumMod val="50000"/>
                  </a:schemeClr>
                </a:solidFill>
              </a:rPr>
              <a:t>i</a:t>
            </a:r>
            <a:r>
              <a:rPr lang="en-US" altLang="ja-JP" sz="2800" dirty="0" err="1">
                <a:solidFill>
                  <a:schemeClr val="accent1">
                    <a:lumMod val="50000"/>
                  </a:schemeClr>
                </a:solidFill>
              </a:rPr>
              <a:t>R</a:t>
            </a:r>
            <a:r>
              <a:rPr lang="en-US" altLang="ja-JP" sz="2800" baseline="-25000" dirty="0" err="1">
                <a:solidFill>
                  <a:schemeClr val="accent1">
                    <a:lumMod val="50000"/>
                  </a:schemeClr>
                </a:solidFill>
              </a:rPr>
              <a:t>mt</a:t>
            </a:r>
            <a:r>
              <a:rPr lang="en-US" altLang="ja-JP" sz="2800" dirty="0">
                <a:solidFill>
                  <a:schemeClr val="accent1">
                    <a:lumMod val="50000"/>
                  </a:schemeClr>
                </a:solidFill>
              </a:rPr>
              <a:t>)…</a:t>
            </a:r>
            <a:r>
              <a:rPr lang="ja-JP" altLang="en-US" sz="2800" dirty="0">
                <a:solidFill>
                  <a:schemeClr val="accent1">
                    <a:lumMod val="50000"/>
                  </a:schemeClr>
                </a:solidFill>
              </a:rPr>
              <a:t>②</a:t>
            </a:r>
            <a:endParaRPr lang="en-US" altLang="ja-JP" sz="2800" dirty="0">
              <a:solidFill>
                <a:schemeClr val="accent1">
                  <a:lumMod val="50000"/>
                </a:schemeClr>
              </a:solidFill>
            </a:endParaRPr>
          </a:p>
          <a:p>
            <a:pPr marL="0" indent="0">
              <a:buNone/>
            </a:pPr>
            <a:endParaRPr lang="en-US" altLang="ja-JP" sz="1600" dirty="0">
              <a:solidFill>
                <a:schemeClr val="accent1">
                  <a:lumMod val="50000"/>
                </a:schemeClr>
              </a:solidFill>
            </a:endParaRPr>
          </a:p>
          <a:p>
            <a:pPr marL="0" indent="0">
              <a:buNone/>
            </a:pPr>
            <a:r>
              <a:rPr kumimoji="1" lang="en-US" altLang="ja-JP" sz="1600" dirty="0">
                <a:solidFill>
                  <a:schemeClr val="accent1">
                    <a:lumMod val="50000"/>
                  </a:schemeClr>
                </a:solidFill>
              </a:rPr>
              <a:t>(</a:t>
            </a:r>
            <a:r>
              <a:rPr kumimoji="1" lang="en-US" altLang="ja-JP" sz="1600" dirty="0" err="1">
                <a:solidFill>
                  <a:schemeClr val="accent1">
                    <a:lumMod val="50000"/>
                  </a:schemeClr>
                </a:solidFill>
              </a:rPr>
              <a:t>a</a:t>
            </a:r>
            <a:r>
              <a:rPr kumimoji="1" lang="en-US" altLang="ja-JP" sz="1600" baseline="-25000" dirty="0" err="1">
                <a:solidFill>
                  <a:schemeClr val="accent1">
                    <a:lumMod val="50000"/>
                  </a:schemeClr>
                </a:solidFill>
              </a:rPr>
              <a:t>i</a:t>
            </a:r>
            <a:r>
              <a:rPr kumimoji="1" lang="en-US" altLang="ja-JP" sz="1600" dirty="0" err="1">
                <a:solidFill>
                  <a:schemeClr val="accent1">
                    <a:lumMod val="50000"/>
                  </a:schemeClr>
                </a:solidFill>
              </a:rPr>
              <a:t>+b</a:t>
            </a:r>
            <a:r>
              <a:rPr lang="en-US" altLang="ja-JP" sz="1600" baseline="-25000" dirty="0" err="1">
                <a:solidFill>
                  <a:schemeClr val="accent1">
                    <a:lumMod val="50000"/>
                  </a:schemeClr>
                </a:solidFill>
              </a:rPr>
              <a:t>i</a:t>
            </a:r>
            <a:r>
              <a:rPr lang="en-US" altLang="ja-JP" sz="1600" dirty="0" err="1">
                <a:solidFill>
                  <a:schemeClr val="accent1">
                    <a:lumMod val="50000"/>
                  </a:schemeClr>
                </a:solidFill>
              </a:rPr>
              <a:t>R</a:t>
            </a:r>
            <a:r>
              <a:rPr lang="en-US" altLang="ja-JP" sz="1600" baseline="-25000" dirty="0" err="1">
                <a:solidFill>
                  <a:schemeClr val="accent1">
                    <a:lumMod val="50000"/>
                  </a:schemeClr>
                </a:solidFill>
              </a:rPr>
              <a:t>mt</a:t>
            </a:r>
            <a:r>
              <a:rPr lang="en-US" altLang="ja-JP" sz="1600" dirty="0">
                <a:solidFill>
                  <a:schemeClr val="accent1">
                    <a:lumMod val="50000"/>
                  </a:schemeClr>
                </a:solidFill>
              </a:rPr>
              <a:t>)…</a:t>
            </a:r>
            <a:r>
              <a:rPr lang="ja-JP" altLang="en-US" sz="1600" dirty="0">
                <a:solidFill>
                  <a:schemeClr val="accent1">
                    <a:lumMod val="50000"/>
                  </a:schemeClr>
                </a:solidFill>
              </a:rPr>
              <a:t>イベントがなかった場合の収益率</a:t>
            </a:r>
            <a:endParaRPr lang="en-US" altLang="ja-JP" sz="1600" dirty="0">
              <a:solidFill>
                <a:schemeClr val="accent1">
                  <a:lumMod val="50000"/>
                </a:schemeClr>
              </a:solidFill>
            </a:endParaRPr>
          </a:p>
          <a:p>
            <a:pPr marL="0" indent="0">
              <a:buNone/>
            </a:pPr>
            <a:r>
              <a:rPr lang="en-US" altLang="ja-JP" sz="1600" dirty="0" err="1">
                <a:solidFill>
                  <a:schemeClr val="accent1">
                    <a:lumMod val="50000"/>
                  </a:schemeClr>
                </a:solidFill>
              </a:rPr>
              <a:t>R</a:t>
            </a:r>
            <a:r>
              <a:rPr lang="en-US" altLang="ja-JP" sz="1600" baseline="-25000" dirty="0" err="1">
                <a:solidFill>
                  <a:schemeClr val="accent1">
                    <a:lumMod val="50000"/>
                  </a:schemeClr>
                </a:solidFill>
              </a:rPr>
              <a:t>it</a:t>
            </a:r>
            <a:r>
              <a:rPr kumimoji="1" lang="en-US" altLang="ja-JP" sz="1600" dirty="0">
                <a:solidFill>
                  <a:schemeClr val="accent1">
                    <a:lumMod val="50000"/>
                  </a:schemeClr>
                </a:solidFill>
              </a:rPr>
              <a:t>…</a:t>
            </a:r>
            <a:r>
              <a:rPr kumimoji="1" lang="ja-JP" altLang="en-US" sz="1600" dirty="0">
                <a:solidFill>
                  <a:schemeClr val="accent1">
                    <a:lumMod val="50000"/>
                  </a:schemeClr>
                </a:solidFill>
              </a:rPr>
              <a:t>イベントがあった場合の収益率</a:t>
            </a:r>
            <a:endParaRPr kumimoji="1" lang="en-US" altLang="ja-JP" sz="1600" dirty="0">
              <a:solidFill>
                <a:schemeClr val="accent1">
                  <a:lumMod val="50000"/>
                </a:schemeClr>
              </a:solidFill>
            </a:endParaRPr>
          </a:p>
          <a:p>
            <a:pPr marL="0" indent="0">
              <a:buNone/>
            </a:pPr>
            <a:endParaRPr lang="en-US" altLang="ja-JP" sz="1600" dirty="0">
              <a:solidFill>
                <a:schemeClr val="accent1">
                  <a:lumMod val="50000"/>
                </a:schemeClr>
              </a:solidFill>
            </a:endParaRPr>
          </a:p>
          <a:p>
            <a:r>
              <a:rPr lang="ja-JP" altLang="en-US" sz="1600" dirty="0">
                <a:solidFill>
                  <a:schemeClr val="accent1">
                    <a:lumMod val="50000"/>
                  </a:schemeClr>
                </a:solidFill>
              </a:rPr>
              <a:t>それぞれの差をとることで日別超過収益率</a:t>
            </a:r>
            <a:r>
              <a:rPr kumimoji="1" lang="en-US" altLang="ja-JP" sz="1600" dirty="0" err="1">
                <a:solidFill>
                  <a:schemeClr val="accent1">
                    <a:lumMod val="50000"/>
                  </a:schemeClr>
                </a:solidFill>
              </a:rPr>
              <a:t>ER</a:t>
            </a:r>
            <a:r>
              <a:rPr kumimoji="1" lang="en-US" altLang="ja-JP" sz="1600" baseline="-25000" dirty="0" err="1">
                <a:solidFill>
                  <a:schemeClr val="accent1">
                    <a:lumMod val="50000"/>
                  </a:schemeClr>
                </a:solidFill>
              </a:rPr>
              <a:t>it</a:t>
            </a:r>
            <a:r>
              <a:rPr kumimoji="1" lang="ja-JP" altLang="en-US" sz="1600" dirty="0">
                <a:solidFill>
                  <a:schemeClr val="accent1">
                    <a:lumMod val="50000"/>
                  </a:schemeClr>
                </a:solidFill>
              </a:rPr>
              <a:t>を求める</a:t>
            </a:r>
            <a:endParaRPr kumimoji="1" lang="en-US" altLang="ja-JP" sz="1600" dirty="0">
              <a:solidFill>
                <a:schemeClr val="accent1">
                  <a:lumMod val="50000"/>
                </a:schemeClr>
              </a:solidFill>
            </a:endParaRPr>
          </a:p>
          <a:p>
            <a:pPr marL="0" indent="0">
              <a:buNone/>
            </a:pPr>
            <a:r>
              <a:rPr lang="ja-JP" altLang="en-US" sz="1050" dirty="0">
                <a:solidFill>
                  <a:schemeClr val="accent1">
                    <a:lumMod val="50000"/>
                  </a:schemeClr>
                </a:solidFill>
              </a:rPr>
              <a:t>　</a:t>
            </a:r>
            <a:r>
              <a:rPr kumimoji="1" lang="en-US" altLang="ja-JP" sz="1050" dirty="0">
                <a:solidFill>
                  <a:schemeClr val="accent1">
                    <a:lumMod val="50000"/>
                  </a:schemeClr>
                </a:solidFill>
              </a:rPr>
              <a:t>※</a:t>
            </a:r>
            <a:r>
              <a:rPr kumimoji="1" lang="ja-JP" altLang="en-US" sz="1050" dirty="0">
                <a:solidFill>
                  <a:schemeClr val="accent1">
                    <a:lumMod val="50000"/>
                  </a:schemeClr>
                </a:solidFill>
              </a:rPr>
              <a:t>イベントが株式市場収益率の平均や分散に影響を与えないという帰無仮説のもとで</a:t>
            </a:r>
            <a:r>
              <a:rPr kumimoji="1" lang="en-US" altLang="ja-JP" sz="1050" dirty="0">
                <a:solidFill>
                  <a:schemeClr val="accent1">
                    <a:lumMod val="50000"/>
                  </a:schemeClr>
                </a:solidFill>
              </a:rPr>
              <a:t>, </a:t>
            </a:r>
            <a:r>
              <a:rPr kumimoji="1" lang="ja-JP" altLang="en-US" sz="1050" dirty="0">
                <a:solidFill>
                  <a:schemeClr val="accent1">
                    <a:lumMod val="50000"/>
                  </a:schemeClr>
                </a:solidFill>
              </a:rPr>
              <a:t>超過収益率は平均 </a:t>
            </a:r>
            <a:r>
              <a:rPr kumimoji="1" lang="en-US" altLang="ja-JP" sz="1050" dirty="0">
                <a:solidFill>
                  <a:schemeClr val="accent1">
                    <a:lumMod val="50000"/>
                  </a:schemeClr>
                </a:solidFill>
              </a:rPr>
              <a:t>0, </a:t>
            </a:r>
            <a:r>
              <a:rPr kumimoji="1" lang="ja-JP" altLang="en-US" sz="1050" dirty="0">
                <a:solidFill>
                  <a:schemeClr val="accent1">
                    <a:lumMod val="50000"/>
                  </a:schemeClr>
                </a:solidFill>
              </a:rPr>
              <a:t>分散</a:t>
            </a:r>
            <a:r>
              <a:rPr kumimoji="1" lang="en-US" altLang="ja-JP" sz="1050" dirty="0">
                <a:solidFill>
                  <a:schemeClr val="accent1">
                    <a:lumMod val="50000"/>
                  </a:schemeClr>
                </a:solidFill>
              </a:rPr>
              <a:t>σ</a:t>
            </a:r>
            <a:r>
              <a:rPr kumimoji="1" lang="en-US" altLang="ja-JP" sz="1050" baseline="30000" dirty="0">
                <a:solidFill>
                  <a:schemeClr val="accent1">
                    <a:lumMod val="50000"/>
                  </a:schemeClr>
                </a:solidFill>
              </a:rPr>
              <a:t>2</a:t>
            </a:r>
            <a:r>
              <a:rPr kumimoji="1" lang="en-US" altLang="ja-JP" sz="1050" dirty="0">
                <a:solidFill>
                  <a:schemeClr val="accent1">
                    <a:lumMod val="50000"/>
                  </a:schemeClr>
                </a:solidFill>
              </a:rPr>
              <a:t>(</a:t>
            </a:r>
            <a:r>
              <a:rPr kumimoji="1" lang="en-US" altLang="ja-JP" sz="1050" dirty="0" err="1">
                <a:solidFill>
                  <a:schemeClr val="accent1">
                    <a:lumMod val="50000"/>
                  </a:schemeClr>
                </a:solidFill>
              </a:rPr>
              <a:t>ER</a:t>
            </a:r>
            <a:r>
              <a:rPr kumimoji="1" lang="en-US" altLang="ja-JP" sz="1050" baseline="-25000" dirty="0" err="1">
                <a:solidFill>
                  <a:schemeClr val="accent1">
                    <a:lumMod val="50000"/>
                  </a:schemeClr>
                </a:solidFill>
              </a:rPr>
              <a:t>it</a:t>
            </a:r>
            <a:r>
              <a:rPr kumimoji="1" lang="en-US" altLang="ja-JP" sz="1050" baseline="-25000" dirty="0">
                <a:solidFill>
                  <a:schemeClr val="accent1">
                    <a:lumMod val="50000"/>
                  </a:schemeClr>
                </a:solidFill>
              </a:rPr>
              <a:t> </a:t>
            </a:r>
            <a:r>
              <a:rPr kumimoji="1" lang="en-US" altLang="ja-JP" sz="1050" dirty="0">
                <a:solidFill>
                  <a:schemeClr val="accent1">
                    <a:lumMod val="50000"/>
                  </a:schemeClr>
                </a:solidFill>
              </a:rPr>
              <a:t>)</a:t>
            </a:r>
            <a:r>
              <a:rPr kumimoji="1" lang="ja-JP" altLang="en-US" sz="1050" dirty="0">
                <a:solidFill>
                  <a:schemeClr val="accent1">
                    <a:lumMod val="50000"/>
                  </a:schemeClr>
                </a:solidFill>
              </a:rPr>
              <a:t>の正規分布に従う</a:t>
            </a:r>
            <a:endParaRPr kumimoji="1" lang="en-US" altLang="ja-JP" sz="1050" dirty="0">
              <a:solidFill>
                <a:schemeClr val="accent1">
                  <a:lumMod val="50000"/>
                </a:schemeClr>
              </a:solidFill>
            </a:endParaRPr>
          </a:p>
          <a:p>
            <a:endParaRPr kumimoji="1" lang="ja-JP" altLang="en-US" dirty="0"/>
          </a:p>
        </p:txBody>
      </p:sp>
    </p:spTree>
    <p:extLst>
      <p:ext uri="{BB962C8B-B14F-4D97-AF65-F5344CB8AC3E}">
        <p14:creationId xmlns:p14="http://schemas.microsoft.com/office/powerpoint/2010/main" val="314772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947D6D-0611-A022-F908-1F6A5342001A}"/>
              </a:ext>
            </a:extLst>
          </p:cNvPr>
          <p:cNvSpPr>
            <a:spLocks noGrp="1"/>
          </p:cNvSpPr>
          <p:nvPr>
            <p:ph type="title"/>
          </p:nvPr>
        </p:nvSpPr>
        <p:spPr/>
        <p:txBody>
          <a:bodyPr/>
          <a:lstStyle/>
          <a:p>
            <a:r>
              <a:rPr kumimoji="1" lang="ja-JP" altLang="en-US" dirty="0">
                <a:solidFill>
                  <a:schemeClr val="accent1">
                    <a:lumMod val="50000"/>
                  </a:schemeClr>
                </a:solidFill>
              </a:rPr>
              <a:t>分析方法</a:t>
            </a:r>
          </a:p>
        </p:txBody>
      </p:sp>
      <p:sp>
        <p:nvSpPr>
          <p:cNvPr id="3" name="コンテンツ プレースホルダー 2">
            <a:extLst>
              <a:ext uri="{FF2B5EF4-FFF2-40B4-BE49-F238E27FC236}">
                <a16:creationId xmlns:a16="http://schemas.microsoft.com/office/drawing/2014/main" id="{5149D687-476B-90E7-8D78-29C647F1BD45}"/>
              </a:ext>
            </a:extLst>
          </p:cNvPr>
          <p:cNvSpPr>
            <a:spLocks noGrp="1"/>
          </p:cNvSpPr>
          <p:nvPr>
            <p:ph idx="1"/>
          </p:nvPr>
        </p:nvSpPr>
        <p:spPr/>
        <p:txBody>
          <a:bodyPr/>
          <a:lstStyle/>
          <a:p>
            <a:r>
              <a:rPr lang="ja-JP" altLang="en-US" sz="1600" dirty="0">
                <a:solidFill>
                  <a:schemeClr val="accent1">
                    <a:lumMod val="50000"/>
                  </a:schemeClr>
                </a:solidFill>
              </a:rPr>
              <a:t>イベント期間全体の超過収益率の指標として</a:t>
            </a:r>
            <a:r>
              <a:rPr lang="en-US" altLang="ja-JP" sz="1600" dirty="0">
                <a:solidFill>
                  <a:schemeClr val="accent1">
                    <a:lumMod val="50000"/>
                  </a:schemeClr>
                </a:solidFill>
              </a:rPr>
              <a:t>CAR(</a:t>
            </a:r>
            <a:r>
              <a:rPr lang="ja-JP" altLang="en-US" sz="1600" dirty="0">
                <a:solidFill>
                  <a:schemeClr val="accent1">
                    <a:lumMod val="50000"/>
                  </a:schemeClr>
                </a:solidFill>
              </a:rPr>
              <a:t>累積超過収益率</a:t>
            </a:r>
            <a:r>
              <a:rPr lang="en-US" altLang="ja-JP" sz="1600" dirty="0">
                <a:solidFill>
                  <a:schemeClr val="accent1">
                    <a:lumMod val="50000"/>
                  </a:schemeClr>
                </a:solidFill>
              </a:rPr>
              <a:t>)</a:t>
            </a:r>
            <a:r>
              <a:rPr lang="ja-JP" altLang="en-US" sz="1600" dirty="0">
                <a:solidFill>
                  <a:schemeClr val="accent1">
                    <a:lumMod val="50000"/>
                  </a:schemeClr>
                </a:solidFill>
              </a:rPr>
              <a:t>を求め、グラフで可視化する</a:t>
            </a:r>
            <a:endParaRPr kumimoji="1" lang="en-US" altLang="ja-JP" sz="1600" dirty="0">
              <a:solidFill>
                <a:schemeClr val="accent1">
                  <a:lumMod val="50000"/>
                </a:schemeClr>
              </a:solidFill>
            </a:endParaRPr>
          </a:p>
          <a:p>
            <a:pPr marL="0" indent="0">
              <a:buNone/>
            </a:pPr>
            <a:endParaRPr kumimoji="1" lang="en-US" altLang="ja-JP" sz="1600" dirty="0">
              <a:solidFill>
                <a:schemeClr val="accent1">
                  <a:lumMod val="50000"/>
                </a:schemeClr>
              </a:solidFill>
            </a:endParaRPr>
          </a:p>
          <a:p>
            <a:pPr marL="0" indent="0">
              <a:buNone/>
            </a:pPr>
            <a:endParaRPr kumimoji="1" lang="en-US" altLang="ja-JP" sz="1600" dirty="0">
              <a:solidFill>
                <a:schemeClr val="accent1">
                  <a:lumMod val="50000"/>
                </a:schemeClr>
              </a:solidFill>
            </a:endParaRPr>
          </a:p>
          <a:p>
            <a:pPr marL="0" indent="0">
              <a:buNone/>
            </a:pPr>
            <a:r>
              <a:rPr kumimoji="1" lang="en-US" altLang="ja-JP" sz="2800" dirty="0" err="1">
                <a:solidFill>
                  <a:schemeClr val="accent1">
                    <a:lumMod val="50000"/>
                  </a:schemeClr>
                </a:solidFill>
              </a:rPr>
              <a:t>CAR</a:t>
            </a:r>
            <a:r>
              <a:rPr kumimoji="1" lang="en-US" altLang="ja-JP" sz="2800" baseline="-25000" dirty="0" err="1">
                <a:solidFill>
                  <a:schemeClr val="accent1">
                    <a:lumMod val="50000"/>
                  </a:schemeClr>
                </a:solidFill>
              </a:rPr>
              <a:t>i</a:t>
            </a:r>
            <a:r>
              <a:rPr kumimoji="1" lang="en-US" altLang="ja-JP" sz="2800" dirty="0">
                <a:solidFill>
                  <a:schemeClr val="accent1">
                    <a:lumMod val="50000"/>
                  </a:schemeClr>
                </a:solidFill>
              </a:rPr>
              <a:t>(t</a:t>
            </a:r>
            <a:r>
              <a:rPr kumimoji="1" lang="en-US" altLang="ja-JP" sz="2800" baseline="-25000" dirty="0">
                <a:solidFill>
                  <a:schemeClr val="accent1">
                    <a:lumMod val="50000"/>
                  </a:schemeClr>
                </a:solidFill>
              </a:rPr>
              <a:t>1</a:t>
            </a:r>
            <a:r>
              <a:rPr kumimoji="1" lang="en-US" altLang="ja-JP" sz="2800" dirty="0">
                <a:solidFill>
                  <a:schemeClr val="accent1">
                    <a:lumMod val="50000"/>
                  </a:schemeClr>
                </a:solidFill>
              </a:rPr>
              <a:t>,t</a:t>
            </a:r>
            <a:r>
              <a:rPr kumimoji="1" lang="en-US" altLang="ja-JP" sz="2800" baseline="-25000" dirty="0">
                <a:solidFill>
                  <a:schemeClr val="accent1">
                    <a:lumMod val="50000"/>
                  </a:schemeClr>
                </a:solidFill>
              </a:rPr>
              <a:t>2</a:t>
            </a:r>
            <a:r>
              <a:rPr kumimoji="1" lang="en-US" altLang="ja-JP" sz="2800" dirty="0">
                <a:solidFill>
                  <a:schemeClr val="accent1">
                    <a:lumMod val="50000"/>
                  </a:schemeClr>
                </a:solidFill>
              </a:rPr>
              <a:t>)=Σ(t</a:t>
            </a:r>
            <a:r>
              <a:rPr kumimoji="1" lang="en-US" altLang="ja-JP" sz="2800" baseline="-25000" dirty="0">
                <a:solidFill>
                  <a:schemeClr val="accent1">
                    <a:lumMod val="50000"/>
                  </a:schemeClr>
                </a:solidFill>
              </a:rPr>
              <a:t>1</a:t>
            </a:r>
            <a:r>
              <a:rPr kumimoji="1" lang="en-US" altLang="ja-JP" sz="2800" dirty="0">
                <a:solidFill>
                  <a:schemeClr val="accent1">
                    <a:lumMod val="50000"/>
                  </a:schemeClr>
                </a:solidFill>
              </a:rPr>
              <a:t>~t</a:t>
            </a:r>
            <a:r>
              <a:rPr kumimoji="1" lang="en-US" altLang="ja-JP" sz="2800" baseline="-25000" dirty="0">
                <a:solidFill>
                  <a:schemeClr val="accent1">
                    <a:lumMod val="50000"/>
                  </a:schemeClr>
                </a:solidFill>
              </a:rPr>
              <a:t>2</a:t>
            </a:r>
            <a:r>
              <a:rPr kumimoji="1" lang="en-US" altLang="ja-JP" sz="2800" dirty="0">
                <a:solidFill>
                  <a:schemeClr val="accent1">
                    <a:lumMod val="50000"/>
                  </a:schemeClr>
                </a:solidFill>
              </a:rPr>
              <a:t>,t=t</a:t>
            </a:r>
            <a:r>
              <a:rPr kumimoji="1" lang="en-US" altLang="ja-JP" sz="2800" baseline="-25000" dirty="0">
                <a:solidFill>
                  <a:schemeClr val="accent1">
                    <a:lumMod val="50000"/>
                  </a:schemeClr>
                </a:solidFill>
              </a:rPr>
              <a:t>1</a:t>
            </a:r>
            <a:r>
              <a:rPr kumimoji="1" lang="en-US" altLang="ja-JP" sz="2800" dirty="0">
                <a:solidFill>
                  <a:schemeClr val="accent1">
                    <a:lumMod val="50000"/>
                  </a:schemeClr>
                </a:solidFill>
              </a:rPr>
              <a:t>)</a:t>
            </a:r>
            <a:r>
              <a:rPr kumimoji="1" lang="en-US" altLang="ja-JP" sz="2800" dirty="0" err="1">
                <a:solidFill>
                  <a:schemeClr val="accent1">
                    <a:lumMod val="50000"/>
                  </a:schemeClr>
                </a:solidFill>
              </a:rPr>
              <a:t>ER</a:t>
            </a:r>
            <a:r>
              <a:rPr kumimoji="1" lang="en-US" altLang="ja-JP" sz="2800" baseline="-25000" dirty="0" err="1">
                <a:solidFill>
                  <a:schemeClr val="accent1">
                    <a:lumMod val="50000"/>
                  </a:schemeClr>
                </a:solidFill>
              </a:rPr>
              <a:t>it</a:t>
            </a:r>
            <a:r>
              <a:rPr kumimoji="1" lang="en-US" altLang="ja-JP" sz="2800" dirty="0">
                <a:solidFill>
                  <a:schemeClr val="accent1">
                    <a:lumMod val="50000"/>
                  </a:schemeClr>
                </a:solidFill>
              </a:rPr>
              <a:t>…</a:t>
            </a:r>
            <a:r>
              <a:rPr kumimoji="1" lang="ja-JP" altLang="en-US" sz="2800" dirty="0">
                <a:solidFill>
                  <a:schemeClr val="accent1">
                    <a:lumMod val="50000"/>
                  </a:schemeClr>
                </a:solidFill>
              </a:rPr>
              <a:t>③</a:t>
            </a:r>
            <a:endParaRPr kumimoji="1" lang="en-US" altLang="ja-JP" sz="2800" dirty="0">
              <a:solidFill>
                <a:schemeClr val="accent1">
                  <a:lumMod val="50000"/>
                </a:schemeClr>
              </a:solidFill>
            </a:endParaRPr>
          </a:p>
          <a:p>
            <a:pPr marL="0" indent="0">
              <a:buNone/>
            </a:pPr>
            <a:endParaRPr lang="en-US" altLang="ja-JP" sz="1600" dirty="0">
              <a:solidFill>
                <a:schemeClr val="accent1">
                  <a:lumMod val="50000"/>
                </a:schemeClr>
              </a:solidFill>
            </a:endParaRPr>
          </a:p>
          <a:p>
            <a:pPr marL="0" indent="0">
              <a:buNone/>
            </a:pPr>
            <a:endParaRPr lang="en-US" altLang="ja-JP" sz="1600" dirty="0">
              <a:solidFill>
                <a:schemeClr val="accent1">
                  <a:lumMod val="50000"/>
                </a:schemeClr>
              </a:solidFill>
            </a:endParaRPr>
          </a:p>
          <a:p>
            <a:r>
              <a:rPr lang="ja-JP" altLang="en-US" sz="1600" dirty="0">
                <a:solidFill>
                  <a:schemeClr val="accent1">
                    <a:lumMod val="50000"/>
                  </a:schemeClr>
                </a:solidFill>
              </a:rPr>
              <a:t>グラフからニンテンドーダイレクトで発表された情報が株価に与える影響について考察する</a:t>
            </a:r>
            <a:endParaRPr lang="en-US" altLang="ja-JP" sz="1600" dirty="0">
              <a:solidFill>
                <a:schemeClr val="accent1">
                  <a:lumMod val="50000"/>
                </a:schemeClr>
              </a:solidFill>
            </a:endParaRPr>
          </a:p>
          <a:p>
            <a:endParaRPr kumimoji="1" lang="ja-JP" altLang="en-US" dirty="0"/>
          </a:p>
        </p:txBody>
      </p:sp>
      <p:pic>
        <p:nvPicPr>
          <p:cNvPr id="4" name="図 3" descr="グラフ, 折れ線グラフ&#10;&#10;自動的に生成された説明">
            <a:extLst>
              <a:ext uri="{FF2B5EF4-FFF2-40B4-BE49-F238E27FC236}">
                <a16:creationId xmlns:a16="http://schemas.microsoft.com/office/drawing/2014/main" id="{2F6678BE-D3B2-C931-EB26-4CA0BA91B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416" y="2770878"/>
            <a:ext cx="3700551" cy="1914078"/>
          </a:xfrm>
          <a:prstGeom prst="rect">
            <a:avLst/>
          </a:prstGeom>
        </p:spPr>
      </p:pic>
    </p:spTree>
    <p:extLst>
      <p:ext uri="{BB962C8B-B14F-4D97-AF65-F5344CB8AC3E}">
        <p14:creationId xmlns:p14="http://schemas.microsoft.com/office/powerpoint/2010/main" val="47045497"/>
      </p:ext>
    </p:extLst>
  </p:cSld>
  <p:clrMapOvr>
    <a:masterClrMapping/>
  </p:clrMapOvr>
</p:sld>
</file>

<file path=ppt/theme/theme1.xml><?xml version="1.0" encoding="utf-8"?>
<a:theme xmlns:a="http://schemas.openxmlformats.org/drawingml/2006/main" name="ファセット">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2771</TotalTime>
  <Words>2035</Words>
  <Application>Microsoft Office PowerPoint</Application>
  <PresentationFormat>ワイド画面</PresentationFormat>
  <Paragraphs>270</Paragraphs>
  <Slides>29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游ゴシック</vt:lpstr>
      <vt:lpstr>Arial</vt:lpstr>
      <vt:lpstr>Trebuchet MS</vt:lpstr>
      <vt:lpstr>Wingdings 3</vt:lpstr>
      <vt:lpstr>ファセット</vt:lpstr>
      <vt:lpstr>ニンテンドーダイレクトで発信された情報が 任天堂株式会社の株価に与える影響について</vt:lpstr>
      <vt:lpstr>目次</vt:lpstr>
      <vt:lpstr>はじめに</vt:lpstr>
      <vt:lpstr>ニンテンドーダイレクトとは</vt:lpstr>
      <vt:lpstr>分析対象</vt:lpstr>
      <vt:lpstr>分析方法</vt:lpstr>
      <vt:lpstr>分析方法</vt:lpstr>
      <vt:lpstr>分析方法</vt:lpstr>
      <vt:lpstr>分析方法</vt:lpstr>
      <vt:lpstr>分析結果</vt:lpstr>
      <vt:lpstr>分析結果</vt:lpstr>
      <vt:lpstr>分析結果と考察</vt:lpstr>
      <vt:lpstr>分析結果</vt:lpstr>
      <vt:lpstr>考察</vt:lpstr>
      <vt:lpstr>分析結果</vt:lpstr>
      <vt:lpstr>全体を通じての分析結果</vt:lpstr>
      <vt:lpstr>補足</vt:lpstr>
      <vt:lpstr>補足</vt:lpstr>
      <vt:lpstr>補足</vt:lpstr>
      <vt:lpstr>補足</vt:lpstr>
      <vt:lpstr>全体を通じての考察</vt:lpstr>
      <vt:lpstr>全体を通じての考察</vt:lpstr>
      <vt:lpstr>全体を通じての考察</vt:lpstr>
      <vt:lpstr>考察(時価総額)</vt:lpstr>
      <vt:lpstr>考察(各企業の株主構成)</vt:lpstr>
      <vt:lpstr>考察</vt:lpstr>
      <vt:lpstr>考察</vt:lpstr>
      <vt:lpstr>先行研究</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ニンテンドーダイレクトで発表された情報が 任天堂株式会社の株価に与える影響について</dc:title>
  <dc:creator>伊藤　なずな</dc:creator>
  <cp:lastModifiedBy>伊藤　なずな</cp:lastModifiedBy>
  <cp:revision>7</cp:revision>
  <dcterms:created xsi:type="dcterms:W3CDTF">2023-12-15T07:08:42Z</dcterms:created>
  <dcterms:modified xsi:type="dcterms:W3CDTF">2024-01-06T18:41:21Z</dcterms:modified>
</cp:coreProperties>
</file>