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7" r:id="rId12"/>
    <p:sldId id="268" r:id="rId13"/>
    <p:sldId id="273" r:id="rId14"/>
    <p:sldId id="275" r:id="rId15"/>
    <p:sldId id="276" r:id="rId16"/>
    <p:sldId id="277" r:id="rId17"/>
    <p:sldId id="278" r:id="rId18"/>
    <p:sldId id="279" r:id="rId19"/>
    <p:sldId id="270"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CE5299-3CBE-41C2-B37D-6B30DBC0EA45}" v="14" dt="2025-01-29T15:25:40.20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snapToGrid="0" showGuides="1">
      <p:cViewPr varScale="1">
        <p:scale>
          <a:sx n="56" d="100"/>
          <a:sy n="56" d="100"/>
        </p:scale>
        <p:origin x="248" y="4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正太郎 岩崎" userId="357a77f1432a6e7d" providerId="LiveId" clId="{BECE5299-3CBE-41C2-B37D-6B30DBC0EA45}"/>
    <pc:docChg chg="undo redo custSel addSld delSld modSld sldOrd">
      <pc:chgData name="正太郎 岩崎" userId="357a77f1432a6e7d" providerId="LiveId" clId="{BECE5299-3CBE-41C2-B37D-6B30DBC0EA45}" dt="2025-01-29T15:51:55.190" v="2584" actId="20577"/>
      <pc:docMkLst>
        <pc:docMk/>
      </pc:docMkLst>
      <pc:sldChg chg="modSp mod">
        <pc:chgData name="正太郎 岩崎" userId="357a77f1432a6e7d" providerId="LiveId" clId="{BECE5299-3CBE-41C2-B37D-6B30DBC0EA45}" dt="2025-01-29T15:51:55.190" v="2584" actId="20577"/>
        <pc:sldMkLst>
          <pc:docMk/>
          <pc:sldMk cId="4162802234" sldId="257"/>
        </pc:sldMkLst>
        <pc:spChg chg="mod">
          <ac:chgData name="正太郎 岩崎" userId="357a77f1432a6e7d" providerId="LiveId" clId="{BECE5299-3CBE-41C2-B37D-6B30DBC0EA45}" dt="2025-01-29T15:51:55.190" v="2584" actId="20577"/>
          <ac:spMkLst>
            <pc:docMk/>
            <pc:sldMk cId="4162802234" sldId="257"/>
            <ac:spMk id="3" creationId="{181ACB28-069E-8D2A-9CD2-4CF61B6D40C7}"/>
          </ac:spMkLst>
        </pc:spChg>
      </pc:sldChg>
      <pc:sldChg chg="modSp mod">
        <pc:chgData name="正太郎 岩崎" userId="357a77f1432a6e7d" providerId="LiveId" clId="{BECE5299-3CBE-41C2-B37D-6B30DBC0EA45}" dt="2025-01-29T15:08:58.657" v="13" actId="6549"/>
        <pc:sldMkLst>
          <pc:docMk/>
          <pc:sldMk cId="971000847" sldId="268"/>
        </pc:sldMkLst>
        <pc:spChg chg="mod">
          <ac:chgData name="正太郎 岩崎" userId="357a77f1432a6e7d" providerId="LiveId" clId="{BECE5299-3CBE-41C2-B37D-6B30DBC0EA45}" dt="2025-01-29T15:08:58.657" v="13" actId="6549"/>
          <ac:spMkLst>
            <pc:docMk/>
            <pc:sldMk cId="971000847" sldId="268"/>
            <ac:spMk id="2" creationId="{92D0DB60-D7EC-C9A0-07A6-9D43260B9A13}"/>
          </ac:spMkLst>
        </pc:spChg>
      </pc:sldChg>
      <pc:sldChg chg="del">
        <pc:chgData name="正太郎 岩崎" userId="357a77f1432a6e7d" providerId="LiveId" clId="{BECE5299-3CBE-41C2-B37D-6B30DBC0EA45}" dt="2025-01-29T15:08:51.344" v="7" actId="47"/>
        <pc:sldMkLst>
          <pc:docMk/>
          <pc:sldMk cId="3411557607" sldId="269"/>
        </pc:sldMkLst>
      </pc:sldChg>
      <pc:sldChg chg="addSp delSp modSp mod">
        <pc:chgData name="正太郎 岩崎" userId="357a77f1432a6e7d" providerId="LiveId" clId="{BECE5299-3CBE-41C2-B37D-6B30DBC0EA45}" dt="2025-01-29T15:15:05.063" v="89" actId="6549"/>
        <pc:sldMkLst>
          <pc:docMk/>
          <pc:sldMk cId="2715059480" sldId="273"/>
        </pc:sldMkLst>
        <pc:spChg chg="mod">
          <ac:chgData name="正太郎 岩崎" userId="357a77f1432a6e7d" providerId="LiveId" clId="{BECE5299-3CBE-41C2-B37D-6B30DBC0EA45}" dt="2025-01-29T15:08:45.594" v="5" actId="20577"/>
          <ac:spMkLst>
            <pc:docMk/>
            <pc:sldMk cId="2715059480" sldId="273"/>
            <ac:spMk id="2" creationId="{F11F81EB-3426-5AD4-355A-821D4ECF6C17}"/>
          </ac:spMkLst>
        </pc:spChg>
        <pc:spChg chg="mod">
          <ac:chgData name="正太郎 岩崎" userId="357a77f1432a6e7d" providerId="LiveId" clId="{BECE5299-3CBE-41C2-B37D-6B30DBC0EA45}" dt="2025-01-29T15:13:56.277" v="39" actId="20577"/>
          <ac:spMkLst>
            <pc:docMk/>
            <pc:sldMk cId="2715059480" sldId="273"/>
            <ac:spMk id="3" creationId="{8E91B134-EA6B-E299-1664-D2972F6428A0}"/>
          </ac:spMkLst>
        </pc:spChg>
        <pc:spChg chg="mod">
          <ac:chgData name="正太郎 岩崎" userId="357a77f1432a6e7d" providerId="LiveId" clId="{BECE5299-3CBE-41C2-B37D-6B30DBC0EA45}" dt="2025-01-29T15:15:05.063" v="89" actId="6549"/>
          <ac:spMkLst>
            <pc:docMk/>
            <pc:sldMk cId="2715059480" sldId="273"/>
            <ac:spMk id="5" creationId="{0E1C2C53-000A-7899-B34E-BC5DEA43AF40}"/>
          </ac:spMkLst>
        </pc:spChg>
        <pc:graphicFrameChg chg="add mod modGraphic">
          <ac:chgData name="正太郎 岩崎" userId="357a77f1432a6e7d" providerId="LiveId" clId="{BECE5299-3CBE-41C2-B37D-6B30DBC0EA45}" dt="2025-01-29T15:14:09.220" v="42" actId="255"/>
          <ac:graphicFrameMkLst>
            <pc:docMk/>
            <pc:sldMk cId="2715059480" sldId="273"/>
            <ac:graphicFrameMk id="6" creationId="{5EC87184-2BC3-6860-EAB6-3D30C3BC877B}"/>
          </ac:graphicFrameMkLst>
        </pc:graphicFrameChg>
        <pc:graphicFrameChg chg="del">
          <ac:chgData name="正太郎 岩崎" userId="357a77f1432a6e7d" providerId="LiveId" clId="{BECE5299-3CBE-41C2-B37D-6B30DBC0EA45}" dt="2025-01-29T15:11:24.110" v="25" actId="478"/>
          <ac:graphicFrameMkLst>
            <pc:docMk/>
            <pc:sldMk cId="2715059480" sldId="273"/>
            <ac:graphicFrameMk id="7" creationId="{6F726D69-2C57-34A5-331C-A7A7280B8E6B}"/>
          </ac:graphicFrameMkLst>
        </pc:graphicFrameChg>
      </pc:sldChg>
      <pc:sldChg chg="new del">
        <pc:chgData name="正太郎 岩崎" userId="357a77f1432a6e7d" providerId="LiveId" clId="{BECE5299-3CBE-41C2-B37D-6B30DBC0EA45}" dt="2025-01-29T15:24:34.067" v="484" actId="47"/>
        <pc:sldMkLst>
          <pc:docMk/>
          <pc:sldMk cId="461542010" sldId="274"/>
        </pc:sldMkLst>
      </pc:sldChg>
      <pc:sldChg chg="addSp delSp modSp add mod">
        <pc:chgData name="正太郎 岩崎" userId="357a77f1432a6e7d" providerId="LiveId" clId="{BECE5299-3CBE-41C2-B37D-6B30DBC0EA45}" dt="2025-01-29T15:24:28.458" v="482" actId="14100"/>
        <pc:sldMkLst>
          <pc:docMk/>
          <pc:sldMk cId="4050309823" sldId="275"/>
        </pc:sldMkLst>
        <pc:spChg chg="mod">
          <ac:chgData name="正太郎 岩崎" userId="357a77f1432a6e7d" providerId="LiveId" clId="{BECE5299-3CBE-41C2-B37D-6B30DBC0EA45}" dt="2025-01-29T15:18:45.239" v="258" actId="1076"/>
          <ac:spMkLst>
            <pc:docMk/>
            <pc:sldMk cId="4050309823" sldId="275"/>
            <ac:spMk id="3" creationId="{11B4F24C-61CA-0BE4-EC12-571D8CDDFBB5}"/>
          </ac:spMkLst>
        </pc:spChg>
        <pc:spChg chg="del">
          <ac:chgData name="正太郎 岩崎" userId="357a77f1432a6e7d" providerId="LiveId" clId="{BECE5299-3CBE-41C2-B37D-6B30DBC0EA45}" dt="2025-01-29T15:15:28.188" v="91" actId="478"/>
          <ac:spMkLst>
            <pc:docMk/>
            <pc:sldMk cId="4050309823" sldId="275"/>
            <ac:spMk id="5" creationId="{1BABC8B1-B419-AA26-20E5-070C5A7813F0}"/>
          </ac:spMkLst>
        </pc:spChg>
        <pc:spChg chg="add mod">
          <ac:chgData name="正太郎 岩崎" userId="357a77f1432a6e7d" providerId="LiveId" clId="{BECE5299-3CBE-41C2-B37D-6B30DBC0EA45}" dt="2025-01-29T15:18:38.026" v="257" actId="1037"/>
          <ac:spMkLst>
            <pc:docMk/>
            <pc:sldMk cId="4050309823" sldId="275"/>
            <ac:spMk id="9" creationId="{754BF09D-BA60-9B48-AF62-08F2A4E73164}"/>
          </ac:spMkLst>
        </pc:spChg>
        <pc:spChg chg="add mod">
          <ac:chgData name="正太郎 岩崎" userId="357a77f1432a6e7d" providerId="LiveId" clId="{BECE5299-3CBE-41C2-B37D-6B30DBC0EA45}" dt="2025-01-29T15:20:39.260" v="280" actId="1076"/>
          <ac:spMkLst>
            <pc:docMk/>
            <pc:sldMk cId="4050309823" sldId="275"/>
            <ac:spMk id="11" creationId="{0C65BB6C-F508-236B-0B06-950C36CAABF9}"/>
          </ac:spMkLst>
        </pc:spChg>
        <pc:spChg chg="add mod">
          <ac:chgData name="正太郎 岩崎" userId="357a77f1432a6e7d" providerId="LiveId" clId="{BECE5299-3CBE-41C2-B37D-6B30DBC0EA45}" dt="2025-01-29T15:20:43.853" v="281" actId="1076"/>
          <ac:spMkLst>
            <pc:docMk/>
            <pc:sldMk cId="4050309823" sldId="275"/>
            <ac:spMk id="13" creationId="{77DDA2EF-7879-5196-713C-6134855233A3}"/>
          </ac:spMkLst>
        </pc:spChg>
        <pc:spChg chg="add mod">
          <ac:chgData name="正太郎 岩崎" userId="357a77f1432a6e7d" providerId="LiveId" clId="{BECE5299-3CBE-41C2-B37D-6B30DBC0EA45}" dt="2025-01-29T15:24:28.458" v="482" actId="14100"/>
          <ac:spMkLst>
            <pc:docMk/>
            <pc:sldMk cId="4050309823" sldId="275"/>
            <ac:spMk id="15" creationId="{384AF928-9833-A115-598F-7DDA98BAE87E}"/>
          </ac:spMkLst>
        </pc:spChg>
        <pc:graphicFrameChg chg="del">
          <ac:chgData name="正太郎 岩崎" userId="357a77f1432a6e7d" providerId="LiveId" clId="{BECE5299-3CBE-41C2-B37D-6B30DBC0EA45}" dt="2025-01-29T15:15:31.797" v="92" actId="478"/>
          <ac:graphicFrameMkLst>
            <pc:docMk/>
            <pc:sldMk cId="4050309823" sldId="275"/>
            <ac:graphicFrameMk id="4" creationId="{04274235-A4B6-E099-9AB8-AE587B4F1BF4}"/>
          </ac:graphicFrameMkLst>
        </pc:graphicFrameChg>
        <pc:graphicFrameChg chg="add mod modGraphic">
          <ac:chgData name="正太郎 岩崎" userId="357a77f1432a6e7d" providerId="LiveId" clId="{BECE5299-3CBE-41C2-B37D-6B30DBC0EA45}" dt="2025-01-29T15:20:03.260" v="272" actId="1076"/>
          <ac:graphicFrameMkLst>
            <pc:docMk/>
            <pc:sldMk cId="4050309823" sldId="275"/>
            <ac:graphicFrameMk id="6" creationId="{7D391AC0-E710-3BCC-4AF3-83A9A1AEEEE3}"/>
          </ac:graphicFrameMkLst>
        </pc:graphicFrameChg>
        <pc:graphicFrameChg chg="del">
          <ac:chgData name="正太郎 岩崎" userId="357a77f1432a6e7d" providerId="LiveId" clId="{BECE5299-3CBE-41C2-B37D-6B30DBC0EA45}" dt="2025-01-29T15:09:49.253" v="15" actId="478"/>
          <ac:graphicFrameMkLst>
            <pc:docMk/>
            <pc:sldMk cId="4050309823" sldId="275"/>
            <ac:graphicFrameMk id="7" creationId="{F578F22C-B407-2247-2C12-8BE97C8DBB4E}"/>
          </ac:graphicFrameMkLst>
        </pc:graphicFrameChg>
        <pc:graphicFrameChg chg="add mod modGraphic">
          <ac:chgData name="正太郎 岩崎" userId="357a77f1432a6e7d" providerId="LiveId" clId="{BECE5299-3CBE-41C2-B37D-6B30DBC0EA45}" dt="2025-01-29T15:21:23.279" v="287" actId="14734"/>
          <ac:graphicFrameMkLst>
            <pc:docMk/>
            <pc:sldMk cId="4050309823" sldId="275"/>
            <ac:graphicFrameMk id="8" creationId="{264599F7-4D18-70DE-A897-587AFD9AA60E}"/>
          </ac:graphicFrameMkLst>
        </pc:graphicFrameChg>
        <pc:graphicFrameChg chg="add mod modGraphic">
          <ac:chgData name="正太郎 岩崎" userId="357a77f1432a6e7d" providerId="LiveId" clId="{BECE5299-3CBE-41C2-B37D-6B30DBC0EA45}" dt="2025-01-29T15:22:18.519" v="303" actId="14734"/>
          <ac:graphicFrameMkLst>
            <pc:docMk/>
            <pc:sldMk cId="4050309823" sldId="275"/>
            <ac:graphicFrameMk id="14" creationId="{40CDDE36-6540-FBB5-2C45-0F0F9137CEC1}"/>
          </ac:graphicFrameMkLst>
        </pc:graphicFrameChg>
      </pc:sldChg>
      <pc:sldChg chg="delSp add del setBg delDesignElem">
        <pc:chgData name="正太郎 岩崎" userId="357a77f1432a6e7d" providerId="LiveId" clId="{BECE5299-3CBE-41C2-B37D-6B30DBC0EA45}" dt="2025-01-29T15:24:32.379" v="483" actId="47"/>
        <pc:sldMkLst>
          <pc:docMk/>
          <pc:sldMk cId="915648106" sldId="276"/>
        </pc:sldMkLst>
        <pc:spChg chg="del">
          <ac:chgData name="正太郎 岩崎" userId="357a77f1432a6e7d" providerId="LiveId" clId="{BECE5299-3CBE-41C2-B37D-6B30DBC0EA45}" dt="2025-01-29T15:09:50.331" v="17"/>
          <ac:spMkLst>
            <pc:docMk/>
            <pc:sldMk cId="915648106" sldId="276"/>
            <ac:spMk id="10" creationId="{61A097E0-8665-99B1-40CA-0EBE800163C8}"/>
          </ac:spMkLst>
        </pc:spChg>
        <pc:spChg chg="del">
          <ac:chgData name="正太郎 岩崎" userId="357a77f1432a6e7d" providerId="LiveId" clId="{BECE5299-3CBE-41C2-B37D-6B30DBC0EA45}" dt="2025-01-29T15:09:50.331" v="17"/>
          <ac:spMkLst>
            <pc:docMk/>
            <pc:sldMk cId="915648106" sldId="276"/>
            <ac:spMk id="12" creationId="{345C1787-3D00-03B7-AC26-2E95AB7347C6}"/>
          </ac:spMkLst>
        </pc:spChg>
      </pc:sldChg>
      <pc:sldChg chg="addSp delSp add del setBg delDesignElem">
        <pc:chgData name="正太郎 岩崎" userId="357a77f1432a6e7d" providerId="LiveId" clId="{BECE5299-3CBE-41C2-B37D-6B30DBC0EA45}" dt="2025-01-29T15:24:44.910" v="487"/>
        <pc:sldMkLst>
          <pc:docMk/>
          <pc:sldMk cId="1041380387" sldId="276"/>
        </pc:sldMkLst>
        <pc:spChg chg="add del">
          <ac:chgData name="正太郎 岩崎" userId="357a77f1432a6e7d" providerId="LiveId" clId="{BECE5299-3CBE-41C2-B37D-6B30DBC0EA45}" dt="2025-01-29T15:24:44.910" v="487"/>
          <ac:spMkLst>
            <pc:docMk/>
            <pc:sldMk cId="1041380387" sldId="276"/>
            <ac:spMk id="16" creationId="{8B17A422-28F0-021C-03C7-6BE7814403EC}"/>
          </ac:spMkLst>
        </pc:spChg>
        <pc:spChg chg="add del">
          <ac:chgData name="正太郎 岩崎" userId="357a77f1432a6e7d" providerId="LiveId" clId="{BECE5299-3CBE-41C2-B37D-6B30DBC0EA45}" dt="2025-01-29T15:24:44.910" v="487"/>
          <ac:spMkLst>
            <pc:docMk/>
            <pc:sldMk cId="1041380387" sldId="276"/>
            <ac:spMk id="18" creationId="{299F42F9-EDFC-1233-0119-09BBDAB64811}"/>
          </ac:spMkLst>
        </pc:spChg>
      </pc:sldChg>
      <pc:sldChg chg="addSp delSp modSp add mod ord">
        <pc:chgData name="正太郎 岩崎" userId="357a77f1432a6e7d" providerId="LiveId" clId="{BECE5299-3CBE-41C2-B37D-6B30DBC0EA45}" dt="2025-01-29T15:30:32.931" v="497" actId="1036"/>
        <pc:sldMkLst>
          <pc:docMk/>
          <pc:sldMk cId="1595189370" sldId="276"/>
        </pc:sldMkLst>
        <pc:spChg chg="add del mod">
          <ac:chgData name="正太郎 岩崎" userId="357a77f1432a6e7d" providerId="LiveId" clId="{BECE5299-3CBE-41C2-B37D-6B30DBC0EA45}" dt="2025-01-29T15:25:40.201" v="494"/>
          <ac:spMkLst>
            <pc:docMk/>
            <pc:sldMk cId="1595189370" sldId="276"/>
            <ac:spMk id="4" creationId="{437DC666-3F07-4CB9-DA2F-79052568C88C}"/>
          </ac:spMkLst>
        </pc:spChg>
        <pc:graphicFrameChg chg="add mod">
          <ac:chgData name="正太郎 岩崎" userId="357a77f1432a6e7d" providerId="LiveId" clId="{BECE5299-3CBE-41C2-B37D-6B30DBC0EA45}" dt="2025-01-29T15:30:32.931" v="497" actId="1036"/>
          <ac:graphicFrameMkLst>
            <pc:docMk/>
            <pc:sldMk cId="1595189370" sldId="276"/>
            <ac:graphicFrameMk id="5" creationId="{4C7475D8-4256-7FEA-C3F3-458087FF0D62}"/>
          </ac:graphicFrameMkLst>
        </pc:graphicFrameChg>
        <pc:graphicFrameChg chg="del mod">
          <ac:chgData name="正太郎 岩崎" userId="357a77f1432a6e7d" providerId="LiveId" clId="{BECE5299-3CBE-41C2-B37D-6B30DBC0EA45}" dt="2025-01-29T15:25:31.966" v="492" actId="478"/>
          <ac:graphicFrameMkLst>
            <pc:docMk/>
            <pc:sldMk cId="1595189370" sldId="276"/>
            <ac:graphicFrameMk id="11" creationId="{59CD69BE-C1AD-92A2-B152-A68B205C7A65}"/>
          </ac:graphicFrameMkLst>
        </pc:graphicFrameChg>
      </pc:sldChg>
      <pc:sldChg chg="modSp add mod ord">
        <pc:chgData name="正太郎 岩崎" userId="357a77f1432a6e7d" providerId="LiveId" clId="{BECE5299-3CBE-41C2-B37D-6B30DBC0EA45}" dt="2025-01-29T15:42:02.354" v="1382" actId="20577"/>
        <pc:sldMkLst>
          <pc:docMk/>
          <pc:sldMk cId="880906012" sldId="277"/>
        </pc:sldMkLst>
        <pc:spChg chg="mod">
          <ac:chgData name="正太郎 岩崎" userId="357a77f1432a6e7d" providerId="LiveId" clId="{BECE5299-3CBE-41C2-B37D-6B30DBC0EA45}" dt="2025-01-29T15:31:25.637" v="513" actId="20577"/>
          <ac:spMkLst>
            <pc:docMk/>
            <pc:sldMk cId="880906012" sldId="277"/>
            <ac:spMk id="2" creationId="{994222ED-9552-55EB-9DED-9679CAAB09F3}"/>
          </ac:spMkLst>
        </pc:spChg>
        <pc:spChg chg="mod">
          <ac:chgData name="正太郎 岩崎" userId="357a77f1432a6e7d" providerId="LiveId" clId="{BECE5299-3CBE-41C2-B37D-6B30DBC0EA45}" dt="2025-01-29T15:42:02.354" v="1382" actId="20577"/>
          <ac:spMkLst>
            <pc:docMk/>
            <pc:sldMk cId="880906012" sldId="277"/>
            <ac:spMk id="6" creationId="{5BBECEA8-3374-60CF-5B59-BD73B15483BF}"/>
          </ac:spMkLst>
        </pc:spChg>
      </pc:sldChg>
      <pc:sldChg chg="modSp add mod">
        <pc:chgData name="正太郎 岩崎" userId="357a77f1432a6e7d" providerId="LiveId" clId="{BECE5299-3CBE-41C2-B37D-6B30DBC0EA45}" dt="2025-01-29T15:46:29.731" v="1906" actId="20577"/>
        <pc:sldMkLst>
          <pc:docMk/>
          <pc:sldMk cId="2683339440" sldId="278"/>
        </pc:sldMkLst>
        <pc:spChg chg="mod">
          <ac:chgData name="正太郎 岩崎" userId="357a77f1432a6e7d" providerId="LiveId" clId="{BECE5299-3CBE-41C2-B37D-6B30DBC0EA45}" dt="2025-01-29T15:46:29.731" v="1906" actId="20577"/>
          <ac:spMkLst>
            <pc:docMk/>
            <pc:sldMk cId="2683339440" sldId="278"/>
            <ac:spMk id="6" creationId="{FEBDF6D6-B844-9AB8-BF43-203E3A6ACF34}"/>
          </ac:spMkLst>
        </pc:spChg>
      </pc:sldChg>
      <pc:sldChg chg="modSp add mod">
        <pc:chgData name="正太郎 岩崎" userId="357a77f1432a6e7d" providerId="LiveId" clId="{BECE5299-3CBE-41C2-B37D-6B30DBC0EA45}" dt="2025-01-29T15:51:39.954" v="2561" actId="20577"/>
        <pc:sldMkLst>
          <pc:docMk/>
          <pc:sldMk cId="328914395" sldId="279"/>
        </pc:sldMkLst>
        <pc:spChg chg="mod">
          <ac:chgData name="正太郎 岩崎" userId="357a77f1432a6e7d" providerId="LiveId" clId="{BECE5299-3CBE-41C2-B37D-6B30DBC0EA45}" dt="2025-01-29T15:46:47.450" v="1916" actId="20577"/>
          <ac:spMkLst>
            <pc:docMk/>
            <pc:sldMk cId="328914395" sldId="279"/>
            <ac:spMk id="2" creationId="{6C35A12C-C34B-5504-CE91-A5F5C5876EC0}"/>
          </ac:spMkLst>
        </pc:spChg>
        <pc:spChg chg="mod">
          <ac:chgData name="正太郎 岩崎" userId="357a77f1432a6e7d" providerId="LiveId" clId="{BECE5299-3CBE-41C2-B37D-6B30DBC0EA45}" dt="2025-01-29T15:51:39.954" v="2561" actId="20577"/>
          <ac:spMkLst>
            <pc:docMk/>
            <pc:sldMk cId="328914395" sldId="279"/>
            <ac:spMk id="6" creationId="{D5C28ABD-8E1B-7D08-3C10-C9E09CD6952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357a77f1432a6e7d/&#12489;&#12461;&#12517;&#12513;&#12531;&#12488;/&#21330;&#35542;&#31246;&#24341;&#24460;&#37197;&#24403;&#36796;&#12415;%20TOPIX.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357a77f1432a6e7d/&#12489;&#12461;&#12517;&#12513;&#12531;&#12488;/&#21330;&#35542;&#31246;&#24341;&#24460;&#37197;&#24403;&#36796;&#12415;%20TOPIX.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TW" sz="2400" dirty="0">
                <a:latin typeface="メイリオ" panose="020B0604030504040204" pitchFamily="50" charset="-128"/>
                <a:ea typeface="メイリオ" panose="020B0604030504040204" pitchFamily="50" charset="-128"/>
              </a:rPr>
              <a:t>累積超過収益率</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合計!$E$1</c:f>
              <c:strCache>
                <c:ptCount val="1"/>
                <c:pt idx="0">
                  <c:v>累積超過収益率</c:v>
                </c:pt>
              </c:strCache>
            </c:strRef>
          </c:tx>
          <c:spPr>
            <a:ln w="28575" cap="rnd">
              <a:solidFill>
                <a:schemeClr val="accent2"/>
              </a:solidFill>
              <a:round/>
            </a:ln>
            <a:effectLst/>
          </c:spPr>
          <c:marker>
            <c:symbol val="none"/>
          </c:marker>
          <c:cat>
            <c:numRef>
              <c:f>合計!$A$2:$A$42</c:f>
              <c:numCache>
                <c:formatCode>General</c:formatCode>
                <c:ptCount val="41"/>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pt idx="19">
                  <c:v>-1</c:v>
                </c:pt>
                <c:pt idx="20">
                  <c:v>0</c:v>
                </c:pt>
                <c:pt idx="21">
                  <c:v>1</c:v>
                </c:pt>
                <c:pt idx="22">
                  <c:v>2</c:v>
                </c:pt>
                <c:pt idx="23">
                  <c:v>3</c:v>
                </c:pt>
                <c:pt idx="24">
                  <c:v>4</c:v>
                </c:pt>
                <c:pt idx="25">
                  <c:v>5</c:v>
                </c:pt>
                <c:pt idx="26">
                  <c:v>6</c:v>
                </c:pt>
                <c:pt idx="27">
                  <c:v>7</c:v>
                </c:pt>
                <c:pt idx="28">
                  <c:v>8</c:v>
                </c:pt>
                <c:pt idx="29">
                  <c:v>9</c:v>
                </c:pt>
                <c:pt idx="30">
                  <c:v>10</c:v>
                </c:pt>
                <c:pt idx="31">
                  <c:v>11</c:v>
                </c:pt>
                <c:pt idx="32">
                  <c:v>12</c:v>
                </c:pt>
                <c:pt idx="33">
                  <c:v>13</c:v>
                </c:pt>
                <c:pt idx="34">
                  <c:v>14</c:v>
                </c:pt>
                <c:pt idx="35">
                  <c:v>15</c:v>
                </c:pt>
                <c:pt idx="36">
                  <c:v>16</c:v>
                </c:pt>
                <c:pt idx="37">
                  <c:v>17</c:v>
                </c:pt>
                <c:pt idx="38">
                  <c:v>18</c:v>
                </c:pt>
                <c:pt idx="39">
                  <c:v>19</c:v>
                </c:pt>
                <c:pt idx="40">
                  <c:v>20</c:v>
                </c:pt>
              </c:numCache>
            </c:numRef>
          </c:cat>
          <c:val>
            <c:numRef>
              <c:f>合計!$E$2:$E$42</c:f>
              <c:numCache>
                <c:formatCode>0.0000%</c:formatCode>
                <c:ptCount val="41"/>
                <c:pt idx="0">
                  <c:v>3.1822619707467126E-3</c:v>
                </c:pt>
                <c:pt idx="1">
                  <c:v>8.0812348223340963E-3</c:v>
                </c:pt>
                <c:pt idx="2">
                  <c:v>1.1471530245423142E-2</c:v>
                </c:pt>
                <c:pt idx="3">
                  <c:v>1.7030775005205938E-2</c:v>
                </c:pt>
                <c:pt idx="4">
                  <c:v>2.2045211794442611E-2</c:v>
                </c:pt>
                <c:pt idx="5">
                  <c:v>2.8071355326381144E-2</c:v>
                </c:pt>
                <c:pt idx="6">
                  <c:v>3.234118278515434E-2</c:v>
                </c:pt>
                <c:pt idx="7">
                  <c:v>3.4782494134632934E-2</c:v>
                </c:pt>
                <c:pt idx="8">
                  <c:v>3.8149371986055371E-2</c:v>
                </c:pt>
                <c:pt idx="9">
                  <c:v>4.3538744628717985E-2</c:v>
                </c:pt>
                <c:pt idx="10">
                  <c:v>4.7818976461608521E-2</c:v>
                </c:pt>
                <c:pt idx="11">
                  <c:v>5.1594093232152603E-2</c:v>
                </c:pt>
                <c:pt idx="12">
                  <c:v>5.656434873040285E-2</c:v>
                </c:pt>
                <c:pt idx="13">
                  <c:v>5.9617396810388225E-2</c:v>
                </c:pt>
                <c:pt idx="14">
                  <c:v>6.5769526740202838E-2</c:v>
                </c:pt>
                <c:pt idx="15">
                  <c:v>7.1395309479342473E-2</c:v>
                </c:pt>
                <c:pt idx="16">
                  <c:v>7.2443165920958286E-2</c:v>
                </c:pt>
                <c:pt idx="17">
                  <c:v>7.9767377610865026E-2</c:v>
                </c:pt>
                <c:pt idx="18">
                  <c:v>8.5183995494554368E-2</c:v>
                </c:pt>
                <c:pt idx="19">
                  <c:v>9.2714329296159748E-2</c:v>
                </c:pt>
                <c:pt idx="20">
                  <c:v>0.11581515561533261</c:v>
                </c:pt>
                <c:pt idx="21">
                  <c:v>0.11762112545910275</c:v>
                </c:pt>
                <c:pt idx="22">
                  <c:v>0.11845438203066461</c:v>
                </c:pt>
                <c:pt idx="23">
                  <c:v>0.11898832720110468</c:v>
                </c:pt>
                <c:pt idx="24">
                  <c:v>0.12225149316410139</c:v>
                </c:pt>
                <c:pt idx="25">
                  <c:v>0.12618900647727405</c:v>
                </c:pt>
                <c:pt idx="26">
                  <c:v>0.13047570257357943</c:v>
                </c:pt>
                <c:pt idx="27">
                  <c:v>0.13266507848333145</c:v>
                </c:pt>
                <c:pt idx="28">
                  <c:v>0.13599231858393088</c:v>
                </c:pt>
                <c:pt idx="29">
                  <c:v>0.14255738019791261</c:v>
                </c:pt>
                <c:pt idx="30">
                  <c:v>0.14706800735374737</c:v>
                </c:pt>
                <c:pt idx="31">
                  <c:v>0.14755096114660513</c:v>
                </c:pt>
                <c:pt idx="32">
                  <c:v>0.15328583117272998</c:v>
                </c:pt>
                <c:pt idx="33">
                  <c:v>0.15942580134243994</c:v>
                </c:pt>
                <c:pt idx="34">
                  <c:v>0.1627036264360863</c:v>
                </c:pt>
                <c:pt idx="35">
                  <c:v>0.16736292871919173</c:v>
                </c:pt>
                <c:pt idx="36">
                  <c:v>0.17219849907897797</c:v>
                </c:pt>
                <c:pt idx="37">
                  <c:v>0.17677789410596076</c:v>
                </c:pt>
                <c:pt idx="38">
                  <c:v>0.1807143587854424</c:v>
                </c:pt>
                <c:pt idx="39">
                  <c:v>0.18460811363145388</c:v>
                </c:pt>
                <c:pt idx="40">
                  <c:v>0.19065241083898071</c:v>
                </c:pt>
              </c:numCache>
            </c:numRef>
          </c:val>
          <c:smooth val="0"/>
          <c:extLst>
            <c:ext xmlns:c16="http://schemas.microsoft.com/office/drawing/2014/chart" uri="{C3380CC4-5D6E-409C-BE32-E72D297353CC}">
              <c16:uniqueId val="{00000000-CC64-4C61-A7BC-B1F3AF95C655}"/>
            </c:ext>
          </c:extLst>
        </c:ser>
        <c:dLbls>
          <c:showLegendKey val="0"/>
          <c:showVal val="0"/>
          <c:showCatName val="0"/>
          <c:showSerName val="0"/>
          <c:showPercent val="0"/>
          <c:showBubbleSize val="0"/>
        </c:dLbls>
        <c:smooth val="0"/>
        <c:axId val="1225806703"/>
        <c:axId val="1225809103"/>
      </c:lineChart>
      <c:catAx>
        <c:axId val="122580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25809103"/>
        <c:crosses val="autoZero"/>
        <c:auto val="1"/>
        <c:lblAlgn val="ctr"/>
        <c:lblOffset val="100"/>
        <c:noMultiLvlLbl val="0"/>
      </c:catAx>
      <c:valAx>
        <c:axId val="1225809103"/>
        <c:scaling>
          <c:orientation val="minMax"/>
          <c:min val="-0.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258067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合計!$T$1</c:f>
              <c:strCache>
                <c:ptCount val="1"/>
                <c:pt idx="0">
                  <c:v>配当性向が高まったグループ</c:v>
                </c:pt>
              </c:strCache>
            </c:strRef>
          </c:tx>
          <c:spPr>
            <a:ln w="28575" cap="rnd">
              <a:solidFill>
                <a:schemeClr val="accent1"/>
              </a:solidFill>
              <a:round/>
            </a:ln>
            <a:effectLst/>
          </c:spPr>
          <c:marker>
            <c:symbol val="none"/>
          </c:marker>
          <c:cat>
            <c:numRef>
              <c:f>合計!$P:$P</c:f>
              <c:numCache>
                <c:formatCode>General</c:formatCode>
                <c:ptCount val="1048576"/>
                <c:pt idx="1">
                  <c:v>-20</c:v>
                </c:pt>
                <c:pt idx="2">
                  <c:v>-19</c:v>
                </c:pt>
                <c:pt idx="3">
                  <c:v>-18</c:v>
                </c:pt>
                <c:pt idx="4">
                  <c:v>-17</c:v>
                </c:pt>
                <c:pt idx="5">
                  <c:v>-16</c:v>
                </c:pt>
                <c:pt idx="6">
                  <c:v>-15</c:v>
                </c:pt>
                <c:pt idx="7">
                  <c:v>-14</c:v>
                </c:pt>
                <c:pt idx="8">
                  <c:v>-13</c:v>
                </c:pt>
                <c:pt idx="9">
                  <c:v>-12</c:v>
                </c:pt>
                <c:pt idx="10">
                  <c:v>-11</c:v>
                </c:pt>
                <c:pt idx="11">
                  <c:v>-10</c:v>
                </c:pt>
                <c:pt idx="12">
                  <c:v>-9</c:v>
                </c:pt>
                <c:pt idx="13">
                  <c:v>-8</c:v>
                </c:pt>
                <c:pt idx="14">
                  <c:v>-7</c:v>
                </c:pt>
                <c:pt idx="15">
                  <c:v>-6</c:v>
                </c:pt>
                <c:pt idx="16">
                  <c:v>-5</c:v>
                </c:pt>
                <c:pt idx="17">
                  <c:v>-4</c:v>
                </c:pt>
                <c:pt idx="18">
                  <c:v>-3</c:v>
                </c:pt>
                <c:pt idx="19">
                  <c:v>-2</c:v>
                </c:pt>
                <c:pt idx="20">
                  <c:v>-1</c:v>
                </c:pt>
                <c:pt idx="21">
                  <c:v>0</c:v>
                </c:pt>
                <c:pt idx="22">
                  <c:v>1</c:v>
                </c:pt>
                <c:pt idx="23">
                  <c:v>2</c:v>
                </c:pt>
                <c:pt idx="24">
                  <c:v>3</c:v>
                </c:pt>
                <c:pt idx="25">
                  <c:v>4</c:v>
                </c:pt>
                <c:pt idx="26">
                  <c:v>5</c:v>
                </c:pt>
                <c:pt idx="27">
                  <c:v>6</c:v>
                </c:pt>
                <c:pt idx="28">
                  <c:v>7</c:v>
                </c:pt>
                <c:pt idx="29">
                  <c:v>8</c:v>
                </c:pt>
                <c:pt idx="30">
                  <c:v>9</c:v>
                </c:pt>
                <c:pt idx="31">
                  <c:v>10</c:v>
                </c:pt>
                <c:pt idx="32">
                  <c:v>11</c:v>
                </c:pt>
                <c:pt idx="33">
                  <c:v>12</c:v>
                </c:pt>
                <c:pt idx="34">
                  <c:v>13</c:v>
                </c:pt>
                <c:pt idx="35">
                  <c:v>14</c:v>
                </c:pt>
                <c:pt idx="36">
                  <c:v>15</c:v>
                </c:pt>
                <c:pt idx="37">
                  <c:v>16</c:v>
                </c:pt>
                <c:pt idx="38">
                  <c:v>17</c:v>
                </c:pt>
                <c:pt idx="39">
                  <c:v>18</c:v>
                </c:pt>
                <c:pt idx="40">
                  <c:v>19</c:v>
                </c:pt>
                <c:pt idx="41">
                  <c:v>20</c:v>
                </c:pt>
              </c:numCache>
            </c:numRef>
          </c:cat>
          <c:val>
            <c:numRef>
              <c:f>合計!$T$2:$T$48</c:f>
              <c:numCache>
                <c:formatCode>0.00%</c:formatCode>
                <c:ptCount val="47"/>
                <c:pt idx="0">
                  <c:v>1.1097925948254279E-2</c:v>
                </c:pt>
                <c:pt idx="1">
                  <c:v>1.4415660841312156E-2</c:v>
                </c:pt>
                <c:pt idx="2">
                  <c:v>1.743078553112502E-2</c:v>
                </c:pt>
                <c:pt idx="3">
                  <c:v>2.0727897040440767E-2</c:v>
                </c:pt>
                <c:pt idx="4">
                  <c:v>2.4607915623133116E-2</c:v>
                </c:pt>
                <c:pt idx="5">
                  <c:v>3.0078851234106831E-2</c:v>
                </c:pt>
                <c:pt idx="6">
                  <c:v>3.4391450548312705E-2</c:v>
                </c:pt>
                <c:pt idx="7">
                  <c:v>3.6422536662245666E-2</c:v>
                </c:pt>
                <c:pt idx="8">
                  <c:v>3.8147419069196782E-2</c:v>
                </c:pt>
                <c:pt idx="9">
                  <c:v>4.3025771922378608E-2</c:v>
                </c:pt>
                <c:pt idx="10">
                  <c:v>4.8170492431484316E-2</c:v>
                </c:pt>
                <c:pt idx="11">
                  <c:v>5.1344812195734557E-2</c:v>
                </c:pt>
                <c:pt idx="12">
                  <c:v>5.4621157960166006E-2</c:v>
                </c:pt>
                <c:pt idx="13">
                  <c:v>5.70619251302086E-2</c:v>
                </c:pt>
                <c:pt idx="14">
                  <c:v>6.1948286661423907E-2</c:v>
                </c:pt>
                <c:pt idx="15">
                  <c:v>6.6651736599356526E-2</c:v>
                </c:pt>
                <c:pt idx="16">
                  <c:v>7.0037636060549455E-2</c:v>
                </c:pt>
                <c:pt idx="17">
                  <c:v>7.6206580446629424E-2</c:v>
                </c:pt>
                <c:pt idx="18">
                  <c:v>8.1816103837677415E-2</c:v>
                </c:pt>
                <c:pt idx="19">
                  <c:v>8.673288540401318E-2</c:v>
                </c:pt>
                <c:pt idx="20">
                  <c:v>0.1001250346041124</c:v>
                </c:pt>
                <c:pt idx="21">
                  <c:v>8.8826785340074654E-2</c:v>
                </c:pt>
                <c:pt idx="22">
                  <c:v>9.1011146781694308E-2</c:v>
                </c:pt>
                <c:pt idx="23">
                  <c:v>9.9022079131900601E-2</c:v>
                </c:pt>
                <c:pt idx="24">
                  <c:v>0.10225509110185776</c:v>
                </c:pt>
                <c:pt idx="25">
                  <c:v>0.10611670577784464</c:v>
                </c:pt>
                <c:pt idx="26">
                  <c:v>0.10954364705285331</c:v>
                </c:pt>
                <c:pt idx="27">
                  <c:v>0.1105438186152005</c:v>
                </c:pt>
                <c:pt idx="28">
                  <c:v>0.1142808193570603</c:v>
                </c:pt>
                <c:pt idx="29">
                  <c:v>0.11786437558583074</c:v>
                </c:pt>
                <c:pt idx="30">
                  <c:v>0.12200506167449759</c:v>
                </c:pt>
                <c:pt idx="31">
                  <c:v>0.12365217418098055</c:v>
                </c:pt>
                <c:pt idx="32">
                  <c:v>0.12684093437758506</c:v>
                </c:pt>
                <c:pt idx="33">
                  <c:v>0.13184862339163686</c:v>
                </c:pt>
                <c:pt idx="34">
                  <c:v>0.13446189627011279</c:v>
                </c:pt>
                <c:pt idx="35">
                  <c:v>0.13750960439747958</c:v>
                </c:pt>
                <c:pt idx="36">
                  <c:v>0.14007650201807315</c:v>
                </c:pt>
                <c:pt idx="37">
                  <c:v>0.14134810779327533</c:v>
                </c:pt>
                <c:pt idx="38">
                  <c:v>0.14662578074152796</c:v>
                </c:pt>
                <c:pt idx="39">
                  <c:v>0.14886736569712228</c:v>
                </c:pt>
                <c:pt idx="40">
                  <c:v>0.15432693474330419</c:v>
                </c:pt>
              </c:numCache>
            </c:numRef>
          </c:val>
          <c:smooth val="0"/>
          <c:extLst>
            <c:ext xmlns:c16="http://schemas.microsoft.com/office/drawing/2014/chart" uri="{C3380CC4-5D6E-409C-BE32-E72D297353CC}">
              <c16:uniqueId val="{00000000-D4A7-4EB0-8FD3-A935C35D2685}"/>
            </c:ext>
          </c:extLst>
        </c:ser>
        <c:ser>
          <c:idx val="1"/>
          <c:order val="1"/>
          <c:tx>
            <c:strRef>
              <c:f>合計!$AB$1</c:f>
              <c:strCache>
                <c:ptCount val="1"/>
                <c:pt idx="0">
                  <c:v>配当性向が低下したグループ</c:v>
                </c:pt>
              </c:strCache>
            </c:strRef>
          </c:tx>
          <c:spPr>
            <a:ln w="28575" cap="rnd">
              <a:solidFill>
                <a:schemeClr val="accent2"/>
              </a:solidFill>
              <a:round/>
            </a:ln>
            <a:effectLst/>
          </c:spPr>
          <c:marker>
            <c:symbol val="none"/>
          </c:marker>
          <c:val>
            <c:numRef>
              <c:f>合計!$AB$2:$AB$42</c:f>
              <c:numCache>
                <c:formatCode>0.00%</c:formatCode>
                <c:ptCount val="41"/>
                <c:pt idx="0">
                  <c:v>3.9304690293703983E-3</c:v>
                </c:pt>
                <c:pt idx="1">
                  <c:v>8.1777462975425215E-3</c:v>
                </c:pt>
                <c:pt idx="2">
                  <c:v>1.0032906192418169E-2</c:v>
                </c:pt>
                <c:pt idx="3">
                  <c:v>1.5973415408372563E-2</c:v>
                </c:pt>
                <c:pt idx="4">
                  <c:v>2.0005410967170234E-2</c:v>
                </c:pt>
                <c:pt idx="5">
                  <c:v>2.3406399746497518E-2</c:v>
                </c:pt>
                <c:pt idx="6">
                  <c:v>2.8883704909186372E-2</c:v>
                </c:pt>
                <c:pt idx="7">
                  <c:v>3.281186673949843E-2</c:v>
                </c:pt>
                <c:pt idx="8">
                  <c:v>3.6954057574882557E-2</c:v>
                </c:pt>
                <c:pt idx="9">
                  <c:v>4.043908276561204E-2</c:v>
                </c:pt>
                <c:pt idx="10">
                  <c:v>4.4846695356414501E-2</c:v>
                </c:pt>
                <c:pt idx="11">
                  <c:v>4.9491870237316035E-2</c:v>
                </c:pt>
                <c:pt idx="12">
                  <c:v>5.4303617077279688E-2</c:v>
                </c:pt>
                <c:pt idx="13">
                  <c:v>5.619785592622914E-2</c:v>
                </c:pt>
                <c:pt idx="14">
                  <c:v>6.1492209847584127E-2</c:v>
                </c:pt>
                <c:pt idx="15">
                  <c:v>6.7368143203677927E-2</c:v>
                </c:pt>
                <c:pt idx="16">
                  <c:v>7.0780441986444814E-2</c:v>
                </c:pt>
                <c:pt idx="17">
                  <c:v>7.4697813929678655E-2</c:v>
                </c:pt>
                <c:pt idx="18">
                  <c:v>7.8969513192575849E-2</c:v>
                </c:pt>
                <c:pt idx="19">
                  <c:v>9.0162276335810643E-2</c:v>
                </c:pt>
                <c:pt idx="20">
                  <c:v>0.12390839948288239</c:v>
                </c:pt>
                <c:pt idx="21">
                  <c:v>0.12799771565266543</c:v>
                </c:pt>
                <c:pt idx="22">
                  <c:v>0.13044238396686153</c:v>
                </c:pt>
                <c:pt idx="23">
                  <c:v>0.13434527647250494</c:v>
                </c:pt>
                <c:pt idx="24">
                  <c:v>0.13698992820212208</c:v>
                </c:pt>
                <c:pt idx="25">
                  <c:v>0.14187492868298943</c:v>
                </c:pt>
                <c:pt idx="26">
                  <c:v>0.14510469072565499</c:v>
                </c:pt>
                <c:pt idx="27">
                  <c:v>0.14756092978365587</c:v>
                </c:pt>
                <c:pt idx="28">
                  <c:v>0.15115669154651526</c:v>
                </c:pt>
                <c:pt idx="29">
                  <c:v>0.15897294798080649</c:v>
                </c:pt>
                <c:pt idx="30">
                  <c:v>0.16202718776157182</c:v>
                </c:pt>
                <c:pt idx="31">
                  <c:v>0.16514764826049935</c:v>
                </c:pt>
                <c:pt idx="32">
                  <c:v>0.171566185862153</c:v>
                </c:pt>
                <c:pt idx="33">
                  <c:v>0.17493074602871164</c:v>
                </c:pt>
                <c:pt idx="34">
                  <c:v>0.17783752733250949</c:v>
                </c:pt>
                <c:pt idx="35">
                  <c:v>0.18081126659726257</c:v>
                </c:pt>
                <c:pt idx="36">
                  <c:v>0.18629534650016169</c:v>
                </c:pt>
                <c:pt idx="37">
                  <c:v>0.19310593843445309</c:v>
                </c:pt>
                <c:pt idx="38">
                  <c:v>0.1952652806744736</c:v>
                </c:pt>
                <c:pt idx="39">
                  <c:v>0.19960066325145259</c:v>
                </c:pt>
                <c:pt idx="40">
                  <c:v>0.20611340129685923</c:v>
                </c:pt>
              </c:numCache>
            </c:numRef>
          </c:val>
          <c:smooth val="0"/>
          <c:extLst>
            <c:ext xmlns:c16="http://schemas.microsoft.com/office/drawing/2014/chart" uri="{C3380CC4-5D6E-409C-BE32-E72D297353CC}">
              <c16:uniqueId val="{00000001-D4A7-4EB0-8FD3-A935C35D2685}"/>
            </c:ext>
          </c:extLst>
        </c:ser>
        <c:dLbls>
          <c:showLegendKey val="0"/>
          <c:showVal val="0"/>
          <c:showCatName val="0"/>
          <c:showSerName val="0"/>
          <c:showPercent val="0"/>
          <c:showBubbleSize val="0"/>
        </c:dLbls>
        <c:smooth val="0"/>
        <c:axId val="1093467199"/>
        <c:axId val="1093467679"/>
      </c:lineChart>
      <c:catAx>
        <c:axId val="1093467199"/>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日</a:t>
                </a:r>
                <a:endParaRPr lang="en-US" altLang="ja-JP"/>
              </a:p>
              <a:p>
                <a:pPr>
                  <a:defRPr/>
                </a:pPr>
                <a:endParaRPr lang="ja-JP"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093467679"/>
        <c:crosses val="autoZero"/>
        <c:auto val="1"/>
        <c:lblAlgn val="ctr"/>
        <c:lblOffset val="100"/>
        <c:noMultiLvlLbl val="0"/>
      </c:catAx>
      <c:valAx>
        <c:axId val="10934676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ltLang="ja-JP"/>
              </a:p>
              <a:p>
                <a:pPr>
                  <a:defRPr/>
                </a:pPr>
                <a:r>
                  <a:rPr lang="ja-JP" altLang="en-US"/>
                  <a:t>累積超過収益率</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093467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A056EE-7425-D80D-3050-3FE40E8D77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8FA28E1-07D7-057A-C3B3-3B8627BD64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DF11D28-1F9D-37A3-4583-BB96512CDAF1}"/>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B96DC446-D4E7-10B0-B2DD-88E46CEDB5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366EA7-4005-2A34-132B-3E3E7A56D747}"/>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347725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2BBAF7-3628-FA47-3149-6EA0B79ACDE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18A383-8533-4687-CA35-47D49A13BF3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861AA7-CEC6-396F-7CA5-32BA05F79DD1}"/>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3DAAE897-B5DD-FEC3-ED2D-02494F3D52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07DEBED-5366-849C-97C8-CAB16AED66A3}"/>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2156640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D5DDF97-3911-2373-9267-1BA67E26692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051B431-6768-7F70-8633-F5DE31F102F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299629-3088-2821-FD93-267E37B71359}"/>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17AB25F3-19CA-DCB9-3511-FCE9219FB9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8C6337-4485-6FE0-6465-BDAB08A1E8E7}"/>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353267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280EB2-C585-95B8-1745-B250143497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195425-B9A3-E19B-7B4F-74EF591D43E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B1BAAE-6203-37D9-5A9E-264DDBF53EA3}"/>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39F0A315-E08C-11B0-4544-96E2A5C898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00DE64-A6B2-023B-940D-2D6D3FBCD39F}"/>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185107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2AF6F5-4FD9-E812-5C52-B34394918D2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B3CA9E0-79A8-267E-6660-A450166376A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117D226-F49D-1D82-B46C-C459F33160AE}"/>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77FE0633-21E1-DF99-FEF1-04058483A8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CCEFDF-126D-6AFA-A1B4-51B3DDED29A0}"/>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256632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F5523F-CEDD-57D8-BE23-8FEBD43F160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3FEC074-DDEA-080E-0323-23FB76ED60C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358D63D-27F8-9568-D86E-1D5B15B9807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CCA0994-99BD-A940-36C4-B263CDD24E3F}"/>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6" name="フッター プレースホルダー 5">
            <a:extLst>
              <a:ext uri="{FF2B5EF4-FFF2-40B4-BE49-F238E27FC236}">
                <a16:creationId xmlns:a16="http://schemas.microsoft.com/office/drawing/2014/main" id="{5CF33C1B-9194-8785-6D17-AC549A673CD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10376B-1DA2-7E49-7C32-30A354B67B62}"/>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152507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F9CC8-8C6D-A2F6-8194-EC18A398F21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98BA2-39B5-2E10-7DF4-374BA1F449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D83603-9DDE-B5D9-59FA-60E920E21F3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896F949-1F4D-55C6-D813-48492EA419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5CB6558-3F59-56EE-DA70-10B16D8A1BC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B8D81E8-1A1C-9BB7-6D88-884188F62684}"/>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8" name="フッター プレースホルダー 7">
            <a:extLst>
              <a:ext uri="{FF2B5EF4-FFF2-40B4-BE49-F238E27FC236}">
                <a16:creationId xmlns:a16="http://schemas.microsoft.com/office/drawing/2014/main" id="{523CB9D4-2E83-1AE8-0196-BC7874F5599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235881E-F32B-A480-0EF5-8D670267B15B}"/>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167605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DE2DC-F75F-4119-FDFC-46EE843DDC3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EB3AF1F-91E8-92A5-7FD4-EFEC5E669FB9}"/>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4" name="フッター プレースホルダー 3">
            <a:extLst>
              <a:ext uri="{FF2B5EF4-FFF2-40B4-BE49-F238E27FC236}">
                <a16:creationId xmlns:a16="http://schemas.microsoft.com/office/drawing/2014/main" id="{B72936CC-1438-CC0F-5BF8-370D6B2FFB5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6AF3FA4-05E5-CEC8-49C3-0FAFA0857B22}"/>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275773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953A55-2B80-5CCB-2F54-3DC4B3310279}"/>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3" name="フッター プレースホルダー 2">
            <a:extLst>
              <a:ext uri="{FF2B5EF4-FFF2-40B4-BE49-F238E27FC236}">
                <a16:creationId xmlns:a16="http://schemas.microsoft.com/office/drawing/2014/main" id="{F5C3E9EC-C6B9-09AA-607A-C41957ACCF2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DF90AE0-4AE9-2240-9560-E9A6A1F0BB0F}"/>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43614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0BD8E-9376-A494-0CC5-AF3C62A79B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38C208-3580-0E60-C895-6BD4BB27E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C735D9A-2D4A-1BC2-68CB-33BE2B982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BB35205-0F09-5691-E804-2A3F2E184AD3}"/>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6" name="フッター プレースホルダー 5">
            <a:extLst>
              <a:ext uri="{FF2B5EF4-FFF2-40B4-BE49-F238E27FC236}">
                <a16:creationId xmlns:a16="http://schemas.microsoft.com/office/drawing/2014/main" id="{9D888AF2-0C2D-BA05-ED7F-E9DCE5FE41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4548BF-C32A-216E-24A6-159D3CC813B4}"/>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248065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7A6048-0654-3035-C6B5-6C8F12D034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6F53FF9-004A-3AA0-564E-F728FF1C34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703644D-60E9-A835-966E-ED736E7AEC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327D95-AE83-980C-370E-E1CA3767EB31}"/>
              </a:ext>
            </a:extLst>
          </p:cNvPr>
          <p:cNvSpPr>
            <a:spLocks noGrp="1"/>
          </p:cNvSpPr>
          <p:nvPr>
            <p:ph type="dt" sz="half" idx="10"/>
          </p:nvPr>
        </p:nvSpPr>
        <p:spPr/>
        <p:txBody>
          <a:bodyPr/>
          <a:lstStyle/>
          <a:p>
            <a:fld id="{0799508A-DC86-4EA9-8866-3B6DE4C6B30E}" type="datetimeFigureOut">
              <a:rPr kumimoji="1" lang="ja-JP" altLang="en-US" smtClean="0"/>
              <a:t>2025/1/29</a:t>
            </a:fld>
            <a:endParaRPr kumimoji="1" lang="ja-JP" altLang="en-US"/>
          </a:p>
        </p:txBody>
      </p:sp>
      <p:sp>
        <p:nvSpPr>
          <p:cNvPr id="6" name="フッター プレースホルダー 5">
            <a:extLst>
              <a:ext uri="{FF2B5EF4-FFF2-40B4-BE49-F238E27FC236}">
                <a16:creationId xmlns:a16="http://schemas.microsoft.com/office/drawing/2014/main" id="{64BD6ABA-02B1-751C-FE3D-237E22F322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E83F2C-3C5B-936E-2A6F-16059B1194C8}"/>
              </a:ext>
            </a:extLst>
          </p:cNvPr>
          <p:cNvSpPr>
            <a:spLocks noGrp="1"/>
          </p:cNvSpPr>
          <p:nvPr>
            <p:ph type="sldNum" sz="quarter" idx="12"/>
          </p:nvPr>
        </p:nvSpPr>
        <p:spPr/>
        <p:txBody>
          <a:body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2003767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DEEBC64-B8FC-14C7-9BD9-06E335286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535928-A9C9-1A51-600B-32B3E8119F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120E15-E6C4-F6E0-3A4C-A2A2CD1BF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99508A-DC86-4EA9-8866-3B6DE4C6B30E}" type="datetimeFigureOut">
              <a:rPr kumimoji="1" lang="ja-JP" altLang="en-US" smtClean="0"/>
              <a:t>2025/1/29</a:t>
            </a:fld>
            <a:endParaRPr kumimoji="1" lang="ja-JP" altLang="en-US"/>
          </a:p>
        </p:txBody>
      </p:sp>
      <p:sp>
        <p:nvSpPr>
          <p:cNvPr id="5" name="フッター プレースホルダー 4">
            <a:extLst>
              <a:ext uri="{FF2B5EF4-FFF2-40B4-BE49-F238E27FC236}">
                <a16:creationId xmlns:a16="http://schemas.microsoft.com/office/drawing/2014/main" id="{1A9A5043-AF58-6488-BBCC-979E926F5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4FDA7FF-E054-1367-B600-B1C42B27BB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F50E00-4883-47AA-BD3E-684EE1649114}" type="slidenum">
              <a:rPr kumimoji="1" lang="ja-JP" altLang="en-US" smtClean="0"/>
              <a:t>‹#›</a:t>
            </a:fld>
            <a:endParaRPr kumimoji="1" lang="ja-JP" altLang="en-US"/>
          </a:p>
        </p:txBody>
      </p:sp>
    </p:spTree>
    <p:extLst>
      <p:ext uri="{BB962C8B-B14F-4D97-AF65-F5344CB8AC3E}">
        <p14:creationId xmlns:p14="http://schemas.microsoft.com/office/powerpoint/2010/main" val="3447877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oi.org/10.1086/294442" TargetMode="External"/><Relationship Id="rId7" Type="http://schemas.openxmlformats.org/officeDocument/2006/relationships/hyperlink" Target="https://www.jpx.co.jp/markets/statistics-equities/misc/01.html" TargetMode="External"/><Relationship Id="rId2" Type="http://schemas.openxmlformats.org/officeDocument/2006/relationships/hyperlink" Target="https://www.jstor.org/stable/pdf/2330915.pdf?casa_token=ZlUZ0B-c-wkAAAAA:xPrUgZaaGIIREuqzQ8Avw311slipiZ0IhTzaLabd3SYAqdjd5HFzDqDFNhILidFl1rsyPqhLs7AIfX1PVbUEKtp0V6OC3XGUDorGG-fhsl1Q07BoNxWcIw" TargetMode="External"/><Relationship Id="rId1" Type="http://schemas.openxmlformats.org/officeDocument/2006/relationships/slideLayout" Target="../slideLayouts/slideLayout2.xml"/><Relationship Id="rId6" Type="http://schemas.openxmlformats.org/officeDocument/2006/relationships/hyperlink" Target="https://jp.investing.com/" TargetMode="External"/><Relationship Id="rId5" Type="http://schemas.openxmlformats.org/officeDocument/2006/relationships/hyperlink" Target="https://irbank.net/" TargetMode="External"/><Relationship Id="rId4" Type="http://schemas.openxmlformats.org/officeDocument/2006/relationships/hyperlink" Target="https://finance.yahoo.co.j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Freeform: Shape 2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0" name="Freeform: Shape 3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88BCBD04-7CAF-E60E-8E2A-8F6BDE59FE85}"/>
              </a:ext>
            </a:extLst>
          </p:cNvPr>
          <p:cNvSpPr>
            <a:spLocks noGrp="1"/>
          </p:cNvSpPr>
          <p:nvPr>
            <p:ph type="ctrTitle"/>
          </p:nvPr>
        </p:nvSpPr>
        <p:spPr>
          <a:xfrm>
            <a:off x="1524003" y="1999615"/>
            <a:ext cx="9144000" cy="2764028"/>
          </a:xfrm>
        </p:spPr>
        <p:txBody>
          <a:bodyPr anchor="ctr">
            <a:normAutofit/>
          </a:bodyPr>
          <a:lstStyle/>
          <a:p>
            <a:r>
              <a:rPr kumimoji="1" lang="ja-JP" altLang="en-US" sz="7200"/>
              <a:t>卒業論文</a:t>
            </a:r>
          </a:p>
        </p:txBody>
      </p:sp>
      <p:sp>
        <p:nvSpPr>
          <p:cNvPr id="3" name="字幕 2">
            <a:extLst>
              <a:ext uri="{FF2B5EF4-FFF2-40B4-BE49-F238E27FC236}">
                <a16:creationId xmlns:a16="http://schemas.microsoft.com/office/drawing/2014/main" id="{8198CFC5-512B-A3A4-9321-37F38A1D7D0D}"/>
              </a:ext>
            </a:extLst>
          </p:cNvPr>
          <p:cNvSpPr>
            <a:spLocks noGrp="1"/>
          </p:cNvSpPr>
          <p:nvPr>
            <p:ph type="subTitle" idx="1"/>
          </p:nvPr>
        </p:nvSpPr>
        <p:spPr>
          <a:xfrm>
            <a:off x="1966912" y="5645150"/>
            <a:ext cx="8258176" cy="631825"/>
          </a:xfrm>
        </p:spPr>
        <p:txBody>
          <a:bodyPr anchor="ctr">
            <a:normAutofit/>
          </a:bodyPr>
          <a:lstStyle/>
          <a:p>
            <a:r>
              <a:rPr lang="ja-JP" altLang="en-US" sz="2800" dirty="0"/>
              <a:t>山嵜ゼミ</a:t>
            </a:r>
            <a:r>
              <a:rPr lang="en-US" altLang="ja-JP" sz="2800" dirty="0"/>
              <a:t>4</a:t>
            </a:r>
            <a:r>
              <a:rPr lang="ja-JP" altLang="en-US" sz="2800" dirty="0"/>
              <a:t>年　岩崎正太郎</a:t>
            </a:r>
            <a:endParaRPr lang="en-US" altLang="ja-JP" sz="2800" dirty="0"/>
          </a:p>
        </p:txBody>
      </p:sp>
      <p:sp>
        <p:nvSpPr>
          <p:cNvPr id="41" name="Rectangle 3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2561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6CF207C-1D69-8450-567A-0FB36215E155}"/>
              </a:ext>
            </a:extLst>
          </p:cNvPr>
          <p:cNvSpPr>
            <a:spLocks noGrp="1"/>
          </p:cNvSpPr>
          <p:nvPr>
            <p:ph type="title"/>
          </p:nvPr>
        </p:nvSpPr>
        <p:spPr>
          <a:xfrm>
            <a:off x="838200" y="365125"/>
            <a:ext cx="10515600" cy="1325563"/>
          </a:xfrm>
        </p:spPr>
        <p:txBody>
          <a:bodyPr>
            <a:normAutofit/>
          </a:bodyPr>
          <a:lstStyle/>
          <a:p>
            <a:r>
              <a:rPr kumimoji="1" lang="ja-JP" altLang="en-US" sz="5400"/>
              <a:t>分析手法</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コンテンツ プレースホルダー 2">
                <a:extLst>
                  <a:ext uri="{FF2B5EF4-FFF2-40B4-BE49-F238E27FC236}">
                    <a16:creationId xmlns:a16="http://schemas.microsoft.com/office/drawing/2014/main" id="{60B573D0-A657-7F17-D1C8-49EAD7A44465}"/>
                  </a:ext>
                </a:extLst>
              </p:cNvPr>
              <p:cNvSpPr>
                <a:spLocks noGrp="1"/>
              </p:cNvSpPr>
              <p:nvPr>
                <p:ph idx="1"/>
              </p:nvPr>
            </p:nvSpPr>
            <p:spPr>
              <a:xfrm>
                <a:off x="838200" y="1825625"/>
                <a:ext cx="10853928" cy="4351338"/>
              </a:xfrm>
            </p:spPr>
            <p:txBody>
              <a:bodyPr>
                <a:normAutofit fontScale="92500" lnSpcReduction="10000"/>
              </a:bodyPr>
              <a:lstStyle/>
              <a:p>
                <a:pPr marL="0" indent="0">
                  <a:buNone/>
                </a:pPr>
                <a:r>
                  <a:rPr lang="ja-JP" altLang="en-US" sz="2400" dirty="0"/>
                  <a:t>配当発表日（</a:t>
                </a:r>
                <a:r>
                  <a:rPr lang="en-US" altLang="ja-JP" sz="2400" dirty="0"/>
                  <a:t>day0</a:t>
                </a:r>
                <a:r>
                  <a:rPr lang="ja-JP" altLang="en-US" sz="2400" dirty="0"/>
                  <a:t>）の前後</a:t>
                </a:r>
                <a:r>
                  <a:rPr lang="en-US" altLang="ja-JP" sz="2400" dirty="0"/>
                  <a:t>20</a:t>
                </a:r>
                <a:r>
                  <a:rPr lang="ja-JP" altLang="en-US" sz="2400" dirty="0"/>
                  <a:t>日間の各日の残余リターンの平均と標準偏差、</a:t>
                </a:r>
                <a:r>
                  <a:rPr lang="en-US" altLang="ja-JP" sz="2400" dirty="0"/>
                  <a:t>t</a:t>
                </a:r>
                <a:r>
                  <a:rPr lang="ja-JP" altLang="en-US" sz="2400" dirty="0"/>
                  <a:t>検定を行う。</a:t>
                </a:r>
                <a:endParaRPr lang="en-US" altLang="ja-JP" sz="2400" dirty="0"/>
              </a:p>
              <a:p>
                <a:pPr marL="0" indent="0">
                  <a:buNone/>
                </a:pPr>
                <a:r>
                  <a:rPr lang="ja-JP" altLang="en-US" sz="2400" b="1" u="sng" dirty="0"/>
                  <a:t>帰無仮説</a:t>
                </a:r>
                <a:br>
                  <a:rPr lang="en-US" altLang="ja-JP" sz="2400" dirty="0"/>
                </a:br>
                <a:r>
                  <a:rPr lang="ja-JP" altLang="en-US" sz="2400" b="1" dirty="0">
                    <a:solidFill>
                      <a:schemeClr val="accent1"/>
                    </a:solidFill>
                  </a:rPr>
                  <a:t>「増配の発表が株価に影響を与えず残余リターンが存在しない」</a:t>
                </a:r>
                <a:endParaRPr lang="en-US" altLang="ja-JP" sz="2400" b="1" dirty="0">
                  <a:solidFill>
                    <a:schemeClr val="accent1"/>
                  </a:solidFill>
                </a:endParaRPr>
              </a:p>
              <a:p>
                <a:pPr marL="0" indent="0">
                  <a:buNone/>
                </a:pPr>
                <a:r>
                  <a:rPr lang="ja-JP" altLang="en-US" sz="2400" dirty="0"/>
                  <a:t>この帰無仮説を棄却出来れば</a:t>
                </a:r>
                <a:r>
                  <a:rPr lang="ja-JP" altLang="en-US" sz="2400" b="1" dirty="0">
                    <a:solidFill>
                      <a:schemeClr val="accent1"/>
                    </a:solidFill>
                  </a:rPr>
                  <a:t>「増配の発表は、株価に統計的に有意な影響を与えた」</a:t>
                </a:r>
                <a:r>
                  <a:rPr lang="ja-JP" altLang="en-US" sz="2400" dirty="0"/>
                  <a:t>といえる。</a:t>
                </a:r>
                <a:endParaRPr lang="en-US" altLang="ja-JP" sz="2400" dirty="0"/>
              </a:p>
              <a:p>
                <a:pPr marL="0" indent="0" algn="ctr">
                  <a:buNone/>
                </a:pPr>
                <a14:m>
                  <m:oMath xmlns:m="http://schemas.openxmlformats.org/officeDocument/2006/math">
                    <m:r>
                      <a:rPr kumimoji="1" lang="ja-JP" altLang="en-US" sz="2000" i="1" dirty="0">
                        <a:latin typeface="Cambria Math" panose="02040503050406030204" pitchFamily="18" charset="0"/>
                      </a:rPr>
                      <m:t>ｔ＝</m:t>
                    </m:r>
                    <m:f>
                      <m:fPr>
                        <m:ctrlPr>
                          <a:rPr kumimoji="1" lang="en-US" altLang="ja-JP" sz="2000" i="1" smtClean="0">
                            <a:latin typeface="Cambria Math" panose="02040503050406030204" pitchFamily="18" charset="0"/>
                          </a:rPr>
                        </m:ctrlPr>
                      </m:fPr>
                      <m:num>
                        <m:r>
                          <a:rPr lang="ja-JP" altLang="en-US" sz="2000" i="1">
                            <a:latin typeface="Cambria Math" panose="02040503050406030204" pitchFamily="18" charset="0"/>
                          </a:rPr>
                          <m:t>平均</m:t>
                        </m:r>
                        <m:r>
                          <a:rPr lang="ja-JP" altLang="en-US" sz="2000" i="1" smtClean="0">
                            <a:latin typeface="Cambria Math" panose="02040503050406030204" pitchFamily="18" charset="0"/>
                          </a:rPr>
                          <m:t>ー</m:t>
                        </m:r>
                        <m:r>
                          <a:rPr lang="ja-JP" altLang="en-US" sz="2000" i="1">
                            <a:latin typeface="Cambria Math" panose="02040503050406030204" pitchFamily="18" charset="0"/>
                          </a:rPr>
                          <m:t>０</m:t>
                        </m:r>
                      </m:num>
                      <m:den>
                        <m:r>
                          <a:rPr lang="ja-JP" altLang="en-US" sz="2000" i="1">
                            <a:latin typeface="Cambria Math" panose="02040503050406030204" pitchFamily="18" charset="0"/>
                          </a:rPr>
                          <m:t>標準</m:t>
                        </m:r>
                        <m:r>
                          <a:rPr lang="ja-JP" altLang="en-US" sz="2000" i="1" smtClean="0">
                            <a:latin typeface="Cambria Math" panose="02040503050406030204" pitchFamily="18" charset="0"/>
                          </a:rPr>
                          <m:t>誤差</m:t>
                        </m:r>
                      </m:den>
                    </m:f>
                  </m:oMath>
                </a14:m>
                <a:r>
                  <a:rPr kumimoji="1" lang="ja-JP" altLang="en-US" sz="2000" dirty="0"/>
                  <a:t>　　　　　標準誤差＝</a:t>
                </a:r>
                <a14:m>
                  <m:oMath xmlns:m="http://schemas.openxmlformats.org/officeDocument/2006/math">
                    <m:f>
                      <m:fPr>
                        <m:ctrlPr>
                          <a:rPr kumimoji="1" lang="en-US" altLang="ja-JP" sz="2000" i="1" dirty="0" smtClean="0">
                            <a:latin typeface="Cambria Math" panose="02040503050406030204" pitchFamily="18" charset="0"/>
                          </a:rPr>
                        </m:ctrlPr>
                      </m:fPr>
                      <m:num>
                        <m:r>
                          <a:rPr lang="ja-JP" altLang="en-US" sz="2000" i="1" dirty="0">
                            <a:latin typeface="Cambria Math" panose="02040503050406030204" pitchFamily="18" charset="0"/>
                          </a:rPr>
                          <m:t>標準</m:t>
                        </m:r>
                        <m:r>
                          <a:rPr lang="ja-JP" altLang="en-US" sz="2000" i="1" dirty="0" smtClean="0">
                            <a:latin typeface="Cambria Math" panose="02040503050406030204" pitchFamily="18" charset="0"/>
                          </a:rPr>
                          <m:t>偏差</m:t>
                        </m:r>
                      </m:num>
                      <m:den>
                        <m:rad>
                          <m:radPr>
                            <m:degHide m:val="on"/>
                            <m:ctrlPr>
                              <a:rPr kumimoji="1" lang="en-US" altLang="ja-JP" sz="2000" i="1" dirty="0" smtClean="0">
                                <a:latin typeface="Cambria Math" panose="02040503050406030204" pitchFamily="18" charset="0"/>
                              </a:rPr>
                            </m:ctrlPr>
                          </m:radPr>
                          <m:deg/>
                          <m:e>
                            <m:r>
                              <a:rPr lang="ja-JP" altLang="en-US" sz="2000" i="1" dirty="0" smtClean="0">
                                <a:latin typeface="Cambria Math" panose="02040503050406030204" pitchFamily="18" charset="0"/>
                              </a:rPr>
                              <m:t>ｎ</m:t>
                            </m:r>
                          </m:e>
                        </m:rad>
                      </m:den>
                    </m:f>
                  </m:oMath>
                </a14:m>
                <a:endParaRPr kumimoji="1" lang="en-US" altLang="ja-JP" sz="2400" dirty="0"/>
              </a:p>
              <a:p>
                <a:pPr marL="0" indent="0">
                  <a:buNone/>
                </a:pPr>
                <a:endParaRPr kumimoji="1" lang="en-US" altLang="ja-JP" sz="2400" dirty="0"/>
              </a:p>
              <a:p>
                <a:pPr marL="0" indent="0">
                  <a:buNone/>
                </a:pPr>
                <a:r>
                  <a:rPr lang="ja-JP" altLang="en-US" sz="2400" dirty="0"/>
                  <a:t>ここで求めた残余リターンを分析期間（</a:t>
                </a:r>
                <a:r>
                  <a:rPr lang="en-US" altLang="ja-JP" sz="2400" dirty="0"/>
                  <a:t>day-20~day20</a:t>
                </a:r>
                <a:r>
                  <a:rPr lang="ja-JP" altLang="en-US" sz="2400" dirty="0"/>
                  <a:t>）で累積超過収益率を求める</a:t>
                </a:r>
                <a:endParaRPr lang="en-US" altLang="ja-JP" sz="2400" dirty="0"/>
              </a:p>
              <a:p>
                <a:pPr marL="0" indent="0">
                  <a:buNone/>
                </a:pPr>
                <a14:m>
                  <m:oMathPara xmlns:m="http://schemas.openxmlformats.org/officeDocument/2006/math">
                    <m:oMathParaPr>
                      <m:jc m:val="center"/>
                    </m:oMathParaPr>
                    <m:oMath xmlns:m="http://schemas.openxmlformats.org/officeDocument/2006/math">
                      <m:r>
                        <a:rPr kumimoji="1" lang="en-US" altLang="ja-JP" sz="2400" b="0" i="1" smtClean="0">
                          <a:latin typeface="Cambria Math" panose="02040503050406030204" pitchFamily="18" charset="0"/>
                        </a:rPr>
                        <m:t>𝐶𝐴𝑅</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2)=</m:t>
                      </m:r>
                      <m:nary>
                        <m:naryPr>
                          <m:chr m:val="∑"/>
                          <m:ctrlPr>
                            <a:rPr kumimoji="1" lang="en-US" altLang="ja-JP" sz="2400" i="1" smtClean="0">
                              <a:latin typeface="Cambria Math" panose="02040503050406030204" pitchFamily="18" charset="0"/>
                            </a:rPr>
                          </m:ctrlPr>
                        </m:naryPr>
                        <m:sub>
                          <m:r>
                            <m:rPr>
                              <m:brk m:alnAt="23"/>
                            </m:rPr>
                            <a:rPr kumimoji="1" lang="en-US" altLang="ja-JP" sz="2400" b="0" i="1" smtClean="0">
                              <a:latin typeface="Cambria Math" panose="02040503050406030204" pitchFamily="18" charset="0"/>
                            </a:rPr>
                            <m:t>𝑡</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2</m:t>
                          </m:r>
                        </m:sup>
                        <m:e>
                          <m:sSub>
                            <m:sSubPr>
                              <m:ctrlPr>
                                <a:rPr lang="en-US" altLang="ja-JP" sz="2400" i="1" smtClean="0">
                                  <a:latin typeface="Cambria Math" panose="02040503050406030204" pitchFamily="18" charset="0"/>
                                </a:rPr>
                              </m:ctrlPr>
                            </m:sSubPr>
                            <m:e>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𝑒</m:t>
                                  </m:r>
                                </m:e>
                              </m:acc>
                            </m:e>
                            <m:sub>
                              <m:r>
                                <a:rPr lang="en-US" altLang="ja-JP" sz="2400" i="1">
                                  <a:latin typeface="Cambria Math" panose="02040503050406030204" pitchFamily="18" charset="0"/>
                                </a:rPr>
                                <m:t>𝐴</m:t>
                              </m:r>
                            </m:sub>
                          </m:sSub>
                        </m:e>
                      </m:nary>
                    </m:oMath>
                  </m:oMathPara>
                </a14:m>
                <a:endParaRPr kumimoji="1" lang="en-US" altLang="ja-JP" sz="2400" dirty="0"/>
              </a:p>
            </p:txBody>
          </p:sp>
        </mc:Choice>
        <mc:Fallback xmlns="">
          <p:sp>
            <p:nvSpPr>
              <p:cNvPr id="6" name="コンテンツ プレースホルダー 2">
                <a:extLst>
                  <a:ext uri="{FF2B5EF4-FFF2-40B4-BE49-F238E27FC236}">
                    <a16:creationId xmlns:a16="http://schemas.microsoft.com/office/drawing/2014/main" id="{60B573D0-A657-7F17-D1C8-49EAD7A44465}"/>
                  </a:ext>
                </a:extLst>
              </p:cNvPr>
              <p:cNvSpPr>
                <a:spLocks noGrp="1" noRot="1" noChangeAspect="1" noMove="1" noResize="1" noEditPoints="1" noAdjustHandles="1" noChangeArrowheads="1" noChangeShapeType="1" noTextEdit="1"/>
              </p:cNvSpPr>
              <p:nvPr>
                <p:ph idx="1"/>
              </p:nvPr>
            </p:nvSpPr>
            <p:spPr>
              <a:xfrm>
                <a:off x="838200" y="1825625"/>
                <a:ext cx="10853928" cy="4351338"/>
              </a:xfrm>
              <a:blipFill>
                <a:blip r:embed="rId2"/>
                <a:stretch>
                  <a:fillRect l="-730" t="-2381" r="-39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18566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5401E68-ACCF-1814-0B14-82F91A6FAB57}"/>
              </a:ext>
            </a:extLst>
          </p:cNvPr>
          <p:cNvSpPr>
            <a:spLocks noGrp="1"/>
          </p:cNvSpPr>
          <p:nvPr>
            <p:ph type="title"/>
          </p:nvPr>
        </p:nvSpPr>
        <p:spPr>
          <a:xfrm>
            <a:off x="838200" y="365125"/>
            <a:ext cx="10515600" cy="1325563"/>
          </a:xfrm>
        </p:spPr>
        <p:txBody>
          <a:bodyPr>
            <a:normAutofit/>
          </a:bodyPr>
          <a:lstStyle/>
          <a:p>
            <a:r>
              <a:rPr kumimoji="1" lang="ja-JP" altLang="en-US" sz="5400"/>
              <a:t>分析手法</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コンテンツ プレースホルダー 2">
                <a:extLst>
                  <a:ext uri="{FF2B5EF4-FFF2-40B4-BE49-F238E27FC236}">
                    <a16:creationId xmlns:a16="http://schemas.microsoft.com/office/drawing/2014/main" id="{65F9C484-7382-31E1-6538-9320EA112BA7}"/>
                  </a:ext>
                </a:extLst>
              </p:cNvPr>
              <p:cNvSpPr>
                <a:spLocks noGrp="1"/>
              </p:cNvSpPr>
              <p:nvPr>
                <p:ph idx="1"/>
              </p:nvPr>
            </p:nvSpPr>
            <p:spPr>
              <a:xfrm>
                <a:off x="669036" y="1928813"/>
                <a:ext cx="10853928" cy="4252912"/>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帰無仮説</a:t>
                </a:r>
                <a:br>
                  <a:rPr kumimoji="1" lang="en-US" altLang="ja-JP"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br>
                <a:r>
                  <a:rPr kumimoji="1" lang="ja-JP" altLang="en-US" sz="2400" b="1" i="0" u="none" strike="noStrike" kern="1200" cap="none" spc="0" normalizeH="0" baseline="0" noProof="0" dirty="0">
                    <a:ln>
                      <a:noFill/>
                    </a:ln>
                    <a:solidFill>
                      <a:schemeClr val="accent1"/>
                    </a:solidFill>
                    <a:effectLst/>
                    <a:uLnTx/>
                    <a:uFillTx/>
                    <a:latin typeface="Calibri" panose="020F0502020204030204"/>
                    <a:ea typeface="メイリオ" panose="020B0604030504040204" pitchFamily="50" charset="-128"/>
                    <a:cs typeface="+mn-cs"/>
                  </a:rPr>
                  <a:t>「配当性向の違いによって分けたグループ間での残余リターンの差はゼロ」</a:t>
                </a:r>
                <a:endParaRPr kumimoji="1" lang="en-US" altLang="ja-JP" sz="2400" b="1" i="0" u="none" strike="noStrike" kern="1200" cap="none" spc="0" normalizeH="0" baseline="0" noProof="0" dirty="0">
                  <a:ln>
                    <a:noFill/>
                  </a:ln>
                  <a:solidFill>
                    <a:schemeClr val="accent1"/>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この帰無仮説を棄却出来れば</a:t>
                </a:r>
                <a:r>
                  <a:rPr kumimoji="1" lang="ja-JP" altLang="en-US" sz="2400" b="1" i="0" u="none" strike="noStrike" kern="1200" cap="none" spc="0" normalizeH="0" baseline="0" noProof="0" dirty="0">
                    <a:ln>
                      <a:noFill/>
                    </a:ln>
                    <a:solidFill>
                      <a:schemeClr val="accent1"/>
                    </a:solidFill>
                    <a:effectLst/>
                    <a:uLnTx/>
                    <a:uFillTx/>
                    <a:latin typeface="Calibri" panose="020F0502020204030204"/>
                    <a:ea typeface="メイリオ" panose="020B0604030504040204" pitchFamily="50" charset="-128"/>
                    <a:cs typeface="+mn-cs"/>
                  </a:rPr>
                  <a:t>「グループ間の残余リターンに有意な差がある」</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といえる。</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indent="0" algn="ctr">
                  <a:buNone/>
                </a:pPr>
                <a14:m>
                  <m:oMath xmlns:m="http://schemas.openxmlformats.org/officeDocument/2006/math">
                    <m:r>
                      <a:rPr kumimoji="1" lang="ja-JP" altLang="en-US" sz="2400" b="0" i="1" u="none" strike="noStrike" kern="1200" cap="none" spc="0" normalizeH="0" baseline="0" noProof="0" dirty="0" smtClean="0">
                        <a:ln>
                          <a:noFill/>
                        </a:ln>
                        <a:solidFill>
                          <a:prstClr val="black"/>
                        </a:solidFill>
                        <a:effectLst/>
                        <a:uLnTx/>
                        <a:uFillTx/>
                        <a:latin typeface="Cambria Math" panose="02040503050406030204" pitchFamily="18" charset="0"/>
                      </a:rPr>
                      <m:t>ｔ＝</m:t>
                    </m:r>
                    <m:f>
                      <m:fPr>
                        <m:ctrlPr>
                          <a:rPr kumimoji="1" lang="en-US" altLang="ja-JP" sz="2400" b="0" i="1" u="none" strike="noStrike" kern="1200" cap="none" spc="0" normalizeH="0" baseline="0" noProof="0" smtClean="0">
                            <a:ln>
                              <a:noFill/>
                            </a:ln>
                            <a:solidFill>
                              <a:prstClr val="black"/>
                            </a:solidFill>
                            <a:effectLst/>
                            <a:uLnTx/>
                            <a:uFillTx/>
                            <a:latin typeface="Cambria Math" panose="02040503050406030204" pitchFamily="18" charset="0"/>
                          </a:rPr>
                        </m:ctrlPr>
                      </m:fPr>
                      <m:num>
                        <m:r>
                          <a:rPr lang="ja-JP" altLang="en-US" sz="2400" i="1">
                            <a:solidFill>
                              <a:prstClr val="black"/>
                            </a:solidFill>
                            <a:latin typeface="Cambria Math" panose="02040503050406030204" pitchFamily="18" charset="0"/>
                          </a:rPr>
                          <m:t>グループ</m:t>
                        </m:r>
                        <m:r>
                          <a:rPr lang="ja-JP" altLang="en-US" sz="2400" i="1" smtClean="0">
                            <a:solidFill>
                              <a:prstClr val="black"/>
                            </a:solidFill>
                            <a:latin typeface="Cambria Math" panose="02040503050406030204" pitchFamily="18" charset="0"/>
                          </a:rPr>
                          <m:t>①</m:t>
                        </m:r>
                        <m:r>
                          <a:rPr lang="ja-JP" altLang="en-US" sz="2400" i="1">
                            <a:solidFill>
                              <a:prstClr val="black"/>
                            </a:solidFill>
                            <a:latin typeface="Cambria Math" panose="02040503050406030204" pitchFamily="18" charset="0"/>
                          </a:rPr>
                          <m:t>の</m:t>
                        </m:r>
                        <m:r>
                          <a:rPr kumimoji="1" lang="ja-JP" altLang="en-US" sz="2400" b="0" i="1" u="none" strike="noStrike" kern="1200" cap="none" spc="0" normalizeH="0" baseline="0" noProof="0">
                            <a:ln>
                              <a:noFill/>
                            </a:ln>
                            <a:solidFill>
                              <a:prstClr val="black"/>
                            </a:solidFill>
                            <a:effectLst/>
                            <a:uLnTx/>
                            <a:uFillTx/>
                            <a:latin typeface="Cambria Math" panose="02040503050406030204" pitchFamily="18" charset="0"/>
                          </a:rPr>
                          <m:t>平均</m:t>
                        </m:r>
                        <m:r>
                          <a:rPr kumimoji="1" lang="ja-JP" altLang="en-US" sz="2400" b="0" i="1" u="none" strike="noStrike" kern="1200" cap="none" spc="0" normalizeH="0" baseline="0" noProof="0" smtClean="0">
                            <a:ln>
                              <a:noFill/>
                            </a:ln>
                            <a:solidFill>
                              <a:prstClr val="black"/>
                            </a:solidFill>
                            <a:effectLst/>
                            <a:uLnTx/>
                            <a:uFillTx/>
                            <a:latin typeface="Cambria Math" panose="02040503050406030204" pitchFamily="18" charset="0"/>
                          </a:rPr>
                          <m:t>ー</m:t>
                        </m:r>
                        <m:r>
                          <a:rPr lang="ja-JP" altLang="en-US" sz="2400" i="1">
                            <a:solidFill>
                              <a:prstClr val="black"/>
                            </a:solidFill>
                            <a:latin typeface="Cambria Math" panose="02040503050406030204" pitchFamily="18" charset="0"/>
                          </a:rPr>
                          <m:t>グループ</m:t>
                        </m:r>
                        <m:r>
                          <a:rPr lang="ja-JP" altLang="en-US" sz="2400" i="1" smtClean="0">
                            <a:solidFill>
                              <a:prstClr val="black"/>
                            </a:solidFill>
                            <a:latin typeface="Cambria Math" panose="02040503050406030204" pitchFamily="18" charset="0"/>
                          </a:rPr>
                          <m:t>②</m:t>
                        </m:r>
                        <m:r>
                          <a:rPr lang="ja-JP" altLang="en-US" sz="2400" i="1">
                            <a:solidFill>
                              <a:prstClr val="black"/>
                            </a:solidFill>
                            <a:latin typeface="Cambria Math" panose="02040503050406030204" pitchFamily="18" charset="0"/>
                          </a:rPr>
                          <m:t>の</m:t>
                        </m:r>
                        <m:r>
                          <a:rPr lang="ja-JP" altLang="en-US" sz="2400" i="1" smtClean="0">
                            <a:solidFill>
                              <a:prstClr val="black"/>
                            </a:solidFill>
                            <a:latin typeface="Cambria Math" panose="02040503050406030204" pitchFamily="18" charset="0"/>
                          </a:rPr>
                          <m:t>平均</m:t>
                        </m:r>
                      </m:num>
                      <m:den>
                        <m:r>
                          <a:rPr kumimoji="1" lang="ja-JP" altLang="en-US" sz="2400" b="0" i="1" u="none" strike="noStrike" kern="1200" cap="none" spc="0" normalizeH="0" baseline="0" noProof="0">
                            <a:ln>
                              <a:noFill/>
                            </a:ln>
                            <a:solidFill>
                              <a:prstClr val="black"/>
                            </a:solidFill>
                            <a:effectLst/>
                            <a:uLnTx/>
                            <a:uFillTx/>
                            <a:latin typeface="Cambria Math" panose="02040503050406030204" pitchFamily="18" charset="0"/>
                          </a:rPr>
                          <m:t>標準</m:t>
                        </m:r>
                        <m:r>
                          <a:rPr kumimoji="1" lang="ja-JP" altLang="en-US" sz="2400" b="0" i="1" u="none" strike="noStrike" kern="1200" cap="none" spc="0" normalizeH="0" baseline="0" noProof="0" smtClean="0">
                            <a:ln>
                              <a:noFill/>
                            </a:ln>
                            <a:solidFill>
                              <a:prstClr val="black"/>
                            </a:solidFill>
                            <a:effectLst/>
                            <a:uLnTx/>
                            <a:uFillTx/>
                            <a:latin typeface="Cambria Math" panose="02040503050406030204" pitchFamily="18" charset="0"/>
                          </a:rPr>
                          <m:t>誤差</m:t>
                        </m:r>
                      </m:den>
                    </m:f>
                  </m:oMath>
                </a14:m>
                <a:r>
                  <a:rPr kumimoji="1" lang="ja-JP" altLang="en-US"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rPr>
                  <a:t>　　　　　</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endParaRPr>
              </a:p>
              <a:p>
                <a:pPr marL="0" indent="0" algn="ctr">
                  <a:buNone/>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rPr>
                  <a:t>標準誤差＝</a:t>
                </a:r>
                <a14:m>
                  <m:oMath xmlns:m="http://schemas.openxmlformats.org/officeDocument/2006/math">
                    <m:f>
                      <m:fPr>
                        <m:ctrlPr>
                          <a:rPr kumimoji="1" lang="en-US" altLang="ja-JP" sz="2400" b="0" i="1" u="none" strike="noStrike" kern="1200" cap="none" spc="0" normalizeH="0" baseline="0" noProof="0" dirty="0" smtClean="0">
                            <a:ln>
                              <a:noFill/>
                            </a:ln>
                            <a:solidFill>
                              <a:prstClr val="black"/>
                            </a:solidFill>
                            <a:effectLst/>
                            <a:uLnTx/>
                            <a:uFillTx/>
                            <a:latin typeface="Cambria Math" panose="02040503050406030204" pitchFamily="18" charset="0"/>
                          </a:rPr>
                        </m:ctrlPr>
                      </m:fPr>
                      <m:num>
                        <m:r>
                          <a:rPr lang="ja-JP" altLang="en-US" sz="2400" i="1" dirty="0">
                            <a:solidFill>
                              <a:prstClr val="black"/>
                            </a:solidFill>
                            <a:latin typeface="Cambria Math" panose="02040503050406030204" pitchFamily="18" charset="0"/>
                          </a:rPr>
                          <m:t>グループ</m:t>
                        </m:r>
                        <m:r>
                          <a:rPr lang="ja-JP" altLang="en-US" sz="2400" i="1" dirty="0" smtClean="0">
                            <a:solidFill>
                              <a:prstClr val="black"/>
                            </a:solidFill>
                            <a:latin typeface="Cambria Math" panose="02040503050406030204" pitchFamily="18" charset="0"/>
                          </a:rPr>
                          <m:t>①の</m:t>
                        </m:r>
                        <m:r>
                          <a:rPr lang="ja-JP" altLang="en-US" sz="2400" i="1" dirty="0">
                            <a:solidFill>
                              <a:prstClr val="black"/>
                            </a:solidFill>
                            <a:latin typeface="Cambria Math" panose="02040503050406030204" pitchFamily="18" charset="0"/>
                          </a:rPr>
                          <m:t>標準偏差</m:t>
                        </m:r>
                      </m:num>
                      <m:den>
                        <m:rad>
                          <m:radPr>
                            <m:degHide m:val="on"/>
                            <m:ctrlPr>
                              <a:rPr kumimoji="1" lang="en-US" altLang="ja-JP" sz="2400" b="0" i="1" u="none" strike="noStrike" kern="1200" cap="none" spc="0" normalizeH="0" baseline="0" noProof="0" dirty="0" smtClean="0">
                                <a:ln>
                                  <a:noFill/>
                                </a:ln>
                                <a:solidFill>
                                  <a:prstClr val="black"/>
                                </a:solidFill>
                                <a:effectLst/>
                                <a:uLnTx/>
                                <a:uFillTx/>
                                <a:latin typeface="Cambria Math" panose="02040503050406030204" pitchFamily="18" charset="0"/>
                              </a:rPr>
                            </m:ctrlPr>
                          </m:radPr>
                          <m:deg/>
                          <m:e>
                            <m:r>
                              <a:rPr lang="ja-JP" altLang="en-US" sz="2400" i="1" dirty="0">
                                <a:solidFill>
                                  <a:prstClr val="black"/>
                                </a:solidFill>
                                <a:latin typeface="Cambria Math" panose="02040503050406030204" pitchFamily="18" charset="0"/>
                              </a:rPr>
                              <m:t>グループ</m:t>
                            </m:r>
                            <m:r>
                              <a:rPr lang="ja-JP" altLang="en-US" sz="2400" i="1" dirty="0" smtClean="0">
                                <a:solidFill>
                                  <a:prstClr val="black"/>
                                </a:solidFill>
                                <a:latin typeface="Cambria Math" panose="02040503050406030204" pitchFamily="18" charset="0"/>
                              </a:rPr>
                              <m:t>①の</m:t>
                            </m:r>
                            <m:r>
                              <a:rPr lang="ja-JP" altLang="en-US" sz="2400" i="1" dirty="0">
                                <a:solidFill>
                                  <a:prstClr val="black"/>
                                </a:solidFill>
                                <a:latin typeface="Cambria Math" panose="02040503050406030204" pitchFamily="18" charset="0"/>
                              </a:rPr>
                              <m:t>サンプルサイズ</m:t>
                            </m:r>
                          </m:e>
                        </m:rad>
                      </m:den>
                    </m:f>
                    <m:r>
                      <a:rPr lang="ja-JP" altLang="en-US" sz="2400" i="1" dirty="0">
                        <a:solidFill>
                          <a:prstClr val="black"/>
                        </a:solidFill>
                        <a:latin typeface="Cambria Math" panose="02040503050406030204" pitchFamily="18" charset="0"/>
                      </a:rPr>
                      <m:t>＋</m:t>
                    </m:r>
                  </m:oMath>
                </a14:m>
                <a:r>
                  <a:rPr lang="en-US" altLang="ja-JP" sz="2400" dirty="0">
                    <a:solidFill>
                      <a:prstClr val="black"/>
                    </a:solidFill>
                  </a:rPr>
                  <a:t> </a:t>
                </a:r>
                <a14:m>
                  <m:oMath xmlns:m="http://schemas.openxmlformats.org/officeDocument/2006/math">
                    <m:f>
                      <m:fPr>
                        <m:ctrlPr>
                          <a:rPr lang="en-US" altLang="ja-JP" sz="2400" i="1" dirty="0">
                            <a:solidFill>
                              <a:prstClr val="black"/>
                            </a:solidFill>
                            <a:latin typeface="Cambria Math" panose="02040503050406030204" pitchFamily="18" charset="0"/>
                          </a:rPr>
                        </m:ctrlPr>
                      </m:fPr>
                      <m:num>
                        <m:r>
                          <a:rPr lang="ja-JP" altLang="en-US" sz="2400" i="1" dirty="0">
                            <a:solidFill>
                              <a:prstClr val="black"/>
                            </a:solidFill>
                            <a:latin typeface="Cambria Math" panose="02040503050406030204" pitchFamily="18" charset="0"/>
                          </a:rPr>
                          <m:t>グループ②の標準偏差</m:t>
                        </m:r>
                      </m:num>
                      <m:den>
                        <m:rad>
                          <m:radPr>
                            <m:degHide m:val="on"/>
                            <m:ctrlPr>
                              <a:rPr lang="en-US" altLang="ja-JP" sz="2400" i="1" dirty="0">
                                <a:solidFill>
                                  <a:prstClr val="black"/>
                                </a:solidFill>
                                <a:latin typeface="Cambria Math" panose="02040503050406030204" pitchFamily="18" charset="0"/>
                              </a:rPr>
                            </m:ctrlPr>
                          </m:radPr>
                          <m:deg/>
                          <m:e>
                            <m:r>
                              <a:rPr lang="ja-JP" altLang="en-US" sz="2400" i="1" dirty="0">
                                <a:solidFill>
                                  <a:prstClr val="black"/>
                                </a:solidFill>
                                <a:latin typeface="Cambria Math" panose="02040503050406030204" pitchFamily="18" charset="0"/>
                              </a:rPr>
                              <m:t>グループ②のサンプルサイズ</m:t>
                            </m:r>
                          </m:e>
                        </m:rad>
                      </m:den>
                    </m:f>
                  </m:oMath>
                </a14:m>
                <a:endParaRPr kumimoji="1" lang="en-US" altLang="ja-JP" sz="3200" dirty="0"/>
              </a:p>
              <a:p>
                <a:pPr marL="0" indent="0" algn="ctr">
                  <a:buNone/>
                </a:pPr>
                <a:endParaRPr kumimoji="1" lang="ja-JP" altLang="en-US" dirty="0"/>
              </a:p>
            </p:txBody>
          </p:sp>
        </mc:Choice>
        <mc:Fallback xmlns="">
          <p:sp>
            <p:nvSpPr>
              <p:cNvPr id="6" name="コンテンツ プレースホルダー 2">
                <a:extLst>
                  <a:ext uri="{FF2B5EF4-FFF2-40B4-BE49-F238E27FC236}">
                    <a16:creationId xmlns:a16="http://schemas.microsoft.com/office/drawing/2014/main" id="{65F9C484-7382-31E1-6538-9320EA112BA7}"/>
                  </a:ext>
                </a:extLst>
              </p:cNvPr>
              <p:cNvSpPr>
                <a:spLocks noGrp="1" noRot="1" noChangeAspect="1" noMove="1" noResize="1" noEditPoints="1" noAdjustHandles="1" noChangeArrowheads="1" noChangeShapeType="1" noTextEdit="1"/>
              </p:cNvSpPr>
              <p:nvPr>
                <p:ph idx="1"/>
              </p:nvPr>
            </p:nvSpPr>
            <p:spPr>
              <a:xfrm>
                <a:off x="669036" y="1928813"/>
                <a:ext cx="10853928" cy="4252912"/>
              </a:xfrm>
              <a:blipFill>
                <a:blip r:embed="rId2"/>
                <a:stretch>
                  <a:fillRect l="-899" t="-1576" r="-84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0848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2D0DB60-D7EC-C9A0-07A6-9D43260B9A13}"/>
              </a:ext>
            </a:extLst>
          </p:cNvPr>
          <p:cNvSpPr>
            <a:spLocks noGrp="1"/>
          </p:cNvSpPr>
          <p:nvPr>
            <p:ph type="title"/>
          </p:nvPr>
        </p:nvSpPr>
        <p:spPr>
          <a:xfrm>
            <a:off x="838200" y="365125"/>
            <a:ext cx="10515600" cy="1325563"/>
          </a:xfrm>
        </p:spPr>
        <p:txBody>
          <a:bodyPr>
            <a:normAutofit/>
          </a:bodyPr>
          <a:lstStyle/>
          <a:p>
            <a:r>
              <a:rPr kumimoji="1" lang="ja-JP" altLang="en-US" sz="5400" dirty="0"/>
              <a:t>分析結果</a:t>
            </a:r>
          </a:p>
        </p:txBody>
      </p:sp>
      <p:sp>
        <p:nvSpPr>
          <p:cNvPr id="18"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コンテンツ プレースホルダー 10">
            <a:extLst>
              <a:ext uri="{FF2B5EF4-FFF2-40B4-BE49-F238E27FC236}">
                <a16:creationId xmlns:a16="http://schemas.microsoft.com/office/drawing/2014/main" id="{8AEEE887-8818-95D0-8593-FB655EDABF9F}"/>
              </a:ext>
            </a:extLst>
          </p:cNvPr>
          <p:cNvGraphicFramePr>
            <a:graphicFrameLocks noGrp="1"/>
          </p:cNvGraphicFramePr>
          <p:nvPr>
            <p:ph idx="1"/>
            <p:extLst>
              <p:ext uri="{D42A27DB-BD31-4B8C-83A1-F6EECF244321}">
                <p14:modId xmlns:p14="http://schemas.microsoft.com/office/powerpoint/2010/main" val="1871631174"/>
              </p:ext>
            </p:extLst>
          </p:nvPr>
        </p:nvGraphicFramePr>
        <p:xfrm>
          <a:off x="838200" y="2228087"/>
          <a:ext cx="10515600" cy="39488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1000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E7F2FB-9ADE-DEEC-1F93-F57C63A72AD3}"/>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5BE755-1288-F1AA-5134-1C2DE6CB6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11F81EB-3426-5AD4-355A-821D4ECF6C17}"/>
              </a:ext>
            </a:extLst>
          </p:cNvPr>
          <p:cNvSpPr>
            <a:spLocks noGrp="1"/>
          </p:cNvSpPr>
          <p:nvPr>
            <p:ph type="title"/>
          </p:nvPr>
        </p:nvSpPr>
        <p:spPr>
          <a:xfrm>
            <a:off x="838200" y="365125"/>
            <a:ext cx="10515600" cy="1325563"/>
          </a:xfrm>
        </p:spPr>
        <p:txBody>
          <a:bodyPr>
            <a:normAutofit/>
          </a:bodyPr>
          <a:lstStyle/>
          <a:p>
            <a:r>
              <a:rPr kumimoji="1" lang="ja-JP" altLang="en-US" sz="5400" dirty="0"/>
              <a:t>分析結果</a:t>
            </a:r>
          </a:p>
        </p:txBody>
      </p:sp>
      <p:sp>
        <p:nvSpPr>
          <p:cNvPr id="12" name="sketch line">
            <a:extLst>
              <a:ext uri="{FF2B5EF4-FFF2-40B4-BE49-F238E27FC236}">
                <a16:creationId xmlns:a16="http://schemas.microsoft.com/office/drawing/2014/main" id="{4A881926-9075-AFC1-0835-A328CA3A6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テキスト ボックス 2">
            <a:extLst>
              <a:ext uri="{FF2B5EF4-FFF2-40B4-BE49-F238E27FC236}">
                <a16:creationId xmlns:a16="http://schemas.microsoft.com/office/drawing/2014/main" id="{8E91B134-EA6B-E299-1664-D2972F6428A0}"/>
              </a:ext>
            </a:extLst>
          </p:cNvPr>
          <p:cNvSpPr txBox="1"/>
          <p:nvPr/>
        </p:nvSpPr>
        <p:spPr>
          <a:xfrm>
            <a:off x="1097280" y="5986914"/>
            <a:ext cx="2377440" cy="369332"/>
          </a:xfrm>
          <a:prstGeom prst="rect">
            <a:avLst/>
          </a:prstGeom>
          <a:noFill/>
        </p:spPr>
        <p:txBody>
          <a:bodyPr wrap="square" rtlCol="0">
            <a:spAutoFit/>
          </a:bodyPr>
          <a:lstStyle/>
          <a:p>
            <a:r>
              <a:rPr kumimoji="1" lang="ja-JP" altLang="en-US" dirty="0"/>
              <a:t>（一部抜粋）Ｎ＝</a:t>
            </a:r>
            <a:r>
              <a:rPr lang="en-US" altLang="ja-JP" dirty="0"/>
              <a:t>440</a:t>
            </a:r>
            <a:endParaRPr kumimoji="1" lang="en-US" altLang="ja-JP" dirty="0"/>
          </a:p>
        </p:txBody>
      </p:sp>
      <p:graphicFrame>
        <p:nvGraphicFramePr>
          <p:cNvPr id="4" name="表 3">
            <a:extLst>
              <a:ext uri="{FF2B5EF4-FFF2-40B4-BE49-F238E27FC236}">
                <a16:creationId xmlns:a16="http://schemas.microsoft.com/office/drawing/2014/main" id="{05128C7A-65DA-693B-CF11-AA14E210A7C2}"/>
              </a:ext>
            </a:extLst>
          </p:cNvPr>
          <p:cNvGraphicFramePr>
            <a:graphicFrameLocks noGrp="1"/>
          </p:cNvGraphicFramePr>
          <p:nvPr>
            <p:extLst>
              <p:ext uri="{D42A27DB-BD31-4B8C-83A1-F6EECF244321}">
                <p14:modId xmlns:p14="http://schemas.microsoft.com/office/powerpoint/2010/main" val="2280454915"/>
              </p:ext>
            </p:extLst>
          </p:nvPr>
        </p:nvGraphicFramePr>
        <p:xfrm>
          <a:off x="6670307" y="1863120"/>
          <a:ext cx="3607536" cy="1325564"/>
        </p:xfrm>
        <a:graphic>
          <a:graphicData uri="http://schemas.openxmlformats.org/drawingml/2006/table">
            <a:tbl>
              <a:tblPr>
                <a:tableStyleId>{5C22544A-7EE6-4342-B048-85BDC9FD1C3A}</a:tableStyleId>
              </a:tblPr>
              <a:tblGrid>
                <a:gridCol w="2102797">
                  <a:extLst>
                    <a:ext uri="{9D8B030D-6E8A-4147-A177-3AD203B41FA5}">
                      <a16:colId xmlns:a16="http://schemas.microsoft.com/office/drawing/2014/main" val="2155654398"/>
                    </a:ext>
                  </a:extLst>
                </a:gridCol>
                <a:gridCol w="1504739">
                  <a:extLst>
                    <a:ext uri="{9D8B030D-6E8A-4147-A177-3AD203B41FA5}">
                      <a16:colId xmlns:a16="http://schemas.microsoft.com/office/drawing/2014/main" val="1547164509"/>
                    </a:ext>
                  </a:extLst>
                </a:gridCol>
              </a:tblGrid>
              <a:tr h="662782">
                <a:tc>
                  <a:txBody>
                    <a:bodyPr/>
                    <a:lstStyle/>
                    <a:p>
                      <a:pPr algn="l" fontAlgn="ctr"/>
                      <a:r>
                        <a:rPr lang="zh-TW" altLang="en-US" sz="1800" u="none" strike="noStrike" dirty="0">
                          <a:effectLst/>
                          <a:latin typeface="メイリオ" panose="020B0604030504040204" pitchFamily="50" charset="-128"/>
                          <a:ea typeface="メイリオ" panose="020B0604030504040204" pitchFamily="50" charset="-128"/>
                        </a:rPr>
                        <a:t>有意水準５％</a:t>
                      </a:r>
                      <a:endParaRPr lang="zh-TW"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350" marR="6350" marT="6350" marB="0" anchor="ctr"/>
                </a:tc>
                <a:tc>
                  <a:txBody>
                    <a:bodyPr/>
                    <a:lstStyle/>
                    <a:p>
                      <a:pPr algn="r" fontAlgn="ctr"/>
                      <a:r>
                        <a:rPr lang="en-US" altLang="ja-JP" sz="1800" u="none" strike="noStrike" dirty="0">
                          <a:effectLst/>
                          <a:latin typeface="メイリオ" panose="020B0604030504040204" pitchFamily="50" charset="-128"/>
                          <a:ea typeface="メイリオ" panose="020B0604030504040204" pitchFamily="50" charset="-128"/>
                        </a:rPr>
                        <a:t>±1.971777</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350" marR="6350" marT="6350" marB="0" anchor="ctr"/>
                </a:tc>
                <a:extLst>
                  <a:ext uri="{0D108BD9-81ED-4DB2-BD59-A6C34878D82A}">
                    <a16:rowId xmlns:a16="http://schemas.microsoft.com/office/drawing/2014/main" val="3522528801"/>
                  </a:ext>
                </a:extLst>
              </a:tr>
              <a:tr h="662782">
                <a:tc>
                  <a:txBody>
                    <a:bodyPr/>
                    <a:lstStyle/>
                    <a:p>
                      <a:pPr algn="l" fontAlgn="ctr"/>
                      <a:r>
                        <a:rPr lang="zh-TW" altLang="en-US" sz="1800" u="none" strike="noStrike" dirty="0">
                          <a:effectLst/>
                          <a:latin typeface="メイリオ" panose="020B0604030504040204" pitchFamily="50" charset="-128"/>
                          <a:ea typeface="メイリオ" panose="020B0604030504040204" pitchFamily="50" charset="-128"/>
                        </a:rPr>
                        <a:t>有意水準１％</a:t>
                      </a:r>
                      <a:endParaRPr lang="zh-TW"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350" marR="6350" marT="6350" marB="0" anchor="ctr"/>
                </a:tc>
                <a:tc>
                  <a:txBody>
                    <a:bodyPr/>
                    <a:lstStyle/>
                    <a:p>
                      <a:pPr algn="r" fontAlgn="ctr"/>
                      <a:r>
                        <a:rPr lang="en-US" altLang="ja-JP" sz="1800" u="none" strike="noStrike" dirty="0">
                          <a:effectLst/>
                          <a:latin typeface="メイリオ" panose="020B0604030504040204" pitchFamily="50" charset="-128"/>
                          <a:ea typeface="メイリオ" panose="020B0604030504040204" pitchFamily="50" charset="-128"/>
                        </a:rPr>
                        <a:t>±2.600387</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350" marR="6350" marT="6350" marB="0" anchor="ctr"/>
                </a:tc>
                <a:extLst>
                  <a:ext uri="{0D108BD9-81ED-4DB2-BD59-A6C34878D82A}">
                    <a16:rowId xmlns:a16="http://schemas.microsoft.com/office/drawing/2014/main" val="95859202"/>
                  </a:ext>
                </a:extLst>
              </a:tr>
            </a:tbl>
          </a:graphicData>
        </a:graphic>
      </p:graphicFrame>
      <p:sp>
        <p:nvSpPr>
          <p:cNvPr id="5" name="テキスト ボックス 4">
            <a:extLst>
              <a:ext uri="{FF2B5EF4-FFF2-40B4-BE49-F238E27FC236}">
                <a16:creationId xmlns:a16="http://schemas.microsoft.com/office/drawing/2014/main" id="{0E1C2C53-000A-7899-B34E-BC5DEA43AF40}"/>
              </a:ext>
            </a:extLst>
          </p:cNvPr>
          <p:cNvSpPr txBox="1"/>
          <p:nvPr/>
        </p:nvSpPr>
        <p:spPr>
          <a:xfrm>
            <a:off x="5782736" y="3493924"/>
            <a:ext cx="6138332" cy="2308324"/>
          </a:xfrm>
          <a:prstGeom prst="rect">
            <a:avLst/>
          </a:prstGeom>
          <a:noFill/>
        </p:spPr>
        <p:txBody>
          <a:bodyPr wrap="square" rtlCol="0">
            <a:spAutoFit/>
          </a:bodyPr>
          <a:lstStyle/>
          <a:p>
            <a:r>
              <a:rPr kumimoji="1" lang="en-US" altLang="ja-JP" sz="2400" dirty="0"/>
              <a:t>Day </a:t>
            </a:r>
            <a:r>
              <a:rPr lang="en-US" altLang="ja-JP" sz="2400" dirty="0"/>
              <a:t>-6</a:t>
            </a:r>
            <a:r>
              <a:rPr lang="ja-JP" altLang="en-US" sz="2400" dirty="0"/>
              <a:t>～</a:t>
            </a:r>
            <a:r>
              <a:rPr lang="en-US" altLang="ja-JP" sz="2400" dirty="0"/>
              <a:t>0</a:t>
            </a:r>
            <a:r>
              <a:rPr lang="ja-JP" altLang="en-US" sz="2400" dirty="0"/>
              <a:t>、</a:t>
            </a:r>
            <a:r>
              <a:rPr lang="en-US" altLang="ja-JP" sz="2400" dirty="0"/>
              <a:t>day3</a:t>
            </a:r>
            <a:r>
              <a:rPr lang="ja-JP" altLang="en-US" sz="2400" dirty="0"/>
              <a:t>では</a:t>
            </a:r>
            <a:r>
              <a:rPr kumimoji="1" lang="ja-JP" altLang="en-US" sz="2400" dirty="0"/>
              <a:t>残余リターンが存在するといえる（有意水準</a:t>
            </a:r>
            <a:r>
              <a:rPr kumimoji="1" lang="en-US" altLang="ja-JP" sz="2400" dirty="0"/>
              <a:t>1</a:t>
            </a:r>
            <a:r>
              <a:rPr kumimoji="1" lang="ja-JP" altLang="en-US" sz="2400" dirty="0"/>
              <a:t>％）</a:t>
            </a:r>
            <a:endParaRPr kumimoji="1" lang="en-US" altLang="ja-JP" sz="2400" dirty="0"/>
          </a:p>
          <a:p>
            <a:endParaRPr kumimoji="1" lang="en-US" altLang="ja-JP" sz="2400" dirty="0"/>
          </a:p>
          <a:p>
            <a:r>
              <a:rPr lang="ja-JP" altLang="en-US" sz="2400" dirty="0"/>
              <a:t>一方で増配発表後の数日間も残余リターンが正のように見えるが必ずしも統計的に優位といえない</a:t>
            </a:r>
            <a:endParaRPr kumimoji="1" lang="ja-JP" altLang="en-US" sz="2400" dirty="0"/>
          </a:p>
        </p:txBody>
      </p:sp>
      <p:graphicFrame>
        <p:nvGraphicFramePr>
          <p:cNvPr id="6" name="表 5">
            <a:extLst>
              <a:ext uri="{FF2B5EF4-FFF2-40B4-BE49-F238E27FC236}">
                <a16:creationId xmlns:a16="http://schemas.microsoft.com/office/drawing/2014/main" id="{5EC87184-2BC3-6860-EAB6-3D30C3BC877B}"/>
              </a:ext>
            </a:extLst>
          </p:cNvPr>
          <p:cNvGraphicFramePr>
            <a:graphicFrameLocks noGrp="1"/>
          </p:cNvGraphicFramePr>
          <p:nvPr>
            <p:extLst>
              <p:ext uri="{D42A27DB-BD31-4B8C-83A1-F6EECF244321}">
                <p14:modId xmlns:p14="http://schemas.microsoft.com/office/powerpoint/2010/main" val="2706478605"/>
              </p:ext>
            </p:extLst>
          </p:nvPr>
        </p:nvGraphicFramePr>
        <p:xfrm>
          <a:off x="669036" y="1992846"/>
          <a:ext cx="4586358" cy="3880772"/>
        </p:xfrm>
        <a:graphic>
          <a:graphicData uri="http://schemas.openxmlformats.org/drawingml/2006/table">
            <a:tbl>
              <a:tblPr>
                <a:tableStyleId>{5C22544A-7EE6-4342-B048-85BDC9FD1C3A}</a:tableStyleId>
              </a:tblPr>
              <a:tblGrid>
                <a:gridCol w="916017">
                  <a:extLst>
                    <a:ext uri="{9D8B030D-6E8A-4147-A177-3AD203B41FA5}">
                      <a16:colId xmlns:a16="http://schemas.microsoft.com/office/drawing/2014/main" val="3556876034"/>
                    </a:ext>
                  </a:extLst>
                </a:gridCol>
                <a:gridCol w="1395496">
                  <a:extLst>
                    <a:ext uri="{9D8B030D-6E8A-4147-A177-3AD203B41FA5}">
                      <a16:colId xmlns:a16="http://schemas.microsoft.com/office/drawing/2014/main" val="3341499146"/>
                    </a:ext>
                  </a:extLst>
                </a:gridCol>
                <a:gridCol w="994050">
                  <a:extLst>
                    <a:ext uri="{9D8B030D-6E8A-4147-A177-3AD203B41FA5}">
                      <a16:colId xmlns:a16="http://schemas.microsoft.com/office/drawing/2014/main" val="3955112428"/>
                    </a:ext>
                  </a:extLst>
                </a:gridCol>
                <a:gridCol w="1280795">
                  <a:extLst>
                    <a:ext uri="{9D8B030D-6E8A-4147-A177-3AD203B41FA5}">
                      <a16:colId xmlns:a16="http://schemas.microsoft.com/office/drawing/2014/main" val="1531749236"/>
                    </a:ext>
                  </a:extLst>
                </a:gridCol>
              </a:tblGrid>
              <a:tr h="253080">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平均</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標準偏差</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en-US" sz="1800" u="none" strike="noStrike">
                          <a:effectLst/>
                        </a:rPr>
                        <a:t>ｔ</a:t>
                      </a:r>
                      <a:r>
                        <a:rPr lang="ja-JP" altLang="en-US" sz="1800" u="none" strike="noStrike">
                          <a:effectLst/>
                        </a:rPr>
                        <a:t>値</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519972997"/>
                  </a:ext>
                </a:extLst>
              </a:tr>
              <a:tr h="253080">
                <a:tc>
                  <a:txBody>
                    <a:bodyPr/>
                    <a:lstStyle/>
                    <a:p>
                      <a:pPr algn="r" fontAlgn="ctr"/>
                      <a:r>
                        <a:rPr lang="en-US" altLang="ja-JP" sz="1800" u="none" strike="noStrike">
                          <a:effectLst/>
                        </a:rPr>
                        <a:t>-7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0.021044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2.20360097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441408632"/>
                  </a:ext>
                </a:extLst>
              </a:tr>
              <a:tr h="253080">
                <a:tc>
                  <a:txBody>
                    <a:bodyPr/>
                    <a:lstStyle/>
                    <a:p>
                      <a:pPr algn="r" fontAlgn="ctr"/>
                      <a:r>
                        <a:rPr lang="en-US" altLang="ja-JP" sz="1800" u="none" strike="noStrike">
                          <a:effectLst/>
                        </a:rPr>
                        <a:t>-6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0.513%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0.019175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5.61488729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766048789"/>
                  </a:ext>
                </a:extLst>
              </a:tr>
              <a:tr h="253080">
                <a:tc>
                  <a:txBody>
                    <a:bodyPr/>
                    <a:lstStyle/>
                    <a:p>
                      <a:pPr algn="r" fontAlgn="ctr"/>
                      <a:r>
                        <a:rPr lang="en-US" altLang="ja-JP" sz="1800" u="none" strike="noStrike">
                          <a:effectLst/>
                        </a:rPr>
                        <a:t>-5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0.521%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0.022591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4.8397594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589314306"/>
                  </a:ext>
                </a:extLst>
              </a:tr>
              <a:tr h="253080">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0.332%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0.021556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3.23540278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488534794"/>
                  </a:ext>
                </a:extLst>
              </a:tr>
              <a:tr h="253080">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0.498%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0.01981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5.27652334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119265460"/>
                  </a:ext>
                </a:extLst>
              </a:tr>
              <a:tr h="253080">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0.521%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0.021464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5.08899145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752488383"/>
                  </a:ext>
                </a:extLst>
              </a:tr>
              <a:tr h="253080">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0.770%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0.028893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5.59194049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005249219"/>
                  </a:ext>
                </a:extLst>
              </a:tr>
              <a:tr h="253080">
                <a:tc>
                  <a:txBody>
                    <a:bodyPr/>
                    <a:lstStyle/>
                    <a:p>
                      <a:pPr algn="r" fontAlgn="ctr"/>
                      <a:r>
                        <a:rPr lang="en-US" altLang="ja-JP" sz="1800" u="none" strike="noStrike">
                          <a:effectLst/>
                        </a:rPr>
                        <a:t>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2.315%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0.072308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6.71572614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318877023"/>
                  </a:ext>
                </a:extLst>
              </a:tr>
              <a:tr h="253080">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-0.385%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0.115722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-0.6980949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4051413327"/>
                  </a:ext>
                </a:extLst>
              </a:tr>
              <a:tr h="253080">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0.253%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0.158347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0.3349832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216352640"/>
                  </a:ext>
                </a:extLst>
              </a:tr>
              <a:tr h="253080">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0.633%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0.112843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1.17728552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972302104"/>
                  </a:ext>
                </a:extLst>
              </a:tr>
              <a:tr h="253080">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0.307%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0.023528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2.74001744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317560959"/>
                  </a:ext>
                </a:extLst>
              </a:tr>
              <a:tr h="253080">
                <a:tc>
                  <a:txBody>
                    <a:bodyPr/>
                    <a:lstStyle/>
                    <a:p>
                      <a:pPr algn="r" fontAlgn="ctr"/>
                      <a:r>
                        <a:rPr lang="en-US" altLang="ja-JP" sz="1800" u="none" strike="noStrike">
                          <a:effectLst/>
                        </a:rPr>
                        <a:t>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0.409%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0.023886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3.58904046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48427730"/>
                  </a:ext>
                </a:extLst>
              </a:tr>
            </a:tbl>
          </a:graphicData>
        </a:graphic>
      </p:graphicFrame>
    </p:spTree>
    <p:extLst>
      <p:ext uri="{BB962C8B-B14F-4D97-AF65-F5344CB8AC3E}">
        <p14:creationId xmlns:p14="http://schemas.microsoft.com/office/powerpoint/2010/main" val="2715059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18E8478-BBF9-EDB2-7C01-931529EC2173}"/>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65451A-7E56-273F-E3AF-BAF230C7D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771FBCD-30A6-ED0D-3D21-57DA7BC92038}"/>
              </a:ext>
            </a:extLst>
          </p:cNvPr>
          <p:cNvSpPr>
            <a:spLocks noGrp="1"/>
          </p:cNvSpPr>
          <p:nvPr>
            <p:ph type="title"/>
          </p:nvPr>
        </p:nvSpPr>
        <p:spPr>
          <a:xfrm>
            <a:off x="838200" y="365125"/>
            <a:ext cx="10515600" cy="1325563"/>
          </a:xfrm>
        </p:spPr>
        <p:txBody>
          <a:bodyPr>
            <a:normAutofit/>
          </a:bodyPr>
          <a:lstStyle/>
          <a:p>
            <a:r>
              <a:rPr kumimoji="1" lang="ja-JP" altLang="en-US" sz="5400" dirty="0"/>
              <a:t>分析結果</a:t>
            </a:r>
          </a:p>
        </p:txBody>
      </p:sp>
      <p:sp>
        <p:nvSpPr>
          <p:cNvPr id="12" name="sketch line">
            <a:extLst>
              <a:ext uri="{FF2B5EF4-FFF2-40B4-BE49-F238E27FC236}">
                <a16:creationId xmlns:a16="http://schemas.microsoft.com/office/drawing/2014/main" id="{A2B19EF5-80CE-A502-6834-44190CD47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テキスト ボックス 2">
            <a:extLst>
              <a:ext uri="{FF2B5EF4-FFF2-40B4-BE49-F238E27FC236}">
                <a16:creationId xmlns:a16="http://schemas.microsoft.com/office/drawing/2014/main" id="{11B4F24C-61CA-0BE4-EC12-571D8CDDFBB5}"/>
              </a:ext>
            </a:extLst>
          </p:cNvPr>
          <p:cNvSpPr txBox="1"/>
          <p:nvPr/>
        </p:nvSpPr>
        <p:spPr>
          <a:xfrm>
            <a:off x="669036" y="5980249"/>
            <a:ext cx="2377440" cy="369332"/>
          </a:xfrm>
          <a:prstGeom prst="rect">
            <a:avLst/>
          </a:prstGeom>
          <a:noFill/>
        </p:spPr>
        <p:txBody>
          <a:bodyPr wrap="square" rtlCol="0">
            <a:spAutoFit/>
          </a:bodyPr>
          <a:lstStyle/>
          <a:p>
            <a:r>
              <a:rPr kumimoji="1" lang="ja-JP" altLang="en-US" dirty="0"/>
              <a:t>（一部抜粋）Ｎ＝</a:t>
            </a:r>
            <a:r>
              <a:rPr kumimoji="1" lang="en-US" altLang="ja-JP" dirty="0"/>
              <a:t>240</a:t>
            </a:r>
          </a:p>
        </p:txBody>
      </p:sp>
      <p:graphicFrame>
        <p:nvGraphicFramePr>
          <p:cNvPr id="6" name="表 5">
            <a:extLst>
              <a:ext uri="{FF2B5EF4-FFF2-40B4-BE49-F238E27FC236}">
                <a16:creationId xmlns:a16="http://schemas.microsoft.com/office/drawing/2014/main" id="{7D391AC0-E710-3BCC-4AF3-83A9A1AEEEE3}"/>
              </a:ext>
            </a:extLst>
          </p:cNvPr>
          <p:cNvGraphicFramePr>
            <a:graphicFrameLocks noGrp="1"/>
          </p:cNvGraphicFramePr>
          <p:nvPr>
            <p:extLst>
              <p:ext uri="{D42A27DB-BD31-4B8C-83A1-F6EECF244321}">
                <p14:modId xmlns:p14="http://schemas.microsoft.com/office/powerpoint/2010/main" val="1563312999"/>
              </p:ext>
            </p:extLst>
          </p:nvPr>
        </p:nvGraphicFramePr>
        <p:xfrm>
          <a:off x="361031" y="2231999"/>
          <a:ext cx="3710455" cy="3597374"/>
        </p:xfrm>
        <a:graphic>
          <a:graphicData uri="http://schemas.openxmlformats.org/drawingml/2006/table">
            <a:tbl>
              <a:tblPr>
                <a:tableStyleId>{5C22544A-7EE6-4342-B048-85BDC9FD1C3A}</a:tableStyleId>
              </a:tblPr>
              <a:tblGrid>
                <a:gridCol w="543744">
                  <a:extLst>
                    <a:ext uri="{9D8B030D-6E8A-4147-A177-3AD203B41FA5}">
                      <a16:colId xmlns:a16="http://schemas.microsoft.com/office/drawing/2014/main" val="1363057877"/>
                    </a:ext>
                  </a:extLst>
                </a:gridCol>
                <a:gridCol w="1058779">
                  <a:extLst>
                    <a:ext uri="{9D8B030D-6E8A-4147-A177-3AD203B41FA5}">
                      <a16:colId xmlns:a16="http://schemas.microsoft.com/office/drawing/2014/main" val="3017434267"/>
                    </a:ext>
                  </a:extLst>
                </a:gridCol>
                <a:gridCol w="1155031">
                  <a:extLst>
                    <a:ext uri="{9D8B030D-6E8A-4147-A177-3AD203B41FA5}">
                      <a16:colId xmlns:a16="http://schemas.microsoft.com/office/drawing/2014/main" val="368278471"/>
                    </a:ext>
                  </a:extLst>
                </a:gridCol>
                <a:gridCol w="952901">
                  <a:extLst>
                    <a:ext uri="{9D8B030D-6E8A-4147-A177-3AD203B41FA5}">
                      <a16:colId xmlns:a16="http://schemas.microsoft.com/office/drawing/2014/main" val="4075513504"/>
                    </a:ext>
                  </a:extLst>
                </a:gridCol>
              </a:tblGrid>
              <a:tr h="327034">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平均</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標準偏差</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en-US" sz="1800" u="none" strike="noStrike">
                          <a:effectLst/>
                        </a:rPr>
                        <a:t>ｔ</a:t>
                      </a:r>
                      <a:r>
                        <a:rPr lang="ja-JP" altLang="en-US" sz="1800" u="none" strike="noStrike">
                          <a:effectLst/>
                        </a:rPr>
                        <a:t>値</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057209306"/>
                  </a:ext>
                </a:extLst>
              </a:tr>
              <a:tr h="327034">
                <a:tc>
                  <a:txBody>
                    <a:bodyPr/>
                    <a:lstStyle/>
                    <a:p>
                      <a:pPr algn="r" fontAlgn="ctr"/>
                      <a:r>
                        <a:rPr lang="en-US" altLang="ja-JP" sz="1800" u="none" strike="noStrike">
                          <a:effectLst/>
                        </a:rPr>
                        <a:t>-5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0.588%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0.02016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6.113676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781866495"/>
                  </a:ext>
                </a:extLst>
              </a:tr>
              <a:tr h="327034">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0.341%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0.019787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3.617444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856767261"/>
                  </a:ext>
                </a:extLst>
              </a:tr>
              <a:tr h="327034">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0.392%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0.017762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4.626137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448542620"/>
                  </a:ext>
                </a:extLst>
              </a:tr>
              <a:tr h="327034">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0.01865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4.804551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62680973"/>
                  </a:ext>
                </a:extLst>
              </a:tr>
              <a:tr h="327034">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1.119%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0.033265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7.057861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634645118"/>
                  </a:ext>
                </a:extLst>
              </a:tr>
              <a:tr h="327034">
                <a:tc>
                  <a:txBody>
                    <a:bodyPr/>
                    <a:lstStyle/>
                    <a:p>
                      <a:pPr algn="r" fontAlgn="ctr"/>
                      <a:r>
                        <a:rPr lang="en-US" altLang="ja-JP" sz="1800" u="none" strike="noStrike">
                          <a:effectLst/>
                        </a:rPr>
                        <a:t>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3.375%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0.068687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10.30562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264895399"/>
                  </a:ext>
                </a:extLst>
              </a:tr>
              <a:tr h="327034">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0.409%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0.038108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2.250907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4207565947"/>
                  </a:ext>
                </a:extLst>
              </a:tr>
              <a:tr h="327034">
                <a:tc>
                  <a:txBody>
                    <a:bodyPr/>
                    <a:lstStyle/>
                    <a:p>
                      <a:pPr algn="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0.244%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0.025316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2.02559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60557918"/>
                  </a:ext>
                </a:extLst>
              </a:tr>
              <a:tr h="327034">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0.390%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0.025093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3.262622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728194669"/>
                  </a:ext>
                </a:extLst>
              </a:tr>
              <a:tr h="327034">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0.264%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0.025782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2.151724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986588368"/>
                  </a:ext>
                </a:extLst>
              </a:tr>
            </a:tbl>
          </a:graphicData>
        </a:graphic>
      </p:graphicFrame>
      <p:graphicFrame>
        <p:nvGraphicFramePr>
          <p:cNvPr id="8" name="表 7">
            <a:extLst>
              <a:ext uri="{FF2B5EF4-FFF2-40B4-BE49-F238E27FC236}">
                <a16:creationId xmlns:a16="http://schemas.microsoft.com/office/drawing/2014/main" id="{264599F7-4D18-70DE-A897-587AFD9AA60E}"/>
              </a:ext>
            </a:extLst>
          </p:cNvPr>
          <p:cNvGraphicFramePr>
            <a:graphicFrameLocks noGrp="1"/>
          </p:cNvGraphicFramePr>
          <p:nvPr>
            <p:extLst>
              <p:ext uri="{D42A27DB-BD31-4B8C-83A1-F6EECF244321}">
                <p14:modId xmlns:p14="http://schemas.microsoft.com/office/powerpoint/2010/main" val="3167052165"/>
              </p:ext>
            </p:extLst>
          </p:nvPr>
        </p:nvGraphicFramePr>
        <p:xfrm>
          <a:off x="4331114" y="2233061"/>
          <a:ext cx="3721767" cy="3596312"/>
        </p:xfrm>
        <a:graphic>
          <a:graphicData uri="http://schemas.openxmlformats.org/drawingml/2006/table">
            <a:tbl>
              <a:tblPr>
                <a:tableStyleId>{5C22544A-7EE6-4342-B048-85BDC9FD1C3A}</a:tableStyleId>
              </a:tblPr>
              <a:tblGrid>
                <a:gridCol w="593556">
                  <a:extLst>
                    <a:ext uri="{9D8B030D-6E8A-4147-A177-3AD203B41FA5}">
                      <a16:colId xmlns:a16="http://schemas.microsoft.com/office/drawing/2014/main" val="1048027660"/>
                    </a:ext>
                  </a:extLst>
                </a:gridCol>
                <a:gridCol w="972152">
                  <a:extLst>
                    <a:ext uri="{9D8B030D-6E8A-4147-A177-3AD203B41FA5}">
                      <a16:colId xmlns:a16="http://schemas.microsoft.com/office/drawing/2014/main" val="1349233013"/>
                    </a:ext>
                  </a:extLst>
                </a:gridCol>
                <a:gridCol w="1155032">
                  <a:extLst>
                    <a:ext uri="{9D8B030D-6E8A-4147-A177-3AD203B41FA5}">
                      <a16:colId xmlns:a16="http://schemas.microsoft.com/office/drawing/2014/main" val="2814028970"/>
                    </a:ext>
                  </a:extLst>
                </a:gridCol>
                <a:gridCol w="1001027">
                  <a:extLst>
                    <a:ext uri="{9D8B030D-6E8A-4147-A177-3AD203B41FA5}">
                      <a16:colId xmlns:a16="http://schemas.microsoft.com/office/drawing/2014/main" val="3878089956"/>
                    </a:ext>
                  </a:extLst>
                </a:gridCol>
              </a:tblGrid>
              <a:tr h="325972">
                <a:tc>
                  <a:txBody>
                    <a:bodyPr/>
                    <a:lstStyle/>
                    <a:p>
                      <a:pPr algn="l" fontAlgn="ct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平均</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ja-JP" altLang="en-US" sz="1800" u="none" strike="noStrike">
                          <a:effectLst/>
                        </a:rPr>
                        <a:t>標準偏差</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l" fontAlgn="ctr"/>
                      <a:r>
                        <a:rPr lang="en-US" sz="1800" u="none" strike="noStrike">
                          <a:effectLst/>
                        </a:rPr>
                        <a:t>ｔ</a:t>
                      </a:r>
                      <a:r>
                        <a:rPr lang="ja-JP" altLang="en-US" sz="1800" u="none" strike="noStrike">
                          <a:effectLst/>
                        </a:rPr>
                        <a:t>値</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8628213"/>
                  </a:ext>
                </a:extLst>
              </a:tr>
              <a:tr h="327034">
                <a:tc>
                  <a:txBody>
                    <a:bodyPr/>
                    <a:lstStyle/>
                    <a:p>
                      <a:pPr algn="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0.588%</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0.02016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6.113676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7930268"/>
                  </a:ext>
                </a:extLst>
              </a:tr>
              <a:tr h="327034">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0.341%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0.019787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3.617444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536913933"/>
                  </a:ext>
                </a:extLst>
              </a:tr>
              <a:tr h="327034">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0.392%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0.017762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4.626137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3368686957"/>
                  </a:ext>
                </a:extLst>
              </a:tr>
              <a:tr h="327034">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0.427%</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0.01865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4.804551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600799008"/>
                  </a:ext>
                </a:extLst>
              </a:tr>
              <a:tr h="327034">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1.119%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0.033265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7.057861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1432267845"/>
                  </a:ext>
                </a:extLst>
              </a:tr>
              <a:tr h="327034">
                <a:tc>
                  <a:txBody>
                    <a:bodyPr/>
                    <a:lstStyle/>
                    <a:p>
                      <a:pPr algn="r" fontAlgn="ctr"/>
                      <a:r>
                        <a:rPr lang="en-US" altLang="ja-JP" sz="1800" u="none" strike="noStrike">
                          <a:effectLst/>
                        </a:rPr>
                        <a:t>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3.375%</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0.068687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10.30562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83167550"/>
                  </a:ext>
                </a:extLst>
              </a:tr>
              <a:tr h="327034">
                <a:tc>
                  <a:txBody>
                    <a:bodyPr/>
                    <a:lstStyle/>
                    <a:p>
                      <a:pPr algn="r" fontAlgn="ctr"/>
                      <a:r>
                        <a:rPr lang="en-US" altLang="ja-JP" sz="1800" u="none" strike="noStrike">
                          <a:effectLst/>
                        </a:rPr>
                        <a:t>1</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0.409%</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0.038108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2.250907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526954846"/>
                  </a:ext>
                </a:extLst>
              </a:tr>
              <a:tr h="327034">
                <a:tc>
                  <a:txBody>
                    <a:bodyPr/>
                    <a:lstStyle/>
                    <a:p>
                      <a:pPr algn="r" fontAlgn="ctr"/>
                      <a:r>
                        <a:rPr lang="en-US" altLang="ja-JP" sz="1800" u="none" strike="noStrike">
                          <a:effectLst/>
                        </a:rPr>
                        <a:t>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0.244%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0.025316</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2.02559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2920433643"/>
                  </a:ext>
                </a:extLst>
              </a:tr>
              <a:tr h="327034">
                <a:tc>
                  <a:txBody>
                    <a:bodyPr/>
                    <a:lstStyle/>
                    <a:p>
                      <a:pPr algn="r" fontAlgn="ctr"/>
                      <a:r>
                        <a:rPr lang="en-US" altLang="ja-JP" sz="1800" u="none" strike="noStrike">
                          <a:effectLst/>
                        </a:rPr>
                        <a:t>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0.390%</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0.025093</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3.262622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992875530"/>
                  </a:ext>
                </a:extLst>
              </a:tr>
              <a:tr h="327034">
                <a:tc>
                  <a:txBody>
                    <a:bodyPr/>
                    <a:lstStyle/>
                    <a:p>
                      <a:pPr algn="r" fontAlgn="ctr"/>
                      <a:r>
                        <a:rPr lang="en-US" altLang="ja-JP" sz="1800" u="none" strike="noStrike">
                          <a:effectLst/>
                        </a:rPr>
                        <a:t>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0.264%</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a:effectLst/>
                        </a:rPr>
                        <a:t>0.025782</a:t>
                      </a:r>
                      <a:endParaRPr lang="en-US" altLang="ja-JP"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tc>
                  <a:txBody>
                    <a:bodyPr/>
                    <a:lstStyle/>
                    <a:p>
                      <a:pPr algn="r" fontAlgn="ctr"/>
                      <a:r>
                        <a:rPr lang="en-US" altLang="ja-JP" sz="1800" u="none" strike="noStrike" dirty="0">
                          <a:effectLst/>
                        </a:rPr>
                        <a:t>2.151724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78" marR="2878" marT="2878" marB="0" anchor="ctr"/>
                </a:tc>
                <a:extLst>
                  <a:ext uri="{0D108BD9-81ED-4DB2-BD59-A6C34878D82A}">
                    <a16:rowId xmlns:a16="http://schemas.microsoft.com/office/drawing/2014/main" val="705390046"/>
                  </a:ext>
                </a:extLst>
              </a:tr>
            </a:tbl>
          </a:graphicData>
        </a:graphic>
      </p:graphicFrame>
      <p:sp>
        <p:nvSpPr>
          <p:cNvPr id="9" name="テキスト ボックス 8">
            <a:extLst>
              <a:ext uri="{FF2B5EF4-FFF2-40B4-BE49-F238E27FC236}">
                <a16:creationId xmlns:a16="http://schemas.microsoft.com/office/drawing/2014/main" id="{754BF09D-BA60-9B48-AF62-08F2A4E73164}"/>
              </a:ext>
            </a:extLst>
          </p:cNvPr>
          <p:cNvSpPr txBox="1"/>
          <p:nvPr/>
        </p:nvSpPr>
        <p:spPr>
          <a:xfrm>
            <a:off x="911550" y="1862667"/>
            <a:ext cx="3245781" cy="369332"/>
          </a:xfrm>
          <a:prstGeom prst="rect">
            <a:avLst/>
          </a:prstGeom>
          <a:noFill/>
        </p:spPr>
        <p:txBody>
          <a:bodyPr wrap="square" rtlCol="0">
            <a:spAutoFit/>
          </a:bodyPr>
          <a:lstStyle/>
          <a:p>
            <a:r>
              <a:rPr lang="ja-JP" altLang="en-US" dirty="0"/>
              <a:t>配当性向が高まったグループ</a:t>
            </a:r>
            <a:endParaRPr kumimoji="1" lang="ja-JP" altLang="en-US" dirty="0"/>
          </a:p>
        </p:txBody>
      </p:sp>
      <p:sp>
        <p:nvSpPr>
          <p:cNvPr id="11" name="テキスト ボックス 10">
            <a:extLst>
              <a:ext uri="{FF2B5EF4-FFF2-40B4-BE49-F238E27FC236}">
                <a16:creationId xmlns:a16="http://schemas.microsoft.com/office/drawing/2014/main" id="{0C65BB6C-F508-236B-0B06-950C36CAABF9}"/>
              </a:ext>
            </a:extLst>
          </p:cNvPr>
          <p:cNvSpPr txBox="1"/>
          <p:nvPr/>
        </p:nvSpPr>
        <p:spPr>
          <a:xfrm>
            <a:off x="4476090" y="1862667"/>
            <a:ext cx="3245781" cy="369332"/>
          </a:xfrm>
          <a:prstGeom prst="rect">
            <a:avLst/>
          </a:prstGeom>
          <a:noFill/>
        </p:spPr>
        <p:txBody>
          <a:bodyPr wrap="square" rtlCol="0">
            <a:spAutoFit/>
          </a:bodyPr>
          <a:lstStyle/>
          <a:p>
            <a:r>
              <a:rPr lang="ja-JP" altLang="en-US" dirty="0"/>
              <a:t>配当性向が低下したグループ</a:t>
            </a:r>
            <a:endParaRPr kumimoji="1" lang="ja-JP" altLang="en-US" dirty="0"/>
          </a:p>
        </p:txBody>
      </p:sp>
      <p:sp>
        <p:nvSpPr>
          <p:cNvPr id="13" name="テキスト ボックス 12">
            <a:extLst>
              <a:ext uri="{FF2B5EF4-FFF2-40B4-BE49-F238E27FC236}">
                <a16:creationId xmlns:a16="http://schemas.microsoft.com/office/drawing/2014/main" id="{77DDA2EF-7879-5196-713C-6134855233A3}"/>
              </a:ext>
            </a:extLst>
          </p:cNvPr>
          <p:cNvSpPr txBox="1"/>
          <p:nvPr/>
        </p:nvSpPr>
        <p:spPr>
          <a:xfrm>
            <a:off x="4476090" y="6014039"/>
            <a:ext cx="2377440" cy="369332"/>
          </a:xfrm>
          <a:prstGeom prst="rect">
            <a:avLst/>
          </a:prstGeom>
          <a:noFill/>
        </p:spPr>
        <p:txBody>
          <a:bodyPr wrap="square" rtlCol="0">
            <a:spAutoFit/>
          </a:bodyPr>
          <a:lstStyle/>
          <a:p>
            <a:r>
              <a:rPr kumimoji="1" lang="ja-JP" altLang="en-US" dirty="0"/>
              <a:t>（一部抜粋）Ｎ＝</a:t>
            </a:r>
            <a:r>
              <a:rPr kumimoji="1" lang="en-US" altLang="ja-JP" dirty="0"/>
              <a:t>191</a:t>
            </a:r>
          </a:p>
        </p:txBody>
      </p:sp>
      <p:graphicFrame>
        <p:nvGraphicFramePr>
          <p:cNvPr id="14" name="表 13">
            <a:extLst>
              <a:ext uri="{FF2B5EF4-FFF2-40B4-BE49-F238E27FC236}">
                <a16:creationId xmlns:a16="http://schemas.microsoft.com/office/drawing/2014/main" id="{40CDDE36-6540-FBB5-2C45-0F0F9137CEC1}"/>
              </a:ext>
            </a:extLst>
          </p:cNvPr>
          <p:cNvGraphicFramePr>
            <a:graphicFrameLocks noGrp="1"/>
          </p:cNvGraphicFramePr>
          <p:nvPr>
            <p:extLst>
              <p:ext uri="{D42A27DB-BD31-4B8C-83A1-F6EECF244321}">
                <p14:modId xmlns:p14="http://schemas.microsoft.com/office/powerpoint/2010/main" val="1243396465"/>
              </p:ext>
            </p:extLst>
          </p:nvPr>
        </p:nvGraphicFramePr>
        <p:xfrm>
          <a:off x="8248851" y="2230458"/>
          <a:ext cx="3729090" cy="762192"/>
        </p:xfrm>
        <a:graphic>
          <a:graphicData uri="http://schemas.openxmlformats.org/drawingml/2006/table">
            <a:tbl>
              <a:tblPr firstRow="1" firstCol="1" bandRow="1">
                <a:tableStyleId>{616DA210-FB5B-4158-B5E0-FEB733F419BA}</a:tableStyleId>
              </a:tblPr>
              <a:tblGrid>
                <a:gridCol w="914400">
                  <a:extLst>
                    <a:ext uri="{9D8B030D-6E8A-4147-A177-3AD203B41FA5}">
                      <a16:colId xmlns:a16="http://schemas.microsoft.com/office/drawing/2014/main" val="3185387355"/>
                    </a:ext>
                  </a:extLst>
                </a:gridCol>
                <a:gridCol w="1434164">
                  <a:extLst>
                    <a:ext uri="{9D8B030D-6E8A-4147-A177-3AD203B41FA5}">
                      <a16:colId xmlns:a16="http://schemas.microsoft.com/office/drawing/2014/main" val="1562889013"/>
                    </a:ext>
                  </a:extLst>
                </a:gridCol>
                <a:gridCol w="1380526">
                  <a:extLst>
                    <a:ext uri="{9D8B030D-6E8A-4147-A177-3AD203B41FA5}">
                      <a16:colId xmlns:a16="http://schemas.microsoft.com/office/drawing/2014/main" val="274634074"/>
                    </a:ext>
                  </a:extLst>
                </a:gridCol>
              </a:tblGrid>
              <a:tr h="248285">
                <a:tc>
                  <a:txBody>
                    <a:bodyPr/>
                    <a:lstStyle/>
                    <a:p>
                      <a:pPr indent="139700">
                        <a:lnSpc>
                          <a:spcPct val="107000"/>
                        </a:lnSpc>
                        <a:spcAft>
                          <a:spcPts val="800"/>
                        </a:spcAft>
                      </a:pPr>
                      <a:r>
                        <a:rPr lang="ja-JP" sz="1600" kern="100" dirty="0">
                          <a:effectLst/>
                        </a:rPr>
                        <a:t>自由度</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ja-JP" sz="1600" kern="100">
                          <a:effectLst/>
                        </a:rPr>
                        <a:t>有意水準</a:t>
                      </a:r>
                      <a:r>
                        <a:rPr lang="en-US" sz="1600" kern="100">
                          <a:effectLst/>
                        </a:rPr>
                        <a:t>1</a:t>
                      </a:r>
                      <a:r>
                        <a:rPr lang="ja-JP" sz="1600" kern="100">
                          <a:effectLst/>
                        </a:rPr>
                        <a: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ja-JP" sz="1600" kern="100">
                          <a:effectLst/>
                        </a:rPr>
                        <a:t>有意水準</a:t>
                      </a:r>
                      <a:r>
                        <a:rPr lang="en-US" sz="1600" kern="100">
                          <a:effectLst/>
                        </a:rPr>
                        <a:t>5%</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646414268"/>
                  </a:ext>
                </a:extLst>
              </a:tr>
              <a:tr h="248285">
                <a:tc>
                  <a:txBody>
                    <a:bodyPr/>
                    <a:lstStyle/>
                    <a:p>
                      <a:pPr indent="139700">
                        <a:lnSpc>
                          <a:spcPct val="107000"/>
                        </a:lnSpc>
                        <a:spcAft>
                          <a:spcPts val="800"/>
                        </a:spcAft>
                      </a:pPr>
                      <a:r>
                        <a:rPr lang="en-US" sz="1600" kern="100" dirty="0">
                          <a:effectLst/>
                        </a:rPr>
                        <a:t>245</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en-US" sz="1600" kern="100" dirty="0">
                          <a:effectLst/>
                        </a:rPr>
                        <a:t>2.59613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en-US" sz="1600" kern="100">
                          <a:effectLst/>
                        </a:rPr>
                        <a:t>1.969734</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092555037"/>
                  </a:ext>
                </a:extLst>
              </a:tr>
              <a:tr h="248285">
                <a:tc>
                  <a:txBody>
                    <a:bodyPr/>
                    <a:lstStyle/>
                    <a:p>
                      <a:pPr indent="139700">
                        <a:lnSpc>
                          <a:spcPct val="107000"/>
                        </a:lnSpc>
                        <a:spcAft>
                          <a:spcPts val="800"/>
                        </a:spcAft>
                      </a:pPr>
                      <a:r>
                        <a:rPr lang="en-US" sz="1600" kern="100">
                          <a:effectLst/>
                        </a:rPr>
                        <a:t>191</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en-US" sz="1600" kern="100" dirty="0">
                          <a:effectLst/>
                        </a:rPr>
                        <a:t>2.60195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indent="139700">
                        <a:lnSpc>
                          <a:spcPct val="107000"/>
                        </a:lnSpc>
                        <a:spcAft>
                          <a:spcPts val="800"/>
                        </a:spcAft>
                      </a:pPr>
                      <a:r>
                        <a:rPr lang="en-US" sz="1600" kern="100" dirty="0">
                          <a:effectLst/>
                        </a:rPr>
                        <a:t>1.972528</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005988589"/>
                  </a:ext>
                </a:extLst>
              </a:tr>
            </a:tbl>
          </a:graphicData>
        </a:graphic>
      </p:graphicFrame>
      <p:sp>
        <p:nvSpPr>
          <p:cNvPr id="15" name="テキスト ボックス 14">
            <a:extLst>
              <a:ext uri="{FF2B5EF4-FFF2-40B4-BE49-F238E27FC236}">
                <a16:creationId xmlns:a16="http://schemas.microsoft.com/office/drawing/2014/main" id="{384AF928-9833-A115-598F-7DDA98BAE87E}"/>
              </a:ext>
            </a:extLst>
          </p:cNvPr>
          <p:cNvSpPr txBox="1"/>
          <p:nvPr/>
        </p:nvSpPr>
        <p:spPr>
          <a:xfrm>
            <a:off x="8133347" y="3493924"/>
            <a:ext cx="4058653" cy="2000548"/>
          </a:xfrm>
          <a:prstGeom prst="rect">
            <a:avLst/>
          </a:prstGeom>
          <a:noFill/>
        </p:spPr>
        <p:txBody>
          <a:bodyPr wrap="square" rtlCol="0">
            <a:spAutoFit/>
          </a:bodyPr>
          <a:lstStyle/>
          <a:p>
            <a:r>
              <a:rPr kumimoji="1" lang="ja-JP" altLang="en-US" sz="2000" dirty="0"/>
              <a:t>どちらのグループも増配発表日にはプラスのリターンが発生</a:t>
            </a:r>
            <a:endParaRPr kumimoji="1" lang="en-US" altLang="ja-JP" sz="2000" dirty="0"/>
          </a:p>
          <a:p>
            <a:endParaRPr lang="en-US" altLang="ja-JP" sz="2000" dirty="0"/>
          </a:p>
          <a:p>
            <a:r>
              <a:rPr kumimoji="1" lang="ja-JP" altLang="en-US" sz="2000" dirty="0"/>
              <a:t>配当性向が低下したグループの方が安定的に異常リターンが発生</a:t>
            </a:r>
            <a:endParaRPr kumimoji="1" lang="en-US" altLang="ja-JP" sz="2000" dirty="0"/>
          </a:p>
          <a:p>
            <a:endParaRPr lang="en-US" altLang="ja-JP" sz="2400" dirty="0"/>
          </a:p>
        </p:txBody>
      </p:sp>
    </p:spTree>
    <p:extLst>
      <p:ext uri="{BB962C8B-B14F-4D97-AF65-F5344CB8AC3E}">
        <p14:creationId xmlns:p14="http://schemas.microsoft.com/office/powerpoint/2010/main" val="405030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CBB897-AA49-C91D-0334-9B90DAF6476D}"/>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3A67C0A-A2E7-78D9-7FE0-2F6C66203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E03962E-877C-097F-A444-ACA07F7B3E85}"/>
              </a:ext>
            </a:extLst>
          </p:cNvPr>
          <p:cNvSpPr>
            <a:spLocks noGrp="1"/>
          </p:cNvSpPr>
          <p:nvPr>
            <p:ph type="title"/>
          </p:nvPr>
        </p:nvSpPr>
        <p:spPr>
          <a:xfrm>
            <a:off x="838200" y="365125"/>
            <a:ext cx="10515600" cy="1325563"/>
          </a:xfrm>
        </p:spPr>
        <p:txBody>
          <a:bodyPr>
            <a:normAutofit/>
          </a:bodyPr>
          <a:lstStyle/>
          <a:p>
            <a:r>
              <a:rPr kumimoji="1" lang="ja-JP" altLang="en-US" sz="5400" dirty="0"/>
              <a:t>分析結果</a:t>
            </a:r>
          </a:p>
        </p:txBody>
      </p:sp>
      <p:sp>
        <p:nvSpPr>
          <p:cNvPr id="18" name="sketch line">
            <a:extLst>
              <a:ext uri="{FF2B5EF4-FFF2-40B4-BE49-F238E27FC236}">
                <a16:creationId xmlns:a16="http://schemas.microsoft.com/office/drawing/2014/main" id="{50809B19-C9C6-42B0-BCE8-24989822F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コンテンツ プレースホルダー 4">
            <a:extLst>
              <a:ext uri="{FF2B5EF4-FFF2-40B4-BE49-F238E27FC236}">
                <a16:creationId xmlns:a16="http://schemas.microsoft.com/office/drawing/2014/main" id="{4C7475D8-4256-7FEA-C3F3-458087FF0D62}"/>
              </a:ext>
            </a:extLst>
          </p:cNvPr>
          <p:cNvGraphicFramePr>
            <a:graphicFrameLocks noGrp="1"/>
          </p:cNvGraphicFramePr>
          <p:nvPr>
            <p:ph idx="1"/>
            <p:extLst>
              <p:ext uri="{D42A27DB-BD31-4B8C-83A1-F6EECF244321}">
                <p14:modId xmlns:p14="http://schemas.microsoft.com/office/powerpoint/2010/main" val="210495656"/>
              </p:ext>
            </p:extLst>
          </p:nvPr>
        </p:nvGraphicFramePr>
        <p:xfrm>
          <a:off x="838200" y="2078673"/>
          <a:ext cx="10515600" cy="412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5189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5AE5CED-E306-510D-1396-899E34F7BD3B}"/>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950DD7-17D0-4622-F722-806309C1A1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94222ED-9552-55EB-9DED-9679CAAB09F3}"/>
              </a:ext>
            </a:extLst>
          </p:cNvPr>
          <p:cNvSpPr>
            <a:spLocks noGrp="1"/>
          </p:cNvSpPr>
          <p:nvPr>
            <p:ph type="title"/>
          </p:nvPr>
        </p:nvSpPr>
        <p:spPr>
          <a:xfrm>
            <a:off x="838200" y="365125"/>
            <a:ext cx="10515600" cy="1325563"/>
          </a:xfrm>
        </p:spPr>
        <p:txBody>
          <a:bodyPr>
            <a:normAutofit/>
          </a:bodyPr>
          <a:lstStyle/>
          <a:p>
            <a:r>
              <a:rPr lang="ja-JP" altLang="en-US" sz="5400" dirty="0"/>
              <a:t>考察</a:t>
            </a:r>
            <a:endParaRPr kumimoji="1" lang="ja-JP" altLang="en-US" sz="5400" dirty="0"/>
          </a:p>
        </p:txBody>
      </p:sp>
      <p:sp>
        <p:nvSpPr>
          <p:cNvPr id="12" name="sketch line">
            <a:extLst>
              <a:ext uri="{FF2B5EF4-FFF2-40B4-BE49-F238E27FC236}">
                <a16:creationId xmlns:a16="http://schemas.microsoft.com/office/drawing/2014/main" id="{950AB4FE-E7EC-33BF-8F5D-54488AE49E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コンテンツ プレースホルダー 2">
            <a:extLst>
              <a:ext uri="{FF2B5EF4-FFF2-40B4-BE49-F238E27FC236}">
                <a16:creationId xmlns:a16="http://schemas.microsoft.com/office/drawing/2014/main" id="{5BBECEA8-3374-60CF-5B59-BD73B15483BF}"/>
              </a:ext>
            </a:extLst>
          </p:cNvPr>
          <p:cNvSpPr>
            <a:spLocks noGrp="1"/>
          </p:cNvSpPr>
          <p:nvPr>
            <p:ph idx="1"/>
          </p:nvPr>
        </p:nvSpPr>
        <p:spPr>
          <a:xfrm>
            <a:off x="669036" y="1928813"/>
            <a:ext cx="10853928" cy="4252912"/>
          </a:xfrm>
        </p:spPr>
        <p:txBody>
          <a:bodyPr>
            <a:normAutofit/>
          </a:bodyPr>
          <a:lstStyle/>
          <a:p>
            <a:pPr marL="0" indent="0">
              <a:buNone/>
            </a:pPr>
            <a:r>
              <a:rPr kumimoji="1" lang="ja-JP" altLang="en-US" sz="2400" dirty="0"/>
              <a:t>本研究において、</a:t>
            </a:r>
            <a:r>
              <a:rPr kumimoji="1" lang="en-US" altLang="ja-JP" sz="2400" dirty="0"/>
              <a:t>0</a:t>
            </a:r>
            <a:r>
              <a:rPr kumimoji="1" lang="ja-JP" altLang="en-US" sz="2400" dirty="0"/>
              <a:t>日目においては統計的に有意な異常リターンが確認でき、増配発表がその企業の株価にポジティブな影響を与えていることが分かった</a:t>
            </a:r>
            <a:endParaRPr kumimoji="1" lang="en-US" altLang="ja-JP" sz="2400" dirty="0"/>
          </a:p>
          <a:p>
            <a:pPr marL="0" indent="0">
              <a:buNone/>
            </a:pPr>
            <a:endParaRPr lang="en-US" altLang="ja-JP" sz="2400" dirty="0"/>
          </a:p>
          <a:p>
            <a:pPr marL="0" indent="0">
              <a:buNone/>
            </a:pPr>
            <a:r>
              <a:rPr kumimoji="1" lang="ja-JP" altLang="en-US" sz="2400" dirty="0"/>
              <a:t>同じ増配の発表という情報でも配当性向の変化によって平均異常リターンに有意な差があることが分かった</a:t>
            </a:r>
            <a:endParaRPr kumimoji="1" lang="en-US" altLang="ja-JP" sz="2400" dirty="0"/>
          </a:p>
          <a:p>
            <a:pPr marL="0" indent="0">
              <a:buNone/>
            </a:pPr>
            <a:r>
              <a:rPr lang="ja-JP" altLang="en-US" sz="2400" dirty="0"/>
              <a:t>→配当性向が高まったグループは企業が有効な資金の使い道を見付けることが出来ていないと投資家に捉えられ、ネガティブなシグナルとして受け取られた</a:t>
            </a:r>
            <a:endParaRPr lang="en-US" altLang="ja-JP" sz="2400" dirty="0"/>
          </a:p>
          <a:p>
            <a:pPr marL="0" indent="0">
              <a:buNone/>
            </a:pPr>
            <a:r>
              <a:rPr lang="ja-JP" altLang="en-US" sz="2400" dirty="0"/>
              <a:t>一方で、配当性向が低下したグループは増配後も利益に占める配当の割合が低いままで、企業側が将来の収益へ自信がると捉えられ、ポジティブなシグナルとして受け取られた</a:t>
            </a:r>
            <a:endParaRPr lang="en-US" altLang="ja-JP" sz="2400" dirty="0"/>
          </a:p>
        </p:txBody>
      </p:sp>
    </p:spTree>
    <p:extLst>
      <p:ext uri="{BB962C8B-B14F-4D97-AF65-F5344CB8AC3E}">
        <p14:creationId xmlns:p14="http://schemas.microsoft.com/office/powerpoint/2010/main" val="88090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A26C65-B545-4BE8-4E6E-4C74CA9A2548}"/>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9C9A84F-59FF-36AA-32E7-64FD971115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566E6B2-13D3-C8FA-A902-ADCEE2D20C81}"/>
              </a:ext>
            </a:extLst>
          </p:cNvPr>
          <p:cNvSpPr>
            <a:spLocks noGrp="1"/>
          </p:cNvSpPr>
          <p:nvPr>
            <p:ph type="title"/>
          </p:nvPr>
        </p:nvSpPr>
        <p:spPr>
          <a:xfrm>
            <a:off x="838200" y="365125"/>
            <a:ext cx="10515600" cy="1325563"/>
          </a:xfrm>
        </p:spPr>
        <p:txBody>
          <a:bodyPr>
            <a:normAutofit/>
          </a:bodyPr>
          <a:lstStyle/>
          <a:p>
            <a:r>
              <a:rPr lang="ja-JP" altLang="en-US" sz="5400" dirty="0"/>
              <a:t>考察</a:t>
            </a:r>
            <a:endParaRPr kumimoji="1" lang="ja-JP" altLang="en-US" sz="5400" dirty="0"/>
          </a:p>
        </p:txBody>
      </p:sp>
      <p:sp>
        <p:nvSpPr>
          <p:cNvPr id="12" name="sketch line">
            <a:extLst>
              <a:ext uri="{FF2B5EF4-FFF2-40B4-BE49-F238E27FC236}">
                <a16:creationId xmlns:a16="http://schemas.microsoft.com/office/drawing/2014/main" id="{580075FB-F392-0010-2B5E-EA256C27C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コンテンツ プレースホルダー 2">
            <a:extLst>
              <a:ext uri="{FF2B5EF4-FFF2-40B4-BE49-F238E27FC236}">
                <a16:creationId xmlns:a16="http://schemas.microsoft.com/office/drawing/2014/main" id="{FEBDF6D6-B844-9AB8-BF43-203E3A6ACF34}"/>
              </a:ext>
            </a:extLst>
          </p:cNvPr>
          <p:cNvSpPr>
            <a:spLocks noGrp="1"/>
          </p:cNvSpPr>
          <p:nvPr>
            <p:ph idx="1"/>
          </p:nvPr>
        </p:nvSpPr>
        <p:spPr>
          <a:xfrm>
            <a:off x="669036" y="1928813"/>
            <a:ext cx="10853928" cy="4252912"/>
          </a:xfrm>
        </p:spPr>
        <p:txBody>
          <a:bodyPr>
            <a:normAutofit/>
          </a:bodyPr>
          <a:lstStyle/>
          <a:p>
            <a:pPr marL="0" indent="0">
              <a:buNone/>
            </a:pPr>
            <a:r>
              <a:rPr lang="ja-JP" altLang="en-US" sz="2400" dirty="0"/>
              <a:t>増配発表後の数日間は統計的に有意な結果が得られなかった</a:t>
            </a:r>
            <a:endParaRPr lang="en-US" altLang="ja-JP" sz="2400" dirty="0"/>
          </a:p>
          <a:p>
            <a:pPr marL="0" indent="0">
              <a:buNone/>
            </a:pPr>
            <a:endParaRPr lang="en-US" altLang="ja-JP" sz="2400" dirty="0"/>
          </a:p>
          <a:p>
            <a:pPr marL="0" indent="0">
              <a:buNone/>
            </a:pPr>
            <a:r>
              <a:rPr lang="ja-JP" altLang="en-US" sz="2400" u="sng" dirty="0"/>
              <a:t>原因の推測</a:t>
            </a:r>
            <a:endParaRPr lang="en-US" altLang="ja-JP" sz="2400" u="sng" dirty="0"/>
          </a:p>
          <a:p>
            <a:pPr marL="0" indent="0">
              <a:buNone/>
            </a:pPr>
            <a:r>
              <a:rPr lang="ja-JP" altLang="en-US" sz="2400" dirty="0"/>
              <a:t>①増配発表以外の開示情報による影響が大きかった</a:t>
            </a:r>
            <a:br>
              <a:rPr lang="en-US" altLang="ja-JP" sz="2400" dirty="0"/>
            </a:br>
            <a:r>
              <a:rPr lang="en-US" altLang="ja-JP" sz="2400" dirty="0"/>
              <a:t>	</a:t>
            </a:r>
            <a:r>
              <a:rPr lang="ja-JP" altLang="en-US" sz="2000" dirty="0"/>
              <a:t>・増配発表が収益予想の変更などと同時に発表されるケースが多かった</a:t>
            </a:r>
            <a:endParaRPr lang="en-US" altLang="ja-JP" sz="2400" dirty="0"/>
          </a:p>
          <a:p>
            <a:pPr marL="0" indent="0">
              <a:buNone/>
            </a:pPr>
            <a:r>
              <a:rPr lang="ja-JP" altLang="en-US" sz="2400" dirty="0"/>
              <a:t>②サンプル数が少なかった</a:t>
            </a:r>
            <a:br>
              <a:rPr lang="en-US" altLang="ja-JP" sz="2400" dirty="0"/>
            </a:br>
            <a:r>
              <a:rPr lang="en-US" altLang="ja-JP" sz="2400" dirty="0"/>
              <a:t>	</a:t>
            </a:r>
            <a:r>
              <a:rPr lang="ja-JP" altLang="en-US" sz="2000" dirty="0"/>
              <a:t>・本研究ではスタンダード市場に限定して検証を行った</a:t>
            </a:r>
            <a:br>
              <a:rPr lang="en-US" altLang="ja-JP" sz="2000" dirty="0"/>
            </a:br>
            <a:r>
              <a:rPr lang="en-US" altLang="ja-JP" sz="2000" dirty="0"/>
              <a:t>	</a:t>
            </a:r>
            <a:r>
              <a:rPr lang="ja-JP" altLang="en-US" sz="2000" dirty="0"/>
              <a:t>・マーケットモデルは</a:t>
            </a:r>
            <a:r>
              <a:rPr lang="en-US" altLang="ja-JP" sz="2000" dirty="0"/>
              <a:t>TOPIX</a:t>
            </a:r>
            <a:r>
              <a:rPr lang="ja-JP" altLang="en-US" sz="2000" dirty="0"/>
              <a:t>から導出しており増配企業のサンプルと乖離があった</a:t>
            </a:r>
            <a:endParaRPr lang="en-US" altLang="ja-JP" sz="2400" dirty="0"/>
          </a:p>
        </p:txBody>
      </p:sp>
    </p:spTree>
    <p:extLst>
      <p:ext uri="{BB962C8B-B14F-4D97-AF65-F5344CB8AC3E}">
        <p14:creationId xmlns:p14="http://schemas.microsoft.com/office/powerpoint/2010/main" val="2683339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0EB9E3-830F-4983-7904-A774A0931AE0}"/>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0B871EB-264A-D67D-C4E7-9E02DD59A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C35A12C-C34B-5504-CE91-A5F5C5876EC0}"/>
              </a:ext>
            </a:extLst>
          </p:cNvPr>
          <p:cNvSpPr>
            <a:spLocks noGrp="1"/>
          </p:cNvSpPr>
          <p:nvPr>
            <p:ph type="title"/>
          </p:nvPr>
        </p:nvSpPr>
        <p:spPr>
          <a:xfrm>
            <a:off x="838200" y="365125"/>
            <a:ext cx="10515600" cy="1325563"/>
          </a:xfrm>
        </p:spPr>
        <p:txBody>
          <a:bodyPr>
            <a:normAutofit/>
          </a:bodyPr>
          <a:lstStyle/>
          <a:p>
            <a:r>
              <a:rPr kumimoji="1" lang="ja-JP" altLang="en-US" sz="5400" dirty="0"/>
              <a:t>まとめ</a:t>
            </a:r>
          </a:p>
        </p:txBody>
      </p:sp>
      <p:sp>
        <p:nvSpPr>
          <p:cNvPr id="12" name="sketch line">
            <a:extLst>
              <a:ext uri="{FF2B5EF4-FFF2-40B4-BE49-F238E27FC236}">
                <a16:creationId xmlns:a16="http://schemas.microsoft.com/office/drawing/2014/main" id="{8D2FB2F3-DEB5-FB52-260D-8C9A4A4D34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コンテンツ プレースホルダー 2">
            <a:extLst>
              <a:ext uri="{FF2B5EF4-FFF2-40B4-BE49-F238E27FC236}">
                <a16:creationId xmlns:a16="http://schemas.microsoft.com/office/drawing/2014/main" id="{D5C28ABD-8E1B-7D08-3C10-C9E09CD69523}"/>
              </a:ext>
            </a:extLst>
          </p:cNvPr>
          <p:cNvSpPr>
            <a:spLocks noGrp="1"/>
          </p:cNvSpPr>
          <p:nvPr>
            <p:ph idx="1"/>
          </p:nvPr>
        </p:nvSpPr>
        <p:spPr>
          <a:xfrm>
            <a:off x="669036" y="1928813"/>
            <a:ext cx="10853928" cy="4252912"/>
          </a:xfrm>
        </p:spPr>
        <p:txBody>
          <a:bodyPr>
            <a:normAutofit/>
          </a:bodyPr>
          <a:lstStyle/>
          <a:p>
            <a:pPr marL="0" indent="0">
              <a:buNone/>
            </a:pPr>
            <a:r>
              <a:rPr lang="ja-JP" altLang="en-US" sz="2400" dirty="0"/>
              <a:t>・企業の増配の発表はその企業の株価に一定の影響を与えている</a:t>
            </a:r>
            <a:endParaRPr lang="en-US" altLang="ja-JP" sz="2400" dirty="0"/>
          </a:p>
          <a:p>
            <a:pPr marL="0" indent="0">
              <a:buNone/>
            </a:pPr>
            <a:r>
              <a:rPr lang="ja-JP" altLang="en-US" sz="2400" dirty="0"/>
              <a:t>・配当性向の変化の違いによっても、株価へ与える影響に違いが生じる</a:t>
            </a:r>
            <a:endParaRPr lang="en-US" altLang="ja-JP" sz="2400" dirty="0"/>
          </a:p>
          <a:p>
            <a:pPr marL="0" indent="0">
              <a:buNone/>
            </a:pPr>
            <a:endParaRPr lang="en-US" altLang="ja-JP" sz="2400" dirty="0"/>
          </a:p>
          <a:p>
            <a:pPr marL="0" indent="0">
              <a:buNone/>
            </a:pPr>
            <a:r>
              <a:rPr lang="ja-JP" altLang="en-US" sz="2400" dirty="0"/>
              <a:t>・サンプル数を増やすことや増配以外の株価へ影響を与える要因と分類して分析することでより正確な増配に株価の影響を検証することが可能になる</a:t>
            </a:r>
            <a:endParaRPr lang="en-US" altLang="ja-JP" sz="2400" dirty="0"/>
          </a:p>
        </p:txBody>
      </p:sp>
    </p:spTree>
    <p:extLst>
      <p:ext uri="{BB962C8B-B14F-4D97-AF65-F5344CB8AC3E}">
        <p14:creationId xmlns:p14="http://schemas.microsoft.com/office/powerpoint/2010/main" val="328914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A9F2424-3342-90AC-3FB8-1F1BB5EFDC32}"/>
              </a:ext>
            </a:extLst>
          </p:cNvPr>
          <p:cNvSpPr>
            <a:spLocks noGrp="1"/>
          </p:cNvSpPr>
          <p:nvPr>
            <p:ph type="title"/>
          </p:nvPr>
        </p:nvSpPr>
        <p:spPr>
          <a:xfrm>
            <a:off x="838200" y="365125"/>
            <a:ext cx="10515600" cy="1325563"/>
          </a:xfrm>
        </p:spPr>
        <p:txBody>
          <a:bodyPr>
            <a:normAutofit/>
          </a:bodyPr>
          <a:lstStyle/>
          <a:p>
            <a:r>
              <a:rPr kumimoji="1" lang="ja-JP" altLang="en-US" sz="5400"/>
              <a:t>先行研究・参考文献・引用データ</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コンテンツ プレースホルダー 2">
            <a:extLst>
              <a:ext uri="{FF2B5EF4-FFF2-40B4-BE49-F238E27FC236}">
                <a16:creationId xmlns:a16="http://schemas.microsoft.com/office/drawing/2014/main" id="{6ABC8E43-99D4-D9B3-3E37-E6DA952DE3B9}"/>
              </a:ext>
            </a:extLst>
          </p:cNvPr>
          <p:cNvSpPr>
            <a:spLocks noGrp="1"/>
          </p:cNvSpPr>
          <p:nvPr>
            <p:ph idx="1"/>
          </p:nvPr>
        </p:nvSpPr>
        <p:spPr>
          <a:xfrm>
            <a:off x="838200" y="1825625"/>
            <a:ext cx="10515600" cy="4351338"/>
          </a:xfrm>
        </p:spPr>
        <p:txBody>
          <a:bodyPr>
            <a:normAutofit fontScale="85000" lnSpcReduction="20000"/>
          </a:bodyPr>
          <a:lstStyle/>
          <a:p>
            <a:pPr marL="0" indent="0">
              <a:buNone/>
            </a:pPr>
            <a:r>
              <a:rPr kumimoji="1" lang="ja-JP" altLang="en-US" sz="2400" dirty="0"/>
              <a:t>先行研究</a:t>
            </a:r>
            <a:endParaRPr kumimoji="1" lang="en-US" altLang="ja-JP" sz="2400" dirty="0"/>
          </a:p>
          <a:p>
            <a:pPr algn="l"/>
            <a:r>
              <a:rPr lang="it-IT" altLang="ja-JP" sz="1800" b="0" i="0" dirty="0">
                <a:solidFill>
                  <a:srgbClr val="222222"/>
                </a:solidFill>
                <a:effectLst/>
                <a:latin typeface="Arial" panose="020B0604020202020204" pitchFamily="34" charset="0"/>
              </a:rPr>
              <a:t>Arjun Divecha andDale Morse</a:t>
            </a:r>
            <a:r>
              <a:rPr lang="en-US" altLang="ja-JP" sz="1800" b="0" i="0" dirty="0">
                <a:solidFill>
                  <a:srgbClr val="222222"/>
                </a:solidFill>
                <a:effectLst/>
                <a:latin typeface="Arial" panose="020B0604020202020204" pitchFamily="34" charset="0"/>
              </a:rPr>
              <a:t>. 1983. "Market Responses to Dividend Increases and Changes in Payout Ratios.“</a:t>
            </a:r>
            <a:br>
              <a:rPr lang="en-US" altLang="ja-JP" sz="1800" b="0" i="0" dirty="0">
                <a:solidFill>
                  <a:srgbClr val="222222"/>
                </a:solidFill>
                <a:effectLst/>
                <a:latin typeface="Arial" panose="020B0604020202020204" pitchFamily="34" charset="0"/>
              </a:rPr>
            </a:br>
            <a:r>
              <a:rPr lang="en-US" altLang="ja-JP" sz="1800" b="0" i="0" dirty="0">
                <a:solidFill>
                  <a:srgbClr val="222222"/>
                </a:solidFill>
                <a:effectLst/>
                <a:latin typeface="Arial" panose="020B0604020202020204" pitchFamily="34" charset="0"/>
                <a:hlinkClick r:id="rId2"/>
              </a:rPr>
              <a:t>https://www.jstor.org/stable/pdf/2330915.pdf?casa_token=ZlUZ0B-c-wkAAAAA:xPrUgZaaGIIREuqzQ8Avw311slipiZ0IhTzaLabd3SYAqdjd5HFzDqDFNhILidFl1rsyPqhLs7AIfX1PVbUEKtp0V6OC3XGUDorGG-fhsl1Q07BoNxWcIw</a:t>
            </a:r>
            <a:r>
              <a:rPr lang="en-US" altLang="ja-JP" sz="1800" b="0" i="0" dirty="0">
                <a:solidFill>
                  <a:srgbClr val="222222"/>
                </a:solidFill>
                <a:effectLst/>
                <a:latin typeface="Arial" panose="020B0604020202020204" pitchFamily="34" charset="0"/>
              </a:rPr>
              <a:t> </a:t>
            </a:r>
          </a:p>
          <a:p>
            <a:pPr marL="0" indent="0" algn="l">
              <a:buNone/>
            </a:pPr>
            <a:r>
              <a:rPr lang="ja-JP" altLang="en-US" sz="2400" dirty="0">
                <a:solidFill>
                  <a:srgbClr val="222222"/>
                </a:solidFill>
                <a:latin typeface="Arial" panose="020B0604020202020204" pitchFamily="34" charset="0"/>
              </a:rPr>
              <a:t>参考文献</a:t>
            </a:r>
            <a:endParaRPr lang="en-US" altLang="ja-JP" sz="2400" dirty="0">
              <a:solidFill>
                <a:srgbClr val="222222"/>
              </a:solidFill>
              <a:latin typeface="Arial" panose="020B0604020202020204" pitchFamily="34" charset="0"/>
            </a:endParaRPr>
          </a:p>
          <a:p>
            <a:pPr marL="0" indent="0">
              <a:buNone/>
            </a:pP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Modigliani, F., &amp; Miller, M. H. (1961). Dividend policy, growth, and the valuation of shares. </a:t>
            </a:r>
            <a:r>
              <a:rPr lang="en-US" altLang="ja-JP" sz="1800" i="1" kern="100" dirty="0">
                <a:effectLst/>
                <a:latin typeface="Times New Roman" panose="02020603050405020304" pitchFamily="18" charset="0"/>
                <a:ea typeface="ＭＳ 明朝" panose="02020609040205080304" pitchFamily="17" charset="-128"/>
                <a:cs typeface="Times New Roman" panose="02020603050405020304" pitchFamily="18" charset="0"/>
              </a:rPr>
              <a:t>The Journal of Business, 34</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(4), 411–433. </a:t>
            </a:r>
            <a:r>
              <a:rPr lang="en-US" altLang="ja-JP" sz="1800" u="sng" kern="100" dirty="0">
                <a:solidFill>
                  <a:srgbClr val="467886"/>
                </a:solidFill>
                <a:effectLst/>
                <a:latin typeface="Times New Roman" panose="02020603050405020304" pitchFamily="18" charset="0"/>
                <a:ea typeface="ＭＳ 明朝" panose="02020609040205080304" pitchFamily="17" charset="-128"/>
                <a:cs typeface="Times New Roman" panose="02020603050405020304" pitchFamily="18" charset="0"/>
                <a:hlinkClick r:id="rId3"/>
              </a:rPr>
              <a:t>https://doi.org/10.1086/294442</a:t>
            </a:r>
            <a:endParaRPr lang="en-US" altLang="ja-JP" sz="2400" dirty="0">
              <a:solidFill>
                <a:srgbClr val="222222"/>
              </a:solidFill>
              <a:latin typeface="Arial" panose="020B0604020202020204" pitchFamily="34" charset="0"/>
            </a:endParaRPr>
          </a:p>
          <a:p>
            <a:pPr marL="0" indent="0" algn="l">
              <a:buNone/>
            </a:pPr>
            <a:r>
              <a:rPr lang="ja-JP" altLang="en-US" sz="1800" b="0" i="0" dirty="0">
                <a:solidFill>
                  <a:srgbClr val="222222"/>
                </a:solidFill>
                <a:effectLst/>
                <a:latin typeface="Arial" panose="020B0604020202020204" pitchFamily="34" charset="0"/>
              </a:rPr>
              <a:t>・「新・証券投資論</a:t>
            </a:r>
            <a:r>
              <a:rPr lang="en-US" altLang="ja-JP" sz="1800" b="0" i="0" dirty="0">
                <a:solidFill>
                  <a:srgbClr val="222222"/>
                </a:solidFill>
                <a:effectLst/>
                <a:latin typeface="Arial" panose="020B0604020202020204" pitchFamily="34" charset="0"/>
              </a:rPr>
              <a:t>Ⅱ</a:t>
            </a:r>
            <a:r>
              <a:rPr lang="ja-JP" altLang="en-US" sz="1800" b="0" i="0" dirty="0">
                <a:solidFill>
                  <a:srgbClr val="222222"/>
                </a:solidFill>
                <a:effectLst/>
                <a:latin typeface="Arial" panose="020B0604020202020204" pitchFamily="34" charset="0"/>
              </a:rPr>
              <a:t>　実務編」</a:t>
            </a:r>
            <a:r>
              <a:rPr lang="en-US" altLang="ja-JP" sz="1800" b="0" i="0" dirty="0">
                <a:solidFill>
                  <a:srgbClr val="222222"/>
                </a:solidFill>
                <a:effectLst/>
                <a:latin typeface="Arial" panose="020B0604020202020204" pitchFamily="34" charset="0"/>
              </a:rPr>
              <a:t>,</a:t>
            </a:r>
            <a:r>
              <a:rPr lang="ja-JP" altLang="en-US" sz="1800" b="0" i="0" dirty="0">
                <a:solidFill>
                  <a:srgbClr val="222222"/>
                </a:solidFill>
                <a:effectLst/>
                <a:latin typeface="Arial" panose="020B0604020202020204" pitchFamily="34" charset="0"/>
              </a:rPr>
              <a:t>伊藤敬介・荻島誠治・諏訪部貴嗣</a:t>
            </a:r>
            <a:endParaRPr lang="en-US" altLang="ja-JP" sz="1800" b="0" i="0" dirty="0">
              <a:solidFill>
                <a:srgbClr val="222222"/>
              </a:solidFill>
              <a:effectLst/>
              <a:latin typeface="Arial" panose="020B0604020202020204" pitchFamily="34" charset="0"/>
            </a:endParaRPr>
          </a:p>
          <a:p>
            <a:pPr marL="0" indent="0">
              <a:lnSpc>
                <a:spcPct val="107000"/>
              </a:lnSpc>
              <a:spcAft>
                <a:spcPts val="800"/>
              </a:spcAft>
              <a:buNone/>
            </a:pP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・「パーフェクト証券アナリスト第１次レベル」</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佐野三郎</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ビジネス教育出版</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07000"/>
              </a:lnSpc>
              <a:spcAft>
                <a:spcPts val="800"/>
              </a:spcAft>
              <a:buNone/>
            </a:pP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・「パーフェクト証券アナリスト第２次レベル」</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佐野三郎</a:t>
            </a:r>
            <a:r>
              <a:rPr lang="en-US"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a:t>
            </a:r>
            <a:r>
              <a:rPr lang="ja-JP" altLang="ja-JP" sz="1800" kern="100" dirty="0">
                <a:effectLst/>
                <a:latin typeface="Times New Roman" panose="02020603050405020304" pitchFamily="18" charset="0"/>
                <a:ea typeface="ＭＳ 明朝" panose="02020609040205080304" pitchFamily="17" charset="-128"/>
                <a:cs typeface="Times New Roman" panose="02020603050405020304" pitchFamily="18" charset="0"/>
              </a:rPr>
              <a:t>ビジネス教育出版</a:t>
            </a:r>
            <a:endParaRPr lang="en-US" altLang="ja-JP" sz="1800" b="0" i="0" dirty="0">
              <a:solidFill>
                <a:srgbClr val="222222"/>
              </a:solidFill>
              <a:effectLst/>
              <a:latin typeface="Arial" panose="020B0604020202020204" pitchFamily="34" charset="0"/>
            </a:endParaRPr>
          </a:p>
          <a:p>
            <a:pPr marL="0" indent="0" algn="l">
              <a:buNone/>
            </a:pPr>
            <a:r>
              <a:rPr lang="ja-JP" altLang="en-US" sz="1800" dirty="0">
                <a:solidFill>
                  <a:srgbClr val="222222"/>
                </a:solidFill>
                <a:latin typeface="Arial" panose="020B0604020202020204" pitchFamily="34" charset="0"/>
              </a:rPr>
              <a:t>・ヤフーファイナンス　</a:t>
            </a:r>
            <a:r>
              <a:rPr lang="en-US" altLang="ja-JP" sz="1800" dirty="0">
                <a:solidFill>
                  <a:srgbClr val="222222"/>
                </a:solidFill>
                <a:latin typeface="Arial" panose="020B0604020202020204" pitchFamily="34" charset="0"/>
                <a:hlinkClick r:id="rId4"/>
              </a:rPr>
              <a:t>https://finance.yahoo.co.jp/</a:t>
            </a:r>
            <a:endParaRPr lang="en-US" altLang="ja-JP" sz="1800" dirty="0">
              <a:solidFill>
                <a:srgbClr val="222222"/>
              </a:solidFill>
              <a:latin typeface="Arial" panose="020B0604020202020204" pitchFamily="34" charset="0"/>
            </a:endParaRPr>
          </a:p>
          <a:p>
            <a:pPr marL="0" indent="0" algn="l">
              <a:buNone/>
            </a:pPr>
            <a:r>
              <a:rPr lang="ja-JP" altLang="en-US" sz="1800" dirty="0">
                <a:solidFill>
                  <a:srgbClr val="222222"/>
                </a:solidFill>
                <a:latin typeface="Arial" panose="020B0604020202020204" pitchFamily="34" charset="0"/>
              </a:rPr>
              <a:t>・</a:t>
            </a:r>
            <a:r>
              <a:rPr lang="en-US" altLang="ja-JP" sz="1800" dirty="0">
                <a:solidFill>
                  <a:srgbClr val="222222"/>
                </a:solidFill>
                <a:latin typeface="Arial" panose="020B0604020202020204" pitchFamily="34" charset="0"/>
              </a:rPr>
              <a:t>IR</a:t>
            </a:r>
            <a:r>
              <a:rPr lang="ja-JP" altLang="en-US" sz="1800" dirty="0">
                <a:solidFill>
                  <a:srgbClr val="222222"/>
                </a:solidFill>
                <a:latin typeface="Arial" panose="020B0604020202020204" pitchFamily="34" charset="0"/>
              </a:rPr>
              <a:t> </a:t>
            </a:r>
            <a:r>
              <a:rPr lang="en-US" altLang="ja-JP" sz="1800" dirty="0">
                <a:solidFill>
                  <a:srgbClr val="222222"/>
                </a:solidFill>
                <a:latin typeface="Arial" panose="020B0604020202020204" pitchFamily="34" charset="0"/>
              </a:rPr>
              <a:t>BANK</a:t>
            </a:r>
            <a:r>
              <a:rPr lang="ja-JP" altLang="en-US" sz="1800" dirty="0">
                <a:solidFill>
                  <a:srgbClr val="222222"/>
                </a:solidFill>
                <a:latin typeface="Arial" panose="020B0604020202020204" pitchFamily="34" charset="0"/>
              </a:rPr>
              <a:t>　</a:t>
            </a:r>
            <a:r>
              <a:rPr lang="en-US" altLang="ja-JP" sz="1800" dirty="0">
                <a:solidFill>
                  <a:srgbClr val="222222"/>
                </a:solidFill>
                <a:latin typeface="Arial" panose="020B0604020202020204" pitchFamily="34" charset="0"/>
                <a:hlinkClick r:id="rId5"/>
              </a:rPr>
              <a:t>https://irbank.net/</a:t>
            </a:r>
            <a:endParaRPr lang="en-US" altLang="ja-JP" sz="1800" dirty="0">
              <a:solidFill>
                <a:srgbClr val="222222"/>
              </a:solidFill>
              <a:latin typeface="Arial" panose="020B0604020202020204" pitchFamily="34" charset="0"/>
            </a:endParaRPr>
          </a:p>
          <a:p>
            <a:pPr marL="0" indent="0" algn="l">
              <a:buNone/>
            </a:pPr>
            <a:r>
              <a:rPr lang="ja-JP" altLang="en-US" sz="1800" dirty="0">
                <a:solidFill>
                  <a:srgbClr val="222222"/>
                </a:solidFill>
                <a:latin typeface="Arial" panose="020B0604020202020204" pitchFamily="34" charset="0"/>
              </a:rPr>
              <a:t>・</a:t>
            </a:r>
            <a:r>
              <a:rPr lang="en-US" altLang="ja-JP" sz="1800" dirty="0">
                <a:solidFill>
                  <a:srgbClr val="222222"/>
                </a:solidFill>
                <a:latin typeface="Arial" panose="020B0604020202020204" pitchFamily="34" charset="0"/>
              </a:rPr>
              <a:t>investing.com</a:t>
            </a:r>
            <a:r>
              <a:rPr lang="ja-JP" altLang="en-US" sz="1800" dirty="0">
                <a:solidFill>
                  <a:srgbClr val="222222"/>
                </a:solidFill>
                <a:latin typeface="Arial" panose="020B0604020202020204" pitchFamily="34" charset="0"/>
              </a:rPr>
              <a:t>　</a:t>
            </a:r>
            <a:r>
              <a:rPr lang="en-US" altLang="ja-JP" sz="1800" dirty="0">
                <a:solidFill>
                  <a:srgbClr val="222222"/>
                </a:solidFill>
                <a:latin typeface="Arial" panose="020B0604020202020204" pitchFamily="34" charset="0"/>
                <a:hlinkClick r:id="rId6"/>
              </a:rPr>
              <a:t>https://jp.investing.com/</a:t>
            </a:r>
            <a:endParaRPr lang="en-US" altLang="ja-JP" sz="1800" dirty="0">
              <a:solidFill>
                <a:srgbClr val="222222"/>
              </a:solidFill>
              <a:latin typeface="Arial" panose="020B0604020202020204" pitchFamily="34" charset="0"/>
            </a:endParaRPr>
          </a:p>
          <a:p>
            <a:pPr marL="0" indent="0" algn="l">
              <a:buNone/>
            </a:pPr>
            <a:r>
              <a:rPr lang="ja-JP" altLang="en-US" sz="1800" dirty="0">
                <a:solidFill>
                  <a:srgbClr val="222222"/>
                </a:solidFill>
                <a:latin typeface="Arial" panose="020B0604020202020204" pitchFamily="34" charset="0"/>
              </a:rPr>
              <a:t>・日本取引所グループその他統計資料　</a:t>
            </a:r>
            <a:r>
              <a:rPr lang="en-US" altLang="ja-JP" sz="1800" dirty="0">
                <a:solidFill>
                  <a:srgbClr val="222222"/>
                </a:solidFill>
                <a:latin typeface="Arial" panose="020B0604020202020204" pitchFamily="34" charset="0"/>
                <a:hlinkClick r:id="rId7"/>
              </a:rPr>
              <a:t>https://www.jpx.co.jp/markets/statistics-equities/misc/01.html</a:t>
            </a:r>
            <a:endParaRPr lang="en-US" altLang="ja-JP" sz="1800" dirty="0">
              <a:solidFill>
                <a:srgbClr val="222222"/>
              </a:solidFill>
              <a:latin typeface="Arial" panose="020B0604020202020204" pitchFamily="34" charset="0"/>
            </a:endParaRPr>
          </a:p>
          <a:p>
            <a:pPr marL="0" indent="0" algn="l">
              <a:buNone/>
            </a:pPr>
            <a:endParaRPr lang="en-US" altLang="ja-JP" sz="2400" dirty="0">
              <a:solidFill>
                <a:srgbClr val="222222"/>
              </a:solidFill>
              <a:latin typeface="Arial" panose="020B0604020202020204" pitchFamily="34" charset="0"/>
            </a:endParaRPr>
          </a:p>
        </p:txBody>
      </p:sp>
    </p:spTree>
    <p:extLst>
      <p:ext uri="{BB962C8B-B14F-4D97-AF65-F5344CB8AC3E}">
        <p14:creationId xmlns:p14="http://schemas.microsoft.com/office/powerpoint/2010/main" val="409058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A8B3EA8-2315-76DE-5806-FD21D2B78030}"/>
              </a:ext>
            </a:extLst>
          </p:cNvPr>
          <p:cNvSpPr>
            <a:spLocks noGrp="1"/>
          </p:cNvSpPr>
          <p:nvPr>
            <p:ph type="title"/>
          </p:nvPr>
        </p:nvSpPr>
        <p:spPr>
          <a:xfrm>
            <a:off x="838200" y="365125"/>
            <a:ext cx="10515600" cy="1325563"/>
          </a:xfrm>
        </p:spPr>
        <p:txBody>
          <a:bodyPr>
            <a:normAutofit/>
          </a:bodyPr>
          <a:lstStyle/>
          <a:p>
            <a:r>
              <a:rPr kumimoji="1" lang="ja-JP" altLang="en-US" sz="5400"/>
              <a:t>目次</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181ACB28-069E-8D2A-9CD2-4CF61B6D40C7}"/>
              </a:ext>
            </a:extLst>
          </p:cNvPr>
          <p:cNvSpPr>
            <a:spLocks noGrp="1"/>
          </p:cNvSpPr>
          <p:nvPr>
            <p:ph idx="1"/>
          </p:nvPr>
        </p:nvSpPr>
        <p:spPr>
          <a:xfrm>
            <a:off x="838200" y="1929384"/>
            <a:ext cx="10515600" cy="4251960"/>
          </a:xfrm>
        </p:spPr>
        <p:txBody>
          <a:bodyPr>
            <a:normAutofit lnSpcReduction="10000"/>
          </a:bodyPr>
          <a:lstStyle/>
          <a:p>
            <a:r>
              <a:rPr kumimoji="1" lang="ja-JP" altLang="en-US" dirty="0"/>
              <a:t>はじめに</a:t>
            </a:r>
            <a:endParaRPr kumimoji="1" lang="en-US" altLang="ja-JP" dirty="0"/>
          </a:p>
          <a:p>
            <a:r>
              <a:rPr lang="en-US" altLang="ja-JP" dirty="0"/>
              <a:t>MM</a:t>
            </a:r>
            <a:r>
              <a:rPr lang="ja-JP" altLang="en-US" dirty="0"/>
              <a:t>の配当無関連命題とは</a:t>
            </a:r>
            <a:endParaRPr lang="en-US" altLang="ja-JP" dirty="0"/>
          </a:p>
          <a:p>
            <a:r>
              <a:rPr kumimoji="1" lang="ja-JP" altLang="en-US" dirty="0"/>
              <a:t>情報効果とは</a:t>
            </a:r>
            <a:endParaRPr kumimoji="1" lang="en-US" altLang="ja-JP" dirty="0"/>
          </a:p>
          <a:p>
            <a:r>
              <a:rPr lang="ja-JP" altLang="en-US" dirty="0"/>
              <a:t>分析対象</a:t>
            </a:r>
            <a:endParaRPr lang="en-US" altLang="ja-JP" dirty="0"/>
          </a:p>
          <a:p>
            <a:r>
              <a:rPr kumimoji="1" lang="ja-JP" altLang="en-US" dirty="0"/>
              <a:t>分析手法</a:t>
            </a:r>
            <a:endParaRPr kumimoji="1" lang="en-US" altLang="ja-JP" dirty="0"/>
          </a:p>
          <a:p>
            <a:r>
              <a:rPr lang="ja-JP" altLang="en-US" dirty="0"/>
              <a:t>分析結果</a:t>
            </a:r>
            <a:endParaRPr lang="en-US" altLang="ja-JP" dirty="0"/>
          </a:p>
          <a:p>
            <a:r>
              <a:rPr lang="ja-JP" altLang="en-US" dirty="0"/>
              <a:t>考察</a:t>
            </a:r>
            <a:endParaRPr lang="en-US" altLang="ja-JP" dirty="0"/>
          </a:p>
          <a:p>
            <a:r>
              <a:rPr lang="ja-JP" altLang="en-US" dirty="0"/>
              <a:t>まとめ</a:t>
            </a:r>
            <a:endParaRPr lang="en-US" altLang="ja-JP" dirty="0"/>
          </a:p>
          <a:p>
            <a:r>
              <a:rPr kumimoji="1" lang="ja-JP" altLang="en-US" dirty="0"/>
              <a:t>先行研究・参考文献・引用データ</a:t>
            </a:r>
          </a:p>
        </p:txBody>
      </p:sp>
    </p:spTree>
    <p:extLst>
      <p:ext uri="{BB962C8B-B14F-4D97-AF65-F5344CB8AC3E}">
        <p14:creationId xmlns:p14="http://schemas.microsoft.com/office/powerpoint/2010/main" val="416280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9029A24-BE95-2B1E-EC58-E50CAB543C77}"/>
              </a:ext>
            </a:extLst>
          </p:cNvPr>
          <p:cNvSpPr>
            <a:spLocks noGrp="1"/>
          </p:cNvSpPr>
          <p:nvPr>
            <p:ph type="title"/>
          </p:nvPr>
        </p:nvSpPr>
        <p:spPr>
          <a:xfrm>
            <a:off x="838200" y="365125"/>
            <a:ext cx="10515600" cy="1325563"/>
          </a:xfrm>
        </p:spPr>
        <p:txBody>
          <a:bodyPr>
            <a:normAutofit/>
          </a:bodyPr>
          <a:lstStyle/>
          <a:p>
            <a:r>
              <a:rPr kumimoji="1" lang="ja-JP" altLang="en-US" sz="5400"/>
              <a:t>はじめに</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E0544C24-6624-5244-46D5-9D0EF6B1C0ED}"/>
              </a:ext>
            </a:extLst>
          </p:cNvPr>
          <p:cNvSpPr>
            <a:spLocks noGrp="1"/>
          </p:cNvSpPr>
          <p:nvPr>
            <p:ph idx="1"/>
          </p:nvPr>
        </p:nvSpPr>
        <p:spPr>
          <a:xfrm>
            <a:off x="499872" y="1929384"/>
            <a:ext cx="10853928" cy="4251960"/>
          </a:xfrm>
        </p:spPr>
        <p:txBody>
          <a:bodyPr>
            <a:normAutofit/>
          </a:bodyPr>
          <a:lstStyle/>
          <a:p>
            <a:pPr marL="0" indent="0">
              <a:buNone/>
            </a:pPr>
            <a:r>
              <a:rPr kumimoji="1" lang="ja-JP" altLang="en-US" sz="2400" dirty="0"/>
              <a:t>企業の株価は様々な要因によって変動している。</a:t>
            </a:r>
            <a:br>
              <a:rPr lang="en-US" altLang="ja-JP" sz="2400" dirty="0"/>
            </a:br>
            <a:r>
              <a:rPr lang="ja-JP" altLang="en-US" sz="2400" dirty="0"/>
              <a:t>中でも本研究では、増配の発表など配当性向の変更に関する企業のアナウンスメントが株価に与える影響について注目する。</a:t>
            </a:r>
            <a:endParaRPr lang="en-US" altLang="ja-JP" sz="2400" dirty="0"/>
          </a:p>
          <a:p>
            <a:pPr marL="0" indent="0">
              <a:buNone/>
            </a:pPr>
            <a:endParaRPr lang="en-US" altLang="ja-JP" sz="2400" dirty="0"/>
          </a:p>
          <a:p>
            <a:pPr marL="0" indent="0">
              <a:buNone/>
            </a:pPr>
            <a:r>
              <a:rPr lang="ja-JP" altLang="en-US" sz="2400" dirty="0"/>
              <a:t>この分野に関しては、ミラーとモディリアーニによって完全市場においては配当政策が株価や企業価値に影響しないこと（</a:t>
            </a:r>
            <a:r>
              <a:rPr lang="en-US" altLang="ja-JP" sz="2400" dirty="0"/>
              <a:t>MM</a:t>
            </a:r>
            <a:r>
              <a:rPr lang="ja-JP" altLang="en-US" sz="2400" dirty="0"/>
              <a:t>の配当無関連命題）を示しているが、現実の市場における影響についての研究は十分とはいえない。</a:t>
            </a:r>
            <a:endParaRPr lang="en-US" altLang="ja-JP" sz="2400" dirty="0"/>
          </a:p>
          <a:p>
            <a:pPr marL="0" indent="0">
              <a:buNone/>
            </a:pPr>
            <a:endParaRPr lang="en-US" altLang="ja-JP" sz="2400" dirty="0"/>
          </a:p>
          <a:p>
            <a:pPr marL="0" indent="0">
              <a:buNone/>
            </a:pPr>
            <a:r>
              <a:rPr kumimoji="1" lang="ja-JP" altLang="en-US" sz="2400" dirty="0"/>
              <a:t>そこで本研究では、過去</a:t>
            </a:r>
            <a:r>
              <a:rPr kumimoji="1" lang="en-US" altLang="ja-JP" sz="2400" dirty="0"/>
              <a:t>2</a:t>
            </a:r>
            <a:r>
              <a:rPr kumimoji="1" lang="ja-JP" altLang="en-US" sz="2400" dirty="0"/>
              <a:t>年間の日本の株式市場において、増配の発表がその企業の株価に与える影響を分析し、特に情報効果による影響を検証する。</a:t>
            </a:r>
          </a:p>
        </p:txBody>
      </p:sp>
    </p:spTree>
    <p:extLst>
      <p:ext uri="{BB962C8B-B14F-4D97-AF65-F5344CB8AC3E}">
        <p14:creationId xmlns:p14="http://schemas.microsoft.com/office/powerpoint/2010/main" val="116705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BCDEB0D-C6AB-9884-7EFC-25E9C2C85D1D}"/>
              </a:ext>
            </a:extLst>
          </p:cNvPr>
          <p:cNvSpPr>
            <a:spLocks noGrp="1"/>
          </p:cNvSpPr>
          <p:nvPr>
            <p:ph type="title"/>
          </p:nvPr>
        </p:nvSpPr>
        <p:spPr>
          <a:xfrm>
            <a:off x="838200" y="365125"/>
            <a:ext cx="10515600" cy="1325563"/>
          </a:xfrm>
        </p:spPr>
        <p:txBody>
          <a:bodyPr>
            <a:normAutofit/>
          </a:bodyPr>
          <a:lstStyle/>
          <a:p>
            <a:r>
              <a:rPr kumimoji="1" lang="en-US" altLang="ja-JP" sz="5400"/>
              <a:t>MM</a:t>
            </a:r>
            <a:r>
              <a:rPr kumimoji="1" lang="ja-JP" altLang="en-US" sz="5400"/>
              <a:t>の配当無関連命題</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162C9579-D283-2F1E-4967-40E1D956EA34}"/>
              </a:ext>
            </a:extLst>
          </p:cNvPr>
          <p:cNvSpPr>
            <a:spLocks noGrp="1"/>
          </p:cNvSpPr>
          <p:nvPr>
            <p:ph idx="1"/>
          </p:nvPr>
        </p:nvSpPr>
        <p:spPr>
          <a:xfrm>
            <a:off x="838200" y="1929384"/>
            <a:ext cx="10515600" cy="4251960"/>
          </a:xfrm>
        </p:spPr>
        <p:txBody>
          <a:bodyPr>
            <a:normAutofit/>
          </a:bodyPr>
          <a:lstStyle/>
          <a:p>
            <a:pPr marL="0" indent="0">
              <a:buNone/>
            </a:pPr>
            <a:r>
              <a:rPr kumimoji="1" lang="ja-JP" altLang="en-US" sz="2400" b="1" u="sng" dirty="0"/>
              <a:t>完全市場</a:t>
            </a:r>
            <a:r>
              <a:rPr kumimoji="1" lang="ja-JP" altLang="en-US" sz="2400" dirty="0"/>
              <a:t>において、企業の配当政策と企業価値は関係しない。</a:t>
            </a:r>
            <a:endParaRPr kumimoji="1" lang="en-US" altLang="ja-JP" sz="2400" dirty="0"/>
          </a:p>
          <a:p>
            <a:pPr marL="0" indent="0">
              <a:buNone/>
            </a:pPr>
            <a:endParaRPr lang="en-US" altLang="ja-JP" sz="2400" dirty="0"/>
          </a:p>
          <a:p>
            <a:pPr marL="0" indent="0">
              <a:buNone/>
            </a:pPr>
            <a:r>
              <a:rPr kumimoji="1" lang="ja-JP" altLang="en-US" sz="2400" u="sng" dirty="0"/>
              <a:t>完全市場</a:t>
            </a:r>
            <a:endParaRPr kumimoji="1" lang="en-US" altLang="ja-JP" sz="2400" u="sng" dirty="0"/>
          </a:p>
          <a:p>
            <a:pPr marL="0" indent="0">
              <a:buNone/>
            </a:pPr>
            <a:r>
              <a:rPr lang="ja-JP" altLang="en-US" sz="2400" dirty="0"/>
              <a:t>①税金が存在しない</a:t>
            </a:r>
            <a:endParaRPr lang="en-US" altLang="ja-JP" sz="2400" dirty="0"/>
          </a:p>
          <a:p>
            <a:pPr marL="0" indent="0">
              <a:buNone/>
            </a:pPr>
            <a:r>
              <a:rPr kumimoji="1" lang="ja-JP" altLang="en-US" sz="2400" dirty="0"/>
              <a:t>②取引コスト・破産コストが存在しない</a:t>
            </a:r>
            <a:endParaRPr kumimoji="1" lang="en-US" altLang="ja-JP" sz="2400" dirty="0"/>
          </a:p>
          <a:p>
            <a:pPr marL="0" indent="0">
              <a:buNone/>
            </a:pPr>
            <a:r>
              <a:rPr lang="ja-JP" altLang="en-US" sz="2400" b="1" dirty="0">
                <a:solidFill>
                  <a:schemeClr val="accent1"/>
                </a:solidFill>
              </a:rPr>
              <a:t>③情報の非対称性が存在しない</a:t>
            </a:r>
            <a:endParaRPr kumimoji="1" lang="ja-JP" altLang="en-US" sz="2400" b="1" dirty="0">
              <a:solidFill>
                <a:schemeClr val="accent1"/>
              </a:solidFill>
            </a:endParaRPr>
          </a:p>
        </p:txBody>
      </p:sp>
    </p:spTree>
    <p:extLst>
      <p:ext uri="{BB962C8B-B14F-4D97-AF65-F5344CB8AC3E}">
        <p14:creationId xmlns:p14="http://schemas.microsoft.com/office/powerpoint/2010/main" val="48919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E55B9A60-46A1-84F4-132B-6A73CE3678EA}"/>
              </a:ext>
            </a:extLst>
          </p:cNvPr>
          <p:cNvSpPr>
            <a:spLocks noGrp="1"/>
          </p:cNvSpPr>
          <p:nvPr>
            <p:ph type="title"/>
          </p:nvPr>
        </p:nvSpPr>
        <p:spPr>
          <a:xfrm>
            <a:off x="838200" y="365125"/>
            <a:ext cx="10515600" cy="1325563"/>
          </a:xfrm>
        </p:spPr>
        <p:txBody>
          <a:bodyPr>
            <a:normAutofit/>
          </a:bodyPr>
          <a:lstStyle/>
          <a:p>
            <a:r>
              <a:rPr kumimoji="1" lang="ja-JP" altLang="en-US" sz="5000"/>
              <a:t>情報効果とは（シグナリング仮説）</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5165E914-CA7B-C825-ACDE-19602D905A5A}"/>
              </a:ext>
            </a:extLst>
          </p:cNvPr>
          <p:cNvSpPr>
            <a:spLocks noGrp="1"/>
          </p:cNvSpPr>
          <p:nvPr>
            <p:ph idx="1"/>
          </p:nvPr>
        </p:nvSpPr>
        <p:spPr>
          <a:xfrm>
            <a:off x="838200" y="1929384"/>
            <a:ext cx="10515600" cy="4251960"/>
          </a:xfrm>
        </p:spPr>
        <p:txBody>
          <a:bodyPr>
            <a:normAutofit/>
          </a:bodyPr>
          <a:lstStyle/>
          <a:p>
            <a:pPr marL="0" indent="0">
              <a:buNone/>
            </a:pPr>
            <a:r>
              <a:rPr kumimoji="1" lang="ja-JP" altLang="en-US" dirty="0"/>
              <a:t>企業と投資家間の情報の非対称性を解消するもの</a:t>
            </a:r>
            <a:endParaRPr kumimoji="1" lang="en-US" altLang="ja-JP" dirty="0"/>
          </a:p>
          <a:p>
            <a:pPr marL="0" indent="0">
              <a:buNone/>
            </a:pPr>
            <a:endParaRPr kumimoji="1" lang="en-US" altLang="ja-JP" dirty="0"/>
          </a:p>
          <a:p>
            <a:pPr marL="0" indent="0">
              <a:buNone/>
            </a:pPr>
            <a:r>
              <a:rPr lang="ja-JP" altLang="en-US" dirty="0"/>
              <a:t>情報そのものを与えるのではなく、方向性を伝える。</a:t>
            </a:r>
            <a:endParaRPr lang="en-US" altLang="ja-JP" dirty="0"/>
          </a:p>
          <a:p>
            <a:pPr marL="0" indent="0">
              <a:buNone/>
            </a:pPr>
            <a:r>
              <a:rPr lang="en-US" altLang="ja-JP" dirty="0"/>
              <a:t>EX</a:t>
            </a:r>
            <a:r>
              <a:rPr lang="ja-JP" altLang="en-US" dirty="0"/>
              <a:t>）増配の発表</a:t>
            </a:r>
            <a:br>
              <a:rPr lang="en-US" altLang="ja-JP" dirty="0"/>
            </a:br>
            <a:r>
              <a:rPr lang="ja-JP" altLang="en-US" dirty="0"/>
              <a:t>①企業側が将来の収益への自信</a:t>
            </a:r>
            <a:endParaRPr lang="en-US" altLang="ja-JP" dirty="0"/>
          </a:p>
          <a:p>
            <a:pPr marL="0" indent="0">
              <a:buNone/>
            </a:pPr>
            <a:r>
              <a:rPr lang="ja-JP" altLang="en-US" dirty="0"/>
              <a:t>②企業側が利益の有効な使い道を見付けることができていない</a:t>
            </a:r>
            <a:endParaRPr lang="en-US" altLang="ja-JP" dirty="0"/>
          </a:p>
          <a:p>
            <a:pPr marL="0" indent="0">
              <a:buNone/>
            </a:pPr>
            <a:r>
              <a:rPr lang="ja-JP" altLang="en-US" dirty="0"/>
              <a:t>→配当性向の変化に応じてグループ分けして分析</a:t>
            </a:r>
            <a:endParaRPr lang="en-US" altLang="ja-JP" dirty="0"/>
          </a:p>
        </p:txBody>
      </p:sp>
    </p:spTree>
    <p:extLst>
      <p:ext uri="{BB962C8B-B14F-4D97-AF65-F5344CB8AC3E}">
        <p14:creationId xmlns:p14="http://schemas.microsoft.com/office/powerpoint/2010/main" val="1105829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C04FDD9-E039-E114-0231-A589F8A2FB84}"/>
              </a:ext>
            </a:extLst>
          </p:cNvPr>
          <p:cNvSpPr>
            <a:spLocks noGrp="1"/>
          </p:cNvSpPr>
          <p:nvPr>
            <p:ph type="title"/>
          </p:nvPr>
        </p:nvSpPr>
        <p:spPr>
          <a:xfrm>
            <a:off x="838200" y="365125"/>
            <a:ext cx="10515600" cy="1325563"/>
          </a:xfrm>
        </p:spPr>
        <p:txBody>
          <a:bodyPr>
            <a:normAutofit/>
          </a:bodyPr>
          <a:lstStyle/>
          <a:p>
            <a:r>
              <a:rPr lang="ja-JP" altLang="en-US" sz="5400"/>
              <a:t>分析対象</a:t>
            </a:r>
            <a:endParaRPr kumimoji="1" lang="ja-JP"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A32A3F54-0721-52DC-E8D1-0D31D6E74394}"/>
              </a:ext>
            </a:extLst>
          </p:cNvPr>
          <p:cNvSpPr>
            <a:spLocks noGrp="1"/>
          </p:cNvSpPr>
          <p:nvPr>
            <p:ph idx="1"/>
          </p:nvPr>
        </p:nvSpPr>
        <p:spPr>
          <a:xfrm>
            <a:off x="838200" y="1929384"/>
            <a:ext cx="10515600" cy="4251960"/>
          </a:xfrm>
        </p:spPr>
        <p:txBody>
          <a:bodyPr>
            <a:normAutofit/>
          </a:bodyPr>
          <a:lstStyle/>
          <a:p>
            <a:pPr marL="0" indent="0">
              <a:buNone/>
            </a:pPr>
            <a:r>
              <a:rPr kumimoji="1" lang="ja-JP" altLang="en-US" dirty="0"/>
              <a:t>本研究では、まず企業の増配発表日の前後</a:t>
            </a:r>
            <a:r>
              <a:rPr kumimoji="1" lang="en-US" altLang="ja-JP" dirty="0"/>
              <a:t>20</a:t>
            </a:r>
            <a:r>
              <a:rPr kumimoji="1" lang="ja-JP" altLang="en-US" dirty="0"/>
              <a:t>日間における、リターンを調査する。</a:t>
            </a:r>
            <a:endParaRPr kumimoji="1" lang="en-US" altLang="ja-JP" dirty="0"/>
          </a:p>
          <a:p>
            <a:pPr marL="0" indent="0">
              <a:buNone/>
            </a:pPr>
            <a:r>
              <a:rPr lang="ja-JP" altLang="en-US" dirty="0"/>
              <a:t>→時系列での分析を行うことで正しい評価モデルを活用できる</a:t>
            </a:r>
            <a:endParaRPr lang="en-US" altLang="ja-JP" dirty="0"/>
          </a:p>
          <a:p>
            <a:pPr marL="0" indent="0">
              <a:buNone/>
            </a:pPr>
            <a:endParaRPr kumimoji="1" lang="en-US" altLang="ja-JP" dirty="0"/>
          </a:p>
          <a:p>
            <a:pPr marL="0" indent="0">
              <a:buNone/>
            </a:pPr>
            <a:r>
              <a:rPr kumimoji="1" lang="ja-JP" altLang="en-US" dirty="0"/>
              <a:t>次に、増配発表の企業を、配当性向の変化に応じて２つのグループに分割し調査する。</a:t>
            </a:r>
            <a:endParaRPr lang="en-US" altLang="ja-JP" dirty="0"/>
          </a:p>
          <a:p>
            <a:pPr marL="0" indent="0">
              <a:buNone/>
            </a:pPr>
            <a:r>
              <a:rPr lang="ja-JP" altLang="en-US" dirty="0"/>
              <a:t>→ポジティブなシグナルとネガティブなシグナルを分離出来る</a:t>
            </a:r>
            <a:br>
              <a:rPr lang="en-US" altLang="ja-JP" dirty="0"/>
            </a:br>
            <a:r>
              <a:rPr lang="ja-JP" altLang="en-US"/>
              <a:t>　情報</a:t>
            </a:r>
            <a:r>
              <a:rPr lang="ja-JP" altLang="en-US" dirty="0"/>
              <a:t>効果と税効果の影響を分離することが出来る</a:t>
            </a:r>
            <a:endParaRPr kumimoji="1" lang="en-US" altLang="ja-JP" dirty="0"/>
          </a:p>
        </p:txBody>
      </p:sp>
    </p:spTree>
    <p:extLst>
      <p:ext uri="{BB962C8B-B14F-4D97-AF65-F5344CB8AC3E}">
        <p14:creationId xmlns:p14="http://schemas.microsoft.com/office/powerpoint/2010/main" val="2338959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9E51568-8334-E0C0-AE11-382DE2A98338}"/>
              </a:ext>
            </a:extLst>
          </p:cNvPr>
          <p:cNvSpPr>
            <a:spLocks noGrp="1"/>
          </p:cNvSpPr>
          <p:nvPr>
            <p:ph type="title"/>
          </p:nvPr>
        </p:nvSpPr>
        <p:spPr>
          <a:xfrm>
            <a:off x="838200" y="365125"/>
            <a:ext cx="10515600" cy="1325563"/>
          </a:xfrm>
        </p:spPr>
        <p:txBody>
          <a:bodyPr>
            <a:normAutofit/>
          </a:bodyPr>
          <a:lstStyle/>
          <a:p>
            <a:r>
              <a:rPr kumimoji="1" lang="ja-JP" altLang="en-US" sz="5400"/>
              <a:t>分析対象</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303FE1E9-A285-7B9C-9370-5ADE3B19697C}"/>
              </a:ext>
            </a:extLst>
          </p:cNvPr>
          <p:cNvSpPr>
            <a:spLocks noGrp="1"/>
          </p:cNvSpPr>
          <p:nvPr>
            <p:ph idx="1"/>
          </p:nvPr>
        </p:nvSpPr>
        <p:spPr>
          <a:xfrm>
            <a:off x="499872" y="1929384"/>
            <a:ext cx="11250168" cy="4251960"/>
          </a:xfrm>
        </p:spPr>
        <p:txBody>
          <a:bodyPr>
            <a:noAutofit/>
          </a:bodyPr>
          <a:lstStyle/>
          <a:p>
            <a:pPr marL="0" indent="0">
              <a:buNone/>
            </a:pPr>
            <a:r>
              <a:rPr lang="ja-JP" altLang="en-US" sz="2400" dirty="0"/>
              <a:t>・</a:t>
            </a:r>
            <a:r>
              <a:rPr lang="en-US" altLang="ja-JP" sz="2400" dirty="0"/>
              <a:t>2024</a:t>
            </a:r>
            <a:r>
              <a:rPr lang="ja-JP" altLang="en-US" sz="2400" dirty="0"/>
              <a:t>年</a:t>
            </a:r>
            <a:r>
              <a:rPr lang="en-US" altLang="ja-JP" sz="2400" dirty="0"/>
              <a:t>12</a:t>
            </a:r>
            <a:r>
              <a:rPr lang="ja-JP" altLang="en-US" sz="2400" dirty="0"/>
              <a:t>月</a:t>
            </a:r>
            <a:r>
              <a:rPr lang="en-US" altLang="ja-JP" sz="2400" dirty="0"/>
              <a:t>1</a:t>
            </a:r>
            <a:r>
              <a:rPr lang="ja-JP" altLang="en-US" sz="2400" dirty="0"/>
              <a:t>日時点で東京証券取引所スタンダード市場に上場する非規制・非金融の企業で</a:t>
            </a:r>
            <a:r>
              <a:rPr lang="en-US" altLang="ja-JP" sz="2400" dirty="0"/>
              <a:t>2022</a:t>
            </a:r>
            <a:r>
              <a:rPr lang="ja-JP" altLang="en-US" sz="2400" dirty="0"/>
              <a:t>年</a:t>
            </a:r>
            <a:r>
              <a:rPr lang="en-US" altLang="ja-JP" sz="2400" dirty="0"/>
              <a:t>11</a:t>
            </a:r>
            <a:r>
              <a:rPr lang="ja-JP" altLang="en-US" sz="2400" dirty="0"/>
              <a:t>月～</a:t>
            </a:r>
            <a:r>
              <a:rPr lang="en-US" altLang="ja-JP" sz="2400" dirty="0"/>
              <a:t>2024</a:t>
            </a:r>
            <a:r>
              <a:rPr lang="ja-JP" altLang="en-US" sz="2400" dirty="0"/>
              <a:t>年</a:t>
            </a:r>
            <a:r>
              <a:rPr lang="en-US" altLang="ja-JP" sz="2400" dirty="0"/>
              <a:t>10</a:t>
            </a:r>
            <a:r>
              <a:rPr lang="ja-JP" altLang="en-US" sz="2400" dirty="0"/>
              <a:t>月期間に増配を発表した企業のデータを収集。</a:t>
            </a:r>
            <a:br>
              <a:rPr lang="en-US" altLang="ja-JP" sz="2400" dirty="0"/>
            </a:br>
            <a:r>
              <a:rPr lang="ja-JP" altLang="en-US" sz="2400" dirty="0"/>
              <a:t>（増配発表日、収益データ、配当額、</a:t>
            </a:r>
            <a:r>
              <a:rPr lang="ja-JP" altLang="en-US" sz="2400" b="1" u="sng" dirty="0">
                <a:solidFill>
                  <a:schemeClr val="accent1"/>
                </a:solidFill>
              </a:rPr>
              <a:t>日次</a:t>
            </a:r>
            <a:r>
              <a:rPr lang="ja-JP" altLang="en-US" sz="2400" dirty="0"/>
              <a:t>の株価データ）</a:t>
            </a:r>
            <a:br>
              <a:rPr lang="en-US" altLang="ja-JP" sz="2400" dirty="0"/>
            </a:br>
            <a:r>
              <a:rPr lang="en-US" altLang="ja-JP" sz="2400" dirty="0"/>
              <a:t>※</a:t>
            </a:r>
            <a:r>
              <a:rPr lang="ja-JP" altLang="en-US" sz="2400" dirty="0">
                <a:latin typeface="+mn-ea"/>
              </a:rPr>
              <a:t>特別配当は除外</a:t>
            </a:r>
            <a:endParaRPr lang="en-US" altLang="ja-JP" sz="2400" dirty="0"/>
          </a:p>
          <a:p>
            <a:pPr marL="0" indent="0">
              <a:buNone/>
            </a:pPr>
            <a:endParaRPr kumimoji="1" lang="en-US" altLang="ja-JP" sz="2400" dirty="0"/>
          </a:p>
          <a:p>
            <a:pPr marL="0" indent="0">
              <a:buNone/>
            </a:pPr>
            <a:r>
              <a:rPr kumimoji="1" lang="ja-JP" altLang="en-US" sz="2400" dirty="0"/>
              <a:t>・マーケットモデルを求めるために、</a:t>
            </a:r>
            <a:r>
              <a:rPr kumimoji="1" lang="en-US" altLang="ja-JP" sz="2400" dirty="0"/>
              <a:t>2017</a:t>
            </a:r>
            <a:r>
              <a:rPr kumimoji="1" lang="ja-JP" altLang="en-US" sz="2400" dirty="0"/>
              <a:t>年</a:t>
            </a:r>
            <a:r>
              <a:rPr kumimoji="1" lang="en-US" altLang="ja-JP" sz="2400" dirty="0"/>
              <a:t>10</a:t>
            </a:r>
            <a:r>
              <a:rPr kumimoji="1" lang="ja-JP" altLang="en-US" sz="2400" dirty="0"/>
              <a:t>月～</a:t>
            </a:r>
            <a:r>
              <a:rPr kumimoji="1" lang="en-US" altLang="ja-JP" sz="2400" dirty="0"/>
              <a:t>2022</a:t>
            </a:r>
            <a:r>
              <a:rPr kumimoji="1" lang="ja-JP" altLang="en-US" sz="2400" dirty="0"/>
              <a:t>年</a:t>
            </a:r>
            <a:r>
              <a:rPr kumimoji="1" lang="en-US" altLang="ja-JP" sz="2400" dirty="0"/>
              <a:t>9</a:t>
            </a:r>
            <a:r>
              <a:rPr kumimoji="1" lang="ja-JP" altLang="en-US" sz="2400" dirty="0"/>
              <a:t>月の</a:t>
            </a:r>
            <a:r>
              <a:rPr kumimoji="1" lang="en-US" altLang="ja-JP" sz="2400" dirty="0"/>
              <a:t>TOPIX</a:t>
            </a:r>
            <a:r>
              <a:rPr kumimoji="1" lang="ja-JP" altLang="en-US" sz="2400" dirty="0"/>
              <a:t>（配当込みデータ）の</a:t>
            </a:r>
            <a:r>
              <a:rPr kumimoji="1" lang="ja-JP" altLang="en-US" sz="2400" b="1" u="sng" dirty="0">
                <a:solidFill>
                  <a:schemeClr val="accent1"/>
                </a:solidFill>
              </a:rPr>
              <a:t>月次</a:t>
            </a:r>
            <a:r>
              <a:rPr kumimoji="1" lang="ja-JP" altLang="en-US" sz="2400" dirty="0"/>
              <a:t>終値を収集。</a:t>
            </a:r>
            <a:br>
              <a:rPr kumimoji="1" lang="en-US" altLang="ja-JP" sz="2400" dirty="0"/>
            </a:br>
            <a:r>
              <a:rPr kumimoji="1" lang="en-US" altLang="ja-JP" sz="2400" dirty="0"/>
              <a:t>※</a:t>
            </a:r>
            <a:r>
              <a:rPr kumimoji="1" lang="ja-JP" altLang="en-US" sz="2400" dirty="0"/>
              <a:t>日次データを用いると株価が異なるタイミングで更新され結果に歪みが生じる可能性がある</a:t>
            </a:r>
            <a:endParaRPr lang="en-US" altLang="ja-JP" sz="2400" dirty="0"/>
          </a:p>
          <a:p>
            <a:pPr marL="0" indent="0">
              <a:buNone/>
            </a:pPr>
            <a:endParaRPr kumimoji="1" lang="en-US" altLang="ja-JP" sz="2400" dirty="0"/>
          </a:p>
          <a:p>
            <a:pPr marL="0" indent="0">
              <a:buNone/>
            </a:pPr>
            <a:r>
              <a:rPr lang="ja-JP" altLang="en-US" sz="2400" dirty="0"/>
              <a:t>・上記のデータから増配発表日の前後</a:t>
            </a:r>
            <a:r>
              <a:rPr lang="en-US" altLang="ja-JP" sz="2400" dirty="0"/>
              <a:t>20</a:t>
            </a:r>
            <a:r>
              <a:rPr lang="ja-JP" altLang="en-US" sz="2400" dirty="0"/>
              <a:t>日間における残余リターンを求める。</a:t>
            </a:r>
            <a:endParaRPr kumimoji="1" lang="en-US" altLang="ja-JP" sz="2400" dirty="0"/>
          </a:p>
        </p:txBody>
      </p:sp>
    </p:spTree>
    <p:extLst>
      <p:ext uri="{BB962C8B-B14F-4D97-AF65-F5344CB8AC3E}">
        <p14:creationId xmlns:p14="http://schemas.microsoft.com/office/powerpoint/2010/main" val="53272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1B66F36-6345-5CC3-50D0-1BB2B0F2DA10}"/>
              </a:ext>
            </a:extLst>
          </p:cNvPr>
          <p:cNvSpPr>
            <a:spLocks noGrp="1"/>
          </p:cNvSpPr>
          <p:nvPr>
            <p:ph type="title"/>
          </p:nvPr>
        </p:nvSpPr>
        <p:spPr>
          <a:xfrm>
            <a:off x="838200" y="365125"/>
            <a:ext cx="10515600" cy="1325563"/>
          </a:xfrm>
        </p:spPr>
        <p:txBody>
          <a:bodyPr>
            <a:normAutofit/>
          </a:bodyPr>
          <a:lstStyle/>
          <a:p>
            <a:r>
              <a:rPr kumimoji="1" lang="ja-JP" altLang="en-US" sz="5400"/>
              <a:t>分析対象</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3D0F5CEC-EE0C-B865-7D53-35633BC13BBB}"/>
              </a:ext>
            </a:extLst>
          </p:cNvPr>
          <p:cNvSpPr>
            <a:spLocks noGrp="1"/>
          </p:cNvSpPr>
          <p:nvPr>
            <p:ph idx="1"/>
          </p:nvPr>
        </p:nvSpPr>
        <p:spPr>
          <a:xfrm>
            <a:off x="499872" y="1929384"/>
            <a:ext cx="11158728" cy="4251960"/>
          </a:xfrm>
        </p:spPr>
        <p:txBody>
          <a:bodyPr>
            <a:normAutofit/>
          </a:bodyPr>
          <a:lstStyle/>
          <a:p>
            <a:pPr marL="0" indent="0">
              <a:buNone/>
            </a:pPr>
            <a:r>
              <a:rPr lang="ja-JP" altLang="en-US" sz="2400" dirty="0"/>
              <a:t>・</a:t>
            </a:r>
            <a:r>
              <a:rPr lang="ja-JP" altLang="en-US" sz="2400"/>
              <a:t>先述のデータ</a:t>
            </a:r>
            <a:r>
              <a:rPr lang="ja-JP" altLang="en-US" sz="2400" dirty="0"/>
              <a:t>から増配発表</a:t>
            </a:r>
            <a:r>
              <a:rPr lang="ja-JP" altLang="en-US" sz="2400"/>
              <a:t>日の前後</a:t>
            </a:r>
            <a:r>
              <a:rPr lang="en-US" altLang="ja-JP" sz="2400" dirty="0"/>
              <a:t>20</a:t>
            </a:r>
            <a:r>
              <a:rPr lang="ja-JP" altLang="en-US" sz="2400" dirty="0"/>
              <a:t>日間の</a:t>
            </a:r>
            <a:r>
              <a:rPr lang="ja-JP" altLang="en-US" sz="2400" b="1" dirty="0">
                <a:solidFill>
                  <a:schemeClr val="accent1"/>
                </a:solidFill>
              </a:rPr>
              <a:t>平均残余リターンとその標準偏差、ｔ値</a:t>
            </a:r>
            <a:r>
              <a:rPr lang="ja-JP" altLang="en-US" sz="2400" dirty="0"/>
              <a:t>を求める。</a:t>
            </a:r>
            <a:endParaRPr lang="en-US" altLang="ja-JP" sz="2400" dirty="0"/>
          </a:p>
          <a:p>
            <a:pPr marL="0" indent="0">
              <a:buNone/>
            </a:pPr>
            <a:endParaRPr kumimoji="1" lang="en-US" altLang="ja-JP" sz="2400" dirty="0"/>
          </a:p>
          <a:p>
            <a:pPr marL="0" indent="0">
              <a:buNone/>
            </a:pPr>
            <a:r>
              <a:rPr lang="ja-JP" altLang="en-US" sz="2400" dirty="0"/>
              <a:t>・全データを配当性向の変化に応じて</a:t>
            </a:r>
            <a:r>
              <a:rPr lang="en-US" altLang="ja-JP" sz="2400" dirty="0"/>
              <a:t>2</a:t>
            </a:r>
            <a:r>
              <a:rPr lang="ja-JP" altLang="en-US" sz="2400" dirty="0"/>
              <a:t>グループに分けるにあたり、</a:t>
            </a:r>
            <a:r>
              <a:rPr lang="en-US" altLang="ja-JP" sz="2400" dirty="0"/>
              <a:t>2</a:t>
            </a:r>
            <a:r>
              <a:rPr lang="ja-JP" altLang="en-US" sz="2400" dirty="0"/>
              <a:t>四半期前の収益データと元の配当額から初期の配当性向を、直前の四半期の収益データと新たな配当額から増配後の配当性向を求める。</a:t>
            </a:r>
            <a:endParaRPr lang="en-US" altLang="ja-JP" sz="2400" dirty="0"/>
          </a:p>
          <a:p>
            <a:pPr marL="0" indent="0">
              <a:buNone/>
            </a:pPr>
            <a:r>
              <a:rPr lang="en-US" altLang="ja-JP" sz="2400" dirty="0"/>
              <a:t>2</a:t>
            </a:r>
            <a:r>
              <a:rPr lang="ja-JP" altLang="en-US" sz="2400" dirty="0"/>
              <a:t>グループそれぞれで、</a:t>
            </a:r>
            <a:r>
              <a:rPr lang="ja-JP" altLang="en-US" sz="2400" b="1" dirty="0">
                <a:solidFill>
                  <a:schemeClr val="accent1"/>
                </a:solidFill>
              </a:rPr>
              <a:t>平均の残余リターンとその標準偏差、ｔ値</a:t>
            </a:r>
            <a:r>
              <a:rPr lang="ja-JP" altLang="en-US" sz="2400" dirty="0"/>
              <a:t>を求め比較することで分析する。</a:t>
            </a:r>
            <a:endParaRPr kumimoji="1" lang="en-US" altLang="ja-JP" sz="2400" dirty="0"/>
          </a:p>
          <a:p>
            <a:endParaRPr kumimoji="1" lang="ja-JP" altLang="en-US" sz="2400" dirty="0"/>
          </a:p>
        </p:txBody>
      </p:sp>
    </p:spTree>
    <p:extLst>
      <p:ext uri="{BB962C8B-B14F-4D97-AF65-F5344CB8AC3E}">
        <p14:creationId xmlns:p14="http://schemas.microsoft.com/office/powerpoint/2010/main" val="943025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A742E0F-0B52-99AD-687C-3617C7DB6C26}"/>
              </a:ext>
            </a:extLst>
          </p:cNvPr>
          <p:cNvSpPr>
            <a:spLocks noGrp="1"/>
          </p:cNvSpPr>
          <p:nvPr>
            <p:ph type="title"/>
          </p:nvPr>
        </p:nvSpPr>
        <p:spPr>
          <a:xfrm>
            <a:off x="838200" y="365125"/>
            <a:ext cx="10515600" cy="1325563"/>
          </a:xfrm>
        </p:spPr>
        <p:txBody>
          <a:bodyPr>
            <a:normAutofit/>
          </a:bodyPr>
          <a:lstStyle/>
          <a:p>
            <a:r>
              <a:rPr kumimoji="1" lang="ja-JP" altLang="en-US" sz="5400"/>
              <a:t>分析手法</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コンテンツ プレースホルダー 2">
                <a:extLst>
                  <a:ext uri="{FF2B5EF4-FFF2-40B4-BE49-F238E27FC236}">
                    <a16:creationId xmlns:a16="http://schemas.microsoft.com/office/drawing/2014/main" id="{4D2B46F0-36D3-CF10-0E83-6A17FA05DB47}"/>
                  </a:ext>
                </a:extLst>
              </p:cNvPr>
              <p:cNvSpPr>
                <a:spLocks noGrp="1"/>
              </p:cNvSpPr>
              <p:nvPr>
                <p:ph idx="1"/>
              </p:nvPr>
            </p:nvSpPr>
            <p:spPr>
              <a:xfrm>
                <a:off x="571500" y="1825625"/>
                <a:ext cx="10782300" cy="4351338"/>
              </a:xfrm>
            </p:spPr>
            <p:txBody>
              <a:bodyPr/>
              <a:lstStyle/>
              <a:p>
                <a:pPr marL="0" indent="0">
                  <a:buNone/>
                </a:pPr>
                <a:r>
                  <a:rPr kumimoji="1" lang="ja-JP" altLang="en-US" sz="2400" dirty="0"/>
                  <a:t>マーケットモデル</a:t>
                </a:r>
                <a:endParaRPr kumimoji="1" lang="en-US" altLang="ja-JP" sz="2400" dirty="0"/>
              </a:p>
              <a:p>
                <a:pPr marL="0" indent="0">
                  <a:buNone/>
                </a:pPr>
                <a14:m>
                  <m:oMathPara xmlns:m="http://schemas.openxmlformats.org/officeDocument/2006/math">
                    <m:oMathParaPr>
                      <m:jc m:val="centerGroup"/>
                    </m:oMathParaPr>
                    <m:oMath xmlns:m="http://schemas.openxmlformats.org/officeDocument/2006/math">
                      <m:acc>
                        <m:accPr>
                          <m:chr m:val="̃"/>
                          <m:ctrlPr>
                            <a:rPr kumimoji="1" lang="ja-JP" altLang="en-US" sz="2400" i="1" smtClean="0">
                              <a:latin typeface="Cambria Math" panose="02040503050406030204" pitchFamily="18" charset="0"/>
                            </a:rPr>
                          </m:ctrlPr>
                        </m:acc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𝑅</m:t>
                              </m:r>
                            </m:e>
                            <m:sub>
                              <m:r>
                                <a:rPr kumimoji="1" lang="en-US" altLang="ja-JP" sz="2400" b="0" i="1" smtClean="0">
                                  <a:latin typeface="Cambria Math" panose="02040503050406030204" pitchFamily="18" charset="0"/>
                                </a:rPr>
                                <m:t>𝐴</m:t>
                              </m:r>
                            </m:sub>
                          </m:sSub>
                        </m:e>
                      </m:acc>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𝛼</m:t>
                          </m:r>
                        </m:e>
                        <m:sub>
                          <m:r>
                            <a:rPr kumimoji="1" lang="en-US" altLang="ja-JP" sz="2400" b="0" i="1" smtClean="0">
                              <a:latin typeface="Cambria Math" panose="02040503050406030204" pitchFamily="18" charset="0"/>
                            </a:rPr>
                            <m:t>𝐴</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𝐴</m:t>
                          </m:r>
                        </m:sub>
                      </m:sSub>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𝑅</m:t>
                              </m:r>
                            </m:e>
                          </m:acc>
                        </m:e>
                        <m:sub>
                          <m:r>
                            <a:rPr kumimoji="1" lang="en-US" altLang="ja-JP" sz="2400" b="0" i="1" smtClean="0">
                              <a:latin typeface="Cambria Math" panose="02040503050406030204" pitchFamily="18" charset="0"/>
                            </a:rPr>
                            <m:t>𝑀</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𝑒</m:t>
                              </m:r>
                            </m:e>
                          </m:acc>
                        </m:e>
                        <m:sub>
                          <m:r>
                            <a:rPr kumimoji="1" lang="en-US" altLang="ja-JP" sz="2400" b="0" i="1" smtClean="0">
                              <a:latin typeface="Cambria Math" panose="02040503050406030204" pitchFamily="18" charset="0"/>
                            </a:rPr>
                            <m:t>𝐴</m:t>
                          </m:r>
                        </m:sub>
                      </m:sSub>
                    </m:oMath>
                  </m:oMathPara>
                </a14:m>
                <a:endParaRPr kumimoji="1" lang="en-US" altLang="ja-JP" sz="2400" dirty="0"/>
              </a:p>
              <a:p>
                <a:pPr marL="0" indent="0">
                  <a:buNone/>
                </a:pPr>
                <a:endParaRPr kumimoji="1" lang="en-US" altLang="ja-JP" sz="2400" dirty="0"/>
              </a:p>
              <a:p>
                <a:pPr marL="0" indent="0">
                  <a:buNone/>
                </a:pPr>
                <a14:m>
                  <m:oMathPara xmlns:m="http://schemas.openxmlformats.org/officeDocument/2006/math">
                    <m:oMathParaPr>
                      <m:jc m:val="centerGroup"/>
                    </m:oMathParaPr>
                    <m:oMath xmlns:m="http://schemas.openxmlformats.org/officeDocument/2006/math">
                      <m:sSub>
                        <m:sSubPr>
                          <m:ctrlPr>
                            <a:rPr lang="en-US" altLang="ja-JP" sz="2400" i="1">
                              <a:latin typeface="Cambria Math" panose="02040503050406030204" pitchFamily="18" charset="0"/>
                            </a:rPr>
                          </m:ctrlPr>
                        </m:sSubPr>
                        <m:e>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𝑒</m:t>
                              </m:r>
                            </m:e>
                          </m:acc>
                        </m:e>
                        <m:sub>
                          <m:r>
                            <a:rPr lang="en-US" altLang="ja-JP" sz="2400" i="1">
                              <a:latin typeface="Cambria Math" panose="02040503050406030204" pitchFamily="18" charset="0"/>
                            </a:rPr>
                            <m:t>𝐴</m:t>
                          </m:r>
                        </m:sub>
                      </m:sSub>
                      <m:r>
                        <a:rPr lang="en-US" altLang="ja-JP" sz="2400" i="1">
                          <a:latin typeface="Cambria Math" panose="02040503050406030204" pitchFamily="18" charset="0"/>
                        </a:rPr>
                        <m:t> </m:t>
                      </m:r>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acc>
                            <m:accPr>
                              <m:chr m:val="̃"/>
                              <m:ctrlPr>
                                <a:rPr lang="ja-JP" altLang="en-US" sz="2400" i="1">
                                  <a:latin typeface="Cambria Math" panose="02040503050406030204" pitchFamily="18" charset="0"/>
                                </a:rPr>
                              </m:ctrlPr>
                            </m:accPr>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𝑅</m:t>
                                  </m:r>
                                </m:e>
                                <m:sub>
                                  <m:r>
                                    <a:rPr lang="en-US" altLang="ja-JP" sz="2400" i="1">
                                      <a:latin typeface="Cambria Math" panose="02040503050406030204" pitchFamily="18" charset="0"/>
                                    </a:rPr>
                                    <m:t>𝐴</m:t>
                                  </m:r>
                                </m:sub>
                              </m:sSub>
                            </m:e>
                          </m:acc>
                          <m:r>
                            <a:rPr lang="en-US" altLang="ja-JP" sz="2400" b="0" i="1" smtClean="0">
                              <a:latin typeface="Cambria Math" panose="02040503050406030204" pitchFamily="18" charset="0"/>
                            </a:rPr>
                            <m:t>−</m:t>
                          </m:r>
                          <m:r>
                            <a:rPr lang="ja-JP" altLang="en-US" sz="2400" i="1">
                              <a:latin typeface="Cambria Math" panose="02040503050406030204" pitchFamily="18" charset="0"/>
                            </a:rPr>
                            <m:t>（</m:t>
                          </m:r>
                          <m:r>
                            <a:rPr kumimoji="1" lang="ja-JP" altLang="en-US" sz="2400" b="0" i="1" smtClean="0">
                              <a:latin typeface="Cambria Math" panose="02040503050406030204" pitchFamily="18" charset="0"/>
                            </a:rPr>
                            <m:t>𝛼</m:t>
                          </m:r>
                        </m:e>
                        <m:sub>
                          <m:r>
                            <a:rPr kumimoji="1" lang="en-US" altLang="ja-JP" sz="2400" b="0" i="1" smtClean="0">
                              <a:latin typeface="Cambria Math" panose="02040503050406030204" pitchFamily="18" charset="0"/>
                            </a:rPr>
                            <m:t>𝐴</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𝐴</m:t>
                          </m:r>
                        </m:sub>
                      </m:sSub>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𝑅</m:t>
                              </m:r>
                            </m:e>
                          </m:acc>
                        </m:e>
                        <m:sub>
                          <m:r>
                            <a:rPr kumimoji="1" lang="en-US" altLang="ja-JP" sz="2400" b="0" i="1" smtClean="0">
                              <a:latin typeface="Cambria Math" panose="02040503050406030204" pitchFamily="18" charset="0"/>
                            </a:rPr>
                            <m:t>𝑀</m:t>
                          </m:r>
                        </m:sub>
                      </m:sSub>
                      <m:r>
                        <a:rPr kumimoji="1" lang="en-US" altLang="ja-JP" sz="2400" b="0" i="1" smtClean="0">
                          <a:latin typeface="Cambria Math" panose="02040503050406030204" pitchFamily="18" charset="0"/>
                        </a:rPr>
                        <m:t>)</m:t>
                      </m:r>
                    </m:oMath>
                  </m:oMathPara>
                </a14:m>
                <a:endParaRPr kumimoji="1" lang="en-US" altLang="ja-JP" sz="2400" dirty="0"/>
              </a:p>
              <a:p>
                <a:pPr marL="0" indent="0">
                  <a:buNone/>
                </a:pPr>
                <a14:m>
                  <m:oMath xmlns:m="http://schemas.openxmlformats.org/officeDocument/2006/math">
                    <m:sSub>
                      <m:sSubPr>
                        <m:ctrlPr>
                          <a:rPr lang="en-US" altLang="ja-JP" sz="2400" i="1" smtClean="0">
                            <a:latin typeface="Cambria Math" panose="02040503050406030204" pitchFamily="18" charset="0"/>
                          </a:rPr>
                        </m:ctrlPr>
                      </m:sSubPr>
                      <m:e>
                        <m:acc>
                          <m:accPr>
                            <m:chr m:val="̃"/>
                            <m:ctrlPr>
                              <a:rPr lang="en-US" altLang="ja-JP" sz="2400" i="1">
                                <a:latin typeface="Cambria Math" panose="02040503050406030204" pitchFamily="18" charset="0"/>
                              </a:rPr>
                            </m:ctrlPr>
                          </m:accPr>
                          <m:e>
                            <m:r>
                              <a:rPr lang="en-US" altLang="ja-JP" sz="2400" i="1">
                                <a:latin typeface="Cambria Math" panose="02040503050406030204" pitchFamily="18" charset="0"/>
                              </a:rPr>
                              <m:t>𝑒</m:t>
                            </m:r>
                          </m:e>
                        </m:acc>
                      </m:e>
                      <m:sub>
                        <m:r>
                          <a:rPr lang="en-US" altLang="ja-JP" sz="2400" i="1">
                            <a:latin typeface="Cambria Math" panose="02040503050406030204" pitchFamily="18" charset="0"/>
                          </a:rPr>
                          <m:t>𝐴</m:t>
                        </m:r>
                      </m:sub>
                    </m:sSub>
                  </m:oMath>
                </a14:m>
                <a:r>
                  <a:rPr lang="ja-JP" altLang="en-US" sz="2400" dirty="0"/>
                  <a:t>：証券</a:t>
                </a:r>
                <a:r>
                  <a:rPr lang="en-US" altLang="ja-JP" sz="2400" dirty="0"/>
                  <a:t>A</a:t>
                </a:r>
                <a:r>
                  <a:rPr lang="ja-JP" altLang="en-US" sz="2400" dirty="0"/>
                  <a:t>の誤差項（</a:t>
                </a:r>
                <a:r>
                  <a:rPr lang="ja-JP" altLang="en-US" sz="2400" b="1" dirty="0">
                    <a:solidFill>
                      <a:schemeClr val="accent1"/>
                    </a:solidFill>
                  </a:rPr>
                  <a:t>残余リターン</a:t>
                </a:r>
                <a:r>
                  <a:rPr lang="ja-JP" altLang="en-US" sz="2400" dirty="0"/>
                  <a:t>）</a:t>
                </a:r>
                <a:endParaRPr lang="en-US" altLang="ja-JP" sz="2400" dirty="0"/>
              </a:p>
              <a:p>
                <a:pPr marL="0" indent="0">
                  <a:buNone/>
                </a:pPr>
                <a14:m>
                  <m:oMath xmlns:m="http://schemas.openxmlformats.org/officeDocument/2006/math">
                    <m:acc>
                      <m:accPr>
                        <m:chr m:val="̃"/>
                        <m:ctrlPr>
                          <a:rPr kumimoji="1" lang="ja-JP" altLang="en-US" sz="2400" i="1" smtClean="0">
                            <a:latin typeface="Cambria Math" panose="02040503050406030204" pitchFamily="18" charset="0"/>
                          </a:rPr>
                        </m:ctrlPr>
                      </m:acc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𝑅</m:t>
                            </m:r>
                          </m:e>
                          <m:sub>
                            <m:r>
                              <a:rPr kumimoji="1" lang="en-US" altLang="ja-JP" sz="2400" b="0" i="1" smtClean="0">
                                <a:latin typeface="Cambria Math" panose="02040503050406030204" pitchFamily="18" charset="0"/>
                              </a:rPr>
                              <m:t>𝐴</m:t>
                            </m:r>
                          </m:sub>
                        </m:sSub>
                      </m:e>
                    </m:acc>
                    <m:r>
                      <a:rPr kumimoji="1" lang="en-US" altLang="ja-JP" sz="2400" b="0" i="1" smtClean="0">
                        <a:latin typeface="Cambria Math" panose="02040503050406030204" pitchFamily="18" charset="0"/>
                      </a:rPr>
                      <m:t>:</m:t>
                    </m:r>
                  </m:oMath>
                </a14:m>
                <a:r>
                  <a:rPr kumimoji="1" lang="ja-JP" altLang="en-US" sz="2400" b="0" dirty="0"/>
                  <a:t>証券</a:t>
                </a:r>
                <a:r>
                  <a:rPr kumimoji="1" lang="en-US" altLang="ja-JP" sz="2400" b="0" dirty="0"/>
                  <a:t>A</a:t>
                </a:r>
                <a:r>
                  <a:rPr kumimoji="1" lang="ja-JP" altLang="en-US" sz="2400" b="0" dirty="0"/>
                  <a:t>の投資収益率</a:t>
                </a:r>
                <a:r>
                  <a:rPr lang="ja-JP" altLang="en-US" sz="2400" dirty="0"/>
                  <a:t>（各銘柄の日次終値から対数収益率を求める）</a:t>
                </a:r>
                <a:endParaRPr lang="en-US" altLang="ja-JP" sz="2400" dirty="0"/>
              </a:p>
              <a:p>
                <a:pPr marL="0" indent="0">
                  <a:buNone/>
                </a:pPr>
                <a14:m>
                  <m:oMath xmlns:m="http://schemas.openxmlformats.org/officeDocument/2006/math">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𝑅</m:t>
                            </m:r>
                          </m:e>
                        </m:acc>
                      </m:e>
                      <m:sub>
                        <m:r>
                          <a:rPr kumimoji="1" lang="en-US" altLang="ja-JP" sz="2400" b="0" i="1" smtClean="0">
                            <a:latin typeface="Cambria Math" panose="02040503050406030204" pitchFamily="18" charset="0"/>
                          </a:rPr>
                          <m:t>𝑀</m:t>
                        </m:r>
                      </m:sub>
                    </m:sSub>
                  </m:oMath>
                </a14:m>
                <a:r>
                  <a:rPr kumimoji="1" lang="ja-JP" altLang="en-US" sz="2400" b="0" dirty="0"/>
                  <a:t>：市場全体の投資収益率　（</a:t>
                </a:r>
                <a:r>
                  <a:rPr kumimoji="1" lang="en-US" altLang="ja-JP" sz="2400" b="0" dirty="0"/>
                  <a:t>TOPIX</a:t>
                </a:r>
                <a:r>
                  <a:rPr kumimoji="1" lang="ja-JP" altLang="en-US" sz="2400" b="0" dirty="0"/>
                  <a:t>の日次終値から対数収益率を求める）</a:t>
                </a:r>
                <a:endParaRPr lang="en-US" altLang="ja-JP" sz="2400" dirty="0"/>
              </a:p>
              <a:p>
                <a:pPr marL="0" indent="0">
                  <a:buNone/>
                </a:pPr>
                <a:r>
                  <a:rPr lang="en-US" altLang="ja-JP" sz="2400" dirty="0"/>
                  <a:t> </a:t>
                </a:r>
                <a14:m>
                  <m:oMath xmlns:m="http://schemas.openxmlformats.org/officeDocument/2006/math">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𝛼</m:t>
                        </m:r>
                      </m:e>
                      <m:sub>
                        <m:r>
                          <a:rPr lang="en-US" altLang="ja-JP" sz="2400" i="1">
                            <a:latin typeface="Cambria Math" panose="02040503050406030204" pitchFamily="18" charset="0"/>
                          </a:rPr>
                          <m:t>𝐴</m:t>
                        </m:r>
                      </m:sub>
                    </m:sSub>
                  </m:oMath>
                </a14:m>
                <a:r>
                  <a:rPr lang="ja-JP" altLang="en-US" sz="2400" dirty="0"/>
                  <a:t>：証券</a:t>
                </a:r>
                <a:r>
                  <a:rPr lang="en-US" altLang="ja-JP" sz="2400" dirty="0"/>
                  <a:t>A</a:t>
                </a:r>
                <a:r>
                  <a:rPr lang="ja-JP" altLang="en-US" sz="2400" dirty="0"/>
                  <a:t>固有の投資収益率　</a:t>
                </a:r>
                <a:r>
                  <a:rPr lang="en-US" altLang="ja-JP" sz="2400" dirty="0"/>
                  <a:t> </a:t>
                </a:r>
                <a14:m>
                  <m:oMath xmlns:m="http://schemas.openxmlformats.org/officeDocument/2006/math">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𝛽</m:t>
                        </m:r>
                      </m:e>
                      <m:sub>
                        <m:r>
                          <a:rPr lang="en-US" altLang="ja-JP" sz="2400" i="1">
                            <a:latin typeface="Cambria Math" panose="02040503050406030204" pitchFamily="18" charset="0"/>
                          </a:rPr>
                          <m:t>𝐴</m:t>
                        </m:r>
                      </m:sub>
                    </m:sSub>
                  </m:oMath>
                </a14:m>
                <a:r>
                  <a:rPr kumimoji="1" lang="ja-JP" altLang="en-US" sz="2400" b="0" dirty="0"/>
                  <a:t>：証券</a:t>
                </a:r>
                <a:r>
                  <a:rPr kumimoji="1" lang="en-US" altLang="ja-JP" sz="2400" b="0" dirty="0"/>
                  <a:t>A</a:t>
                </a:r>
                <a:r>
                  <a:rPr kumimoji="1" lang="ja-JP" altLang="en-US" sz="2400" b="0" dirty="0"/>
                  <a:t>市場感応度</a:t>
                </a:r>
                <a:endParaRPr kumimoji="1" lang="en-US" altLang="ja-JP" sz="2400" b="0" dirty="0"/>
              </a:p>
              <a:p>
                <a:pPr marL="0" indent="0">
                  <a:buNone/>
                </a:pPr>
                <a:r>
                  <a:rPr lang="ja-JP" altLang="en-US" sz="2400" dirty="0"/>
                  <a:t>→各銘柄と</a:t>
                </a:r>
                <a:r>
                  <a:rPr lang="en-US" altLang="ja-JP" sz="2400" dirty="0"/>
                  <a:t>TOPIX</a:t>
                </a:r>
                <a:r>
                  <a:rPr lang="ja-JP" altLang="en-US" sz="2400" dirty="0"/>
                  <a:t>の月次終値の収益率で</a:t>
                </a:r>
                <a:r>
                  <a:rPr lang="ja-JP" altLang="en-US" sz="2400" b="1" dirty="0">
                    <a:solidFill>
                      <a:schemeClr val="accent1"/>
                    </a:solidFill>
                  </a:rPr>
                  <a:t>回帰分析</a:t>
                </a:r>
                <a:r>
                  <a:rPr lang="ja-JP" altLang="en-US" sz="2400" dirty="0"/>
                  <a:t>を行い求める</a:t>
                </a:r>
                <a:endParaRPr lang="en-US" altLang="ja-JP" sz="2400" dirty="0"/>
              </a:p>
              <a:p>
                <a:pPr marL="0" indent="0">
                  <a:buNone/>
                </a:pPr>
                <a:endParaRPr kumimoji="1" lang="ja-JP" altLang="en-US" dirty="0"/>
              </a:p>
            </p:txBody>
          </p:sp>
        </mc:Choice>
        <mc:Fallback xmlns="">
          <p:sp>
            <p:nvSpPr>
              <p:cNvPr id="7" name="コンテンツ プレースホルダー 2">
                <a:extLst>
                  <a:ext uri="{FF2B5EF4-FFF2-40B4-BE49-F238E27FC236}">
                    <a16:creationId xmlns:a16="http://schemas.microsoft.com/office/drawing/2014/main" id="{4D2B46F0-36D3-CF10-0E83-6A17FA05DB47}"/>
                  </a:ext>
                </a:extLst>
              </p:cNvPr>
              <p:cNvSpPr>
                <a:spLocks noGrp="1" noRot="1" noChangeAspect="1" noMove="1" noResize="1" noEditPoints="1" noAdjustHandles="1" noChangeArrowheads="1" noChangeShapeType="1" noTextEdit="1"/>
              </p:cNvSpPr>
              <p:nvPr>
                <p:ph idx="1"/>
              </p:nvPr>
            </p:nvSpPr>
            <p:spPr>
              <a:xfrm>
                <a:off x="571500" y="1825625"/>
                <a:ext cx="10782300" cy="4351338"/>
              </a:xfrm>
              <a:blipFill>
                <a:blip r:embed="rId2"/>
                <a:stretch>
                  <a:fillRect l="-904" t="-154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872260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2910</TotalTime>
  <Words>1724</Words>
  <Application>Microsoft Office PowerPoint</Application>
  <PresentationFormat>ワイド画面</PresentationFormat>
  <Paragraphs>275</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メイリオ</vt:lpstr>
      <vt:lpstr>游ゴシック</vt:lpstr>
      <vt:lpstr>游明朝</vt:lpstr>
      <vt:lpstr>Arial</vt:lpstr>
      <vt:lpstr>Calibri</vt:lpstr>
      <vt:lpstr>Cambria Math</vt:lpstr>
      <vt:lpstr>Times New Roman</vt:lpstr>
      <vt:lpstr>Office テーマ</vt:lpstr>
      <vt:lpstr>卒業論文</vt:lpstr>
      <vt:lpstr>目次</vt:lpstr>
      <vt:lpstr>はじめに</vt:lpstr>
      <vt:lpstr>MMの配当無関連命題</vt:lpstr>
      <vt:lpstr>情報効果とは（シグナリング仮説）</vt:lpstr>
      <vt:lpstr>分析対象</vt:lpstr>
      <vt:lpstr>分析対象</vt:lpstr>
      <vt:lpstr>分析対象</vt:lpstr>
      <vt:lpstr>分析手法</vt:lpstr>
      <vt:lpstr>分析手法</vt:lpstr>
      <vt:lpstr>分析手法</vt:lpstr>
      <vt:lpstr>分析結果</vt:lpstr>
      <vt:lpstr>分析結果</vt:lpstr>
      <vt:lpstr>分析結果</vt:lpstr>
      <vt:lpstr>分析結果</vt:lpstr>
      <vt:lpstr>考察</vt:lpstr>
      <vt:lpstr>考察</vt:lpstr>
      <vt:lpstr>まとめ</vt:lpstr>
      <vt:lpstr>先行研究・参考文献・引用データ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正太郎 岩崎</dc:creator>
  <cp:lastModifiedBy>正太郎 岩崎</cp:lastModifiedBy>
  <cp:revision>3</cp:revision>
  <dcterms:created xsi:type="dcterms:W3CDTF">2025-01-06T03:24:36Z</dcterms:created>
  <dcterms:modified xsi:type="dcterms:W3CDTF">2025-01-29T15:52:01Z</dcterms:modified>
</cp:coreProperties>
</file>