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73" r:id="rId4"/>
    <p:sldId id="257" r:id="rId5"/>
    <p:sldId id="271" r:id="rId6"/>
    <p:sldId id="268" r:id="rId7"/>
    <p:sldId id="258" r:id="rId8"/>
    <p:sldId id="259" r:id="rId9"/>
    <p:sldId id="260" r:id="rId10"/>
    <p:sldId id="261" r:id="rId11"/>
    <p:sldId id="262" r:id="rId12"/>
    <p:sldId id="263" r:id="rId13"/>
    <p:sldId id="264" r:id="rId14"/>
    <p:sldId id="306" r:id="rId15"/>
    <p:sldId id="307" r:id="rId16"/>
    <p:sldId id="309" r:id="rId17"/>
    <p:sldId id="310" r:id="rId18"/>
    <p:sldId id="308" r:id="rId19"/>
    <p:sldId id="311" r:id="rId20"/>
    <p:sldId id="312" r:id="rId21"/>
    <p:sldId id="367" r:id="rId22"/>
    <p:sldId id="275" r:id="rId23"/>
    <p:sldId id="313" r:id="rId24"/>
    <p:sldId id="314" r:id="rId25"/>
    <p:sldId id="315" r:id="rId26"/>
    <p:sldId id="316" r:id="rId27"/>
    <p:sldId id="317" r:id="rId28"/>
    <p:sldId id="318" r:id="rId29"/>
    <p:sldId id="319" r:id="rId30"/>
    <p:sldId id="320" r:id="rId31"/>
    <p:sldId id="321" r:id="rId32"/>
    <p:sldId id="322" r:id="rId33"/>
    <p:sldId id="363" r:id="rId34"/>
    <p:sldId id="364" r:id="rId35"/>
    <p:sldId id="368" r:id="rId36"/>
    <p:sldId id="369" r:id="rId37"/>
    <p:sldId id="324" r:id="rId38"/>
    <p:sldId id="325" r:id="rId39"/>
    <p:sldId id="326" r:id="rId40"/>
    <p:sldId id="327" r:id="rId41"/>
    <p:sldId id="328" r:id="rId42"/>
    <p:sldId id="329" r:id="rId43"/>
    <p:sldId id="330" r:id="rId44"/>
    <p:sldId id="331" r:id="rId45"/>
    <p:sldId id="332" r:id="rId46"/>
    <p:sldId id="333" r:id="rId47"/>
    <p:sldId id="334" r:id="rId48"/>
    <p:sldId id="335" r:id="rId49"/>
    <p:sldId id="336" r:id="rId50"/>
    <p:sldId id="370" r:id="rId51"/>
    <p:sldId id="371" r:id="rId52"/>
    <p:sldId id="337" r:id="rId53"/>
    <p:sldId id="338" r:id="rId54"/>
    <p:sldId id="339" r:id="rId55"/>
    <p:sldId id="340" r:id="rId56"/>
    <p:sldId id="341" r:id="rId57"/>
    <p:sldId id="342" r:id="rId58"/>
    <p:sldId id="343" r:id="rId59"/>
    <p:sldId id="344" r:id="rId60"/>
    <p:sldId id="345" r:id="rId61"/>
    <p:sldId id="346" r:id="rId62"/>
    <p:sldId id="347" r:id="rId63"/>
    <p:sldId id="348" r:id="rId64"/>
    <p:sldId id="349" r:id="rId65"/>
    <p:sldId id="372" r:id="rId66"/>
    <p:sldId id="373" r:id="rId67"/>
    <p:sldId id="350" r:id="rId68"/>
    <p:sldId id="351" r:id="rId69"/>
    <p:sldId id="353" r:id="rId70"/>
    <p:sldId id="354" r:id="rId71"/>
    <p:sldId id="355" r:id="rId72"/>
    <p:sldId id="356" r:id="rId73"/>
    <p:sldId id="357" r:id="rId74"/>
    <p:sldId id="358" r:id="rId75"/>
    <p:sldId id="359" r:id="rId76"/>
    <p:sldId id="360" r:id="rId77"/>
    <p:sldId id="361" r:id="rId78"/>
    <p:sldId id="365" r:id="rId79"/>
    <p:sldId id="366" r:id="rId80"/>
    <p:sldId id="295" r:id="rId81"/>
    <p:sldId id="292" r:id="rId82"/>
    <p:sldId id="293" r:id="rId83"/>
    <p:sldId id="294" r:id="rId84"/>
    <p:sldId id="323" r:id="rId85"/>
    <p:sldId id="352" r:id="rId86"/>
    <p:sldId id="296" r:id="rId87"/>
    <p:sldId id="297" r:id="rId88"/>
    <p:sldId id="362" r:id="rId89"/>
    <p:sldId id="301" r:id="rId90"/>
    <p:sldId id="298" r:id="rId91"/>
    <p:sldId id="299" r:id="rId92"/>
    <p:sldId id="300" r:id="rId9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2A54C80-263E-416B-A8E0-580EDEADCBDC}" type="datetimeFigureOut">
              <a:rPr lang="en-US" dirty="0"/>
              <a:t>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dirty="0"/>
              <a:pPr/>
              <a:t>1/10/2017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1/10/2017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http://www.toyota.co.jp/jpn/investors/library/" TargetMode="External"/><Relationship Id="rId7" Type="http://schemas.openxmlformats.org/officeDocument/2006/relationships/hyperlink" Target="http://www.mlit.go.jp/jidosha/carinf/rcl/data_sub/data003.html" TargetMode="External"/><Relationship Id="rId2" Type="http://schemas.openxmlformats.org/officeDocument/2006/relationships/hyperlink" Target="http://finance.yahoo.co.jp/" TargetMode="External"/><Relationship Id="rId1" Type="http://schemas.openxmlformats.org/officeDocument/2006/relationships/slideLayout" Target="../slideLayouts/slideLayout2.xml"/><Relationship Id="rId6" Type="http://schemas.openxmlformats.org/officeDocument/2006/relationships/hyperlink" Target="http://www.mitsubishi-motors.com/jp/investors/library/" TargetMode="External"/><Relationship Id="rId5" Type="http://schemas.openxmlformats.org/officeDocument/2006/relationships/hyperlink" Target="http://www.honda.co.jp/investors/library/" TargetMode="External"/><Relationship Id="rId4" Type="http://schemas.openxmlformats.org/officeDocument/2006/relationships/hyperlink" Target="http://www.nissan-global.com/JP/IR/" TargetMode="External"/></Relationships>
</file>

<file path=ppt/slides/_rels/slide89.xml.rels><?xml version="1.0" encoding="UTF-8" standalone="yes"?>
<Relationships xmlns="http://schemas.openxmlformats.org/package/2006/relationships"><Relationship Id="rId3" Type="http://schemas.openxmlformats.org/officeDocument/2006/relationships/hyperlink" Target="http://www.stat-search.boj.or.jp/ssi/cgi-bin/famecgi2?cgi=$graphwnd" TargetMode="External"/><Relationship Id="rId2" Type="http://schemas.openxmlformats.org/officeDocument/2006/relationships/hyperlink" Target="http://www.stat.go.jp/data/roudou/longtime/03roudou.htm" TargetMode="External"/><Relationship Id="rId1" Type="http://schemas.openxmlformats.org/officeDocument/2006/relationships/slideLayout" Target="../slideLayouts/slideLayout2.xml"/><Relationship Id="rId4" Type="http://schemas.openxmlformats.org/officeDocument/2006/relationships/hyperlink" Target="http://www.esri.cao.go.jp/jp/sna/data/data_list/kakuhou/files/h27/h27_kaku_top.htm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276" y="1116647"/>
            <a:ext cx="8615727" cy="1646302"/>
          </a:xfrm>
        </p:spPr>
        <p:txBody>
          <a:bodyPr/>
          <a:lstStyle/>
          <a:p>
            <a:pPr algn="l"/>
            <a:r>
              <a:rPr lang="ja-JP" altLang="en-US" sz="3200" dirty="0"/>
              <a:t>最終</a:t>
            </a:r>
            <a:r>
              <a:rPr kumimoji="1" lang="ja-JP" altLang="en-US" sz="3200" dirty="0" smtClean="0"/>
              <a:t>発表</a:t>
            </a:r>
            <a:r>
              <a:rPr kumimoji="1" lang="en-US" altLang="ja-JP" sz="3200" dirty="0" smtClean="0"/>
              <a:t/>
            </a:r>
            <a:br>
              <a:rPr kumimoji="1" lang="en-US" altLang="ja-JP" sz="3200" dirty="0" smtClean="0"/>
            </a:br>
            <a:r>
              <a:rPr kumimoji="1" lang="en-US" altLang="ja-JP" sz="3200" dirty="0" smtClean="0"/>
              <a:t/>
            </a:r>
            <a:br>
              <a:rPr kumimoji="1" lang="en-US" altLang="ja-JP" sz="3200" dirty="0" smtClean="0"/>
            </a:br>
            <a:r>
              <a:rPr kumimoji="1" lang="ja-JP" altLang="en-US" sz="3200" dirty="0" smtClean="0"/>
              <a:t>残余利益モデルによる理論株価の算出と考察</a:t>
            </a:r>
            <a:endParaRPr kumimoji="1" lang="ja-JP" altLang="en-US" sz="3200" dirty="0"/>
          </a:p>
        </p:txBody>
      </p:sp>
      <p:sp>
        <p:nvSpPr>
          <p:cNvPr id="3" name="サブタイトル 2"/>
          <p:cNvSpPr>
            <a:spLocks noGrp="1"/>
          </p:cNvSpPr>
          <p:nvPr>
            <p:ph type="subTitle" idx="1"/>
          </p:nvPr>
        </p:nvSpPr>
        <p:spPr>
          <a:xfrm>
            <a:off x="1507067" y="3084918"/>
            <a:ext cx="7766936" cy="1096899"/>
          </a:xfrm>
        </p:spPr>
        <p:txBody>
          <a:bodyPr>
            <a:normAutofit/>
          </a:bodyPr>
          <a:lstStyle/>
          <a:p>
            <a:r>
              <a:rPr kumimoji="1" lang="ja-JP" altLang="en-US" sz="2800" dirty="0" smtClean="0"/>
              <a:t>トヨタ</a:t>
            </a:r>
            <a:r>
              <a:rPr kumimoji="1" lang="en-US" altLang="ja-JP" sz="2800" dirty="0" smtClean="0"/>
              <a:t>,</a:t>
            </a:r>
            <a:r>
              <a:rPr kumimoji="1" lang="ja-JP" altLang="en-US" sz="2800" dirty="0" smtClean="0"/>
              <a:t>日産</a:t>
            </a:r>
            <a:r>
              <a:rPr kumimoji="1" lang="en-US" altLang="ja-JP" sz="2800" dirty="0" smtClean="0"/>
              <a:t>,</a:t>
            </a:r>
            <a:r>
              <a:rPr kumimoji="1" lang="ja-JP" altLang="en-US" sz="2800" dirty="0" smtClean="0"/>
              <a:t>ホンダ</a:t>
            </a:r>
            <a:r>
              <a:rPr kumimoji="1" lang="en-US" altLang="ja-JP" sz="2800" dirty="0" smtClean="0"/>
              <a:t>,</a:t>
            </a:r>
            <a:r>
              <a:rPr kumimoji="1" lang="ja-JP" altLang="en-US" sz="2800" dirty="0" smtClean="0"/>
              <a:t>三菱自動車</a:t>
            </a:r>
            <a:endParaRPr kumimoji="1" lang="ja-JP" altLang="en-US" sz="2800" dirty="0"/>
          </a:p>
        </p:txBody>
      </p:sp>
      <p:sp>
        <p:nvSpPr>
          <p:cNvPr id="4" name="テキスト ボックス 3"/>
          <p:cNvSpPr txBox="1"/>
          <p:nvPr/>
        </p:nvSpPr>
        <p:spPr>
          <a:xfrm>
            <a:off x="4791179" y="3812485"/>
            <a:ext cx="7199051" cy="369332"/>
          </a:xfrm>
          <a:prstGeom prst="rect">
            <a:avLst/>
          </a:prstGeom>
          <a:noFill/>
        </p:spPr>
        <p:txBody>
          <a:bodyPr wrap="square" rtlCol="0">
            <a:spAutoFit/>
          </a:bodyPr>
          <a:lstStyle/>
          <a:p>
            <a:r>
              <a:rPr kumimoji="1" lang="ja-JP" altLang="en-US" dirty="0" smtClean="0"/>
              <a:t>法政大学 経営学部 経営戦略学科 滝澤 勧悟</a:t>
            </a:r>
            <a:endParaRPr kumimoji="1" lang="en-US" altLang="ja-JP" dirty="0" smtClean="0"/>
          </a:p>
        </p:txBody>
      </p:sp>
    </p:spTree>
    <p:extLst>
      <p:ext uri="{BB962C8B-B14F-4D97-AF65-F5344CB8AC3E}">
        <p14:creationId xmlns:p14="http://schemas.microsoft.com/office/powerpoint/2010/main" val="19637657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t>
            </a:r>
            <a:r>
              <a:rPr lang="ja-JP" altLang="en-US" dirty="0" smtClean="0"/>
              <a:t>各社の</a:t>
            </a:r>
            <a:r>
              <a:rPr lang="en-US" altLang="ja-JP" dirty="0" smtClean="0"/>
              <a:t>β</a:t>
            </a:r>
            <a:r>
              <a:rPr lang="ja-JP" altLang="en-US" dirty="0" smtClean="0"/>
              <a:t>の値と考察</a:t>
            </a:r>
            <a:endParaRPr kumimoji="1" lang="ja-JP" altLang="en-US" dirty="0"/>
          </a:p>
        </p:txBody>
      </p:sp>
      <p:sp>
        <p:nvSpPr>
          <p:cNvPr id="6" name="テキスト ボックス 5"/>
          <p:cNvSpPr txBox="1"/>
          <p:nvPr/>
        </p:nvSpPr>
        <p:spPr>
          <a:xfrm>
            <a:off x="8836061" y="5683535"/>
            <a:ext cx="894793" cy="369332"/>
          </a:xfrm>
          <a:prstGeom prst="rect">
            <a:avLst/>
          </a:prstGeom>
          <a:noFill/>
        </p:spPr>
        <p:txBody>
          <a:bodyPr wrap="square" rtlCol="0">
            <a:spAutoFit/>
          </a:bodyPr>
          <a:lstStyle/>
          <a:p>
            <a:r>
              <a:rPr kumimoji="1" lang="en-US" altLang="ja-JP" dirty="0" smtClean="0"/>
              <a:t>(3-1-1)</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927026251"/>
              </p:ext>
            </p:extLst>
          </p:nvPr>
        </p:nvGraphicFramePr>
        <p:xfrm>
          <a:off x="677334" y="1390142"/>
          <a:ext cx="9053520" cy="4293392"/>
        </p:xfrm>
        <a:graphic>
          <a:graphicData uri="http://schemas.openxmlformats.org/drawingml/2006/table">
            <a:tbl>
              <a:tblPr>
                <a:tableStyleId>{5C22544A-7EE6-4342-B048-85BDC9FD1C3A}</a:tableStyleId>
              </a:tblPr>
              <a:tblGrid>
                <a:gridCol w="2180635"/>
                <a:gridCol w="1440774"/>
                <a:gridCol w="1372630"/>
                <a:gridCol w="1489450"/>
                <a:gridCol w="2570031"/>
              </a:tblGrid>
              <a:tr h="1073348">
                <a:tc>
                  <a:txBody>
                    <a:bodyPr/>
                    <a:lstStyle/>
                    <a:p>
                      <a:pPr algn="r" fontAlgn="ctr"/>
                      <a:r>
                        <a:rPr lang="ja-JP" altLang="en-US" sz="2800" u="none" strike="noStrike" dirty="0">
                          <a:effectLst/>
                        </a:rPr>
                        <a:t>　</a:t>
                      </a:r>
                      <a:endParaRPr lang="ja-JP" altLang="en-US"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トヨタ</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日産</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ホンダ</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三菱自動車</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1073348">
                <a:tc>
                  <a:txBody>
                    <a:bodyPr/>
                    <a:lstStyle/>
                    <a:p>
                      <a:pPr algn="r" fontAlgn="ctr"/>
                      <a:r>
                        <a:rPr lang="en-US" altLang="ja-JP" sz="2800" u="none" strike="noStrike" dirty="0">
                          <a:effectLst/>
                        </a:rPr>
                        <a:t>2013</a:t>
                      </a:r>
                      <a:r>
                        <a:rPr lang="ja-JP" altLang="en-US" sz="2800" u="none" strike="noStrike" dirty="0">
                          <a:effectLst/>
                        </a:rPr>
                        <a:t>年度</a:t>
                      </a:r>
                      <a:endParaRPr lang="ja-JP" altLang="en-US"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1.18</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1.09</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1.16</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0.50</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1073348">
                <a:tc>
                  <a:txBody>
                    <a:bodyPr/>
                    <a:lstStyle/>
                    <a:p>
                      <a:pPr algn="r" fontAlgn="ctr"/>
                      <a:r>
                        <a:rPr lang="en-US" altLang="ja-JP" sz="2800" u="none" strike="noStrike" dirty="0">
                          <a:effectLst/>
                        </a:rPr>
                        <a:t>2014</a:t>
                      </a:r>
                      <a:r>
                        <a:rPr lang="ja-JP" altLang="en-US" sz="2800" u="none" strike="noStrike" dirty="0">
                          <a:effectLst/>
                        </a:rPr>
                        <a:t>年度</a:t>
                      </a:r>
                      <a:endParaRPr lang="ja-JP" altLang="en-US"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1.20</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1.06</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1.23</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0.36</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1073348">
                <a:tc>
                  <a:txBody>
                    <a:bodyPr/>
                    <a:lstStyle/>
                    <a:p>
                      <a:pPr algn="r" fontAlgn="ctr"/>
                      <a:r>
                        <a:rPr lang="en-US" altLang="ja-JP" sz="2800" u="none" strike="noStrike">
                          <a:effectLst/>
                        </a:rPr>
                        <a:t>2015</a:t>
                      </a:r>
                      <a:r>
                        <a:rPr lang="ja-JP" altLang="en-US" sz="2800" u="none" strike="noStrike">
                          <a:effectLst/>
                        </a:rPr>
                        <a:t>年度</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1.13</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0.98</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1.29</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0.42</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821139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609600"/>
            <a:ext cx="8596668" cy="1320800"/>
          </a:xfrm>
        </p:spPr>
        <p:txBody>
          <a:bodyPr/>
          <a:lstStyle/>
          <a:p>
            <a:r>
              <a:rPr kumimoji="1" lang="en-US" altLang="ja-JP" dirty="0" smtClean="0"/>
              <a:t>3.</a:t>
            </a:r>
            <a:r>
              <a:rPr kumimoji="1" lang="ja-JP" altLang="en-US" dirty="0" smtClean="0"/>
              <a:t>各社の</a:t>
            </a:r>
            <a:r>
              <a:rPr kumimoji="1" lang="en-US" altLang="ja-JP" dirty="0" smtClean="0"/>
              <a:t>β</a:t>
            </a:r>
            <a:r>
              <a:rPr kumimoji="1" lang="ja-JP" altLang="en-US" dirty="0" smtClean="0"/>
              <a:t>の</a:t>
            </a:r>
            <a:r>
              <a:rPr lang="ja-JP" altLang="en-US" dirty="0" smtClean="0"/>
              <a:t>値と</a:t>
            </a:r>
            <a:r>
              <a:rPr kumimoji="1" lang="ja-JP" altLang="en-US" dirty="0" smtClean="0"/>
              <a:t>考察</a:t>
            </a:r>
            <a:endParaRPr kumimoji="1" lang="ja-JP" altLang="en-US" dirty="0"/>
          </a:p>
        </p:txBody>
      </p:sp>
      <p:sp>
        <p:nvSpPr>
          <p:cNvPr id="3" name="コンテンツ プレースホルダー 2"/>
          <p:cNvSpPr>
            <a:spLocks noGrp="1"/>
          </p:cNvSpPr>
          <p:nvPr>
            <p:ph idx="1"/>
          </p:nvPr>
        </p:nvSpPr>
        <p:spPr>
          <a:xfrm>
            <a:off x="0" y="1294327"/>
            <a:ext cx="10315977" cy="3880773"/>
          </a:xfrm>
        </p:spPr>
        <p:txBody>
          <a:bodyPr/>
          <a:lstStyle/>
          <a:p>
            <a:pPr marL="0" indent="0">
              <a:buNone/>
            </a:pPr>
            <a:r>
              <a:rPr kumimoji="1" lang="ja-JP" altLang="en-US" sz="2400" dirty="0" smtClean="0"/>
              <a:t>①三菱自動車の値だけがいずれの期間でも</a:t>
            </a:r>
            <a:r>
              <a:rPr kumimoji="1" lang="en-US" altLang="ja-JP" sz="2400" dirty="0" smtClean="0"/>
              <a:t>1</a:t>
            </a:r>
            <a:r>
              <a:rPr lang="ja-JP" altLang="en-US" sz="2400" dirty="0" smtClean="0"/>
              <a:t>を大きく下回っている</a:t>
            </a:r>
            <a:endParaRPr lang="en-US" altLang="ja-JP" sz="2400" dirty="0"/>
          </a:p>
          <a:p>
            <a:pPr marL="0" indent="0">
              <a:buNone/>
            </a:pPr>
            <a:r>
              <a:rPr kumimoji="1" lang="ja-JP" altLang="en-US" sz="2000" dirty="0" smtClean="0"/>
              <a:t>「不祥事が相次いだ三菱自動車に関しては、市場全体が上昇したとしても同社の株価の上昇にはあまりつながらないだろう。」と予測していたが、実際に算出された</a:t>
            </a:r>
            <a:r>
              <a:rPr kumimoji="1" lang="en-US" altLang="ja-JP" sz="2000" dirty="0" smtClean="0"/>
              <a:t>β</a:t>
            </a:r>
            <a:r>
              <a:rPr kumimoji="1" lang="ja-JP" altLang="en-US" sz="2000" dirty="0" smtClean="0"/>
              <a:t>の数値にも反映された。</a:t>
            </a:r>
            <a:endParaRPr kumimoji="1" lang="en-US" altLang="ja-JP" sz="2000" dirty="0" smtClean="0"/>
          </a:p>
          <a:p>
            <a:pPr marL="0" indent="0">
              <a:buNone/>
            </a:pPr>
            <a:endParaRPr lang="en-US" altLang="ja-JP" sz="2400" dirty="0"/>
          </a:p>
          <a:p>
            <a:pPr marL="0" indent="0">
              <a:buNone/>
            </a:pPr>
            <a:r>
              <a:rPr kumimoji="1" lang="ja-JP" altLang="en-US" sz="2400" dirty="0" smtClean="0"/>
              <a:t>②トヨタ</a:t>
            </a:r>
            <a:r>
              <a:rPr kumimoji="1" lang="en-US" altLang="ja-JP" sz="2400" dirty="0" smtClean="0"/>
              <a:t>,</a:t>
            </a:r>
            <a:r>
              <a:rPr kumimoji="1" lang="ja-JP" altLang="en-US" sz="2400" dirty="0" smtClean="0"/>
              <a:t>日産</a:t>
            </a:r>
            <a:r>
              <a:rPr kumimoji="1" lang="en-US" altLang="ja-JP" sz="2400" dirty="0" smtClean="0"/>
              <a:t>,</a:t>
            </a:r>
            <a:r>
              <a:rPr kumimoji="1" lang="ja-JP" altLang="en-US" sz="2400" dirty="0" smtClean="0"/>
              <a:t>ホンダの値はいずれの期間でも</a:t>
            </a:r>
            <a:r>
              <a:rPr kumimoji="1" lang="en-US" altLang="ja-JP" sz="2400" dirty="0" smtClean="0"/>
              <a:t>1</a:t>
            </a:r>
            <a:r>
              <a:rPr lang="ja-JP" altLang="en-US" sz="2400" dirty="0" smtClean="0"/>
              <a:t>に近い</a:t>
            </a:r>
            <a:endParaRPr lang="en-US" altLang="ja-JP" sz="2400" dirty="0" smtClean="0"/>
          </a:p>
          <a:p>
            <a:pPr marL="0" indent="0">
              <a:buNone/>
            </a:pPr>
            <a:r>
              <a:rPr kumimoji="1" lang="ja-JP" altLang="en-US" sz="2000" dirty="0" smtClean="0"/>
              <a:t>日本を代表する産業である自動車産業は、市場全体の動きと近い動きをするということが確認できた。</a:t>
            </a:r>
            <a:endParaRPr kumimoji="1" lang="en-US" altLang="ja-JP" sz="2000" dirty="0" smtClean="0"/>
          </a:p>
          <a:p>
            <a:pPr marL="0" indent="0">
              <a:buNone/>
            </a:pPr>
            <a:endParaRPr kumimoji="1" lang="ja-JP" altLang="en-US" dirty="0"/>
          </a:p>
        </p:txBody>
      </p:sp>
    </p:spTree>
    <p:extLst>
      <p:ext uri="{BB962C8B-B14F-4D97-AF65-F5344CB8AC3E}">
        <p14:creationId xmlns:p14="http://schemas.microsoft.com/office/powerpoint/2010/main" val="4703558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4.</a:t>
            </a:r>
            <a:r>
              <a:rPr kumimoji="1" lang="ja-JP" altLang="en-US" dirty="0" smtClean="0"/>
              <a:t>各社の</a:t>
            </a:r>
            <a:r>
              <a:rPr lang="ja-JP" altLang="en-US" dirty="0" smtClean="0"/>
              <a:t>期待収益</a:t>
            </a:r>
            <a:r>
              <a:rPr lang="ja-JP" altLang="en-US" dirty="0"/>
              <a:t>率</a:t>
            </a:r>
            <a:r>
              <a:rPr kumimoji="1" lang="ja-JP" altLang="en-US" dirty="0" smtClean="0"/>
              <a:t>と考察</a:t>
            </a:r>
            <a:r>
              <a:rPr kumimoji="1" lang="en-US" altLang="ja-JP" dirty="0" smtClean="0"/>
              <a:t/>
            </a:r>
            <a:br>
              <a:rPr kumimoji="1" lang="en-US" altLang="ja-JP" dirty="0" smtClean="0"/>
            </a:br>
            <a:r>
              <a:rPr kumimoji="1" lang="en-US" altLang="ja-JP" dirty="0" smtClean="0"/>
              <a:t>*CAPM(</a:t>
            </a:r>
            <a:r>
              <a:rPr kumimoji="1" lang="ja-JP" altLang="en-US" dirty="0" smtClean="0"/>
              <a:t>資本資産評価モデル</a:t>
            </a:r>
            <a:r>
              <a:rPr kumimoji="1" lang="en-US" altLang="ja-JP" dirty="0" smtClean="0"/>
              <a:t>)</a:t>
            </a:r>
            <a:r>
              <a:rPr kumimoji="1" lang="ja-JP" altLang="en-US" dirty="0" smtClean="0"/>
              <a:t>により算出</a:t>
            </a:r>
            <a:endParaRPr kumimoji="1" lang="ja-JP" altLang="en-US" dirty="0"/>
          </a:p>
        </p:txBody>
      </p:sp>
      <p:sp>
        <p:nvSpPr>
          <p:cNvPr id="5" name="テキスト ボックス 4"/>
          <p:cNvSpPr txBox="1"/>
          <p:nvPr/>
        </p:nvSpPr>
        <p:spPr>
          <a:xfrm>
            <a:off x="8773168" y="5505451"/>
            <a:ext cx="1001667" cy="369332"/>
          </a:xfrm>
          <a:prstGeom prst="rect">
            <a:avLst/>
          </a:prstGeom>
          <a:noFill/>
        </p:spPr>
        <p:txBody>
          <a:bodyPr wrap="square" rtlCol="0">
            <a:spAutoFit/>
          </a:bodyPr>
          <a:lstStyle/>
          <a:p>
            <a:r>
              <a:rPr kumimoji="1" lang="en-US" altLang="ja-JP" dirty="0" smtClean="0"/>
              <a:t>(4-1-1)</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877792199"/>
              </p:ext>
            </p:extLst>
          </p:nvPr>
        </p:nvGraphicFramePr>
        <p:xfrm>
          <a:off x="677334" y="1930398"/>
          <a:ext cx="9097500" cy="3575052"/>
        </p:xfrm>
        <a:graphic>
          <a:graphicData uri="http://schemas.openxmlformats.org/drawingml/2006/table">
            <a:tbl>
              <a:tblPr>
                <a:tableStyleId>{5C22544A-7EE6-4342-B048-85BDC9FD1C3A}</a:tableStyleId>
              </a:tblPr>
              <a:tblGrid>
                <a:gridCol w="2191228"/>
                <a:gridCol w="1447773"/>
                <a:gridCol w="1379298"/>
                <a:gridCol w="1496685"/>
                <a:gridCol w="2582516"/>
              </a:tblGrid>
              <a:tr h="893763">
                <a:tc>
                  <a:txBody>
                    <a:bodyPr/>
                    <a:lstStyle/>
                    <a:p>
                      <a:pPr algn="r" fontAlgn="ctr"/>
                      <a:r>
                        <a:rPr lang="ja-JP" altLang="en-US" sz="2800" u="none" strike="noStrike" dirty="0">
                          <a:effectLst/>
                        </a:rPr>
                        <a:t>　</a:t>
                      </a:r>
                      <a:endParaRPr lang="ja-JP" altLang="en-US"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トヨタ</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日産</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ホンダ</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800" u="none" strike="noStrike">
                          <a:effectLst/>
                        </a:rPr>
                        <a:t>三菱自動車</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93763">
                <a:tc>
                  <a:txBody>
                    <a:bodyPr/>
                    <a:lstStyle/>
                    <a:p>
                      <a:pPr algn="r" fontAlgn="ctr"/>
                      <a:r>
                        <a:rPr lang="en-US" altLang="ja-JP" sz="2800" u="none" strike="noStrike" dirty="0">
                          <a:effectLst/>
                        </a:rPr>
                        <a:t>2013</a:t>
                      </a:r>
                      <a:r>
                        <a:rPr lang="ja-JP" altLang="en-US" sz="2800" u="none" strike="noStrike" dirty="0">
                          <a:effectLst/>
                        </a:rPr>
                        <a:t>年度</a:t>
                      </a:r>
                      <a:endParaRPr lang="ja-JP" altLang="en-US"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0.111</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0.103</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0.109</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a:effectLst/>
                        </a:rPr>
                        <a:t>0.047</a:t>
                      </a:r>
                      <a:endParaRPr lang="en-US" altLang="ja-JP"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93763">
                <a:tc>
                  <a:txBody>
                    <a:bodyPr/>
                    <a:lstStyle/>
                    <a:p>
                      <a:pPr algn="r" fontAlgn="ctr"/>
                      <a:r>
                        <a:rPr lang="en-US" altLang="ja-JP" sz="2800" u="none" strike="noStrike" dirty="0">
                          <a:effectLst/>
                        </a:rPr>
                        <a:t>2014</a:t>
                      </a:r>
                      <a:r>
                        <a:rPr lang="ja-JP" altLang="en-US" sz="2800" u="none" strike="noStrike" dirty="0">
                          <a:effectLst/>
                        </a:rPr>
                        <a:t>年度</a:t>
                      </a:r>
                      <a:endParaRPr lang="ja-JP" altLang="en-US"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0.134</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0.118</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0.137</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0.040</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93763">
                <a:tc>
                  <a:txBody>
                    <a:bodyPr/>
                    <a:lstStyle/>
                    <a:p>
                      <a:pPr algn="r" fontAlgn="ctr"/>
                      <a:r>
                        <a:rPr lang="en-US" altLang="ja-JP" sz="2800" u="none" strike="noStrike">
                          <a:effectLst/>
                        </a:rPr>
                        <a:t>2015</a:t>
                      </a:r>
                      <a:r>
                        <a:rPr lang="ja-JP" altLang="en-US" sz="2800" u="none" strike="noStrike">
                          <a:effectLst/>
                        </a:rPr>
                        <a:t>年度</a:t>
                      </a:r>
                      <a:endParaRPr lang="ja-JP" altLang="en-US" sz="2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0.130</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0.113</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0.149</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800" u="none" strike="noStrike" dirty="0">
                          <a:effectLst/>
                        </a:rPr>
                        <a:t>0.049</a:t>
                      </a:r>
                      <a:endParaRPr lang="en-US" altLang="ja-JP" sz="2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27361671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609600"/>
            <a:ext cx="8596668" cy="1320800"/>
          </a:xfrm>
        </p:spPr>
        <p:txBody>
          <a:bodyPr/>
          <a:lstStyle/>
          <a:p>
            <a:r>
              <a:rPr lang="en-US" altLang="ja-JP" dirty="0"/>
              <a:t>4.</a:t>
            </a:r>
            <a:r>
              <a:rPr lang="ja-JP" altLang="en-US" dirty="0"/>
              <a:t>各社のリターンの期待値と考察</a:t>
            </a:r>
            <a:r>
              <a:rPr lang="en-US" altLang="ja-JP" dirty="0"/>
              <a:t/>
            </a:r>
            <a:br>
              <a:rPr lang="en-US" altLang="ja-JP" dirty="0"/>
            </a:br>
            <a:r>
              <a:rPr lang="en-US" altLang="ja-JP" dirty="0"/>
              <a:t>*CAPM(</a:t>
            </a:r>
            <a:r>
              <a:rPr lang="ja-JP" altLang="en-US" dirty="0"/>
              <a:t>資本資産評価モデル</a:t>
            </a:r>
            <a:r>
              <a:rPr lang="en-US" altLang="ja-JP" dirty="0"/>
              <a:t>)</a:t>
            </a:r>
            <a:r>
              <a:rPr lang="ja-JP" altLang="en-US" dirty="0"/>
              <a:t>により算出</a:t>
            </a:r>
            <a:endParaRPr kumimoji="1" lang="ja-JP" altLang="en-US" dirty="0"/>
          </a:p>
        </p:txBody>
      </p:sp>
      <p:sp>
        <p:nvSpPr>
          <p:cNvPr id="3" name="コンテンツ プレースホルダー 2"/>
          <p:cNvSpPr>
            <a:spLocks noGrp="1"/>
          </p:cNvSpPr>
          <p:nvPr>
            <p:ph idx="1"/>
          </p:nvPr>
        </p:nvSpPr>
        <p:spPr>
          <a:xfrm>
            <a:off x="0" y="1930400"/>
            <a:ext cx="9392732" cy="3880773"/>
          </a:xfrm>
        </p:spPr>
        <p:txBody>
          <a:bodyPr/>
          <a:lstStyle/>
          <a:p>
            <a:pPr marL="0" indent="0">
              <a:buNone/>
            </a:pPr>
            <a:r>
              <a:rPr kumimoji="1" lang="ja-JP" altLang="en-US" sz="2400" dirty="0" smtClean="0"/>
              <a:t>①三菱自動車の値が著しく低い</a:t>
            </a:r>
            <a:endParaRPr kumimoji="1" lang="en-US" altLang="ja-JP" sz="2400" dirty="0" smtClean="0"/>
          </a:p>
          <a:p>
            <a:pPr marL="0" indent="0">
              <a:buNone/>
            </a:pPr>
            <a:r>
              <a:rPr kumimoji="1" lang="ja-JP" altLang="en-US" sz="2000" dirty="0" smtClean="0"/>
              <a:t>不祥事が相次いでいる同社であるが、</a:t>
            </a:r>
            <a:r>
              <a:rPr kumimoji="1" lang="en-US" altLang="ja-JP" sz="2000" dirty="0" smtClean="0"/>
              <a:t>CAPM</a:t>
            </a:r>
            <a:r>
              <a:rPr kumimoji="1" lang="ja-JP" altLang="en-US" sz="2000" dirty="0" smtClean="0"/>
              <a:t>の値は個別証券のリターンの期待値であるため、証券としての価値も投資家にとって魅力的でないことが分かる。</a:t>
            </a:r>
            <a:endParaRPr kumimoji="1" lang="en-US" altLang="ja-JP" sz="2000" dirty="0" smtClean="0"/>
          </a:p>
          <a:p>
            <a:pPr marL="0" indent="0">
              <a:buNone/>
            </a:pPr>
            <a:endParaRPr lang="en-US" altLang="ja-JP" sz="2000" dirty="0"/>
          </a:p>
          <a:p>
            <a:pPr marL="0" indent="0">
              <a:buNone/>
            </a:pPr>
            <a:r>
              <a:rPr kumimoji="1" lang="ja-JP" altLang="en-US" sz="2400" dirty="0" smtClean="0"/>
              <a:t>②</a:t>
            </a:r>
            <a:r>
              <a:rPr kumimoji="1" lang="en-US" altLang="ja-JP" sz="2400" dirty="0" smtClean="0"/>
              <a:t>2016</a:t>
            </a:r>
            <a:r>
              <a:rPr kumimoji="1" lang="ja-JP" altLang="en-US" sz="2400" dirty="0" smtClean="0"/>
              <a:t>年のホンダの</a:t>
            </a:r>
            <a:r>
              <a:rPr kumimoji="1" lang="en-US" altLang="ja-JP" sz="2400" dirty="0" smtClean="0"/>
              <a:t>CAPM</a:t>
            </a:r>
            <a:r>
              <a:rPr kumimoji="1" lang="ja-JP" altLang="en-US" sz="2400" dirty="0" smtClean="0"/>
              <a:t>の値が最も高い</a:t>
            </a:r>
            <a:endParaRPr kumimoji="1" lang="en-US" altLang="ja-JP" sz="2400" dirty="0" smtClean="0"/>
          </a:p>
          <a:p>
            <a:pPr marL="0" indent="0">
              <a:buNone/>
            </a:pPr>
            <a:r>
              <a:rPr lang="en-US" altLang="ja-JP" sz="2000" dirty="0"/>
              <a:t>CAPM</a:t>
            </a:r>
            <a:r>
              <a:rPr lang="ja-JP" altLang="en-US" sz="2000" dirty="0"/>
              <a:t>の値は個別証券のリターンの期待値であるため</a:t>
            </a:r>
            <a:r>
              <a:rPr lang="ja-JP" altLang="en-US" sz="2000" dirty="0" smtClean="0"/>
              <a:t>、投資家にとって魅力的な証券であることが分かる。ただ、以降のスライドで示すが、</a:t>
            </a:r>
            <a:r>
              <a:rPr lang="en-US" altLang="ja-JP" sz="2000" dirty="0" smtClean="0"/>
              <a:t>2016</a:t>
            </a:r>
            <a:r>
              <a:rPr lang="ja-JP" altLang="en-US" sz="2000" dirty="0" smtClean="0"/>
              <a:t>年のホンダの理論株価を算出することはできなかったため、実際の株価と理論株価の比較を行うことはできなかった。</a:t>
            </a:r>
            <a:endParaRPr kumimoji="1" lang="en-US" altLang="ja-JP" sz="2000" dirty="0" smtClean="0"/>
          </a:p>
          <a:p>
            <a:pPr marL="0" indent="0">
              <a:buNone/>
            </a:pPr>
            <a:endParaRPr kumimoji="1" lang="en-US" altLang="ja-JP" sz="2000" dirty="0" smtClean="0"/>
          </a:p>
          <a:p>
            <a:pPr marL="0" indent="0">
              <a:buNone/>
            </a:pPr>
            <a:endParaRPr lang="en-US" altLang="ja-JP" dirty="0"/>
          </a:p>
          <a:p>
            <a:pPr marL="0" indent="0">
              <a:buNone/>
            </a:pPr>
            <a:endParaRPr kumimoji="1" lang="en-US" altLang="ja-JP" dirty="0" smtClean="0"/>
          </a:p>
        </p:txBody>
      </p:sp>
    </p:spTree>
    <p:extLst>
      <p:ext uri="{BB962C8B-B14F-4D97-AF65-F5344CB8AC3E}">
        <p14:creationId xmlns:p14="http://schemas.microsoft.com/office/powerpoint/2010/main" val="38324031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5-1.</a:t>
            </a:r>
            <a:r>
              <a:rPr kumimoji="1" lang="ja-JP" altLang="en-US" dirty="0" smtClean="0"/>
              <a:t>理論株価の考察方法</a:t>
            </a:r>
            <a:endParaRPr kumimoji="1" lang="ja-JP" altLang="en-US" dirty="0"/>
          </a:p>
        </p:txBody>
      </p:sp>
      <p:sp>
        <p:nvSpPr>
          <p:cNvPr id="3" name="コンテンツ プレースホルダー 2"/>
          <p:cNvSpPr>
            <a:spLocks noGrp="1"/>
          </p:cNvSpPr>
          <p:nvPr>
            <p:ph idx="1"/>
          </p:nvPr>
        </p:nvSpPr>
        <p:spPr>
          <a:xfrm>
            <a:off x="677334" y="1967606"/>
            <a:ext cx="8596668" cy="3880773"/>
          </a:xfrm>
        </p:spPr>
        <p:txBody>
          <a:bodyPr>
            <a:normAutofit/>
          </a:bodyPr>
          <a:lstStyle/>
          <a:p>
            <a:pPr marL="0" indent="0">
              <a:buNone/>
            </a:pPr>
            <a:r>
              <a:rPr kumimoji="1" lang="ja-JP" altLang="en-US" sz="2400" dirty="0" smtClean="0"/>
              <a:t>①各年の</a:t>
            </a:r>
            <a:r>
              <a:rPr kumimoji="1" lang="en-US" altLang="ja-JP" sz="2400" dirty="0" smtClean="0"/>
              <a:t>5</a:t>
            </a:r>
            <a:r>
              <a:rPr kumimoji="1" lang="ja-JP" altLang="en-US" sz="2400" dirty="0" smtClean="0"/>
              <a:t>月末日の株価を基準とし成長率を逆算する</a:t>
            </a:r>
            <a:endParaRPr kumimoji="1" lang="en-US" altLang="ja-JP" sz="2400" dirty="0" smtClean="0"/>
          </a:p>
          <a:p>
            <a:pPr marL="0" indent="0">
              <a:buNone/>
            </a:pPr>
            <a:endParaRPr kumimoji="1" lang="en-US" altLang="ja-JP" sz="2400" dirty="0" smtClean="0"/>
          </a:p>
          <a:p>
            <a:pPr marL="0" indent="0">
              <a:buNone/>
            </a:pPr>
            <a:r>
              <a:rPr lang="ja-JP" altLang="en-US" sz="2000" dirty="0" smtClean="0"/>
              <a:t>効率的市場仮説を前提とすると、新たな情報は瞬時に株価に織り込まれてしまうため、各年度の決算が発表される</a:t>
            </a:r>
            <a:r>
              <a:rPr lang="en-US" altLang="ja-JP" sz="2000" dirty="0" smtClean="0"/>
              <a:t>5</a:t>
            </a:r>
            <a:r>
              <a:rPr lang="ja-JP" altLang="en-US" sz="2000" dirty="0" smtClean="0"/>
              <a:t>月中旬ごろには、既に決算の内容は株価に織り込まれていると判断できる。</a:t>
            </a:r>
            <a:endParaRPr lang="en-US" altLang="ja-JP" sz="2000" dirty="0" smtClean="0"/>
          </a:p>
          <a:p>
            <a:pPr marL="0" indent="0">
              <a:buNone/>
            </a:pPr>
            <a:endParaRPr lang="en-US" altLang="ja-JP" sz="2000" dirty="0" smtClean="0"/>
          </a:p>
          <a:p>
            <a:pPr marL="0" indent="0">
              <a:buNone/>
            </a:pPr>
            <a:r>
              <a:rPr lang="ja-JP" altLang="en-US" sz="2000" dirty="0" smtClean="0"/>
              <a:t>また、外部</a:t>
            </a:r>
            <a:r>
              <a:rPr lang="ja-JP" altLang="en-US" sz="2000" dirty="0"/>
              <a:t>環境</a:t>
            </a:r>
            <a:r>
              <a:rPr lang="ja-JP" altLang="en-US" sz="2000" dirty="0" smtClean="0"/>
              <a:t>の変化なども考慮し、全社ともに同日の株価を採用するために、</a:t>
            </a:r>
            <a:r>
              <a:rPr lang="en-US" altLang="ja-JP" sz="2000" dirty="0" smtClean="0"/>
              <a:t>5</a:t>
            </a:r>
            <a:r>
              <a:rPr lang="ja-JP" altLang="en-US" sz="2000" dirty="0" smtClean="0"/>
              <a:t>月末日を基準日とした。</a:t>
            </a:r>
            <a:endParaRPr lang="en-US" altLang="ja-JP" sz="2000" dirty="0"/>
          </a:p>
        </p:txBody>
      </p:sp>
    </p:spTree>
    <p:extLst>
      <p:ext uri="{BB962C8B-B14F-4D97-AF65-F5344CB8AC3E}">
        <p14:creationId xmlns:p14="http://schemas.microsoft.com/office/powerpoint/2010/main" val="5310724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5-1.</a:t>
            </a:r>
            <a:r>
              <a:rPr lang="ja-JP" altLang="en-US" dirty="0"/>
              <a:t>理論株価の考察</a:t>
            </a:r>
            <a:r>
              <a:rPr lang="ja-JP" altLang="en-US" dirty="0" smtClean="0"/>
              <a:t>方法</a:t>
            </a:r>
            <a:endParaRPr kumimoji="1" lang="ja-JP" altLang="en-US" dirty="0"/>
          </a:p>
        </p:txBody>
      </p:sp>
      <p:sp>
        <p:nvSpPr>
          <p:cNvPr id="3" name="コンテンツ プレースホルダー 2"/>
          <p:cNvSpPr>
            <a:spLocks noGrp="1"/>
          </p:cNvSpPr>
          <p:nvPr>
            <p:ph idx="1"/>
          </p:nvPr>
        </p:nvSpPr>
        <p:spPr>
          <a:xfrm>
            <a:off x="677334" y="2160589"/>
            <a:ext cx="8994700" cy="4253090"/>
          </a:xfrm>
        </p:spPr>
        <p:txBody>
          <a:bodyPr>
            <a:normAutofit lnSpcReduction="10000"/>
          </a:bodyPr>
          <a:lstStyle/>
          <a:p>
            <a:pPr marL="0" indent="0">
              <a:buNone/>
            </a:pPr>
            <a:r>
              <a:rPr lang="ja-JP" altLang="en-US" sz="2400" dirty="0"/>
              <a:t>②内部要因と成長率の関係を考察</a:t>
            </a:r>
            <a:r>
              <a:rPr lang="ja-JP" altLang="en-US" sz="2400" dirty="0" smtClean="0"/>
              <a:t>する</a:t>
            </a:r>
            <a:endParaRPr lang="en-US" altLang="ja-JP" sz="2400" dirty="0" smtClean="0"/>
          </a:p>
          <a:p>
            <a:pPr marL="0" indent="0">
              <a:buNone/>
            </a:pPr>
            <a:endParaRPr lang="en-US" altLang="ja-JP" sz="2400" dirty="0"/>
          </a:p>
          <a:p>
            <a:pPr marL="0" indent="0">
              <a:buNone/>
            </a:pPr>
            <a:r>
              <a:rPr lang="ja-JP" altLang="en-US" sz="2400" dirty="0"/>
              <a:t>　</a:t>
            </a:r>
            <a:r>
              <a:rPr lang="en-US" altLang="ja-JP" sz="2400" dirty="0"/>
              <a:t>1:</a:t>
            </a:r>
            <a:r>
              <a:rPr lang="ja-JP" altLang="en-US" sz="2400" dirty="0"/>
              <a:t>販売台数</a:t>
            </a:r>
            <a:r>
              <a:rPr lang="en-US" altLang="ja-JP" sz="2400" dirty="0"/>
              <a:t>:</a:t>
            </a:r>
            <a:r>
              <a:rPr lang="ja-JP" altLang="en-US" sz="2400" dirty="0" smtClean="0"/>
              <a:t>前月比</a:t>
            </a:r>
            <a:endParaRPr lang="en-US" altLang="ja-JP" sz="2400" dirty="0" smtClean="0"/>
          </a:p>
          <a:p>
            <a:pPr marL="0" indent="0">
              <a:buNone/>
            </a:pPr>
            <a:endParaRPr lang="en-US" altLang="ja-JP" sz="2400" dirty="0" smtClean="0"/>
          </a:p>
          <a:p>
            <a:pPr marL="0" indent="0">
              <a:buNone/>
            </a:pPr>
            <a:r>
              <a:rPr kumimoji="1" lang="ja-JP" altLang="en-US" sz="2400" dirty="0"/>
              <a:t>　</a:t>
            </a:r>
            <a:r>
              <a:rPr kumimoji="1" lang="ja-JP" altLang="en-US" sz="2400" dirty="0" smtClean="0"/>
              <a:t>・販売額でなく販売台数で比較することで</a:t>
            </a:r>
            <a:r>
              <a:rPr lang="ja-JP" altLang="ja-JP" sz="2400" dirty="0"/>
              <a:t>為替の影響</a:t>
            </a:r>
            <a:r>
              <a:rPr lang="ja-JP" altLang="ja-JP" sz="2400" dirty="0" smtClean="0"/>
              <a:t>など</a:t>
            </a:r>
            <a:endParaRPr lang="en-US" altLang="ja-JP" sz="2400" dirty="0" smtClean="0"/>
          </a:p>
          <a:p>
            <a:pPr marL="0" indent="0">
              <a:buNone/>
            </a:pPr>
            <a:r>
              <a:rPr lang="ja-JP" altLang="en-US" sz="2400" dirty="0"/>
              <a:t>　</a:t>
            </a:r>
            <a:r>
              <a:rPr lang="ja-JP" altLang="en-US" sz="2400" dirty="0" smtClean="0"/>
              <a:t>　</a:t>
            </a:r>
            <a:r>
              <a:rPr lang="ja-JP" altLang="ja-JP" sz="2400" dirty="0" smtClean="0"/>
              <a:t>を極力</a:t>
            </a:r>
            <a:r>
              <a:rPr lang="ja-JP" altLang="ja-JP" sz="2400" dirty="0"/>
              <a:t>除外することが</a:t>
            </a:r>
            <a:r>
              <a:rPr lang="ja-JP" altLang="ja-JP" sz="2400" dirty="0" smtClean="0"/>
              <a:t>できる</a:t>
            </a:r>
            <a:r>
              <a:rPr lang="ja-JP" altLang="en-US" sz="2400" dirty="0" smtClean="0"/>
              <a:t>ため。</a:t>
            </a:r>
            <a:endParaRPr lang="en-US" altLang="ja-JP" sz="2400" dirty="0" smtClean="0"/>
          </a:p>
          <a:p>
            <a:pPr marL="0" indent="0">
              <a:buNone/>
            </a:pPr>
            <a:endParaRPr lang="en-US" altLang="ja-JP" sz="2400" dirty="0" smtClean="0"/>
          </a:p>
          <a:p>
            <a:pPr marL="0" indent="0">
              <a:buNone/>
            </a:pPr>
            <a:r>
              <a:rPr kumimoji="1" lang="ja-JP" altLang="en-US" sz="2400" dirty="0"/>
              <a:t>　</a:t>
            </a:r>
            <a:r>
              <a:rPr kumimoji="1" lang="ja-JP" altLang="en-US" sz="2400" dirty="0" smtClean="0"/>
              <a:t>・</a:t>
            </a:r>
            <a:r>
              <a:rPr lang="ja-JP" altLang="ja-JP" sz="2400" dirty="0"/>
              <a:t>前期比</a:t>
            </a:r>
            <a:r>
              <a:rPr lang="ja-JP" altLang="ja-JP" sz="2400" dirty="0" smtClean="0"/>
              <a:t>を</a:t>
            </a:r>
            <a:r>
              <a:rPr lang="ja-JP" altLang="en-US" sz="2400" dirty="0"/>
              <a:t>用</a:t>
            </a:r>
            <a:r>
              <a:rPr lang="ja-JP" altLang="en-US" sz="2400" dirty="0" smtClean="0"/>
              <a:t>いること</a:t>
            </a:r>
            <a:r>
              <a:rPr lang="ja-JP" altLang="en-US" sz="2400" dirty="0"/>
              <a:t>で</a:t>
            </a:r>
            <a:r>
              <a:rPr lang="ja-JP" altLang="ja-JP" sz="2400" dirty="0" smtClean="0"/>
              <a:t>会社</a:t>
            </a:r>
            <a:r>
              <a:rPr lang="ja-JP" altLang="ja-JP" sz="2400" dirty="0"/>
              <a:t>の規模による販売台数の差</a:t>
            </a:r>
            <a:r>
              <a:rPr lang="ja-JP" altLang="ja-JP" sz="2400" dirty="0" smtClean="0"/>
              <a:t>を</a:t>
            </a:r>
            <a:endParaRPr lang="en-US" altLang="ja-JP" sz="2400" dirty="0" smtClean="0"/>
          </a:p>
          <a:p>
            <a:pPr marL="0" indent="0">
              <a:buNone/>
            </a:pPr>
            <a:r>
              <a:rPr lang="ja-JP" altLang="en-US" sz="2400" dirty="0"/>
              <a:t>　</a:t>
            </a:r>
            <a:r>
              <a:rPr lang="ja-JP" altLang="en-US" sz="2400" dirty="0" smtClean="0"/>
              <a:t>　</a:t>
            </a:r>
            <a:r>
              <a:rPr lang="ja-JP" altLang="ja-JP" sz="2400" dirty="0" smtClean="0"/>
              <a:t>解消</a:t>
            </a:r>
            <a:r>
              <a:rPr lang="ja-JP" altLang="en-US" sz="2400" dirty="0" smtClean="0"/>
              <a:t>できるため。</a:t>
            </a:r>
            <a:endParaRPr lang="ja-JP" altLang="ja-JP" sz="2400" dirty="0"/>
          </a:p>
          <a:p>
            <a:pPr marL="0" indent="0">
              <a:buNone/>
            </a:pPr>
            <a:endParaRPr kumimoji="1" lang="en-US" altLang="ja-JP" sz="2400" dirty="0" smtClean="0"/>
          </a:p>
          <a:p>
            <a:pPr marL="0" indent="0">
              <a:buNone/>
            </a:pPr>
            <a:endParaRPr kumimoji="1" lang="ja-JP" altLang="en-US" sz="2400" dirty="0"/>
          </a:p>
        </p:txBody>
      </p:sp>
    </p:spTree>
    <p:extLst>
      <p:ext uri="{BB962C8B-B14F-4D97-AF65-F5344CB8AC3E}">
        <p14:creationId xmlns:p14="http://schemas.microsoft.com/office/powerpoint/2010/main" val="4829224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5-1.</a:t>
            </a:r>
            <a:r>
              <a:rPr lang="ja-JP" altLang="en-US" dirty="0"/>
              <a:t>理論株価の考察</a:t>
            </a:r>
            <a:r>
              <a:rPr lang="ja-JP" altLang="en-US" dirty="0" smtClean="0"/>
              <a:t>方法</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sz="2400" dirty="0"/>
              <a:t>②内部要因と成長率の関係を考察</a:t>
            </a:r>
            <a:r>
              <a:rPr lang="ja-JP" altLang="en-US" sz="2400" dirty="0" smtClean="0"/>
              <a:t>する</a:t>
            </a:r>
            <a:endParaRPr lang="en-US" altLang="ja-JP" sz="2400" dirty="0" smtClean="0"/>
          </a:p>
          <a:p>
            <a:pPr marL="0" indent="0">
              <a:buNone/>
            </a:pPr>
            <a:endParaRPr lang="en-US" altLang="ja-JP" sz="2400" dirty="0"/>
          </a:p>
          <a:p>
            <a:pPr marL="0" indent="0">
              <a:buNone/>
            </a:pPr>
            <a:r>
              <a:rPr lang="ja-JP" altLang="en-US" sz="2400" dirty="0"/>
              <a:t>　</a:t>
            </a:r>
            <a:r>
              <a:rPr lang="en-US" altLang="ja-JP" sz="2400" dirty="0" smtClean="0"/>
              <a:t>2</a:t>
            </a:r>
            <a:r>
              <a:rPr lang="en-US" altLang="ja-JP" sz="2400" dirty="0"/>
              <a:t>:</a:t>
            </a:r>
            <a:r>
              <a:rPr lang="ja-JP" altLang="en-US" sz="2400" dirty="0"/>
              <a:t>リコール</a:t>
            </a:r>
            <a:r>
              <a:rPr lang="ja-JP" altLang="en-US" sz="2400" dirty="0" smtClean="0"/>
              <a:t>件数</a:t>
            </a:r>
            <a:endParaRPr lang="en-US" altLang="ja-JP" sz="2400" dirty="0" smtClean="0"/>
          </a:p>
          <a:p>
            <a:pPr marL="0" indent="0">
              <a:buNone/>
            </a:pPr>
            <a:endParaRPr lang="en-US" altLang="ja-JP" sz="2400" dirty="0" smtClean="0"/>
          </a:p>
          <a:p>
            <a:pPr marL="0" indent="0">
              <a:buNone/>
            </a:pPr>
            <a:r>
              <a:rPr kumimoji="1" lang="ja-JP" altLang="en-US" sz="2400" dirty="0"/>
              <a:t>　</a:t>
            </a:r>
            <a:r>
              <a:rPr lang="ja-JP" altLang="en-US" sz="2400" dirty="0" smtClean="0"/>
              <a:t>・ネガティブな情報が成長率に及ぼす影響を考えるため。</a:t>
            </a:r>
            <a:endParaRPr kumimoji="1" lang="en-US" altLang="ja-JP" sz="2400" dirty="0" smtClean="0"/>
          </a:p>
          <a:p>
            <a:pPr marL="0" indent="0">
              <a:buNone/>
            </a:pPr>
            <a:endParaRPr kumimoji="1" lang="ja-JP" altLang="en-US" sz="2400" dirty="0"/>
          </a:p>
        </p:txBody>
      </p:sp>
    </p:spTree>
    <p:extLst>
      <p:ext uri="{BB962C8B-B14F-4D97-AF65-F5344CB8AC3E}">
        <p14:creationId xmlns:p14="http://schemas.microsoft.com/office/powerpoint/2010/main" val="38547241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5-1.</a:t>
            </a:r>
            <a:r>
              <a:rPr lang="ja-JP" altLang="en-US" dirty="0"/>
              <a:t>理論株価の考察</a:t>
            </a:r>
            <a:r>
              <a:rPr lang="ja-JP" altLang="en-US" dirty="0" smtClean="0"/>
              <a:t>方法</a:t>
            </a:r>
            <a:endParaRPr kumimoji="1" lang="ja-JP" altLang="en-US" dirty="0"/>
          </a:p>
        </p:txBody>
      </p:sp>
      <p:sp>
        <p:nvSpPr>
          <p:cNvPr id="3" name="コンテンツ プレースホルダー 2"/>
          <p:cNvSpPr>
            <a:spLocks noGrp="1"/>
          </p:cNvSpPr>
          <p:nvPr>
            <p:ph idx="1"/>
          </p:nvPr>
        </p:nvSpPr>
        <p:spPr>
          <a:xfrm>
            <a:off x="677333" y="2160589"/>
            <a:ext cx="9857585" cy="4697411"/>
          </a:xfrm>
        </p:spPr>
        <p:txBody>
          <a:bodyPr>
            <a:normAutofit lnSpcReduction="10000"/>
          </a:bodyPr>
          <a:lstStyle/>
          <a:p>
            <a:pPr marL="0" indent="0">
              <a:buNone/>
            </a:pPr>
            <a:r>
              <a:rPr lang="ja-JP" altLang="en-US" sz="2400" dirty="0"/>
              <a:t>②内部要因と成長率の関係を考察</a:t>
            </a:r>
            <a:r>
              <a:rPr lang="ja-JP" altLang="en-US" sz="2400" dirty="0" smtClean="0"/>
              <a:t>する</a:t>
            </a:r>
            <a:endParaRPr lang="en-US" altLang="ja-JP" sz="2400" dirty="0" smtClean="0"/>
          </a:p>
          <a:p>
            <a:pPr marL="0" indent="0">
              <a:buNone/>
            </a:pPr>
            <a:endParaRPr lang="en-US" altLang="ja-JP" sz="2400" dirty="0"/>
          </a:p>
          <a:p>
            <a:pPr marL="0" indent="0">
              <a:buNone/>
            </a:pPr>
            <a:r>
              <a:rPr lang="ja-JP" altLang="en-US" sz="2400" dirty="0"/>
              <a:t>　</a:t>
            </a:r>
            <a:r>
              <a:rPr lang="en-US" altLang="ja-JP" sz="2400" dirty="0" smtClean="0"/>
              <a:t>3</a:t>
            </a:r>
            <a:r>
              <a:rPr lang="en-US" altLang="ja-JP" sz="2400" dirty="0"/>
              <a:t>:</a:t>
            </a:r>
            <a:r>
              <a:rPr lang="ja-JP" altLang="en-US" sz="2400" dirty="0"/>
              <a:t>役員</a:t>
            </a:r>
            <a:r>
              <a:rPr lang="ja-JP" altLang="en-US" sz="2400" dirty="0" smtClean="0"/>
              <a:t>報酬</a:t>
            </a:r>
            <a:endParaRPr lang="en-US" altLang="ja-JP" sz="2400" dirty="0" smtClean="0"/>
          </a:p>
          <a:p>
            <a:pPr marL="0" indent="0">
              <a:buNone/>
            </a:pPr>
            <a:r>
              <a:rPr lang="ja-JP" altLang="en-US" sz="2400" dirty="0"/>
              <a:t>　</a:t>
            </a:r>
            <a:endParaRPr lang="en-US" altLang="ja-JP" sz="2400" dirty="0" smtClean="0"/>
          </a:p>
          <a:p>
            <a:pPr marL="0" indent="0">
              <a:buNone/>
            </a:pPr>
            <a:r>
              <a:rPr lang="ja-JP" altLang="en-US" sz="2400" dirty="0"/>
              <a:t>　</a:t>
            </a:r>
            <a:r>
              <a:rPr lang="ja-JP" altLang="en-US" sz="2400" dirty="0" smtClean="0"/>
              <a:t>・</a:t>
            </a:r>
            <a:r>
              <a:rPr lang="ja-JP" altLang="ja-JP" sz="2400" dirty="0"/>
              <a:t>日産のカルロス・ゴーン氏の役員報酬の高さは</a:t>
            </a:r>
            <a:r>
              <a:rPr lang="ja-JP" altLang="ja-JP" sz="2400" dirty="0" smtClean="0"/>
              <a:t>メディアでも取り</a:t>
            </a:r>
            <a:endParaRPr lang="en-US" altLang="ja-JP" sz="2400" dirty="0" smtClean="0"/>
          </a:p>
          <a:p>
            <a:pPr marL="0" indent="0">
              <a:buNone/>
            </a:pPr>
            <a:r>
              <a:rPr lang="ja-JP" altLang="en-US" sz="2400" dirty="0"/>
              <a:t>　</a:t>
            </a:r>
            <a:r>
              <a:rPr lang="ja-JP" altLang="en-US" sz="2400" dirty="0" smtClean="0"/>
              <a:t>　</a:t>
            </a:r>
            <a:r>
              <a:rPr lang="ja-JP" altLang="ja-JP" sz="2400" dirty="0" smtClean="0"/>
              <a:t>上げられて</a:t>
            </a:r>
            <a:r>
              <a:rPr lang="ja-JP" altLang="ja-JP" sz="2400" dirty="0"/>
              <a:t>いる。また、そのカルロス・</a:t>
            </a:r>
            <a:r>
              <a:rPr lang="ja-JP" altLang="ja-JP" sz="2400" dirty="0" smtClean="0"/>
              <a:t>ゴーン氏</a:t>
            </a:r>
            <a:r>
              <a:rPr lang="ja-JP" altLang="ja-JP" sz="2400" dirty="0"/>
              <a:t>が三菱自動車</a:t>
            </a:r>
            <a:r>
              <a:rPr lang="ja-JP" altLang="ja-JP" sz="2400" dirty="0" smtClean="0"/>
              <a:t>の</a:t>
            </a:r>
            <a:endParaRPr lang="en-US" altLang="ja-JP" sz="2400" dirty="0" smtClean="0"/>
          </a:p>
          <a:p>
            <a:pPr marL="0" indent="0">
              <a:buNone/>
            </a:pPr>
            <a:r>
              <a:rPr lang="ja-JP" altLang="en-US" sz="2400" dirty="0"/>
              <a:t>　</a:t>
            </a:r>
            <a:r>
              <a:rPr lang="ja-JP" altLang="en-US" sz="2400" dirty="0" smtClean="0"/>
              <a:t>　</a:t>
            </a:r>
            <a:r>
              <a:rPr lang="ja-JP" altLang="ja-JP" sz="2400" dirty="0" smtClean="0"/>
              <a:t>会長</a:t>
            </a:r>
            <a:r>
              <a:rPr lang="ja-JP" altLang="ja-JP" sz="2400" dirty="0"/>
              <a:t>に就任する見込みとなっており</a:t>
            </a:r>
            <a:r>
              <a:rPr lang="ja-JP" altLang="ja-JP" sz="2400" dirty="0" smtClean="0"/>
              <a:t>、三菱</a:t>
            </a:r>
            <a:r>
              <a:rPr lang="ja-JP" altLang="ja-JP" sz="2400" dirty="0"/>
              <a:t>自動車が役員報酬を</a:t>
            </a:r>
            <a:r>
              <a:rPr lang="ja-JP" altLang="ja-JP" sz="2400" dirty="0" smtClean="0"/>
              <a:t>引</a:t>
            </a:r>
            <a:endParaRPr lang="en-US" altLang="ja-JP" sz="2400" dirty="0" smtClean="0"/>
          </a:p>
          <a:p>
            <a:pPr marL="0" indent="0">
              <a:buNone/>
            </a:pPr>
            <a:r>
              <a:rPr lang="ja-JP" altLang="en-US" sz="2400" dirty="0"/>
              <a:t>　</a:t>
            </a:r>
            <a:r>
              <a:rPr lang="ja-JP" altLang="en-US" sz="2400" dirty="0" smtClean="0"/>
              <a:t>　</a:t>
            </a:r>
            <a:r>
              <a:rPr lang="ja-JP" altLang="ja-JP" sz="2400" dirty="0" err="1" smtClean="0"/>
              <a:t>き</a:t>
            </a:r>
            <a:r>
              <a:rPr lang="ja-JP" altLang="ja-JP" sz="2400" dirty="0"/>
              <a:t>上げることを検討して</a:t>
            </a:r>
            <a:r>
              <a:rPr lang="ja-JP" altLang="ja-JP" sz="2400" dirty="0" smtClean="0"/>
              <a:t>いること</a:t>
            </a:r>
            <a:r>
              <a:rPr lang="ja-JP" altLang="ja-JP" sz="2400" dirty="0"/>
              <a:t>も報道されたが、批判の声も</a:t>
            </a:r>
            <a:r>
              <a:rPr lang="ja-JP" altLang="ja-JP" sz="2400" dirty="0" smtClean="0"/>
              <a:t>相</a:t>
            </a:r>
            <a:endParaRPr lang="en-US" altLang="ja-JP" sz="2400" dirty="0" smtClean="0"/>
          </a:p>
          <a:p>
            <a:pPr marL="0" indent="0">
              <a:buNone/>
            </a:pPr>
            <a:r>
              <a:rPr lang="ja-JP" altLang="en-US" sz="2400" dirty="0"/>
              <a:t>　</a:t>
            </a:r>
            <a:r>
              <a:rPr lang="ja-JP" altLang="en-US" sz="2400" dirty="0" smtClean="0"/>
              <a:t>　</a:t>
            </a:r>
            <a:r>
              <a:rPr lang="ja-JP" altLang="ja-JP" sz="2400" dirty="0" smtClean="0"/>
              <a:t>次いで</a:t>
            </a:r>
            <a:r>
              <a:rPr lang="ja-JP" altLang="ja-JP" sz="2400" dirty="0"/>
              <a:t>いることから、</a:t>
            </a:r>
            <a:r>
              <a:rPr lang="ja-JP" altLang="ja-JP" sz="2400" dirty="0" smtClean="0"/>
              <a:t>役員報酬</a:t>
            </a:r>
            <a:r>
              <a:rPr lang="ja-JP" altLang="ja-JP" sz="2400" dirty="0"/>
              <a:t>については多くの投資家が注目</a:t>
            </a:r>
            <a:r>
              <a:rPr lang="ja-JP" altLang="ja-JP" sz="2400" dirty="0" smtClean="0"/>
              <a:t>し</a:t>
            </a:r>
            <a:endParaRPr lang="en-US" altLang="ja-JP" sz="2400" dirty="0" smtClean="0"/>
          </a:p>
          <a:p>
            <a:pPr marL="0" indent="0">
              <a:buNone/>
            </a:pPr>
            <a:r>
              <a:rPr lang="ja-JP" altLang="en-US" sz="2400" dirty="0"/>
              <a:t>　</a:t>
            </a:r>
            <a:r>
              <a:rPr lang="ja-JP" altLang="en-US" sz="2400" dirty="0" smtClean="0"/>
              <a:t>　</a:t>
            </a:r>
            <a:r>
              <a:rPr lang="ja-JP" altLang="ja-JP" sz="2400" dirty="0" err="1" smtClean="0"/>
              <a:t>て</a:t>
            </a:r>
            <a:r>
              <a:rPr lang="ja-JP" altLang="ja-JP" sz="2400" dirty="0"/>
              <a:t>いるといえるため。</a:t>
            </a:r>
            <a:endParaRPr lang="en-US" altLang="ja-JP" sz="2400" dirty="0"/>
          </a:p>
          <a:p>
            <a:pPr marL="0" indent="0">
              <a:buNone/>
            </a:pPr>
            <a:endParaRPr kumimoji="1" lang="en-US" altLang="ja-JP" sz="2400" dirty="0" smtClean="0"/>
          </a:p>
          <a:p>
            <a:pPr marL="0" indent="0">
              <a:buNone/>
            </a:pPr>
            <a:endParaRPr kumimoji="1" lang="ja-JP" altLang="en-US" sz="2400" dirty="0"/>
          </a:p>
        </p:txBody>
      </p:sp>
    </p:spTree>
    <p:extLst>
      <p:ext uri="{BB962C8B-B14F-4D97-AF65-F5344CB8AC3E}">
        <p14:creationId xmlns:p14="http://schemas.microsoft.com/office/powerpoint/2010/main" val="38892832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5-1.</a:t>
            </a:r>
            <a:r>
              <a:rPr lang="ja-JP" altLang="en-US" dirty="0"/>
              <a:t>理論株価の考察方法</a:t>
            </a:r>
            <a:endParaRPr kumimoji="1" lang="ja-JP" altLang="en-US" dirty="0"/>
          </a:p>
        </p:txBody>
      </p:sp>
      <p:sp>
        <p:nvSpPr>
          <p:cNvPr id="3" name="コンテンツ プレースホルダー 2"/>
          <p:cNvSpPr>
            <a:spLocks noGrp="1"/>
          </p:cNvSpPr>
          <p:nvPr>
            <p:ph idx="1"/>
          </p:nvPr>
        </p:nvSpPr>
        <p:spPr>
          <a:xfrm>
            <a:off x="677333" y="2160589"/>
            <a:ext cx="10553043" cy="4317484"/>
          </a:xfrm>
        </p:spPr>
        <p:txBody>
          <a:bodyPr>
            <a:normAutofit/>
          </a:bodyPr>
          <a:lstStyle/>
          <a:p>
            <a:pPr marL="0" indent="0">
              <a:buNone/>
            </a:pPr>
            <a:r>
              <a:rPr lang="ja-JP" altLang="en-US" sz="2400" dirty="0"/>
              <a:t>③外部要因と成長率の関係を比較</a:t>
            </a:r>
            <a:r>
              <a:rPr lang="ja-JP" altLang="en-US" sz="2400" dirty="0" smtClean="0"/>
              <a:t>する</a:t>
            </a:r>
            <a:endParaRPr lang="en-US" altLang="ja-JP" sz="2400" dirty="0" smtClean="0"/>
          </a:p>
          <a:p>
            <a:pPr marL="0" indent="0">
              <a:buNone/>
            </a:pPr>
            <a:endParaRPr lang="en-US" altLang="ja-JP" sz="2400" dirty="0"/>
          </a:p>
          <a:p>
            <a:pPr marL="0" indent="0">
              <a:buNone/>
            </a:pPr>
            <a:r>
              <a:rPr lang="ja-JP" altLang="en-US" sz="2400" dirty="0"/>
              <a:t>　</a:t>
            </a:r>
            <a:r>
              <a:rPr lang="en-US" altLang="ja-JP" sz="2400" dirty="0"/>
              <a:t>1:</a:t>
            </a:r>
            <a:r>
              <a:rPr lang="ja-JP" altLang="en-US" sz="2400" dirty="0"/>
              <a:t>完全</a:t>
            </a:r>
            <a:r>
              <a:rPr lang="ja-JP" altLang="en-US" sz="2400" dirty="0" smtClean="0"/>
              <a:t>失業率</a:t>
            </a:r>
            <a:endParaRPr lang="en-US" altLang="ja-JP" sz="2400" dirty="0" smtClean="0"/>
          </a:p>
          <a:p>
            <a:pPr marL="0" indent="0">
              <a:buNone/>
            </a:pPr>
            <a:r>
              <a:rPr lang="ja-JP" altLang="en-US" sz="2400" dirty="0" smtClean="0"/>
              <a:t>　</a:t>
            </a:r>
            <a:endParaRPr lang="en-US" altLang="ja-JP" sz="2400" dirty="0" smtClean="0"/>
          </a:p>
          <a:p>
            <a:pPr marL="0" indent="0">
              <a:buNone/>
            </a:pPr>
            <a:r>
              <a:rPr lang="ja-JP" altLang="en-US" sz="2400" dirty="0"/>
              <a:t>　</a:t>
            </a:r>
            <a:r>
              <a:rPr lang="ja-JP" altLang="en-US" sz="2400" dirty="0" smtClean="0"/>
              <a:t>・</a:t>
            </a:r>
            <a:r>
              <a:rPr lang="ja-JP" altLang="ja-JP" sz="2400" dirty="0"/>
              <a:t>完全失業率が上昇すると消費者にとって高価な買い物になる車の</a:t>
            </a:r>
            <a:r>
              <a:rPr lang="ja-JP" altLang="ja-JP" sz="2400" dirty="0" smtClean="0"/>
              <a:t>需要</a:t>
            </a:r>
            <a:endParaRPr lang="en-US" altLang="ja-JP" sz="2400" dirty="0" smtClean="0"/>
          </a:p>
          <a:p>
            <a:pPr marL="0" indent="0">
              <a:buNone/>
            </a:pPr>
            <a:r>
              <a:rPr lang="ja-JP" altLang="en-US" sz="2400" dirty="0" smtClean="0"/>
              <a:t>　　</a:t>
            </a:r>
            <a:r>
              <a:rPr lang="ja-JP" altLang="ja-JP" sz="2400" dirty="0" smtClean="0"/>
              <a:t>が</a:t>
            </a:r>
            <a:r>
              <a:rPr lang="ja-JP" altLang="ja-JP" sz="2400" dirty="0"/>
              <a:t>減少することが予測され、自動車会社にとってマイナスの要因と</a:t>
            </a:r>
            <a:r>
              <a:rPr lang="ja-JP" altLang="ja-JP" sz="2400" dirty="0" err="1" smtClean="0"/>
              <a:t>な</a:t>
            </a:r>
            <a:endParaRPr lang="en-US" altLang="ja-JP" sz="2400" dirty="0" smtClean="0"/>
          </a:p>
          <a:p>
            <a:pPr marL="0" indent="0">
              <a:buNone/>
            </a:pPr>
            <a:r>
              <a:rPr lang="ja-JP" altLang="en-US" sz="2400" dirty="0"/>
              <a:t>　</a:t>
            </a:r>
            <a:r>
              <a:rPr lang="ja-JP" altLang="en-US" sz="2400" dirty="0" smtClean="0"/>
              <a:t>　</a:t>
            </a:r>
            <a:r>
              <a:rPr lang="ja-JP" altLang="ja-JP" sz="2400" dirty="0" err="1" smtClean="0"/>
              <a:t>る</a:t>
            </a:r>
            <a:r>
              <a:rPr lang="ja-JP" altLang="ja-JP" sz="2400" dirty="0"/>
              <a:t>ことが考えられ、成長率も減少すると思われるが、この予測の</a:t>
            </a:r>
            <a:r>
              <a:rPr lang="ja-JP" altLang="ja-JP" sz="2400" dirty="0" smtClean="0"/>
              <a:t>真偽</a:t>
            </a:r>
            <a:endParaRPr lang="en-US" altLang="ja-JP" sz="2400" dirty="0" smtClean="0"/>
          </a:p>
          <a:p>
            <a:pPr marL="0" indent="0">
              <a:buNone/>
            </a:pPr>
            <a:r>
              <a:rPr lang="ja-JP" altLang="en-US" sz="2400" dirty="0"/>
              <a:t>　</a:t>
            </a:r>
            <a:r>
              <a:rPr lang="ja-JP" altLang="en-US" sz="2400" dirty="0" smtClean="0"/>
              <a:t>　</a:t>
            </a:r>
            <a:r>
              <a:rPr lang="ja-JP" altLang="ja-JP" sz="2400" dirty="0" smtClean="0"/>
              <a:t>を</a:t>
            </a:r>
            <a:r>
              <a:rPr lang="ja-JP" altLang="ja-JP" sz="2400" dirty="0"/>
              <a:t>実際の成長率から判断するため。</a:t>
            </a:r>
            <a:endParaRPr lang="ja-JP" altLang="en-US" sz="2400" dirty="0"/>
          </a:p>
          <a:p>
            <a:pPr marL="0" indent="0">
              <a:buNone/>
            </a:pPr>
            <a:endParaRPr kumimoji="1" lang="ja-JP" altLang="en-US" dirty="0"/>
          </a:p>
        </p:txBody>
      </p:sp>
    </p:spTree>
    <p:extLst>
      <p:ext uri="{BB962C8B-B14F-4D97-AF65-F5344CB8AC3E}">
        <p14:creationId xmlns:p14="http://schemas.microsoft.com/office/powerpoint/2010/main" val="24570343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5-1.</a:t>
            </a:r>
            <a:r>
              <a:rPr lang="ja-JP" altLang="en-US" dirty="0"/>
              <a:t>理論株価の考察方法</a:t>
            </a:r>
            <a:endParaRPr kumimoji="1" lang="ja-JP" altLang="en-US" dirty="0"/>
          </a:p>
        </p:txBody>
      </p:sp>
      <p:sp>
        <p:nvSpPr>
          <p:cNvPr id="3" name="コンテンツ プレースホルダー 2"/>
          <p:cNvSpPr>
            <a:spLocks noGrp="1"/>
          </p:cNvSpPr>
          <p:nvPr>
            <p:ph idx="1"/>
          </p:nvPr>
        </p:nvSpPr>
        <p:spPr>
          <a:xfrm>
            <a:off x="677333" y="2160589"/>
            <a:ext cx="10140921" cy="3880773"/>
          </a:xfrm>
        </p:spPr>
        <p:txBody>
          <a:bodyPr>
            <a:normAutofit fontScale="92500" lnSpcReduction="10000"/>
          </a:bodyPr>
          <a:lstStyle/>
          <a:p>
            <a:pPr marL="0" indent="0">
              <a:buNone/>
            </a:pPr>
            <a:r>
              <a:rPr lang="ja-JP" altLang="en-US" sz="2400" dirty="0"/>
              <a:t>③外部要因と成長率の関係を比較</a:t>
            </a:r>
            <a:r>
              <a:rPr lang="ja-JP" altLang="en-US" sz="2400" dirty="0" smtClean="0"/>
              <a:t>する</a:t>
            </a:r>
            <a:endParaRPr lang="en-US" altLang="ja-JP" sz="2400" dirty="0" smtClean="0"/>
          </a:p>
          <a:p>
            <a:pPr marL="0" indent="0">
              <a:buNone/>
            </a:pPr>
            <a:endParaRPr lang="en-US" altLang="ja-JP" sz="2400" dirty="0"/>
          </a:p>
          <a:p>
            <a:pPr marL="0" indent="0">
              <a:buNone/>
            </a:pPr>
            <a:r>
              <a:rPr lang="ja-JP" altLang="en-US" sz="2400" dirty="0"/>
              <a:t>　</a:t>
            </a:r>
            <a:r>
              <a:rPr lang="en-US" altLang="ja-JP" sz="2400" dirty="0" smtClean="0"/>
              <a:t>2</a:t>
            </a:r>
            <a:r>
              <a:rPr lang="en-US" altLang="ja-JP" sz="2400" dirty="0"/>
              <a:t>:</a:t>
            </a:r>
            <a:r>
              <a:rPr lang="ja-JP" altLang="en-US" sz="2400" dirty="0"/>
              <a:t>大企業 製造業 </a:t>
            </a:r>
            <a:r>
              <a:rPr lang="en-US" altLang="ja-JP" sz="2400" dirty="0" smtClean="0"/>
              <a:t>DI</a:t>
            </a:r>
          </a:p>
          <a:p>
            <a:pPr marL="0" indent="0">
              <a:buNone/>
            </a:pPr>
            <a:endParaRPr kumimoji="1" lang="en-US" altLang="ja-JP" sz="2400" dirty="0"/>
          </a:p>
          <a:p>
            <a:pPr marL="0" indent="0">
              <a:buNone/>
            </a:pPr>
            <a:r>
              <a:rPr lang="ja-JP" altLang="en-US" sz="2400" dirty="0" smtClean="0"/>
              <a:t>　・</a:t>
            </a:r>
            <a:r>
              <a:rPr lang="ja-JP" altLang="ja-JP" sz="2400" dirty="0"/>
              <a:t>大企業</a:t>
            </a:r>
            <a:r>
              <a:rPr lang="en-US" altLang="ja-JP" sz="2400" dirty="0"/>
              <a:t>(</a:t>
            </a:r>
            <a:r>
              <a:rPr lang="ja-JP" altLang="ja-JP" sz="2400" dirty="0"/>
              <a:t>製造業</a:t>
            </a:r>
            <a:r>
              <a:rPr lang="en-US" altLang="ja-JP" sz="2400" dirty="0"/>
              <a:t>)</a:t>
            </a:r>
            <a:r>
              <a:rPr lang="ja-JP" altLang="ja-JP" sz="2400" dirty="0"/>
              <a:t>が景気をどのように判断しているかが</a:t>
            </a:r>
            <a:r>
              <a:rPr lang="ja-JP" altLang="ja-JP" sz="2400" dirty="0" smtClean="0"/>
              <a:t>分かる</a:t>
            </a:r>
            <a:r>
              <a:rPr lang="ja-JP" altLang="en-US" sz="2400" dirty="0" smtClean="0"/>
              <a:t>指</a:t>
            </a:r>
            <a:r>
              <a:rPr lang="ja-JP" altLang="ja-JP" sz="2400" dirty="0" smtClean="0"/>
              <a:t>標で</a:t>
            </a:r>
            <a:r>
              <a:rPr lang="en-US" altLang="ja-JP" sz="2400" dirty="0" smtClean="0"/>
              <a:t> </a:t>
            </a:r>
          </a:p>
          <a:p>
            <a:pPr marL="0" indent="0">
              <a:buNone/>
            </a:pPr>
            <a:r>
              <a:rPr lang="en-US" altLang="ja-JP" sz="2400" dirty="0"/>
              <a:t> </a:t>
            </a:r>
            <a:r>
              <a:rPr lang="en-US" altLang="ja-JP" sz="2400" dirty="0" smtClean="0"/>
              <a:t>      </a:t>
            </a:r>
            <a:r>
              <a:rPr lang="ja-JP" altLang="ja-JP" sz="2400" dirty="0" smtClean="0"/>
              <a:t>ある</a:t>
            </a:r>
            <a:r>
              <a:rPr lang="ja-JP" altLang="ja-JP" sz="2400" dirty="0"/>
              <a:t>ため、この数値が上昇していれば、成長率が向</a:t>
            </a:r>
            <a:r>
              <a:rPr lang="ja-JP" altLang="ja-JP" sz="2400" dirty="0" smtClean="0"/>
              <a:t>上す</a:t>
            </a:r>
            <a:r>
              <a:rPr lang="ja-JP" altLang="en-US" sz="2400" dirty="0"/>
              <a:t>る</a:t>
            </a:r>
            <a:r>
              <a:rPr lang="ja-JP" altLang="ja-JP" sz="2400" dirty="0" smtClean="0"/>
              <a:t>こと</a:t>
            </a:r>
            <a:r>
              <a:rPr lang="ja-JP" altLang="ja-JP" sz="2400" dirty="0"/>
              <a:t>が</a:t>
            </a:r>
            <a:r>
              <a:rPr lang="ja-JP" altLang="ja-JP" sz="2400" dirty="0" smtClean="0"/>
              <a:t>予</a:t>
            </a:r>
            <a:endParaRPr lang="en-US" altLang="ja-JP" sz="2400" dirty="0" smtClean="0"/>
          </a:p>
          <a:p>
            <a:pPr marL="0" indent="0">
              <a:buNone/>
            </a:pPr>
            <a:r>
              <a:rPr lang="en-US" altLang="ja-JP" sz="2400" dirty="0"/>
              <a:t> </a:t>
            </a:r>
            <a:r>
              <a:rPr lang="en-US" altLang="ja-JP" sz="2400" dirty="0" smtClean="0"/>
              <a:t>      </a:t>
            </a:r>
            <a:r>
              <a:rPr lang="ja-JP" altLang="ja-JP" sz="2400" dirty="0" smtClean="0"/>
              <a:t>測</a:t>
            </a:r>
            <a:r>
              <a:rPr lang="ja-JP" altLang="ja-JP" sz="2400" dirty="0"/>
              <a:t>できるが、実際にどのようになっているかを確</a:t>
            </a:r>
            <a:r>
              <a:rPr lang="ja-JP" altLang="ja-JP" sz="2400" dirty="0" smtClean="0"/>
              <a:t>認する</a:t>
            </a:r>
            <a:r>
              <a:rPr lang="ja-JP" altLang="ja-JP" sz="2400" dirty="0"/>
              <a:t>ため</a:t>
            </a:r>
            <a:r>
              <a:rPr lang="ja-JP" altLang="ja-JP" sz="2400" dirty="0" smtClean="0"/>
              <a:t>。</a:t>
            </a:r>
            <a:endParaRPr lang="en-US" altLang="ja-JP" sz="2400" dirty="0" smtClean="0"/>
          </a:p>
          <a:p>
            <a:pPr marL="0" indent="0">
              <a:buNone/>
            </a:pPr>
            <a:r>
              <a:rPr kumimoji="1" lang="ja-JP" altLang="en-US" sz="2400" dirty="0"/>
              <a:t>　</a:t>
            </a:r>
            <a:r>
              <a:rPr kumimoji="1" lang="ja-JP" altLang="en-US" sz="2400" dirty="0" smtClean="0"/>
              <a:t>・</a:t>
            </a:r>
            <a:r>
              <a:rPr kumimoji="1" lang="en-US" altLang="ja-JP" sz="2400" dirty="0" smtClean="0"/>
              <a:t>1</a:t>
            </a:r>
            <a:r>
              <a:rPr lang="ja-JP" altLang="en-US" sz="2400" dirty="0" smtClean="0"/>
              <a:t>台の自動車に対して、様々な製造業が部品などに関わるので、製造業全体</a:t>
            </a:r>
            <a:endParaRPr lang="en-US" altLang="ja-JP" sz="2400" dirty="0" smtClean="0"/>
          </a:p>
          <a:p>
            <a:pPr marL="0" indent="0">
              <a:buNone/>
            </a:pPr>
            <a:r>
              <a:rPr lang="ja-JP" altLang="en-US" sz="2400" dirty="0"/>
              <a:t>　</a:t>
            </a:r>
            <a:r>
              <a:rPr lang="ja-JP" altLang="en-US" sz="2400" dirty="0" smtClean="0"/>
              <a:t>　の指数と比較することには意義があるから。</a:t>
            </a:r>
            <a:endParaRPr kumimoji="1" lang="ja-JP" altLang="en-US" sz="2400" dirty="0"/>
          </a:p>
        </p:txBody>
      </p:sp>
    </p:spTree>
    <p:extLst>
      <p:ext uri="{BB962C8B-B14F-4D97-AF65-F5344CB8AC3E}">
        <p14:creationId xmlns:p14="http://schemas.microsoft.com/office/powerpoint/2010/main" val="1742492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ー 2"/>
          <p:cNvSpPr>
            <a:spLocks noGrp="1"/>
          </p:cNvSpPr>
          <p:nvPr>
            <p:ph idx="1"/>
          </p:nvPr>
        </p:nvSpPr>
        <p:spPr>
          <a:xfrm>
            <a:off x="677334" y="1930400"/>
            <a:ext cx="9123489" cy="3880773"/>
          </a:xfrm>
        </p:spPr>
        <p:txBody>
          <a:bodyPr>
            <a:normAutofit/>
          </a:bodyPr>
          <a:lstStyle/>
          <a:p>
            <a:pPr marL="0" indent="0">
              <a:buNone/>
            </a:pPr>
            <a:r>
              <a:rPr kumimoji="1" lang="ja-JP" altLang="en-US" sz="2000" dirty="0" smtClean="0"/>
              <a:t>本研究は残余利益モデルを用いて、実在する企業の理論株価の算出を行った。</a:t>
            </a:r>
            <a:r>
              <a:rPr lang="ja-JP" altLang="en-US" sz="2000" dirty="0" smtClean="0"/>
              <a:t>理論</a:t>
            </a:r>
            <a:r>
              <a:rPr lang="ja-JP" altLang="en-US" sz="2000" dirty="0"/>
              <a:t>株価</a:t>
            </a:r>
            <a:r>
              <a:rPr lang="ja-JP" altLang="en-US" sz="2000" dirty="0" smtClean="0"/>
              <a:t>を算出することができた場合は、実際の株価と比較し考察していく、理論株価を算出することができなかった場合は、算出できなかった原因を分析していく。</a:t>
            </a:r>
            <a:endParaRPr lang="en-US" altLang="ja-JP" sz="2000" dirty="0" smtClean="0"/>
          </a:p>
          <a:p>
            <a:pPr marL="0" indent="0">
              <a:buNone/>
            </a:pPr>
            <a:endParaRPr lang="en-US" altLang="ja-JP" sz="2000" dirty="0" smtClean="0"/>
          </a:p>
          <a:p>
            <a:pPr marL="0" indent="0">
              <a:buNone/>
            </a:pPr>
            <a:r>
              <a:rPr kumimoji="1" lang="ja-JP" altLang="en-US" sz="2000" dirty="0" smtClean="0"/>
              <a:t>また本発表では本スライドに加えて、実際に理論株価を算出する際に使用したエクセルのデータも適宜示しつつ、計算方法なども具体的に説明していく。</a:t>
            </a:r>
            <a:endParaRPr kumimoji="1" lang="en-US" altLang="ja-JP" sz="2000" dirty="0" smtClean="0"/>
          </a:p>
        </p:txBody>
      </p:sp>
    </p:spTree>
    <p:extLst>
      <p:ext uri="{BB962C8B-B14F-4D97-AF65-F5344CB8AC3E}">
        <p14:creationId xmlns:p14="http://schemas.microsoft.com/office/powerpoint/2010/main" val="27775408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5-1.</a:t>
            </a:r>
            <a:r>
              <a:rPr lang="ja-JP" altLang="en-US" dirty="0"/>
              <a:t>理論株価の考察方法</a:t>
            </a:r>
            <a:endParaRPr kumimoji="1" lang="ja-JP" altLang="en-US" dirty="0"/>
          </a:p>
        </p:txBody>
      </p:sp>
      <p:sp>
        <p:nvSpPr>
          <p:cNvPr id="3" name="コンテンツ プレースホルダー 2"/>
          <p:cNvSpPr>
            <a:spLocks noGrp="1"/>
          </p:cNvSpPr>
          <p:nvPr>
            <p:ph idx="1"/>
          </p:nvPr>
        </p:nvSpPr>
        <p:spPr>
          <a:xfrm>
            <a:off x="677333" y="2160589"/>
            <a:ext cx="9458339" cy="3880773"/>
          </a:xfrm>
        </p:spPr>
        <p:txBody>
          <a:bodyPr/>
          <a:lstStyle/>
          <a:p>
            <a:pPr marL="0" indent="0">
              <a:buNone/>
            </a:pPr>
            <a:r>
              <a:rPr lang="ja-JP" altLang="en-US" sz="2400" dirty="0"/>
              <a:t>③外部要因と成長率の関係を比較</a:t>
            </a:r>
            <a:r>
              <a:rPr lang="ja-JP" altLang="en-US" sz="2400" dirty="0" smtClean="0"/>
              <a:t>する</a:t>
            </a:r>
            <a:endParaRPr lang="en-US" altLang="ja-JP" sz="2400" dirty="0" smtClean="0"/>
          </a:p>
          <a:p>
            <a:pPr marL="0" indent="0">
              <a:buNone/>
            </a:pPr>
            <a:endParaRPr lang="en-US" altLang="ja-JP" sz="2400" dirty="0"/>
          </a:p>
          <a:p>
            <a:pPr marL="0" indent="0">
              <a:buNone/>
            </a:pPr>
            <a:r>
              <a:rPr lang="ja-JP" altLang="en-US" sz="2400" dirty="0"/>
              <a:t>　</a:t>
            </a:r>
            <a:r>
              <a:rPr lang="en-US" altLang="ja-JP" sz="2400" dirty="0" smtClean="0"/>
              <a:t>3:GDP</a:t>
            </a:r>
          </a:p>
          <a:p>
            <a:pPr marL="0" indent="0">
              <a:buNone/>
            </a:pPr>
            <a:endParaRPr lang="en-US" altLang="ja-JP" sz="2400" dirty="0"/>
          </a:p>
          <a:p>
            <a:pPr marL="0" indent="0">
              <a:buNone/>
            </a:pPr>
            <a:r>
              <a:rPr lang="ja-JP" altLang="en-US" sz="2400" dirty="0" smtClean="0"/>
              <a:t>　・</a:t>
            </a:r>
            <a:r>
              <a:rPr lang="ja-JP" altLang="ja-JP" sz="2400" dirty="0"/>
              <a:t>数ある経済指標の中でも知名度が高く注目されやすい数値で</a:t>
            </a:r>
            <a:r>
              <a:rPr lang="ja-JP" altLang="ja-JP" sz="2400" dirty="0" err="1" smtClean="0"/>
              <a:t>あ</a:t>
            </a:r>
            <a:endParaRPr lang="en-US" altLang="ja-JP" sz="2400" dirty="0" smtClean="0"/>
          </a:p>
          <a:p>
            <a:pPr marL="0" indent="0">
              <a:buNone/>
            </a:pPr>
            <a:r>
              <a:rPr lang="ja-JP" altLang="en-US" sz="2400" dirty="0"/>
              <a:t>　</a:t>
            </a:r>
            <a:r>
              <a:rPr lang="ja-JP" altLang="en-US" sz="2400" dirty="0" smtClean="0"/>
              <a:t>　</a:t>
            </a:r>
            <a:r>
              <a:rPr lang="ja-JP" altLang="ja-JP" sz="2400" dirty="0" smtClean="0"/>
              <a:t>る</a:t>
            </a:r>
            <a:r>
              <a:rPr lang="ja-JP" altLang="ja-JP" sz="2400" dirty="0"/>
              <a:t>ため、成長率にも影響を及ぼすと</a:t>
            </a:r>
            <a:r>
              <a:rPr lang="ja-JP" altLang="ja-JP" sz="2400" dirty="0" smtClean="0"/>
              <a:t>考えた</a:t>
            </a:r>
            <a:r>
              <a:rPr lang="ja-JP" altLang="en-US" sz="2400" dirty="0" smtClean="0"/>
              <a:t>ため。</a:t>
            </a:r>
            <a:endParaRPr lang="ja-JP" altLang="en-US" sz="2400" dirty="0"/>
          </a:p>
          <a:p>
            <a:pPr marL="0" indent="0">
              <a:buNone/>
            </a:pPr>
            <a:endParaRPr kumimoji="1" lang="ja-JP" altLang="en-US" dirty="0"/>
          </a:p>
        </p:txBody>
      </p:sp>
    </p:spTree>
    <p:extLst>
      <p:ext uri="{BB962C8B-B14F-4D97-AF65-F5344CB8AC3E}">
        <p14:creationId xmlns:p14="http://schemas.microsoft.com/office/powerpoint/2010/main" val="25607730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p:txBody>
          <a:bodyPr/>
          <a:lstStyle/>
          <a:p>
            <a:r>
              <a:rPr lang="en-US" altLang="ja-JP" dirty="0"/>
              <a:t>5-1.</a:t>
            </a:r>
            <a:r>
              <a:rPr lang="ja-JP" altLang="en-US" dirty="0"/>
              <a:t>理論株価の考察方法</a:t>
            </a:r>
            <a:endParaRPr kumimoji="1" lang="ja-JP" altLang="en-US" dirty="0"/>
          </a:p>
        </p:txBody>
      </p:sp>
      <p:sp>
        <p:nvSpPr>
          <p:cNvPr id="5" name="コンテンツ プレースホルダー 2"/>
          <p:cNvSpPr>
            <a:spLocks noGrp="1"/>
          </p:cNvSpPr>
          <p:nvPr>
            <p:ph idx="1"/>
          </p:nvPr>
        </p:nvSpPr>
        <p:spPr>
          <a:xfrm>
            <a:off x="677334" y="2160589"/>
            <a:ext cx="8827274" cy="3880773"/>
          </a:xfrm>
        </p:spPr>
        <p:txBody>
          <a:bodyPr/>
          <a:lstStyle/>
          <a:p>
            <a:pPr marL="0" indent="0">
              <a:buNone/>
            </a:pPr>
            <a:r>
              <a:rPr lang="ja-JP" altLang="en-US" sz="2400" dirty="0"/>
              <a:t>③外部要因と成長率の関係を比較</a:t>
            </a:r>
            <a:r>
              <a:rPr lang="ja-JP" altLang="en-US" sz="2400" dirty="0" smtClean="0"/>
              <a:t>する</a:t>
            </a:r>
            <a:endParaRPr lang="en-US" altLang="ja-JP" sz="2400" dirty="0" smtClean="0"/>
          </a:p>
          <a:p>
            <a:pPr marL="0" indent="0">
              <a:buNone/>
            </a:pPr>
            <a:endParaRPr lang="en-US" altLang="ja-JP" sz="2400" dirty="0"/>
          </a:p>
          <a:p>
            <a:pPr marL="0" indent="0">
              <a:buNone/>
            </a:pPr>
            <a:r>
              <a:rPr lang="ja-JP" altLang="en-US" sz="2400" dirty="0"/>
              <a:t>　</a:t>
            </a:r>
            <a:r>
              <a:rPr lang="en-US" altLang="ja-JP" sz="2400" dirty="0" smtClean="0"/>
              <a:t>4:</a:t>
            </a:r>
            <a:r>
              <a:rPr lang="ja-JP" altLang="en-US" sz="2400" dirty="0" smtClean="0"/>
              <a:t>為替</a:t>
            </a:r>
            <a:endParaRPr lang="en-US" altLang="ja-JP" sz="2400" dirty="0" smtClean="0"/>
          </a:p>
          <a:p>
            <a:pPr marL="0" indent="0">
              <a:buNone/>
            </a:pPr>
            <a:endParaRPr lang="en-US" altLang="ja-JP" sz="2400" dirty="0"/>
          </a:p>
          <a:p>
            <a:pPr marL="0" indent="0">
              <a:buNone/>
            </a:pPr>
            <a:r>
              <a:rPr lang="ja-JP" altLang="en-US" sz="2400" dirty="0" smtClean="0"/>
              <a:t>　</a:t>
            </a:r>
            <a:r>
              <a:rPr lang="ja-JP" altLang="en-US" sz="2400" dirty="0" smtClean="0"/>
              <a:t>・自動車産業の収益は為替のレートに大きく左右される</a:t>
            </a:r>
            <a:r>
              <a:rPr lang="ja-JP" altLang="en-US" sz="2400" dirty="0" smtClean="0"/>
              <a:t>た</a:t>
            </a:r>
            <a:r>
              <a:rPr lang="ja-JP" altLang="en-US" sz="2400" dirty="0" smtClean="0"/>
              <a:t>め。</a:t>
            </a:r>
            <a:endParaRPr lang="ja-JP" altLang="en-US" sz="2400" dirty="0"/>
          </a:p>
          <a:p>
            <a:pPr marL="0" indent="0">
              <a:buNone/>
            </a:pPr>
            <a:endParaRPr kumimoji="1" lang="ja-JP" altLang="en-US" dirty="0"/>
          </a:p>
        </p:txBody>
      </p:sp>
    </p:spTree>
    <p:extLst>
      <p:ext uri="{BB962C8B-B14F-4D97-AF65-F5344CB8AC3E}">
        <p14:creationId xmlns:p14="http://schemas.microsoft.com/office/powerpoint/2010/main" val="37039262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(5-2-1)</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基準日株価から逆算した成長率</a:t>
            </a:r>
            <a:endParaRPr kumimoji="1" lang="ja-JP" altLang="en-US" dirty="0"/>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2498526429"/>
              </p:ext>
            </p:extLst>
          </p:nvPr>
        </p:nvGraphicFramePr>
        <p:xfrm>
          <a:off x="677334" y="1930397"/>
          <a:ext cx="8596669" cy="3933908"/>
        </p:xfrm>
        <a:graphic>
          <a:graphicData uri="http://schemas.openxmlformats.org/drawingml/2006/table">
            <a:tbl>
              <a:tblPr>
                <a:tableStyleId>{5C22544A-7EE6-4342-B048-85BDC9FD1C3A}</a:tableStyleId>
              </a:tblPr>
              <a:tblGrid>
                <a:gridCol w="1719334"/>
                <a:gridCol w="1719334"/>
                <a:gridCol w="1719334"/>
                <a:gridCol w="3438667"/>
              </a:tblGrid>
              <a:tr h="983477">
                <a:tc>
                  <a:txBody>
                    <a:bodyPr/>
                    <a:lstStyle/>
                    <a:p>
                      <a:pPr algn="r" fontAlgn="ctr"/>
                      <a:r>
                        <a:rPr lang="ja-JP" altLang="en-US" sz="2400" u="none" strike="noStrike" dirty="0">
                          <a:effectLst/>
                        </a:rPr>
                        <a:t>トヨタ</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理論株価</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成長率</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400" u="none" strike="noStrike">
                          <a:effectLst/>
                        </a:rPr>
                        <a:t>基準日株価</a:t>
                      </a:r>
                      <a:r>
                        <a:rPr lang="en-US" altLang="zh-TW" sz="2400" u="none" strike="noStrike">
                          <a:effectLst/>
                        </a:rPr>
                        <a:t>(5</a:t>
                      </a:r>
                      <a:r>
                        <a:rPr lang="zh-TW" altLang="en-US" sz="2400" u="none" strike="noStrike">
                          <a:effectLst/>
                        </a:rPr>
                        <a:t>月末日</a:t>
                      </a:r>
                      <a:r>
                        <a:rPr lang="en-US" altLang="zh-TW" sz="2400" u="none" strike="noStrike">
                          <a:effectLst/>
                        </a:rPr>
                        <a:t>)</a:t>
                      </a:r>
                      <a:endParaRPr lang="en-US" altLang="zh-TW"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dirty="0">
                          <a:effectLst/>
                        </a:rPr>
                        <a:t>2013</a:t>
                      </a:r>
                      <a:r>
                        <a:rPr lang="ja-JP" altLang="en-US" sz="2400" u="none" strike="noStrike" dirty="0">
                          <a:effectLst/>
                        </a:rPr>
                        <a:t>年度</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5783</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0.059</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5761</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dirty="0">
                          <a:effectLst/>
                        </a:rPr>
                        <a:t>2014</a:t>
                      </a:r>
                      <a:r>
                        <a:rPr lang="ja-JP" altLang="en-US" sz="2400" u="none" strike="noStrike" dirty="0">
                          <a:effectLst/>
                        </a:rPr>
                        <a:t>年度</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8559</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0.105</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8604</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a:effectLst/>
                        </a:rPr>
                        <a:t>2015</a:t>
                      </a:r>
                      <a:r>
                        <a:rPr lang="ja-JP" altLang="en-US" sz="2400" u="none" strike="noStrike">
                          <a:effectLst/>
                        </a:rPr>
                        <a:t>年度</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5792</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0.061</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5783</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9416319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(5-2-2)</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成長率と販売台数</a:t>
            </a:r>
            <a:r>
              <a:rPr lang="en-US" altLang="ja-JP" dirty="0" smtClean="0"/>
              <a:t>:</a:t>
            </a:r>
            <a:r>
              <a:rPr lang="ja-JP" altLang="en-US" dirty="0" smtClean="0"/>
              <a:t>前期比</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859193067"/>
              </p:ext>
            </p:extLst>
          </p:nvPr>
        </p:nvGraphicFramePr>
        <p:xfrm>
          <a:off x="677334" y="1876160"/>
          <a:ext cx="8596667" cy="3988148"/>
        </p:xfrm>
        <a:graphic>
          <a:graphicData uri="http://schemas.openxmlformats.org/drawingml/2006/table">
            <a:tbl>
              <a:tblPr>
                <a:tableStyleId>{5C22544A-7EE6-4342-B048-85BDC9FD1C3A}</a:tableStyleId>
              </a:tblPr>
              <a:tblGrid>
                <a:gridCol w="1296704"/>
                <a:gridCol w="1296704"/>
                <a:gridCol w="1296704"/>
                <a:gridCol w="2617421"/>
                <a:gridCol w="2089134"/>
              </a:tblGrid>
              <a:tr h="997037">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dirty="0">
                          <a:effectLst/>
                        </a:rPr>
                        <a:t>理論株価</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販売台数</a:t>
                      </a:r>
                      <a:r>
                        <a:rPr lang="en-US" altLang="ja-JP" sz="2000" u="none" strike="noStrike">
                          <a:effectLst/>
                        </a:rPr>
                        <a:t>:</a:t>
                      </a:r>
                      <a:r>
                        <a:rPr lang="ja-JP" altLang="en-US" sz="2000" u="none" strike="noStrike">
                          <a:effectLst/>
                        </a:rPr>
                        <a:t>前期比</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5783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2.8%</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8559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8604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5792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0.061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5783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0531228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9128735"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成長率と販売台数</a:t>
            </a:r>
            <a:r>
              <a:rPr lang="en-US" altLang="ja-JP" sz="2400" dirty="0" smtClean="0"/>
              <a:t>:</a:t>
            </a:r>
            <a:r>
              <a:rPr lang="ja-JP" altLang="en-US" sz="2400" dirty="0" smtClean="0"/>
              <a:t>前期比に対する考察</a:t>
            </a:r>
            <a:endParaRPr kumimoji="1" lang="ja-JP" altLang="en-US" sz="2400" dirty="0"/>
          </a:p>
        </p:txBody>
      </p:sp>
      <p:sp>
        <p:nvSpPr>
          <p:cNvPr id="3" name="コンテンツ プレースホルダー 2"/>
          <p:cNvSpPr>
            <a:spLocks noGrp="1"/>
          </p:cNvSpPr>
          <p:nvPr>
            <p:ph idx="1"/>
          </p:nvPr>
        </p:nvSpPr>
        <p:spPr>
          <a:xfrm>
            <a:off x="677334" y="2160589"/>
            <a:ext cx="9445460" cy="3880773"/>
          </a:xfrm>
        </p:spPr>
        <p:txBody>
          <a:bodyPr>
            <a:normAutofit/>
          </a:bodyPr>
          <a:lstStyle/>
          <a:p>
            <a:pPr marL="0" indent="0">
              <a:buNone/>
            </a:pPr>
            <a:r>
              <a:rPr lang="ja-JP" altLang="en-US" sz="2400" dirty="0" smtClean="0"/>
              <a:t>・</a:t>
            </a:r>
            <a:r>
              <a:rPr lang="ja-JP" altLang="ja-JP" sz="2400" dirty="0" smtClean="0"/>
              <a:t>販売</a:t>
            </a:r>
            <a:r>
              <a:rPr lang="ja-JP" altLang="ja-JP" sz="2400" dirty="0"/>
              <a:t>台数</a:t>
            </a:r>
            <a:r>
              <a:rPr lang="en-US" altLang="ja-JP" sz="2400" dirty="0"/>
              <a:t>:</a:t>
            </a:r>
            <a:r>
              <a:rPr lang="ja-JP" altLang="ja-JP" sz="2400" dirty="0"/>
              <a:t>前月比が下降しているのに関わらず、成長率が</a:t>
            </a:r>
            <a:r>
              <a:rPr lang="ja-JP" altLang="ja-JP" sz="2400" dirty="0" smtClean="0"/>
              <a:t>上がって</a:t>
            </a:r>
            <a:endParaRPr lang="en-US" altLang="ja-JP" sz="2400" dirty="0" smtClean="0"/>
          </a:p>
          <a:p>
            <a:pPr marL="0" indent="0">
              <a:buNone/>
            </a:pPr>
            <a:r>
              <a:rPr lang="ja-JP" altLang="en-US" sz="2400" dirty="0"/>
              <a:t>　</a:t>
            </a:r>
            <a:r>
              <a:rPr lang="ja-JP" altLang="ja-JP" sz="2400" dirty="0" smtClean="0"/>
              <a:t>いる場面</a:t>
            </a:r>
            <a:r>
              <a:rPr lang="ja-JP" altLang="en-US" sz="2400" dirty="0" smtClean="0"/>
              <a:t>もあり</a:t>
            </a:r>
            <a:r>
              <a:rPr lang="ja-JP" altLang="ja-JP" sz="2400" dirty="0" smtClean="0"/>
              <a:t>、</a:t>
            </a:r>
            <a:r>
              <a:rPr lang="ja-JP" altLang="ja-JP" sz="2400" dirty="0"/>
              <a:t>販売台数</a:t>
            </a:r>
            <a:r>
              <a:rPr lang="en-US" altLang="ja-JP" sz="2400" dirty="0"/>
              <a:t>:</a:t>
            </a:r>
            <a:r>
              <a:rPr lang="ja-JP" altLang="ja-JP" sz="2400" dirty="0"/>
              <a:t>前期比の下降は成長率の下降</a:t>
            </a:r>
            <a:r>
              <a:rPr lang="ja-JP" altLang="ja-JP" sz="2400" dirty="0" smtClean="0"/>
              <a:t>に</a:t>
            </a:r>
            <a:r>
              <a:rPr lang="ja-JP" altLang="en-US" sz="2400" dirty="0" smtClean="0"/>
              <a:t>必ずし</a:t>
            </a:r>
            <a:endParaRPr lang="en-US" altLang="ja-JP" sz="2400" dirty="0" smtClean="0"/>
          </a:p>
          <a:p>
            <a:pPr marL="0" indent="0">
              <a:buNone/>
            </a:pPr>
            <a:r>
              <a:rPr lang="ja-JP" altLang="en-US" sz="2400" dirty="0"/>
              <a:t>　</a:t>
            </a:r>
            <a:r>
              <a:rPr lang="ja-JP" altLang="en-US" sz="2400" dirty="0" smtClean="0"/>
              <a:t>も</a:t>
            </a:r>
            <a:r>
              <a:rPr lang="ja-JP" altLang="ja-JP" sz="2400" dirty="0" smtClean="0"/>
              <a:t>つながる</a:t>
            </a:r>
            <a:r>
              <a:rPr lang="ja-JP" altLang="ja-JP" sz="2400" dirty="0"/>
              <a:t>わけでないということが</a:t>
            </a:r>
            <a:r>
              <a:rPr lang="ja-JP" altLang="ja-JP" sz="2400" dirty="0" smtClean="0"/>
              <a:t>分かった</a:t>
            </a:r>
            <a:r>
              <a:rPr lang="ja-JP" altLang="en-US" sz="2400" dirty="0" smtClean="0"/>
              <a:t>。</a:t>
            </a:r>
            <a:endParaRPr kumimoji="1" lang="ja-JP" altLang="en-US" sz="2400" dirty="0"/>
          </a:p>
        </p:txBody>
      </p:sp>
    </p:spTree>
    <p:extLst>
      <p:ext uri="{BB962C8B-B14F-4D97-AF65-F5344CB8AC3E}">
        <p14:creationId xmlns:p14="http://schemas.microsoft.com/office/powerpoint/2010/main" val="17624669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(5-2-3)</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成長率とリコール届け出数</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125165852"/>
              </p:ext>
            </p:extLst>
          </p:nvPr>
        </p:nvGraphicFramePr>
        <p:xfrm>
          <a:off x="646330" y="1876160"/>
          <a:ext cx="8729490" cy="3988146"/>
        </p:xfrm>
        <a:graphic>
          <a:graphicData uri="http://schemas.openxmlformats.org/drawingml/2006/table">
            <a:tbl>
              <a:tblPr>
                <a:tableStyleId>{5C22544A-7EE6-4342-B048-85BDC9FD1C3A}</a:tableStyleId>
              </a:tblPr>
              <a:tblGrid>
                <a:gridCol w="1320427"/>
                <a:gridCol w="1320427"/>
                <a:gridCol w="1320427"/>
                <a:gridCol w="2640854"/>
                <a:gridCol w="2127355"/>
              </a:tblGrid>
              <a:tr h="1370388">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リコール届け出数</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72586">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5783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72586">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8559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8604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72586">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5792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0.061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5783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22390739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10687078"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成長率とリコール届け出数に対する考察</a:t>
            </a:r>
            <a:endParaRPr kumimoji="1" lang="ja-JP" altLang="en-US" sz="2400" dirty="0"/>
          </a:p>
        </p:txBody>
      </p:sp>
      <p:sp>
        <p:nvSpPr>
          <p:cNvPr id="3" name="コンテンツ プレースホルダー 2"/>
          <p:cNvSpPr>
            <a:spLocks noGrp="1"/>
          </p:cNvSpPr>
          <p:nvPr>
            <p:ph idx="1"/>
          </p:nvPr>
        </p:nvSpPr>
        <p:spPr>
          <a:xfrm>
            <a:off x="677333" y="2160589"/>
            <a:ext cx="9458339" cy="3880773"/>
          </a:xfrm>
        </p:spPr>
        <p:txBody>
          <a:bodyPr>
            <a:normAutofit/>
          </a:bodyPr>
          <a:lstStyle/>
          <a:p>
            <a:pPr marL="0" indent="0">
              <a:buNone/>
            </a:pPr>
            <a:r>
              <a:rPr lang="ja-JP" altLang="en-US" sz="2400" dirty="0" smtClean="0"/>
              <a:t>・</a:t>
            </a:r>
            <a:r>
              <a:rPr lang="en-US" altLang="ja-JP" sz="2400" dirty="0" smtClean="0"/>
              <a:t>2013</a:t>
            </a:r>
            <a:r>
              <a:rPr lang="ja-JP" altLang="ja-JP" sz="2400" dirty="0" smtClean="0"/>
              <a:t>年度</a:t>
            </a:r>
            <a:r>
              <a:rPr lang="ja-JP" altLang="ja-JP" sz="2400" dirty="0"/>
              <a:t>から</a:t>
            </a:r>
            <a:r>
              <a:rPr lang="en-US" altLang="ja-JP" sz="2400" dirty="0" smtClean="0"/>
              <a:t>2014</a:t>
            </a:r>
            <a:r>
              <a:rPr lang="ja-JP" altLang="ja-JP" sz="2400" dirty="0" smtClean="0"/>
              <a:t>年度</a:t>
            </a:r>
            <a:r>
              <a:rPr lang="ja-JP" altLang="ja-JP" sz="2400" dirty="0"/>
              <a:t>でリコール件数が上昇しているのにも関</a:t>
            </a:r>
            <a:r>
              <a:rPr lang="ja-JP" altLang="ja-JP" sz="2400" dirty="0" err="1" smtClean="0"/>
              <a:t>わ</a:t>
            </a:r>
            <a:endParaRPr lang="en-US" altLang="ja-JP" sz="2400" dirty="0" smtClean="0"/>
          </a:p>
          <a:p>
            <a:pPr marL="0" indent="0">
              <a:buNone/>
            </a:pPr>
            <a:r>
              <a:rPr lang="ja-JP" altLang="en-US" sz="2400" dirty="0"/>
              <a:t>　</a:t>
            </a:r>
            <a:r>
              <a:rPr lang="ja-JP" altLang="ja-JP" sz="2400" dirty="0" smtClean="0"/>
              <a:t>らず</a:t>
            </a:r>
            <a:r>
              <a:rPr lang="ja-JP" altLang="ja-JP" sz="2400" dirty="0"/>
              <a:t>、成長率が上昇しておりリコール件数の上昇が成長率の</a:t>
            </a:r>
            <a:r>
              <a:rPr lang="ja-JP" altLang="ja-JP" sz="2400" dirty="0" smtClean="0"/>
              <a:t>低下</a:t>
            </a:r>
            <a:endParaRPr lang="en-US" altLang="ja-JP" sz="2400" dirty="0" smtClean="0"/>
          </a:p>
          <a:p>
            <a:pPr marL="0" indent="0">
              <a:buNone/>
            </a:pPr>
            <a:r>
              <a:rPr lang="ja-JP" altLang="en-US" sz="2400" dirty="0"/>
              <a:t>　</a:t>
            </a:r>
            <a:r>
              <a:rPr lang="ja-JP" altLang="ja-JP" sz="2400" dirty="0" smtClean="0"/>
              <a:t>に</a:t>
            </a:r>
            <a:r>
              <a:rPr lang="ja-JP" altLang="ja-JP" sz="2400" dirty="0"/>
              <a:t>つながっていない。</a:t>
            </a:r>
            <a:endParaRPr kumimoji="1" lang="ja-JP" altLang="en-US" sz="2400" dirty="0"/>
          </a:p>
        </p:txBody>
      </p:sp>
    </p:spTree>
    <p:extLst>
      <p:ext uri="{BB962C8B-B14F-4D97-AF65-F5344CB8AC3E}">
        <p14:creationId xmlns:p14="http://schemas.microsoft.com/office/powerpoint/2010/main" val="35669198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(5-2-4)</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成長率と役員</a:t>
            </a:r>
            <a:r>
              <a:rPr lang="ja-JP" altLang="en-US" dirty="0"/>
              <a:t>報酬</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038427744"/>
              </p:ext>
            </p:extLst>
          </p:nvPr>
        </p:nvGraphicFramePr>
        <p:xfrm>
          <a:off x="677334" y="1876160"/>
          <a:ext cx="8596668" cy="3988148"/>
        </p:xfrm>
        <a:graphic>
          <a:graphicData uri="http://schemas.openxmlformats.org/drawingml/2006/table">
            <a:tbl>
              <a:tblPr>
                <a:tableStyleId>{5C22544A-7EE6-4342-B048-85BDC9FD1C3A}</a:tableStyleId>
              </a:tblPr>
              <a:tblGrid>
                <a:gridCol w="1282376"/>
                <a:gridCol w="1282376"/>
                <a:gridCol w="1282376"/>
                <a:gridCol w="2541004"/>
                <a:gridCol w="2208536"/>
              </a:tblGrid>
              <a:tr h="997037">
                <a:tc>
                  <a:txBody>
                    <a:bodyPr/>
                    <a:lstStyle/>
                    <a:p>
                      <a:pPr algn="r" fontAlgn="ctr"/>
                      <a:r>
                        <a:rPr lang="ja-JP" altLang="en-US" sz="1800" u="none" strike="noStrike" dirty="0">
                          <a:effectLst/>
                        </a:rPr>
                        <a:t>トヨタ</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役員報酬</a:t>
                      </a:r>
                      <a:r>
                        <a:rPr lang="en-US" altLang="zh-TW" sz="1800" u="none" strike="noStrike">
                          <a:effectLst/>
                        </a:rPr>
                        <a:t>(</a:t>
                      </a:r>
                      <a:r>
                        <a:rPr lang="zh-TW" altLang="en-US" sz="1800" u="none" strike="noStrike">
                          <a:effectLst/>
                        </a:rPr>
                        <a:t>百万円</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dirty="0">
                          <a:effectLst/>
                        </a:rPr>
                        <a:t>2013</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5783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0.059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5761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1784</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8559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0.105</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8604</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1986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5792</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0.061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5783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2155</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7696875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7866605"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成長率と役員</a:t>
            </a:r>
            <a:r>
              <a:rPr lang="ja-JP" altLang="en-US" sz="2400" dirty="0"/>
              <a:t>報酬</a:t>
            </a:r>
            <a:r>
              <a:rPr lang="ja-JP" altLang="en-US" sz="2400" dirty="0" smtClean="0"/>
              <a:t>に対する考察</a:t>
            </a:r>
            <a:endParaRPr kumimoji="1" lang="ja-JP" altLang="en-US" sz="2400" dirty="0"/>
          </a:p>
        </p:txBody>
      </p:sp>
      <p:sp>
        <p:nvSpPr>
          <p:cNvPr id="3" name="コンテンツ プレースホルダー 2"/>
          <p:cNvSpPr>
            <a:spLocks noGrp="1"/>
          </p:cNvSpPr>
          <p:nvPr>
            <p:ph idx="1"/>
          </p:nvPr>
        </p:nvSpPr>
        <p:spPr>
          <a:xfrm>
            <a:off x="677333" y="2160589"/>
            <a:ext cx="9419703" cy="3880773"/>
          </a:xfrm>
        </p:spPr>
        <p:txBody>
          <a:bodyPr>
            <a:normAutofit/>
          </a:bodyPr>
          <a:lstStyle/>
          <a:p>
            <a:pPr marL="0" indent="0">
              <a:buNone/>
            </a:pPr>
            <a:r>
              <a:rPr kumimoji="1" lang="ja-JP" altLang="en-US" sz="2400" dirty="0" smtClean="0"/>
              <a:t>・</a:t>
            </a:r>
            <a:r>
              <a:rPr lang="ja-JP" altLang="ja-JP" sz="2400" dirty="0"/>
              <a:t>役員報酬は上昇し続けているが、成長率は</a:t>
            </a:r>
            <a:r>
              <a:rPr lang="en-US" altLang="ja-JP" sz="2400" dirty="0" smtClean="0"/>
              <a:t>2013</a:t>
            </a:r>
            <a:r>
              <a:rPr lang="ja-JP" altLang="ja-JP" sz="2400" dirty="0" smtClean="0"/>
              <a:t>年度</a:t>
            </a:r>
            <a:r>
              <a:rPr lang="ja-JP" altLang="ja-JP" sz="2400" dirty="0"/>
              <a:t>から</a:t>
            </a:r>
            <a:r>
              <a:rPr lang="en-US" altLang="ja-JP" sz="2400" dirty="0" smtClean="0"/>
              <a:t>2014</a:t>
            </a:r>
            <a:r>
              <a:rPr lang="ja-JP" altLang="ja-JP" sz="2400" dirty="0" smtClean="0"/>
              <a:t>年度</a:t>
            </a:r>
            <a:endParaRPr lang="en-US" altLang="ja-JP" sz="2400" dirty="0" smtClean="0"/>
          </a:p>
          <a:p>
            <a:pPr marL="0" indent="0">
              <a:buNone/>
            </a:pPr>
            <a:r>
              <a:rPr lang="ja-JP" altLang="en-US" sz="2400" dirty="0"/>
              <a:t>　</a:t>
            </a:r>
            <a:r>
              <a:rPr lang="ja-JP" altLang="ja-JP" sz="2400" dirty="0" smtClean="0"/>
              <a:t>に</a:t>
            </a:r>
            <a:r>
              <a:rPr lang="ja-JP" altLang="ja-JP" sz="2400" dirty="0"/>
              <a:t>かけて上昇し、</a:t>
            </a:r>
            <a:r>
              <a:rPr lang="en-US" altLang="ja-JP" sz="2400" dirty="0" smtClean="0"/>
              <a:t>2014</a:t>
            </a:r>
            <a:r>
              <a:rPr lang="ja-JP" altLang="ja-JP" sz="2400" dirty="0" smtClean="0"/>
              <a:t>年度</a:t>
            </a:r>
            <a:r>
              <a:rPr lang="ja-JP" altLang="ja-JP" sz="2400" dirty="0"/>
              <a:t>から</a:t>
            </a:r>
            <a:r>
              <a:rPr lang="en-US" altLang="ja-JP" sz="2400" dirty="0" smtClean="0"/>
              <a:t>2015</a:t>
            </a:r>
            <a:r>
              <a:rPr lang="ja-JP" altLang="ja-JP" sz="2400" dirty="0" smtClean="0"/>
              <a:t>年度</a:t>
            </a:r>
            <a:r>
              <a:rPr lang="ja-JP" altLang="ja-JP" sz="2400" dirty="0"/>
              <a:t>にかけては下降して</a:t>
            </a:r>
            <a:r>
              <a:rPr lang="ja-JP" altLang="ja-JP" sz="2400" dirty="0" smtClean="0"/>
              <a:t>いる</a:t>
            </a:r>
            <a:endParaRPr lang="en-US" altLang="ja-JP" sz="2400" dirty="0" smtClean="0"/>
          </a:p>
          <a:p>
            <a:pPr marL="0" indent="0">
              <a:buNone/>
            </a:pPr>
            <a:r>
              <a:rPr lang="ja-JP" altLang="en-US" sz="2400" dirty="0"/>
              <a:t>　</a:t>
            </a:r>
            <a:r>
              <a:rPr lang="ja-JP" altLang="ja-JP" sz="2400" dirty="0" smtClean="0"/>
              <a:t>の</a:t>
            </a:r>
            <a:r>
              <a:rPr lang="ja-JP" altLang="ja-JP" sz="2400" dirty="0"/>
              <a:t>で、役員報酬の上昇</a:t>
            </a:r>
            <a:r>
              <a:rPr lang="en-US" altLang="ja-JP" sz="2400" dirty="0"/>
              <a:t>(</a:t>
            </a:r>
            <a:r>
              <a:rPr lang="ja-JP" altLang="ja-JP" sz="2400" dirty="0"/>
              <a:t>下降</a:t>
            </a:r>
            <a:r>
              <a:rPr lang="en-US" altLang="ja-JP" sz="2400" dirty="0"/>
              <a:t>)</a:t>
            </a:r>
            <a:r>
              <a:rPr lang="ja-JP" altLang="ja-JP" sz="2400" dirty="0"/>
              <a:t>と成長率は連動していないといえる。</a:t>
            </a:r>
            <a:endParaRPr kumimoji="1" lang="ja-JP" altLang="en-US" sz="2400" dirty="0"/>
          </a:p>
        </p:txBody>
      </p:sp>
    </p:spTree>
    <p:extLst>
      <p:ext uri="{BB962C8B-B14F-4D97-AF65-F5344CB8AC3E}">
        <p14:creationId xmlns:p14="http://schemas.microsoft.com/office/powerpoint/2010/main" val="32703578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(5-2-5)</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成長率と完全失業率</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129978695"/>
              </p:ext>
            </p:extLst>
          </p:nvPr>
        </p:nvGraphicFramePr>
        <p:xfrm>
          <a:off x="677334" y="1876160"/>
          <a:ext cx="8596669" cy="3988148"/>
        </p:xfrm>
        <a:graphic>
          <a:graphicData uri="http://schemas.openxmlformats.org/drawingml/2006/table">
            <a:tbl>
              <a:tblPr>
                <a:tableStyleId>{5C22544A-7EE6-4342-B048-85BDC9FD1C3A}</a:tableStyleId>
              </a:tblPr>
              <a:tblGrid>
                <a:gridCol w="1405663"/>
                <a:gridCol w="1405663"/>
                <a:gridCol w="1405663"/>
                <a:gridCol w="2759263"/>
                <a:gridCol w="1620417"/>
              </a:tblGrid>
              <a:tr h="997037">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完全失業率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2013</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5783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2014</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8559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8604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5792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0.061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5783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2589758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0"/>
            <a:ext cx="1293134" cy="1320800"/>
          </a:xfrm>
        </p:spPr>
        <p:txBody>
          <a:bodyPr>
            <a:normAutofit/>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a:xfrm>
            <a:off x="1720522" y="0"/>
            <a:ext cx="9110610" cy="4886101"/>
          </a:xfrm>
        </p:spPr>
        <p:txBody>
          <a:bodyPr>
            <a:noAutofit/>
          </a:bodyPr>
          <a:lstStyle/>
          <a:p>
            <a:r>
              <a:rPr lang="ja-JP" altLang="en-US" dirty="0" smtClean="0"/>
              <a:t>はじめに</a:t>
            </a:r>
            <a:endParaRPr lang="en-US" altLang="ja-JP" dirty="0" smtClean="0"/>
          </a:p>
          <a:p>
            <a:r>
              <a:rPr kumimoji="1" lang="en-US" altLang="ja-JP" dirty="0" smtClean="0"/>
              <a:t>1.</a:t>
            </a:r>
            <a:r>
              <a:rPr kumimoji="1" lang="ja-JP" altLang="en-US" dirty="0" smtClean="0"/>
              <a:t>データ</a:t>
            </a:r>
            <a:endParaRPr kumimoji="1" lang="en-US" altLang="ja-JP" dirty="0" smtClean="0"/>
          </a:p>
          <a:p>
            <a:r>
              <a:rPr kumimoji="1" lang="en-US" altLang="ja-JP" dirty="0" smtClean="0"/>
              <a:t>2-1.</a:t>
            </a:r>
            <a:r>
              <a:rPr lang="ja-JP" altLang="en-US" dirty="0" smtClean="0"/>
              <a:t>モデル 残余利益モデル</a:t>
            </a:r>
            <a:endParaRPr lang="en-US" altLang="ja-JP" dirty="0" smtClean="0"/>
          </a:p>
          <a:p>
            <a:pPr marL="0" indent="0">
              <a:buNone/>
            </a:pPr>
            <a:r>
              <a:rPr lang="en-US" altLang="ja-JP" dirty="0" smtClean="0"/>
              <a:t>     2-2</a:t>
            </a:r>
            <a:r>
              <a:rPr lang="en-US" altLang="ja-JP" dirty="0"/>
              <a:t>.</a:t>
            </a:r>
            <a:r>
              <a:rPr lang="ja-JP" altLang="en-US" dirty="0" smtClean="0"/>
              <a:t>モデル</a:t>
            </a:r>
            <a:r>
              <a:rPr lang="ja-JP" altLang="en-US" dirty="0"/>
              <a:t> </a:t>
            </a:r>
            <a:r>
              <a:rPr lang="en-US" altLang="ja-JP" dirty="0" smtClean="0"/>
              <a:t>CAPM</a:t>
            </a:r>
            <a:endParaRPr lang="en-US" altLang="ja-JP" dirty="0"/>
          </a:p>
          <a:p>
            <a:r>
              <a:rPr kumimoji="1" lang="en-US" altLang="ja-JP" dirty="0" smtClean="0"/>
              <a:t>3.</a:t>
            </a:r>
            <a:r>
              <a:rPr kumimoji="1" lang="ja-JP" altLang="en-US" dirty="0" smtClean="0"/>
              <a:t>各社の</a:t>
            </a:r>
            <a:r>
              <a:rPr kumimoji="1" lang="en-US" altLang="ja-JP" dirty="0" smtClean="0"/>
              <a:t>β</a:t>
            </a:r>
            <a:r>
              <a:rPr kumimoji="1" lang="ja-JP" altLang="en-US" dirty="0" smtClean="0"/>
              <a:t>の値と考察</a:t>
            </a:r>
            <a:endParaRPr kumimoji="1" lang="en-US" altLang="ja-JP" dirty="0" smtClean="0"/>
          </a:p>
          <a:p>
            <a:r>
              <a:rPr kumimoji="1" lang="en-US" altLang="ja-JP" dirty="0" smtClean="0"/>
              <a:t>4.</a:t>
            </a:r>
            <a:r>
              <a:rPr kumimoji="1" lang="ja-JP" altLang="en-US" dirty="0" smtClean="0"/>
              <a:t>各社の</a:t>
            </a:r>
            <a:r>
              <a:rPr kumimoji="1" lang="en-US" altLang="ja-JP" dirty="0" smtClean="0"/>
              <a:t>CAPM</a:t>
            </a:r>
            <a:r>
              <a:rPr kumimoji="1" lang="ja-JP" altLang="en-US" dirty="0" smtClean="0"/>
              <a:t>の値と考察</a:t>
            </a:r>
            <a:endParaRPr kumimoji="1" lang="en-US" altLang="ja-JP" dirty="0" smtClean="0"/>
          </a:p>
          <a:p>
            <a:r>
              <a:rPr kumimoji="1" lang="en-US" altLang="ja-JP" dirty="0" smtClean="0"/>
              <a:t>5-1.</a:t>
            </a:r>
            <a:r>
              <a:rPr kumimoji="1" lang="ja-JP" altLang="en-US" dirty="0" smtClean="0"/>
              <a:t>理論株価の考察方法</a:t>
            </a:r>
            <a:endParaRPr kumimoji="1" lang="en-US" altLang="ja-JP" dirty="0" smtClean="0"/>
          </a:p>
          <a:p>
            <a:pPr marL="0" indent="0">
              <a:buNone/>
            </a:pPr>
            <a:r>
              <a:rPr lang="ja-JP" altLang="en-US" dirty="0" smtClean="0"/>
              <a:t>     </a:t>
            </a:r>
            <a:r>
              <a:rPr kumimoji="1" lang="en-US" altLang="ja-JP" dirty="0" smtClean="0"/>
              <a:t>5-2.</a:t>
            </a:r>
            <a:r>
              <a:rPr kumimoji="1" lang="ja-JP" altLang="en-US" dirty="0" smtClean="0"/>
              <a:t>トヨタの理論株価と考察</a:t>
            </a:r>
            <a:endParaRPr kumimoji="1" lang="en-US" altLang="ja-JP" dirty="0" smtClean="0"/>
          </a:p>
          <a:p>
            <a:pPr marL="0" indent="0">
              <a:buNone/>
            </a:pPr>
            <a:r>
              <a:rPr lang="en-US" altLang="ja-JP" dirty="0" smtClean="0"/>
              <a:t>     5-3.</a:t>
            </a:r>
            <a:r>
              <a:rPr lang="ja-JP" altLang="en-US" dirty="0" smtClean="0"/>
              <a:t>日産の理論株価と考察</a:t>
            </a:r>
            <a:endParaRPr lang="en-US" altLang="ja-JP" dirty="0"/>
          </a:p>
          <a:p>
            <a:pPr marL="0" indent="0">
              <a:buNone/>
            </a:pPr>
            <a:r>
              <a:rPr lang="en-US" altLang="ja-JP" dirty="0"/>
              <a:t> </a:t>
            </a:r>
            <a:r>
              <a:rPr lang="en-US" altLang="ja-JP" dirty="0" smtClean="0"/>
              <a:t>    5-4.</a:t>
            </a:r>
            <a:r>
              <a:rPr lang="ja-JP" altLang="en-US" dirty="0" smtClean="0"/>
              <a:t>ホンダの理論株価と考察</a:t>
            </a:r>
            <a:endParaRPr lang="en-US" altLang="ja-JP" dirty="0" smtClean="0"/>
          </a:p>
          <a:p>
            <a:pPr marL="0" indent="0">
              <a:buNone/>
            </a:pPr>
            <a:r>
              <a:rPr lang="en-US" altLang="ja-JP" dirty="0"/>
              <a:t> </a:t>
            </a:r>
            <a:r>
              <a:rPr lang="en-US" altLang="ja-JP" dirty="0" smtClean="0"/>
              <a:t>    5-5.</a:t>
            </a:r>
            <a:r>
              <a:rPr lang="ja-JP" altLang="en-US" dirty="0" smtClean="0"/>
              <a:t>三菱自動車の理論株価と考察</a:t>
            </a:r>
            <a:endParaRPr lang="en-US" altLang="ja-JP" dirty="0"/>
          </a:p>
          <a:p>
            <a:pPr marL="0" indent="0">
              <a:buNone/>
            </a:pPr>
            <a:r>
              <a:rPr lang="en-US" altLang="ja-JP" dirty="0" smtClean="0"/>
              <a:t>     5-6.</a:t>
            </a:r>
            <a:r>
              <a:rPr lang="ja-JP" altLang="en-US" dirty="0" smtClean="0"/>
              <a:t>同年の他社間比較と考察</a:t>
            </a:r>
            <a:endParaRPr lang="en-US" altLang="ja-JP" dirty="0"/>
          </a:p>
          <a:p>
            <a:pPr marL="0" indent="0">
              <a:buNone/>
            </a:pPr>
            <a:r>
              <a:rPr lang="en-US" altLang="ja-JP" dirty="0" smtClean="0"/>
              <a:t>     5-7.</a:t>
            </a:r>
            <a:r>
              <a:rPr lang="ja-JP" altLang="en-US" dirty="0" smtClean="0"/>
              <a:t>外部要因と全社の成長率の比較と考察</a:t>
            </a:r>
            <a:endParaRPr lang="en-US" altLang="ja-JP" dirty="0" smtClean="0"/>
          </a:p>
          <a:p>
            <a:r>
              <a:rPr lang="en-US" altLang="ja-JP" dirty="0" smtClean="0"/>
              <a:t>6.</a:t>
            </a:r>
            <a:r>
              <a:rPr lang="ja-JP" altLang="en-US" dirty="0" smtClean="0"/>
              <a:t>残余利益モデルが成立しないパターン</a:t>
            </a:r>
            <a:endParaRPr lang="en-US" altLang="ja-JP" dirty="0" smtClean="0"/>
          </a:p>
          <a:p>
            <a:r>
              <a:rPr lang="ja-JP" altLang="en-US" dirty="0" smtClean="0"/>
              <a:t>おわりに</a:t>
            </a:r>
            <a:endParaRPr lang="en-US" altLang="ja-JP" dirty="0" smtClean="0"/>
          </a:p>
          <a:p>
            <a:r>
              <a:rPr lang="ja-JP" altLang="en-US" dirty="0" smtClean="0"/>
              <a:t>参考文献</a:t>
            </a:r>
            <a:r>
              <a:rPr lang="en-US" altLang="ja-JP" dirty="0" smtClean="0"/>
              <a:t>/</a:t>
            </a:r>
            <a:r>
              <a:rPr lang="ja-JP" altLang="en-US" dirty="0" smtClean="0"/>
              <a:t>参考文献</a:t>
            </a:r>
            <a:r>
              <a:rPr lang="en-US" altLang="ja-JP" dirty="0" smtClean="0"/>
              <a:t>(</a:t>
            </a:r>
            <a:r>
              <a:rPr lang="ja-JP" altLang="en-US" dirty="0" smtClean="0"/>
              <a:t>データ</a:t>
            </a:r>
            <a:r>
              <a:rPr lang="en-US" altLang="ja-JP" dirty="0" smtClean="0"/>
              <a:t>)</a:t>
            </a:r>
          </a:p>
          <a:p>
            <a:r>
              <a:rPr lang="ja-JP" altLang="en-US" dirty="0"/>
              <a:t>今後</a:t>
            </a:r>
            <a:r>
              <a:rPr lang="ja-JP" altLang="en-US" dirty="0" smtClean="0"/>
              <a:t>のスケジュール</a:t>
            </a:r>
            <a:endParaRPr lang="en-US" altLang="ja-JP" dirty="0" smtClean="0"/>
          </a:p>
        </p:txBody>
      </p:sp>
    </p:spTree>
    <p:extLst>
      <p:ext uri="{BB962C8B-B14F-4D97-AF65-F5344CB8AC3E}">
        <p14:creationId xmlns:p14="http://schemas.microsoft.com/office/powerpoint/2010/main" val="37474551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8252971"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成長率と完全失業</a:t>
            </a:r>
            <a:r>
              <a:rPr lang="ja-JP" altLang="en-US" sz="2400" dirty="0"/>
              <a:t>率</a:t>
            </a:r>
            <a:r>
              <a:rPr lang="ja-JP" altLang="en-US" sz="2400" dirty="0" smtClean="0"/>
              <a:t>に対する考察</a:t>
            </a:r>
            <a:endParaRPr kumimoji="1" lang="ja-JP" altLang="en-US" sz="2400" dirty="0"/>
          </a:p>
        </p:txBody>
      </p:sp>
      <p:sp>
        <p:nvSpPr>
          <p:cNvPr id="3" name="コンテンツ プレースホルダー 2"/>
          <p:cNvSpPr>
            <a:spLocks noGrp="1"/>
          </p:cNvSpPr>
          <p:nvPr>
            <p:ph idx="1"/>
          </p:nvPr>
        </p:nvSpPr>
        <p:spPr>
          <a:xfrm>
            <a:off x="677333" y="2160589"/>
            <a:ext cx="9432581" cy="3880773"/>
          </a:xfrm>
        </p:spPr>
        <p:txBody>
          <a:bodyPr>
            <a:normAutofit/>
          </a:bodyPr>
          <a:lstStyle/>
          <a:p>
            <a:pPr marL="0" indent="0">
              <a:buNone/>
            </a:pPr>
            <a:r>
              <a:rPr kumimoji="1" lang="ja-JP" altLang="en-US" sz="2400" dirty="0" smtClean="0"/>
              <a:t>・</a:t>
            </a:r>
            <a:r>
              <a:rPr lang="en-US" altLang="ja-JP" sz="2400" dirty="0" smtClean="0"/>
              <a:t>2013</a:t>
            </a:r>
            <a:r>
              <a:rPr lang="ja-JP" altLang="ja-JP" sz="2400" dirty="0" smtClean="0"/>
              <a:t>年度</a:t>
            </a:r>
            <a:r>
              <a:rPr lang="ja-JP" altLang="ja-JP" sz="2400" dirty="0"/>
              <a:t>から</a:t>
            </a:r>
            <a:r>
              <a:rPr lang="en-US" altLang="ja-JP" sz="2400" dirty="0" smtClean="0"/>
              <a:t>2014</a:t>
            </a:r>
            <a:r>
              <a:rPr lang="ja-JP" altLang="ja-JP" sz="2400" dirty="0" smtClean="0"/>
              <a:t>年度</a:t>
            </a:r>
            <a:r>
              <a:rPr lang="ja-JP" altLang="ja-JP" sz="2400" dirty="0"/>
              <a:t>で見てみると、完全失業率は</a:t>
            </a:r>
            <a:r>
              <a:rPr lang="en-US" altLang="ja-JP" sz="2400" dirty="0"/>
              <a:t>3.6</a:t>
            </a:r>
            <a:r>
              <a:rPr lang="ja-JP" altLang="ja-JP" sz="2400" dirty="0"/>
              <a:t>％</a:t>
            </a:r>
            <a:r>
              <a:rPr lang="ja-JP" altLang="ja-JP" sz="2400" dirty="0" smtClean="0"/>
              <a:t>から</a:t>
            </a:r>
            <a:endParaRPr lang="en-US" altLang="ja-JP" sz="2400" dirty="0" smtClean="0"/>
          </a:p>
          <a:p>
            <a:pPr marL="0" indent="0">
              <a:buNone/>
            </a:pPr>
            <a:r>
              <a:rPr lang="ja-JP" altLang="en-US" sz="2400" dirty="0"/>
              <a:t>　</a:t>
            </a:r>
            <a:r>
              <a:rPr lang="en-US" altLang="ja-JP" sz="2400" dirty="0" smtClean="0"/>
              <a:t>3.3</a:t>
            </a:r>
            <a:r>
              <a:rPr lang="ja-JP" altLang="ja-JP" sz="2400" dirty="0"/>
              <a:t>％に減少している。成長率を見てみる</a:t>
            </a:r>
            <a:r>
              <a:rPr lang="ja-JP" altLang="ja-JP" sz="2400" dirty="0" smtClean="0"/>
              <a:t>と上昇</a:t>
            </a:r>
            <a:r>
              <a:rPr lang="ja-JP" altLang="ja-JP" sz="2400" dirty="0"/>
              <a:t>していること</a:t>
            </a:r>
            <a:r>
              <a:rPr lang="ja-JP" altLang="ja-JP" sz="2400" dirty="0" smtClean="0"/>
              <a:t>か</a:t>
            </a:r>
            <a:endParaRPr lang="en-US" altLang="ja-JP" sz="2400" dirty="0" smtClean="0"/>
          </a:p>
          <a:p>
            <a:pPr marL="0" indent="0">
              <a:buNone/>
            </a:pPr>
            <a:r>
              <a:rPr lang="ja-JP" altLang="en-US" sz="2400" dirty="0"/>
              <a:t>　</a:t>
            </a:r>
            <a:r>
              <a:rPr lang="ja-JP" altLang="ja-JP" sz="2400" dirty="0" smtClean="0"/>
              <a:t>ら</a:t>
            </a:r>
            <a:r>
              <a:rPr lang="ja-JP" altLang="ja-JP" sz="2400" dirty="0"/>
              <a:t>、完全失業率の低下は成長率の上昇要因となり得ることが分</a:t>
            </a:r>
            <a:r>
              <a:rPr lang="ja-JP" altLang="ja-JP" sz="2400" dirty="0" smtClean="0"/>
              <a:t>か</a:t>
            </a:r>
            <a:endParaRPr lang="en-US" altLang="ja-JP" sz="2400" dirty="0" smtClean="0"/>
          </a:p>
          <a:p>
            <a:pPr marL="0" indent="0">
              <a:buNone/>
            </a:pPr>
            <a:r>
              <a:rPr lang="ja-JP" altLang="en-US" sz="2400" dirty="0"/>
              <a:t>　</a:t>
            </a:r>
            <a:r>
              <a:rPr lang="ja-JP" altLang="ja-JP" sz="2400" dirty="0" smtClean="0"/>
              <a:t>る</a:t>
            </a:r>
            <a:r>
              <a:rPr lang="ja-JP" altLang="ja-JP" sz="2400" dirty="0"/>
              <a:t>。しかし、</a:t>
            </a:r>
            <a:r>
              <a:rPr lang="en-US" altLang="ja-JP" sz="2400" dirty="0" smtClean="0"/>
              <a:t>2014</a:t>
            </a:r>
            <a:r>
              <a:rPr lang="ja-JP" altLang="ja-JP" sz="2400" dirty="0" smtClean="0"/>
              <a:t>年度</a:t>
            </a:r>
            <a:r>
              <a:rPr lang="ja-JP" altLang="ja-JP" sz="2400" dirty="0"/>
              <a:t>から</a:t>
            </a:r>
            <a:r>
              <a:rPr lang="en-US" altLang="ja-JP" sz="2400" dirty="0" smtClean="0"/>
              <a:t>2015</a:t>
            </a:r>
            <a:r>
              <a:rPr lang="ja-JP" altLang="ja-JP" sz="2400" dirty="0" smtClean="0"/>
              <a:t>年度</a:t>
            </a:r>
            <a:r>
              <a:rPr lang="ja-JP" altLang="ja-JP" sz="2400" dirty="0"/>
              <a:t>にかけて完全失業率は低下</a:t>
            </a:r>
            <a:r>
              <a:rPr lang="ja-JP" altLang="ja-JP" sz="2400" dirty="0" smtClean="0"/>
              <a:t>し</a:t>
            </a:r>
            <a:endParaRPr lang="en-US" altLang="ja-JP" sz="2400" dirty="0" smtClean="0"/>
          </a:p>
          <a:p>
            <a:pPr marL="0" indent="0">
              <a:buNone/>
            </a:pPr>
            <a:r>
              <a:rPr lang="ja-JP" altLang="en-US" sz="2400" dirty="0"/>
              <a:t>　</a:t>
            </a:r>
            <a:r>
              <a:rPr lang="ja-JP" altLang="ja-JP" sz="2400" dirty="0" smtClean="0"/>
              <a:t>て</a:t>
            </a:r>
            <a:r>
              <a:rPr lang="ja-JP" altLang="ja-JP" sz="2400" dirty="0"/>
              <a:t>いるが、成長率は低下しており、完全失業率の低下のみで</a:t>
            </a:r>
            <a:r>
              <a:rPr lang="ja-JP" altLang="ja-JP" sz="2400" dirty="0" smtClean="0"/>
              <a:t>成長</a:t>
            </a:r>
            <a:endParaRPr lang="en-US" altLang="ja-JP" sz="2400" dirty="0" smtClean="0"/>
          </a:p>
          <a:p>
            <a:pPr marL="0" indent="0">
              <a:buNone/>
            </a:pPr>
            <a:r>
              <a:rPr lang="ja-JP" altLang="en-US" sz="2400" dirty="0"/>
              <a:t>　</a:t>
            </a:r>
            <a:r>
              <a:rPr lang="ja-JP" altLang="ja-JP" sz="2400" dirty="0" smtClean="0"/>
              <a:t>率</a:t>
            </a:r>
            <a:r>
              <a:rPr lang="ja-JP" altLang="ja-JP" sz="2400" dirty="0"/>
              <a:t>が決定づけられるわけでないことが分かる。</a:t>
            </a:r>
            <a:endParaRPr kumimoji="1" lang="ja-JP" altLang="en-US" sz="2400" dirty="0"/>
          </a:p>
        </p:txBody>
      </p:sp>
    </p:spTree>
    <p:extLst>
      <p:ext uri="{BB962C8B-B14F-4D97-AF65-F5344CB8AC3E}">
        <p14:creationId xmlns:p14="http://schemas.microsoft.com/office/powerpoint/2010/main" val="16278870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(5-2-6)</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成長率と大企業 製造業 </a:t>
            </a:r>
            <a:r>
              <a:rPr lang="en-US" altLang="ja-JP" dirty="0" smtClean="0"/>
              <a:t>DI</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932217948"/>
              </p:ext>
            </p:extLst>
          </p:nvPr>
        </p:nvGraphicFramePr>
        <p:xfrm>
          <a:off x="646330" y="1876158"/>
          <a:ext cx="8627672" cy="3988148"/>
        </p:xfrm>
        <a:graphic>
          <a:graphicData uri="http://schemas.openxmlformats.org/drawingml/2006/table">
            <a:tbl>
              <a:tblPr>
                <a:tableStyleId>{5C22544A-7EE6-4342-B048-85BDC9FD1C3A}</a:tableStyleId>
              </a:tblPr>
              <a:tblGrid>
                <a:gridCol w="1226038"/>
                <a:gridCol w="1226038"/>
                <a:gridCol w="1226038"/>
                <a:gridCol w="2429370"/>
                <a:gridCol w="2520188"/>
              </a:tblGrid>
              <a:tr h="997037">
                <a:tc>
                  <a:txBody>
                    <a:bodyPr/>
                    <a:lstStyle/>
                    <a:p>
                      <a:pPr algn="r" fontAlgn="ctr"/>
                      <a:r>
                        <a:rPr lang="ja-JP" altLang="en-US" sz="1800" u="none" strike="noStrike" dirty="0">
                          <a:effectLst/>
                        </a:rPr>
                        <a:t>トヨタ</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大企業 製造業 </a:t>
                      </a:r>
                      <a:r>
                        <a:rPr lang="en-US" sz="1800" u="none" strike="noStrike">
                          <a:effectLst/>
                        </a:rPr>
                        <a:t>DI 3</a:t>
                      </a:r>
                      <a:r>
                        <a:rPr lang="ja-JP" altLang="en-US" sz="1800" u="none" strike="noStrike">
                          <a:effectLst/>
                        </a:rPr>
                        <a:t>月</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dirty="0">
                          <a:effectLst/>
                        </a:rPr>
                        <a:t>2013</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5783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0.059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5761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17</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8559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0.105</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8604</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12</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5792</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0.061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5783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6</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6609412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8922673"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成長率と大企業 製造業 </a:t>
            </a:r>
            <a:r>
              <a:rPr lang="en-US" altLang="ja-JP" sz="2400" dirty="0" smtClean="0"/>
              <a:t>DI</a:t>
            </a:r>
            <a:r>
              <a:rPr lang="ja-JP" altLang="en-US" sz="2400" dirty="0" smtClean="0"/>
              <a:t>に対する考察</a:t>
            </a:r>
            <a:endParaRPr kumimoji="1" lang="ja-JP" altLang="en-US" sz="2400" dirty="0"/>
          </a:p>
        </p:txBody>
      </p:sp>
      <p:sp>
        <p:nvSpPr>
          <p:cNvPr id="3" name="コンテンツ プレースホルダー 2"/>
          <p:cNvSpPr>
            <a:spLocks noGrp="1"/>
          </p:cNvSpPr>
          <p:nvPr>
            <p:ph idx="1"/>
          </p:nvPr>
        </p:nvSpPr>
        <p:spPr>
          <a:xfrm>
            <a:off x="677334" y="2160589"/>
            <a:ext cx="9471218" cy="3880773"/>
          </a:xfrm>
        </p:spPr>
        <p:txBody>
          <a:bodyPr>
            <a:normAutofit/>
          </a:bodyPr>
          <a:lstStyle/>
          <a:p>
            <a:pPr marL="0" indent="0">
              <a:buNone/>
            </a:pPr>
            <a:r>
              <a:rPr kumimoji="1" lang="ja-JP" altLang="en-US" sz="2400" dirty="0" smtClean="0"/>
              <a:t>・</a:t>
            </a:r>
            <a:r>
              <a:rPr lang="en-US" altLang="ja-JP" sz="2400" dirty="0" smtClean="0"/>
              <a:t>2013</a:t>
            </a:r>
            <a:r>
              <a:rPr lang="ja-JP" altLang="ja-JP" sz="2400" dirty="0" smtClean="0"/>
              <a:t>年度</a:t>
            </a:r>
            <a:r>
              <a:rPr lang="ja-JP" altLang="ja-JP" sz="2400" dirty="0"/>
              <a:t>から</a:t>
            </a:r>
            <a:r>
              <a:rPr lang="en-US" altLang="ja-JP" sz="2400" dirty="0" smtClean="0"/>
              <a:t>2014</a:t>
            </a:r>
            <a:r>
              <a:rPr lang="ja-JP" altLang="ja-JP" sz="2400" dirty="0" smtClean="0"/>
              <a:t>年度</a:t>
            </a:r>
            <a:r>
              <a:rPr lang="ja-JP" altLang="ja-JP" sz="2400" dirty="0"/>
              <a:t>で見てみると、大企業 製造業</a:t>
            </a:r>
            <a:r>
              <a:rPr lang="en-US" altLang="ja-JP" sz="2400" dirty="0"/>
              <a:t> DI</a:t>
            </a:r>
            <a:r>
              <a:rPr lang="ja-JP" altLang="ja-JP" sz="2400" dirty="0"/>
              <a:t>は</a:t>
            </a:r>
            <a:r>
              <a:rPr lang="en-US" altLang="ja-JP" sz="2400" dirty="0"/>
              <a:t>17</a:t>
            </a:r>
            <a:r>
              <a:rPr lang="ja-JP" altLang="ja-JP" sz="2400" dirty="0"/>
              <a:t>％</a:t>
            </a:r>
            <a:r>
              <a:rPr lang="ja-JP" altLang="ja-JP" sz="2400" dirty="0" smtClean="0"/>
              <a:t>か</a:t>
            </a:r>
            <a:endParaRPr lang="en-US" altLang="ja-JP" sz="2400" dirty="0" smtClean="0"/>
          </a:p>
          <a:p>
            <a:pPr marL="0" indent="0">
              <a:buNone/>
            </a:pPr>
            <a:r>
              <a:rPr lang="ja-JP" altLang="en-US" sz="2400" dirty="0"/>
              <a:t>　</a:t>
            </a:r>
            <a:r>
              <a:rPr lang="ja-JP" altLang="ja-JP" sz="2400" dirty="0" smtClean="0"/>
              <a:t>ら</a:t>
            </a:r>
            <a:r>
              <a:rPr lang="en-US" altLang="ja-JP" sz="2400" dirty="0"/>
              <a:t>12%</a:t>
            </a:r>
            <a:r>
              <a:rPr lang="ja-JP" altLang="ja-JP" sz="2400" dirty="0"/>
              <a:t>に下落しているが</a:t>
            </a:r>
            <a:r>
              <a:rPr lang="ja-JP" altLang="ja-JP" sz="2400" dirty="0" smtClean="0"/>
              <a:t>、成長率</a:t>
            </a:r>
            <a:r>
              <a:rPr lang="ja-JP" altLang="ja-JP" sz="2400" dirty="0"/>
              <a:t>は上昇している。景気が良い</a:t>
            </a:r>
            <a:r>
              <a:rPr lang="ja-JP" altLang="ja-JP" sz="2400" dirty="0" smtClean="0"/>
              <a:t>と</a:t>
            </a:r>
            <a:endParaRPr lang="en-US" altLang="ja-JP" sz="2400" dirty="0" smtClean="0"/>
          </a:p>
          <a:p>
            <a:pPr marL="0" indent="0">
              <a:buNone/>
            </a:pPr>
            <a:r>
              <a:rPr lang="ja-JP" altLang="en-US" sz="2400" dirty="0"/>
              <a:t>　</a:t>
            </a:r>
            <a:r>
              <a:rPr lang="ja-JP" altLang="ja-JP" sz="2400" dirty="0" smtClean="0"/>
              <a:t>感じて</a:t>
            </a:r>
            <a:r>
              <a:rPr lang="ja-JP" altLang="ja-JP" sz="2400" dirty="0"/>
              <a:t>いる企業から景気が悪いと感じている企業の割合を差し</a:t>
            </a:r>
            <a:r>
              <a:rPr lang="ja-JP" altLang="ja-JP" sz="2400" dirty="0" smtClean="0"/>
              <a:t>引</a:t>
            </a:r>
            <a:endParaRPr lang="en-US" altLang="ja-JP" sz="2400" dirty="0" smtClean="0"/>
          </a:p>
          <a:p>
            <a:pPr marL="0" indent="0">
              <a:buNone/>
            </a:pPr>
            <a:r>
              <a:rPr lang="ja-JP" altLang="en-US" sz="2400" dirty="0"/>
              <a:t>　</a:t>
            </a:r>
            <a:r>
              <a:rPr lang="ja-JP" altLang="ja-JP" sz="2400" dirty="0" smtClean="0"/>
              <a:t>いた</a:t>
            </a:r>
            <a:r>
              <a:rPr lang="ja-JP" altLang="ja-JP" sz="2400" dirty="0"/>
              <a:t>数値であるという大企業 製造業</a:t>
            </a:r>
            <a:r>
              <a:rPr lang="en-US" altLang="ja-JP" sz="2400" dirty="0"/>
              <a:t> DI</a:t>
            </a:r>
            <a:r>
              <a:rPr lang="ja-JP" altLang="ja-JP" sz="2400" dirty="0"/>
              <a:t>の性格上、特定の企業</a:t>
            </a:r>
            <a:r>
              <a:rPr lang="ja-JP" altLang="ja-JP" sz="2400" dirty="0" smtClean="0"/>
              <a:t>の</a:t>
            </a:r>
            <a:endParaRPr lang="en-US" altLang="ja-JP" sz="2400" dirty="0" smtClean="0"/>
          </a:p>
          <a:p>
            <a:pPr marL="0" indent="0">
              <a:buNone/>
            </a:pPr>
            <a:r>
              <a:rPr lang="ja-JP" altLang="en-US" sz="2400" dirty="0"/>
              <a:t>　</a:t>
            </a:r>
            <a:r>
              <a:rPr lang="ja-JP" altLang="ja-JP" sz="2400" dirty="0" smtClean="0"/>
              <a:t>成長率</a:t>
            </a:r>
            <a:r>
              <a:rPr lang="ja-JP" altLang="ja-JP" sz="2400" dirty="0"/>
              <a:t>を左右する要因にはなりえないといえる。大企業　</a:t>
            </a:r>
            <a:r>
              <a:rPr lang="ja-JP" altLang="ja-JP" sz="2400" dirty="0" smtClean="0"/>
              <a:t>製造業</a:t>
            </a:r>
            <a:endParaRPr lang="en-US" altLang="ja-JP" sz="2400" dirty="0" smtClean="0"/>
          </a:p>
          <a:p>
            <a:pPr marL="0" indent="0">
              <a:buNone/>
            </a:pPr>
            <a:r>
              <a:rPr lang="ja-JP" altLang="en-US" sz="2400" dirty="0"/>
              <a:t>　</a:t>
            </a:r>
            <a:r>
              <a:rPr lang="ja-JP" altLang="ja-JP" sz="2400" dirty="0" smtClean="0"/>
              <a:t>と</a:t>
            </a:r>
            <a:r>
              <a:rPr lang="ja-JP" altLang="ja-JP" sz="2400" dirty="0"/>
              <a:t>いっても様々な種類の企業があるため、やはり特定の企業の</a:t>
            </a:r>
            <a:r>
              <a:rPr lang="ja-JP" altLang="ja-JP" sz="2400" dirty="0" smtClean="0"/>
              <a:t>成</a:t>
            </a:r>
            <a:endParaRPr lang="en-US" altLang="ja-JP" sz="2400" dirty="0" smtClean="0"/>
          </a:p>
          <a:p>
            <a:pPr marL="0" indent="0">
              <a:buNone/>
            </a:pPr>
            <a:r>
              <a:rPr lang="ja-JP" altLang="en-US" sz="2400" dirty="0"/>
              <a:t>　</a:t>
            </a:r>
            <a:r>
              <a:rPr lang="ja-JP" altLang="ja-JP" sz="2400" dirty="0" smtClean="0"/>
              <a:t>長率</a:t>
            </a:r>
            <a:r>
              <a:rPr lang="ja-JP" altLang="ja-JP" sz="2400" dirty="0"/>
              <a:t>を考えるうえではあまり参考にならないデータといえる。</a:t>
            </a:r>
            <a:endParaRPr kumimoji="1" lang="ja-JP" altLang="en-US" sz="2400" dirty="0"/>
          </a:p>
        </p:txBody>
      </p:sp>
    </p:spTree>
    <p:extLst>
      <p:ext uri="{BB962C8B-B14F-4D97-AF65-F5344CB8AC3E}">
        <p14:creationId xmlns:p14="http://schemas.microsoft.com/office/powerpoint/2010/main" val="16860564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(5-2-7)</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a:t>
            </a:r>
            <a:r>
              <a:rPr lang="en-US" altLang="ja-JP" dirty="0" smtClean="0"/>
              <a:t>GDP</a:t>
            </a:r>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2229694870"/>
              </p:ext>
            </p:extLst>
          </p:nvPr>
        </p:nvGraphicFramePr>
        <p:xfrm>
          <a:off x="646330" y="1876160"/>
          <a:ext cx="8627671" cy="3988148"/>
        </p:xfrm>
        <a:graphic>
          <a:graphicData uri="http://schemas.openxmlformats.org/drawingml/2006/table">
            <a:tbl>
              <a:tblPr>
                <a:tableStyleId>{5C22544A-7EE6-4342-B048-85BDC9FD1C3A}</a:tableStyleId>
              </a:tblPr>
              <a:tblGrid>
                <a:gridCol w="1179479"/>
                <a:gridCol w="1179479"/>
                <a:gridCol w="1179479"/>
                <a:gridCol w="2337116"/>
                <a:gridCol w="2752118"/>
              </a:tblGrid>
              <a:tr h="997037">
                <a:tc>
                  <a:txBody>
                    <a:bodyPr/>
                    <a:lstStyle/>
                    <a:p>
                      <a:pPr algn="r" fontAlgn="ctr"/>
                      <a:r>
                        <a:rPr lang="ja-JP" altLang="en-US" sz="1800" u="none" strike="noStrike" dirty="0">
                          <a:effectLst/>
                        </a:rPr>
                        <a:t>トヨタ</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sz="1800" u="none" strike="noStrike">
                          <a:effectLst/>
                        </a:rPr>
                        <a:t>GDP(1~3</a:t>
                      </a:r>
                      <a:r>
                        <a:rPr lang="ja-JP" altLang="en-US" sz="1800" u="none" strike="noStrike">
                          <a:effectLst/>
                        </a:rPr>
                        <a:t>月</a:t>
                      </a:r>
                      <a:r>
                        <a:rPr lang="en-US" altLang="ja-JP" sz="1800" u="none" strike="noStrike">
                          <a:effectLst/>
                        </a:rPr>
                        <a:t>)(</a:t>
                      </a:r>
                      <a:r>
                        <a:rPr lang="ja-JP" altLang="en-US" sz="1800" u="none" strike="noStrike">
                          <a:effectLst/>
                        </a:rPr>
                        <a:t>前年同期比</a:t>
                      </a: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2013</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5783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0.059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5761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8559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0.105</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8604</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5792</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0.061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5783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101%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4174831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8922673"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a:t>
            </a:r>
            <a:r>
              <a:rPr lang="en-US" altLang="ja-JP" sz="2400" dirty="0" smtClean="0"/>
              <a:t>GDP</a:t>
            </a:r>
            <a:r>
              <a:rPr lang="ja-JP" altLang="en-US" sz="2400" dirty="0" smtClean="0"/>
              <a:t>に対する考察</a:t>
            </a:r>
            <a:endParaRPr kumimoji="1" lang="ja-JP" altLang="en-US" sz="2400" dirty="0"/>
          </a:p>
        </p:txBody>
      </p:sp>
      <p:sp>
        <p:nvSpPr>
          <p:cNvPr id="3" name="コンテンツ プレースホルダー 2"/>
          <p:cNvSpPr>
            <a:spLocks noGrp="1"/>
          </p:cNvSpPr>
          <p:nvPr>
            <p:ph idx="1"/>
          </p:nvPr>
        </p:nvSpPr>
        <p:spPr>
          <a:xfrm>
            <a:off x="677334" y="2160589"/>
            <a:ext cx="9909100" cy="3880773"/>
          </a:xfrm>
        </p:spPr>
        <p:txBody>
          <a:bodyPr>
            <a:normAutofit/>
          </a:bodyPr>
          <a:lstStyle/>
          <a:p>
            <a:pPr marL="0" indent="0">
              <a:buNone/>
            </a:pPr>
            <a:r>
              <a:rPr kumimoji="1" lang="ja-JP" altLang="en-US" sz="2400" dirty="0" smtClean="0"/>
              <a:t>・</a:t>
            </a:r>
            <a:r>
              <a:rPr kumimoji="1" lang="en-US" altLang="ja-JP" sz="2400" dirty="0" smtClean="0"/>
              <a:t>GDP</a:t>
            </a:r>
            <a:r>
              <a:rPr kumimoji="1" lang="ja-JP" altLang="en-US" sz="2400" dirty="0" smtClean="0"/>
              <a:t>は前年同期比で常に上昇し続けているが</a:t>
            </a:r>
            <a:r>
              <a:rPr lang="ja-JP" altLang="en-US" sz="2400" dirty="0" smtClean="0"/>
              <a:t>、成長率は上昇し続けて</a:t>
            </a:r>
            <a:endParaRPr lang="en-US" altLang="ja-JP" sz="2400" dirty="0" smtClean="0"/>
          </a:p>
          <a:p>
            <a:pPr marL="0" indent="0">
              <a:buNone/>
            </a:pPr>
            <a:r>
              <a:rPr lang="ja-JP" altLang="en-US" sz="2400" dirty="0"/>
              <a:t>　</a:t>
            </a:r>
            <a:r>
              <a:rPr lang="ja-JP" altLang="en-US" sz="2400" dirty="0" smtClean="0"/>
              <a:t>いるわけでないので、</a:t>
            </a:r>
            <a:r>
              <a:rPr lang="en-US" altLang="ja-JP" sz="2400" dirty="0" smtClean="0"/>
              <a:t>GDP</a:t>
            </a:r>
            <a:r>
              <a:rPr lang="ja-JP" altLang="en-US" sz="2400" dirty="0" smtClean="0"/>
              <a:t>の前年同期比での上昇のみで、成長率が決</a:t>
            </a:r>
            <a:endParaRPr lang="en-US" altLang="ja-JP" sz="2400" dirty="0" smtClean="0"/>
          </a:p>
          <a:p>
            <a:pPr marL="0" indent="0">
              <a:buNone/>
            </a:pPr>
            <a:r>
              <a:rPr lang="ja-JP" altLang="en-US" sz="2400" dirty="0"/>
              <a:t>　</a:t>
            </a:r>
            <a:r>
              <a:rPr lang="ja-JP" altLang="en-US" sz="2400" dirty="0" smtClean="0"/>
              <a:t>定づけられているわけでないことがわかる。</a:t>
            </a:r>
            <a:endParaRPr kumimoji="1" lang="ja-JP" altLang="en-US" sz="2400" dirty="0"/>
          </a:p>
        </p:txBody>
      </p:sp>
    </p:spTree>
    <p:extLst>
      <p:ext uri="{BB962C8B-B14F-4D97-AF65-F5344CB8AC3E}">
        <p14:creationId xmlns:p14="http://schemas.microsoft.com/office/powerpoint/2010/main" val="40489842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a:t>
            </a:r>
            <a:r>
              <a:rPr kumimoji="1" lang="en-US" altLang="ja-JP" dirty="0" smtClean="0"/>
              <a:t>5-2-8)</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a:t>
            </a:r>
            <a:r>
              <a:rPr lang="ja-JP" altLang="en-US" dirty="0"/>
              <a:t>とアメリカ　ドル </a:t>
            </a:r>
            <a:r>
              <a:rPr lang="en-US" altLang="ja-JP" dirty="0"/>
              <a:t>/ </a:t>
            </a:r>
            <a:r>
              <a:rPr lang="ja-JP" altLang="en-US" dirty="0"/>
              <a:t>日本　円</a:t>
            </a:r>
            <a:endParaRPr lang="en-US" altLang="ja-JP" dirty="0" smtClean="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875164461"/>
              </p:ext>
            </p:extLst>
          </p:nvPr>
        </p:nvGraphicFramePr>
        <p:xfrm>
          <a:off x="677334" y="1930397"/>
          <a:ext cx="8596668" cy="3933908"/>
        </p:xfrm>
        <a:graphic>
          <a:graphicData uri="http://schemas.openxmlformats.org/drawingml/2006/table">
            <a:tbl>
              <a:tblPr>
                <a:tableStyleId>{5C22544A-7EE6-4342-B048-85BDC9FD1C3A}</a:tableStyleId>
              </a:tblPr>
              <a:tblGrid>
                <a:gridCol w="1339740"/>
                <a:gridCol w="1339740"/>
                <a:gridCol w="1339740"/>
                <a:gridCol w="2735305"/>
                <a:gridCol w="1842143"/>
              </a:tblGrid>
              <a:tr h="983477">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為替</a:t>
                      </a:r>
                      <a:r>
                        <a:rPr lang="en-US" altLang="ja-JP" sz="2000" u="none" strike="noStrike">
                          <a:effectLst/>
                        </a:rPr>
                        <a:t>(5</a:t>
                      </a:r>
                      <a:r>
                        <a:rPr lang="ja-JP" altLang="en-US" sz="2000" u="none" strike="noStrike">
                          <a:effectLst/>
                        </a:rPr>
                        <a:t>月末日</a:t>
                      </a:r>
                      <a:r>
                        <a:rPr lang="en-US" altLang="ja-JP" sz="2000" u="none" strike="noStrike">
                          <a:effectLst/>
                        </a:rPr>
                        <a:t>)</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5783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101.78</a:t>
                      </a:r>
                      <a:r>
                        <a:rPr lang="ja-JP" altLang="en-US" sz="2000" u="none" strike="noStrike">
                          <a:effectLst/>
                        </a:rPr>
                        <a:t>円</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8559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0.105</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8604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124.11</a:t>
                      </a:r>
                      <a:r>
                        <a:rPr lang="ja-JP" altLang="en-US" sz="2000" u="none" strike="noStrike">
                          <a:effectLst/>
                        </a:rPr>
                        <a:t>円</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5792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0.061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5783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110.68</a:t>
                      </a:r>
                      <a:r>
                        <a:rPr lang="ja-JP" altLang="en-US" sz="2000" u="none" strike="noStrike" dirty="0">
                          <a:effectLst/>
                        </a:rPr>
                        <a:t>円</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7383186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5-2.</a:t>
            </a:r>
            <a:r>
              <a:rPr kumimoji="1" lang="ja-JP" altLang="en-US" dirty="0" smtClean="0"/>
              <a:t>トヨタの理論株価と考察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8922673" cy="400110"/>
          </a:xfrm>
          <a:prstGeom prst="rect">
            <a:avLst/>
          </a:prstGeom>
          <a:noFill/>
        </p:spPr>
        <p:txBody>
          <a:bodyPr wrap="square" rtlCol="0">
            <a:spAutoFit/>
          </a:bodyPr>
          <a:lstStyle/>
          <a:p>
            <a:r>
              <a:rPr lang="ja-JP" altLang="en-US" sz="2000" dirty="0"/>
              <a:t>基準日株価から逆算した</a:t>
            </a:r>
            <a:r>
              <a:rPr lang="ja-JP" altLang="en-US" sz="2000" dirty="0" smtClean="0"/>
              <a:t>成長率</a:t>
            </a:r>
            <a:r>
              <a:rPr lang="ja-JP" altLang="en-US" sz="2000" dirty="0"/>
              <a:t>とアメリカ　ドル </a:t>
            </a:r>
            <a:r>
              <a:rPr lang="en-US" altLang="ja-JP" sz="2000" dirty="0"/>
              <a:t>/ </a:t>
            </a:r>
            <a:r>
              <a:rPr lang="ja-JP" altLang="en-US" sz="2000" dirty="0"/>
              <a:t>日本　</a:t>
            </a:r>
            <a:r>
              <a:rPr lang="ja-JP" altLang="en-US" sz="2000" dirty="0" smtClean="0"/>
              <a:t>円</a:t>
            </a:r>
            <a:r>
              <a:rPr lang="ja-JP" altLang="en-US" sz="2000" dirty="0" smtClean="0"/>
              <a:t>に</a:t>
            </a:r>
            <a:r>
              <a:rPr lang="ja-JP" altLang="en-US" sz="2000" dirty="0" smtClean="0"/>
              <a:t>対する考察</a:t>
            </a:r>
            <a:endParaRPr kumimoji="1" lang="ja-JP" altLang="en-US" sz="2000" dirty="0"/>
          </a:p>
        </p:txBody>
      </p:sp>
      <p:sp>
        <p:nvSpPr>
          <p:cNvPr id="3" name="コンテンツ プレースホルダー 2"/>
          <p:cNvSpPr>
            <a:spLocks noGrp="1"/>
          </p:cNvSpPr>
          <p:nvPr>
            <p:ph idx="1"/>
          </p:nvPr>
        </p:nvSpPr>
        <p:spPr>
          <a:xfrm>
            <a:off x="677334" y="2160589"/>
            <a:ext cx="9909100" cy="3880773"/>
          </a:xfrm>
        </p:spPr>
        <p:txBody>
          <a:bodyPr>
            <a:normAutofit/>
          </a:bodyPr>
          <a:lstStyle/>
          <a:p>
            <a:pPr marL="0" indent="0">
              <a:buNone/>
            </a:pPr>
            <a:r>
              <a:rPr kumimoji="1" lang="ja-JP" altLang="en-US" sz="2400" dirty="0" smtClean="0"/>
              <a:t>・</a:t>
            </a:r>
            <a:r>
              <a:rPr lang="ja-JP" altLang="en-US" sz="2400" dirty="0"/>
              <a:t>円安</a:t>
            </a:r>
            <a:r>
              <a:rPr lang="ja-JP" altLang="en-US" sz="2400" dirty="0" smtClean="0"/>
              <a:t>になればなるほど成長率が上昇している。</a:t>
            </a:r>
            <a:endParaRPr lang="en-US" altLang="ja-JP" sz="2400" dirty="0" smtClean="0"/>
          </a:p>
        </p:txBody>
      </p:sp>
    </p:spTree>
    <p:extLst>
      <p:ext uri="{BB962C8B-B14F-4D97-AF65-F5344CB8AC3E}">
        <p14:creationId xmlns:p14="http://schemas.microsoft.com/office/powerpoint/2010/main" val="4202122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(5-3-1)</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基準日株価から逆算した成長率</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141924108"/>
              </p:ext>
            </p:extLst>
          </p:nvPr>
        </p:nvGraphicFramePr>
        <p:xfrm>
          <a:off x="646330" y="1876160"/>
          <a:ext cx="8627671" cy="3988148"/>
        </p:xfrm>
        <a:graphic>
          <a:graphicData uri="http://schemas.openxmlformats.org/drawingml/2006/table">
            <a:tbl>
              <a:tblPr>
                <a:tableStyleId>{5C22544A-7EE6-4342-B048-85BDC9FD1C3A}</a:tableStyleId>
              </a:tblPr>
              <a:tblGrid>
                <a:gridCol w="1725534"/>
                <a:gridCol w="1725534"/>
                <a:gridCol w="1725534"/>
                <a:gridCol w="3451069"/>
              </a:tblGrid>
              <a:tr h="997037">
                <a:tc>
                  <a:txBody>
                    <a:bodyPr/>
                    <a:lstStyle/>
                    <a:p>
                      <a:pPr algn="r" fontAlgn="ctr"/>
                      <a:r>
                        <a:rPr lang="ja-JP" altLang="en-US" sz="2400" u="none" strike="noStrike" dirty="0">
                          <a:effectLst/>
                        </a:rPr>
                        <a:t>日産</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理論株価</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成長率</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400" u="none" strike="noStrike">
                          <a:effectLst/>
                        </a:rPr>
                        <a:t>基準日株価</a:t>
                      </a:r>
                      <a:r>
                        <a:rPr lang="en-US" altLang="zh-TW" sz="2400" u="none" strike="noStrike">
                          <a:effectLst/>
                        </a:rPr>
                        <a:t>(5</a:t>
                      </a:r>
                      <a:r>
                        <a:rPr lang="zh-TW" altLang="en-US" sz="2400" u="none" strike="noStrike">
                          <a:effectLst/>
                        </a:rPr>
                        <a:t>月末日</a:t>
                      </a:r>
                      <a:r>
                        <a:rPr lang="en-US" altLang="zh-TW" sz="2400" u="none" strike="noStrike">
                          <a:effectLst/>
                        </a:rPr>
                        <a:t>)</a:t>
                      </a:r>
                      <a:endParaRPr lang="en-US" altLang="zh-TW"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400" u="none" strike="noStrike" dirty="0">
                          <a:effectLst/>
                        </a:rPr>
                        <a:t>2013</a:t>
                      </a:r>
                      <a:r>
                        <a:rPr lang="ja-JP" altLang="en-US" sz="2400" u="none" strike="noStrike" dirty="0">
                          <a:effectLst/>
                        </a:rPr>
                        <a:t>年度</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989</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919</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400" u="none" strike="noStrike">
                          <a:effectLst/>
                        </a:rPr>
                        <a:t>2014</a:t>
                      </a:r>
                      <a:r>
                        <a:rPr lang="ja-JP" altLang="en-US" sz="2400" u="none" strike="noStrike">
                          <a:effectLst/>
                        </a:rPr>
                        <a:t>年度</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1299</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0.049</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1300</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400" u="none" strike="noStrike">
                          <a:effectLst/>
                        </a:rPr>
                        <a:t>2015</a:t>
                      </a:r>
                      <a:r>
                        <a:rPr lang="ja-JP" altLang="en-US" sz="2400" u="none" strike="noStrike">
                          <a:effectLst/>
                        </a:rPr>
                        <a:t>年度</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b="0" i="0" u="none" strike="noStrike" dirty="0">
                          <a:solidFill>
                            <a:schemeClr val="dk1"/>
                          </a:solidFill>
                          <a:effectLst/>
                          <a:latin typeface="+mn-lt"/>
                          <a:ea typeface="+mn-ea"/>
                        </a:rPr>
                        <a:t>1125</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41978611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(5-3-2)</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成長率と販売台数</a:t>
            </a:r>
            <a:r>
              <a:rPr lang="en-US" altLang="ja-JP" dirty="0" smtClean="0"/>
              <a:t>:</a:t>
            </a:r>
            <a:r>
              <a:rPr lang="ja-JP" altLang="en-US" dirty="0" smtClean="0"/>
              <a:t>前期比</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668932300"/>
              </p:ext>
            </p:extLst>
          </p:nvPr>
        </p:nvGraphicFramePr>
        <p:xfrm>
          <a:off x="677334" y="1876160"/>
          <a:ext cx="8596667" cy="3988148"/>
        </p:xfrm>
        <a:graphic>
          <a:graphicData uri="http://schemas.openxmlformats.org/drawingml/2006/table">
            <a:tbl>
              <a:tblPr>
                <a:tableStyleId>{5C22544A-7EE6-4342-B048-85BDC9FD1C3A}</a:tableStyleId>
              </a:tblPr>
              <a:tblGrid>
                <a:gridCol w="1296704"/>
                <a:gridCol w="1296704"/>
                <a:gridCol w="1296704"/>
                <a:gridCol w="2617421"/>
                <a:gridCol w="2089134"/>
              </a:tblGrid>
              <a:tr h="997037">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販売台数</a:t>
                      </a:r>
                      <a:r>
                        <a:rPr lang="en-US" altLang="ja-JP" sz="2000" u="none" strike="noStrike">
                          <a:effectLst/>
                        </a:rPr>
                        <a:t>:</a:t>
                      </a:r>
                      <a:r>
                        <a:rPr lang="ja-JP" altLang="en-US" sz="2000" u="none" strike="noStrike">
                          <a:effectLst/>
                        </a:rPr>
                        <a:t>前期比</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989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919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1299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0.049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1300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b="0" i="0" u="none" strike="noStrike" dirty="0">
                          <a:solidFill>
                            <a:schemeClr val="dk1"/>
                          </a:solidFill>
                          <a:effectLst/>
                          <a:latin typeface="+mn-lt"/>
                          <a:ea typeface="+mn-ea"/>
                        </a:rPr>
                        <a:t>1.4</a:t>
                      </a:r>
                      <a:r>
                        <a:rPr lang="en-US" altLang="ja-JP" sz="2000" b="0" i="0" u="none" strike="noStrike" dirty="0" smtClean="0">
                          <a:solidFill>
                            <a:schemeClr val="dk1"/>
                          </a:solidFill>
                          <a:effectLst/>
                          <a:latin typeface="+mn-lt"/>
                          <a:ea typeface="+mn-ea"/>
                        </a:rPr>
                        <a:t>%</a:t>
                      </a:r>
                    </a:p>
                  </a:txBody>
                  <a:tcPr marL="9525" marR="9525" marT="9525" marB="0" anchor="ctr"/>
                </a:tc>
              </a:tr>
            </a:tbl>
          </a:graphicData>
        </a:graphic>
      </p:graphicFrame>
    </p:spTree>
    <p:extLst>
      <p:ext uri="{BB962C8B-B14F-4D97-AF65-F5344CB8AC3E}">
        <p14:creationId xmlns:p14="http://schemas.microsoft.com/office/powerpoint/2010/main" val="21575618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8999946"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成長率と販売台数</a:t>
            </a:r>
            <a:r>
              <a:rPr lang="en-US" altLang="ja-JP" sz="2400" dirty="0" smtClean="0"/>
              <a:t>:</a:t>
            </a:r>
            <a:r>
              <a:rPr lang="ja-JP" altLang="en-US" sz="2400" dirty="0" smtClean="0"/>
              <a:t>前期比に対する考察</a:t>
            </a:r>
            <a:endParaRPr kumimoji="1" lang="ja-JP" altLang="en-US" sz="2400" dirty="0"/>
          </a:p>
        </p:txBody>
      </p:sp>
      <p:sp>
        <p:nvSpPr>
          <p:cNvPr id="3" name="コンテンツ プレースホルダー 2"/>
          <p:cNvSpPr>
            <a:spLocks noGrp="1"/>
          </p:cNvSpPr>
          <p:nvPr>
            <p:ph idx="1"/>
          </p:nvPr>
        </p:nvSpPr>
        <p:spPr>
          <a:xfrm>
            <a:off x="677333" y="2160589"/>
            <a:ext cx="9458339" cy="3880773"/>
          </a:xfrm>
        </p:spPr>
        <p:txBody>
          <a:bodyPr>
            <a:normAutofit/>
          </a:bodyPr>
          <a:lstStyle/>
          <a:p>
            <a:pPr marL="0" indent="0">
              <a:buNone/>
            </a:pPr>
            <a:r>
              <a:rPr kumimoji="1" lang="ja-JP" altLang="en-US" sz="2400" dirty="0" smtClean="0"/>
              <a:t>・販売台数</a:t>
            </a:r>
            <a:r>
              <a:rPr kumimoji="1" lang="en-US" altLang="ja-JP" sz="2400" dirty="0" smtClean="0"/>
              <a:t>:</a:t>
            </a:r>
            <a:r>
              <a:rPr kumimoji="1" lang="ja-JP" altLang="en-US" sz="2400" dirty="0" smtClean="0"/>
              <a:t>前期比が減少しているにもかかわらず成長率は上昇して</a:t>
            </a:r>
            <a:endParaRPr kumimoji="1" lang="en-US" altLang="ja-JP" sz="2400" dirty="0" smtClean="0"/>
          </a:p>
          <a:p>
            <a:pPr marL="0" indent="0">
              <a:buNone/>
            </a:pPr>
            <a:r>
              <a:rPr lang="ja-JP" altLang="en-US" sz="2400" dirty="0"/>
              <a:t>　</a:t>
            </a:r>
            <a:r>
              <a:rPr kumimoji="1" lang="ja-JP" altLang="en-US" sz="2400" dirty="0" smtClean="0"/>
              <a:t>いるので、販売台数</a:t>
            </a:r>
            <a:r>
              <a:rPr kumimoji="1" lang="en-US" altLang="ja-JP" sz="2400" dirty="0" smtClean="0"/>
              <a:t>:</a:t>
            </a:r>
            <a:r>
              <a:rPr kumimoji="1" lang="ja-JP" altLang="en-US" sz="2400" dirty="0" smtClean="0"/>
              <a:t>前期比の下降は成長率の減少を決定づけるわ</a:t>
            </a:r>
            <a:endParaRPr kumimoji="1" lang="en-US" altLang="ja-JP" sz="2400" dirty="0" smtClean="0"/>
          </a:p>
          <a:p>
            <a:pPr marL="0" indent="0">
              <a:buNone/>
            </a:pPr>
            <a:r>
              <a:rPr lang="ja-JP" altLang="en-US" sz="2400" dirty="0"/>
              <a:t>　</a:t>
            </a:r>
            <a:r>
              <a:rPr kumimoji="1" lang="ja-JP" altLang="en-US" sz="2400" dirty="0" err="1" smtClean="0"/>
              <a:t>けで</a:t>
            </a:r>
            <a:r>
              <a:rPr kumimoji="1" lang="ja-JP" altLang="en-US" sz="2400" dirty="0" smtClean="0"/>
              <a:t>ないことがわかった。</a:t>
            </a:r>
            <a:endParaRPr kumimoji="1" lang="ja-JP" altLang="en-US" sz="2400" dirty="0"/>
          </a:p>
        </p:txBody>
      </p:sp>
    </p:spTree>
    <p:extLst>
      <p:ext uri="{BB962C8B-B14F-4D97-AF65-F5344CB8AC3E}">
        <p14:creationId xmlns:p14="http://schemas.microsoft.com/office/powerpoint/2010/main" val="1373295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kumimoji="1" lang="ja-JP" altLang="en-US" dirty="0" smtClean="0"/>
              <a:t>データ</a:t>
            </a:r>
            <a:endParaRPr kumimoji="1" lang="ja-JP" altLang="en-US" dirty="0"/>
          </a:p>
        </p:txBody>
      </p:sp>
      <p:sp>
        <p:nvSpPr>
          <p:cNvPr id="3" name="コンテンツ プレースホルダー 2"/>
          <p:cNvSpPr>
            <a:spLocks noGrp="1"/>
          </p:cNvSpPr>
          <p:nvPr>
            <p:ph idx="1"/>
          </p:nvPr>
        </p:nvSpPr>
        <p:spPr>
          <a:xfrm>
            <a:off x="677333" y="2160589"/>
            <a:ext cx="9612888" cy="3880773"/>
          </a:xfrm>
        </p:spPr>
        <p:txBody>
          <a:bodyPr>
            <a:normAutofit/>
          </a:bodyPr>
          <a:lstStyle/>
          <a:p>
            <a:pPr marL="0" indent="0">
              <a:buNone/>
            </a:pPr>
            <a:r>
              <a:rPr kumimoji="1" lang="ja-JP" altLang="en-US" sz="2400" dirty="0" smtClean="0"/>
              <a:t>　①データは</a:t>
            </a:r>
            <a:r>
              <a:rPr lang="en-US" altLang="ja-JP" sz="2400" dirty="0"/>
              <a:t>2013</a:t>
            </a:r>
            <a:r>
              <a:rPr lang="ja-JP" altLang="en-US" sz="2400" dirty="0" smtClean="0"/>
              <a:t>年</a:t>
            </a:r>
            <a:r>
              <a:rPr lang="ja-JP" altLang="en-US" sz="2400" dirty="0"/>
              <a:t>度</a:t>
            </a:r>
            <a:r>
              <a:rPr kumimoji="1" lang="en-US" altLang="ja-JP" sz="2400" dirty="0" smtClean="0"/>
              <a:t>~2015</a:t>
            </a:r>
            <a:r>
              <a:rPr kumimoji="1" lang="ja-JP" altLang="en-US" sz="2400" dirty="0" smtClean="0"/>
              <a:t>年度の</a:t>
            </a:r>
            <a:r>
              <a:rPr kumimoji="1" lang="en-US" altLang="ja-JP" sz="2400" dirty="0" smtClean="0"/>
              <a:t>3</a:t>
            </a:r>
            <a:r>
              <a:rPr kumimoji="1" lang="ja-JP" altLang="en-US" sz="2400" dirty="0" smtClean="0"/>
              <a:t>月決算の財務データを用いた。</a:t>
            </a:r>
            <a:endParaRPr kumimoji="1" lang="en-US" altLang="ja-JP" sz="2400" dirty="0" smtClean="0"/>
          </a:p>
          <a:p>
            <a:endParaRPr kumimoji="1" lang="en-US" altLang="ja-JP" sz="2400" dirty="0" smtClean="0"/>
          </a:p>
          <a:p>
            <a:pPr marL="0" indent="0">
              <a:buNone/>
            </a:pPr>
            <a:r>
              <a:rPr lang="ja-JP" altLang="en-US" sz="2400" dirty="0" smtClean="0"/>
              <a:t>　②連結会計の数値でなく単独会計の数値を用いた。</a:t>
            </a:r>
            <a:endParaRPr lang="en-US" altLang="ja-JP" sz="2400" dirty="0" smtClean="0"/>
          </a:p>
          <a:p>
            <a:endParaRPr lang="en-US" altLang="ja-JP" sz="2400" dirty="0" smtClean="0"/>
          </a:p>
          <a:p>
            <a:pPr marL="0" indent="0">
              <a:buNone/>
            </a:pPr>
            <a:r>
              <a:rPr kumimoji="1" lang="ja-JP" altLang="en-US" sz="2400" dirty="0" smtClean="0"/>
              <a:t>　③</a:t>
            </a:r>
            <a:r>
              <a:rPr kumimoji="1" lang="en-US" altLang="ja-JP" sz="2400" dirty="0" smtClean="0"/>
              <a:t>CAPM(</a:t>
            </a:r>
            <a:r>
              <a:rPr kumimoji="1" lang="ja-JP" altLang="en-US" sz="2400" dirty="0" smtClean="0"/>
              <a:t>資本資産評価モデル</a:t>
            </a:r>
            <a:r>
              <a:rPr kumimoji="1" lang="en-US" altLang="ja-JP" sz="2400" dirty="0" smtClean="0"/>
              <a:t>)</a:t>
            </a:r>
            <a:r>
              <a:rPr kumimoji="1" lang="ja-JP" altLang="en-US" sz="2400" dirty="0" smtClean="0"/>
              <a:t>により、各社のリターンの期待値を</a:t>
            </a:r>
            <a:endParaRPr kumimoji="1" lang="en-US" altLang="ja-JP" sz="2400" dirty="0" smtClean="0"/>
          </a:p>
          <a:p>
            <a:pPr marL="0" indent="0">
              <a:buNone/>
            </a:pPr>
            <a:r>
              <a:rPr lang="ja-JP" altLang="en-US" sz="2400" dirty="0"/>
              <a:t>　</a:t>
            </a:r>
            <a:r>
              <a:rPr lang="ja-JP" altLang="en-US" sz="2400" dirty="0" smtClean="0"/>
              <a:t>　算出</a:t>
            </a:r>
            <a:r>
              <a:rPr kumimoji="1" lang="ja-JP" altLang="en-US" sz="2400" dirty="0" smtClean="0"/>
              <a:t>する際は過去</a:t>
            </a:r>
            <a:r>
              <a:rPr kumimoji="1" lang="en-US" altLang="ja-JP" sz="2400" dirty="0" smtClean="0"/>
              <a:t>5</a:t>
            </a:r>
            <a:r>
              <a:rPr kumimoji="1" lang="ja-JP" altLang="en-US" sz="2400" dirty="0" smtClean="0"/>
              <a:t>年分の</a:t>
            </a:r>
            <a:r>
              <a:rPr kumimoji="1" lang="en-US" altLang="ja-JP" sz="2400" dirty="0" smtClean="0"/>
              <a:t>TOPIX</a:t>
            </a:r>
            <a:r>
              <a:rPr kumimoji="1" lang="ja-JP" altLang="en-US" sz="2400" dirty="0" smtClean="0"/>
              <a:t>と各企業の株価を用いた。</a:t>
            </a:r>
            <a:endParaRPr kumimoji="1" lang="en-US" altLang="ja-JP" sz="2400" dirty="0" smtClean="0"/>
          </a:p>
        </p:txBody>
      </p:sp>
    </p:spTree>
    <p:extLst>
      <p:ext uri="{BB962C8B-B14F-4D97-AF65-F5344CB8AC3E}">
        <p14:creationId xmlns:p14="http://schemas.microsoft.com/office/powerpoint/2010/main" val="38388295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(5-3-3)</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成長率とリコール届け出数</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990445366"/>
              </p:ext>
            </p:extLst>
          </p:nvPr>
        </p:nvGraphicFramePr>
        <p:xfrm>
          <a:off x="646330" y="1876160"/>
          <a:ext cx="8627672" cy="3988146"/>
        </p:xfrm>
        <a:graphic>
          <a:graphicData uri="http://schemas.openxmlformats.org/drawingml/2006/table">
            <a:tbl>
              <a:tblPr>
                <a:tableStyleId>{5C22544A-7EE6-4342-B048-85BDC9FD1C3A}</a:tableStyleId>
              </a:tblPr>
              <a:tblGrid>
                <a:gridCol w="1305026"/>
                <a:gridCol w="1305026"/>
                <a:gridCol w="1305026"/>
                <a:gridCol w="2610052"/>
                <a:gridCol w="2102542"/>
              </a:tblGrid>
              <a:tr h="1569249">
                <a:tc>
                  <a:txBody>
                    <a:bodyPr/>
                    <a:lstStyle/>
                    <a:p>
                      <a:pPr algn="r" fontAlgn="ctr"/>
                      <a:r>
                        <a:rPr lang="ja-JP" altLang="en-US" sz="1800" u="none" strike="noStrike" dirty="0">
                          <a:effectLst/>
                        </a:rPr>
                        <a:t>日産</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リコール届け出数</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06299">
                <a:tc>
                  <a:txBody>
                    <a:bodyPr/>
                    <a:lstStyle/>
                    <a:p>
                      <a:pPr algn="r" fontAlgn="ctr"/>
                      <a:r>
                        <a:rPr lang="en-US" altLang="ja-JP" sz="1800" u="none" strike="noStrike" dirty="0">
                          <a:effectLst/>
                        </a:rPr>
                        <a:t>2013</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989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919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18</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06299">
                <a:tc>
                  <a:txBody>
                    <a:bodyPr/>
                    <a:lstStyle/>
                    <a:p>
                      <a:pPr algn="r" fontAlgn="ctr"/>
                      <a:r>
                        <a:rPr lang="en-US" altLang="ja-JP" sz="1800" u="none" strike="noStrike" dirty="0">
                          <a:effectLst/>
                        </a:rPr>
                        <a:t>2014</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1299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0.049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1300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806299">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15</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6301147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9128735"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成長率とリコール届け出数に対する考察</a:t>
            </a:r>
            <a:endParaRPr kumimoji="1" lang="ja-JP" altLang="en-US" sz="2400" dirty="0"/>
          </a:p>
        </p:txBody>
      </p:sp>
      <p:sp>
        <p:nvSpPr>
          <p:cNvPr id="3" name="コンテンツ プレースホルダー 2"/>
          <p:cNvSpPr>
            <a:spLocks noGrp="1"/>
          </p:cNvSpPr>
          <p:nvPr>
            <p:ph idx="1"/>
          </p:nvPr>
        </p:nvSpPr>
        <p:spPr/>
        <p:txBody>
          <a:bodyPr>
            <a:normAutofit/>
          </a:bodyPr>
          <a:lstStyle/>
          <a:p>
            <a:pPr marL="0" indent="0">
              <a:buNone/>
            </a:pPr>
            <a:r>
              <a:rPr kumimoji="1" lang="ja-JP" altLang="en-US" sz="2400" dirty="0" smtClean="0"/>
              <a:t>・リコール届け出数の減少が成長率の上昇につながっている。</a:t>
            </a:r>
            <a:endParaRPr kumimoji="1" lang="ja-JP" altLang="en-US" sz="2400" dirty="0"/>
          </a:p>
        </p:txBody>
      </p:sp>
    </p:spTree>
    <p:extLst>
      <p:ext uri="{BB962C8B-B14F-4D97-AF65-F5344CB8AC3E}">
        <p14:creationId xmlns:p14="http://schemas.microsoft.com/office/powerpoint/2010/main" val="373281896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(5-3-4)</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成長率と役員報酬</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328414314"/>
              </p:ext>
            </p:extLst>
          </p:nvPr>
        </p:nvGraphicFramePr>
        <p:xfrm>
          <a:off x="646330" y="1876160"/>
          <a:ext cx="8627672" cy="3988148"/>
        </p:xfrm>
        <a:graphic>
          <a:graphicData uri="http://schemas.openxmlformats.org/drawingml/2006/table">
            <a:tbl>
              <a:tblPr>
                <a:tableStyleId>{5C22544A-7EE6-4342-B048-85BDC9FD1C3A}</a:tableStyleId>
              </a:tblPr>
              <a:tblGrid>
                <a:gridCol w="1287001"/>
                <a:gridCol w="1287001"/>
                <a:gridCol w="1287001"/>
                <a:gridCol w="2550168"/>
                <a:gridCol w="2216501"/>
              </a:tblGrid>
              <a:tr h="997037">
                <a:tc>
                  <a:txBody>
                    <a:bodyPr/>
                    <a:lstStyle/>
                    <a:p>
                      <a:pPr algn="r" fontAlgn="ctr"/>
                      <a:r>
                        <a:rPr lang="ja-JP" altLang="en-US" sz="1800" u="none" strike="noStrike" dirty="0">
                          <a:effectLst/>
                        </a:rPr>
                        <a:t>日産</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役員報酬</a:t>
                      </a:r>
                      <a:r>
                        <a:rPr lang="en-US" altLang="zh-TW" sz="1800" u="none" strike="noStrike">
                          <a:effectLst/>
                        </a:rPr>
                        <a:t>(</a:t>
                      </a:r>
                      <a:r>
                        <a:rPr lang="zh-TW" altLang="en-US" sz="1800" u="none" strike="noStrike">
                          <a:effectLst/>
                        </a:rPr>
                        <a:t>百万円</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dirty="0">
                          <a:effectLst/>
                        </a:rPr>
                        <a:t>2013</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989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919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1805</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1299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0.049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1300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1735</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b="0" i="0" u="none" strike="noStrike" dirty="0">
                          <a:solidFill>
                            <a:schemeClr val="dk1"/>
                          </a:solidFill>
                          <a:effectLst/>
                          <a:latin typeface="+mn-lt"/>
                          <a:ea typeface="+mn-ea"/>
                        </a:rPr>
                        <a:t>1749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0626739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8999946"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成長率と役員</a:t>
            </a:r>
            <a:r>
              <a:rPr lang="ja-JP" altLang="en-US" sz="2400" dirty="0"/>
              <a:t>報酬</a:t>
            </a:r>
            <a:r>
              <a:rPr lang="ja-JP" altLang="en-US" sz="2400" dirty="0" smtClean="0"/>
              <a:t>に対する考察</a:t>
            </a:r>
            <a:endParaRPr kumimoji="1" lang="ja-JP" altLang="en-US" sz="2400" dirty="0"/>
          </a:p>
        </p:txBody>
      </p:sp>
      <p:sp>
        <p:nvSpPr>
          <p:cNvPr id="3" name="コンテンツ プレースホルダー 2"/>
          <p:cNvSpPr>
            <a:spLocks noGrp="1"/>
          </p:cNvSpPr>
          <p:nvPr>
            <p:ph idx="1"/>
          </p:nvPr>
        </p:nvSpPr>
        <p:spPr>
          <a:xfrm>
            <a:off x="677333" y="2160589"/>
            <a:ext cx="9432581" cy="3880773"/>
          </a:xfrm>
        </p:spPr>
        <p:txBody>
          <a:bodyPr>
            <a:normAutofit/>
          </a:bodyPr>
          <a:lstStyle/>
          <a:p>
            <a:pPr marL="0" indent="0">
              <a:buNone/>
            </a:pPr>
            <a:r>
              <a:rPr kumimoji="1" lang="ja-JP" altLang="en-US" sz="2400" dirty="0" smtClean="0"/>
              <a:t>・役員報酬が減少が成長率の上昇につながっている。役員報酬の下</a:t>
            </a:r>
            <a:endParaRPr kumimoji="1" lang="en-US" altLang="ja-JP" sz="2400" dirty="0" smtClean="0"/>
          </a:p>
          <a:p>
            <a:pPr marL="0" indent="0">
              <a:buNone/>
            </a:pPr>
            <a:r>
              <a:rPr lang="ja-JP" altLang="en-US" sz="2400" dirty="0"/>
              <a:t>　</a:t>
            </a:r>
            <a:r>
              <a:rPr kumimoji="1" lang="ja-JP" altLang="en-US" sz="2400" dirty="0" smtClean="0"/>
              <a:t>落は投資家にとって魅力的な要素になりえるとも判断できる。</a:t>
            </a:r>
            <a:endParaRPr kumimoji="1" lang="ja-JP" altLang="en-US" sz="2400" dirty="0"/>
          </a:p>
        </p:txBody>
      </p:sp>
    </p:spTree>
    <p:extLst>
      <p:ext uri="{BB962C8B-B14F-4D97-AF65-F5344CB8AC3E}">
        <p14:creationId xmlns:p14="http://schemas.microsoft.com/office/powerpoint/2010/main" val="37486380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(5-3-5)</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成長率と完全失業率</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563686620"/>
              </p:ext>
            </p:extLst>
          </p:nvPr>
        </p:nvGraphicFramePr>
        <p:xfrm>
          <a:off x="677334" y="1876160"/>
          <a:ext cx="8596669" cy="3988148"/>
        </p:xfrm>
        <a:graphic>
          <a:graphicData uri="http://schemas.openxmlformats.org/drawingml/2006/table">
            <a:tbl>
              <a:tblPr>
                <a:tableStyleId>{5C22544A-7EE6-4342-B048-85BDC9FD1C3A}</a:tableStyleId>
              </a:tblPr>
              <a:tblGrid>
                <a:gridCol w="1405663"/>
                <a:gridCol w="1405663"/>
                <a:gridCol w="1405663"/>
                <a:gridCol w="2759263"/>
                <a:gridCol w="1620417"/>
              </a:tblGrid>
              <a:tr h="997037">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完全失業率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989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919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1299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0.049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1300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428085374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8627672"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成長率と完全失業率に対する考察</a:t>
            </a:r>
            <a:endParaRPr kumimoji="1" lang="ja-JP" altLang="en-US" sz="2400" dirty="0"/>
          </a:p>
        </p:txBody>
      </p:sp>
      <p:sp>
        <p:nvSpPr>
          <p:cNvPr id="3" name="コンテンツ プレースホルダー 2"/>
          <p:cNvSpPr>
            <a:spLocks noGrp="1"/>
          </p:cNvSpPr>
          <p:nvPr>
            <p:ph idx="1"/>
          </p:nvPr>
        </p:nvSpPr>
        <p:spPr/>
        <p:txBody>
          <a:bodyPr>
            <a:normAutofit/>
          </a:bodyPr>
          <a:lstStyle/>
          <a:p>
            <a:pPr marL="0" indent="0">
              <a:buNone/>
            </a:pPr>
            <a:r>
              <a:rPr lang="ja-JP" altLang="en-US" sz="2400" dirty="0" smtClean="0"/>
              <a:t>・完全失業率の減少が成長率の上昇につながっている。</a:t>
            </a:r>
            <a:endParaRPr kumimoji="1" lang="ja-JP" altLang="en-US" sz="2400" dirty="0"/>
          </a:p>
        </p:txBody>
      </p:sp>
    </p:spTree>
    <p:extLst>
      <p:ext uri="{BB962C8B-B14F-4D97-AF65-F5344CB8AC3E}">
        <p14:creationId xmlns:p14="http://schemas.microsoft.com/office/powerpoint/2010/main" val="121812660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(5-3-6)</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成長率と大企業 製造業 </a:t>
            </a:r>
            <a:r>
              <a:rPr lang="en-US" altLang="ja-JP" dirty="0" smtClean="0"/>
              <a:t>DI</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044427580"/>
              </p:ext>
            </p:extLst>
          </p:nvPr>
        </p:nvGraphicFramePr>
        <p:xfrm>
          <a:off x="677334" y="1876160"/>
          <a:ext cx="8596669" cy="3988148"/>
        </p:xfrm>
        <a:graphic>
          <a:graphicData uri="http://schemas.openxmlformats.org/drawingml/2006/table">
            <a:tbl>
              <a:tblPr>
                <a:tableStyleId>{5C22544A-7EE6-4342-B048-85BDC9FD1C3A}</a:tableStyleId>
              </a:tblPr>
              <a:tblGrid>
                <a:gridCol w="1221632"/>
                <a:gridCol w="1221632"/>
                <a:gridCol w="1221632"/>
                <a:gridCol w="2420641"/>
                <a:gridCol w="2511132"/>
              </a:tblGrid>
              <a:tr h="997037">
                <a:tc>
                  <a:txBody>
                    <a:bodyPr/>
                    <a:lstStyle/>
                    <a:p>
                      <a:pPr algn="r" fontAlgn="ctr"/>
                      <a:r>
                        <a:rPr lang="ja-JP" altLang="en-US" sz="1800" u="none" strike="noStrike" dirty="0">
                          <a:effectLst/>
                        </a:rPr>
                        <a:t>日産</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大企業 製造業 </a:t>
                      </a:r>
                      <a:r>
                        <a:rPr lang="en-US" sz="1800" u="none" strike="noStrike">
                          <a:effectLst/>
                        </a:rPr>
                        <a:t>DI 3</a:t>
                      </a:r>
                      <a:r>
                        <a:rPr lang="ja-JP" altLang="en-US" sz="1800" u="none" strike="noStrike">
                          <a:effectLst/>
                        </a:rPr>
                        <a:t>月</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2013</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989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919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17</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1299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0.049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1300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12</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6</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7154110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9141614"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成長率と大企業 製造業 </a:t>
            </a:r>
            <a:r>
              <a:rPr lang="en-US" altLang="ja-JP" sz="2400" dirty="0" smtClean="0"/>
              <a:t>DI</a:t>
            </a:r>
            <a:r>
              <a:rPr lang="ja-JP" altLang="en-US" sz="2400" dirty="0" smtClean="0"/>
              <a:t>に対する考察</a:t>
            </a:r>
            <a:endParaRPr kumimoji="1" lang="ja-JP" altLang="en-US" sz="2400" dirty="0"/>
          </a:p>
        </p:txBody>
      </p:sp>
      <p:sp>
        <p:nvSpPr>
          <p:cNvPr id="3" name="コンテンツ プレースホルダー 2"/>
          <p:cNvSpPr>
            <a:spLocks noGrp="1"/>
          </p:cNvSpPr>
          <p:nvPr>
            <p:ph idx="1"/>
          </p:nvPr>
        </p:nvSpPr>
        <p:spPr>
          <a:xfrm>
            <a:off x="677334" y="2160589"/>
            <a:ext cx="9406824" cy="3880773"/>
          </a:xfrm>
        </p:spPr>
        <p:txBody>
          <a:bodyPr>
            <a:normAutofit/>
          </a:bodyPr>
          <a:lstStyle/>
          <a:p>
            <a:pPr marL="0" indent="0">
              <a:buNone/>
            </a:pPr>
            <a:r>
              <a:rPr kumimoji="1" lang="ja-JP" altLang="en-US" sz="2400" dirty="0" smtClean="0"/>
              <a:t>・大企業 製造業 </a:t>
            </a:r>
            <a:r>
              <a:rPr kumimoji="1" lang="en-US" altLang="ja-JP" sz="2400" dirty="0" smtClean="0"/>
              <a:t>DI</a:t>
            </a:r>
            <a:r>
              <a:rPr lang="ja-JP" altLang="en-US" sz="2400" dirty="0" smtClean="0"/>
              <a:t>は下落しているが、成長率は上昇している。</a:t>
            </a:r>
            <a:r>
              <a:rPr lang="ja-JP" altLang="ja-JP" sz="2400" dirty="0" smtClean="0"/>
              <a:t>景</a:t>
            </a:r>
            <a:endParaRPr lang="en-US" altLang="ja-JP" sz="2400" dirty="0" smtClean="0"/>
          </a:p>
          <a:p>
            <a:pPr marL="0" indent="0">
              <a:buNone/>
            </a:pPr>
            <a:r>
              <a:rPr lang="ja-JP" altLang="en-US" sz="2400" dirty="0"/>
              <a:t>　</a:t>
            </a:r>
            <a:r>
              <a:rPr lang="ja-JP" altLang="ja-JP" sz="2400" dirty="0" smtClean="0"/>
              <a:t>気</a:t>
            </a:r>
            <a:r>
              <a:rPr lang="ja-JP" altLang="ja-JP" sz="2400" dirty="0"/>
              <a:t>が良いと感じている企業から景気が悪いと感じている企業の</a:t>
            </a:r>
            <a:r>
              <a:rPr lang="ja-JP" altLang="ja-JP" sz="2400" dirty="0" smtClean="0"/>
              <a:t>割</a:t>
            </a:r>
            <a:endParaRPr lang="en-US" altLang="ja-JP" sz="2400" dirty="0" smtClean="0"/>
          </a:p>
          <a:p>
            <a:pPr marL="0" indent="0">
              <a:buNone/>
            </a:pPr>
            <a:r>
              <a:rPr lang="ja-JP" altLang="en-US" sz="2400" dirty="0"/>
              <a:t>　</a:t>
            </a:r>
            <a:r>
              <a:rPr lang="ja-JP" altLang="ja-JP" sz="2400" dirty="0" smtClean="0"/>
              <a:t>合</a:t>
            </a:r>
            <a:r>
              <a:rPr lang="ja-JP" altLang="ja-JP" sz="2400" dirty="0"/>
              <a:t>を差し引いた数値であるという大企業 製造業</a:t>
            </a:r>
            <a:r>
              <a:rPr lang="en-US" altLang="ja-JP" sz="2400" dirty="0"/>
              <a:t> DI</a:t>
            </a:r>
            <a:r>
              <a:rPr lang="ja-JP" altLang="ja-JP" sz="2400" dirty="0"/>
              <a:t>の性格上、</a:t>
            </a:r>
            <a:r>
              <a:rPr lang="ja-JP" altLang="ja-JP" sz="2400" dirty="0" smtClean="0"/>
              <a:t>特</a:t>
            </a:r>
            <a:endParaRPr lang="en-US" altLang="ja-JP" sz="2400" dirty="0" smtClean="0"/>
          </a:p>
          <a:p>
            <a:pPr marL="0" indent="0">
              <a:buNone/>
            </a:pPr>
            <a:r>
              <a:rPr lang="ja-JP" altLang="en-US" sz="2400" dirty="0"/>
              <a:t>　</a:t>
            </a:r>
            <a:r>
              <a:rPr lang="ja-JP" altLang="ja-JP" sz="2400" dirty="0" smtClean="0"/>
              <a:t>定</a:t>
            </a:r>
            <a:r>
              <a:rPr lang="ja-JP" altLang="ja-JP" sz="2400" dirty="0"/>
              <a:t>の企業の成長率を左右する要因にはなりえないといえる。</a:t>
            </a:r>
            <a:r>
              <a:rPr lang="ja-JP" altLang="ja-JP" sz="2400" dirty="0" smtClean="0"/>
              <a:t>大企</a:t>
            </a:r>
            <a:endParaRPr lang="en-US" altLang="ja-JP" sz="2400" dirty="0" smtClean="0"/>
          </a:p>
          <a:p>
            <a:pPr marL="0" indent="0">
              <a:buNone/>
            </a:pPr>
            <a:r>
              <a:rPr lang="ja-JP" altLang="en-US" sz="2400" dirty="0"/>
              <a:t>　</a:t>
            </a:r>
            <a:r>
              <a:rPr lang="ja-JP" altLang="ja-JP" sz="2400" dirty="0" smtClean="0"/>
              <a:t>業　製造業</a:t>
            </a:r>
            <a:r>
              <a:rPr lang="ja-JP" altLang="ja-JP" sz="2400" dirty="0"/>
              <a:t>といっても様々な種類の企業があるため、</a:t>
            </a:r>
            <a:r>
              <a:rPr lang="ja-JP" altLang="ja-JP" sz="2400" dirty="0" smtClean="0"/>
              <a:t>やはり特定</a:t>
            </a:r>
            <a:endParaRPr lang="en-US" altLang="ja-JP" sz="2400" dirty="0" smtClean="0"/>
          </a:p>
          <a:p>
            <a:pPr marL="0" indent="0">
              <a:buNone/>
            </a:pPr>
            <a:r>
              <a:rPr lang="ja-JP" altLang="en-US" sz="2400" dirty="0" smtClean="0"/>
              <a:t>　</a:t>
            </a:r>
            <a:r>
              <a:rPr lang="ja-JP" altLang="ja-JP" sz="2400" dirty="0" smtClean="0"/>
              <a:t>の企業の成長率を考えるうえではあまり参考にならないデータと</a:t>
            </a:r>
            <a:endParaRPr lang="en-US" altLang="ja-JP" sz="2400" dirty="0" smtClean="0"/>
          </a:p>
          <a:p>
            <a:pPr marL="0" indent="0">
              <a:buNone/>
            </a:pPr>
            <a:r>
              <a:rPr lang="ja-JP" altLang="en-US" sz="2400" dirty="0"/>
              <a:t>　</a:t>
            </a:r>
            <a:r>
              <a:rPr lang="ja-JP" altLang="ja-JP" sz="2400" dirty="0" smtClean="0"/>
              <a:t>いえる</a:t>
            </a:r>
            <a:r>
              <a:rPr lang="ja-JP" altLang="ja-JP" sz="2400" dirty="0"/>
              <a:t>。</a:t>
            </a:r>
            <a:endParaRPr kumimoji="1" lang="ja-JP" altLang="en-US" sz="2400" dirty="0"/>
          </a:p>
        </p:txBody>
      </p:sp>
    </p:spTree>
    <p:extLst>
      <p:ext uri="{BB962C8B-B14F-4D97-AF65-F5344CB8AC3E}">
        <p14:creationId xmlns:p14="http://schemas.microsoft.com/office/powerpoint/2010/main" val="39793939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(5-3-7)</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a:t>
            </a:r>
            <a:r>
              <a:rPr lang="en-US" altLang="ja-JP" dirty="0" smtClean="0"/>
              <a:t>GDP</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252808407"/>
              </p:ext>
            </p:extLst>
          </p:nvPr>
        </p:nvGraphicFramePr>
        <p:xfrm>
          <a:off x="677334" y="1876160"/>
          <a:ext cx="8596669" cy="3988148"/>
        </p:xfrm>
        <a:graphic>
          <a:graphicData uri="http://schemas.openxmlformats.org/drawingml/2006/table">
            <a:tbl>
              <a:tblPr>
                <a:tableStyleId>{5C22544A-7EE6-4342-B048-85BDC9FD1C3A}</a:tableStyleId>
              </a:tblPr>
              <a:tblGrid>
                <a:gridCol w="1175241"/>
                <a:gridCol w="1175241"/>
                <a:gridCol w="1175241"/>
                <a:gridCol w="2328718"/>
                <a:gridCol w="2742228"/>
              </a:tblGrid>
              <a:tr h="997037">
                <a:tc>
                  <a:txBody>
                    <a:bodyPr/>
                    <a:lstStyle/>
                    <a:p>
                      <a:pPr algn="r" fontAlgn="ctr"/>
                      <a:r>
                        <a:rPr lang="ja-JP" altLang="en-US" sz="1800" u="none" strike="noStrike" dirty="0">
                          <a:effectLst/>
                        </a:rPr>
                        <a:t>日産</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sz="1800" u="none" strike="noStrike">
                          <a:effectLst/>
                        </a:rPr>
                        <a:t>GDP(1~3</a:t>
                      </a:r>
                      <a:r>
                        <a:rPr lang="ja-JP" altLang="en-US" sz="1800" u="none" strike="noStrike">
                          <a:effectLst/>
                        </a:rPr>
                        <a:t>月</a:t>
                      </a:r>
                      <a:r>
                        <a:rPr lang="en-US" altLang="ja-JP" sz="1800" u="none" strike="noStrike">
                          <a:effectLst/>
                        </a:rPr>
                        <a:t>)(</a:t>
                      </a:r>
                      <a:r>
                        <a:rPr lang="ja-JP" altLang="en-US" sz="1800" u="none" strike="noStrike">
                          <a:effectLst/>
                        </a:rPr>
                        <a:t>前年同期比</a:t>
                      </a: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2013</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989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919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1299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0.049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1300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101%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25749615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7699624"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a:t>
            </a:r>
            <a:r>
              <a:rPr lang="en-US" altLang="ja-JP" sz="2400" dirty="0" smtClean="0"/>
              <a:t>GDP</a:t>
            </a:r>
            <a:r>
              <a:rPr lang="ja-JP" altLang="en-US" sz="2400" dirty="0" smtClean="0"/>
              <a:t>に対する考察</a:t>
            </a:r>
            <a:endParaRPr kumimoji="1" lang="ja-JP" altLang="en-US" sz="2400" dirty="0"/>
          </a:p>
        </p:txBody>
      </p:sp>
      <p:sp>
        <p:nvSpPr>
          <p:cNvPr id="3" name="コンテンツ プレースホルダー 2"/>
          <p:cNvSpPr>
            <a:spLocks noGrp="1"/>
          </p:cNvSpPr>
          <p:nvPr>
            <p:ph idx="1"/>
          </p:nvPr>
        </p:nvSpPr>
        <p:spPr>
          <a:xfrm>
            <a:off x="677333" y="2160589"/>
            <a:ext cx="9625765" cy="3880773"/>
          </a:xfrm>
        </p:spPr>
        <p:txBody>
          <a:bodyPr>
            <a:normAutofit/>
          </a:bodyPr>
          <a:lstStyle/>
          <a:p>
            <a:pPr marL="0" indent="0">
              <a:buNone/>
            </a:pPr>
            <a:r>
              <a:rPr kumimoji="1" lang="ja-JP" altLang="en-US" sz="2400" dirty="0" smtClean="0"/>
              <a:t>・</a:t>
            </a:r>
            <a:r>
              <a:rPr lang="en-US" altLang="ja-JP" sz="2400" dirty="0"/>
              <a:t>GDP</a:t>
            </a:r>
            <a:r>
              <a:rPr lang="ja-JP" altLang="ja-JP" sz="2400" dirty="0"/>
              <a:t>と成長率ともに上昇しており、</a:t>
            </a:r>
            <a:r>
              <a:rPr lang="en-US" altLang="ja-JP" sz="2400" dirty="0"/>
              <a:t>GDP</a:t>
            </a:r>
            <a:r>
              <a:rPr lang="ja-JP" altLang="ja-JP" sz="2400" dirty="0"/>
              <a:t>の上昇は成長率が</a:t>
            </a:r>
            <a:r>
              <a:rPr lang="ja-JP" altLang="ja-JP" sz="2400" dirty="0" smtClean="0"/>
              <a:t>上昇</a:t>
            </a:r>
            <a:r>
              <a:rPr lang="ja-JP" altLang="en-US" sz="2400" dirty="0" smtClean="0"/>
              <a:t>す</a:t>
            </a:r>
            <a:r>
              <a:rPr lang="ja-JP" altLang="ja-JP" sz="2400" dirty="0" smtClean="0"/>
              <a:t>る</a:t>
            </a:r>
            <a:endParaRPr lang="en-US" altLang="ja-JP" sz="2400" dirty="0" smtClean="0"/>
          </a:p>
          <a:p>
            <a:pPr marL="0" indent="0">
              <a:buNone/>
            </a:pPr>
            <a:r>
              <a:rPr lang="ja-JP" altLang="en-US" sz="2400" dirty="0"/>
              <a:t>　</a:t>
            </a:r>
            <a:r>
              <a:rPr lang="ja-JP" altLang="ja-JP" sz="2400" dirty="0" smtClean="0"/>
              <a:t>要因</a:t>
            </a:r>
            <a:r>
              <a:rPr lang="ja-JP" altLang="ja-JP" sz="2400" dirty="0"/>
              <a:t>となりえることが</a:t>
            </a:r>
            <a:r>
              <a:rPr lang="ja-JP" altLang="ja-JP" sz="2400" dirty="0" smtClean="0"/>
              <a:t>分かる</a:t>
            </a:r>
            <a:r>
              <a:rPr lang="ja-JP" altLang="en-US" sz="2400" dirty="0" smtClean="0"/>
              <a:t>。</a:t>
            </a:r>
            <a:endParaRPr kumimoji="1" lang="ja-JP" altLang="en-US" sz="2400" dirty="0"/>
          </a:p>
        </p:txBody>
      </p:sp>
    </p:spTree>
    <p:extLst>
      <p:ext uri="{BB962C8B-B14F-4D97-AF65-F5344CB8AC3E}">
        <p14:creationId xmlns:p14="http://schemas.microsoft.com/office/powerpoint/2010/main" val="4133007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kumimoji="1" lang="ja-JP" altLang="en-US" dirty="0" smtClean="0"/>
              <a:t>データ</a:t>
            </a:r>
            <a:endParaRPr kumimoji="1" lang="ja-JP" altLang="en-US" dirty="0"/>
          </a:p>
        </p:txBody>
      </p:sp>
      <p:sp>
        <p:nvSpPr>
          <p:cNvPr id="3" name="コンテンツ プレースホルダー 2"/>
          <p:cNvSpPr>
            <a:spLocks noGrp="1"/>
          </p:cNvSpPr>
          <p:nvPr>
            <p:ph idx="1"/>
          </p:nvPr>
        </p:nvSpPr>
        <p:spPr>
          <a:xfrm>
            <a:off x="677333" y="1270000"/>
            <a:ext cx="9419703" cy="3880773"/>
          </a:xfrm>
        </p:spPr>
        <p:txBody>
          <a:bodyPr>
            <a:normAutofit fontScale="85000" lnSpcReduction="20000"/>
          </a:bodyPr>
          <a:lstStyle/>
          <a:p>
            <a:pPr marL="0" indent="0">
              <a:buNone/>
            </a:pPr>
            <a:r>
              <a:rPr kumimoji="1" lang="ja-JP" altLang="en-US" sz="2400" dirty="0" smtClean="0"/>
              <a:t>なぜ、トヨタ</a:t>
            </a:r>
            <a:r>
              <a:rPr kumimoji="1" lang="en-US" altLang="ja-JP" sz="2400" dirty="0" smtClean="0"/>
              <a:t>,</a:t>
            </a:r>
            <a:r>
              <a:rPr kumimoji="1" lang="ja-JP" altLang="en-US" sz="2400" dirty="0" smtClean="0"/>
              <a:t>日産</a:t>
            </a:r>
            <a:r>
              <a:rPr kumimoji="1" lang="en-US" altLang="ja-JP" sz="2400" dirty="0" smtClean="0"/>
              <a:t>,</a:t>
            </a:r>
            <a:r>
              <a:rPr kumimoji="1" lang="ja-JP" altLang="en-US" sz="2400" dirty="0" smtClean="0"/>
              <a:t>ホンダ</a:t>
            </a:r>
            <a:r>
              <a:rPr kumimoji="1" lang="en-US" altLang="ja-JP" sz="2400" dirty="0" smtClean="0"/>
              <a:t>,</a:t>
            </a:r>
            <a:r>
              <a:rPr kumimoji="1" lang="ja-JP" altLang="en-US" sz="2400" dirty="0" smtClean="0"/>
              <a:t>三菱自動車を取り扱うのか</a:t>
            </a:r>
            <a:r>
              <a:rPr kumimoji="1" lang="en-US" altLang="ja-JP" sz="2400" dirty="0" smtClean="0"/>
              <a:t>?</a:t>
            </a:r>
          </a:p>
          <a:p>
            <a:pPr marL="0" indent="0">
              <a:buNone/>
            </a:pPr>
            <a:endParaRPr lang="en-US" altLang="ja-JP" dirty="0"/>
          </a:p>
          <a:p>
            <a:pPr marL="0" indent="0">
              <a:buNone/>
            </a:pPr>
            <a:r>
              <a:rPr kumimoji="1" lang="ja-JP" altLang="en-US" sz="2000" dirty="0" smtClean="0"/>
              <a:t>①研究計画発表時点では、郵政</a:t>
            </a:r>
            <a:r>
              <a:rPr kumimoji="1" lang="en-US" altLang="ja-JP" sz="2000" dirty="0" smtClean="0"/>
              <a:t>3</a:t>
            </a:r>
            <a:r>
              <a:rPr kumimoji="1" lang="ja-JP" altLang="en-US" sz="2000" dirty="0" smtClean="0"/>
              <a:t>社を扱うつもりだったが、データをうまく入手する　</a:t>
            </a:r>
            <a:endParaRPr kumimoji="1" lang="en-US" altLang="ja-JP" sz="2000" dirty="0" smtClean="0"/>
          </a:p>
          <a:p>
            <a:pPr marL="0" indent="0">
              <a:buNone/>
            </a:pPr>
            <a:r>
              <a:rPr lang="ja-JP" altLang="en-US" sz="2000" dirty="0"/>
              <a:t>　</a:t>
            </a:r>
            <a:r>
              <a:rPr kumimoji="1" lang="ja-JP" altLang="en-US" sz="2000" dirty="0" smtClean="0"/>
              <a:t>ことができなかったため、変更を余儀なくされたから。</a:t>
            </a:r>
            <a:endParaRPr kumimoji="1" lang="en-US" altLang="ja-JP" sz="2000" dirty="0" smtClean="0"/>
          </a:p>
          <a:p>
            <a:pPr marL="0" indent="0">
              <a:buNone/>
            </a:pPr>
            <a:endParaRPr lang="en-US" altLang="ja-JP" sz="2000" dirty="0"/>
          </a:p>
          <a:p>
            <a:pPr marL="0" indent="0">
              <a:buNone/>
            </a:pPr>
            <a:r>
              <a:rPr kumimoji="1" lang="ja-JP" altLang="en-US" sz="2000" dirty="0" smtClean="0"/>
              <a:t>②日本を代表する産業であるということと、大企業のため情報開示もされており、</a:t>
            </a:r>
            <a:endParaRPr kumimoji="1" lang="en-US" altLang="ja-JP" sz="2000" dirty="0" smtClean="0"/>
          </a:p>
          <a:p>
            <a:pPr marL="0" indent="0">
              <a:buNone/>
            </a:pPr>
            <a:r>
              <a:rPr lang="ja-JP" altLang="en-US" sz="2000" dirty="0"/>
              <a:t>　</a:t>
            </a:r>
            <a:r>
              <a:rPr kumimoji="1" lang="ja-JP" altLang="en-US" sz="2000" dirty="0" smtClean="0"/>
              <a:t>データの入手が可能であったため。</a:t>
            </a:r>
            <a:endParaRPr kumimoji="1" lang="en-US" altLang="ja-JP" sz="2000" dirty="0" smtClean="0"/>
          </a:p>
          <a:p>
            <a:pPr marL="0" indent="0">
              <a:buNone/>
            </a:pPr>
            <a:endParaRPr lang="en-US" altLang="ja-JP" sz="2000" dirty="0"/>
          </a:p>
          <a:p>
            <a:pPr marL="0" indent="0">
              <a:buNone/>
            </a:pPr>
            <a:r>
              <a:rPr kumimoji="1" lang="ja-JP" altLang="en-US" sz="2000" dirty="0" smtClean="0"/>
              <a:t>③自動車業界を代表する</a:t>
            </a:r>
            <a:r>
              <a:rPr kumimoji="1" lang="en-US" altLang="ja-JP" sz="2000" dirty="0" smtClean="0"/>
              <a:t>3</a:t>
            </a:r>
            <a:r>
              <a:rPr kumimoji="1" lang="ja-JP" altLang="en-US" sz="2000" dirty="0" smtClean="0"/>
              <a:t>社に加えて、相次ぐ不正が明らかになっている三菱自動車</a:t>
            </a:r>
            <a:endParaRPr kumimoji="1" lang="en-US" altLang="ja-JP" sz="2000" dirty="0" smtClean="0"/>
          </a:p>
          <a:p>
            <a:pPr marL="0" indent="0">
              <a:buNone/>
            </a:pPr>
            <a:r>
              <a:rPr lang="ja-JP" altLang="en-US" sz="2000" dirty="0"/>
              <a:t>　</a:t>
            </a:r>
            <a:r>
              <a:rPr kumimoji="1" lang="ja-JP" altLang="en-US" sz="2000" dirty="0" smtClean="0"/>
              <a:t>の分析もすることで、不正などのネガティブな要素が、理論株価にも反映されるか　</a:t>
            </a:r>
            <a:endParaRPr kumimoji="1" lang="en-US" altLang="ja-JP" sz="2000" dirty="0" smtClean="0"/>
          </a:p>
          <a:p>
            <a:pPr marL="0" indent="0">
              <a:buNone/>
            </a:pPr>
            <a:r>
              <a:rPr lang="ja-JP" altLang="en-US" sz="2000" dirty="0"/>
              <a:t>　</a:t>
            </a:r>
            <a:r>
              <a:rPr kumimoji="1" lang="ja-JP" altLang="en-US" sz="2000" dirty="0" smtClean="0"/>
              <a:t>どうかを</a:t>
            </a:r>
            <a:r>
              <a:rPr kumimoji="1" lang="en-US" altLang="ja-JP" sz="2000" dirty="0" smtClean="0"/>
              <a:t>3</a:t>
            </a:r>
            <a:r>
              <a:rPr kumimoji="1" lang="ja-JP" altLang="en-US" sz="2000" dirty="0" smtClean="0"/>
              <a:t>社と比較しつつ確認できると考えたから。</a:t>
            </a:r>
            <a:endParaRPr kumimoji="1" lang="ja-JP" altLang="en-US" sz="2000" dirty="0"/>
          </a:p>
        </p:txBody>
      </p:sp>
    </p:spTree>
    <p:extLst>
      <p:ext uri="{BB962C8B-B14F-4D97-AF65-F5344CB8AC3E}">
        <p14:creationId xmlns:p14="http://schemas.microsoft.com/office/powerpoint/2010/main" val="28851092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a:t>
            </a:r>
            <a:r>
              <a:rPr kumimoji="1" lang="ja-JP" altLang="en-US" dirty="0" smtClean="0"/>
              <a:t>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a:t>
            </a:r>
            <a:r>
              <a:rPr kumimoji="1" lang="en-US" altLang="ja-JP" dirty="0" smtClean="0"/>
              <a:t>5-3-8)</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a:t>
            </a:r>
            <a:r>
              <a:rPr lang="ja-JP" altLang="en-US" dirty="0"/>
              <a:t>とアメリカ　ドル </a:t>
            </a:r>
            <a:r>
              <a:rPr lang="en-US" altLang="ja-JP" dirty="0"/>
              <a:t>/ </a:t>
            </a:r>
            <a:r>
              <a:rPr lang="ja-JP" altLang="en-US" dirty="0"/>
              <a:t>日本　円</a:t>
            </a:r>
            <a:endParaRPr lang="en-US" altLang="ja-JP" dirty="0" smtClean="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4245558149"/>
              </p:ext>
            </p:extLst>
          </p:nvPr>
        </p:nvGraphicFramePr>
        <p:xfrm>
          <a:off x="677334" y="1930397"/>
          <a:ext cx="8596668" cy="3933908"/>
        </p:xfrm>
        <a:graphic>
          <a:graphicData uri="http://schemas.openxmlformats.org/drawingml/2006/table">
            <a:tbl>
              <a:tblPr>
                <a:tableStyleId>{5C22544A-7EE6-4342-B048-85BDC9FD1C3A}</a:tableStyleId>
              </a:tblPr>
              <a:tblGrid>
                <a:gridCol w="1339740"/>
                <a:gridCol w="1339740"/>
                <a:gridCol w="1339740"/>
                <a:gridCol w="2735305"/>
                <a:gridCol w="1842143"/>
              </a:tblGrid>
              <a:tr h="983477">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為替</a:t>
                      </a:r>
                      <a:r>
                        <a:rPr lang="en-US" altLang="ja-JP" sz="2000" u="none" strike="noStrike">
                          <a:effectLst/>
                        </a:rPr>
                        <a:t>(5</a:t>
                      </a:r>
                      <a:r>
                        <a:rPr lang="ja-JP" altLang="en-US" sz="2000" u="none" strike="noStrike">
                          <a:effectLst/>
                        </a:rPr>
                        <a:t>月末日</a:t>
                      </a:r>
                      <a:r>
                        <a:rPr lang="en-US" altLang="ja-JP" sz="2000" u="none" strike="noStrike">
                          <a:effectLst/>
                        </a:rPr>
                        <a:t>)</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989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919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101.78</a:t>
                      </a:r>
                      <a:r>
                        <a:rPr lang="ja-JP" altLang="en-US" sz="2000" u="none" strike="noStrike">
                          <a:effectLst/>
                        </a:rPr>
                        <a:t>円</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1299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0.049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1300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124.11</a:t>
                      </a:r>
                      <a:r>
                        <a:rPr lang="ja-JP" altLang="en-US" sz="2000" u="none" strike="noStrike">
                          <a:effectLst/>
                        </a:rPr>
                        <a:t>円</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smtClean="0">
                          <a:effectLst/>
                        </a:rPr>
                        <a:t>110.68</a:t>
                      </a:r>
                      <a:r>
                        <a:rPr lang="ja-JP" altLang="en-US" sz="2000" u="none" strike="noStrike" dirty="0" smtClean="0">
                          <a:effectLst/>
                        </a:rPr>
                        <a:t>円</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515972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5-3.</a:t>
            </a:r>
            <a:r>
              <a:rPr lang="ja-JP" altLang="en-US" dirty="0"/>
              <a:t>日産</a:t>
            </a:r>
            <a:r>
              <a:rPr kumimoji="1" lang="ja-JP" altLang="en-US" dirty="0" smtClean="0"/>
              <a:t>の</a:t>
            </a:r>
            <a:r>
              <a:rPr kumimoji="1" lang="ja-JP" altLang="en-US" dirty="0" smtClean="0"/>
              <a:t>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8922673" cy="400110"/>
          </a:xfrm>
          <a:prstGeom prst="rect">
            <a:avLst/>
          </a:prstGeom>
          <a:noFill/>
        </p:spPr>
        <p:txBody>
          <a:bodyPr wrap="square" rtlCol="0">
            <a:spAutoFit/>
          </a:bodyPr>
          <a:lstStyle/>
          <a:p>
            <a:r>
              <a:rPr lang="ja-JP" altLang="en-US" sz="2000" dirty="0"/>
              <a:t>基準日株価から逆算した</a:t>
            </a:r>
            <a:r>
              <a:rPr lang="ja-JP" altLang="en-US" sz="2000" dirty="0" smtClean="0"/>
              <a:t>成長率</a:t>
            </a:r>
            <a:r>
              <a:rPr lang="ja-JP" altLang="en-US" sz="2000" dirty="0"/>
              <a:t>とアメリカ　ドル </a:t>
            </a:r>
            <a:r>
              <a:rPr lang="en-US" altLang="ja-JP" sz="2000" dirty="0"/>
              <a:t>/ </a:t>
            </a:r>
            <a:r>
              <a:rPr lang="ja-JP" altLang="en-US" sz="2000" dirty="0"/>
              <a:t>日本　</a:t>
            </a:r>
            <a:r>
              <a:rPr lang="ja-JP" altLang="en-US" sz="2000" dirty="0" smtClean="0"/>
              <a:t>円</a:t>
            </a:r>
            <a:r>
              <a:rPr lang="ja-JP" altLang="en-US" sz="2000" dirty="0" smtClean="0"/>
              <a:t>に</a:t>
            </a:r>
            <a:r>
              <a:rPr lang="ja-JP" altLang="en-US" sz="2000" dirty="0" smtClean="0"/>
              <a:t>対する考察</a:t>
            </a:r>
            <a:endParaRPr kumimoji="1" lang="ja-JP" altLang="en-US" sz="2000" dirty="0"/>
          </a:p>
        </p:txBody>
      </p:sp>
      <p:sp>
        <p:nvSpPr>
          <p:cNvPr id="3" name="コンテンツ プレースホルダー 2"/>
          <p:cNvSpPr>
            <a:spLocks noGrp="1"/>
          </p:cNvSpPr>
          <p:nvPr>
            <p:ph idx="1"/>
          </p:nvPr>
        </p:nvSpPr>
        <p:spPr>
          <a:xfrm>
            <a:off x="677334" y="2160589"/>
            <a:ext cx="9909100" cy="3880773"/>
          </a:xfrm>
        </p:spPr>
        <p:txBody>
          <a:bodyPr>
            <a:normAutofit/>
          </a:bodyPr>
          <a:lstStyle/>
          <a:p>
            <a:pPr marL="0" indent="0">
              <a:buNone/>
            </a:pPr>
            <a:r>
              <a:rPr kumimoji="1" lang="ja-JP" altLang="en-US" sz="2400" dirty="0" smtClean="0"/>
              <a:t>・</a:t>
            </a:r>
            <a:r>
              <a:rPr lang="ja-JP" altLang="en-US" sz="2400" dirty="0"/>
              <a:t>円安</a:t>
            </a:r>
            <a:r>
              <a:rPr lang="ja-JP" altLang="en-US" sz="2400" dirty="0" smtClean="0"/>
              <a:t>になればなるほど成長率が上昇している。</a:t>
            </a:r>
            <a:endParaRPr lang="en-US" altLang="ja-JP" sz="2400" dirty="0" smtClean="0"/>
          </a:p>
        </p:txBody>
      </p:sp>
    </p:spTree>
    <p:extLst>
      <p:ext uri="{BB962C8B-B14F-4D97-AF65-F5344CB8AC3E}">
        <p14:creationId xmlns:p14="http://schemas.microsoft.com/office/powerpoint/2010/main" val="30339038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(5-4-1)</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a:t>
            </a:r>
            <a:endParaRPr lang="en-US" altLang="ja-JP" dirty="0" smtClean="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873837564"/>
              </p:ext>
            </p:extLst>
          </p:nvPr>
        </p:nvGraphicFramePr>
        <p:xfrm>
          <a:off x="677334" y="1930397"/>
          <a:ext cx="8596669" cy="3933908"/>
        </p:xfrm>
        <a:graphic>
          <a:graphicData uri="http://schemas.openxmlformats.org/drawingml/2006/table">
            <a:tbl>
              <a:tblPr>
                <a:tableStyleId>{5C22544A-7EE6-4342-B048-85BDC9FD1C3A}</a:tableStyleId>
              </a:tblPr>
              <a:tblGrid>
                <a:gridCol w="1719334"/>
                <a:gridCol w="1719334"/>
                <a:gridCol w="1719334"/>
                <a:gridCol w="3438667"/>
              </a:tblGrid>
              <a:tr h="983477">
                <a:tc>
                  <a:txBody>
                    <a:bodyPr/>
                    <a:lstStyle/>
                    <a:p>
                      <a:pPr algn="r" fontAlgn="ctr"/>
                      <a:r>
                        <a:rPr lang="ja-JP" altLang="en-US" sz="2400" u="none" strike="noStrike" dirty="0">
                          <a:effectLst/>
                        </a:rPr>
                        <a:t>ホンダ</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理論株価</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成長率</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400" u="none" strike="noStrike">
                          <a:effectLst/>
                        </a:rPr>
                        <a:t>基準日株価</a:t>
                      </a:r>
                      <a:r>
                        <a:rPr lang="en-US" altLang="zh-TW" sz="2400" u="none" strike="noStrike">
                          <a:effectLst/>
                        </a:rPr>
                        <a:t>(5</a:t>
                      </a:r>
                      <a:r>
                        <a:rPr lang="zh-TW" altLang="en-US" sz="2400" u="none" strike="noStrike">
                          <a:effectLst/>
                        </a:rPr>
                        <a:t>月末日</a:t>
                      </a:r>
                      <a:r>
                        <a:rPr lang="en-US" altLang="zh-TW" sz="2400" u="none" strike="noStrike">
                          <a:effectLst/>
                        </a:rPr>
                        <a:t>)</a:t>
                      </a:r>
                      <a:endParaRPr lang="en-US" altLang="zh-TW"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dirty="0">
                          <a:effectLst/>
                        </a:rPr>
                        <a:t>2013</a:t>
                      </a:r>
                      <a:r>
                        <a:rPr lang="ja-JP" altLang="en-US" sz="2400" u="none" strike="noStrike" dirty="0">
                          <a:effectLst/>
                        </a:rPr>
                        <a:t>年度</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3601</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0.096</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3563</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dirty="0">
                          <a:effectLst/>
                        </a:rPr>
                        <a:t>2014</a:t>
                      </a:r>
                      <a:r>
                        <a:rPr lang="ja-JP" altLang="en-US" sz="2400" u="none" strike="noStrike" dirty="0">
                          <a:effectLst/>
                        </a:rPr>
                        <a:t>年度</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1877</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0.136</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4261</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a:effectLst/>
                        </a:rPr>
                        <a:t>2015</a:t>
                      </a:r>
                      <a:r>
                        <a:rPr lang="ja-JP" altLang="en-US" sz="2400" u="none" strike="noStrike">
                          <a:effectLst/>
                        </a:rPr>
                        <a:t>年度</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b="0" i="0" u="none" strike="noStrike" dirty="0">
                          <a:solidFill>
                            <a:schemeClr val="dk1"/>
                          </a:solidFill>
                          <a:effectLst/>
                          <a:latin typeface="+mn-lt"/>
                          <a:ea typeface="+mn-ea"/>
                        </a:rPr>
                        <a:t>3151</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5431299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(5-4-2)</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成長率と販売台数</a:t>
            </a:r>
            <a:r>
              <a:rPr lang="en-US" altLang="ja-JP" dirty="0" smtClean="0"/>
              <a:t>:</a:t>
            </a:r>
            <a:r>
              <a:rPr lang="ja-JP" altLang="en-US" dirty="0" smtClean="0"/>
              <a:t>前期比</a:t>
            </a:r>
            <a:endParaRPr lang="en-US" altLang="ja-JP" dirty="0" smtClean="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036661515"/>
              </p:ext>
            </p:extLst>
          </p:nvPr>
        </p:nvGraphicFramePr>
        <p:xfrm>
          <a:off x="677334" y="1876160"/>
          <a:ext cx="8596667" cy="3988145"/>
        </p:xfrm>
        <a:graphic>
          <a:graphicData uri="http://schemas.openxmlformats.org/drawingml/2006/table">
            <a:tbl>
              <a:tblPr>
                <a:tableStyleId>{5C22544A-7EE6-4342-B048-85BDC9FD1C3A}</a:tableStyleId>
              </a:tblPr>
              <a:tblGrid>
                <a:gridCol w="1296704"/>
                <a:gridCol w="1296704"/>
                <a:gridCol w="1296704"/>
                <a:gridCol w="2617421"/>
                <a:gridCol w="2089134"/>
              </a:tblGrid>
              <a:tr h="797629">
                <a:tc>
                  <a:txBody>
                    <a:bodyPr/>
                    <a:lstStyle/>
                    <a:p>
                      <a:pPr algn="r" fontAlgn="ctr"/>
                      <a:r>
                        <a:rPr lang="ja-JP" altLang="en-US" sz="2000" u="none" strike="noStrike" dirty="0">
                          <a:effectLst/>
                        </a:rPr>
                        <a:t>ホンダ</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販売台数</a:t>
                      </a:r>
                      <a:r>
                        <a:rPr lang="en-US" altLang="ja-JP" sz="2000" u="none" strike="noStrike">
                          <a:effectLst/>
                        </a:rPr>
                        <a:t>:</a:t>
                      </a:r>
                      <a:r>
                        <a:rPr lang="ja-JP" altLang="en-US" sz="2000" u="none" strike="noStrike">
                          <a:effectLst/>
                        </a:rPr>
                        <a:t>前期比</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97629">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3601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0.096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3563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4.5%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97629">
                <a:tc>
                  <a:txBody>
                    <a:bodyPr/>
                    <a:lstStyle/>
                    <a:p>
                      <a:pPr algn="r" fontAlgn="ctr"/>
                      <a:r>
                        <a:rPr lang="en-US" altLang="ja-JP" sz="2000" u="none" strike="noStrike">
                          <a:effectLst/>
                        </a:rPr>
                        <a:t>2014</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1877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0.136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4261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97629">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smtClean="0">
                          <a:effectLst/>
                        </a:rPr>
                        <a:t>3.5%</a:t>
                      </a:r>
                      <a:r>
                        <a:rPr lang="ja-JP" altLang="en-US" sz="2000" u="none" strike="noStrike" dirty="0">
                          <a:effectLst/>
                        </a:rPr>
                        <a:t>　</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97629">
                <a:tc gridSpan="3">
                  <a:txBody>
                    <a:bodyPr/>
                    <a:lstStyle/>
                    <a:p>
                      <a:pPr algn="r" fontAlgn="ctr"/>
                      <a:r>
                        <a:rPr lang="ja-JP" altLang="en-US" sz="2000" u="none" strike="noStrike" dirty="0">
                          <a:effectLst/>
                        </a:rPr>
                        <a:t>*販売台数は四輪事業のみ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hMerge="1">
                  <a:txBody>
                    <a:bodyPr/>
                    <a:lstStyle/>
                    <a:p>
                      <a:endParaRPr kumimoji="1" lang="ja-JP" altLang="en-US"/>
                    </a:p>
                  </a:txBody>
                  <a:tcPr/>
                </a:tc>
                <a:tc hMerge="1">
                  <a:txBody>
                    <a:bodyPr/>
                    <a:lstStyle/>
                    <a:p>
                      <a:endParaRPr kumimoji="1" lang="ja-JP" altLang="en-US"/>
                    </a:p>
                  </a:txBody>
                  <a:tcPr/>
                </a:tc>
                <a:tc>
                  <a:txBody>
                    <a:bodyPr/>
                    <a:lstStyle/>
                    <a:p>
                      <a:pPr algn="r" fontAlgn="ct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270374822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kumimoji="1" lang="ja-JP" altLang="en-US" dirty="0" smtClean="0"/>
              <a:t>ホンダの理論株価と考察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8845401"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成長率と販売台数</a:t>
            </a:r>
            <a:r>
              <a:rPr lang="en-US" altLang="ja-JP" sz="2400" dirty="0" smtClean="0"/>
              <a:t>:</a:t>
            </a:r>
            <a:r>
              <a:rPr lang="ja-JP" altLang="en-US" sz="2400" dirty="0" smtClean="0"/>
              <a:t>前期比に対する考察</a:t>
            </a:r>
            <a:endParaRPr kumimoji="1" lang="ja-JP" altLang="en-US" sz="2400" dirty="0"/>
          </a:p>
        </p:txBody>
      </p:sp>
      <p:sp>
        <p:nvSpPr>
          <p:cNvPr id="5" name="コンテンツ プレースホルダー 2"/>
          <p:cNvSpPr>
            <a:spLocks noGrp="1"/>
          </p:cNvSpPr>
          <p:nvPr>
            <p:ph idx="1"/>
          </p:nvPr>
        </p:nvSpPr>
        <p:spPr>
          <a:xfrm>
            <a:off x="677333" y="2160589"/>
            <a:ext cx="9458339" cy="3880773"/>
          </a:xfrm>
        </p:spPr>
        <p:txBody>
          <a:bodyPr>
            <a:normAutofit/>
          </a:bodyPr>
          <a:lstStyle/>
          <a:p>
            <a:pPr marL="0" indent="0">
              <a:buNone/>
            </a:pPr>
            <a:r>
              <a:rPr kumimoji="1" lang="ja-JP" altLang="en-US" sz="2400" dirty="0" smtClean="0"/>
              <a:t>・販売台数</a:t>
            </a:r>
            <a:r>
              <a:rPr kumimoji="1" lang="en-US" altLang="ja-JP" sz="2400" dirty="0" smtClean="0"/>
              <a:t>:</a:t>
            </a:r>
            <a:r>
              <a:rPr kumimoji="1" lang="ja-JP" altLang="en-US" sz="2400" dirty="0" smtClean="0"/>
              <a:t>前期比が減少しているにもかかわらず成長率は上昇して</a:t>
            </a:r>
            <a:endParaRPr kumimoji="1" lang="en-US" altLang="ja-JP" sz="2400" dirty="0" smtClean="0"/>
          </a:p>
          <a:p>
            <a:pPr marL="0" indent="0">
              <a:buNone/>
            </a:pPr>
            <a:r>
              <a:rPr lang="ja-JP" altLang="en-US" sz="2400" dirty="0"/>
              <a:t>　</a:t>
            </a:r>
            <a:r>
              <a:rPr kumimoji="1" lang="ja-JP" altLang="en-US" sz="2400" dirty="0" smtClean="0"/>
              <a:t>いるので、販売台数</a:t>
            </a:r>
            <a:r>
              <a:rPr kumimoji="1" lang="en-US" altLang="ja-JP" sz="2400" dirty="0" smtClean="0"/>
              <a:t>:</a:t>
            </a:r>
            <a:r>
              <a:rPr kumimoji="1" lang="ja-JP" altLang="en-US" sz="2400" dirty="0" smtClean="0"/>
              <a:t>前期比の下降は成長率の減少を決定づけるわ</a:t>
            </a:r>
            <a:endParaRPr kumimoji="1" lang="en-US" altLang="ja-JP" sz="2400" dirty="0" smtClean="0"/>
          </a:p>
          <a:p>
            <a:pPr marL="0" indent="0">
              <a:buNone/>
            </a:pPr>
            <a:r>
              <a:rPr lang="ja-JP" altLang="en-US" sz="2400" dirty="0"/>
              <a:t>　</a:t>
            </a:r>
            <a:r>
              <a:rPr kumimoji="1" lang="ja-JP" altLang="en-US" sz="2400" dirty="0" err="1" smtClean="0"/>
              <a:t>けで</a:t>
            </a:r>
            <a:r>
              <a:rPr kumimoji="1" lang="ja-JP" altLang="en-US" sz="2400" dirty="0" smtClean="0"/>
              <a:t>ないことがわかった。</a:t>
            </a:r>
            <a:endParaRPr kumimoji="1" lang="ja-JP" altLang="en-US" sz="2400" dirty="0"/>
          </a:p>
        </p:txBody>
      </p:sp>
    </p:spTree>
    <p:extLst>
      <p:ext uri="{BB962C8B-B14F-4D97-AF65-F5344CB8AC3E}">
        <p14:creationId xmlns:p14="http://schemas.microsoft.com/office/powerpoint/2010/main" val="36425234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(5-4-3)</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成長率とリコール届け出数</a:t>
            </a:r>
            <a:endParaRPr lang="en-US" altLang="ja-JP" dirty="0" smtClean="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757138333"/>
              </p:ext>
            </p:extLst>
          </p:nvPr>
        </p:nvGraphicFramePr>
        <p:xfrm>
          <a:off x="677334" y="1930399"/>
          <a:ext cx="9110609" cy="3933906"/>
        </p:xfrm>
        <a:graphic>
          <a:graphicData uri="http://schemas.openxmlformats.org/drawingml/2006/table">
            <a:tbl>
              <a:tblPr>
                <a:tableStyleId>{5C22544A-7EE6-4342-B048-85BDC9FD1C3A}</a:tableStyleId>
              </a:tblPr>
              <a:tblGrid>
                <a:gridCol w="1378075"/>
                <a:gridCol w="1378075"/>
                <a:gridCol w="1378075"/>
                <a:gridCol w="2756151"/>
                <a:gridCol w="2220233"/>
              </a:tblGrid>
              <a:tr h="1547907">
                <a:tc>
                  <a:txBody>
                    <a:bodyPr/>
                    <a:lstStyle/>
                    <a:p>
                      <a:pPr algn="r" fontAlgn="ctr"/>
                      <a:r>
                        <a:rPr lang="ja-JP" altLang="en-US" sz="1800" u="none" strike="noStrike" dirty="0">
                          <a:effectLst/>
                        </a:rPr>
                        <a:t>ホンダ</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リコール届け出数</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95333">
                <a:tc>
                  <a:txBody>
                    <a:bodyPr/>
                    <a:lstStyle/>
                    <a:p>
                      <a:pPr algn="r" fontAlgn="ctr"/>
                      <a:r>
                        <a:rPr lang="en-US" altLang="ja-JP" sz="1800" u="none" strike="noStrike">
                          <a:effectLst/>
                        </a:rPr>
                        <a:t>2013</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3601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0.096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3563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95333">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1877</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0.136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4261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95333">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21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36309825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kumimoji="1" lang="ja-JP" altLang="en-US" dirty="0" smtClean="0"/>
              <a:t>ホンダの理論株価と考察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9231766"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成長率とリコール届け出数に対する考察</a:t>
            </a:r>
            <a:endParaRPr kumimoji="1" lang="ja-JP" altLang="en-US" sz="2400" dirty="0"/>
          </a:p>
        </p:txBody>
      </p:sp>
      <p:sp>
        <p:nvSpPr>
          <p:cNvPr id="5" name="コンテンツ プレースホルダー 2"/>
          <p:cNvSpPr>
            <a:spLocks noGrp="1"/>
          </p:cNvSpPr>
          <p:nvPr>
            <p:ph idx="1"/>
          </p:nvPr>
        </p:nvSpPr>
        <p:spPr>
          <a:xfrm>
            <a:off x="677334" y="2160589"/>
            <a:ext cx="8596668" cy="3880773"/>
          </a:xfrm>
        </p:spPr>
        <p:txBody>
          <a:bodyPr>
            <a:normAutofit/>
          </a:bodyPr>
          <a:lstStyle/>
          <a:p>
            <a:pPr marL="0" indent="0">
              <a:buNone/>
            </a:pPr>
            <a:r>
              <a:rPr kumimoji="1" lang="ja-JP" altLang="en-US" sz="2400" dirty="0" smtClean="0"/>
              <a:t>・リコール届け出数の減少が成長率の上昇につながっている。</a:t>
            </a:r>
            <a:endParaRPr kumimoji="1" lang="ja-JP" altLang="en-US" sz="2400" dirty="0"/>
          </a:p>
        </p:txBody>
      </p:sp>
    </p:spTree>
    <p:extLst>
      <p:ext uri="{BB962C8B-B14F-4D97-AF65-F5344CB8AC3E}">
        <p14:creationId xmlns:p14="http://schemas.microsoft.com/office/powerpoint/2010/main" val="190722693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(5-4-4)</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a:t>
            </a:r>
            <a:r>
              <a:rPr lang="ja-JP" altLang="en-US" dirty="0" smtClean="0"/>
              <a:t>した成長率と役員</a:t>
            </a:r>
            <a:r>
              <a:rPr lang="ja-JP" altLang="en-US" dirty="0"/>
              <a:t>報酬</a:t>
            </a:r>
            <a:endParaRPr lang="en-US" altLang="ja-JP" dirty="0" smtClean="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426660316"/>
              </p:ext>
            </p:extLst>
          </p:nvPr>
        </p:nvGraphicFramePr>
        <p:xfrm>
          <a:off x="646330" y="1876160"/>
          <a:ext cx="8627672" cy="3988148"/>
        </p:xfrm>
        <a:graphic>
          <a:graphicData uri="http://schemas.openxmlformats.org/drawingml/2006/table">
            <a:tbl>
              <a:tblPr>
                <a:tableStyleId>{5C22544A-7EE6-4342-B048-85BDC9FD1C3A}</a:tableStyleId>
              </a:tblPr>
              <a:tblGrid>
                <a:gridCol w="1287001"/>
                <a:gridCol w="1287001"/>
                <a:gridCol w="1287001"/>
                <a:gridCol w="2550168"/>
                <a:gridCol w="2216501"/>
              </a:tblGrid>
              <a:tr h="997037">
                <a:tc>
                  <a:txBody>
                    <a:bodyPr/>
                    <a:lstStyle/>
                    <a:p>
                      <a:pPr algn="r" fontAlgn="ctr"/>
                      <a:r>
                        <a:rPr lang="ja-JP" altLang="en-US" sz="1800" u="none" strike="noStrike" dirty="0">
                          <a:effectLst/>
                        </a:rPr>
                        <a:t>ホンダ</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役員報酬</a:t>
                      </a:r>
                      <a:r>
                        <a:rPr lang="en-US" altLang="zh-TW" sz="1800" u="none" strike="noStrike">
                          <a:effectLst/>
                        </a:rPr>
                        <a:t>(</a:t>
                      </a:r>
                      <a:r>
                        <a:rPr lang="zh-TW" altLang="en-US" sz="1800" u="none" strike="noStrike">
                          <a:effectLst/>
                        </a:rPr>
                        <a:t>百万円</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dirty="0">
                          <a:effectLst/>
                        </a:rPr>
                        <a:t>2013</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3601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0.096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3563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1034</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1877</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0.136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4261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1027</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b="0" i="0" u="none" strike="noStrike" dirty="0">
                          <a:solidFill>
                            <a:schemeClr val="dk1"/>
                          </a:solidFill>
                          <a:effectLst/>
                          <a:latin typeface="+mn-lt"/>
                          <a:ea typeface="+mn-ea"/>
                        </a:rPr>
                        <a:t>1128</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30730326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kumimoji="1" lang="ja-JP" altLang="en-US" dirty="0" smtClean="0"/>
              <a:t>ホンダの理論株価と考察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8627672"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成長率と役員報酬に対する考察</a:t>
            </a:r>
            <a:endParaRPr kumimoji="1" lang="ja-JP" altLang="en-US" sz="2400" dirty="0"/>
          </a:p>
        </p:txBody>
      </p:sp>
      <p:sp>
        <p:nvSpPr>
          <p:cNvPr id="5" name="コンテンツ プレースホルダー 2"/>
          <p:cNvSpPr>
            <a:spLocks noGrp="1"/>
          </p:cNvSpPr>
          <p:nvPr>
            <p:ph idx="1"/>
          </p:nvPr>
        </p:nvSpPr>
        <p:spPr>
          <a:xfrm>
            <a:off x="677333" y="2160589"/>
            <a:ext cx="9432581" cy="3880773"/>
          </a:xfrm>
        </p:spPr>
        <p:txBody>
          <a:bodyPr>
            <a:normAutofit/>
          </a:bodyPr>
          <a:lstStyle/>
          <a:p>
            <a:pPr marL="0" indent="0">
              <a:buNone/>
            </a:pPr>
            <a:r>
              <a:rPr kumimoji="1" lang="ja-JP" altLang="en-US" sz="2400" dirty="0" smtClean="0"/>
              <a:t>・役員報酬が減少が成長率の上昇につながっている。役員報酬の下</a:t>
            </a:r>
            <a:endParaRPr kumimoji="1" lang="en-US" altLang="ja-JP" sz="2400" dirty="0" smtClean="0"/>
          </a:p>
          <a:p>
            <a:pPr marL="0" indent="0">
              <a:buNone/>
            </a:pPr>
            <a:r>
              <a:rPr lang="ja-JP" altLang="en-US" sz="2400" dirty="0"/>
              <a:t>　</a:t>
            </a:r>
            <a:r>
              <a:rPr kumimoji="1" lang="ja-JP" altLang="en-US" sz="2400" dirty="0" smtClean="0"/>
              <a:t>落は投資家にとって魅力的な要素になりえるとも判断できる。</a:t>
            </a:r>
            <a:endParaRPr kumimoji="1" lang="ja-JP" altLang="en-US" sz="2400" dirty="0"/>
          </a:p>
        </p:txBody>
      </p:sp>
    </p:spTree>
    <p:extLst>
      <p:ext uri="{BB962C8B-B14F-4D97-AF65-F5344CB8AC3E}">
        <p14:creationId xmlns:p14="http://schemas.microsoft.com/office/powerpoint/2010/main" val="43576970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(5-4-5)</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a:t>
            </a:r>
            <a:r>
              <a:rPr lang="ja-JP" altLang="en-US" dirty="0" smtClean="0"/>
              <a:t>した成長率と完全失業率</a:t>
            </a:r>
            <a:endParaRPr lang="en-US" altLang="ja-JP" dirty="0" smtClean="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230965147"/>
              </p:ext>
            </p:extLst>
          </p:nvPr>
        </p:nvGraphicFramePr>
        <p:xfrm>
          <a:off x="677334" y="1876160"/>
          <a:ext cx="8596669" cy="3988148"/>
        </p:xfrm>
        <a:graphic>
          <a:graphicData uri="http://schemas.openxmlformats.org/drawingml/2006/table">
            <a:tbl>
              <a:tblPr>
                <a:tableStyleId>{5C22544A-7EE6-4342-B048-85BDC9FD1C3A}</a:tableStyleId>
              </a:tblPr>
              <a:tblGrid>
                <a:gridCol w="1405663"/>
                <a:gridCol w="1405663"/>
                <a:gridCol w="1405663"/>
                <a:gridCol w="2759263"/>
                <a:gridCol w="1620417"/>
              </a:tblGrid>
              <a:tr h="997037">
                <a:tc>
                  <a:txBody>
                    <a:bodyPr/>
                    <a:lstStyle/>
                    <a:p>
                      <a:pPr algn="r" fontAlgn="ctr"/>
                      <a:r>
                        <a:rPr lang="ja-JP" altLang="en-US" sz="2000" u="none" strike="noStrike" dirty="0">
                          <a:effectLst/>
                        </a:rPr>
                        <a:t>ホンダ</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完全失業率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3601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0.096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3563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1877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0.136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4261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187767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lang="ja-JP" altLang="en-US" dirty="0" smtClean="0"/>
              <a:t>データ</a:t>
            </a:r>
            <a:endParaRPr kumimoji="1" lang="ja-JP" altLang="en-US" dirty="0"/>
          </a:p>
        </p:txBody>
      </p:sp>
      <p:sp>
        <p:nvSpPr>
          <p:cNvPr id="3" name="コンテンツ プレースホルダー 2"/>
          <p:cNvSpPr>
            <a:spLocks noGrp="1"/>
          </p:cNvSpPr>
          <p:nvPr>
            <p:ph idx="1"/>
          </p:nvPr>
        </p:nvSpPr>
        <p:spPr>
          <a:xfrm>
            <a:off x="677334" y="1516645"/>
            <a:ext cx="10192435" cy="3880773"/>
          </a:xfrm>
        </p:spPr>
        <p:txBody>
          <a:bodyPr/>
          <a:lstStyle/>
          <a:p>
            <a:pPr marL="0" indent="0">
              <a:buNone/>
            </a:pPr>
            <a:r>
              <a:rPr kumimoji="1" lang="ja-JP" altLang="en-US" sz="2400" dirty="0" smtClean="0"/>
              <a:t>なぜ</a:t>
            </a:r>
            <a:r>
              <a:rPr lang="ja-JP" altLang="en-US" sz="2400" dirty="0" smtClean="0"/>
              <a:t>、連結会計でなく</a:t>
            </a:r>
            <a:r>
              <a:rPr kumimoji="1" lang="ja-JP" altLang="en-US" sz="2400" dirty="0" smtClean="0"/>
              <a:t>単独会計の数値を用いるのか</a:t>
            </a:r>
            <a:r>
              <a:rPr kumimoji="1" lang="en-US" altLang="ja-JP" sz="2400" dirty="0" smtClean="0"/>
              <a:t>?</a:t>
            </a:r>
          </a:p>
          <a:p>
            <a:pPr marL="0" indent="0">
              <a:buNone/>
            </a:pPr>
            <a:endParaRPr kumimoji="1" lang="en-US" altLang="ja-JP" sz="2400" dirty="0" smtClean="0"/>
          </a:p>
          <a:p>
            <a:pPr marL="0" indent="0">
              <a:buNone/>
            </a:pPr>
            <a:r>
              <a:rPr lang="ja-JP" altLang="en-US" sz="2000" dirty="0" smtClean="0"/>
              <a:t>①各社が株を保有している子会社の業績なども影響してしまうと考え</a:t>
            </a:r>
            <a:endParaRPr lang="en-US" altLang="ja-JP" sz="2000" dirty="0" smtClean="0"/>
          </a:p>
          <a:p>
            <a:pPr marL="0" indent="0">
              <a:buNone/>
            </a:pPr>
            <a:r>
              <a:rPr lang="ja-JP" altLang="en-US" sz="2000" dirty="0"/>
              <a:t>　</a:t>
            </a:r>
            <a:r>
              <a:rPr lang="ja-JP" altLang="en-US" sz="2000" dirty="0" smtClean="0"/>
              <a:t>純粋に各社自体の価値を評価したかったから。</a:t>
            </a:r>
            <a:endParaRPr lang="en-US" altLang="ja-JP" sz="2000" dirty="0" smtClean="0"/>
          </a:p>
          <a:p>
            <a:pPr marL="0" indent="0">
              <a:buNone/>
            </a:pPr>
            <a:endParaRPr kumimoji="1" lang="en-US" altLang="ja-JP" sz="2000" dirty="0"/>
          </a:p>
          <a:p>
            <a:pPr marL="0" indent="0">
              <a:buNone/>
            </a:pPr>
            <a:r>
              <a:rPr lang="ja-JP" altLang="en-US" sz="2000" dirty="0" smtClean="0"/>
              <a:t>②連結会計の数値では理論株価を算出できない場面が多くあったから</a:t>
            </a:r>
            <a:endParaRPr lang="en-US" altLang="ja-JP" sz="2000" dirty="0" smtClean="0"/>
          </a:p>
          <a:p>
            <a:pPr marL="0" indent="0">
              <a:buNone/>
            </a:pPr>
            <a:r>
              <a:rPr lang="ja-JP" altLang="en-US" sz="2000" dirty="0"/>
              <a:t>　</a:t>
            </a:r>
            <a:r>
              <a:rPr lang="en-US" altLang="ja-JP" sz="2000" dirty="0" smtClean="0"/>
              <a:t>*ROE</a:t>
            </a:r>
            <a:r>
              <a:rPr lang="ja-JP" altLang="en-US" sz="2000" dirty="0" smtClean="0"/>
              <a:t>の数値がリターンの期待値を</a:t>
            </a:r>
            <a:r>
              <a:rPr lang="ja-JP" altLang="en-US" sz="2000" dirty="0"/>
              <a:t>上回</a:t>
            </a:r>
            <a:r>
              <a:rPr lang="ja-JP" altLang="en-US" sz="2000" dirty="0" smtClean="0"/>
              <a:t>ってしまう。</a:t>
            </a:r>
            <a:endParaRPr lang="en-US" altLang="ja-JP" sz="2000" dirty="0" smtClean="0"/>
          </a:p>
        </p:txBody>
      </p:sp>
    </p:spTree>
    <p:extLst>
      <p:ext uri="{BB962C8B-B14F-4D97-AF65-F5344CB8AC3E}">
        <p14:creationId xmlns:p14="http://schemas.microsoft.com/office/powerpoint/2010/main" val="141245313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kumimoji="1" lang="ja-JP" altLang="en-US" dirty="0" smtClean="0"/>
              <a:t>ホンダの理論株価と考察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8627672"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成長率と完全失業</a:t>
            </a:r>
            <a:r>
              <a:rPr lang="ja-JP" altLang="en-US" sz="2400" dirty="0"/>
              <a:t>率</a:t>
            </a:r>
            <a:r>
              <a:rPr lang="ja-JP" altLang="en-US" sz="2400" dirty="0" smtClean="0"/>
              <a:t>に対する考察</a:t>
            </a:r>
            <a:endParaRPr kumimoji="1" lang="ja-JP" altLang="en-US" sz="2400" dirty="0"/>
          </a:p>
        </p:txBody>
      </p:sp>
      <p:sp>
        <p:nvSpPr>
          <p:cNvPr id="5" name="コンテンツ プレースホルダー 2"/>
          <p:cNvSpPr>
            <a:spLocks noGrp="1"/>
          </p:cNvSpPr>
          <p:nvPr>
            <p:ph idx="1"/>
          </p:nvPr>
        </p:nvSpPr>
        <p:spPr>
          <a:xfrm>
            <a:off x="677334" y="2160589"/>
            <a:ext cx="8596668" cy="3880773"/>
          </a:xfrm>
        </p:spPr>
        <p:txBody>
          <a:bodyPr>
            <a:normAutofit/>
          </a:bodyPr>
          <a:lstStyle/>
          <a:p>
            <a:pPr marL="0" indent="0">
              <a:buNone/>
            </a:pPr>
            <a:r>
              <a:rPr lang="ja-JP" altLang="en-US" sz="2400" dirty="0" smtClean="0"/>
              <a:t>・完全失業率の減少が成長率の上昇につながっている。</a:t>
            </a:r>
            <a:endParaRPr kumimoji="1" lang="ja-JP" altLang="en-US" sz="2400" dirty="0"/>
          </a:p>
        </p:txBody>
      </p:sp>
    </p:spTree>
    <p:extLst>
      <p:ext uri="{BB962C8B-B14F-4D97-AF65-F5344CB8AC3E}">
        <p14:creationId xmlns:p14="http://schemas.microsoft.com/office/powerpoint/2010/main" val="151956112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(5-4-6)</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a:t>
            </a:r>
            <a:r>
              <a:rPr lang="ja-JP" altLang="en-US" dirty="0" smtClean="0"/>
              <a:t>した成長率と大企業 製造業 </a:t>
            </a:r>
            <a:r>
              <a:rPr lang="en-US" altLang="ja-JP" dirty="0" smtClean="0"/>
              <a:t>DI</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588773080"/>
              </p:ext>
            </p:extLst>
          </p:nvPr>
        </p:nvGraphicFramePr>
        <p:xfrm>
          <a:off x="646330" y="1876160"/>
          <a:ext cx="8627673" cy="3988148"/>
        </p:xfrm>
        <a:graphic>
          <a:graphicData uri="http://schemas.openxmlformats.org/drawingml/2006/table">
            <a:tbl>
              <a:tblPr>
                <a:tableStyleId>{5C22544A-7EE6-4342-B048-85BDC9FD1C3A}</a:tableStyleId>
              </a:tblPr>
              <a:tblGrid>
                <a:gridCol w="1226038"/>
                <a:gridCol w="1226038"/>
                <a:gridCol w="1226038"/>
                <a:gridCol w="2429371"/>
                <a:gridCol w="2520188"/>
              </a:tblGrid>
              <a:tr h="997037">
                <a:tc>
                  <a:txBody>
                    <a:bodyPr/>
                    <a:lstStyle/>
                    <a:p>
                      <a:pPr algn="r" fontAlgn="ctr"/>
                      <a:r>
                        <a:rPr lang="ja-JP" altLang="en-US" sz="1800" u="none" strike="noStrike" dirty="0">
                          <a:effectLst/>
                        </a:rPr>
                        <a:t>ホンダ</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大企業 製造業 </a:t>
                      </a:r>
                      <a:r>
                        <a:rPr lang="en-US" sz="1800" u="none" strike="noStrike">
                          <a:effectLst/>
                        </a:rPr>
                        <a:t>DI 3</a:t>
                      </a:r>
                      <a:r>
                        <a:rPr lang="ja-JP" altLang="en-US" sz="1800" u="none" strike="noStrike">
                          <a:effectLst/>
                        </a:rPr>
                        <a:t>月</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dirty="0">
                          <a:effectLst/>
                        </a:rPr>
                        <a:t>2013</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3601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0.096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3563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17</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1877</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0.136</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4261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12</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6</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50729312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kumimoji="1" lang="ja-JP" altLang="en-US" dirty="0" smtClean="0"/>
              <a:t>ホンダの理論株価と考察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8896915"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成長率と大企業 製造業 </a:t>
            </a:r>
            <a:r>
              <a:rPr lang="en-US" altLang="ja-JP" sz="2400" dirty="0" smtClean="0"/>
              <a:t>DI</a:t>
            </a:r>
            <a:r>
              <a:rPr lang="ja-JP" altLang="en-US" sz="2400" dirty="0" smtClean="0"/>
              <a:t>に対する考察</a:t>
            </a:r>
            <a:endParaRPr kumimoji="1" lang="ja-JP" altLang="en-US" sz="2400" dirty="0"/>
          </a:p>
        </p:txBody>
      </p:sp>
      <p:sp>
        <p:nvSpPr>
          <p:cNvPr id="5" name="コンテンツ プレースホルダー 2"/>
          <p:cNvSpPr>
            <a:spLocks noGrp="1"/>
          </p:cNvSpPr>
          <p:nvPr>
            <p:ph idx="1"/>
          </p:nvPr>
        </p:nvSpPr>
        <p:spPr>
          <a:xfrm>
            <a:off x="677334" y="2160589"/>
            <a:ext cx="9406824" cy="3880773"/>
          </a:xfrm>
        </p:spPr>
        <p:txBody>
          <a:bodyPr>
            <a:normAutofit/>
          </a:bodyPr>
          <a:lstStyle/>
          <a:p>
            <a:pPr marL="0" indent="0">
              <a:buNone/>
            </a:pPr>
            <a:r>
              <a:rPr kumimoji="1" lang="ja-JP" altLang="en-US" sz="2400" dirty="0" smtClean="0"/>
              <a:t>・大企業 製造業 </a:t>
            </a:r>
            <a:r>
              <a:rPr kumimoji="1" lang="en-US" altLang="ja-JP" sz="2400" dirty="0" smtClean="0"/>
              <a:t>DI</a:t>
            </a:r>
            <a:r>
              <a:rPr lang="ja-JP" altLang="en-US" sz="2400" dirty="0" smtClean="0"/>
              <a:t>は下落しているが、成長率は上昇している。</a:t>
            </a:r>
            <a:r>
              <a:rPr lang="ja-JP" altLang="ja-JP" sz="2400" dirty="0" smtClean="0"/>
              <a:t>景</a:t>
            </a:r>
            <a:endParaRPr lang="en-US" altLang="ja-JP" sz="2400" dirty="0" smtClean="0"/>
          </a:p>
          <a:p>
            <a:pPr marL="0" indent="0">
              <a:buNone/>
            </a:pPr>
            <a:r>
              <a:rPr lang="ja-JP" altLang="en-US" sz="2400" dirty="0"/>
              <a:t>　</a:t>
            </a:r>
            <a:r>
              <a:rPr lang="ja-JP" altLang="ja-JP" sz="2400" dirty="0" smtClean="0"/>
              <a:t>気</a:t>
            </a:r>
            <a:r>
              <a:rPr lang="ja-JP" altLang="ja-JP" sz="2400" dirty="0"/>
              <a:t>が良いと感じている企業から景気が悪いと感じている企業の</a:t>
            </a:r>
            <a:r>
              <a:rPr lang="ja-JP" altLang="ja-JP" sz="2400" dirty="0" smtClean="0"/>
              <a:t>割</a:t>
            </a:r>
            <a:endParaRPr lang="en-US" altLang="ja-JP" sz="2400" dirty="0" smtClean="0"/>
          </a:p>
          <a:p>
            <a:pPr marL="0" indent="0">
              <a:buNone/>
            </a:pPr>
            <a:r>
              <a:rPr lang="ja-JP" altLang="en-US" sz="2400" dirty="0"/>
              <a:t>　</a:t>
            </a:r>
            <a:r>
              <a:rPr lang="ja-JP" altLang="ja-JP" sz="2400" dirty="0" smtClean="0"/>
              <a:t>合</a:t>
            </a:r>
            <a:r>
              <a:rPr lang="ja-JP" altLang="ja-JP" sz="2400" dirty="0"/>
              <a:t>を差し引いた数値であるという大企業 製造業</a:t>
            </a:r>
            <a:r>
              <a:rPr lang="en-US" altLang="ja-JP" sz="2400" dirty="0"/>
              <a:t> DI</a:t>
            </a:r>
            <a:r>
              <a:rPr lang="ja-JP" altLang="ja-JP" sz="2400" dirty="0"/>
              <a:t>の性格上、</a:t>
            </a:r>
            <a:r>
              <a:rPr lang="ja-JP" altLang="ja-JP" sz="2400" dirty="0" smtClean="0"/>
              <a:t>特</a:t>
            </a:r>
            <a:endParaRPr lang="en-US" altLang="ja-JP" sz="2400" dirty="0" smtClean="0"/>
          </a:p>
          <a:p>
            <a:pPr marL="0" indent="0">
              <a:buNone/>
            </a:pPr>
            <a:r>
              <a:rPr lang="ja-JP" altLang="en-US" sz="2400" dirty="0"/>
              <a:t>　</a:t>
            </a:r>
            <a:r>
              <a:rPr lang="ja-JP" altLang="ja-JP" sz="2400" dirty="0" smtClean="0"/>
              <a:t>定</a:t>
            </a:r>
            <a:r>
              <a:rPr lang="ja-JP" altLang="ja-JP" sz="2400" dirty="0"/>
              <a:t>の企業の成長率を左右する要因にはなりえないといえる。</a:t>
            </a:r>
            <a:r>
              <a:rPr lang="ja-JP" altLang="ja-JP" sz="2400" dirty="0" smtClean="0"/>
              <a:t>大企</a:t>
            </a:r>
            <a:endParaRPr lang="en-US" altLang="ja-JP" sz="2400" dirty="0" smtClean="0"/>
          </a:p>
          <a:p>
            <a:pPr marL="0" indent="0">
              <a:buNone/>
            </a:pPr>
            <a:r>
              <a:rPr lang="ja-JP" altLang="en-US" sz="2400" dirty="0"/>
              <a:t>　</a:t>
            </a:r>
            <a:r>
              <a:rPr lang="ja-JP" altLang="ja-JP" sz="2400" dirty="0" smtClean="0"/>
              <a:t>業　製造業</a:t>
            </a:r>
            <a:r>
              <a:rPr lang="ja-JP" altLang="ja-JP" sz="2400" dirty="0"/>
              <a:t>といっても様々な種類の企業があるため、</a:t>
            </a:r>
            <a:r>
              <a:rPr lang="ja-JP" altLang="ja-JP" sz="2400" dirty="0" smtClean="0"/>
              <a:t>やはり特定</a:t>
            </a:r>
            <a:endParaRPr lang="en-US" altLang="ja-JP" sz="2400" dirty="0" smtClean="0"/>
          </a:p>
          <a:p>
            <a:pPr marL="0" indent="0">
              <a:buNone/>
            </a:pPr>
            <a:r>
              <a:rPr lang="ja-JP" altLang="en-US" sz="2400" dirty="0" smtClean="0"/>
              <a:t>　</a:t>
            </a:r>
            <a:r>
              <a:rPr lang="ja-JP" altLang="ja-JP" sz="2400" dirty="0" smtClean="0"/>
              <a:t>の企業の成長率を考えるうえではあまり参考にならないデータと</a:t>
            </a:r>
            <a:endParaRPr lang="en-US" altLang="ja-JP" sz="2400" dirty="0" smtClean="0"/>
          </a:p>
          <a:p>
            <a:pPr marL="0" indent="0">
              <a:buNone/>
            </a:pPr>
            <a:r>
              <a:rPr lang="ja-JP" altLang="en-US" sz="2400" dirty="0"/>
              <a:t>　</a:t>
            </a:r>
            <a:r>
              <a:rPr lang="ja-JP" altLang="ja-JP" sz="2400" dirty="0" smtClean="0"/>
              <a:t>いえる</a:t>
            </a:r>
            <a:r>
              <a:rPr lang="ja-JP" altLang="ja-JP" sz="2400" dirty="0"/>
              <a:t>。</a:t>
            </a:r>
            <a:endParaRPr kumimoji="1" lang="ja-JP" altLang="en-US" sz="2400" dirty="0"/>
          </a:p>
        </p:txBody>
      </p:sp>
    </p:spTree>
    <p:extLst>
      <p:ext uri="{BB962C8B-B14F-4D97-AF65-F5344CB8AC3E}">
        <p14:creationId xmlns:p14="http://schemas.microsoft.com/office/powerpoint/2010/main" val="55506904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(5-4-7)</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a:t>
            </a:r>
            <a:r>
              <a:rPr lang="ja-JP" altLang="en-US" dirty="0" smtClean="0"/>
              <a:t>した成長率と</a:t>
            </a:r>
            <a:r>
              <a:rPr lang="en-US" altLang="ja-JP" dirty="0" smtClean="0"/>
              <a:t>GDP</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575841388"/>
              </p:ext>
            </p:extLst>
          </p:nvPr>
        </p:nvGraphicFramePr>
        <p:xfrm>
          <a:off x="677334" y="1876160"/>
          <a:ext cx="8596669" cy="3988148"/>
        </p:xfrm>
        <a:graphic>
          <a:graphicData uri="http://schemas.openxmlformats.org/drawingml/2006/table">
            <a:tbl>
              <a:tblPr>
                <a:tableStyleId>{5C22544A-7EE6-4342-B048-85BDC9FD1C3A}</a:tableStyleId>
              </a:tblPr>
              <a:tblGrid>
                <a:gridCol w="1175241"/>
                <a:gridCol w="1175241"/>
                <a:gridCol w="1175241"/>
                <a:gridCol w="2328718"/>
                <a:gridCol w="2742228"/>
              </a:tblGrid>
              <a:tr h="997037">
                <a:tc>
                  <a:txBody>
                    <a:bodyPr/>
                    <a:lstStyle/>
                    <a:p>
                      <a:pPr algn="r" fontAlgn="ctr"/>
                      <a:r>
                        <a:rPr lang="ja-JP" altLang="en-US" sz="1800" u="none" strike="noStrike" dirty="0">
                          <a:effectLst/>
                        </a:rPr>
                        <a:t>ホンダ</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理論株価</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1800" u="none" strike="noStrike">
                          <a:effectLst/>
                        </a:rPr>
                        <a:t>基準日株価</a:t>
                      </a:r>
                      <a:r>
                        <a:rPr lang="en-US" altLang="zh-TW" sz="1800" u="none" strike="noStrike">
                          <a:effectLst/>
                        </a:rPr>
                        <a:t>(5</a:t>
                      </a:r>
                      <a:r>
                        <a:rPr lang="zh-TW" altLang="en-US" sz="1800" u="none" strike="noStrike">
                          <a:effectLst/>
                        </a:rPr>
                        <a:t>月末日</a:t>
                      </a:r>
                      <a:r>
                        <a:rPr lang="en-US" altLang="zh-TW" sz="1800" u="none" strike="noStrike">
                          <a:effectLst/>
                        </a:rPr>
                        <a:t>)</a:t>
                      </a:r>
                      <a:endParaRPr lang="en-US" altLang="zh-TW"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sz="1800" u="none" strike="noStrike">
                          <a:effectLst/>
                        </a:rPr>
                        <a:t>GDP(1~3</a:t>
                      </a:r>
                      <a:r>
                        <a:rPr lang="ja-JP" altLang="en-US" sz="1800" u="none" strike="noStrike">
                          <a:effectLst/>
                        </a:rPr>
                        <a:t>月</a:t>
                      </a:r>
                      <a:r>
                        <a:rPr lang="en-US" altLang="ja-JP" sz="1800" u="none" strike="noStrike">
                          <a:effectLst/>
                        </a:rPr>
                        <a:t>)(</a:t>
                      </a:r>
                      <a:r>
                        <a:rPr lang="ja-JP" altLang="en-US" sz="1800" u="none" strike="noStrike">
                          <a:effectLst/>
                        </a:rPr>
                        <a:t>前年同期比</a:t>
                      </a: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dirty="0">
                          <a:effectLst/>
                        </a:rPr>
                        <a:t>2013</a:t>
                      </a:r>
                      <a:r>
                        <a:rPr lang="ja-JP" altLang="en-US" sz="1800" u="none" strike="noStrike" dirty="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3601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0.096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3563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2014</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1877</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0.136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4261</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1800" u="none" strike="noStrike">
                          <a:effectLst/>
                        </a:rPr>
                        <a:t>2015</a:t>
                      </a:r>
                      <a:r>
                        <a:rPr lang="ja-JP" altLang="en-US" sz="1800" u="none" strike="noStrike">
                          <a:effectLst/>
                        </a:rPr>
                        <a:t>年度</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101%</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220606139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kumimoji="1" lang="ja-JP" altLang="en-US" dirty="0" smtClean="0"/>
              <a:t>ホンダの理論株価と考察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30" y="1506828"/>
            <a:ext cx="7699624" cy="461665"/>
          </a:xfrm>
          <a:prstGeom prst="rect">
            <a:avLst/>
          </a:prstGeom>
          <a:noFill/>
        </p:spPr>
        <p:txBody>
          <a:bodyPr wrap="square" rtlCol="0">
            <a:spAutoFit/>
          </a:bodyPr>
          <a:lstStyle/>
          <a:p>
            <a:r>
              <a:rPr lang="ja-JP" altLang="en-US" sz="2400" dirty="0"/>
              <a:t>基準日株価から逆算した</a:t>
            </a:r>
            <a:r>
              <a:rPr lang="ja-JP" altLang="en-US" sz="2400" dirty="0" smtClean="0"/>
              <a:t>成長率と</a:t>
            </a:r>
            <a:r>
              <a:rPr lang="en-US" altLang="ja-JP" sz="2400" dirty="0" smtClean="0"/>
              <a:t>GDP</a:t>
            </a:r>
            <a:r>
              <a:rPr lang="ja-JP" altLang="en-US" sz="2400" dirty="0" smtClean="0"/>
              <a:t>に対する考察</a:t>
            </a:r>
            <a:endParaRPr kumimoji="1" lang="ja-JP" altLang="en-US" sz="2400" dirty="0"/>
          </a:p>
        </p:txBody>
      </p:sp>
      <p:sp>
        <p:nvSpPr>
          <p:cNvPr id="5" name="コンテンツ プレースホルダー 2"/>
          <p:cNvSpPr>
            <a:spLocks noGrp="1"/>
          </p:cNvSpPr>
          <p:nvPr>
            <p:ph idx="1"/>
          </p:nvPr>
        </p:nvSpPr>
        <p:spPr>
          <a:xfrm>
            <a:off x="677333" y="2160589"/>
            <a:ext cx="9625765" cy="3880773"/>
          </a:xfrm>
        </p:spPr>
        <p:txBody>
          <a:bodyPr>
            <a:normAutofit/>
          </a:bodyPr>
          <a:lstStyle/>
          <a:p>
            <a:pPr marL="0" indent="0">
              <a:buNone/>
            </a:pPr>
            <a:r>
              <a:rPr kumimoji="1" lang="ja-JP" altLang="en-US" sz="2400" dirty="0" smtClean="0"/>
              <a:t>・</a:t>
            </a:r>
            <a:r>
              <a:rPr lang="en-US" altLang="ja-JP" sz="2400" dirty="0"/>
              <a:t>GDP</a:t>
            </a:r>
            <a:r>
              <a:rPr lang="ja-JP" altLang="ja-JP" sz="2400" dirty="0"/>
              <a:t>と成長率ともに上昇しており、</a:t>
            </a:r>
            <a:r>
              <a:rPr lang="en-US" altLang="ja-JP" sz="2400" dirty="0"/>
              <a:t>GDP</a:t>
            </a:r>
            <a:r>
              <a:rPr lang="ja-JP" altLang="ja-JP" sz="2400" dirty="0"/>
              <a:t>の上昇は成長率が</a:t>
            </a:r>
            <a:r>
              <a:rPr lang="ja-JP" altLang="ja-JP" sz="2400" dirty="0" smtClean="0"/>
              <a:t>上昇</a:t>
            </a:r>
            <a:r>
              <a:rPr lang="ja-JP" altLang="en-US" sz="2400" dirty="0" smtClean="0"/>
              <a:t>す</a:t>
            </a:r>
            <a:r>
              <a:rPr lang="ja-JP" altLang="ja-JP" sz="2400" dirty="0" smtClean="0"/>
              <a:t>る</a:t>
            </a:r>
            <a:endParaRPr lang="en-US" altLang="ja-JP" sz="2400" dirty="0" smtClean="0"/>
          </a:p>
          <a:p>
            <a:pPr marL="0" indent="0">
              <a:buNone/>
            </a:pPr>
            <a:r>
              <a:rPr lang="ja-JP" altLang="en-US" sz="2400" dirty="0"/>
              <a:t>　</a:t>
            </a:r>
            <a:r>
              <a:rPr lang="ja-JP" altLang="ja-JP" sz="2400" dirty="0" smtClean="0"/>
              <a:t>要因</a:t>
            </a:r>
            <a:r>
              <a:rPr lang="ja-JP" altLang="ja-JP" sz="2400" dirty="0"/>
              <a:t>となりえることが</a:t>
            </a:r>
            <a:r>
              <a:rPr lang="ja-JP" altLang="ja-JP" sz="2400" dirty="0" smtClean="0"/>
              <a:t>分かる</a:t>
            </a:r>
            <a:r>
              <a:rPr lang="ja-JP" altLang="en-US" sz="2400" dirty="0" smtClean="0"/>
              <a:t>。</a:t>
            </a:r>
            <a:endParaRPr kumimoji="1" lang="ja-JP" altLang="en-US" sz="2400" dirty="0"/>
          </a:p>
        </p:txBody>
      </p:sp>
    </p:spTree>
    <p:extLst>
      <p:ext uri="{BB962C8B-B14F-4D97-AF65-F5344CB8AC3E}">
        <p14:creationId xmlns:p14="http://schemas.microsoft.com/office/powerpoint/2010/main" val="378338968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a:t>
            </a:r>
            <a:r>
              <a:rPr kumimoji="1" lang="ja-JP" altLang="en-US" dirty="0" smtClean="0"/>
              <a:t>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a:t>
            </a:r>
            <a:r>
              <a:rPr kumimoji="1" lang="en-US" altLang="ja-JP" dirty="0" smtClean="0"/>
              <a:t>5-4-8)</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基準日株価から逆算した</a:t>
            </a:r>
            <a:r>
              <a:rPr lang="ja-JP" altLang="en-US" dirty="0" smtClean="0"/>
              <a:t>成長率</a:t>
            </a:r>
            <a:r>
              <a:rPr lang="ja-JP" altLang="en-US" dirty="0"/>
              <a:t>とアメリカ　ドル </a:t>
            </a:r>
            <a:r>
              <a:rPr lang="en-US" altLang="ja-JP" dirty="0"/>
              <a:t>/ </a:t>
            </a:r>
            <a:r>
              <a:rPr lang="ja-JP" altLang="en-US" dirty="0"/>
              <a:t>日本　円</a:t>
            </a:r>
            <a:endParaRPr lang="en-US" altLang="ja-JP" dirty="0" smtClean="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503905498"/>
              </p:ext>
            </p:extLst>
          </p:nvPr>
        </p:nvGraphicFramePr>
        <p:xfrm>
          <a:off x="677334" y="1876160"/>
          <a:ext cx="8596668" cy="3988148"/>
        </p:xfrm>
        <a:graphic>
          <a:graphicData uri="http://schemas.openxmlformats.org/drawingml/2006/table">
            <a:tbl>
              <a:tblPr>
                <a:tableStyleId>{5C22544A-7EE6-4342-B048-85BDC9FD1C3A}</a:tableStyleId>
              </a:tblPr>
              <a:tblGrid>
                <a:gridCol w="1339740"/>
                <a:gridCol w="1339740"/>
                <a:gridCol w="1339740"/>
                <a:gridCol w="2735305"/>
                <a:gridCol w="1842143"/>
              </a:tblGrid>
              <a:tr h="997037">
                <a:tc>
                  <a:txBody>
                    <a:bodyPr/>
                    <a:lstStyle/>
                    <a:p>
                      <a:pPr algn="r" fontAlgn="ctr"/>
                      <a:r>
                        <a:rPr lang="ja-JP" altLang="en-US" sz="2000" u="none" strike="noStrike" dirty="0">
                          <a:effectLst/>
                        </a:rPr>
                        <a:t>ホンダ</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為替</a:t>
                      </a:r>
                      <a:r>
                        <a:rPr lang="en-US" altLang="ja-JP" sz="2000" u="none" strike="noStrike">
                          <a:effectLst/>
                        </a:rPr>
                        <a:t>(5</a:t>
                      </a:r>
                      <a:r>
                        <a:rPr lang="ja-JP" altLang="en-US" sz="2000" u="none" strike="noStrike">
                          <a:effectLst/>
                        </a:rPr>
                        <a:t>月末日</a:t>
                      </a:r>
                      <a:r>
                        <a:rPr lang="en-US" altLang="ja-JP" sz="2000" u="none" strike="noStrike">
                          <a:effectLst/>
                        </a:rPr>
                        <a:t>)</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2013</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3601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0.096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3563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101.78</a:t>
                      </a:r>
                      <a:r>
                        <a:rPr lang="ja-JP" altLang="en-US" sz="2000" u="none" strike="noStrike">
                          <a:effectLst/>
                        </a:rPr>
                        <a:t>円</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2014</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1877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0.136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4261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124.11</a:t>
                      </a:r>
                      <a:r>
                        <a:rPr lang="ja-JP" altLang="en-US" sz="2000" u="none" strike="noStrike">
                          <a:effectLst/>
                        </a:rPr>
                        <a:t>円</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97037">
                <a:tc>
                  <a:txBody>
                    <a:bodyPr/>
                    <a:lstStyle/>
                    <a:p>
                      <a:pPr algn="r" fontAlgn="ctr"/>
                      <a:r>
                        <a:rPr lang="en-US" altLang="ja-JP" sz="2000" u="none" strike="noStrike">
                          <a:effectLst/>
                        </a:rPr>
                        <a:t>2015</a:t>
                      </a:r>
                      <a:r>
                        <a:rPr lang="ja-JP" altLang="en-US" sz="2000" u="none" strike="noStrike">
                          <a:effectLst/>
                        </a:rPr>
                        <a:t>年度</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2000" u="none" strike="noStrike" dirty="0">
                          <a:effectLst/>
                        </a:rPr>
                        <a:t>-</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110.68</a:t>
                      </a:r>
                      <a:r>
                        <a:rPr lang="ja-JP" altLang="en-US" sz="2000" u="none" strike="noStrike" dirty="0">
                          <a:effectLst/>
                        </a:rPr>
                        <a:t>円</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73037240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5-4.</a:t>
            </a:r>
            <a:r>
              <a:rPr lang="ja-JP" altLang="en-US" dirty="0"/>
              <a:t>ホンダ</a:t>
            </a:r>
            <a:r>
              <a:rPr kumimoji="1" lang="ja-JP" altLang="en-US" dirty="0" smtClean="0"/>
              <a:t>の</a:t>
            </a:r>
            <a:r>
              <a:rPr kumimoji="1" lang="ja-JP" altLang="en-US" dirty="0" smtClean="0"/>
              <a:t>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7" name="テキスト ボックス 6"/>
          <p:cNvSpPr txBox="1"/>
          <p:nvPr/>
        </p:nvSpPr>
        <p:spPr>
          <a:xfrm>
            <a:off x="646329" y="1506828"/>
            <a:ext cx="8922673" cy="400110"/>
          </a:xfrm>
          <a:prstGeom prst="rect">
            <a:avLst/>
          </a:prstGeom>
          <a:noFill/>
        </p:spPr>
        <p:txBody>
          <a:bodyPr wrap="square" rtlCol="0">
            <a:spAutoFit/>
          </a:bodyPr>
          <a:lstStyle/>
          <a:p>
            <a:r>
              <a:rPr lang="ja-JP" altLang="en-US" sz="2000" dirty="0"/>
              <a:t>基準日株価から逆算した</a:t>
            </a:r>
            <a:r>
              <a:rPr lang="ja-JP" altLang="en-US" sz="2000" dirty="0" smtClean="0"/>
              <a:t>成長率</a:t>
            </a:r>
            <a:r>
              <a:rPr lang="ja-JP" altLang="en-US" sz="2000" dirty="0"/>
              <a:t>とアメリカ　ドル </a:t>
            </a:r>
            <a:r>
              <a:rPr lang="en-US" altLang="ja-JP" sz="2000" dirty="0"/>
              <a:t>/ </a:t>
            </a:r>
            <a:r>
              <a:rPr lang="ja-JP" altLang="en-US" sz="2000" dirty="0"/>
              <a:t>日本　</a:t>
            </a:r>
            <a:r>
              <a:rPr lang="ja-JP" altLang="en-US" sz="2000" dirty="0" smtClean="0"/>
              <a:t>円</a:t>
            </a:r>
            <a:r>
              <a:rPr lang="ja-JP" altLang="en-US" sz="2000" dirty="0" smtClean="0"/>
              <a:t>に</a:t>
            </a:r>
            <a:r>
              <a:rPr lang="ja-JP" altLang="en-US" sz="2000" dirty="0" smtClean="0"/>
              <a:t>対する考察</a:t>
            </a:r>
            <a:endParaRPr kumimoji="1" lang="ja-JP" altLang="en-US" sz="2000" dirty="0"/>
          </a:p>
        </p:txBody>
      </p:sp>
      <p:sp>
        <p:nvSpPr>
          <p:cNvPr id="3" name="コンテンツ プレースホルダー 2"/>
          <p:cNvSpPr>
            <a:spLocks noGrp="1"/>
          </p:cNvSpPr>
          <p:nvPr>
            <p:ph idx="1"/>
          </p:nvPr>
        </p:nvSpPr>
        <p:spPr>
          <a:xfrm>
            <a:off x="677334" y="2160589"/>
            <a:ext cx="9909100" cy="3880773"/>
          </a:xfrm>
        </p:spPr>
        <p:txBody>
          <a:bodyPr>
            <a:normAutofit/>
          </a:bodyPr>
          <a:lstStyle/>
          <a:p>
            <a:pPr marL="0" indent="0">
              <a:buNone/>
            </a:pPr>
            <a:r>
              <a:rPr kumimoji="1" lang="ja-JP" altLang="en-US" sz="2400" dirty="0" smtClean="0"/>
              <a:t>・</a:t>
            </a:r>
            <a:r>
              <a:rPr lang="ja-JP" altLang="en-US" sz="2400" dirty="0"/>
              <a:t>円安</a:t>
            </a:r>
            <a:r>
              <a:rPr lang="ja-JP" altLang="en-US" sz="2400" dirty="0" smtClean="0"/>
              <a:t>になればなるほど成長率が上昇している。</a:t>
            </a:r>
            <a:endParaRPr lang="en-US" altLang="ja-JP" sz="2400" dirty="0" smtClean="0"/>
          </a:p>
        </p:txBody>
      </p:sp>
    </p:spTree>
    <p:extLst>
      <p:ext uri="{BB962C8B-B14F-4D97-AF65-F5344CB8AC3E}">
        <p14:creationId xmlns:p14="http://schemas.microsoft.com/office/powerpoint/2010/main" val="82821199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5-5.</a:t>
            </a:r>
            <a:r>
              <a:rPr lang="ja-JP" altLang="en-US" dirty="0" smtClean="0"/>
              <a:t>三菱</a:t>
            </a:r>
            <a:r>
              <a:rPr lang="ja-JP" altLang="en-US" dirty="0"/>
              <a:t>自動車</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5" name="テキスト ボックス 4"/>
          <p:cNvSpPr txBox="1"/>
          <p:nvPr/>
        </p:nvSpPr>
        <p:spPr>
          <a:xfrm>
            <a:off x="8345954" y="5864306"/>
            <a:ext cx="928048" cy="369332"/>
          </a:xfrm>
          <a:prstGeom prst="rect">
            <a:avLst/>
          </a:prstGeom>
          <a:noFill/>
        </p:spPr>
        <p:txBody>
          <a:bodyPr wrap="square" rtlCol="0">
            <a:spAutoFit/>
          </a:bodyPr>
          <a:lstStyle/>
          <a:p>
            <a:r>
              <a:rPr kumimoji="1" lang="en-US" altLang="ja-JP" dirty="0" smtClean="0"/>
              <a:t>(5-5-1)</a:t>
            </a:r>
            <a:endParaRPr kumimoji="1" lang="ja-JP" altLang="en-US" dirty="0"/>
          </a:p>
        </p:txBody>
      </p:sp>
      <p:sp>
        <p:nvSpPr>
          <p:cNvPr id="7" name="テキスト ボックス 6"/>
          <p:cNvSpPr txBox="1"/>
          <p:nvPr/>
        </p:nvSpPr>
        <p:spPr>
          <a:xfrm>
            <a:off x="646330" y="1506828"/>
            <a:ext cx="6825803" cy="369332"/>
          </a:xfrm>
          <a:prstGeom prst="rect">
            <a:avLst/>
          </a:prstGeom>
          <a:noFill/>
        </p:spPr>
        <p:txBody>
          <a:bodyPr wrap="square" rtlCol="0">
            <a:spAutoFit/>
          </a:bodyPr>
          <a:lstStyle/>
          <a:p>
            <a:r>
              <a:rPr lang="ja-JP" altLang="en-US" dirty="0"/>
              <a:t>基準日株価から逆算</a:t>
            </a:r>
            <a:r>
              <a:rPr lang="ja-JP" altLang="en-US" dirty="0" smtClean="0"/>
              <a:t>した成長率</a:t>
            </a:r>
            <a:endParaRPr lang="en-US" altLang="ja-JP" dirty="0" smtClean="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4497013"/>
              </p:ext>
            </p:extLst>
          </p:nvPr>
        </p:nvGraphicFramePr>
        <p:xfrm>
          <a:off x="677334" y="1930397"/>
          <a:ext cx="8596669" cy="3933908"/>
        </p:xfrm>
        <a:graphic>
          <a:graphicData uri="http://schemas.openxmlformats.org/drawingml/2006/table">
            <a:tbl>
              <a:tblPr>
                <a:tableStyleId>{5C22544A-7EE6-4342-B048-85BDC9FD1C3A}</a:tableStyleId>
              </a:tblPr>
              <a:tblGrid>
                <a:gridCol w="1719334"/>
                <a:gridCol w="1719334"/>
                <a:gridCol w="1719334"/>
                <a:gridCol w="3438667"/>
              </a:tblGrid>
              <a:tr h="983477">
                <a:tc>
                  <a:txBody>
                    <a:bodyPr/>
                    <a:lstStyle/>
                    <a:p>
                      <a:pPr algn="r" fontAlgn="ctr"/>
                      <a:r>
                        <a:rPr lang="ja-JP" altLang="en-US" sz="2400" u="none" strike="noStrike" dirty="0">
                          <a:effectLst/>
                        </a:rPr>
                        <a:t>三菱自動車</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理論株価</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400" u="none" strike="noStrike">
                          <a:effectLst/>
                        </a:rPr>
                        <a:t>成長率</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400" u="none" strike="noStrike">
                          <a:effectLst/>
                        </a:rPr>
                        <a:t>基準日株価</a:t>
                      </a:r>
                      <a:r>
                        <a:rPr lang="en-US" altLang="zh-TW" sz="2400" u="none" strike="noStrike">
                          <a:effectLst/>
                        </a:rPr>
                        <a:t>(5</a:t>
                      </a:r>
                      <a:r>
                        <a:rPr lang="zh-TW" altLang="en-US" sz="2400" u="none" strike="noStrike">
                          <a:effectLst/>
                        </a:rPr>
                        <a:t>月末日</a:t>
                      </a:r>
                      <a:r>
                        <a:rPr lang="en-US" altLang="zh-TW" sz="2400" u="none" strike="noStrike">
                          <a:effectLst/>
                        </a:rPr>
                        <a:t>)</a:t>
                      </a:r>
                      <a:endParaRPr lang="en-US" altLang="zh-TW"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dirty="0">
                          <a:effectLst/>
                        </a:rPr>
                        <a:t>2013</a:t>
                      </a:r>
                      <a:r>
                        <a:rPr lang="ja-JP" altLang="en-US" sz="2400" u="none" strike="noStrike" dirty="0">
                          <a:effectLst/>
                        </a:rPr>
                        <a:t>年度</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2976</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1036</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dirty="0">
                          <a:effectLst/>
                        </a:rPr>
                        <a:t>2014</a:t>
                      </a:r>
                      <a:r>
                        <a:rPr lang="ja-JP" altLang="en-US" sz="2400" u="none" strike="noStrike" dirty="0">
                          <a:effectLst/>
                        </a:rPr>
                        <a:t>年度</a:t>
                      </a:r>
                      <a:endParaRPr lang="ja-JP" altLang="en-US"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3123</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0</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a:effectLst/>
                        </a:rPr>
                        <a:t>1157</a:t>
                      </a:r>
                      <a:endParaRPr lang="en-US" altLang="ja-JP"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983477">
                <a:tc>
                  <a:txBody>
                    <a:bodyPr/>
                    <a:lstStyle/>
                    <a:p>
                      <a:pPr algn="r" fontAlgn="ctr"/>
                      <a:r>
                        <a:rPr lang="en-US" altLang="ja-JP" sz="2400" u="none" strike="noStrike">
                          <a:effectLst/>
                        </a:rPr>
                        <a:t>2015</a:t>
                      </a:r>
                      <a:r>
                        <a:rPr lang="ja-JP" altLang="en-US" sz="2400" u="none" strike="noStrike">
                          <a:effectLst/>
                        </a:rPr>
                        <a:t>年度</a:t>
                      </a:r>
                      <a:endParaRPr lang="ja-JP" altLang="en-US" sz="24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884</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0</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400" u="none" strike="noStrike" dirty="0">
                          <a:effectLst/>
                        </a:rPr>
                        <a:t>579</a:t>
                      </a:r>
                      <a:endParaRPr lang="en-US" altLang="ja-JP" sz="2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71566826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42989"/>
          </a:xfrm>
        </p:spPr>
        <p:txBody>
          <a:bodyPr>
            <a:noAutofit/>
          </a:bodyPr>
          <a:lstStyle/>
          <a:p>
            <a:r>
              <a:rPr kumimoji="1" lang="en-US" altLang="ja-JP" dirty="0" smtClean="0"/>
              <a:t>5-5.</a:t>
            </a:r>
            <a:r>
              <a:rPr lang="ja-JP" altLang="en-US" dirty="0" smtClean="0"/>
              <a:t>三菱</a:t>
            </a:r>
            <a:r>
              <a:rPr lang="ja-JP" altLang="en-US" dirty="0"/>
              <a:t>自動車</a:t>
            </a:r>
            <a:r>
              <a:rPr kumimoji="1" lang="ja-JP" altLang="en-US" dirty="0" smtClean="0"/>
              <a:t>の理論株価と考察</a:t>
            </a:r>
            <a:r>
              <a:rPr kumimoji="1" lang="en-US" altLang="ja-JP" dirty="0" smtClean="0"/>
              <a:t/>
            </a:r>
            <a:br>
              <a:rPr kumimoji="1" lang="en-US" altLang="ja-JP" dirty="0" smtClean="0"/>
            </a:br>
            <a:endParaRPr kumimoji="1" lang="ja-JP" altLang="en-US" sz="2400" dirty="0">
              <a:solidFill>
                <a:schemeClr val="tx1"/>
              </a:solidFill>
            </a:endParaRPr>
          </a:p>
        </p:txBody>
      </p:sp>
      <p:sp>
        <p:nvSpPr>
          <p:cNvPr id="3" name="コンテンツ プレースホルダー 2"/>
          <p:cNvSpPr>
            <a:spLocks noGrp="1"/>
          </p:cNvSpPr>
          <p:nvPr>
            <p:ph idx="1"/>
          </p:nvPr>
        </p:nvSpPr>
        <p:spPr>
          <a:xfrm>
            <a:off x="677333" y="1452589"/>
            <a:ext cx="9496977" cy="4793665"/>
          </a:xfrm>
        </p:spPr>
        <p:txBody>
          <a:bodyPr>
            <a:normAutofit fontScale="92500" lnSpcReduction="10000"/>
          </a:bodyPr>
          <a:lstStyle/>
          <a:p>
            <a:pPr marL="0" indent="0">
              <a:buNone/>
            </a:pPr>
            <a:r>
              <a:rPr kumimoji="1" lang="ja-JP" altLang="en-US" sz="2400" dirty="0" smtClean="0"/>
              <a:t>・</a:t>
            </a:r>
            <a:r>
              <a:rPr kumimoji="1" lang="en-US" altLang="ja-JP" sz="2400" dirty="0" smtClean="0"/>
              <a:t>2013</a:t>
            </a:r>
            <a:r>
              <a:rPr kumimoji="1" lang="ja-JP" altLang="en-US" sz="2400" dirty="0" smtClean="0"/>
              <a:t>年度</a:t>
            </a:r>
            <a:r>
              <a:rPr kumimoji="1" lang="en-US" altLang="ja-JP" sz="2400" dirty="0" smtClean="0"/>
              <a:t>~2015</a:t>
            </a:r>
            <a:r>
              <a:rPr kumimoji="1" lang="ja-JP" altLang="en-US" sz="2400" dirty="0" smtClean="0"/>
              <a:t>年</a:t>
            </a:r>
            <a:r>
              <a:rPr lang="ja-JP" altLang="en-US" sz="2400" dirty="0"/>
              <a:t>度</a:t>
            </a:r>
            <a:r>
              <a:rPr kumimoji="1" lang="ja-JP" altLang="en-US" sz="2400" dirty="0" smtClean="0"/>
              <a:t>の全期間にかけて、成長率を最小の</a:t>
            </a:r>
            <a:r>
              <a:rPr kumimoji="1" lang="en-US" altLang="ja-JP" sz="2400" dirty="0" smtClean="0"/>
              <a:t>0</a:t>
            </a:r>
            <a:r>
              <a:rPr kumimoji="1" lang="ja-JP" altLang="en-US" sz="2400" dirty="0" smtClean="0"/>
              <a:t>にしても、</a:t>
            </a:r>
            <a:endParaRPr kumimoji="1" lang="en-US" altLang="ja-JP" sz="2400" dirty="0" smtClean="0"/>
          </a:p>
          <a:p>
            <a:pPr marL="0" indent="0">
              <a:buNone/>
            </a:pPr>
            <a:r>
              <a:rPr lang="ja-JP" altLang="en-US" sz="2400" dirty="0"/>
              <a:t>　</a:t>
            </a:r>
            <a:r>
              <a:rPr kumimoji="1" lang="ja-JP" altLang="en-US" sz="2400" dirty="0" smtClean="0"/>
              <a:t>基準日時点の株価を近似できなかったことから、成長率はマイ</a:t>
            </a:r>
            <a:endParaRPr kumimoji="1" lang="en-US" altLang="ja-JP" sz="2400" dirty="0" smtClean="0"/>
          </a:p>
          <a:p>
            <a:pPr marL="0" indent="0">
              <a:buNone/>
            </a:pPr>
            <a:r>
              <a:rPr lang="ja-JP" altLang="en-US" sz="2400" dirty="0"/>
              <a:t>　</a:t>
            </a:r>
            <a:r>
              <a:rPr kumimoji="1" lang="ja-JP" altLang="en-US" sz="2400" dirty="0" smtClean="0"/>
              <a:t>ナスの値となると考えられる。</a:t>
            </a:r>
            <a:endParaRPr kumimoji="1" lang="en-US" altLang="ja-JP" sz="2400" dirty="0" smtClean="0"/>
          </a:p>
          <a:p>
            <a:pPr marL="0" indent="0">
              <a:buNone/>
            </a:pPr>
            <a:endParaRPr kumimoji="1" lang="en-US" altLang="ja-JP" sz="2400" dirty="0" smtClean="0"/>
          </a:p>
          <a:p>
            <a:pPr marL="0" indent="0">
              <a:buNone/>
            </a:pPr>
            <a:r>
              <a:rPr lang="ja-JP" altLang="en-US" sz="2400" dirty="0" smtClean="0"/>
              <a:t>・内部・外部要因を考慮して考察するまでもなく、投資家からは</a:t>
            </a:r>
            <a:endParaRPr lang="en-US" altLang="ja-JP" sz="2400" dirty="0" smtClean="0"/>
          </a:p>
          <a:p>
            <a:pPr marL="0" indent="0">
              <a:buNone/>
            </a:pPr>
            <a:r>
              <a:rPr lang="ja-JP" altLang="en-US" sz="2400" dirty="0"/>
              <a:t>　</a:t>
            </a:r>
            <a:r>
              <a:rPr lang="ja-JP" altLang="en-US" sz="2400" dirty="0" smtClean="0"/>
              <a:t>成長が見込まれない企業であると判断されているといえる。</a:t>
            </a:r>
            <a:endParaRPr lang="en-US" altLang="ja-JP" sz="2400" dirty="0" smtClean="0"/>
          </a:p>
          <a:p>
            <a:pPr marL="0" indent="0">
              <a:buNone/>
            </a:pPr>
            <a:endParaRPr lang="en-US" altLang="ja-JP" sz="2400" dirty="0" smtClean="0"/>
          </a:p>
          <a:p>
            <a:pPr marL="0" indent="0">
              <a:buNone/>
            </a:pPr>
            <a:r>
              <a:rPr kumimoji="1" lang="ja-JP" altLang="en-US" sz="2400" dirty="0" smtClean="0"/>
              <a:t>・</a:t>
            </a:r>
            <a:r>
              <a:rPr kumimoji="1" lang="en-US" altLang="ja-JP" sz="2400" dirty="0" smtClean="0"/>
              <a:t>2000</a:t>
            </a:r>
            <a:r>
              <a:rPr kumimoji="1" lang="ja-JP" altLang="en-US" sz="2400" dirty="0" smtClean="0"/>
              <a:t>年と</a:t>
            </a:r>
            <a:r>
              <a:rPr kumimoji="1" lang="en-US" altLang="ja-JP" sz="2400" dirty="0" smtClean="0"/>
              <a:t>2004</a:t>
            </a:r>
            <a:r>
              <a:rPr kumimoji="1" lang="ja-JP" altLang="en-US" sz="2400" dirty="0" smtClean="0"/>
              <a:t>年のリコール隠し、</a:t>
            </a:r>
            <a:r>
              <a:rPr kumimoji="1" lang="en-US" altLang="ja-JP" sz="2400" dirty="0" smtClean="0"/>
              <a:t>2016</a:t>
            </a:r>
            <a:r>
              <a:rPr kumimoji="1" lang="ja-JP" altLang="en-US" sz="2400" dirty="0" smtClean="0"/>
              <a:t>年の燃費データ偽装など相次ぐ</a:t>
            </a:r>
            <a:endParaRPr kumimoji="1" lang="en-US" altLang="ja-JP" sz="2400" dirty="0" smtClean="0"/>
          </a:p>
          <a:p>
            <a:pPr marL="0" indent="0">
              <a:buNone/>
            </a:pPr>
            <a:r>
              <a:rPr lang="ja-JP" altLang="en-US" sz="2400" dirty="0"/>
              <a:t>　</a:t>
            </a:r>
            <a:r>
              <a:rPr kumimoji="1" lang="ja-JP" altLang="en-US" sz="2400" dirty="0" smtClean="0"/>
              <a:t>不祥事が信頼を失墜させたと考えられる。</a:t>
            </a:r>
            <a:endParaRPr kumimoji="1" lang="en-US" altLang="ja-JP" sz="2400" dirty="0" smtClean="0"/>
          </a:p>
          <a:p>
            <a:pPr marL="0" indent="0">
              <a:buNone/>
            </a:pPr>
            <a:endParaRPr lang="en-US" altLang="ja-JP" sz="2400" dirty="0"/>
          </a:p>
          <a:p>
            <a:pPr marL="0" indent="0">
              <a:buNone/>
            </a:pPr>
            <a:r>
              <a:rPr kumimoji="1" lang="ja-JP" altLang="en-US" sz="2400" dirty="0" smtClean="0"/>
              <a:t>　</a:t>
            </a:r>
            <a:r>
              <a:rPr kumimoji="1" lang="en-US" altLang="ja-JP" sz="2400" dirty="0" smtClean="0"/>
              <a:t>*</a:t>
            </a:r>
            <a:r>
              <a:rPr kumimoji="1" lang="ja-JP" altLang="en-US" sz="2400" dirty="0" smtClean="0"/>
              <a:t>次スライドの同年の他社間比較では三菱自動車は除くこととする。</a:t>
            </a:r>
            <a:endParaRPr kumimoji="1" lang="ja-JP" altLang="en-US" sz="2400" dirty="0"/>
          </a:p>
        </p:txBody>
      </p:sp>
    </p:spTree>
    <p:extLst>
      <p:ext uri="{BB962C8B-B14F-4D97-AF65-F5344CB8AC3E}">
        <p14:creationId xmlns:p14="http://schemas.microsoft.com/office/powerpoint/2010/main" val="334004840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7827969" cy="400110"/>
          </a:xfrm>
          <a:prstGeom prst="rect">
            <a:avLst/>
          </a:prstGeom>
          <a:noFill/>
        </p:spPr>
        <p:txBody>
          <a:bodyPr wrap="square" rtlCol="0">
            <a:spAutoFit/>
          </a:bodyPr>
          <a:lstStyle/>
          <a:p>
            <a:r>
              <a:rPr lang="ja-JP" altLang="en-US" sz="2000" dirty="0"/>
              <a:t>基準日株価から逆算</a:t>
            </a:r>
            <a:r>
              <a:rPr lang="ja-JP" altLang="en-US" sz="2000" dirty="0" smtClean="0"/>
              <a:t>した成長率と販売台数</a:t>
            </a:r>
            <a:r>
              <a:rPr lang="en-US" altLang="ja-JP" sz="2000" dirty="0" smtClean="0"/>
              <a:t>:</a:t>
            </a:r>
            <a:r>
              <a:rPr lang="ja-JP" altLang="en-US" sz="2000" dirty="0" smtClean="0"/>
              <a:t>前期比</a:t>
            </a:r>
            <a:r>
              <a:rPr lang="en-US" altLang="ja-JP" sz="2000" dirty="0" smtClean="0"/>
              <a:t>(2013</a:t>
            </a:r>
            <a:r>
              <a:rPr lang="ja-JP" altLang="en-US" sz="2000" dirty="0" smtClean="0"/>
              <a:t>年度</a:t>
            </a:r>
            <a:r>
              <a:rPr lang="en-US" altLang="ja-JP" sz="2000" dirty="0" smtClean="0"/>
              <a:t>)</a:t>
            </a:r>
          </a:p>
        </p:txBody>
      </p:sp>
      <p:sp>
        <p:nvSpPr>
          <p:cNvPr id="6" name="テキスト ボックス 5"/>
          <p:cNvSpPr txBox="1"/>
          <p:nvPr/>
        </p:nvSpPr>
        <p:spPr>
          <a:xfrm>
            <a:off x="8809978" y="4791114"/>
            <a:ext cx="928048" cy="369332"/>
          </a:xfrm>
          <a:prstGeom prst="rect">
            <a:avLst/>
          </a:prstGeom>
          <a:noFill/>
        </p:spPr>
        <p:txBody>
          <a:bodyPr wrap="square" rtlCol="0">
            <a:spAutoFit/>
          </a:bodyPr>
          <a:lstStyle/>
          <a:p>
            <a:r>
              <a:rPr kumimoji="1" lang="en-US" altLang="ja-JP" dirty="0" smtClean="0"/>
              <a:t>(5-6-1)</a:t>
            </a:r>
            <a:endParaRPr kumimoji="1" lang="ja-JP" altLang="en-US"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1382030154"/>
              </p:ext>
            </p:extLst>
          </p:nvPr>
        </p:nvGraphicFramePr>
        <p:xfrm>
          <a:off x="677334" y="1906938"/>
          <a:ext cx="9060692" cy="2884176"/>
        </p:xfrm>
        <a:graphic>
          <a:graphicData uri="http://schemas.openxmlformats.org/drawingml/2006/table">
            <a:tbl>
              <a:tblPr>
                <a:tableStyleId>{5C22544A-7EE6-4342-B048-85BDC9FD1C3A}</a:tableStyleId>
              </a:tblPr>
              <a:tblGrid>
                <a:gridCol w="1388021"/>
                <a:gridCol w="1388021"/>
                <a:gridCol w="1388021"/>
                <a:gridCol w="2756764"/>
                <a:gridCol w="2139865"/>
              </a:tblGrid>
              <a:tr h="721044">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販売台数</a:t>
                      </a:r>
                      <a:r>
                        <a:rPr lang="en-US" altLang="ja-JP" sz="2000" u="none" strike="noStrike">
                          <a:effectLst/>
                        </a:rPr>
                        <a:t>:</a:t>
                      </a:r>
                      <a:r>
                        <a:rPr lang="ja-JP" altLang="en-US" sz="2000" u="none" strike="noStrike">
                          <a:effectLst/>
                        </a:rPr>
                        <a:t>前期比</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5783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2.8%</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989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919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dirty="0">
                          <a:effectLst/>
                        </a:rPr>
                        <a:t>ホンダ</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3601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0.096</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3563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4.5%</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51943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a:t>
            </a:r>
            <a:r>
              <a:rPr kumimoji="1" lang="ja-JP" altLang="en-US" dirty="0" smtClean="0"/>
              <a:t>モデル 残余利益モデル</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97030" y="1930400"/>
                <a:ext cx="9239398" cy="4523546"/>
              </a:xfrm>
            </p:spPr>
            <p:txBody>
              <a:bodyPr>
                <a:normAutofit/>
              </a:bodyPr>
              <a:lstStyle/>
              <a:p>
                <a:pPr marL="0" indent="0">
                  <a:buNone/>
                </a:pPr>
                <a:r>
                  <a:rPr lang="ja-JP" altLang="en-US" sz="2400" dirty="0" smtClean="0"/>
                  <a:t>　定率成長だと</a:t>
                </a:r>
                <a:r>
                  <a:rPr lang="ja-JP" altLang="en-US" sz="2400" dirty="0"/>
                  <a:t>仮定</a:t>
                </a:r>
                <a:r>
                  <a:rPr lang="ja-JP" altLang="en-US" sz="2400" dirty="0" smtClean="0"/>
                  <a:t>し残余利益モデルを用いた</a:t>
                </a:r>
                <a:endParaRPr lang="en-US" altLang="ja-JP" sz="2400" dirty="0" smtClean="0"/>
              </a:p>
              <a:p>
                <a:pPr marL="0" indent="0">
                  <a:buNone/>
                </a:pPr>
                <a:endParaRPr lang="en-US" altLang="ja-JP" sz="2400" dirty="0" smtClean="0"/>
              </a:p>
              <a:p>
                <a:pPr marL="0" indent="0">
                  <a:buNone/>
                </a:pPr>
                <a:r>
                  <a:rPr kumimoji="1" lang="ja-JP" altLang="en-US" sz="2800" dirty="0" smtClean="0"/>
                  <a:t>　</a:t>
                </a:r>
                <a:r>
                  <a:rPr kumimoji="1" lang="en-US" altLang="ja-JP" sz="2800" dirty="0" smtClean="0"/>
                  <a:t>P=B+</a:t>
                </a:r>
                <a14:m>
                  <m:oMath xmlns:m="http://schemas.openxmlformats.org/officeDocument/2006/math">
                    <m:f>
                      <m:fPr>
                        <m:ctrlPr>
                          <a:rPr kumimoji="1" lang="en-US" altLang="ja-JP" sz="280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r>
                          <a:rPr kumimoji="1" lang="en-US" altLang="ja-JP" sz="2800" b="0" i="1" smtClean="0">
                            <a:latin typeface="Cambria Math" panose="02040503050406030204" pitchFamily="18" charset="0"/>
                          </a:rPr>
                          <m:t>𝑘</m:t>
                        </m:r>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𝑔</m:t>
                        </m:r>
                      </m:den>
                    </m:f>
                    <m:r>
                      <a:rPr lang="ja-JP" altLang="en-US" sz="2800" i="1">
                        <a:latin typeface="Cambria Math" panose="02040503050406030204" pitchFamily="18" charset="0"/>
                      </a:rPr>
                      <m:t>・</m:t>
                    </m:r>
                  </m:oMath>
                </a14:m>
                <a:r>
                  <a:rPr kumimoji="1" lang="en-US" altLang="ja-JP" sz="2800" dirty="0" smtClean="0"/>
                  <a:t>B</a:t>
                </a:r>
                <a:r>
                  <a:rPr kumimoji="1" lang="ja-JP" altLang="en-US" sz="2800" dirty="0" smtClean="0"/>
                  <a:t>・</a:t>
                </a:r>
                <a:r>
                  <a:rPr kumimoji="1" lang="en-US" altLang="ja-JP" sz="2800" dirty="0" smtClean="0"/>
                  <a:t> (ROE-k)</a:t>
                </a:r>
                <a:r>
                  <a:rPr kumimoji="1" lang="ja-JP" altLang="en-US" sz="2800" dirty="0" smtClean="0"/>
                  <a:t>　</a:t>
                </a:r>
                <a:r>
                  <a:rPr kumimoji="1" lang="en-US" altLang="ja-JP" dirty="0" smtClean="0"/>
                  <a:t>(2-1-1)</a:t>
                </a:r>
              </a:p>
              <a:p>
                <a:pPr marL="0" indent="0">
                  <a:buNone/>
                </a:pPr>
                <a:endParaRPr kumimoji="1" lang="en-US" altLang="ja-JP" sz="2800" dirty="0" smtClean="0"/>
              </a:p>
              <a:p>
                <a:pPr marL="0" indent="0">
                  <a:buNone/>
                </a:pPr>
                <a:r>
                  <a:rPr lang="ja-JP" altLang="en-US" sz="2800" dirty="0"/>
                  <a:t>　</a:t>
                </a:r>
                <a:r>
                  <a:rPr lang="en-US" altLang="ja-JP" sz="2400" dirty="0" smtClean="0"/>
                  <a:t>B:</a:t>
                </a:r>
                <a:r>
                  <a:rPr lang="ja-JP" altLang="en-US" sz="2400" dirty="0" smtClean="0"/>
                  <a:t>株主資本簿価</a:t>
                </a:r>
                <a:endParaRPr lang="en-US" altLang="ja-JP" sz="2400" dirty="0" smtClean="0"/>
              </a:p>
              <a:p>
                <a:pPr marL="0" indent="0">
                  <a:buNone/>
                </a:pPr>
                <a:r>
                  <a:rPr kumimoji="1" lang="ja-JP" altLang="en-US" sz="2400" dirty="0"/>
                  <a:t>　</a:t>
                </a:r>
                <a:r>
                  <a:rPr lang="ja-JP" altLang="en-US" sz="2400" dirty="0"/>
                  <a:t> </a:t>
                </a:r>
                <a:r>
                  <a:rPr kumimoji="1" lang="en-US" altLang="ja-JP" sz="2400" dirty="0" smtClean="0"/>
                  <a:t>K</a:t>
                </a:r>
                <a:r>
                  <a:rPr lang="en-US" altLang="ja-JP" sz="2400" dirty="0" smtClean="0"/>
                  <a:t>:</a:t>
                </a:r>
                <a:r>
                  <a:rPr lang="ja-JP" altLang="en-US" sz="2400" dirty="0" smtClean="0"/>
                  <a:t>割引率</a:t>
                </a:r>
                <a:endParaRPr lang="en-US" altLang="ja-JP" sz="2400" dirty="0" smtClean="0"/>
              </a:p>
              <a:p>
                <a:pPr marL="0" indent="0">
                  <a:buNone/>
                </a:pPr>
                <a:r>
                  <a:rPr kumimoji="1" lang="ja-JP" altLang="en-US" sz="2400" dirty="0"/>
                  <a:t>　</a:t>
                </a:r>
                <a:r>
                  <a:rPr kumimoji="1" lang="ja-JP" altLang="en-US" sz="2400" dirty="0" smtClean="0"/>
                  <a:t> </a:t>
                </a:r>
                <a:r>
                  <a:rPr kumimoji="1" lang="en-US" altLang="ja-JP" sz="2400" dirty="0" smtClean="0"/>
                  <a:t>g:</a:t>
                </a:r>
                <a:r>
                  <a:rPr kumimoji="1" lang="ja-JP" altLang="en-US" sz="2400" dirty="0" smtClean="0"/>
                  <a:t>成長率</a:t>
                </a:r>
                <a:endParaRPr kumimoji="1" lang="en-US" altLang="ja-JP" sz="2400" dirty="0" smtClean="0"/>
              </a:p>
              <a:p>
                <a:pPr marL="0" indent="0">
                  <a:buNone/>
                </a:pPr>
                <a:r>
                  <a:rPr lang="ja-JP" altLang="en-US" sz="2400" dirty="0"/>
                  <a:t>　</a:t>
                </a:r>
                <a:r>
                  <a:rPr lang="ja-JP" altLang="en-US" sz="2400" dirty="0" smtClean="0"/>
                  <a:t> </a:t>
                </a:r>
                <a:r>
                  <a:rPr lang="en-US" altLang="ja-JP" sz="2400" dirty="0" smtClean="0"/>
                  <a:t>*K&gt;g</a:t>
                </a:r>
                <a14:m>
                  <m:oMath xmlns:m="http://schemas.openxmlformats.org/officeDocument/2006/math">
                    <m:r>
                      <a:rPr lang="en-US" altLang="ja-JP" sz="2400" i="1" smtClean="0">
                        <a:latin typeface="Cambria Math" panose="02040503050406030204" pitchFamily="18" charset="0"/>
                        <a:ea typeface="Cambria Math" panose="02040503050406030204" pitchFamily="18" charset="0"/>
                      </a:rPr>
                      <m:t>≥</m:t>
                    </m:r>
                  </m:oMath>
                </a14:m>
                <a:r>
                  <a:rPr lang="en-US" altLang="ja-JP" sz="2400" dirty="0" smtClean="0"/>
                  <a:t>0 *ROE&gt;k </a:t>
                </a:r>
                <a:r>
                  <a:rPr lang="ja-JP" altLang="en-US" sz="2400" dirty="0" smtClean="0"/>
                  <a:t>　　</a:t>
                </a:r>
                <a:endParaRPr kumimoji="1" lang="ja-JP" altLang="en-US"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97030" y="1930400"/>
                <a:ext cx="9239398" cy="4523546"/>
              </a:xfrm>
              <a:blipFill rotWithShape="0">
                <a:blip r:embed="rId2"/>
                <a:stretch>
                  <a:fillRect t="-80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02304690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7827969" cy="400110"/>
          </a:xfrm>
          <a:prstGeom prst="rect">
            <a:avLst/>
          </a:prstGeom>
          <a:noFill/>
        </p:spPr>
        <p:txBody>
          <a:bodyPr wrap="square" rtlCol="0">
            <a:spAutoFit/>
          </a:bodyPr>
          <a:lstStyle/>
          <a:p>
            <a:r>
              <a:rPr lang="ja-JP" altLang="en-US" sz="2000" dirty="0"/>
              <a:t>基準日株価から逆算</a:t>
            </a:r>
            <a:r>
              <a:rPr lang="ja-JP" altLang="en-US" sz="2000" dirty="0" smtClean="0"/>
              <a:t>した成長率と販売台数</a:t>
            </a:r>
            <a:r>
              <a:rPr lang="en-US" altLang="ja-JP" sz="2000" dirty="0" smtClean="0"/>
              <a:t>:</a:t>
            </a:r>
            <a:r>
              <a:rPr lang="ja-JP" altLang="en-US" sz="2000" dirty="0" smtClean="0"/>
              <a:t>前期比</a:t>
            </a:r>
            <a:r>
              <a:rPr lang="en-US" altLang="ja-JP" sz="2000" dirty="0" smtClean="0"/>
              <a:t>(2014</a:t>
            </a:r>
            <a:r>
              <a:rPr lang="ja-JP" altLang="en-US" sz="2000" dirty="0" smtClean="0"/>
              <a:t>年度</a:t>
            </a:r>
            <a:r>
              <a:rPr lang="en-US" altLang="ja-JP" sz="2000" dirty="0" smtClean="0"/>
              <a:t>)</a:t>
            </a:r>
          </a:p>
        </p:txBody>
      </p:sp>
      <p:sp>
        <p:nvSpPr>
          <p:cNvPr id="6" name="テキスト ボックス 5"/>
          <p:cNvSpPr txBox="1"/>
          <p:nvPr/>
        </p:nvSpPr>
        <p:spPr>
          <a:xfrm>
            <a:off x="8809978" y="4791114"/>
            <a:ext cx="928048" cy="369332"/>
          </a:xfrm>
          <a:prstGeom prst="rect">
            <a:avLst/>
          </a:prstGeom>
          <a:noFill/>
        </p:spPr>
        <p:txBody>
          <a:bodyPr wrap="square" rtlCol="0">
            <a:spAutoFit/>
          </a:bodyPr>
          <a:lstStyle/>
          <a:p>
            <a:r>
              <a:rPr kumimoji="1" lang="en-US" altLang="ja-JP" dirty="0" smtClean="0"/>
              <a:t>(5-6-2)</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324256877"/>
              </p:ext>
            </p:extLst>
          </p:nvPr>
        </p:nvGraphicFramePr>
        <p:xfrm>
          <a:off x="677334" y="1906938"/>
          <a:ext cx="9060692" cy="2884176"/>
        </p:xfrm>
        <a:graphic>
          <a:graphicData uri="http://schemas.openxmlformats.org/drawingml/2006/table">
            <a:tbl>
              <a:tblPr>
                <a:tableStyleId>{5C22544A-7EE6-4342-B048-85BDC9FD1C3A}</a:tableStyleId>
              </a:tblPr>
              <a:tblGrid>
                <a:gridCol w="1388021"/>
                <a:gridCol w="1388021"/>
                <a:gridCol w="1388021"/>
                <a:gridCol w="2756764"/>
                <a:gridCol w="2139865"/>
              </a:tblGrid>
              <a:tr h="721044">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販売台数</a:t>
                      </a:r>
                      <a:r>
                        <a:rPr lang="en-US" altLang="ja-JP" sz="2000" u="none" strike="noStrike">
                          <a:effectLst/>
                        </a:rPr>
                        <a:t>:</a:t>
                      </a:r>
                      <a:r>
                        <a:rPr lang="ja-JP" altLang="en-US" sz="2000" u="none" strike="noStrike">
                          <a:effectLst/>
                        </a:rPr>
                        <a:t>前期比</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8559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8604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1299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0.049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1300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a:effectLst/>
                        </a:rPr>
                        <a:t>ホンダ</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1877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0.136</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4261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-0.5%</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290692963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8381760" cy="461665"/>
          </a:xfrm>
          <a:prstGeom prst="rect">
            <a:avLst/>
          </a:prstGeom>
          <a:noFill/>
        </p:spPr>
        <p:txBody>
          <a:bodyPr wrap="square" rtlCol="0">
            <a:spAutoFit/>
          </a:bodyPr>
          <a:lstStyle/>
          <a:p>
            <a:r>
              <a:rPr lang="ja-JP" altLang="en-US" sz="2400" dirty="0"/>
              <a:t>基準日株価から逆算</a:t>
            </a:r>
            <a:r>
              <a:rPr lang="ja-JP" altLang="en-US" sz="2400" dirty="0" smtClean="0"/>
              <a:t>した成長率と販売台数</a:t>
            </a:r>
            <a:r>
              <a:rPr lang="en-US" altLang="ja-JP" sz="2400" dirty="0" smtClean="0"/>
              <a:t>:</a:t>
            </a:r>
            <a:r>
              <a:rPr lang="ja-JP" altLang="en-US" sz="2400" dirty="0" smtClean="0"/>
              <a:t>前期比と考察</a:t>
            </a:r>
            <a:endParaRPr lang="en-US" altLang="ja-JP" sz="2400" dirty="0" smtClean="0"/>
          </a:p>
        </p:txBody>
      </p:sp>
      <p:sp>
        <p:nvSpPr>
          <p:cNvPr id="3" name="コンテンツ プレースホルダー 2"/>
          <p:cNvSpPr>
            <a:spLocks noGrp="1"/>
          </p:cNvSpPr>
          <p:nvPr>
            <p:ph idx="1"/>
          </p:nvPr>
        </p:nvSpPr>
        <p:spPr>
          <a:xfrm>
            <a:off x="677334" y="2160589"/>
            <a:ext cx="9471218" cy="3880773"/>
          </a:xfrm>
        </p:spPr>
        <p:txBody>
          <a:bodyPr>
            <a:normAutofit/>
          </a:bodyPr>
          <a:lstStyle/>
          <a:p>
            <a:pPr marL="0" indent="0">
              <a:buNone/>
            </a:pPr>
            <a:r>
              <a:rPr kumimoji="1" lang="ja-JP" altLang="en-US" sz="2400" dirty="0" smtClean="0"/>
              <a:t>・</a:t>
            </a:r>
            <a:r>
              <a:rPr kumimoji="1" lang="en-US" altLang="ja-JP" sz="2400" dirty="0" smtClean="0"/>
              <a:t>2013</a:t>
            </a:r>
            <a:r>
              <a:rPr kumimoji="1" lang="ja-JP" altLang="en-US" sz="2400" dirty="0" smtClean="0"/>
              <a:t>年</a:t>
            </a:r>
            <a:r>
              <a:rPr lang="ja-JP" altLang="en-US" sz="2400" dirty="0"/>
              <a:t>度</a:t>
            </a:r>
            <a:r>
              <a:rPr kumimoji="1" lang="en-US" altLang="ja-JP" sz="2400" dirty="0" smtClean="0"/>
              <a:t>,2014</a:t>
            </a:r>
            <a:r>
              <a:rPr kumimoji="1" lang="ja-JP" altLang="en-US" sz="2400" dirty="0" smtClean="0"/>
              <a:t>年</a:t>
            </a:r>
            <a:r>
              <a:rPr lang="ja-JP" altLang="en-US" sz="2400" dirty="0"/>
              <a:t>度</a:t>
            </a:r>
            <a:r>
              <a:rPr kumimoji="1" lang="ja-JP" altLang="en-US" sz="2400" dirty="0" smtClean="0"/>
              <a:t>ともに</a:t>
            </a:r>
            <a:r>
              <a:rPr lang="ja-JP" altLang="en-US" sz="2400" dirty="0" smtClean="0"/>
              <a:t>、販売台数</a:t>
            </a:r>
            <a:r>
              <a:rPr lang="en-US" altLang="ja-JP" sz="2400" dirty="0" smtClean="0"/>
              <a:t>:</a:t>
            </a:r>
            <a:r>
              <a:rPr lang="ja-JP" altLang="en-US" sz="2400" dirty="0" smtClean="0"/>
              <a:t>前期比が最も高い日産の成</a:t>
            </a:r>
            <a:endParaRPr lang="en-US" altLang="ja-JP" sz="2400" dirty="0" smtClean="0"/>
          </a:p>
          <a:p>
            <a:pPr marL="0" indent="0">
              <a:buNone/>
            </a:pPr>
            <a:r>
              <a:rPr lang="ja-JP" altLang="en-US" sz="2400" dirty="0"/>
              <a:t>　</a:t>
            </a:r>
            <a:r>
              <a:rPr lang="ja-JP" altLang="en-US" sz="2400" dirty="0" smtClean="0"/>
              <a:t>長率が最も低くなっており、販売台数</a:t>
            </a:r>
            <a:r>
              <a:rPr lang="en-US" altLang="ja-JP" sz="2400" dirty="0" smtClean="0"/>
              <a:t>:</a:t>
            </a:r>
            <a:r>
              <a:rPr lang="ja-JP" altLang="en-US" sz="2400" dirty="0" smtClean="0"/>
              <a:t>前期比の高さが成長率の高</a:t>
            </a:r>
            <a:endParaRPr lang="en-US" altLang="ja-JP" sz="2400" dirty="0" smtClean="0"/>
          </a:p>
          <a:p>
            <a:pPr marL="0" indent="0">
              <a:buNone/>
            </a:pPr>
            <a:r>
              <a:rPr lang="ja-JP" altLang="en-US" sz="2400" dirty="0"/>
              <a:t>　</a:t>
            </a:r>
            <a:r>
              <a:rPr lang="ja-JP" altLang="en-US" sz="2400" dirty="0" err="1" smtClean="0"/>
              <a:t>さに</a:t>
            </a:r>
            <a:r>
              <a:rPr lang="ja-JP" altLang="en-US" sz="2400" dirty="0" smtClean="0"/>
              <a:t>結びつくわけでないということが分かる。</a:t>
            </a:r>
            <a:endParaRPr kumimoji="1" lang="en-US" altLang="ja-JP" sz="2400" dirty="0" smtClean="0"/>
          </a:p>
        </p:txBody>
      </p:sp>
    </p:spTree>
    <p:extLst>
      <p:ext uri="{BB962C8B-B14F-4D97-AF65-F5344CB8AC3E}">
        <p14:creationId xmlns:p14="http://schemas.microsoft.com/office/powerpoint/2010/main" val="428121779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7827969" cy="400110"/>
          </a:xfrm>
          <a:prstGeom prst="rect">
            <a:avLst/>
          </a:prstGeom>
          <a:noFill/>
        </p:spPr>
        <p:txBody>
          <a:bodyPr wrap="square" rtlCol="0">
            <a:spAutoFit/>
          </a:bodyPr>
          <a:lstStyle/>
          <a:p>
            <a:r>
              <a:rPr lang="ja-JP" altLang="en-US" sz="2000" dirty="0"/>
              <a:t>基準日株価から逆算</a:t>
            </a:r>
            <a:r>
              <a:rPr lang="ja-JP" altLang="en-US" sz="2000" dirty="0" smtClean="0"/>
              <a:t>した成長率とリコール届け出数</a:t>
            </a:r>
            <a:r>
              <a:rPr lang="en-US" altLang="ja-JP" sz="2000" dirty="0" smtClean="0"/>
              <a:t>(2013</a:t>
            </a:r>
            <a:r>
              <a:rPr lang="ja-JP" altLang="en-US" sz="2000" dirty="0" smtClean="0"/>
              <a:t>年度</a:t>
            </a:r>
            <a:r>
              <a:rPr lang="en-US" altLang="ja-JP" sz="2000" dirty="0" smtClean="0"/>
              <a:t>)</a:t>
            </a:r>
          </a:p>
        </p:txBody>
      </p:sp>
      <p:sp>
        <p:nvSpPr>
          <p:cNvPr id="6" name="テキスト ボックス 5"/>
          <p:cNvSpPr txBox="1"/>
          <p:nvPr/>
        </p:nvSpPr>
        <p:spPr>
          <a:xfrm>
            <a:off x="8474299" y="4886338"/>
            <a:ext cx="928048" cy="369332"/>
          </a:xfrm>
          <a:prstGeom prst="rect">
            <a:avLst/>
          </a:prstGeom>
          <a:noFill/>
        </p:spPr>
        <p:txBody>
          <a:bodyPr wrap="square" rtlCol="0">
            <a:spAutoFit/>
          </a:bodyPr>
          <a:lstStyle/>
          <a:p>
            <a:r>
              <a:rPr kumimoji="1" lang="en-US" altLang="ja-JP" dirty="0" smtClean="0"/>
              <a:t>(5-6-3)</a:t>
            </a:r>
            <a:endParaRPr kumimoji="1" lang="ja-JP" altLang="en-US"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2944696756"/>
              </p:ext>
            </p:extLst>
          </p:nvPr>
        </p:nvGraphicFramePr>
        <p:xfrm>
          <a:off x="677334" y="1906938"/>
          <a:ext cx="8596666" cy="2979400"/>
        </p:xfrm>
        <a:graphic>
          <a:graphicData uri="http://schemas.openxmlformats.org/drawingml/2006/table">
            <a:tbl>
              <a:tblPr>
                <a:tableStyleId>{5C22544A-7EE6-4342-B048-85BDC9FD1C3A}</a:tableStyleId>
              </a:tblPr>
              <a:tblGrid>
                <a:gridCol w="1306741"/>
                <a:gridCol w="1306741"/>
                <a:gridCol w="1306741"/>
                <a:gridCol w="2589286"/>
                <a:gridCol w="2087157"/>
              </a:tblGrid>
              <a:tr h="1172329">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リコール届け出数</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602357">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5783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602357">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989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919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18</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602357">
                <a:tc>
                  <a:txBody>
                    <a:bodyPr/>
                    <a:lstStyle/>
                    <a:p>
                      <a:pPr algn="r" fontAlgn="ctr"/>
                      <a:r>
                        <a:rPr lang="ja-JP" altLang="en-US" sz="2000" u="none" strike="noStrike">
                          <a:effectLst/>
                        </a:rPr>
                        <a:t>ホンダ</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3601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0.096</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3563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255328754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7827969" cy="400110"/>
          </a:xfrm>
          <a:prstGeom prst="rect">
            <a:avLst/>
          </a:prstGeom>
          <a:noFill/>
        </p:spPr>
        <p:txBody>
          <a:bodyPr wrap="square" rtlCol="0">
            <a:spAutoFit/>
          </a:bodyPr>
          <a:lstStyle/>
          <a:p>
            <a:r>
              <a:rPr lang="ja-JP" altLang="en-US" sz="2000" dirty="0"/>
              <a:t>基準日株価から逆算</a:t>
            </a:r>
            <a:r>
              <a:rPr lang="ja-JP" altLang="en-US" sz="2000" dirty="0" smtClean="0"/>
              <a:t>した成長率とリコール届け出数</a:t>
            </a:r>
            <a:r>
              <a:rPr lang="en-US" altLang="ja-JP" sz="2000" dirty="0" smtClean="0"/>
              <a:t>(2014</a:t>
            </a:r>
            <a:r>
              <a:rPr lang="ja-JP" altLang="en-US" sz="2000" dirty="0" smtClean="0"/>
              <a:t>年度</a:t>
            </a:r>
            <a:r>
              <a:rPr lang="en-US" altLang="ja-JP" sz="2000" dirty="0" smtClean="0"/>
              <a:t>)</a:t>
            </a:r>
          </a:p>
        </p:txBody>
      </p:sp>
      <p:sp>
        <p:nvSpPr>
          <p:cNvPr id="6" name="テキスト ボックス 5"/>
          <p:cNvSpPr txBox="1"/>
          <p:nvPr/>
        </p:nvSpPr>
        <p:spPr>
          <a:xfrm>
            <a:off x="8809978" y="4905856"/>
            <a:ext cx="928048" cy="369332"/>
          </a:xfrm>
          <a:prstGeom prst="rect">
            <a:avLst/>
          </a:prstGeom>
          <a:noFill/>
        </p:spPr>
        <p:txBody>
          <a:bodyPr wrap="square" rtlCol="0">
            <a:spAutoFit/>
          </a:bodyPr>
          <a:lstStyle/>
          <a:p>
            <a:r>
              <a:rPr kumimoji="1" lang="en-US" altLang="ja-JP" dirty="0" smtClean="0"/>
              <a:t>(5-6-4)</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017560252"/>
              </p:ext>
            </p:extLst>
          </p:nvPr>
        </p:nvGraphicFramePr>
        <p:xfrm>
          <a:off x="677334" y="1906938"/>
          <a:ext cx="9060692" cy="2998918"/>
        </p:xfrm>
        <a:graphic>
          <a:graphicData uri="http://schemas.openxmlformats.org/drawingml/2006/table">
            <a:tbl>
              <a:tblPr>
                <a:tableStyleId>{5C22544A-7EE6-4342-B048-85BDC9FD1C3A}</a:tableStyleId>
              </a:tblPr>
              <a:tblGrid>
                <a:gridCol w="1377276"/>
                <a:gridCol w="1377276"/>
                <a:gridCol w="1377276"/>
                <a:gridCol w="2729048"/>
                <a:gridCol w="2199816"/>
              </a:tblGrid>
              <a:tr h="1180009">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リコール届け出数</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606303">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8559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8604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606303">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1299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0.049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1300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606303">
                <a:tc>
                  <a:txBody>
                    <a:bodyPr/>
                    <a:lstStyle/>
                    <a:p>
                      <a:pPr algn="r" fontAlgn="ctr"/>
                      <a:r>
                        <a:rPr lang="ja-JP" altLang="en-US" sz="2000" u="none" strike="noStrike">
                          <a:effectLst/>
                        </a:rPr>
                        <a:t>ホンダ</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1877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0.136</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4261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8739804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8381760" cy="461665"/>
          </a:xfrm>
          <a:prstGeom prst="rect">
            <a:avLst/>
          </a:prstGeom>
          <a:noFill/>
        </p:spPr>
        <p:txBody>
          <a:bodyPr wrap="square" rtlCol="0">
            <a:spAutoFit/>
          </a:bodyPr>
          <a:lstStyle/>
          <a:p>
            <a:r>
              <a:rPr lang="ja-JP" altLang="en-US" sz="2400" dirty="0"/>
              <a:t>基準日株価から逆算</a:t>
            </a:r>
            <a:r>
              <a:rPr lang="ja-JP" altLang="en-US" sz="2400" dirty="0" smtClean="0"/>
              <a:t>した成長率とリコール届け出</a:t>
            </a:r>
            <a:r>
              <a:rPr lang="ja-JP" altLang="en-US" sz="2400" dirty="0"/>
              <a:t>数</a:t>
            </a:r>
            <a:r>
              <a:rPr lang="ja-JP" altLang="en-US" sz="2400" dirty="0" smtClean="0"/>
              <a:t>と考察</a:t>
            </a:r>
            <a:endParaRPr lang="en-US" altLang="ja-JP" sz="2400" dirty="0" smtClean="0"/>
          </a:p>
        </p:txBody>
      </p:sp>
      <p:sp>
        <p:nvSpPr>
          <p:cNvPr id="3" name="コンテンツ プレースホルダー 2"/>
          <p:cNvSpPr>
            <a:spLocks noGrp="1"/>
          </p:cNvSpPr>
          <p:nvPr>
            <p:ph idx="1"/>
          </p:nvPr>
        </p:nvSpPr>
        <p:spPr>
          <a:xfrm>
            <a:off x="677334" y="2160589"/>
            <a:ext cx="9471218" cy="4317484"/>
          </a:xfrm>
        </p:spPr>
        <p:txBody>
          <a:bodyPr>
            <a:normAutofit fontScale="92500" lnSpcReduction="10000"/>
          </a:bodyPr>
          <a:lstStyle/>
          <a:p>
            <a:pPr marL="0" indent="0">
              <a:buNone/>
            </a:pPr>
            <a:r>
              <a:rPr kumimoji="1" lang="ja-JP" altLang="en-US" sz="2400" dirty="0" smtClean="0"/>
              <a:t>・</a:t>
            </a:r>
            <a:r>
              <a:rPr kumimoji="1" lang="en-US" altLang="ja-JP" sz="2400" dirty="0" smtClean="0"/>
              <a:t>2013</a:t>
            </a:r>
            <a:r>
              <a:rPr kumimoji="1" lang="ja-JP" altLang="en-US" sz="2400" dirty="0" smtClean="0"/>
              <a:t>年</a:t>
            </a:r>
            <a:r>
              <a:rPr lang="ja-JP" altLang="en-US" sz="2400" dirty="0"/>
              <a:t>度</a:t>
            </a:r>
            <a:r>
              <a:rPr kumimoji="1" lang="ja-JP" altLang="en-US" sz="2400" dirty="0" smtClean="0"/>
              <a:t>はリコール届け出数の最も多い日産の成長率が最も低くなって</a:t>
            </a:r>
            <a:endParaRPr kumimoji="1" lang="en-US" altLang="ja-JP" sz="2400" dirty="0" smtClean="0"/>
          </a:p>
          <a:p>
            <a:pPr marL="0" indent="0">
              <a:buNone/>
            </a:pPr>
            <a:r>
              <a:rPr lang="ja-JP" altLang="en-US" sz="2400" dirty="0"/>
              <a:t>　</a:t>
            </a:r>
            <a:r>
              <a:rPr kumimoji="1" lang="ja-JP" altLang="en-US" sz="2400" dirty="0" smtClean="0"/>
              <a:t>いるが、</a:t>
            </a:r>
            <a:r>
              <a:rPr lang="ja-JP" altLang="en-US" sz="2400" dirty="0" smtClean="0"/>
              <a:t>リコール届け出数の最も少ないトヨタの成長率が最も高い数値</a:t>
            </a:r>
            <a:endParaRPr lang="en-US" altLang="ja-JP" sz="2400" dirty="0" smtClean="0"/>
          </a:p>
          <a:p>
            <a:pPr marL="0" indent="0">
              <a:buNone/>
            </a:pPr>
            <a:r>
              <a:rPr lang="ja-JP" altLang="en-US" sz="2400" dirty="0"/>
              <a:t>　</a:t>
            </a:r>
            <a:r>
              <a:rPr lang="ja-JP" altLang="en-US" sz="2400" dirty="0" smtClean="0"/>
              <a:t>をつけているわけでない。</a:t>
            </a:r>
            <a:endParaRPr lang="en-US" altLang="ja-JP" sz="2400" dirty="0" smtClean="0"/>
          </a:p>
          <a:p>
            <a:pPr marL="0" indent="0">
              <a:buNone/>
            </a:pPr>
            <a:endParaRPr lang="en-US" altLang="ja-JP" sz="2400" dirty="0"/>
          </a:p>
          <a:p>
            <a:pPr marL="0" indent="0">
              <a:buNone/>
            </a:pPr>
            <a:r>
              <a:rPr lang="ja-JP" altLang="en-US" sz="2400" dirty="0" smtClean="0"/>
              <a:t>・</a:t>
            </a:r>
            <a:r>
              <a:rPr lang="en-US" altLang="ja-JP" sz="2400" dirty="0" smtClean="0"/>
              <a:t>2014</a:t>
            </a:r>
            <a:r>
              <a:rPr lang="ja-JP" altLang="en-US" sz="2400" dirty="0" smtClean="0"/>
              <a:t>年度はリコール届け出数の最も少ないホンダの成長率が最も高く</a:t>
            </a:r>
            <a:endParaRPr lang="en-US" altLang="ja-JP" sz="2400" dirty="0" smtClean="0"/>
          </a:p>
          <a:p>
            <a:pPr marL="0" indent="0">
              <a:buNone/>
            </a:pPr>
            <a:r>
              <a:rPr lang="ja-JP" altLang="en-US" sz="2400" dirty="0"/>
              <a:t>　</a:t>
            </a:r>
            <a:r>
              <a:rPr lang="ja-JP" altLang="en-US" sz="2400" dirty="0" smtClean="0"/>
              <a:t>なっているが、リコール届け出数の最も多いトヨタの成長率が最も低い</a:t>
            </a:r>
            <a:endParaRPr lang="en-US" altLang="ja-JP" sz="2400" dirty="0" smtClean="0"/>
          </a:p>
          <a:p>
            <a:pPr marL="0" indent="0">
              <a:buNone/>
            </a:pPr>
            <a:r>
              <a:rPr lang="ja-JP" altLang="en-US" sz="2400" dirty="0"/>
              <a:t>　</a:t>
            </a:r>
            <a:r>
              <a:rPr lang="ja-JP" altLang="en-US" sz="2400" dirty="0" smtClean="0"/>
              <a:t>数値をつけているわけでない。</a:t>
            </a:r>
            <a:endParaRPr lang="en-US" altLang="ja-JP" sz="2400" dirty="0" smtClean="0"/>
          </a:p>
          <a:p>
            <a:pPr marL="0" indent="0">
              <a:buNone/>
            </a:pPr>
            <a:endParaRPr lang="en-US" altLang="ja-JP" sz="2400" dirty="0"/>
          </a:p>
          <a:p>
            <a:pPr marL="0" indent="0">
              <a:buNone/>
            </a:pPr>
            <a:r>
              <a:rPr lang="ja-JP" altLang="en-US" sz="2400" dirty="0" smtClean="0"/>
              <a:t>・リコール届け出数のみでは、企業の成長率を決定づけることができない</a:t>
            </a:r>
            <a:endParaRPr lang="en-US" altLang="ja-JP" sz="2400" dirty="0" smtClean="0"/>
          </a:p>
          <a:p>
            <a:pPr marL="0" indent="0">
              <a:buNone/>
            </a:pPr>
            <a:r>
              <a:rPr lang="ja-JP" altLang="en-US" sz="2400" dirty="0"/>
              <a:t>　</a:t>
            </a:r>
            <a:r>
              <a:rPr lang="ja-JP" altLang="en-US" sz="2400" dirty="0" smtClean="0"/>
              <a:t>ことがわかる。</a:t>
            </a:r>
            <a:endParaRPr lang="en-US" altLang="ja-JP" sz="2400" dirty="0" smtClean="0"/>
          </a:p>
        </p:txBody>
      </p:sp>
    </p:spTree>
    <p:extLst>
      <p:ext uri="{BB962C8B-B14F-4D97-AF65-F5344CB8AC3E}">
        <p14:creationId xmlns:p14="http://schemas.microsoft.com/office/powerpoint/2010/main" val="93970759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7827969" cy="400110"/>
          </a:xfrm>
          <a:prstGeom prst="rect">
            <a:avLst/>
          </a:prstGeom>
          <a:noFill/>
        </p:spPr>
        <p:txBody>
          <a:bodyPr wrap="square" rtlCol="0">
            <a:spAutoFit/>
          </a:bodyPr>
          <a:lstStyle/>
          <a:p>
            <a:r>
              <a:rPr lang="ja-JP" altLang="en-US" sz="2000" dirty="0"/>
              <a:t>基準日株価から逆算</a:t>
            </a:r>
            <a:r>
              <a:rPr lang="ja-JP" altLang="en-US" sz="2000" dirty="0" smtClean="0"/>
              <a:t>した成長率と役員</a:t>
            </a:r>
            <a:r>
              <a:rPr lang="ja-JP" altLang="en-US" sz="2000" dirty="0"/>
              <a:t>報酬</a:t>
            </a:r>
            <a:r>
              <a:rPr lang="en-US" altLang="ja-JP" sz="2000" dirty="0" smtClean="0"/>
              <a:t>(2013</a:t>
            </a:r>
            <a:r>
              <a:rPr lang="ja-JP" altLang="en-US" sz="2000" dirty="0" smtClean="0"/>
              <a:t>年度</a:t>
            </a:r>
            <a:r>
              <a:rPr lang="en-US" altLang="ja-JP" sz="2000" dirty="0" smtClean="0"/>
              <a:t>)</a:t>
            </a:r>
          </a:p>
        </p:txBody>
      </p:sp>
      <p:sp>
        <p:nvSpPr>
          <p:cNvPr id="6" name="テキスト ボックス 5"/>
          <p:cNvSpPr txBox="1"/>
          <p:nvPr/>
        </p:nvSpPr>
        <p:spPr>
          <a:xfrm>
            <a:off x="8809978" y="4772346"/>
            <a:ext cx="928048" cy="369332"/>
          </a:xfrm>
          <a:prstGeom prst="rect">
            <a:avLst/>
          </a:prstGeom>
          <a:noFill/>
        </p:spPr>
        <p:txBody>
          <a:bodyPr wrap="square" rtlCol="0">
            <a:spAutoFit/>
          </a:bodyPr>
          <a:lstStyle/>
          <a:p>
            <a:r>
              <a:rPr kumimoji="1" lang="en-US" altLang="ja-JP" dirty="0" smtClean="0"/>
              <a:t>(5-6-5)</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708950651"/>
              </p:ext>
            </p:extLst>
          </p:nvPr>
        </p:nvGraphicFramePr>
        <p:xfrm>
          <a:off x="677334" y="1906938"/>
          <a:ext cx="9060693" cy="2865408"/>
        </p:xfrm>
        <a:graphic>
          <a:graphicData uri="http://schemas.openxmlformats.org/drawingml/2006/table">
            <a:tbl>
              <a:tblPr>
                <a:tableStyleId>{5C22544A-7EE6-4342-B048-85BDC9FD1C3A}</a:tableStyleId>
              </a:tblPr>
              <a:tblGrid>
                <a:gridCol w="1343246"/>
                <a:gridCol w="1343246"/>
                <a:gridCol w="1343246"/>
                <a:gridCol w="2736242"/>
                <a:gridCol w="2294713"/>
              </a:tblGrid>
              <a:tr h="716352">
                <a:tc>
                  <a:txBody>
                    <a:bodyPr/>
                    <a:lstStyle/>
                    <a:p>
                      <a:pPr algn="r" fontAlgn="ctr"/>
                      <a:r>
                        <a:rPr lang="en-US" altLang="ja-JP" sz="2000" u="none" strike="noStrike" dirty="0">
                          <a:effectLst/>
                        </a:rPr>
                        <a:t>2013</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役員報酬</a:t>
                      </a:r>
                      <a:r>
                        <a:rPr lang="en-US" altLang="zh-TW" sz="2000" u="none" strike="noStrike">
                          <a:effectLst/>
                        </a:rPr>
                        <a:t>(</a:t>
                      </a:r>
                      <a:r>
                        <a:rPr lang="zh-TW" altLang="en-US" sz="2000" u="none" strike="noStrike">
                          <a:effectLst/>
                        </a:rPr>
                        <a:t>百万円</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16352">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5783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5761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1784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16352">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989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919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1805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16352">
                <a:tc>
                  <a:txBody>
                    <a:bodyPr/>
                    <a:lstStyle/>
                    <a:p>
                      <a:pPr algn="r" fontAlgn="ctr"/>
                      <a:r>
                        <a:rPr lang="ja-JP" altLang="en-US" sz="2000" u="none" strike="noStrike" dirty="0">
                          <a:effectLst/>
                        </a:rPr>
                        <a:t>ホンダ</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3601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0.096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3563</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1034</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100900370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7827969" cy="400110"/>
          </a:xfrm>
          <a:prstGeom prst="rect">
            <a:avLst/>
          </a:prstGeom>
          <a:noFill/>
        </p:spPr>
        <p:txBody>
          <a:bodyPr wrap="square" rtlCol="0">
            <a:spAutoFit/>
          </a:bodyPr>
          <a:lstStyle/>
          <a:p>
            <a:r>
              <a:rPr lang="ja-JP" altLang="en-US" sz="2000" dirty="0"/>
              <a:t>基準日株価から逆算</a:t>
            </a:r>
            <a:r>
              <a:rPr lang="ja-JP" altLang="en-US" sz="2000" dirty="0" smtClean="0"/>
              <a:t>した成長率と役員</a:t>
            </a:r>
            <a:r>
              <a:rPr lang="ja-JP" altLang="en-US" sz="2000" dirty="0"/>
              <a:t>報酬</a:t>
            </a:r>
            <a:r>
              <a:rPr lang="en-US" altLang="ja-JP" sz="2000" dirty="0" smtClean="0"/>
              <a:t>(2014</a:t>
            </a:r>
            <a:r>
              <a:rPr lang="ja-JP" altLang="en-US" sz="2000" dirty="0" smtClean="0"/>
              <a:t>年度</a:t>
            </a:r>
            <a:r>
              <a:rPr lang="en-US" altLang="ja-JP" sz="2000" dirty="0" smtClean="0"/>
              <a:t>)</a:t>
            </a:r>
          </a:p>
        </p:txBody>
      </p:sp>
      <p:sp>
        <p:nvSpPr>
          <p:cNvPr id="6" name="テキスト ボックス 5"/>
          <p:cNvSpPr txBox="1"/>
          <p:nvPr/>
        </p:nvSpPr>
        <p:spPr>
          <a:xfrm>
            <a:off x="8858932" y="4791114"/>
            <a:ext cx="928048" cy="369332"/>
          </a:xfrm>
          <a:prstGeom prst="rect">
            <a:avLst/>
          </a:prstGeom>
          <a:noFill/>
        </p:spPr>
        <p:txBody>
          <a:bodyPr wrap="square" rtlCol="0">
            <a:spAutoFit/>
          </a:bodyPr>
          <a:lstStyle/>
          <a:p>
            <a:r>
              <a:rPr kumimoji="1" lang="en-US" altLang="ja-JP" dirty="0" smtClean="0"/>
              <a:t>(5-6-6)</a:t>
            </a:r>
            <a:endParaRPr kumimoji="1" lang="ja-JP" altLang="en-US"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1676180482"/>
              </p:ext>
            </p:extLst>
          </p:nvPr>
        </p:nvGraphicFramePr>
        <p:xfrm>
          <a:off x="677334" y="1906938"/>
          <a:ext cx="9078642" cy="2884176"/>
        </p:xfrm>
        <a:graphic>
          <a:graphicData uri="http://schemas.openxmlformats.org/drawingml/2006/table">
            <a:tbl>
              <a:tblPr>
                <a:tableStyleId>{5C22544A-7EE6-4342-B048-85BDC9FD1C3A}</a:tableStyleId>
              </a:tblPr>
              <a:tblGrid>
                <a:gridCol w="1345907"/>
                <a:gridCol w="1345907"/>
                <a:gridCol w="1345907"/>
                <a:gridCol w="2741663"/>
                <a:gridCol w="2299258"/>
              </a:tblGrid>
              <a:tr h="721044">
                <a:tc>
                  <a:txBody>
                    <a:bodyPr/>
                    <a:lstStyle/>
                    <a:p>
                      <a:pPr algn="r" fontAlgn="ctr"/>
                      <a:r>
                        <a:rPr lang="en-US" altLang="ja-JP" sz="2000" u="none" strike="noStrike" dirty="0">
                          <a:effectLst/>
                        </a:rPr>
                        <a:t>2014</a:t>
                      </a:r>
                      <a:r>
                        <a:rPr lang="ja-JP" altLang="en-US" sz="2000" u="none" strike="noStrike" dirty="0">
                          <a:effectLst/>
                        </a:rPr>
                        <a:t>年度</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理論株価</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2000" u="none" strike="noStrike">
                          <a:effectLst/>
                        </a:rPr>
                        <a:t>成長率</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基準日株価</a:t>
                      </a:r>
                      <a:r>
                        <a:rPr lang="en-US" altLang="zh-TW" sz="2000" u="none" strike="noStrike">
                          <a:effectLst/>
                        </a:rPr>
                        <a:t>(5</a:t>
                      </a:r>
                      <a:r>
                        <a:rPr lang="zh-TW" altLang="en-US" sz="2000" u="none" strike="noStrike">
                          <a:effectLst/>
                        </a:rPr>
                        <a:t>月末日</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zh-TW" altLang="en-US" sz="2000" u="none" strike="noStrike">
                          <a:effectLst/>
                        </a:rPr>
                        <a:t>役員報酬</a:t>
                      </a:r>
                      <a:r>
                        <a:rPr lang="en-US" altLang="zh-TW" sz="2000" u="none" strike="noStrike">
                          <a:effectLst/>
                        </a:rPr>
                        <a:t>(</a:t>
                      </a:r>
                      <a:r>
                        <a:rPr lang="zh-TW" altLang="en-US" sz="2000" u="none" strike="noStrike">
                          <a:effectLst/>
                        </a:rPr>
                        <a:t>百万円</a:t>
                      </a:r>
                      <a:r>
                        <a:rPr lang="en-US" altLang="zh-TW" sz="2000" u="none" strike="noStrike">
                          <a:effectLst/>
                        </a:rPr>
                        <a:t>)</a:t>
                      </a:r>
                      <a:endParaRPr lang="en-US" altLang="zh-TW"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8559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0.105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8604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1986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1299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0.049</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1300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1735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721044">
                <a:tc>
                  <a:txBody>
                    <a:bodyPr/>
                    <a:lstStyle/>
                    <a:p>
                      <a:pPr algn="r" fontAlgn="ctr"/>
                      <a:r>
                        <a:rPr lang="ja-JP" altLang="en-US" sz="2000" u="none" strike="noStrike">
                          <a:effectLst/>
                        </a:rPr>
                        <a:t>ホンダ</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1877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0.136</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4261</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1027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05976649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5-6.</a:t>
            </a:r>
            <a:r>
              <a:rPr kumimoji="1" lang="ja-JP" altLang="en-US" dirty="0" smtClean="0"/>
              <a:t>同年の他社間比較と考察</a:t>
            </a:r>
            <a:endParaRPr kumimoji="1" lang="ja-JP" altLang="en-US" dirty="0"/>
          </a:p>
        </p:txBody>
      </p:sp>
      <p:sp>
        <p:nvSpPr>
          <p:cNvPr id="4" name="テキスト ボックス 3"/>
          <p:cNvSpPr txBox="1"/>
          <p:nvPr/>
        </p:nvSpPr>
        <p:spPr>
          <a:xfrm>
            <a:off x="646330" y="1506828"/>
            <a:ext cx="8381760" cy="461665"/>
          </a:xfrm>
          <a:prstGeom prst="rect">
            <a:avLst/>
          </a:prstGeom>
          <a:noFill/>
        </p:spPr>
        <p:txBody>
          <a:bodyPr wrap="square" rtlCol="0">
            <a:spAutoFit/>
          </a:bodyPr>
          <a:lstStyle/>
          <a:p>
            <a:r>
              <a:rPr lang="ja-JP" altLang="en-US" sz="2400" dirty="0"/>
              <a:t>基準日株価から逆算</a:t>
            </a:r>
            <a:r>
              <a:rPr lang="ja-JP" altLang="en-US" sz="2400" dirty="0" smtClean="0"/>
              <a:t>した成長率と役員報酬と考察</a:t>
            </a:r>
            <a:endParaRPr lang="en-US" altLang="ja-JP" sz="2400" dirty="0" smtClean="0"/>
          </a:p>
        </p:txBody>
      </p:sp>
      <p:sp>
        <p:nvSpPr>
          <p:cNvPr id="3" name="コンテンツ プレースホルダー 2"/>
          <p:cNvSpPr>
            <a:spLocks noGrp="1"/>
          </p:cNvSpPr>
          <p:nvPr>
            <p:ph idx="1"/>
          </p:nvPr>
        </p:nvSpPr>
        <p:spPr>
          <a:xfrm>
            <a:off x="677334" y="2160589"/>
            <a:ext cx="9471218" cy="4484910"/>
          </a:xfrm>
        </p:spPr>
        <p:txBody>
          <a:bodyPr>
            <a:normAutofit/>
          </a:bodyPr>
          <a:lstStyle/>
          <a:p>
            <a:pPr marL="0" indent="0">
              <a:buNone/>
            </a:pPr>
            <a:r>
              <a:rPr lang="ja-JP" altLang="en-US" sz="2400" dirty="0" smtClean="0"/>
              <a:t>・</a:t>
            </a:r>
            <a:r>
              <a:rPr lang="en-US" altLang="ja-JP" sz="2400" dirty="0" smtClean="0"/>
              <a:t>2013</a:t>
            </a:r>
            <a:r>
              <a:rPr lang="ja-JP" altLang="en-US" sz="2400" dirty="0" smtClean="0"/>
              <a:t>年度</a:t>
            </a:r>
            <a:r>
              <a:rPr lang="ja-JP" altLang="en-US" sz="2400" dirty="0" smtClean="0"/>
              <a:t>、</a:t>
            </a:r>
            <a:r>
              <a:rPr lang="en-US" altLang="ja-JP" sz="2400" dirty="0" smtClean="0"/>
              <a:t>2014</a:t>
            </a:r>
            <a:r>
              <a:rPr lang="ja-JP" altLang="en-US" sz="2400" dirty="0" smtClean="0"/>
              <a:t>年度ともに、</a:t>
            </a:r>
            <a:r>
              <a:rPr lang="ja-JP" altLang="en-US" sz="2400" dirty="0"/>
              <a:t>役員報酬が最も低いホンダの</a:t>
            </a:r>
            <a:r>
              <a:rPr lang="ja-JP" altLang="en-US" sz="2400" dirty="0" smtClean="0"/>
              <a:t>成長率</a:t>
            </a:r>
            <a:endParaRPr lang="en-US" altLang="ja-JP" sz="2400" dirty="0" smtClean="0"/>
          </a:p>
          <a:p>
            <a:pPr marL="0" indent="0">
              <a:buNone/>
            </a:pPr>
            <a:r>
              <a:rPr lang="ja-JP" altLang="en-US" sz="2400" dirty="0"/>
              <a:t>　</a:t>
            </a:r>
            <a:r>
              <a:rPr lang="ja-JP" altLang="en-US" sz="2400" dirty="0" smtClean="0"/>
              <a:t>が</a:t>
            </a:r>
            <a:r>
              <a:rPr lang="ja-JP" altLang="en-US" sz="2400" dirty="0"/>
              <a:t>最も</a:t>
            </a:r>
            <a:r>
              <a:rPr lang="ja-JP" altLang="en-US" sz="2400" dirty="0" smtClean="0"/>
              <a:t>高くなっており、</a:t>
            </a:r>
            <a:r>
              <a:rPr lang="ja-JP" altLang="en-US" sz="2400" dirty="0" smtClean="0"/>
              <a:t>役員</a:t>
            </a:r>
            <a:r>
              <a:rPr lang="ja-JP" altLang="en-US" sz="2400" dirty="0" smtClean="0"/>
              <a:t>報酬が低い企業の方が投資家から</a:t>
            </a:r>
            <a:r>
              <a:rPr lang="ja-JP" altLang="en-US" sz="2400" dirty="0" smtClean="0"/>
              <a:t>は</a:t>
            </a:r>
            <a:endParaRPr lang="en-US" altLang="ja-JP" sz="2400" dirty="0" smtClean="0"/>
          </a:p>
          <a:p>
            <a:pPr marL="0" indent="0">
              <a:buNone/>
            </a:pPr>
            <a:r>
              <a:rPr lang="ja-JP" altLang="en-US" sz="2400" dirty="0"/>
              <a:t>　</a:t>
            </a:r>
            <a:r>
              <a:rPr lang="ja-JP" altLang="en-US" sz="2400" dirty="0" smtClean="0"/>
              <a:t>成長</a:t>
            </a:r>
            <a:r>
              <a:rPr lang="ja-JP" altLang="en-US" sz="2400" dirty="0" smtClean="0"/>
              <a:t>が見込まれる企業</a:t>
            </a:r>
            <a:r>
              <a:rPr lang="ja-JP" altLang="en-US" sz="2400" dirty="0" smtClean="0"/>
              <a:t>だと</a:t>
            </a:r>
            <a:r>
              <a:rPr lang="ja-JP" altLang="en-US" sz="2400" dirty="0" smtClean="0"/>
              <a:t>判断されやすい傾向があるといえる。</a:t>
            </a:r>
            <a:endParaRPr lang="en-US" altLang="ja-JP" sz="2400" dirty="0" smtClean="0"/>
          </a:p>
        </p:txBody>
      </p:sp>
    </p:spTree>
    <p:extLst>
      <p:ext uri="{BB962C8B-B14F-4D97-AF65-F5344CB8AC3E}">
        <p14:creationId xmlns:p14="http://schemas.microsoft.com/office/powerpoint/2010/main" val="175970156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904548" cy="1320800"/>
          </a:xfrm>
        </p:spPr>
        <p:txBody>
          <a:bodyPr/>
          <a:lstStyle/>
          <a:p>
            <a:r>
              <a:rPr kumimoji="1" lang="en-US" altLang="ja-JP" dirty="0" smtClean="0"/>
              <a:t>5-7.</a:t>
            </a:r>
            <a:r>
              <a:rPr kumimoji="1" lang="ja-JP" altLang="en-US" dirty="0" smtClean="0"/>
              <a:t>外部要因と全社の成長率の比較と考察</a:t>
            </a:r>
            <a:endParaRPr kumimoji="1" lang="ja-JP" altLang="en-US" dirty="0"/>
          </a:p>
        </p:txBody>
      </p:sp>
      <p:sp>
        <p:nvSpPr>
          <p:cNvPr id="5" name="テキスト ボックス 4"/>
          <p:cNvSpPr txBox="1"/>
          <p:nvPr/>
        </p:nvSpPr>
        <p:spPr>
          <a:xfrm>
            <a:off x="8653834" y="5589430"/>
            <a:ext cx="928048" cy="369332"/>
          </a:xfrm>
          <a:prstGeom prst="rect">
            <a:avLst/>
          </a:prstGeom>
          <a:noFill/>
        </p:spPr>
        <p:txBody>
          <a:bodyPr wrap="square" rtlCol="0">
            <a:spAutoFit/>
          </a:bodyPr>
          <a:lstStyle/>
          <a:p>
            <a:r>
              <a:rPr kumimoji="1" lang="en-US" altLang="ja-JP" dirty="0" smtClean="0"/>
              <a:t>(5-7-1)</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16360320"/>
              </p:ext>
            </p:extLst>
          </p:nvPr>
        </p:nvGraphicFramePr>
        <p:xfrm>
          <a:off x="677334" y="1270000"/>
          <a:ext cx="8904547" cy="4319429"/>
        </p:xfrm>
        <a:graphic>
          <a:graphicData uri="http://schemas.openxmlformats.org/drawingml/2006/table">
            <a:tbl>
              <a:tblPr>
                <a:tableStyleId>{5C22544A-7EE6-4342-B048-85BDC9FD1C3A}</a:tableStyleId>
              </a:tblPr>
              <a:tblGrid>
                <a:gridCol w="1069734"/>
                <a:gridCol w="876588"/>
                <a:gridCol w="995447"/>
                <a:gridCol w="851826"/>
                <a:gridCol w="1188593"/>
                <a:gridCol w="1485742"/>
                <a:gridCol w="1366883"/>
                <a:gridCol w="1069734"/>
              </a:tblGrid>
              <a:tr h="2130291">
                <a:tc>
                  <a:txBody>
                    <a:bodyPr/>
                    <a:lstStyle/>
                    <a:p>
                      <a:pPr algn="r" fontAlgn="ctr"/>
                      <a:r>
                        <a:rPr lang="ja-JP" altLang="en-US" sz="1800" u="none" strike="noStrike" dirty="0">
                          <a:effectLst/>
                        </a:rPr>
                        <a:t>　</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br>
                        <a:rPr lang="ja-JP" altLang="en-US" sz="1800" u="none" strike="noStrike">
                          <a:effectLst/>
                        </a:rPr>
                      </a:br>
                      <a:r>
                        <a:rPr lang="en-US" altLang="ja-JP" sz="1800" u="none" strike="noStrike">
                          <a:effectLst/>
                        </a:rPr>
                        <a:t>(</a:t>
                      </a:r>
                      <a:r>
                        <a:rPr lang="ja-JP" altLang="en-US" sz="1800" u="none" strike="noStrike">
                          <a:effectLst/>
                        </a:rPr>
                        <a:t>トヨタ</a:t>
                      </a: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br>
                        <a:rPr lang="ja-JP" altLang="en-US" sz="1800" u="none" strike="noStrike">
                          <a:effectLst/>
                        </a:rPr>
                      </a:br>
                      <a:r>
                        <a:rPr lang="en-US" altLang="ja-JP" sz="1800" u="none" strike="noStrike">
                          <a:effectLst/>
                        </a:rPr>
                        <a:t>(</a:t>
                      </a:r>
                      <a:r>
                        <a:rPr lang="ja-JP" altLang="en-US" sz="1800" u="none" strike="noStrike">
                          <a:effectLst/>
                        </a:rPr>
                        <a:t>日産</a:t>
                      </a: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成長率</a:t>
                      </a:r>
                      <a:br>
                        <a:rPr lang="ja-JP" altLang="en-US" sz="1800" u="none" strike="noStrike">
                          <a:effectLst/>
                        </a:rPr>
                      </a:br>
                      <a:r>
                        <a:rPr lang="en-US" altLang="ja-JP" sz="1800" u="none" strike="noStrike">
                          <a:effectLst/>
                        </a:rPr>
                        <a:t>(</a:t>
                      </a:r>
                      <a:r>
                        <a:rPr lang="ja-JP" altLang="en-US" sz="1800" u="none" strike="noStrike">
                          <a:effectLst/>
                        </a:rPr>
                        <a:t>ホンダ</a:t>
                      </a: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完全失業率</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大企業 製造業 </a:t>
                      </a:r>
                      <a:br>
                        <a:rPr lang="ja-JP" altLang="en-US" sz="1800" u="none" strike="noStrike">
                          <a:effectLst/>
                        </a:rPr>
                      </a:br>
                      <a:r>
                        <a:rPr lang="en-US" sz="1800" u="none" strike="noStrike">
                          <a:effectLst/>
                        </a:rPr>
                        <a:t>DI 3</a:t>
                      </a:r>
                      <a:r>
                        <a:rPr lang="ja-JP" altLang="en-US" sz="1800" u="none" strike="noStrike">
                          <a:effectLst/>
                        </a:rPr>
                        <a:t>月</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sz="1800" u="none" strike="noStrike">
                          <a:effectLst/>
                        </a:rPr>
                        <a:t>GDP(1~3</a:t>
                      </a:r>
                      <a:r>
                        <a:rPr lang="ja-JP" altLang="en-US" sz="1800" u="none" strike="noStrike">
                          <a:effectLst/>
                        </a:rPr>
                        <a:t>月</a:t>
                      </a:r>
                      <a:r>
                        <a:rPr lang="en-US" altLang="ja-JP" sz="1800" u="none" strike="noStrike">
                          <a:effectLst/>
                        </a:rPr>
                        <a:t>)</a:t>
                      </a:r>
                      <a:br>
                        <a:rPr lang="en-US" altLang="ja-JP" sz="1800" u="none" strike="noStrike">
                          <a:effectLst/>
                        </a:rPr>
                      </a:br>
                      <a:r>
                        <a:rPr lang="en-US" altLang="ja-JP" sz="1800" u="none" strike="noStrike">
                          <a:effectLst/>
                        </a:rPr>
                        <a:t>(</a:t>
                      </a:r>
                      <a:r>
                        <a:rPr lang="ja-JP" altLang="en-US" sz="1800" u="none" strike="noStrike">
                          <a:effectLst/>
                        </a:rPr>
                        <a:t>前年同期比</a:t>
                      </a:r>
                      <a:r>
                        <a:rPr lang="en-US" altLang="ja-JP" sz="1800" u="none" strike="noStrike">
                          <a:effectLst/>
                        </a:rPr>
                        <a:t>)</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ja-JP" altLang="en-US" sz="1800" u="none" strike="noStrike">
                          <a:effectLst/>
                        </a:rPr>
                        <a:t>為替</a:t>
                      </a:r>
                      <a:r>
                        <a:rPr lang="en-US" altLang="ja-JP" sz="1800" u="none" strike="noStrike">
                          <a:effectLst/>
                        </a:rPr>
                        <a:t>(5</a:t>
                      </a:r>
                      <a:r>
                        <a:rPr lang="ja-JP" altLang="en-US" sz="1800" u="none" strike="noStrike">
                          <a:effectLst/>
                        </a:rPr>
                        <a:t>月</a:t>
                      </a:r>
                      <a:r>
                        <a:rPr lang="en-US" altLang="ja-JP" sz="1800" u="none" strike="noStrike">
                          <a:effectLst/>
                        </a:rPr>
                        <a:t>)</a:t>
                      </a:r>
                      <a:br>
                        <a:rPr lang="en-US" altLang="ja-JP" sz="1800" u="none" strike="noStrike">
                          <a:effectLst/>
                        </a:rPr>
                      </a:br>
                      <a:r>
                        <a:rPr lang="ja-JP" altLang="en-US" sz="1800" u="none" strike="noStrike">
                          <a:effectLst/>
                        </a:rPr>
                        <a:t>ドル　円</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1094569">
                <a:tc>
                  <a:txBody>
                    <a:bodyPr/>
                    <a:lstStyle/>
                    <a:p>
                      <a:pPr algn="r" fontAlgn="ctr"/>
                      <a:r>
                        <a:rPr lang="en-US" altLang="ja-JP" sz="1800" u="none" strike="noStrike" dirty="0" smtClean="0">
                          <a:effectLst/>
                        </a:rPr>
                        <a:t>2013</a:t>
                      </a:r>
                      <a:r>
                        <a:rPr lang="ja-JP" altLang="en-US" sz="1800" u="none" strike="noStrike" dirty="0" smtClean="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0.059</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0.096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3.6%</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17</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103%</a:t>
                      </a:r>
                      <a:endParaRPr lang="en-US" altLang="ja-JP"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101.78</a:t>
                      </a:r>
                      <a:r>
                        <a:rPr lang="ja-JP" altLang="en-US" sz="1800" u="none" strike="noStrike">
                          <a:effectLst/>
                        </a:rPr>
                        <a:t>円</a:t>
                      </a:r>
                      <a:endParaRPr lang="ja-JP" altLang="en-US" sz="1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1094569">
                <a:tc>
                  <a:txBody>
                    <a:bodyPr/>
                    <a:lstStyle/>
                    <a:p>
                      <a:pPr algn="r" fontAlgn="ctr"/>
                      <a:r>
                        <a:rPr lang="en-US" altLang="ja-JP" sz="1800" u="none" strike="noStrike" dirty="0" smtClean="0">
                          <a:effectLst/>
                        </a:rPr>
                        <a:t>2014</a:t>
                      </a:r>
                      <a:r>
                        <a:rPr lang="ja-JP" altLang="en-US" sz="1800" u="none" strike="noStrike" dirty="0" smtClean="0">
                          <a:effectLst/>
                        </a:rPr>
                        <a:t>年度</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0.105</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0.049</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0.136</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3.3%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103%</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124.11</a:t>
                      </a:r>
                      <a:r>
                        <a:rPr lang="ja-JP" altLang="en-US" sz="1800" u="none" strike="noStrike" dirty="0">
                          <a:effectLst/>
                        </a:rPr>
                        <a:t>円</a:t>
                      </a:r>
                      <a:endParaRPr lang="ja-JP" altLang="en-US"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423421156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77333" y="1930400"/>
            <a:ext cx="9239398" cy="3880773"/>
          </a:xfrm>
        </p:spPr>
        <p:txBody>
          <a:bodyPr>
            <a:normAutofit/>
          </a:bodyPr>
          <a:lstStyle/>
          <a:p>
            <a:pPr marL="0" indent="0">
              <a:buNone/>
            </a:pPr>
            <a:r>
              <a:rPr lang="ja-JP" altLang="en-US" sz="2000" dirty="0" smtClean="0"/>
              <a:t>・</a:t>
            </a:r>
            <a:r>
              <a:rPr lang="ja-JP" altLang="en-US" sz="2000" dirty="0" smtClean="0"/>
              <a:t>今回取り上げた外部要因の中で最も顕著な変化を見せたのが為替だが、急激</a:t>
            </a:r>
            <a:endParaRPr lang="en-US" altLang="ja-JP" sz="2000" dirty="0" smtClean="0"/>
          </a:p>
          <a:p>
            <a:pPr marL="0" indent="0">
              <a:buNone/>
            </a:pPr>
            <a:r>
              <a:rPr lang="ja-JP" altLang="en-US" sz="2000" dirty="0"/>
              <a:t>　</a:t>
            </a:r>
            <a:r>
              <a:rPr lang="ja-JP" altLang="en-US" sz="2000" dirty="0" smtClean="0"/>
              <a:t>な円安傾向となっている。それに伴い全社とも成長率が最も上昇している。</a:t>
            </a:r>
            <a:endParaRPr lang="en-US" altLang="ja-JP" sz="2000" dirty="0"/>
          </a:p>
          <a:p>
            <a:pPr marL="0" indent="0">
              <a:buNone/>
            </a:pPr>
            <a:r>
              <a:rPr lang="ja-JP" altLang="en-US" sz="2000" dirty="0" smtClean="0"/>
              <a:t>　自動車会社の成長率に最も影響を与える要因は為替のレートであると考えら</a:t>
            </a:r>
            <a:endParaRPr lang="en-US" altLang="ja-JP" sz="2000" dirty="0" smtClean="0"/>
          </a:p>
          <a:p>
            <a:pPr marL="0" indent="0">
              <a:buNone/>
            </a:pPr>
            <a:r>
              <a:rPr lang="ja-JP" altLang="en-US" sz="2000" dirty="0"/>
              <a:t>　</a:t>
            </a:r>
            <a:r>
              <a:rPr lang="ja-JP" altLang="en-US" sz="2000" dirty="0" smtClean="0"/>
              <a:t>れる。</a:t>
            </a:r>
            <a:endParaRPr lang="en-US" altLang="ja-JP" sz="2000" dirty="0" smtClean="0"/>
          </a:p>
          <a:p>
            <a:pPr marL="0" indent="0">
              <a:buNone/>
            </a:pPr>
            <a:endParaRPr lang="en-US" altLang="ja-JP" sz="2000" dirty="0"/>
          </a:p>
          <a:p>
            <a:pPr marL="0" indent="0">
              <a:buNone/>
            </a:pPr>
            <a:endParaRPr lang="en-US" altLang="ja-JP" sz="2000" dirty="0" smtClean="0"/>
          </a:p>
        </p:txBody>
      </p:sp>
      <p:sp>
        <p:nvSpPr>
          <p:cNvPr id="4" name="タイトル 1"/>
          <p:cNvSpPr>
            <a:spLocks noGrp="1"/>
          </p:cNvSpPr>
          <p:nvPr>
            <p:ph type="title"/>
          </p:nvPr>
        </p:nvSpPr>
        <p:spPr>
          <a:xfrm>
            <a:off x="677333" y="609600"/>
            <a:ext cx="8840153" cy="1320800"/>
          </a:xfrm>
        </p:spPr>
        <p:txBody>
          <a:bodyPr/>
          <a:lstStyle/>
          <a:p>
            <a:r>
              <a:rPr kumimoji="1" lang="en-US" altLang="ja-JP" dirty="0" smtClean="0"/>
              <a:t>5-7.</a:t>
            </a:r>
            <a:r>
              <a:rPr kumimoji="1" lang="ja-JP" altLang="en-US" dirty="0" smtClean="0"/>
              <a:t>外部要因と全社の成長率の比較と考察</a:t>
            </a:r>
            <a:endParaRPr kumimoji="1" lang="ja-JP" altLang="en-US" dirty="0"/>
          </a:p>
        </p:txBody>
      </p:sp>
    </p:spTree>
    <p:extLst>
      <p:ext uri="{BB962C8B-B14F-4D97-AF65-F5344CB8AC3E}">
        <p14:creationId xmlns:p14="http://schemas.microsoft.com/office/powerpoint/2010/main" val="3685304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2-2.</a:t>
            </a:r>
            <a:r>
              <a:rPr lang="ja-JP" altLang="en-US" dirty="0" smtClean="0"/>
              <a:t>モデル </a:t>
            </a:r>
            <a:r>
              <a:rPr lang="en-US" altLang="ja-JP" dirty="0" smtClean="0"/>
              <a:t>CAPM(</a:t>
            </a:r>
            <a:r>
              <a:rPr lang="ja-JP" altLang="en-US" dirty="0" smtClean="0"/>
              <a:t>資本資産評価モデル</a:t>
            </a:r>
            <a:r>
              <a:rPr lang="en-US" altLang="ja-JP" dirty="0" smtClean="0"/>
              <a:t>)</a:t>
            </a:r>
            <a:endParaRPr lang="ja-JP" altLang="en-US" dirty="0"/>
          </a:p>
        </p:txBody>
      </p:sp>
      <p:sp>
        <p:nvSpPr>
          <p:cNvPr id="3" name="コンテンツ プレースホルダー 2"/>
          <p:cNvSpPr>
            <a:spLocks noGrp="1"/>
          </p:cNvSpPr>
          <p:nvPr>
            <p:ph idx="1"/>
          </p:nvPr>
        </p:nvSpPr>
        <p:spPr>
          <a:xfrm>
            <a:off x="53315" y="1825738"/>
            <a:ext cx="9844705" cy="4407636"/>
          </a:xfrm>
        </p:spPr>
        <p:txBody>
          <a:bodyPr/>
          <a:lstStyle/>
          <a:p>
            <a:pPr marL="0" indent="0">
              <a:buNone/>
            </a:pPr>
            <a:r>
              <a:rPr lang="ja-JP" altLang="en-US" sz="2400" dirty="0" smtClean="0"/>
              <a:t>　　前</a:t>
            </a:r>
            <a:r>
              <a:rPr lang="ja-JP" altLang="en-US" sz="2400" dirty="0"/>
              <a:t>スライド</a:t>
            </a:r>
            <a:r>
              <a:rPr lang="ja-JP" altLang="en-US" sz="2400" dirty="0" smtClean="0"/>
              <a:t>の割引率</a:t>
            </a:r>
            <a:r>
              <a:rPr lang="en-US" altLang="ja-JP" sz="2400" dirty="0" smtClean="0"/>
              <a:t>K</a:t>
            </a:r>
            <a:r>
              <a:rPr lang="ja-JP" altLang="en-US" sz="2400" dirty="0" smtClean="0"/>
              <a:t>は以下の式で求めた</a:t>
            </a:r>
            <a:endParaRPr lang="en-US" altLang="ja-JP" sz="2400" dirty="0" smtClean="0"/>
          </a:p>
          <a:p>
            <a:pPr marL="0" indent="0">
              <a:buNone/>
            </a:pPr>
            <a:endParaRPr lang="en-US" altLang="ja-JP" sz="2400" dirty="0" smtClean="0"/>
          </a:p>
          <a:p>
            <a:pPr marL="0" indent="0">
              <a:buNone/>
            </a:pPr>
            <a:r>
              <a:rPr lang="ja-JP" altLang="en-US" sz="2800" dirty="0"/>
              <a:t> </a:t>
            </a:r>
            <a:r>
              <a:rPr lang="ja-JP" altLang="en-US" sz="2800" dirty="0" smtClean="0"/>
              <a:t>     </a:t>
            </a:r>
            <a:r>
              <a:rPr lang="en-US" altLang="ja-JP" sz="2800" dirty="0" smtClean="0"/>
              <a:t>CAPM:E(Ra)=</a:t>
            </a:r>
            <a:r>
              <a:rPr lang="en-US" altLang="ja-JP" sz="2800" dirty="0" err="1" smtClean="0"/>
              <a:t>Rf</a:t>
            </a:r>
            <a:r>
              <a:rPr lang="en-US" altLang="ja-JP" sz="2800" dirty="0" smtClean="0"/>
              <a:t>+βa(E[Rm]-</a:t>
            </a:r>
            <a:r>
              <a:rPr lang="en-US" altLang="ja-JP" sz="2800" dirty="0" err="1" smtClean="0"/>
              <a:t>Rf</a:t>
            </a:r>
            <a:r>
              <a:rPr lang="en-US" altLang="ja-JP" sz="2800" dirty="0" smtClean="0"/>
              <a:t>)</a:t>
            </a:r>
            <a:r>
              <a:rPr lang="ja-JP" altLang="en-US" sz="2800" dirty="0" smtClean="0"/>
              <a:t>　</a:t>
            </a:r>
            <a:r>
              <a:rPr lang="en-US" altLang="ja-JP" dirty="0" smtClean="0"/>
              <a:t>(2-2-1)</a:t>
            </a:r>
          </a:p>
          <a:p>
            <a:pPr marL="0" indent="0">
              <a:buNone/>
            </a:pPr>
            <a:endParaRPr lang="en-US" altLang="ja-JP" sz="2800" dirty="0" smtClean="0"/>
          </a:p>
          <a:p>
            <a:pPr marL="0" indent="0">
              <a:buNone/>
            </a:pPr>
            <a:r>
              <a:rPr lang="en-US" altLang="ja-JP" sz="2800" dirty="0" smtClean="0"/>
              <a:t>      </a:t>
            </a:r>
            <a:r>
              <a:rPr lang="en-US" altLang="ja-JP" sz="2400" dirty="0" smtClean="0"/>
              <a:t>Ra:</a:t>
            </a:r>
            <a:r>
              <a:rPr lang="ja-JP" altLang="en-US" sz="2400" dirty="0" smtClean="0"/>
              <a:t>個別証券のリターンの期待値</a:t>
            </a:r>
            <a:endParaRPr lang="en-US" altLang="ja-JP" sz="2400" dirty="0" smtClean="0"/>
          </a:p>
          <a:p>
            <a:pPr marL="0" indent="0">
              <a:buNone/>
            </a:pPr>
            <a:r>
              <a:rPr lang="en-US" altLang="ja-JP" sz="2400" dirty="0" smtClean="0"/>
              <a:t>       </a:t>
            </a:r>
            <a:r>
              <a:rPr lang="en-US" altLang="ja-JP" sz="2400" dirty="0" err="1" smtClean="0"/>
              <a:t>Rf</a:t>
            </a:r>
            <a:r>
              <a:rPr lang="en-US" altLang="ja-JP" sz="2400" dirty="0" smtClean="0"/>
              <a:t>:</a:t>
            </a:r>
            <a:r>
              <a:rPr lang="ja-JP" altLang="en-US" sz="2400" dirty="0" smtClean="0"/>
              <a:t>無リスク利子率</a:t>
            </a:r>
            <a:endParaRPr lang="en-US" altLang="ja-JP" sz="2400" dirty="0" smtClean="0"/>
          </a:p>
          <a:p>
            <a:pPr marL="0" indent="0">
              <a:buNone/>
            </a:pPr>
            <a:r>
              <a:rPr lang="en-US" altLang="ja-JP" sz="2400" dirty="0"/>
              <a:t> </a:t>
            </a:r>
            <a:r>
              <a:rPr lang="en-US" altLang="ja-JP" sz="2400" dirty="0" smtClean="0"/>
              <a:t>      βa:</a:t>
            </a:r>
            <a:r>
              <a:rPr lang="ja-JP" altLang="en-US" sz="2400" dirty="0" smtClean="0"/>
              <a:t>個別証券の市場に対する感応度</a:t>
            </a:r>
            <a:endParaRPr lang="en-US" altLang="ja-JP" sz="2400" dirty="0" smtClean="0"/>
          </a:p>
          <a:p>
            <a:pPr marL="0" indent="0">
              <a:buNone/>
            </a:pPr>
            <a:r>
              <a:rPr lang="en-US" altLang="ja-JP" sz="2400" dirty="0"/>
              <a:t> </a:t>
            </a:r>
            <a:r>
              <a:rPr lang="en-US" altLang="ja-JP" sz="2400" dirty="0" smtClean="0"/>
              <a:t>      (E[Rm</a:t>
            </a:r>
            <a:r>
              <a:rPr lang="en-US" altLang="ja-JP" sz="2400" dirty="0"/>
              <a:t>]-</a:t>
            </a:r>
            <a:r>
              <a:rPr lang="en-US" altLang="ja-JP" sz="2400" dirty="0" err="1"/>
              <a:t>Rf</a:t>
            </a:r>
            <a:r>
              <a:rPr lang="en-US" altLang="ja-JP" sz="2400" dirty="0" smtClean="0"/>
              <a:t>):</a:t>
            </a:r>
            <a:r>
              <a:rPr lang="ja-JP" altLang="en-US" sz="2400" dirty="0" smtClean="0"/>
              <a:t>市場リスクプレミアム</a:t>
            </a:r>
            <a:endParaRPr lang="en-US" altLang="ja-JP" sz="2400" dirty="0"/>
          </a:p>
          <a:p>
            <a:pPr marL="0" indent="0">
              <a:buNone/>
            </a:pPr>
            <a:endParaRPr lang="en-US" altLang="ja-JP" dirty="0" smtClean="0"/>
          </a:p>
          <a:p>
            <a:pPr marL="0" indent="0">
              <a:buNone/>
            </a:pPr>
            <a:endParaRPr lang="en-US" altLang="ja-JP" dirty="0" smtClean="0"/>
          </a:p>
          <a:p>
            <a:endParaRPr lang="en-US" altLang="ja-JP" dirty="0" smtClean="0"/>
          </a:p>
          <a:p>
            <a:endParaRPr lang="en-US" altLang="ja-JP" dirty="0" smtClean="0"/>
          </a:p>
          <a:p>
            <a:endParaRPr lang="en-US" altLang="ja-JP" dirty="0" smtClean="0"/>
          </a:p>
        </p:txBody>
      </p:sp>
    </p:spTree>
    <p:extLst>
      <p:ext uri="{BB962C8B-B14F-4D97-AF65-F5344CB8AC3E}">
        <p14:creationId xmlns:p14="http://schemas.microsoft.com/office/powerpoint/2010/main" val="275550196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6.</a:t>
            </a:r>
            <a:r>
              <a:rPr kumimoji="1" lang="ja-JP" altLang="en-US" dirty="0" smtClean="0"/>
              <a:t>残余利益モデルが成立しないパターン</a:t>
            </a:r>
            <a:endParaRPr kumimoji="1" lang="ja-JP" altLang="en-US" dirty="0"/>
          </a:p>
        </p:txBody>
      </p:sp>
      <p:sp>
        <p:nvSpPr>
          <p:cNvPr id="3" name="コンテンツ プレースホルダー 2"/>
          <p:cNvSpPr>
            <a:spLocks noGrp="1"/>
          </p:cNvSpPr>
          <p:nvPr>
            <p:ph idx="1"/>
          </p:nvPr>
        </p:nvSpPr>
        <p:spPr>
          <a:xfrm>
            <a:off x="677334" y="2147710"/>
            <a:ext cx="8596668" cy="3880773"/>
          </a:xfrm>
        </p:spPr>
        <p:txBody>
          <a:bodyPr/>
          <a:lstStyle/>
          <a:p>
            <a:pPr marL="0" indent="0">
              <a:buNone/>
            </a:pPr>
            <a:r>
              <a:rPr lang="ja-JP" altLang="en-US" sz="2400" dirty="0"/>
              <a:t>①</a:t>
            </a:r>
            <a:r>
              <a:rPr lang="en-US" altLang="ja-JP" sz="2400" dirty="0"/>
              <a:t>ROE</a:t>
            </a:r>
            <a:r>
              <a:rPr lang="ja-JP" altLang="en-US" sz="2400" dirty="0"/>
              <a:t>の値が</a:t>
            </a:r>
            <a:r>
              <a:rPr lang="en-US" altLang="ja-JP" sz="2400" dirty="0"/>
              <a:t>CAPM</a:t>
            </a:r>
            <a:r>
              <a:rPr lang="ja-JP" altLang="en-US" sz="2400" dirty="0"/>
              <a:t>を下回ってしまう</a:t>
            </a:r>
            <a:r>
              <a:rPr lang="ja-JP" altLang="en-US" sz="2400" dirty="0" smtClean="0"/>
              <a:t>パターン</a:t>
            </a:r>
            <a:endParaRPr lang="en-US" altLang="ja-JP" sz="2400" dirty="0" smtClean="0"/>
          </a:p>
          <a:p>
            <a:pPr marL="0" indent="0">
              <a:buNone/>
            </a:pPr>
            <a:r>
              <a:rPr lang="ja-JP" altLang="en-US" sz="2400" dirty="0"/>
              <a:t>　</a:t>
            </a:r>
            <a:r>
              <a:rPr lang="ja-JP" altLang="en-US" sz="2400" dirty="0" smtClean="0"/>
              <a:t>例</a:t>
            </a:r>
            <a:r>
              <a:rPr lang="en-US" altLang="ja-JP" sz="2400" dirty="0" smtClean="0"/>
              <a:t>:2015</a:t>
            </a:r>
            <a:r>
              <a:rPr lang="ja-JP" altLang="en-US" sz="2400" dirty="0" smtClean="0"/>
              <a:t>年</a:t>
            </a:r>
            <a:r>
              <a:rPr lang="ja-JP" altLang="en-US" sz="2400" dirty="0"/>
              <a:t>度</a:t>
            </a:r>
            <a:r>
              <a:rPr lang="ja-JP" altLang="en-US" sz="2400" dirty="0" smtClean="0"/>
              <a:t>の日産とホンダの</a:t>
            </a:r>
            <a:r>
              <a:rPr lang="en-US" altLang="ja-JP" sz="2400" dirty="0" smtClean="0"/>
              <a:t>ROE</a:t>
            </a:r>
            <a:r>
              <a:rPr lang="ja-JP" altLang="en-US" sz="2400" dirty="0" smtClean="0"/>
              <a:t>と</a:t>
            </a:r>
            <a:r>
              <a:rPr lang="en-US" altLang="ja-JP" sz="2400" dirty="0" smtClean="0"/>
              <a:t>CAPM</a:t>
            </a:r>
          </a:p>
          <a:p>
            <a:pPr marL="0" indent="0">
              <a:buNone/>
            </a:pPr>
            <a:r>
              <a:rPr lang="ja-JP" altLang="en-US" sz="2400" dirty="0"/>
              <a:t>　</a:t>
            </a:r>
            <a:endParaRPr lang="en-US" altLang="ja-JP" sz="2400" dirty="0"/>
          </a:p>
          <a:p>
            <a:pPr marL="0" indent="0">
              <a:buNone/>
            </a:pP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752471401"/>
              </p:ext>
            </p:extLst>
          </p:nvPr>
        </p:nvGraphicFramePr>
        <p:xfrm>
          <a:off x="1066026" y="3268888"/>
          <a:ext cx="4240070" cy="1509174"/>
        </p:xfrm>
        <a:graphic>
          <a:graphicData uri="http://schemas.openxmlformats.org/drawingml/2006/table">
            <a:tbl>
              <a:tblPr>
                <a:tableStyleId>{5C22544A-7EE6-4342-B048-85BDC9FD1C3A}</a:tableStyleId>
              </a:tblPr>
              <a:tblGrid>
                <a:gridCol w="1364379"/>
                <a:gridCol w="1553293"/>
                <a:gridCol w="1322398"/>
              </a:tblGrid>
              <a:tr h="503058">
                <a:tc>
                  <a:txBody>
                    <a:bodyPr/>
                    <a:lstStyle/>
                    <a:p>
                      <a:pPr algn="r" fontAlgn="ctr"/>
                      <a:r>
                        <a:rPr lang="ja-JP" altLang="en-US" sz="2000" u="none" strike="noStrike" dirty="0">
                          <a:effectLst/>
                        </a:rPr>
                        <a:t>　</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sz="2000" u="none" strike="noStrike">
                          <a:effectLst/>
                        </a:rPr>
                        <a:t>ROE</a:t>
                      </a:r>
                      <a:endParaRPr 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sz="2000" u="none" strike="noStrike">
                          <a:effectLst/>
                        </a:rPr>
                        <a:t>CAPM</a:t>
                      </a:r>
                      <a:endParaRPr 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503058">
                <a:tc>
                  <a:txBody>
                    <a:bodyPr/>
                    <a:lstStyle/>
                    <a:p>
                      <a:pPr algn="r" fontAlgn="ctr"/>
                      <a:r>
                        <a:rPr lang="ja-JP" altLang="en-US" sz="2000" u="none" strike="noStrike">
                          <a:effectLst/>
                        </a:rPr>
                        <a:t>日産</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0.102779618</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0.113432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503058">
                <a:tc>
                  <a:txBody>
                    <a:bodyPr/>
                    <a:lstStyle/>
                    <a:p>
                      <a:pPr algn="r" fontAlgn="ctr"/>
                      <a:r>
                        <a:rPr lang="ja-JP" altLang="en-US" sz="2000" u="none" strike="noStrike">
                          <a:effectLst/>
                        </a:rPr>
                        <a:t>ホンダ</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0.028581842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0.149121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
        <p:nvSpPr>
          <p:cNvPr id="6" name="テキスト ボックス 5"/>
          <p:cNvSpPr txBox="1"/>
          <p:nvPr/>
        </p:nvSpPr>
        <p:spPr>
          <a:xfrm>
            <a:off x="4621499" y="4995372"/>
            <a:ext cx="708338" cy="369332"/>
          </a:xfrm>
          <a:prstGeom prst="rect">
            <a:avLst/>
          </a:prstGeom>
          <a:noFill/>
        </p:spPr>
        <p:txBody>
          <a:bodyPr wrap="square" rtlCol="0">
            <a:spAutoFit/>
          </a:bodyPr>
          <a:lstStyle/>
          <a:p>
            <a:r>
              <a:rPr kumimoji="1" lang="en-US" altLang="ja-JP" dirty="0" smtClean="0"/>
              <a:t>(6-1)</a:t>
            </a:r>
            <a:endParaRPr kumimoji="1" lang="ja-JP" altLang="en-US" dirty="0"/>
          </a:p>
        </p:txBody>
      </p:sp>
    </p:spTree>
    <p:extLst>
      <p:ext uri="{BB962C8B-B14F-4D97-AF65-F5344CB8AC3E}">
        <p14:creationId xmlns:p14="http://schemas.microsoft.com/office/powerpoint/2010/main" val="596878226"/>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6.</a:t>
            </a:r>
            <a:r>
              <a:rPr lang="ja-JP" altLang="en-US" dirty="0" smtClean="0"/>
              <a:t>残余利益</a:t>
            </a:r>
            <a:r>
              <a:rPr lang="ja-JP" altLang="en-US" dirty="0"/>
              <a:t>モデル</a:t>
            </a:r>
            <a:r>
              <a:rPr lang="ja-JP" altLang="en-US" dirty="0" smtClean="0"/>
              <a:t>が成立しないパターン</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77334" y="2160589"/>
                <a:ext cx="8801517" cy="3880773"/>
              </a:xfrm>
            </p:spPr>
            <p:txBody>
              <a:bodyPr/>
              <a:lstStyle/>
              <a:p>
                <a:pPr marL="0" indent="0">
                  <a:buNone/>
                </a:pPr>
                <a:r>
                  <a:rPr kumimoji="1" lang="ja-JP" altLang="en-US" sz="2400" dirty="0" smtClean="0"/>
                  <a:t>①</a:t>
                </a:r>
                <a:r>
                  <a:rPr kumimoji="1" lang="en-US" altLang="ja-JP" sz="2400" dirty="0" smtClean="0"/>
                  <a:t>ROE</a:t>
                </a:r>
                <a:r>
                  <a:rPr kumimoji="1" lang="ja-JP" altLang="en-US" sz="2400" dirty="0" smtClean="0"/>
                  <a:t>の値が</a:t>
                </a:r>
                <a:r>
                  <a:rPr kumimoji="1" lang="en-US" altLang="ja-JP" sz="2400" dirty="0" smtClean="0"/>
                  <a:t>CAPM</a:t>
                </a:r>
                <a:r>
                  <a:rPr kumimoji="1" lang="ja-JP" altLang="en-US" sz="2400" dirty="0" smtClean="0"/>
                  <a:t>を下回ってしまうパターン</a:t>
                </a:r>
                <a:endParaRPr kumimoji="1" lang="en-US" altLang="ja-JP" sz="2400" dirty="0" smtClean="0"/>
              </a:p>
              <a:p>
                <a:pPr marL="0" indent="0">
                  <a:buNone/>
                </a:pPr>
                <a:endParaRPr kumimoji="1" lang="en-US" altLang="ja-JP" sz="2400" dirty="0" smtClean="0"/>
              </a:p>
              <a:p>
                <a:pPr marL="0" indent="0">
                  <a:buNone/>
                </a:pPr>
                <a:r>
                  <a:rPr lang="ja-JP" altLang="en-US" dirty="0"/>
                  <a:t>　</a:t>
                </a:r>
                <a:r>
                  <a:rPr lang="en-US" altLang="ja-JP" sz="2000" dirty="0"/>
                  <a:t>P=B+</a:t>
                </a:r>
                <a14:m>
                  <m:oMath xmlns:m="http://schemas.openxmlformats.org/officeDocument/2006/math">
                    <m:f>
                      <m:fPr>
                        <m:ctrlPr>
                          <a:rPr lang="en-US" altLang="ja-JP" sz="2000" i="1" smtClean="0">
                            <a:solidFill>
                              <a:srgbClr val="FF0000"/>
                            </a:solidFill>
                            <a:latin typeface="Cambria Math" panose="02040503050406030204" pitchFamily="18" charset="0"/>
                          </a:rPr>
                        </m:ctrlPr>
                      </m:fPr>
                      <m:num>
                        <m:r>
                          <a:rPr lang="en-US" altLang="ja-JP" sz="2000" i="1">
                            <a:solidFill>
                              <a:srgbClr val="FF0000"/>
                            </a:solidFill>
                            <a:latin typeface="Cambria Math" panose="02040503050406030204" pitchFamily="18" charset="0"/>
                          </a:rPr>
                          <m:t>1</m:t>
                        </m:r>
                      </m:num>
                      <m:den>
                        <m:r>
                          <a:rPr lang="en-US" altLang="ja-JP" sz="2000" i="1">
                            <a:solidFill>
                              <a:srgbClr val="FF0000"/>
                            </a:solidFill>
                            <a:latin typeface="Cambria Math" panose="02040503050406030204" pitchFamily="18" charset="0"/>
                          </a:rPr>
                          <m:t>𝑘</m:t>
                        </m:r>
                        <m:r>
                          <a:rPr lang="en-US" altLang="ja-JP" sz="2000" i="1">
                            <a:solidFill>
                              <a:srgbClr val="FF0000"/>
                            </a:solidFill>
                            <a:latin typeface="Cambria Math" panose="02040503050406030204" pitchFamily="18" charset="0"/>
                          </a:rPr>
                          <m:t>−</m:t>
                        </m:r>
                        <m:r>
                          <a:rPr lang="en-US" altLang="ja-JP" sz="2000" i="1">
                            <a:solidFill>
                              <a:srgbClr val="FF0000"/>
                            </a:solidFill>
                            <a:latin typeface="Cambria Math" panose="02040503050406030204" pitchFamily="18" charset="0"/>
                          </a:rPr>
                          <m:t>𝑔</m:t>
                        </m:r>
                      </m:den>
                    </m:f>
                    <m:r>
                      <a:rPr lang="ja-JP" altLang="en-US" sz="2000" i="1">
                        <a:solidFill>
                          <a:srgbClr val="FF0000"/>
                        </a:solidFill>
                        <a:latin typeface="Cambria Math" panose="02040503050406030204" pitchFamily="18" charset="0"/>
                      </a:rPr>
                      <m:t>・</m:t>
                    </m:r>
                  </m:oMath>
                </a14:m>
                <a:r>
                  <a:rPr lang="en-US" altLang="ja-JP" sz="2000" dirty="0">
                    <a:solidFill>
                      <a:srgbClr val="FF0000"/>
                    </a:solidFill>
                  </a:rPr>
                  <a:t>B</a:t>
                </a:r>
                <a:r>
                  <a:rPr lang="ja-JP" altLang="en-US" sz="2000" dirty="0">
                    <a:solidFill>
                      <a:srgbClr val="FF0000"/>
                    </a:solidFill>
                  </a:rPr>
                  <a:t>・</a:t>
                </a:r>
                <a:r>
                  <a:rPr lang="en-US" altLang="ja-JP" sz="2000" dirty="0">
                    <a:solidFill>
                      <a:srgbClr val="FF0000"/>
                    </a:solidFill>
                  </a:rPr>
                  <a:t> (ROE-k)</a:t>
                </a:r>
                <a:r>
                  <a:rPr lang="ja-JP" altLang="en-US" sz="2000" dirty="0"/>
                  <a:t>　</a:t>
                </a:r>
                <a:r>
                  <a:rPr lang="en-US" altLang="ja-JP" sz="2000" dirty="0"/>
                  <a:t>(2-1-1</a:t>
                </a:r>
                <a:r>
                  <a:rPr lang="en-US" altLang="ja-JP" sz="2000" dirty="0" smtClean="0"/>
                  <a:t>)</a:t>
                </a:r>
              </a:p>
              <a:p>
                <a:pPr marL="0" indent="0">
                  <a:buNone/>
                </a:pPr>
                <a:r>
                  <a:rPr lang="ja-JP" altLang="en-US" sz="2000" dirty="0"/>
                  <a:t>　</a:t>
                </a:r>
                <a:r>
                  <a:rPr lang="ja-JP" altLang="en-US" sz="2000" dirty="0" smtClean="0"/>
                  <a:t>赤字で示した部分が残余利益となるが、前スライドで示したように</a:t>
                </a:r>
                <a:r>
                  <a:rPr lang="en-US" altLang="ja-JP" sz="2000" dirty="0" smtClean="0"/>
                  <a:t>ROE</a:t>
                </a:r>
              </a:p>
              <a:p>
                <a:pPr marL="0" indent="0">
                  <a:buNone/>
                </a:pPr>
                <a:r>
                  <a:rPr lang="ja-JP" altLang="en-US" sz="2000" dirty="0"/>
                  <a:t>　</a:t>
                </a:r>
                <a:r>
                  <a:rPr lang="ja-JP" altLang="en-US" sz="2000" dirty="0" smtClean="0"/>
                  <a:t>が</a:t>
                </a:r>
                <a:r>
                  <a:rPr lang="en-US" altLang="ja-JP" sz="2000" dirty="0" smtClean="0"/>
                  <a:t>CAPM=K</a:t>
                </a:r>
                <a:r>
                  <a:rPr lang="ja-JP" altLang="en-US" sz="2000" dirty="0" smtClean="0"/>
                  <a:t>を下回ると</a:t>
                </a:r>
                <a:r>
                  <a:rPr lang="en-US" altLang="ja-JP" sz="2000" dirty="0" smtClean="0">
                    <a:solidFill>
                      <a:srgbClr val="FF0000"/>
                    </a:solidFill>
                  </a:rPr>
                  <a:t>(</a:t>
                </a:r>
                <a:r>
                  <a:rPr lang="en-US" altLang="ja-JP" sz="2000" dirty="0">
                    <a:solidFill>
                      <a:srgbClr val="FF0000"/>
                    </a:solidFill>
                  </a:rPr>
                  <a:t>ROE-k</a:t>
                </a:r>
                <a:r>
                  <a:rPr lang="en-US" altLang="ja-JP" sz="2000" dirty="0" smtClean="0">
                    <a:solidFill>
                      <a:srgbClr val="FF0000"/>
                    </a:solidFill>
                  </a:rPr>
                  <a:t>)</a:t>
                </a:r>
                <a:r>
                  <a:rPr lang="ja-JP" altLang="en-US" sz="2000" dirty="0" smtClean="0">
                    <a:solidFill>
                      <a:schemeClr val="tx1"/>
                    </a:solidFill>
                  </a:rPr>
                  <a:t>の値が負となり、残余利益の値も</a:t>
                </a:r>
                <a:r>
                  <a:rPr lang="ja-JP" altLang="en-US" sz="2000" dirty="0" err="1" smtClean="0">
                    <a:solidFill>
                      <a:schemeClr val="tx1"/>
                    </a:solidFill>
                  </a:rPr>
                  <a:t>負になっ</a:t>
                </a:r>
                <a:r>
                  <a:rPr lang="ja-JP" altLang="en-US" sz="2000" dirty="0" smtClean="0">
                    <a:solidFill>
                      <a:schemeClr val="tx1"/>
                    </a:solidFill>
                  </a:rPr>
                  <a:t>　</a:t>
                </a:r>
                <a:endParaRPr lang="en-US" altLang="ja-JP" sz="2000" dirty="0" smtClean="0">
                  <a:solidFill>
                    <a:schemeClr val="tx1"/>
                  </a:solidFill>
                </a:endParaRPr>
              </a:p>
              <a:p>
                <a:pPr marL="0" indent="0">
                  <a:buNone/>
                </a:pPr>
                <a:r>
                  <a:rPr lang="ja-JP" altLang="en-US" sz="2000" dirty="0">
                    <a:solidFill>
                      <a:schemeClr val="tx1"/>
                    </a:solidFill>
                  </a:rPr>
                  <a:t>　</a:t>
                </a:r>
                <a:r>
                  <a:rPr lang="ja-JP" altLang="en-US" sz="2000" dirty="0" smtClean="0">
                    <a:solidFill>
                      <a:schemeClr val="tx1"/>
                    </a:solidFill>
                  </a:rPr>
                  <a:t>てしまう。</a:t>
                </a:r>
                <a:endParaRPr lang="en-US" altLang="ja-JP" sz="2000" dirty="0"/>
              </a:p>
              <a:p>
                <a:pPr marL="0" indent="0">
                  <a:buNone/>
                </a:pPr>
                <a:endParaRPr kumimoji="1" lang="en-US" altLang="ja-JP" sz="2000" dirty="0" smtClean="0"/>
              </a:p>
              <a:p>
                <a:pPr marL="0" indent="0">
                  <a:buNone/>
                </a:pP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77334" y="2160589"/>
                <a:ext cx="8801517" cy="3880773"/>
              </a:xfrm>
              <a:blipFill rotWithShape="0">
                <a:blip r:embed="rId2"/>
                <a:stretch>
                  <a:fillRect l="-1039" t="-204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8877201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6.</a:t>
            </a:r>
            <a:r>
              <a:rPr kumimoji="1" lang="ja-JP" altLang="en-US" dirty="0" smtClean="0"/>
              <a:t>残余利益モデルが成立しないパターン</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400" dirty="0" smtClean="0"/>
              <a:t>②</a:t>
            </a:r>
            <a:r>
              <a:rPr kumimoji="1" lang="en-US" altLang="ja-JP" sz="2400" dirty="0" smtClean="0"/>
              <a:t>CAPM=K</a:t>
            </a:r>
            <a:r>
              <a:rPr lang="ja-JP" altLang="en-US" sz="2400" dirty="0" smtClean="0"/>
              <a:t>の値が負となるパターン</a:t>
            </a:r>
            <a:endParaRPr lang="en-US" altLang="ja-JP" sz="2400" dirty="0" smtClean="0"/>
          </a:p>
          <a:p>
            <a:pPr marL="0" indent="0">
              <a:buNone/>
            </a:pPr>
            <a:r>
              <a:rPr lang="ja-JP" altLang="en-US" sz="2400" dirty="0"/>
              <a:t>　</a:t>
            </a:r>
            <a:r>
              <a:rPr lang="ja-JP" altLang="en-US" sz="2400" dirty="0" smtClean="0"/>
              <a:t>例</a:t>
            </a:r>
            <a:r>
              <a:rPr lang="en-US" altLang="ja-JP" sz="2400" dirty="0" smtClean="0"/>
              <a:t>:2012</a:t>
            </a:r>
            <a:r>
              <a:rPr lang="ja-JP" altLang="en-US" sz="2400" dirty="0" smtClean="0"/>
              <a:t>年</a:t>
            </a:r>
            <a:r>
              <a:rPr lang="ja-JP" altLang="en-US" sz="2400" dirty="0"/>
              <a:t>度</a:t>
            </a:r>
            <a:r>
              <a:rPr lang="en-US" altLang="ja-JP" sz="2400" dirty="0" smtClean="0"/>
              <a:t>(2012/4</a:t>
            </a:r>
            <a:r>
              <a:rPr lang="ja-JP" altLang="en-US" sz="2400" dirty="0" smtClean="0"/>
              <a:t>～</a:t>
            </a:r>
            <a:r>
              <a:rPr lang="en-US" altLang="ja-JP" sz="2400" dirty="0" smtClean="0"/>
              <a:t>2013/3)</a:t>
            </a:r>
            <a:r>
              <a:rPr lang="ja-JP" altLang="en-US" sz="2400" dirty="0" smtClean="0"/>
              <a:t>の各社の</a:t>
            </a:r>
            <a:r>
              <a:rPr lang="en-US" altLang="ja-JP" sz="2400" dirty="0" smtClean="0"/>
              <a:t>CAPM</a:t>
            </a:r>
          </a:p>
          <a:p>
            <a:pPr marL="0" indent="0">
              <a:buNone/>
            </a:pPr>
            <a:r>
              <a:rPr lang="ja-JP" altLang="en-US" dirty="0"/>
              <a:t>　</a:t>
            </a:r>
            <a:endParaRPr lang="en-US" altLang="ja-JP" dirty="0" smtClean="0"/>
          </a:p>
          <a:p>
            <a:pPr marL="0" indent="0">
              <a:buNone/>
            </a:pP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734195654"/>
              </p:ext>
            </p:extLst>
          </p:nvPr>
        </p:nvGraphicFramePr>
        <p:xfrm>
          <a:off x="867307" y="3159226"/>
          <a:ext cx="4108361" cy="1424840"/>
        </p:xfrm>
        <a:graphic>
          <a:graphicData uri="http://schemas.openxmlformats.org/drawingml/2006/table">
            <a:tbl>
              <a:tblPr>
                <a:tableStyleId>{5C22544A-7EE6-4342-B048-85BDC9FD1C3A}</a:tableStyleId>
              </a:tblPr>
              <a:tblGrid>
                <a:gridCol w="1414539"/>
                <a:gridCol w="2693822"/>
              </a:tblGrid>
              <a:tr h="356210">
                <a:tc>
                  <a:txBody>
                    <a:bodyPr/>
                    <a:lstStyle/>
                    <a:p>
                      <a:pPr algn="r" fontAlgn="ctr"/>
                      <a:r>
                        <a:rPr lang="ja-JP" altLang="en-US" sz="2000" u="none" strike="noStrike" dirty="0">
                          <a:effectLst/>
                        </a:rPr>
                        <a:t>トヨタ</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a:effectLst/>
                        </a:rPr>
                        <a:t>-0.034866</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56210">
                <a:tc>
                  <a:txBody>
                    <a:bodyPr/>
                    <a:lstStyle/>
                    <a:p>
                      <a:pPr algn="r" fontAlgn="ctr"/>
                      <a:r>
                        <a:rPr lang="ja-JP" altLang="en-US" sz="2000" u="none" strike="noStrike" dirty="0">
                          <a:effectLst/>
                        </a:rPr>
                        <a:t>日産</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-0.04718</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56210">
                <a:tc>
                  <a:txBody>
                    <a:bodyPr/>
                    <a:lstStyle/>
                    <a:p>
                      <a:pPr algn="r" fontAlgn="ctr"/>
                      <a:r>
                        <a:rPr lang="ja-JP" altLang="en-US" sz="2000" u="none" strike="noStrike">
                          <a:effectLst/>
                        </a:rPr>
                        <a:t>ホンダ</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-0.034407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56210">
                <a:tc>
                  <a:txBody>
                    <a:bodyPr/>
                    <a:lstStyle/>
                    <a:p>
                      <a:pPr algn="r" fontAlgn="ctr"/>
                      <a:r>
                        <a:rPr lang="ja-JP" altLang="en-US" sz="2000" u="none" strike="noStrike">
                          <a:effectLst/>
                        </a:rPr>
                        <a:t>三菱自動車</a:t>
                      </a:r>
                      <a:endParaRPr lang="ja-JP" altLang="en-US"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2000" u="none" strike="noStrike" dirty="0">
                          <a:effectLst/>
                        </a:rPr>
                        <a:t>-0.02966</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
        <p:nvSpPr>
          <p:cNvPr id="5" name="テキスト ボックス 4"/>
          <p:cNvSpPr txBox="1"/>
          <p:nvPr/>
        </p:nvSpPr>
        <p:spPr>
          <a:xfrm>
            <a:off x="4215815" y="4699160"/>
            <a:ext cx="759853" cy="369332"/>
          </a:xfrm>
          <a:prstGeom prst="rect">
            <a:avLst/>
          </a:prstGeom>
          <a:noFill/>
        </p:spPr>
        <p:txBody>
          <a:bodyPr wrap="square" rtlCol="0">
            <a:spAutoFit/>
          </a:bodyPr>
          <a:lstStyle/>
          <a:p>
            <a:r>
              <a:rPr kumimoji="1" lang="en-US" altLang="ja-JP" dirty="0" smtClean="0"/>
              <a:t>(6-2)</a:t>
            </a:r>
            <a:endParaRPr kumimoji="1" lang="ja-JP" altLang="en-US" dirty="0"/>
          </a:p>
        </p:txBody>
      </p:sp>
    </p:spTree>
    <p:extLst>
      <p:ext uri="{BB962C8B-B14F-4D97-AF65-F5344CB8AC3E}">
        <p14:creationId xmlns:p14="http://schemas.microsoft.com/office/powerpoint/2010/main" val="136233511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6.</a:t>
            </a:r>
            <a:r>
              <a:rPr kumimoji="1" lang="ja-JP" altLang="en-US" dirty="0" smtClean="0"/>
              <a:t>残余利益モデルが成立しないパターン</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77334" y="1930400"/>
                <a:ext cx="9561370" cy="3880773"/>
              </a:xfrm>
            </p:spPr>
            <p:txBody>
              <a:bodyPr>
                <a:normAutofit fontScale="92500"/>
              </a:bodyPr>
              <a:lstStyle/>
              <a:p>
                <a:pPr marL="0" indent="0">
                  <a:buNone/>
                </a:pPr>
                <a:r>
                  <a:rPr kumimoji="1" lang="ja-JP" altLang="en-US" sz="2600" dirty="0" smtClean="0"/>
                  <a:t>②</a:t>
                </a:r>
                <a:r>
                  <a:rPr kumimoji="1" lang="en-US" altLang="ja-JP" sz="2600" dirty="0" smtClean="0"/>
                  <a:t>CAPM=K</a:t>
                </a:r>
                <a:r>
                  <a:rPr kumimoji="1" lang="ja-JP" altLang="en-US" sz="2600" dirty="0" smtClean="0"/>
                  <a:t>の値が負となるパターン</a:t>
                </a:r>
                <a:endParaRPr kumimoji="1" lang="en-US" altLang="ja-JP" sz="2600" dirty="0" smtClean="0"/>
              </a:p>
              <a:p>
                <a:pPr marL="0" indent="0">
                  <a:buNone/>
                </a:pPr>
                <a:endParaRPr kumimoji="1" lang="en-US" altLang="ja-JP" sz="2600" dirty="0" smtClean="0"/>
              </a:p>
              <a:p>
                <a:pPr marL="0" indent="0">
                  <a:buNone/>
                </a:pPr>
                <a:r>
                  <a:rPr lang="ja-JP" altLang="en-US" dirty="0" smtClean="0"/>
                  <a:t>　</a:t>
                </a:r>
                <a:r>
                  <a:rPr lang="en-US" altLang="ja-JP" sz="2000" dirty="0" smtClean="0"/>
                  <a:t>P=B</a:t>
                </a:r>
                <a:r>
                  <a:rPr lang="en-US" altLang="ja-JP" sz="2000" dirty="0"/>
                  <a:t>+</a:t>
                </a:r>
                <a14:m>
                  <m:oMath xmlns:m="http://schemas.openxmlformats.org/officeDocument/2006/math">
                    <m:f>
                      <m:fPr>
                        <m:ctrlPr>
                          <a:rPr lang="en-US" altLang="ja-JP" sz="2000" i="1">
                            <a:solidFill>
                              <a:srgbClr val="FF0000"/>
                            </a:solidFill>
                            <a:latin typeface="Cambria Math" panose="02040503050406030204" pitchFamily="18" charset="0"/>
                          </a:rPr>
                        </m:ctrlPr>
                      </m:fPr>
                      <m:num>
                        <m:r>
                          <a:rPr lang="en-US" altLang="ja-JP" sz="2000" i="1">
                            <a:solidFill>
                              <a:srgbClr val="FF0000"/>
                            </a:solidFill>
                            <a:latin typeface="Cambria Math" panose="02040503050406030204" pitchFamily="18" charset="0"/>
                          </a:rPr>
                          <m:t>1</m:t>
                        </m:r>
                      </m:num>
                      <m:den>
                        <m:r>
                          <a:rPr lang="en-US" altLang="ja-JP" sz="2000" i="1">
                            <a:solidFill>
                              <a:srgbClr val="FF0000"/>
                            </a:solidFill>
                            <a:latin typeface="Cambria Math" panose="02040503050406030204" pitchFamily="18" charset="0"/>
                          </a:rPr>
                          <m:t>𝑘</m:t>
                        </m:r>
                        <m:r>
                          <a:rPr lang="en-US" altLang="ja-JP" sz="2000" i="1">
                            <a:solidFill>
                              <a:srgbClr val="FF0000"/>
                            </a:solidFill>
                            <a:latin typeface="Cambria Math" panose="02040503050406030204" pitchFamily="18" charset="0"/>
                          </a:rPr>
                          <m:t>−</m:t>
                        </m:r>
                        <m:r>
                          <a:rPr lang="en-US" altLang="ja-JP" sz="2000" i="1">
                            <a:solidFill>
                              <a:srgbClr val="FF0000"/>
                            </a:solidFill>
                            <a:latin typeface="Cambria Math" panose="02040503050406030204" pitchFamily="18" charset="0"/>
                          </a:rPr>
                          <m:t>𝑔</m:t>
                        </m:r>
                      </m:den>
                    </m:f>
                    <m:r>
                      <a:rPr lang="ja-JP" altLang="en-US" sz="2000" i="1">
                        <a:solidFill>
                          <a:srgbClr val="FF0000"/>
                        </a:solidFill>
                        <a:latin typeface="Cambria Math" panose="02040503050406030204" pitchFamily="18" charset="0"/>
                      </a:rPr>
                      <m:t>・</m:t>
                    </m:r>
                  </m:oMath>
                </a14:m>
                <a:r>
                  <a:rPr lang="en-US" altLang="ja-JP" sz="2000" dirty="0">
                    <a:solidFill>
                      <a:srgbClr val="FF0000"/>
                    </a:solidFill>
                  </a:rPr>
                  <a:t>B</a:t>
                </a:r>
                <a:r>
                  <a:rPr lang="ja-JP" altLang="en-US" sz="2000" dirty="0">
                    <a:solidFill>
                      <a:srgbClr val="FF0000"/>
                    </a:solidFill>
                  </a:rPr>
                  <a:t>・</a:t>
                </a:r>
                <a:r>
                  <a:rPr lang="en-US" altLang="ja-JP" sz="2000" dirty="0">
                    <a:solidFill>
                      <a:srgbClr val="FF0000"/>
                    </a:solidFill>
                  </a:rPr>
                  <a:t> (ROE-k)</a:t>
                </a:r>
                <a:r>
                  <a:rPr lang="ja-JP" altLang="en-US" sz="2000" dirty="0"/>
                  <a:t>　</a:t>
                </a:r>
                <a:r>
                  <a:rPr lang="en-US" altLang="ja-JP" sz="2000" dirty="0"/>
                  <a:t>(2-1-1)</a:t>
                </a:r>
              </a:p>
              <a:p>
                <a:pPr marL="0" indent="0">
                  <a:buNone/>
                </a:pPr>
                <a:r>
                  <a:rPr lang="ja-JP" altLang="en-US" sz="2200" dirty="0"/>
                  <a:t>　</a:t>
                </a:r>
                <a:r>
                  <a:rPr lang="ja-JP" altLang="en-US" sz="2000" dirty="0"/>
                  <a:t>赤字で示した部分が残余利益となるが</a:t>
                </a:r>
                <a:r>
                  <a:rPr lang="ja-JP" altLang="en-US" sz="2000" dirty="0" smtClean="0"/>
                  <a:t>、前スライドで示したように</a:t>
                </a:r>
                <a:r>
                  <a:rPr lang="en-US" altLang="ja-JP" sz="2000" dirty="0" smtClean="0"/>
                  <a:t>K</a:t>
                </a:r>
                <a:r>
                  <a:rPr lang="ja-JP" altLang="en-US" sz="2000" dirty="0" smtClean="0"/>
                  <a:t>の値が負と　</a:t>
                </a:r>
                <a:endParaRPr lang="en-US" altLang="ja-JP" sz="2000" dirty="0" smtClean="0"/>
              </a:p>
              <a:p>
                <a:pPr marL="0" indent="0">
                  <a:buNone/>
                </a:pPr>
                <a:r>
                  <a:rPr lang="ja-JP" altLang="en-US" sz="2000" dirty="0"/>
                  <a:t>　</a:t>
                </a:r>
                <a:r>
                  <a:rPr lang="ja-JP" altLang="en-US" sz="2000" dirty="0" smtClean="0"/>
                  <a:t>なると</a:t>
                </a:r>
                <a14:m>
                  <m:oMath xmlns:m="http://schemas.openxmlformats.org/officeDocument/2006/math">
                    <m:r>
                      <a:rPr lang="en-US" altLang="ja-JP" sz="2000" i="1">
                        <a:solidFill>
                          <a:srgbClr val="FF0000"/>
                        </a:solidFill>
                        <a:latin typeface="Cambria Math" panose="02040503050406030204" pitchFamily="18" charset="0"/>
                      </a:rPr>
                      <m:t>𝑘</m:t>
                    </m:r>
                    <m:r>
                      <a:rPr lang="en-US" altLang="ja-JP" sz="2000" i="1">
                        <a:solidFill>
                          <a:srgbClr val="FF0000"/>
                        </a:solidFill>
                        <a:latin typeface="Cambria Math" panose="02040503050406030204" pitchFamily="18" charset="0"/>
                      </a:rPr>
                      <m:t>−</m:t>
                    </m:r>
                    <m:r>
                      <a:rPr lang="en-US" altLang="ja-JP" sz="2000" i="1">
                        <a:solidFill>
                          <a:srgbClr val="FF0000"/>
                        </a:solidFill>
                        <a:latin typeface="Cambria Math" panose="02040503050406030204" pitchFamily="18" charset="0"/>
                      </a:rPr>
                      <m:t>𝑔</m:t>
                    </m:r>
                  </m:oMath>
                </a14:m>
                <a:r>
                  <a:rPr kumimoji="1" lang="ja-JP" altLang="en-US" sz="2000" dirty="0" smtClean="0"/>
                  <a:t>の値も負となり、残余利益の値も負になってしまう。</a:t>
                </a:r>
                <a:endParaRPr kumimoji="1" lang="en-US" altLang="ja-JP" sz="2000" dirty="0" smtClean="0"/>
              </a:p>
              <a:p>
                <a:pPr marL="0" indent="0">
                  <a:buNone/>
                </a:pPr>
                <a:r>
                  <a:rPr lang="ja-JP" altLang="en-US" sz="2000" dirty="0"/>
                  <a:t>　 </a:t>
                </a:r>
                <a:r>
                  <a:rPr lang="en-US" altLang="ja-JP" sz="2000" dirty="0"/>
                  <a:t>*K&gt;g</a:t>
                </a:r>
                <a14:m>
                  <m:oMath xmlns:m="http://schemas.openxmlformats.org/officeDocument/2006/math">
                    <m:r>
                      <a:rPr lang="en-US" altLang="ja-JP" sz="2000" i="1">
                        <a:latin typeface="Cambria Math" panose="02040503050406030204" pitchFamily="18" charset="0"/>
                        <a:ea typeface="Cambria Math" panose="02040503050406030204" pitchFamily="18" charset="0"/>
                      </a:rPr>
                      <m:t>≥</m:t>
                    </m:r>
                  </m:oMath>
                </a14:m>
                <a:r>
                  <a:rPr lang="en-US" altLang="ja-JP" sz="2000" dirty="0"/>
                  <a:t>0 </a:t>
                </a:r>
                <a:endParaRPr kumimoji="1" lang="ja-JP" altLang="en-US" sz="20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77334" y="1930400"/>
                <a:ext cx="9561370" cy="3880773"/>
              </a:xfrm>
              <a:blipFill rotWithShape="0">
                <a:blip r:embed="rId2"/>
                <a:stretch>
                  <a:fillRect l="-956" t="-2044"/>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39344153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6.</a:t>
            </a:r>
            <a:r>
              <a:rPr kumimoji="1" lang="ja-JP" altLang="en-US" dirty="0" smtClean="0"/>
              <a:t>残余利益モデルが成立しないパターン</a:t>
            </a:r>
            <a:endParaRPr kumimoji="1" lang="ja-JP" altLang="en-US" dirty="0"/>
          </a:p>
        </p:txBody>
      </p:sp>
      <p:sp>
        <p:nvSpPr>
          <p:cNvPr id="3" name="コンテンツ プレースホルダー 2"/>
          <p:cNvSpPr>
            <a:spLocks noGrp="1"/>
          </p:cNvSpPr>
          <p:nvPr>
            <p:ph idx="1"/>
          </p:nvPr>
        </p:nvSpPr>
        <p:spPr>
          <a:xfrm>
            <a:off x="677334" y="1294327"/>
            <a:ext cx="9561370" cy="3880773"/>
          </a:xfrm>
        </p:spPr>
        <p:txBody>
          <a:bodyPr>
            <a:normAutofit/>
          </a:bodyPr>
          <a:lstStyle/>
          <a:p>
            <a:pPr marL="0" indent="0">
              <a:buNone/>
            </a:pPr>
            <a:r>
              <a:rPr kumimoji="1" lang="ja-JP" altLang="en-US" sz="2400" dirty="0" smtClean="0"/>
              <a:t>③対象とする企業に極端にネガティブな要素があるパターン</a:t>
            </a:r>
            <a:endParaRPr kumimoji="1" lang="en-US" altLang="ja-JP" sz="2400" dirty="0" smtClean="0"/>
          </a:p>
          <a:p>
            <a:pPr marL="0" indent="0">
              <a:buNone/>
            </a:pPr>
            <a:r>
              <a:rPr lang="ja-JP" altLang="en-US" sz="2400" dirty="0" smtClean="0"/>
              <a:t>　例</a:t>
            </a:r>
            <a:r>
              <a:rPr lang="en-US" altLang="ja-JP" sz="2400" dirty="0" smtClean="0"/>
              <a:t>:</a:t>
            </a:r>
            <a:r>
              <a:rPr lang="ja-JP" altLang="en-US" sz="2400" dirty="0" smtClean="0"/>
              <a:t>三菱自動車の成長率</a:t>
            </a:r>
            <a:endParaRPr lang="en-US" altLang="ja-JP" sz="2400" dirty="0" smtClean="0"/>
          </a:p>
          <a:p>
            <a:pPr marL="0" indent="0">
              <a:buNone/>
            </a:pPr>
            <a:r>
              <a:rPr lang="ja-JP" altLang="en-US" sz="2400" dirty="0"/>
              <a:t>　</a:t>
            </a:r>
            <a:endParaRPr lang="en-US" altLang="ja-JP" sz="2400" dirty="0" smtClean="0"/>
          </a:p>
          <a:p>
            <a:pPr marL="0" indent="0">
              <a:buNone/>
            </a:pPr>
            <a:r>
              <a:rPr lang="ja-JP" altLang="en-US" sz="2400" dirty="0" smtClean="0"/>
              <a:t>　</a:t>
            </a:r>
            <a:endParaRPr lang="en-US" altLang="ja-JP" sz="2400" dirty="0" smtClean="0"/>
          </a:p>
          <a:p>
            <a:pPr marL="0" indent="0">
              <a:buNone/>
            </a:pPr>
            <a:endParaRPr kumimoji="1" lang="en-US" altLang="ja-JP" sz="2400" dirty="0" smtClean="0"/>
          </a:p>
          <a:p>
            <a:pPr marL="0" indent="0">
              <a:buNone/>
            </a:pPr>
            <a:r>
              <a:rPr lang="ja-JP" altLang="en-US" dirty="0" smtClean="0"/>
              <a:t>　</a:t>
            </a:r>
            <a:endParaRPr kumimoji="1" lang="ja-JP" altLang="en-US" sz="2000" dirty="0"/>
          </a:p>
        </p:txBody>
      </p:sp>
      <p:sp>
        <p:nvSpPr>
          <p:cNvPr id="6" name="テキスト ボックス 5"/>
          <p:cNvSpPr txBox="1"/>
          <p:nvPr/>
        </p:nvSpPr>
        <p:spPr>
          <a:xfrm>
            <a:off x="9075436" y="6164128"/>
            <a:ext cx="928048" cy="369332"/>
          </a:xfrm>
          <a:prstGeom prst="rect">
            <a:avLst/>
          </a:prstGeom>
          <a:noFill/>
        </p:spPr>
        <p:txBody>
          <a:bodyPr wrap="square" rtlCol="0">
            <a:spAutoFit/>
          </a:bodyPr>
          <a:lstStyle/>
          <a:p>
            <a:r>
              <a:rPr kumimoji="1" lang="en-US" altLang="ja-JP" dirty="0" smtClean="0"/>
              <a:t>(5-5-1)</a:t>
            </a:r>
            <a:endParaRPr kumimoji="1" lang="ja-JP" altLang="en-US" dirty="0"/>
          </a:p>
        </p:txBody>
      </p:sp>
      <p:pic>
        <p:nvPicPr>
          <p:cNvPr id="4" name="図 3"/>
          <p:cNvPicPr>
            <a:picLocks noChangeAspect="1"/>
          </p:cNvPicPr>
          <p:nvPr/>
        </p:nvPicPr>
        <p:blipFill>
          <a:blip r:embed="rId2"/>
          <a:stretch>
            <a:fillRect/>
          </a:stretch>
        </p:blipFill>
        <p:spPr>
          <a:xfrm>
            <a:off x="1147773" y="2201385"/>
            <a:ext cx="8620491" cy="3962743"/>
          </a:xfrm>
          <a:prstGeom prst="rect">
            <a:avLst/>
          </a:prstGeom>
        </p:spPr>
      </p:pic>
    </p:spTree>
    <p:extLst>
      <p:ext uri="{BB962C8B-B14F-4D97-AF65-F5344CB8AC3E}">
        <p14:creationId xmlns:p14="http://schemas.microsoft.com/office/powerpoint/2010/main" val="179021597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6.</a:t>
            </a:r>
            <a:r>
              <a:rPr kumimoji="1" lang="ja-JP" altLang="en-US" dirty="0" smtClean="0"/>
              <a:t>残余利益モデルが成立しないパターン</a:t>
            </a:r>
            <a:endParaRPr kumimoji="1" lang="ja-JP" altLang="en-US" dirty="0"/>
          </a:p>
        </p:txBody>
      </p:sp>
      <p:sp>
        <p:nvSpPr>
          <p:cNvPr id="3" name="コンテンツ プレースホルダー 2"/>
          <p:cNvSpPr>
            <a:spLocks noGrp="1"/>
          </p:cNvSpPr>
          <p:nvPr>
            <p:ph idx="1"/>
          </p:nvPr>
        </p:nvSpPr>
        <p:spPr>
          <a:xfrm>
            <a:off x="677334" y="1930400"/>
            <a:ext cx="9175004" cy="4264338"/>
          </a:xfrm>
        </p:spPr>
        <p:txBody>
          <a:bodyPr>
            <a:normAutofit lnSpcReduction="10000"/>
          </a:bodyPr>
          <a:lstStyle/>
          <a:p>
            <a:pPr marL="0" indent="0">
              <a:buNone/>
            </a:pPr>
            <a:r>
              <a:rPr kumimoji="1" lang="ja-JP" altLang="en-US" sz="2400" dirty="0" smtClean="0"/>
              <a:t>③対象とする企業に極端にネガティブな要素があるパターン</a:t>
            </a:r>
            <a:endParaRPr kumimoji="1" lang="en-US" altLang="ja-JP" sz="2400" dirty="0" smtClean="0"/>
          </a:p>
          <a:p>
            <a:pPr marL="0" indent="0">
              <a:buNone/>
            </a:pPr>
            <a:endParaRPr kumimoji="1" lang="en-US" altLang="ja-JP" sz="2400" dirty="0" smtClean="0"/>
          </a:p>
          <a:p>
            <a:pPr marL="0" indent="0">
              <a:buNone/>
            </a:pPr>
            <a:r>
              <a:rPr lang="ja-JP" altLang="en-US" sz="2400" dirty="0" smtClean="0"/>
              <a:t>　例</a:t>
            </a:r>
            <a:r>
              <a:rPr lang="en-US" altLang="ja-JP" sz="2400" dirty="0" smtClean="0"/>
              <a:t>:</a:t>
            </a:r>
            <a:r>
              <a:rPr lang="ja-JP" altLang="en-US" sz="2400" dirty="0" smtClean="0"/>
              <a:t>三菱自動車の成長率</a:t>
            </a:r>
            <a:endParaRPr lang="en-US" altLang="ja-JP" sz="2400" dirty="0" smtClean="0"/>
          </a:p>
          <a:p>
            <a:pPr marL="0" indent="0">
              <a:buNone/>
            </a:pPr>
            <a:endParaRPr lang="en-US" altLang="ja-JP" sz="2400" dirty="0" smtClean="0"/>
          </a:p>
          <a:p>
            <a:pPr marL="0" indent="0">
              <a:buNone/>
            </a:pPr>
            <a:r>
              <a:rPr lang="ja-JP" altLang="en-US" sz="2400" dirty="0"/>
              <a:t>　</a:t>
            </a:r>
            <a:r>
              <a:rPr lang="ja-JP" altLang="en-US" sz="2400" dirty="0" smtClean="0"/>
              <a:t>基準日時点の株価を近似できていないことが分かる。成長率が</a:t>
            </a:r>
            <a:endParaRPr lang="en-US" altLang="ja-JP" sz="2400" dirty="0" smtClean="0"/>
          </a:p>
          <a:p>
            <a:pPr marL="0" indent="0">
              <a:buNone/>
            </a:pPr>
            <a:r>
              <a:rPr lang="ja-JP" altLang="en-US" sz="2400" dirty="0"/>
              <a:t>　</a:t>
            </a:r>
            <a:r>
              <a:rPr lang="ja-JP" altLang="en-US" sz="2400" dirty="0" smtClean="0"/>
              <a:t>負の値をつけてしまっているためであるといえる。</a:t>
            </a:r>
            <a:endParaRPr lang="en-US" altLang="ja-JP" sz="2400" dirty="0" smtClean="0"/>
          </a:p>
          <a:p>
            <a:pPr marL="0" indent="0">
              <a:buNone/>
            </a:pPr>
            <a:r>
              <a:rPr lang="ja-JP" altLang="en-US" sz="2400" dirty="0" smtClean="0"/>
              <a:t>　</a:t>
            </a:r>
            <a:endParaRPr lang="en-US" altLang="ja-JP" sz="2400" dirty="0" smtClean="0"/>
          </a:p>
          <a:p>
            <a:pPr marL="0" indent="0">
              <a:buNone/>
            </a:pPr>
            <a:endParaRPr kumimoji="1" lang="en-US" altLang="ja-JP" sz="2400" dirty="0" smtClean="0"/>
          </a:p>
          <a:p>
            <a:pPr marL="0" indent="0">
              <a:buNone/>
            </a:pPr>
            <a:r>
              <a:rPr lang="ja-JP" altLang="en-US" dirty="0" smtClean="0"/>
              <a:t>　</a:t>
            </a:r>
            <a:endParaRPr kumimoji="1" lang="ja-JP" altLang="en-US" sz="2000" dirty="0"/>
          </a:p>
        </p:txBody>
      </p:sp>
    </p:spTree>
    <p:extLst>
      <p:ext uri="{BB962C8B-B14F-4D97-AF65-F5344CB8AC3E}">
        <p14:creationId xmlns:p14="http://schemas.microsoft.com/office/powerpoint/2010/main" val="72608449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おわり</a:t>
            </a:r>
            <a:r>
              <a:rPr lang="ja-JP" altLang="en-US" dirty="0"/>
              <a:t>に</a:t>
            </a:r>
            <a:endParaRPr kumimoji="1" lang="ja-JP" altLang="en-US" dirty="0"/>
          </a:p>
        </p:txBody>
      </p:sp>
      <p:sp>
        <p:nvSpPr>
          <p:cNvPr id="3" name="コンテンツ プレースホルダー 2"/>
          <p:cNvSpPr>
            <a:spLocks noGrp="1"/>
          </p:cNvSpPr>
          <p:nvPr>
            <p:ph idx="1"/>
          </p:nvPr>
        </p:nvSpPr>
        <p:spPr>
          <a:xfrm>
            <a:off x="677333" y="1930400"/>
            <a:ext cx="9187883" cy="3880773"/>
          </a:xfrm>
        </p:spPr>
        <p:txBody>
          <a:bodyPr>
            <a:normAutofit lnSpcReduction="10000"/>
          </a:bodyPr>
          <a:lstStyle/>
          <a:p>
            <a:pPr marL="0" indent="0">
              <a:buNone/>
            </a:pPr>
            <a:r>
              <a:rPr lang="ja-JP" altLang="en-US" sz="2400" dirty="0" smtClean="0"/>
              <a:t>・</a:t>
            </a:r>
            <a:r>
              <a:rPr lang="ja-JP" altLang="en-US" sz="2400" dirty="0" smtClean="0"/>
              <a:t>為替のレートが前年よりも円安</a:t>
            </a:r>
            <a:r>
              <a:rPr lang="en-US" altLang="ja-JP" sz="2400" dirty="0" smtClean="0"/>
              <a:t>(</a:t>
            </a:r>
            <a:r>
              <a:rPr lang="ja-JP" altLang="en-US" sz="2400" dirty="0" smtClean="0"/>
              <a:t>円高</a:t>
            </a:r>
            <a:r>
              <a:rPr lang="en-US" altLang="ja-JP" sz="2400" dirty="0" smtClean="0"/>
              <a:t>)</a:t>
            </a:r>
            <a:r>
              <a:rPr lang="ja-JP" altLang="en-US" sz="2400" dirty="0" smtClean="0"/>
              <a:t>傾向になると、すべての</a:t>
            </a:r>
            <a:endParaRPr lang="en-US" altLang="ja-JP" sz="2400" dirty="0" smtClean="0"/>
          </a:p>
          <a:p>
            <a:pPr marL="0" indent="0">
              <a:buNone/>
            </a:pPr>
            <a:r>
              <a:rPr lang="ja-JP" altLang="en-US" sz="2400" dirty="0"/>
              <a:t>　</a:t>
            </a:r>
            <a:r>
              <a:rPr lang="ja-JP" altLang="en-US" sz="2400" dirty="0" smtClean="0"/>
              <a:t>年度で全社とも成長率が前年より上昇</a:t>
            </a:r>
            <a:r>
              <a:rPr lang="en-US" altLang="ja-JP" sz="2400" dirty="0" smtClean="0"/>
              <a:t>(</a:t>
            </a:r>
            <a:r>
              <a:rPr lang="ja-JP" altLang="en-US" sz="2400" dirty="0" smtClean="0"/>
              <a:t>下降</a:t>
            </a:r>
            <a:r>
              <a:rPr lang="en-US" altLang="ja-JP" sz="2400" dirty="0" smtClean="0"/>
              <a:t>)</a:t>
            </a:r>
            <a:r>
              <a:rPr lang="ja-JP" altLang="en-US" sz="2400" dirty="0" smtClean="0"/>
              <a:t>しており、為替の</a:t>
            </a:r>
            <a:endParaRPr lang="en-US" altLang="ja-JP" sz="2400" dirty="0" smtClean="0"/>
          </a:p>
          <a:p>
            <a:pPr marL="0" indent="0">
              <a:buNone/>
            </a:pPr>
            <a:r>
              <a:rPr lang="ja-JP" altLang="en-US" sz="2400" dirty="0"/>
              <a:t>　</a:t>
            </a:r>
            <a:r>
              <a:rPr lang="ja-JP" altLang="en-US" sz="2400" dirty="0" smtClean="0"/>
              <a:t>レートが自動車会社の成長率に最も作用しているといえる。</a:t>
            </a:r>
            <a:endParaRPr lang="en-US" altLang="ja-JP" sz="2400" dirty="0" smtClean="0"/>
          </a:p>
          <a:p>
            <a:pPr marL="0" indent="0">
              <a:buNone/>
            </a:pPr>
            <a:endParaRPr kumimoji="1" lang="en-US" altLang="ja-JP" sz="2400" dirty="0"/>
          </a:p>
          <a:p>
            <a:pPr marL="0" indent="0">
              <a:buNone/>
            </a:pPr>
            <a:r>
              <a:rPr lang="ja-JP" altLang="en-US" sz="2400" dirty="0" smtClean="0"/>
              <a:t>・</a:t>
            </a:r>
            <a:r>
              <a:rPr lang="ja-JP" altLang="en-US" sz="2400" dirty="0"/>
              <a:t>ホンダ</a:t>
            </a:r>
            <a:r>
              <a:rPr lang="ja-JP" altLang="en-US" sz="2400" dirty="0" smtClean="0"/>
              <a:t>の</a:t>
            </a:r>
            <a:r>
              <a:rPr lang="ja-JP" altLang="en-US" sz="2400" dirty="0"/>
              <a:t>成長率</a:t>
            </a:r>
            <a:r>
              <a:rPr lang="ja-JP" altLang="en-US" sz="2400" dirty="0" smtClean="0"/>
              <a:t>が各年度で最も高いが、今回取り上げた企業の</a:t>
            </a:r>
            <a:endParaRPr lang="en-US" altLang="ja-JP" sz="2400" dirty="0" smtClean="0"/>
          </a:p>
          <a:p>
            <a:pPr marL="0" indent="0">
              <a:buNone/>
            </a:pPr>
            <a:r>
              <a:rPr lang="ja-JP" altLang="en-US" sz="2400" dirty="0"/>
              <a:t>　</a:t>
            </a:r>
            <a:r>
              <a:rPr lang="ja-JP" altLang="en-US" sz="2400" dirty="0" smtClean="0"/>
              <a:t>中で唯一二輪車事業を展開していることが影響している可能性</a:t>
            </a:r>
            <a:endParaRPr lang="en-US" altLang="ja-JP" sz="2400" dirty="0" smtClean="0"/>
          </a:p>
          <a:p>
            <a:pPr marL="0" indent="0">
              <a:buNone/>
            </a:pPr>
            <a:r>
              <a:rPr lang="ja-JP" altLang="en-US" sz="2400" dirty="0"/>
              <a:t>　</a:t>
            </a:r>
            <a:r>
              <a:rPr lang="ja-JP" altLang="en-US" sz="2400" dirty="0" smtClean="0"/>
              <a:t>があるといえる。また、世界一位のトヨタの成長率が</a:t>
            </a:r>
            <a:r>
              <a:rPr lang="en-US" altLang="ja-JP" sz="2400" dirty="0" smtClean="0"/>
              <a:t>1</a:t>
            </a:r>
            <a:r>
              <a:rPr lang="ja-JP" altLang="en-US" sz="2400" dirty="0" smtClean="0"/>
              <a:t>位でない</a:t>
            </a:r>
            <a:endParaRPr lang="en-US" altLang="ja-JP" sz="2400" dirty="0" smtClean="0"/>
          </a:p>
          <a:p>
            <a:pPr marL="0" indent="0">
              <a:buNone/>
            </a:pPr>
            <a:r>
              <a:rPr lang="ja-JP" altLang="en-US" sz="2400" dirty="0"/>
              <a:t>　</a:t>
            </a:r>
            <a:r>
              <a:rPr lang="ja-JP" altLang="en-US" sz="2400" dirty="0" smtClean="0"/>
              <a:t>ことから、現在の業界内の順位と成長率は比例しないといえる。</a:t>
            </a:r>
            <a:endParaRPr lang="en-US" altLang="ja-JP" sz="2400" dirty="0" smtClean="0"/>
          </a:p>
        </p:txBody>
      </p:sp>
    </p:spTree>
    <p:extLst>
      <p:ext uri="{BB962C8B-B14F-4D97-AF65-F5344CB8AC3E}">
        <p14:creationId xmlns:p14="http://schemas.microsoft.com/office/powerpoint/2010/main" val="309258904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4" name="コンテンツ プレースホルダー 2"/>
          <p:cNvSpPr>
            <a:spLocks noGrp="1"/>
          </p:cNvSpPr>
          <p:nvPr>
            <p:ph idx="1"/>
          </p:nvPr>
        </p:nvSpPr>
        <p:spPr>
          <a:xfrm>
            <a:off x="677334" y="1270000"/>
            <a:ext cx="8596668" cy="3880773"/>
          </a:xfrm>
        </p:spPr>
        <p:txBody>
          <a:bodyPr>
            <a:normAutofit fontScale="92500" lnSpcReduction="10000"/>
          </a:bodyPr>
          <a:lstStyle/>
          <a:p>
            <a:r>
              <a:rPr kumimoji="1" lang="ja-JP" altLang="en-US" sz="2400" dirty="0" smtClean="0"/>
              <a:t>日本証券アナリスト協会 </a:t>
            </a:r>
            <a:r>
              <a:rPr lang="ja-JP" altLang="en-US" sz="2400" dirty="0" smtClean="0"/>
              <a:t>編</a:t>
            </a:r>
            <a:r>
              <a:rPr lang="en-US" altLang="ja-JP" sz="2400" dirty="0" smtClean="0"/>
              <a:t>/</a:t>
            </a:r>
            <a:r>
              <a:rPr lang="ja-JP" altLang="en-US" sz="2400" dirty="0" smtClean="0"/>
              <a:t>浅野 幸弘・榊原 茂樹 監修</a:t>
            </a:r>
            <a:r>
              <a:rPr lang="en-US" altLang="ja-JP" sz="2400" dirty="0" smtClean="0"/>
              <a:t>/</a:t>
            </a:r>
            <a:r>
              <a:rPr lang="ja-JP" altLang="en-US" sz="2400" dirty="0" smtClean="0"/>
              <a:t>伊藤 </a:t>
            </a:r>
            <a:r>
              <a:rPr lang="ja-JP" altLang="en-US" sz="2400" dirty="0"/>
              <a:t>敬</a:t>
            </a:r>
            <a:r>
              <a:rPr lang="ja-JP" altLang="en-US" sz="2400" dirty="0" smtClean="0"/>
              <a:t>介・荻島 誠治・諏訪部 貴嗣 著 </a:t>
            </a:r>
            <a:r>
              <a:rPr lang="en-US" altLang="ja-JP" sz="2400" dirty="0" smtClean="0"/>
              <a:t>2009 </a:t>
            </a:r>
            <a:r>
              <a:rPr kumimoji="1" lang="ja-JP" altLang="en-US" sz="2400" dirty="0" smtClean="0"/>
              <a:t>新・証券投資論</a:t>
            </a:r>
            <a:r>
              <a:rPr kumimoji="1" lang="en-US" altLang="ja-JP" sz="2400" dirty="0" smtClean="0"/>
              <a:t>Ⅱ</a:t>
            </a:r>
            <a:r>
              <a:rPr kumimoji="1" lang="ja-JP" altLang="en-US" sz="2400" dirty="0" smtClean="0"/>
              <a:t>実務編 日本経済新聞社</a:t>
            </a:r>
            <a:endParaRPr kumimoji="1" lang="en-US" altLang="ja-JP" sz="2400" dirty="0" smtClean="0"/>
          </a:p>
          <a:p>
            <a:pPr marL="0" indent="0">
              <a:buNone/>
            </a:pPr>
            <a:endParaRPr kumimoji="1" lang="en-US" altLang="ja-JP" sz="2400" dirty="0" smtClean="0"/>
          </a:p>
          <a:p>
            <a:r>
              <a:rPr lang="en-US" altLang="ja-JP" sz="2400" dirty="0" smtClean="0"/>
              <a:t>Zip</a:t>
            </a:r>
            <a:r>
              <a:rPr lang="ja-JP" altLang="en-US" sz="2400" dirty="0" smtClean="0"/>
              <a:t>証券アナリスト受験対策室 編</a:t>
            </a:r>
            <a:r>
              <a:rPr lang="en-US" altLang="ja-JP" sz="2400" dirty="0" smtClean="0"/>
              <a:t>/</a:t>
            </a:r>
            <a:r>
              <a:rPr lang="ja-JP" altLang="en-US" sz="2400" dirty="0" smtClean="0"/>
              <a:t>佐野 三郎 著 </a:t>
            </a:r>
            <a:r>
              <a:rPr lang="en-US" altLang="ja-JP" sz="2400" dirty="0" smtClean="0"/>
              <a:t>2014 2015</a:t>
            </a:r>
            <a:r>
              <a:rPr lang="ja-JP" altLang="en-US" sz="2400" dirty="0" smtClean="0"/>
              <a:t>証券アナリスト第一次レベル 合格最短テキスト </a:t>
            </a:r>
            <a:r>
              <a:rPr lang="en-US" altLang="ja-JP" sz="2400" dirty="0"/>
              <a:t> </a:t>
            </a:r>
            <a:r>
              <a:rPr lang="ja-JP" altLang="en-US" sz="2400" dirty="0" smtClean="0"/>
              <a:t>証券分析とポートフォリオ・マネジメント</a:t>
            </a:r>
            <a:endParaRPr kumimoji="1" lang="en-US" altLang="ja-JP" sz="2400" dirty="0" smtClean="0"/>
          </a:p>
          <a:p>
            <a:endParaRPr lang="en-US" altLang="ja-JP" dirty="0"/>
          </a:p>
          <a:p>
            <a:r>
              <a:rPr kumimoji="1" lang="ja-JP" altLang="en-US" sz="2400" dirty="0" smtClean="0"/>
              <a:t>証券アナリストジャーナル </a:t>
            </a:r>
            <a:r>
              <a:rPr kumimoji="1" lang="en-US" altLang="ja-JP" sz="2400" dirty="0" smtClean="0"/>
              <a:t>2006</a:t>
            </a:r>
            <a:r>
              <a:rPr lang="en-US" altLang="ja-JP" sz="2400" dirty="0" smtClean="0"/>
              <a:t>.2 </a:t>
            </a:r>
            <a:r>
              <a:rPr lang="ja-JP" altLang="en-US" sz="2400" dirty="0" smtClean="0"/>
              <a:t>西尾 公宏・中野 誠 株式</a:t>
            </a:r>
            <a:r>
              <a:rPr lang="ja-JP" altLang="en-US" sz="2400" dirty="0"/>
              <a:t>評価モデルの比較分析</a:t>
            </a:r>
            <a:r>
              <a:rPr lang="en-US" altLang="ja-JP" sz="2400" dirty="0"/>
              <a:t>-</a:t>
            </a:r>
            <a:r>
              <a:rPr lang="ja-JP" altLang="en-US" sz="2400" dirty="0"/>
              <a:t>残余利益モデル・</a:t>
            </a:r>
            <a:r>
              <a:rPr lang="en-US" altLang="ja-JP" sz="2400" dirty="0"/>
              <a:t>DCF</a:t>
            </a:r>
            <a:r>
              <a:rPr lang="ja-JP" altLang="en-US" sz="2400" dirty="0"/>
              <a:t>モデル・経済付加価値モデル</a:t>
            </a:r>
            <a:r>
              <a:rPr lang="en-US" altLang="ja-JP" sz="2400" dirty="0"/>
              <a:t>-</a:t>
            </a:r>
            <a:endParaRPr lang="ja-JP" altLang="en-US" sz="2400" dirty="0"/>
          </a:p>
          <a:p>
            <a:endParaRPr kumimoji="1" lang="ja-JP" altLang="en-US" sz="2000" dirty="0"/>
          </a:p>
        </p:txBody>
      </p:sp>
    </p:spTree>
    <p:extLst>
      <p:ext uri="{BB962C8B-B14F-4D97-AF65-F5344CB8AC3E}">
        <p14:creationId xmlns:p14="http://schemas.microsoft.com/office/powerpoint/2010/main" val="4102066712"/>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r>
              <a:rPr kumimoji="1" lang="en-US" altLang="ja-JP" dirty="0" smtClean="0"/>
              <a:t>(</a:t>
            </a:r>
            <a:r>
              <a:rPr kumimoji="1" lang="ja-JP" altLang="en-US" dirty="0" smtClean="0"/>
              <a:t>データ</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677334" y="1270000"/>
            <a:ext cx="9909100" cy="5588000"/>
          </a:xfrm>
        </p:spPr>
        <p:txBody>
          <a:bodyPr>
            <a:normAutofit/>
          </a:bodyPr>
          <a:lstStyle/>
          <a:p>
            <a:r>
              <a:rPr lang="en-US" altLang="ja-JP" sz="2200" dirty="0" smtClean="0"/>
              <a:t>YAHOO JAPAN </a:t>
            </a:r>
            <a:r>
              <a:rPr lang="ja-JP" altLang="en-US" sz="2200" dirty="0" smtClean="0"/>
              <a:t>ファイナンス</a:t>
            </a:r>
            <a:endParaRPr lang="en-US" altLang="ja-JP" sz="2200" dirty="0" smtClean="0"/>
          </a:p>
          <a:p>
            <a:pPr marL="0" indent="0">
              <a:buNone/>
            </a:pPr>
            <a:r>
              <a:rPr lang="ja-JP" altLang="en-US" sz="2200" dirty="0" smtClean="0"/>
              <a:t>　</a:t>
            </a:r>
            <a:r>
              <a:rPr lang="en-US" altLang="ja-JP" sz="2200" dirty="0" smtClean="0">
                <a:hlinkClick r:id="rId2"/>
              </a:rPr>
              <a:t>http</a:t>
            </a:r>
            <a:r>
              <a:rPr lang="en-US" altLang="ja-JP" sz="2200" dirty="0">
                <a:hlinkClick r:id="rId2"/>
              </a:rPr>
              <a:t>://finance.yahoo.co.jp</a:t>
            </a:r>
            <a:r>
              <a:rPr lang="en-US" altLang="ja-JP" sz="2200" dirty="0" smtClean="0">
                <a:hlinkClick r:id="rId2"/>
              </a:rPr>
              <a:t>/</a:t>
            </a:r>
            <a:endParaRPr lang="en-US" altLang="ja-JP" sz="2200" dirty="0" smtClean="0"/>
          </a:p>
          <a:p>
            <a:r>
              <a:rPr lang="en-US" altLang="ja-JP" sz="2200" dirty="0" smtClean="0"/>
              <a:t>TOYOTA IR</a:t>
            </a:r>
            <a:r>
              <a:rPr lang="ja-JP" altLang="en-US" sz="2200" dirty="0" smtClean="0"/>
              <a:t>ライブラリー</a:t>
            </a:r>
            <a:endParaRPr lang="en-US" altLang="ja-JP" sz="2200" dirty="0" smtClean="0"/>
          </a:p>
          <a:p>
            <a:pPr marL="0" indent="0">
              <a:buNone/>
            </a:pPr>
            <a:r>
              <a:rPr lang="ja-JP" altLang="en-US" sz="2200" dirty="0" smtClean="0"/>
              <a:t>　</a:t>
            </a:r>
            <a:r>
              <a:rPr lang="en-US" altLang="ja-JP" sz="2200" dirty="0" smtClean="0">
                <a:hlinkClick r:id="rId3"/>
              </a:rPr>
              <a:t>http</a:t>
            </a:r>
            <a:r>
              <a:rPr lang="en-US" altLang="ja-JP" sz="2200" dirty="0">
                <a:hlinkClick r:id="rId3"/>
              </a:rPr>
              <a:t>://www.toyota.co.jp/jpn/investors/library</a:t>
            </a:r>
            <a:r>
              <a:rPr lang="en-US" altLang="ja-JP" sz="2200" dirty="0" smtClean="0">
                <a:hlinkClick r:id="rId3"/>
              </a:rPr>
              <a:t>/</a:t>
            </a:r>
            <a:endParaRPr lang="en-US" altLang="ja-JP" sz="2200" dirty="0" smtClean="0"/>
          </a:p>
          <a:p>
            <a:r>
              <a:rPr lang="ja-JP" altLang="en-US" sz="2200" dirty="0" smtClean="0"/>
              <a:t>日産 投資家の皆さまへ</a:t>
            </a:r>
            <a:endParaRPr lang="en-US" altLang="ja-JP" sz="2200" dirty="0" smtClean="0"/>
          </a:p>
          <a:p>
            <a:pPr marL="0" indent="0">
              <a:buNone/>
            </a:pPr>
            <a:r>
              <a:rPr lang="ja-JP" altLang="en-US" sz="2200" dirty="0" smtClean="0"/>
              <a:t>　</a:t>
            </a:r>
            <a:r>
              <a:rPr lang="en-US" altLang="ja-JP" sz="2200" dirty="0" smtClean="0">
                <a:hlinkClick r:id="rId4"/>
              </a:rPr>
              <a:t>http</a:t>
            </a:r>
            <a:r>
              <a:rPr lang="en-US" altLang="ja-JP" sz="2200" dirty="0">
                <a:hlinkClick r:id="rId4"/>
              </a:rPr>
              <a:t>://www.nissan-global.com/JP/IR</a:t>
            </a:r>
            <a:r>
              <a:rPr lang="en-US" altLang="ja-JP" sz="2200" dirty="0" smtClean="0">
                <a:hlinkClick r:id="rId4"/>
              </a:rPr>
              <a:t>/</a:t>
            </a:r>
            <a:endParaRPr lang="en-US" altLang="ja-JP" sz="2200" dirty="0" smtClean="0"/>
          </a:p>
          <a:p>
            <a:r>
              <a:rPr lang="en-US" altLang="ja-JP" sz="2200" dirty="0" smtClean="0"/>
              <a:t>HONDA</a:t>
            </a:r>
            <a:r>
              <a:rPr lang="ja-JP" altLang="en-US" sz="2200" dirty="0"/>
              <a:t> </a:t>
            </a:r>
            <a:r>
              <a:rPr lang="en-US" altLang="ja-JP" sz="2200" dirty="0" smtClean="0"/>
              <a:t>IR</a:t>
            </a:r>
            <a:r>
              <a:rPr lang="ja-JP" altLang="en-US" sz="2200" dirty="0" smtClean="0"/>
              <a:t>資料室</a:t>
            </a:r>
            <a:endParaRPr lang="en-US" altLang="ja-JP" sz="2200" dirty="0" smtClean="0"/>
          </a:p>
          <a:p>
            <a:pPr marL="0" indent="0">
              <a:buNone/>
            </a:pPr>
            <a:r>
              <a:rPr lang="ja-JP" altLang="en-US" sz="2200" dirty="0" smtClean="0"/>
              <a:t>　</a:t>
            </a:r>
            <a:r>
              <a:rPr lang="en-US" altLang="ja-JP" sz="2200" dirty="0" smtClean="0">
                <a:hlinkClick r:id="rId5"/>
              </a:rPr>
              <a:t>http</a:t>
            </a:r>
            <a:r>
              <a:rPr lang="en-US" altLang="ja-JP" sz="2200" dirty="0">
                <a:hlinkClick r:id="rId5"/>
              </a:rPr>
              <a:t>://www.honda.co.jp/investors/library</a:t>
            </a:r>
            <a:r>
              <a:rPr lang="en-US" altLang="ja-JP" sz="2200" dirty="0" smtClean="0">
                <a:hlinkClick r:id="rId5"/>
              </a:rPr>
              <a:t>/</a:t>
            </a:r>
            <a:endParaRPr lang="en-US" altLang="ja-JP" sz="2200" dirty="0" smtClean="0"/>
          </a:p>
          <a:p>
            <a:r>
              <a:rPr lang="ja-JP" altLang="en-US" sz="2200" dirty="0" smtClean="0"/>
              <a:t>三菱自動車 </a:t>
            </a:r>
            <a:r>
              <a:rPr lang="en-US" altLang="ja-JP" sz="2200" dirty="0" smtClean="0"/>
              <a:t>IR</a:t>
            </a:r>
            <a:r>
              <a:rPr lang="ja-JP" altLang="en-US" sz="2200" dirty="0" smtClean="0"/>
              <a:t>ライブラリー</a:t>
            </a:r>
            <a:endParaRPr lang="en-US" altLang="ja-JP" sz="2200" dirty="0" smtClean="0"/>
          </a:p>
          <a:p>
            <a:pPr marL="0" indent="0">
              <a:buNone/>
            </a:pPr>
            <a:r>
              <a:rPr lang="ja-JP" altLang="en-US" sz="2200" dirty="0" smtClean="0"/>
              <a:t>　</a:t>
            </a:r>
            <a:r>
              <a:rPr lang="en-US" altLang="ja-JP" sz="2200" dirty="0" smtClean="0">
                <a:hlinkClick r:id="rId6"/>
              </a:rPr>
              <a:t>http</a:t>
            </a:r>
            <a:r>
              <a:rPr lang="en-US" altLang="ja-JP" sz="2200" dirty="0">
                <a:hlinkClick r:id="rId6"/>
              </a:rPr>
              <a:t>://www.mitsubishi-motors.com/jp/investors/library</a:t>
            </a:r>
            <a:r>
              <a:rPr lang="en-US" altLang="ja-JP" sz="2200" dirty="0" smtClean="0">
                <a:hlinkClick r:id="rId6"/>
              </a:rPr>
              <a:t>/</a:t>
            </a:r>
            <a:endParaRPr lang="en-US" altLang="ja-JP" sz="2200" dirty="0" smtClean="0"/>
          </a:p>
          <a:p>
            <a:r>
              <a:rPr lang="ja-JP" altLang="en-US" sz="2200" dirty="0"/>
              <a:t>国土交通省　クルマの異常を連ラクだ！　自動車のリコール・不具合</a:t>
            </a:r>
            <a:r>
              <a:rPr lang="ja-JP" altLang="en-US" sz="2200" dirty="0" smtClean="0"/>
              <a:t>情報</a:t>
            </a:r>
            <a:endParaRPr lang="en-US" altLang="ja-JP" sz="2200" dirty="0" smtClean="0"/>
          </a:p>
          <a:p>
            <a:pPr marL="0" indent="0">
              <a:buNone/>
            </a:pPr>
            <a:r>
              <a:rPr lang="ja-JP" altLang="en-US" sz="2200" dirty="0" smtClean="0"/>
              <a:t>　</a:t>
            </a:r>
            <a:r>
              <a:rPr lang="en-US" altLang="ja-JP" sz="2200" dirty="0" smtClean="0">
                <a:hlinkClick r:id="rId7"/>
              </a:rPr>
              <a:t>http</a:t>
            </a:r>
            <a:r>
              <a:rPr lang="en-US" altLang="ja-JP" sz="2200" dirty="0">
                <a:hlinkClick r:id="rId7"/>
              </a:rPr>
              <a:t>://</a:t>
            </a:r>
            <a:r>
              <a:rPr lang="en-US" altLang="ja-JP" sz="2200" dirty="0" smtClean="0">
                <a:hlinkClick r:id="rId7"/>
              </a:rPr>
              <a:t>www.mlit.go.jp/jidosha/carinf/rcl/data_sub/data003.html</a:t>
            </a:r>
            <a:endParaRPr lang="en-US" altLang="ja-JP" sz="2200" dirty="0" smtClean="0"/>
          </a:p>
          <a:p>
            <a:pPr marL="0" indent="0">
              <a:buNone/>
            </a:pPr>
            <a:endParaRPr lang="en-US" altLang="ja-JP" sz="2200" dirty="0" smtClean="0"/>
          </a:p>
          <a:p>
            <a:pPr marL="0" indent="0">
              <a:buNone/>
            </a:pPr>
            <a:endParaRPr lang="en-US" altLang="ja-JP" sz="2200" dirty="0" smtClean="0"/>
          </a:p>
          <a:p>
            <a:pPr marL="0" indent="0">
              <a:buNone/>
            </a:pPr>
            <a:endParaRPr lang="en-US" altLang="ja-JP" dirty="0"/>
          </a:p>
        </p:txBody>
      </p:sp>
    </p:spTree>
    <p:extLst>
      <p:ext uri="{BB962C8B-B14F-4D97-AF65-F5344CB8AC3E}">
        <p14:creationId xmlns:p14="http://schemas.microsoft.com/office/powerpoint/2010/main" val="322497775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r>
              <a:rPr kumimoji="1" lang="en-US" altLang="ja-JP" dirty="0" smtClean="0"/>
              <a:t>(</a:t>
            </a:r>
            <a:r>
              <a:rPr kumimoji="1" lang="ja-JP" altLang="en-US" dirty="0" smtClean="0"/>
              <a:t>データ</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677334" y="1270000"/>
            <a:ext cx="10862136" cy="5588000"/>
          </a:xfrm>
        </p:spPr>
        <p:txBody>
          <a:bodyPr>
            <a:normAutofit/>
          </a:bodyPr>
          <a:lstStyle/>
          <a:p>
            <a:r>
              <a:rPr lang="ja-JP" altLang="en-US" sz="2200" dirty="0"/>
              <a:t>総務省統計局　労働力調査　長期時系列</a:t>
            </a:r>
            <a:r>
              <a:rPr lang="ja-JP" altLang="en-US" sz="2200" dirty="0" smtClean="0"/>
              <a:t>データ</a:t>
            </a:r>
            <a:endParaRPr lang="en-US" altLang="ja-JP" sz="2200" dirty="0" smtClean="0"/>
          </a:p>
          <a:p>
            <a:pPr marL="0" indent="0">
              <a:buNone/>
            </a:pPr>
            <a:r>
              <a:rPr lang="ja-JP" altLang="en-US" sz="2200" dirty="0" smtClean="0"/>
              <a:t>　</a:t>
            </a:r>
            <a:r>
              <a:rPr lang="en-US" altLang="ja-JP" sz="2200" dirty="0" smtClean="0">
                <a:hlinkClick r:id="rId2"/>
              </a:rPr>
              <a:t>http</a:t>
            </a:r>
            <a:r>
              <a:rPr lang="en-US" altLang="ja-JP" sz="2200" dirty="0">
                <a:hlinkClick r:id="rId2"/>
              </a:rPr>
              <a:t>://</a:t>
            </a:r>
            <a:r>
              <a:rPr lang="en-US" altLang="ja-JP" sz="2200" dirty="0" smtClean="0">
                <a:hlinkClick r:id="rId2"/>
              </a:rPr>
              <a:t>www.stat.go.jp/data/roudou/longtime/03roudou.htm</a:t>
            </a:r>
            <a:endParaRPr lang="en-US" altLang="ja-JP" sz="2200" dirty="0" smtClean="0"/>
          </a:p>
          <a:p>
            <a:r>
              <a:rPr lang="ja-JP" altLang="en-US" sz="2200" dirty="0"/>
              <a:t>日本銀行　時系列　統計データ　検索</a:t>
            </a:r>
            <a:r>
              <a:rPr lang="ja-JP" altLang="en-US" sz="2200" dirty="0" smtClean="0"/>
              <a:t>サイト</a:t>
            </a:r>
            <a:endParaRPr lang="en-US" altLang="ja-JP" sz="2200" dirty="0" smtClean="0"/>
          </a:p>
          <a:p>
            <a:pPr marL="0" indent="0">
              <a:buNone/>
            </a:pPr>
            <a:r>
              <a:rPr lang="ja-JP" altLang="en-US" dirty="0" smtClean="0"/>
              <a:t>　</a:t>
            </a:r>
            <a:r>
              <a:rPr lang="en-US" altLang="ja-JP" sz="2200" dirty="0" smtClean="0">
                <a:hlinkClick r:id="rId3"/>
              </a:rPr>
              <a:t>http</a:t>
            </a:r>
            <a:r>
              <a:rPr lang="en-US" altLang="ja-JP" sz="2200" dirty="0">
                <a:hlinkClick r:id="rId3"/>
              </a:rPr>
              <a:t>://www.stat-search.boj.or.jp/ssi/cgi-bin/famecgi2?cgi=$</a:t>
            </a:r>
            <a:r>
              <a:rPr lang="en-US" altLang="ja-JP" sz="2200" dirty="0" smtClean="0">
                <a:hlinkClick r:id="rId3"/>
              </a:rPr>
              <a:t>graphwnd</a:t>
            </a:r>
            <a:endParaRPr lang="en-US" altLang="ja-JP" sz="2200" dirty="0" smtClean="0"/>
          </a:p>
          <a:p>
            <a:r>
              <a:rPr lang="ja-JP" altLang="en-US" sz="2200" dirty="0"/>
              <a:t>内閣府　</a:t>
            </a:r>
            <a:r>
              <a:rPr lang="en-US" altLang="ja-JP" sz="2200" dirty="0"/>
              <a:t>2015</a:t>
            </a:r>
            <a:r>
              <a:rPr lang="ja-JP" altLang="en-US" sz="2200" dirty="0"/>
              <a:t>年度国民経済</a:t>
            </a:r>
            <a:r>
              <a:rPr lang="ja-JP" altLang="en-US" sz="2200" dirty="0" smtClean="0"/>
              <a:t>計算</a:t>
            </a:r>
            <a:endParaRPr lang="en-US" altLang="ja-JP" sz="2200" dirty="0" smtClean="0"/>
          </a:p>
          <a:p>
            <a:pPr marL="0" indent="0">
              <a:buNone/>
            </a:pPr>
            <a:r>
              <a:rPr lang="ja-JP" altLang="en-US" sz="2200" dirty="0"/>
              <a:t>　</a:t>
            </a:r>
            <a:r>
              <a:rPr lang="en-US" altLang="ja-JP" sz="2000" dirty="0" smtClean="0">
                <a:hlinkClick r:id="rId4"/>
              </a:rPr>
              <a:t>http</a:t>
            </a:r>
            <a:r>
              <a:rPr lang="en-US" altLang="ja-JP" sz="2000" dirty="0">
                <a:hlinkClick r:id="rId4"/>
              </a:rPr>
              <a:t>://</a:t>
            </a:r>
            <a:r>
              <a:rPr lang="en-US" altLang="ja-JP" sz="2000" dirty="0" smtClean="0">
                <a:hlinkClick r:id="rId4"/>
              </a:rPr>
              <a:t>www.esri.cao.go.jp/jp/sna/data/data_list/kakuhou/files/h27/h27_kaku_top.html</a:t>
            </a:r>
            <a:endParaRPr lang="en-US" altLang="ja-JP" sz="2000" dirty="0" smtClean="0"/>
          </a:p>
          <a:p>
            <a:pPr marL="0" indent="0">
              <a:buNone/>
            </a:pPr>
            <a:endParaRPr lang="en-US" altLang="ja-JP" sz="2000" dirty="0" smtClean="0"/>
          </a:p>
          <a:p>
            <a:pPr marL="0" indent="0">
              <a:buNone/>
            </a:pPr>
            <a:endParaRPr lang="en-US" altLang="ja-JP" dirty="0"/>
          </a:p>
        </p:txBody>
      </p:sp>
    </p:spTree>
    <p:extLst>
      <p:ext uri="{BB962C8B-B14F-4D97-AF65-F5344CB8AC3E}">
        <p14:creationId xmlns:p14="http://schemas.microsoft.com/office/powerpoint/2010/main" val="3997273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2-2.</a:t>
            </a:r>
            <a:r>
              <a:rPr lang="ja-JP" altLang="en-US" dirty="0" smtClean="0"/>
              <a:t>モデル</a:t>
            </a:r>
            <a:r>
              <a:rPr lang="en-US" altLang="ja-JP" dirty="0"/>
              <a:t> </a:t>
            </a:r>
            <a:r>
              <a:rPr lang="en-US" altLang="ja-JP" dirty="0" smtClean="0"/>
              <a:t>CAPM</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77334" y="1967606"/>
                <a:ext cx="9496976" cy="3880773"/>
              </a:xfrm>
            </p:spPr>
            <p:txBody>
              <a:bodyPr/>
              <a:lstStyle/>
              <a:p>
                <a:pPr marL="0" indent="0">
                  <a:buNone/>
                </a:pPr>
                <a:r>
                  <a:rPr lang="ja-JP" altLang="en-US" sz="2400" dirty="0" smtClean="0"/>
                  <a:t>前スライドの個別</a:t>
                </a:r>
                <a:r>
                  <a:rPr lang="ja-JP" altLang="en-US" sz="2400" dirty="0"/>
                  <a:t>証券</a:t>
                </a:r>
                <a:r>
                  <a:rPr lang="ja-JP" altLang="en-US" sz="2400" dirty="0" smtClean="0"/>
                  <a:t>の市場に対する感応度</a:t>
                </a:r>
                <a:r>
                  <a:rPr lang="en-US" altLang="ja-JP" sz="2400" dirty="0" smtClean="0"/>
                  <a:t>:βa</a:t>
                </a:r>
                <a:r>
                  <a:rPr lang="ja-JP" altLang="en-US" sz="2400" dirty="0" smtClean="0"/>
                  <a:t>は以下の式で求めた</a:t>
                </a:r>
                <a:endParaRPr lang="en-US" altLang="ja-JP" sz="2400" dirty="0" smtClean="0"/>
              </a:p>
              <a:p>
                <a:pPr marL="0" indent="0">
                  <a:buNone/>
                </a:pPr>
                <a:endParaRPr lang="en-US" altLang="ja-JP" sz="2400" dirty="0" smtClean="0"/>
              </a:p>
              <a:p>
                <a:pPr marL="0" indent="0">
                  <a:buNone/>
                </a:pPr>
                <a:r>
                  <a:rPr lang="en-US" altLang="ja-JP" sz="2800" dirty="0"/>
                  <a:t>β</a:t>
                </a:r>
                <a:r>
                  <a:rPr lang="en-US" altLang="ja-JP" sz="2800" dirty="0" smtClean="0"/>
                  <a:t>a=</a:t>
                </a:r>
                <a14:m>
                  <m:oMath xmlns:m="http://schemas.openxmlformats.org/officeDocument/2006/math">
                    <m:f>
                      <m:fPr>
                        <m:ctrlPr>
                          <a:rPr lang="en-US" altLang="ja-JP" sz="2800" i="1" smtClean="0">
                            <a:latin typeface="Cambria Math" panose="02040503050406030204" pitchFamily="18" charset="0"/>
                          </a:rPr>
                        </m:ctrlPr>
                      </m:fPr>
                      <m:num>
                        <m:r>
                          <a:rPr lang="en-US" altLang="ja-JP" sz="2800" b="0" i="1" smtClean="0">
                            <a:latin typeface="Cambria Math" panose="02040503050406030204" pitchFamily="18" charset="0"/>
                          </a:rPr>
                          <m:t>𝑐𝑜𝑣</m:t>
                        </m:r>
                        <m:r>
                          <a:rPr lang="en-US" altLang="ja-JP" sz="2800" b="0" i="1" smtClean="0">
                            <a:latin typeface="Cambria Math" panose="02040503050406030204" pitchFamily="18" charset="0"/>
                          </a:rPr>
                          <m:t>[</m:t>
                        </m:r>
                        <m:r>
                          <a:rPr lang="en-US" altLang="ja-JP" sz="2800" b="0" i="1" smtClean="0">
                            <a:latin typeface="Cambria Math" panose="02040503050406030204" pitchFamily="18" charset="0"/>
                          </a:rPr>
                          <m:t>𝑅𝑚</m:t>
                        </m:r>
                        <m:r>
                          <a:rPr lang="en-US" altLang="ja-JP" sz="2800" b="0" i="1" smtClean="0">
                            <a:latin typeface="Cambria Math" panose="02040503050406030204" pitchFamily="18" charset="0"/>
                          </a:rPr>
                          <m:t>,</m:t>
                        </m:r>
                        <m:r>
                          <a:rPr lang="en-US" altLang="ja-JP" sz="2800" b="0" i="1" smtClean="0">
                            <a:latin typeface="Cambria Math" panose="02040503050406030204" pitchFamily="18" charset="0"/>
                          </a:rPr>
                          <m:t>𝑅𝑎</m:t>
                        </m:r>
                        <m:r>
                          <a:rPr lang="en-US" altLang="ja-JP" sz="2800" b="0" i="1" smtClean="0">
                            <a:latin typeface="Cambria Math" panose="02040503050406030204" pitchFamily="18" charset="0"/>
                          </a:rPr>
                          <m:t>]</m:t>
                        </m:r>
                      </m:num>
                      <m:den>
                        <m:r>
                          <a:rPr lang="en-US" altLang="ja-JP" sz="2800" b="0" i="1" smtClean="0">
                            <a:latin typeface="Cambria Math" panose="02040503050406030204" pitchFamily="18" charset="0"/>
                          </a:rPr>
                          <m:t>𝑣𝑎𝑟</m:t>
                        </m:r>
                        <m:r>
                          <a:rPr lang="en-US" altLang="ja-JP" sz="2800" b="0" i="1" smtClean="0">
                            <a:latin typeface="Cambria Math" panose="02040503050406030204" pitchFamily="18" charset="0"/>
                          </a:rPr>
                          <m:t>[</m:t>
                        </m:r>
                        <m:r>
                          <a:rPr lang="en-US" altLang="ja-JP" sz="2800" b="0" i="1" smtClean="0">
                            <a:latin typeface="Cambria Math" panose="02040503050406030204" pitchFamily="18" charset="0"/>
                          </a:rPr>
                          <m:t>𝑅𝑚</m:t>
                        </m:r>
                        <m:r>
                          <a:rPr lang="en-US" altLang="ja-JP" sz="2800" b="0" i="1" smtClean="0">
                            <a:latin typeface="Cambria Math" panose="02040503050406030204" pitchFamily="18" charset="0"/>
                          </a:rPr>
                          <m:t>]</m:t>
                        </m:r>
                      </m:den>
                    </m:f>
                    <m:r>
                      <a:rPr lang="ja-JP" altLang="en-US" sz="2800" i="1">
                        <a:latin typeface="Cambria Math" panose="02040503050406030204" pitchFamily="18" charset="0"/>
                      </a:rPr>
                      <m:t>　</m:t>
                    </m:r>
                  </m:oMath>
                </a14:m>
                <a:r>
                  <a:rPr lang="en-US" altLang="ja-JP" sz="1600" dirty="0" smtClean="0"/>
                  <a:t>(2-2-2)</a:t>
                </a:r>
              </a:p>
              <a:p>
                <a:pPr marL="0" indent="0">
                  <a:buNone/>
                </a:pP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77334" y="1967606"/>
                <a:ext cx="9496976" cy="3880773"/>
              </a:xfrm>
              <a:blipFill rotWithShape="0">
                <a:blip r:embed="rId2"/>
                <a:stretch>
                  <a:fillRect l="-1284" t="-2044" r="-642"/>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5978962"/>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今後のスケジュール</a:t>
            </a:r>
            <a:endParaRPr kumimoji="1" lang="ja-JP" altLang="en-US" dirty="0"/>
          </a:p>
        </p:txBody>
      </p:sp>
      <p:sp>
        <p:nvSpPr>
          <p:cNvPr id="3" name="コンテンツ プレースホルダー 2"/>
          <p:cNvSpPr>
            <a:spLocks noGrp="1"/>
          </p:cNvSpPr>
          <p:nvPr>
            <p:ph idx="1"/>
          </p:nvPr>
        </p:nvSpPr>
        <p:spPr>
          <a:xfrm>
            <a:off x="677334" y="1930400"/>
            <a:ext cx="8596668" cy="3880773"/>
          </a:xfrm>
        </p:spPr>
        <p:txBody>
          <a:bodyPr>
            <a:normAutofit/>
          </a:bodyPr>
          <a:lstStyle/>
          <a:p>
            <a:r>
              <a:rPr kumimoji="1" lang="en-US" altLang="ja-JP" sz="2400" dirty="0" smtClean="0"/>
              <a:t>1</a:t>
            </a:r>
            <a:r>
              <a:rPr kumimoji="1" lang="ja-JP" altLang="en-US" sz="2400" dirty="0" smtClean="0"/>
              <a:t>月</a:t>
            </a:r>
            <a:r>
              <a:rPr kumimoji="1" lang="en-US" altLang="ja-JP" sz="2400" dirty="0" smtClean="0"/>
              <a:t>31</a:t>
            </a:r>
            <a:r>
              <a:rPr kumimoji="1" lang="ja-JP" altLang="en-US" sz="2400" dirty="0" smtClean="0"/>
              <a:t>日を締め切り日とし、論文を提出する。</a:t>
            </a:r>
            <a:endParaRPr kumimoji="1" lang="en-US" altLang="ja-JP" sz="2400" dirty="0" smtClean="0"/>
          </a:p>
        </p:txBody>
      </p:sp>
    </p:spTree>
    <p:extLst>
      <p:ext uri="{BB962C8B-B14F-4D97-AF65-F5344CB8AC3E}">
        <p14:creationId xmlns:p14="http://schemas.microsoft.com/office/powerpoint/2010/main" val="26171001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質疑応答</a:t>
            </a:r>
            <a:endParaRPr kumimoji="1" lang="ja-JP" altLang="en-US" dirty="0"/>
          </a:p>
        </p:txBody>
      </p:sp>
    </p:spTree>
    <p:extLst>
      <p:ext uri="{BB962C8B-B14F-4D97-AF65-F5344CB8AC3E}">
        <p14:creationId xmlns:p14="http://schemas.microsoft.com/office/powerpoint/2010/main" val="113895165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ご</a:t>
            </a:r>
            <a:r>
              <a:rPr lang="ja-JP" altLang="en-US" dirty="0"/>
              <a:t>清聴ありがとうございました</a:t>
            </a:r>
            <a:endParaRPr kumimoji="1" lang="ja-JP" altLang="en-US" dirty="0"/>
          </a:p>
        </p:txBody>
      </p:sp>
    </p:spTree>
    <p:extLst>
      <p:ext uri="{BB962C8B-B14F-4D97-AF65-F5344CB8AC3E}">
        <p14:creationId xmlns:p14="http://schemas.microsoft.com/office/powerpoint/2010/main" val="488872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ァセット">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791</TotalTime>
  <Words>3937</Words>
  <Application>Microsoft Office PowerPoint</Application>
  <PresentationFormat>ワイド画面</PresentationFormat>
  <Paragraphs>1163</Paragraphs>
  <Slides>92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92</vt:i4>
      </vt:variant>
    </vt:vector>
  </HeadingPairs>
  <TitlesOfParts>
    <vt:vector size="100" baseType="lpstr">
      <vt:lpstr>微軟正黑體</vt:lpstr>
      <vt:lpstr>ＭＳ Ｐゴシック</vt:lpstr>
      <vt:lpstr>メイリオ</vt:lpstr>
      <vt:lpstr>Arial</vt:lpstr>
      <vt:lpstr>Cambria Math</vt:lpstr>
      <vt:lpstr>Trebuchet MS</vt:lpstr>
      <vt:lpstr>Wingdings 3</vt:lpstr>
      <vt:lpstr>ファセット</vt:lpstr>
      <vt:lpstr>最終発表  残余利益モデルによる理論株価の算出と考察</vt:lpstr>
      <vt:lpstr>はじめに</vt:lpstr>
      <vt:lpstr>目次</vt:lpstr>
      <vt:lpstr>1.データ</vt:lpstr>
      <vt:lpstr>1.データ</vt:lpstr>
      <vt:lpstr>1.データ</vt:lpstr>
      <vt:lpstr>2-1.モデル 残余利益モデル</vt:lpstr>
      <vt:lpstr>2-2.モデル CAPM(資本資産評価モデル)</vt:lpstr>
      <vt:lpstr>2-2.モデル CAPM</vt:lpstr>
      <vt:lpstr>3.各社のβの値と考察</vt:lpstr>
      <vt:lpstr>3.各社のβの値と考察</vt:lpstr>
      <vt:lpstr>4.各社の期待収益率と考察 *CAPM(資本資産評価モデル)により算出</vt:lpstr>
      <vt:lpstr>4.各社のリターンの期待値と考察 *CAPM(資本資産評価モデル)により算出</vt:lpstr>
      <vt:lpstr>5-1.理論株価の考察方法</vt:lpstr>
      <vt:lpstr>5-1.理論株価の考察方法</vt:lpstr>
      <vt:lpstr>5-1.理論株価の考察方法</vt:lpstr>
      <vt:lpstr>5-1.理論株価の考察方法</vt:lpstr>
      <vt:lpstr>5-1.理論株価の考察方法</vt:lpstr>
      <vt:lpstr>5-1.理論株価の考察方法</vt:lpstr>
      <vt:lpstr>5-1.理論株価の考察方法</vt:lpstr>
      <vt:lpstr>5-1.理論株価の考察方法</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5-2.トヨタの理論株価と考察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5-3.日産の理論株価と考察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5-4.ホンダの理論株価と考察 </vt:lpstr>
      <vt:lpstr>5-5.三菱自動車の理論株価と考察 </vt:lpstr>
      <vt:lpstr>5-5.三菱自動車の理論株価と考察 </vt:lpstr>
      <vt:lpstr>5-6.同年の他社間比較と考察</vt:lpstr>
      <vt:lpstr>5-6.同年の他社間比較と考察</vt:lpstr>
      <vt:lpstr>5-6.同年の他社間比較と考察</vt:lpstr>
      <vt:lpstr>5-6.同年の他社間比較と考察</vt:lpstr>
      <vt:lpstr>5-6.同年の他社間比較と考察</vt:lpstr>
      <vt:lpstr>5-6.同年の他社間比較と考察</vt:lpstr>
      <vt:lpstr>5-6.同年の他社間比較と考察</vt:lpstr>
      <vt:lpstr>5-6.同年の他社間比較と考察</vt:lpstr>
      <vt:lpstr>5-6.同年の他社間比較と考察</vt:lpstr>
      <vt:lpstr>5-7.外部要因と全社の成長率の比較と考察</vt:lpstr>
      <vt:lpstr>5-7.外部要因と全社の成長率の比較と考察</vt:lpstr>
      <vt:lpstr>6.残余利益モデルが成立しないパターン</vt:lpstr>
      <vt:lpstr>6.残余利益モデルが成立しないパターン</vt:lpstr>
      <vt:lpstr>6.残余利益モデルが成立しないパターン</vt:lpstr>
      <vt:lpstr>6.残余利益モデルが成立しないパターン</vt:lpstr>
      <vt:lpstr>6.残余利益モデルが成立しないパターン</vt:lpstr>
      <vt:lpstr>6.残余利益モデルが成立しないパターン</vt:lpstr>
      <vt:lpstr>おわりに</vt:lpstr>
      <vt:lpstr>参考文献</vt:lpstr>
      <vt:lpstr>参考文献(データ)</vt:lpstr>
      <vt:lpstr>参考文献(データ)</vt:lpstr>
      <vt:lpstr>今後のスケジュール</vt:lpstr>
      <vt:lpstr>質疑応答</vt:lpstr>
      <vt:lpstr>ご清聴ありがとうございました</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残余利益モデルによる理論株価の算出と考察</dc:title>
  <dc:creator>滝澤勧悟</dc:creator>
  <cp:lastModifiedBy>滝澤勧悟</cp:lastModifiedBy>
  <cp:revision>92</cp:revision>
  <dcterms:created xsi:type="dcterms:W3CDTF">2016-12-06T03:01:58Z</dcterms:created>
  <dcterms:modified xsi:type="dcterms:W3CDTF">2017-01-10T15:22:41Z</dcterms:modified>
</cp:coreProperties>
</file>